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33"/>
  </p:notesMasterIdLst>
  <p:sldIdLst>
    <p:sldId id="256" r:id="rId2"/>
    <p:sldId id="257" r:id="rId3"/>
    <p:sldId id="258" r:id="rId4"/>
    <p:sldId id="277" r:id="rId5"/>
    <p:sldId id="259" r:id="rId6"/>
    <p:sldId id="260" r:id="rId7"/>
    <p:sldId id="261" r:id="rId8"/>
    <p:sldId id="283" r:id="rId9"/>
    <p:sldId id="262" r:id="rId10"/>
    <p:sldId id="284" r:id="rId11"/>
    <p:sldId id="285" r:id="rId12"/>
    <p:sldId id="286" r:id="rId13"/>
    <p:sldId id="265" r:id="rId14"/>
    <p:sldId id="291" r:id="rId15"/>
    <p:sldId id="292" r:id="rId16"/>
    <p:sldId id="266" r:id="rId17"/>
    <p:sldId id="267" r:id="rId18"/>
    <p:sldId id="287" r:id="rId19"/>
    <p:sldId id="269" r:id="rId20"/>
    <p:sldId id="270" r:id="rId21"/>
    <p:sldId id="271" r:id="rId22"/>
    <p:sldId id="273" r:id="rId23"/>
    <p:sldId id="274" r:id="rId24"/>
    <p:sldId id="275" r:id="rId25"/>
    <p:sldId id="276" r:id="rId26"/>
    <p:sldId id="290" r:id="rId27"/>
    <p:sldId id="278" r:id="rId28"/>
    <p:sldId id="279" r:id="rId29"/>
    <p:sldId id="280" r:id="rId30"/>
    <p:sldId id="281" r:id="rId31"/>
    <p:sldId id="282" r:id="rId32"/>
  </p:sldIdLst>
  <p:sldSz cx="9144000" cy="6858000" type="screen4x3"/>
  <p:notesSz cx="6858000" cy="9144000"/>
  <p:embeddedFontLst>
    <p:embeddedFont>
      <p:font typeface="Verdana" panose="020B0604030504040204" pitchFamily="34" charset="0"/>
      <p:regular r:id="rId34"/>
      <p:bold r:id="rId35"/>
      <p:italic r:id="rId36"/>
      <p:boldItalic r:id="rId37"/>
    </p:embeddedFont>
    <p:embeddedFont>
      <p:font typeface="Roboto" panose="020B0604020202020204" charset="0"/>
      <p:regular r:id="rId38"/>
      <p:bold r:id="rId39"/>
      <p:italic r:id="rId40"/>
      <p:boldItalic r:id="rId41"/>
    </p:embeddedFont>
    <p:embeddedFont>
      <p:font typeface="Calibri" panose="020F050202020403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ophia Sullivan Farmer" initials="" lastIdx="9" clrIdx="0"/>
  <p:cmAuthor id="1" name="" initials="" lastIdx="8" clrIdx="1"/>
  <p:cmAuthor id="2" name="Nicholas Kier" initials="" lastIdx="1" clrIdx="2"/>
  <p:cmAuthor id="3" name="Tracy Kwock"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BECCE96-C63C-4A70-815B-1B8331D8A84B}">
  <a:tblStyle styleId="{8BECCE96-C63C-4A70-815B-1B8331D8A84B}" styleName="Table_0">
    <a:wholeTbl>
      <a:tcTxStyle b="off" i="off">
        <a:font>
          <a:latin typeface="Verdana"/>
          <a:ea typeface="Verdana"/>
          <a:cs typeface="Verdana"/>
        </a:font>
        <a:schemeClr val="dk1"/>
      </a:tcTxStyle>
      <a:tcStyle>
        <a:tcBdr>
          <a:left>
            <a:ln w="12700" cap="flat" cmpd="sng">
              <a:solidFill>
                <a:schemeClr val="accent6"/>
              </a:solidFill>
              <a:prstDash val="solid"/>
              <a:round/>
              <a:headEnd type="none" w="sm" len="sm"/>
              <a:tailEnd type="none" w="sm" len="sm"/>
            </a:ln>
          </a:left>
          <a:right>
            <a:ln w="12700" cap="flat" cmpd="sng">
              <a:solidFill>
                <a:schemeClr val="accent6"/>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12700" cap="flat" cmpd="sng">
              <a:solidFill>
                <a:schemeClr val="accent6"/>
              </a:solidFill>
              <a:prstDash val="solid"/>
              <a:round/>
              <a:headEnd type="none" w="sm" len="sm"/>
              <a:tailEnd type="none" w="sm" len="sm"/>
            </a:ln>
          </a:insideH>
          <a:insideV>
            <a:ln w="12700" cap="flat" cmpd="sng">
              <a:solidFill>
                <a:schemeClr val="accent6"/>
              </a:solidFill>
              <a:prstDash val="solid"/>
              <a:round/>
              <a:headEnd type="none" w="sm" len="sm"/>
              <a:tailEnd type="none" w="sm" len="sm"/>
            </a:ln>
          </a:insideV>
        </a:tcBdr>
        <a:fill>
          <a:solidFill>
            <a:srgbClr val="E7F1F9"/>
          </a:solidFill>
        </a:fill>
      </a:tcStyle>
    </a:wholeTbl>
    <a:band1H>
      <a:tcTxStyle b="off" i="off"/>
      <a:tcStyle>
        <a:tcBdr/>
        <a:fill>
          <a:solidFill>
            <a:srgbClr val="CBE2F4"/>
          </a:solidFill>
        </a:fill>
      </a:tcStyle>
    </a:band1H>
    <a:band2H>
      <a:tcTxStyle b="off" i="off"/>
      <a:tcStyle>
        <a:tcBdr/>
      </a:tcStyle>
    </a:band2H>
    <a:band1V>
      <a:tcTxStyle b="off" i="off"/>
      <a:tcStyle>
        <a:tcBdr/>
        <a:fill>
          <a:solidFill>
            <a:srgbClr val="CBE2F4"/>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25400" cap="flat" cmpd="sng">
              <a:solidFill>
                <a:schemeClr val="accent6"/>
              </a:solidFill>
              <a:prstDash val="solid"/>
              <a:round/>
              <a:headEnd type="none" w="sm" len="sm"/>
              <a:tailEnd type="none" w="sm" len="sm"/>
            </a:ln>
          </a:top>
        </a:tcBdr>
        <a:fill>
          <a:solidFill>
            <a:srgbClr val="E7F1F9"/>
          </a:solidFill>
        </a:fill>
      </a:tcStyle>
    </a:lastRow>
    <a:seCell>
      <a:tcTxStyle b="off" i="off"/>
      <a:tcStyle>
        <a:tcBdr/>
      </a:tcStyle>
    </a:seCell>
    <a:swCell>
      <a:tcTxStyle b="off" i="off"/>
      <a:tcStyle>
        <a:tcBdr/>
      </a:tcStyle>
    </a:swCell>
    <a:firstRow>
      <a:tcTxStyle b="on" i="off"/>
      <a:tcStyle>
        <a:tcBdr/>
        <a:fill>
          <a:solidFill>
            <a:srgbClr val="E7F1F9"/>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4579"/>
  </p:normalViewPr>
  <p:slideViewPr>
    <p:cSldViewPr snapToGrid="0">
      <p:cViewPr varScale="1">
        <p:scale>
          <a:sx n="50" d="100"/>
          <a:sy n="50" d="100"/>
        </p:scale>
        <p:origin x="688" y="3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youtu.be/s0bJ91aFQ-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Possible ways to pair up and discuss:</a:t>
            </a:r>
            <a:endParaRPr/>
          </a:p>
          <a:p>
            <a:pPr marL="0" lvl="0" indent="0" algn="l" rtl="0">
              <a:spcBef>
                <a:spcPts val="0"/>
              </a:spcBef>
              <a:spcAft>
                <a:spcPts val="0"/>
              </a:spcAft>
              <a:buNone/>
            </a:pPr>
            <a:r>
              <a:rPr lang="en-US"/>
              <a:t>High five three people and talk to the third.</a:t>
            </a:r>
            <a:endParaRPr/>
          </a:p>
          <a:p>
            <a:pPr marL="0" lvl="0" indent="0" algn="l" rtl="0">
              <a:spcBef>
                <a:spcPts val="0"/>
              </a:spcBef>
              <a:spcAft>
                <a:spcPts val="0"/>
              </a:spcAft>
              <a:buNone/>
            </a:pPr>
            <a:r>
              <a:rPr lang="en-US"/>
              <a:t>Touch five chairs and talk to next person you see.</a:t>
            </a:r>
            <a:endParaRPr/>
          </a:p>
          <a:p>
            <a:pPr marL="0" lvl="0" indent="0" algn="l" rtl="0">
              <a:spcBef>
                <a:spcPts val="0"/>
              </a:spcBef>
              <a:spcAft>
                <a:spcPts val="0"/>
              </a:spcAft>
              <a:buNone/>
            </a:pPr>
            <a:r>
              <a:rPr lang="en-US"/>
              <a:t>Find someone who shares a wardrobe similarity (both wearing ties, ring on middle finger, etc.)</a:t>
            </a:r>
            <a:endParaRPr/>
          </a:p>
        </p:txBody>
      </p:sp>
      <p:sp>
        <p:nvSpPr>
          <p:cNvPr id="237" name="Google Shape;237;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550221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6b15dbfbfb_3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g6b15dbfbfb_3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VTSS implementation logic helps us to stay focused on our systems work rather than on specific students or practices.  The systems work is where we should focus our efforts.</a:t>
            </a:r>
            <a:endParaRPr/>
          </a:p>
        </p:txBody>
      </p:sp>
      <p:sp>
        <p:nvSpPr>
          <p:cNvPr id="244" name="Google Shape;244;g6b15dbfbfb_3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3750892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6b15dbfbfb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6b15dbfbfb_0_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100"/>
              <a:buFont typeface="Arial"/>
              <a:buNone/>
            </a:pPr>
            <a:r>
              <a:rPr lang="en-US">
                <a:latin typeface="Verdana"/>
                <a:ea typeface="Verdana"/>
                <a:cs typeface="Verdana"/>
                <a:sym typeface="Verdana"/>
              </a:rPr>
              <a:t>Remember that we showed this tool in October and anyone who has attended the Data Informed Decision-Making training has seen it and practices using it.  The content from the rest of today will help your team to fill in the “Precision Statement” box as well as look at the Systems and Practices in place in your divisions that may be impacting your data.</a:t>
            </a:r>
            <a:endParaRPr>
              <a:latin typeface="Verdana"/>
              <a:ea typeface="Verdana"/>
              <a:cs typeface="Verdana"/>
              <a:sym typeface="Verdana"/>
            </a:endParaRPr>
          </a:p>
          <a:p>
            <a:pPr marL="0" lvl="0" indent="0" algn="l" rtl="0">
              <a:spcBef>
                <a:spcPts val="360"/>
              </a:spcBef>
              <a:spcAft>
                <a:spcPts val="0"/>
              </a:spcAft>
              <a:buClr>
                <a:schemeClr val="dk1"/>
              </a:buClr>
              <a:buSzPts val="1100"/>
              <a:buFont typeface="Arial"/>
              <a:buNone/>
            </a:pPr>
            <a:endParaRPr>
              <a:latin typeface="Verdana"/>
              <a:ea typeface="Verdana"/>
              <a:cs typeface="Verdana"/>
              <a:sym typeface="Verdana"/>
            </a:endParaRPr>
          </a:p>
          <a:p>
            <a:pPr marL="0" lvl="0" indent="0" algn="l" rtl="0">
              <a:spcBef>
                <a:spcPts val="360"/>
              </a:spcBef>
              <a:spcAft>
                <a:spcPts val="0"/>
              </a:spcAft>
              <a:buClr>
                <a:schemeClr val="dk1"/>
              </a:buClr>
              <a:buSzPts val="1100"/>
              <a:buFont typeface="Arial"/>
              <a:buNone/>
            </a:pPr>
            <a:r>
              <a:rPr lang="en-US">
                <a:latin typeface="Verdana"/>
                <a:ea typeface="Verdana"/>
                <a:cs typeface="Verdana"/>
                <a:sym typeface="Verdana"/>
              </a:rPr>
              <a:t>Considering the systems piece will lead to the action items</a:t>
            </a:r>
            <a:endParaRPr/>
          </a:p>
        </p:txBody>
      </p:sp>
      <p:sp>
        <p:nvSpPr>
          <p:cNvPr id="251" name="Google Shape;251;g6b15dbfbfb_0_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extLst>
      <p:ext uri="{BB962C8B-B14F-4D97-AF65-F5344CB8AC3E}">
        <p14:creationId xmlns:p14="http://schemas.microsoft.com/office/powerpoint/2010/main" val="394926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Activity:</a:t>
            </a:r>
            <a:endParaRPr/>
          </a:p>
          <a:p>
            <a:pPr marL="171450" lvl="0" indent="-171450" algn="l" rtl="0">
              <a:lnSpc>
                <a:spcPct val="100000"/>
              </a:lnSpc>
              <a:spcBef>
                <a:spcPts val="0"/>
              </a:spcBef>
              <a:spcAft>
                <a:spcPts val="0"/>
              </a:spcAft>
              <a:buClr>
                <a:schemeClr val="dk1"/>
              </a:buClr>
              <a:buSzPts val="1200"/>
              <a:buFont typeface="Calibri"/>
              <a:buChar char="-"/>
            </a:pPr>
            <a:r>
              <a:rPr lang="en-US"/>
              <a:t>Teams were asked to disaggregate their OSS, attendance, and SOL pass rate data from the last session.  They should look at their risk ratios and consider:</a:t>
            </a:r>
            <a:endParaRPr/>
          </a:p>
          <a:p>
            <a:pPr marL="0" lvl="0" indent="0" algn="l" rtl="0">
              <a:lnSpc>
                <a:spcPct val="100000"/>
              </a:lnSpc>
              <a:spcBef>
                <a:spcPts val="0"/>
              </a:spcBef>
              <a:spcAft>
                <a:spcPts val="0"/>
              </a:spcAft>
              <a:buClr>
                <a:schemeClr val="dk1"/>
              </a:buClr>
              <a:buSzPts val="1200"/>
              <a:buFont typeface="Calibri"/>
              <a:buNone/>
            </a:pPr>
            <a:r>
              <a:rPr lang="en-US"/>
              <a:t>   Are any of your risk ratios higher for some identity groups than others?  Is it consistent amongst all of the data points or just in one or two?  What   </a:t>
            </a:r>
            <a:endParaRPr/>
          </a:p>
          <a:p>
            <a:pPr marL="0" lvl="0" indent="0" algn="l" rtl="0">
              <a:lnSpc>
                <a:spcPct val="100000"/>
              </a:lnSpc>
              <a:spcBef>
                <a:spcPts val="0"/>
              </a:spcBef>
              <a:spcAft>
                <a:spcPts val="0"/>
              </a:spcAft>
              <a:buClr>
                <a:schemeClr val="dk1"/>
              </a:buClr>
              <a:buSzPts val="1200"/>
              <a:buFont typeface="Calibri"/>
              <a:buNone/>
            </a:pPr>
            <a:r>
              <a:rPr lang="en-US"/>
              <a:t>   are you most concerned about?</a:t>
            </a:r>
            <a:endParaRPr/>
          </a:p>
          <a:p>
            <a:pPr marL="171450" lvl="0" indent="-171450" algn="l" rtl="0">
              <a:lnSpc>
                <a:spcPct val="100000"/>
              </a:lnSpc>
              <a:spcBef>
                <a:spcPts val="0"/>
              </a:spcBef>
              <a:spcAft>
                <a:spcPts val="0"/>
              </a:spcAft>
              <a:buClr>
                <a:schemeClr val="dk1"/>
              </a:buClr>
              <a:buSzPts val="1200"/>
              <a:buFont typeface="Calibri"/>
              <a:buChar char="-"/>
            </a:pPr>
            <a:r>
              <a:rPr lang="en-US"/>
              <a:t>Teams should write the top data points their concerned about (no more than 3) on a sheet of chart paper.</a:t>
            </a:r>
            <a:endParaRPr/>
          </a:p>
          <a:p>
            <a:pPr marL="171450" lvl="0" indent="-171450" algn="l" rtl="0">
              <a:lnSpc>
                <a:spcPct val="100000"/>
              </a:lnSpc>
              <a:spcBef>
                <a:spcPts val="0"/>
              </a:spcBef>
              <a:spcAft>
                <a:spcPts val="0"/>
              </a:spcAft>
              <a:buClr>
                <a:schemeClr val="dk1"/>
              </a:buClr>
              <a:buSzPts val="1200"/>
              <a:buFont typeface="Calibri"/>
              <a:buChar char="-"/>
            </a:pPr>
            <a:r>
              <a:rPr lang="en-US"/>
              <a:t>When teams share out with group, remind them that this is not about who is doing it right or wrong and that were working within a structure we did not create.  However, we do have the power to DO something about the structure.  Looking at our data isn’t about feeling good or bad, but rather what do we want / need to focus on.</a:t>
            </a:r>
            <a:endParaRPr/>
          </a:p>
          <a:p>
            <a:pPr marL="0" lvl="0" indent="0" algn="l" rtl="0">
              <a:lnSpc>
                <a:spcPct val="100000"/>
              </a:lnSpc>
              <a:spcBef>
                <a:spcPts val="0"/>
              </a:spcBef>
              <a:spcAft>
                <a:spcPts val="0"/>
              </a:spcAft>
              <a:buClr>
                <a:schemeClr val="dk1"/>
              </a:buClr>
              <a:buSzPts val="1200"/>
              <a:buFont typeface="Calibri"/>
              <a:buNone/>
            </a:pPr>
            <a:endParaRPr/>
          </a:p>
        </p:txBody>
      </p:sp>
      <p:sp>
        <p:nvSpPr>
          <p:cNvPr id="243" name="Google Shape;243;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6b3ba81ae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6b3ba81ae2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Ask participants to consider how they could include this sample data in their DIDM Precise Problem Statement Worksheet.</a:t>
            </a:r>
            <a:endParaRPr dirty="0"/>
          </a:p>
          <a:p>
            <a:pPr marL="0" lvl="0" indent="0" algn="l" rtl="0">
              <a:spcBef>
                <a:spcPts val="0"/>
              </a:spcBef>
              <a:spcAft>
                <a:spcPts val="0"/>
              </a:spcAft>
              <a:buNone/>
            </a:pPr>
            <a:r>
              <a:rPr lang="en-US" dirty="0"/>
              <a:t>What additional information would they want in order to fill in the additional boxes.</a:t>
            </a:r>
            <a:endParaRPr dirty="0"/>
          </a:p>
        </p:txBody>
      </p:sp>
      <p:sp>
        <p:nvSpPr>
          <p:cNvPr id="279" name="Google Shape;279;g6b3ba81ae2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extLst>
      <p:ext uri="{BB962C8B-B14F-4D97-AF65-F5344CB8AC3E}">
        <p14:creationId xmlns:p14="http://schemas.microsoft.com/office/powerpoint/2010/main" val="3429241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Activity:</a:t>
            </a:r>
            <a:endParaRPr/>
          </a:p>
          <a:p>
            <a:pPr marL="171450" lvl="0" indent="-171450" algn="l" rtl="0">
              <a:lnSpc>
                <a:spcPct val="100000"/>
              </a:lnSpc>
              <a:spcBef>
                <a:spcPts val="0"/>
              </a:spcBef>
              <a:spcAft>
                <a:spcPts val="0"/>
              </a:spcAft>
              <a:buClr>
                <a:schemeClr val="dk1"/>
              </a:buClr>
              <a:buSzPts val="1200"/>
              <a:buFont typeface="Calibri"/>
              <a:buChar char="-"/>
            </a:pPr>
            <a:r>
              <a:rPr lang="en-US"/>
              <a:t>Teams were asked to disaggregate their OSS, attendance, and SOL pass rate data from the last session.  They should look at their risk ratios and consider:</a:t>
            </a:r>
            <a:endParaRPr/>
          </a:p>
          <a:p>
            <a:pPr marL="0" lvl="0" indent="0" algn="l" rtl="0">
              <a:lnSpc>
                <a:spcPct val="100000"/>
              </a:lnSpc>
              <a:spcBef>
                <a:spcPts val="0"/>
              </a:spcBef>
              <a:spcAft>
                <a:spcPts val="0"/>
              </a:spcAft>
              <a:buClr>
                <a:schemeClr val="dk1"/>
              </a:buClr>
              <a:buSzPts val="1200"/>
              <a:buFont typeface="Calibri"/>
              <a:buNone/>
            </a:pPr>
            <a:r>
              <a:rPr lang="en-US"/>
              <a:t>   Are any of your risk ratios higher for some identity groups than others?  Is it consistent amongst all of the data points or just in one or two?  What   </a:t>
            </a:r>
            <a:endParaRPr/>
          </a:p>
          <a:p>
            <a:pPr marL="0" lvl="0" indent="0" algn="l" rtl="0">
              <a:lnSpc>
                <a:spcPct val="100000"/>
              </a:lnSpc>
              <a:spcBef>
                <a:spcPts val="0"/>
              </a:spcBef>
              <a:spcAft>
                <a:spcPts val="0"/>
              </a:spcAft>
              <a:buClr>
                <a:schemeClr val="dk1"/>
              </a:buClr>
              <a:buSzPts val="1200"/>
              <a:buFont typeface="Calibri"/>
              <a:buNone/>
            </a:pPr>
            <a:r>
              <a:rPr lang="en-US"/>
              <a:t>   are you most concerned about?</a:t>
            </a:r>
            <a:endParaRPr/>
          </a:p>
          <a:p>
            <a:pPr marL="171450" lvl="0" indent="-171450" algn="l" rtl="0">
              <a:lnSpc>
                <a:spcPct val="100000"/>
              </a:lnSpc>
              <a:spcBef>
                <a:spcPts val="0"/>
              </a:spcBef>
              <a:spcAft>
                <a:spcPts val="0"/>
              </a:spcAft>
              <a:buClr>
                <a:schemeClr val="dk1"/>
              </a:buClr>
              <a:buSzPts val="1200"/>
              <a:buFont typeface="Calibri"/>
              <a:buChar char="-"/>
            </a:pPr>
            <a:r>
              <a:rPr lang="en-US"/>
              <a:t>Teams should write the top data points their concerned about (no more than 3) on a sheet of chart paper.</a:t>
            </a:r>
            <a:endParaRPr/>
          </a:p>
          <a:p>
            <a:pPr marL="171450" lvl="0" indent="-171450" algn="l" rtl="0">
              <a:lnSpc>
                <a:spcPct val="100000"/>
              </a:lnSpc>
              <a:spcBef>
                <a:spcPts val="0"/>
              </a:spcBef>
              <a:spcAft>
                <a:spcPts val="0"/>
              </a:spcAft>
              <a:buClr>
                <a:schemeClr val="dk1"/>
              </a:buClr>
              <a:buSzPts val="1200"/>
              <a:buFont typeface="Calibri"/>
              <a:buChar char="-"/>
            </a:pPr>
            <a:r>
              <a:rPr lang="en-US"/>
              <a:t>When teams share out with group, remind them that this is not about who is doing it right or wrong and that were working within a structure we did not create.  However, we do have the power to DO something about the structure.  Looking at our data isn’t about feeling good or bad, but rather what do we want / need to focus on.</a:t>
            </a:r>
            <a:endParaRPr/>
          </a:p>
          <a:p>
            <a:pPr marL="0" lvl="0" indent="0" algn="l" rtl="0">
              <a:lnSpc>
                <a:spcPct val="100000"/>
              </a:lnSpc>
              <a:spcBef>
                <a:spcPts val="0"/>
              </a:spcBef>
              <a:spcAft>
                <a:spcPts val="0"/>
              </a:spcAft>
              <a:buClr>
                <a:schemeClr val="dk1"/>
              </a:buClr>
              <a:buSzPts val="1200"/>
              <a:buFont typeface="Calibri"/>
              <a:buNone/>
            </a:pPr>
            <a:endParaRPr/>
          </a:p>
        </p:txBody>
      </p:sp>
      <p:sp>
        <p:nvSpPr>
          <p:cNvPr id="286" name="Google Shape;286;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extLst>
      <p:ext uri="{BB962C8B-B14F-4D97-AF65-F5344CB8AC3E}">
        <p14:creationId xmlns:p14="http://schemas.microsoft.com/office/powerpoint/2010/main" val="1884804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Key Points:</a:t>
            </a:r>
          </a:p>
          <a:p>
            <a:pPr marL="0" lvl="0" indent="0" algn="l" rtl="0">
              <a:lnSpc>
                <a:spcPct val="100000"/>
              </a:lnSpc>
              <a:spcBef>
                <a:spcPts val="0"/>
              </a:spcBef>
              <a:spcAft>
                <a:spcPts val="0"/>
              </a:spcAft>
              <a:buSzPts val="1400"/>
              <a:buNone/>
            </a:pPr>
            <a:r>
              <a:rPr lang="en-US" dirty="0"/>
              <a:t>-   So to address our data points of concern, we have to look closely at the systems and practices that are driving them.  We have to look critically at those systems and practices for evidence of inequity (bias, prejudice, -isms).  But before we can do that, we have to all be on the same page with what we mean by EDUCATIONAL EQUITY.</a:t>
            </a:r>
            <a:endParaRPr dirty="0"/>
          </a:p>
          <a:p>
            <a:pPr marL="171450" lvl="0" indent="-171450" algn="l" rtl="0">
              <a:lnSpc>
                <a:spcPct val="100000"/>
              </a:lnSpc>
              <a:spcBef>
                <a:spcPts val="0"/>
              </a:spcBef>
              <a:spcAft>
                <a:spcPts val="0"/>
              </a:spcAft>
              <a:buClr>
                <a:schemeClr val="dk1"/>
              </a:buClr>
              <a:buSzPts val="1200"/>
              <a:buFont typeface="Calibri"/>
              <a:buChar char="-"/>
            </a:pPr>
            <a:r>
              <a:rPr lang="en-US" dirty="0"/>
              <a:t>One of the major stumbling blocks folks have when engaging in equity work is that they often confuse equality (everyone getting the same thing) with equity (getting the things you need to be successful).</a:t>
            </a:r>
            <a:endParaRPr dirty="0"/>
          </a:p>
          <a:p>
            <a:pPr marL="171450" lvl="0" indent="-171450" algn="l" rtl="0">
              <a:lnSpc>
                <a:spcPct val="100000"/>
              </a:lnSpc>
              <a:spcBef>
                <a:spcPts val="0"/>
              </a:spcBef>
              <a:spcAft>
                <a:spcPts val="0"/>
              </a:spcAft>
              <a:buClr>
                <a:schemeClr val="dk1"/>
              </a:buClr>
              <a:buSzPts val="1200"/>
              <a:buFont typeface="Calibri"/>
              <a:buChar char="-"/>
            </a:pPr>
            <a:r>
              <a:rPr lang="en-US" dirty="0"/>
              <a:t>This is often tied to people’s belief about what is fair.  But as we discussed last time, due to bias and systemic inequity, people do not start off or operate from a level playing field.  Some identities are </a:t>
            </a:r>
            <a:r>
              <a:rPr lang="en-US" dirty="0" err="1"/>
              <a:t>priviledged</a:t>
            </a:r>
            <a:r>
              <a:rPr lang="en-US" dirty="0"/>
              <a:t> and others are marginalized.</a:t>
            </a:r>
            <a:endParaRPr dirty="0"/>
          </a:p>
          <a:p>
            <a:pPr marL="171450" lvl="0" indent="-9525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Activity:</a:t>
            </a:r>
            <a:endParaRPr dirty="0"/>
          </a:p>
          <a:p>
            <a:pPr marL="171450" lvl="0" indent="-171450" algn="l" rtl="0">
              <a:lnSpc>
                <a:spcPct val="100000"/>
              </a:lnSpc>
              <a:spcBef>
                <a:spcPts val="0"/>
              </a:spcBef>
              <a:spcAft>
                <a:spcPts val="0"/>
              </a:spcAft>
              <a:buClr>
                <a:schemeClr val="dk1"/>
              </a:buClr>
              <a:buSzPts val="1200"/>
              <a:buFont typeface="Calibri"/>
              <a:buChar char="-"/>
            </a:pPr>
            <a:r>
              <a:rPr lang="en-US" dirty="0"/>
              <a:t>Choose the poster that best represents your feelings / understanding of educational equity.</a:t>
            </a:r>
            <a:endParaRPr dirty="0"/>
          </a:p>
          <a:p>
            <a:pPr marL="171450" lvl="0" indent="-171450" algn="l" rtl="0">
              <a:lnSpc>
                <a:spcPct val="100000"/>
              </a:lnSpc>
              <a:spcBef>
                <a:spcPts val="0"/>
              </a:spcBef>
              <a:spcAft>
                <a:spcPts val="0"/>
              </a:spcAft>
              <a:buClr>
                <a:schemeClr val="dk1"/>
              </a:buClr>
              <a:buSzPts val="1200"/>
              <a:buFont typeface="Calibri"/>
              <a:buChar char="-"/>
            </a:pPr>
            <a:r>
              <a:rPr lang="en-US" dirty="0"/>
              <a:t>Go stand by that poster.</a:t>
            </a:r>
            <a:endParaRPr dirty="0"/>
          </a:p>
          <a:p>
            <a:pPr marL="171450" lvl="0" indent="-171450" algn="l" rtl="0">
              <a:lnSpc>
                <a:spcPct val="100000"/>
              </a:lnSpc>
              <a:spcBef>
                <a:spcPts val="0"/>
              </a:spcBef>
              <a:spcAft>
                <a:spcPts val="0"/>
              </a:spcAft>
              <a:buClr>
                <a:schemeClr val="dk1"/>
              </a:buClr>
              <a:buSzPts val="1200"/>
              <a:buFont typeface="Calibri"/>
              <a:buChar char="-"/>
            </a:pPr>
            <a:r>
              <a:rPr lang="en-US" dirty="0"/>
              <a:t>With the other people standing by your poster, describe why that visual resonated / aligned best with your thoughts and feelings about educational equity.  Why was it more appropriate than the others?</a:t>
            </a:r>
            <a:endParaRPr dirty="0"/>
          </a:p>
          <a:p>
            <a:pPr marL="171450" lvl="0" indent="-171450" algn="l" rtl="0">
              <a:lnSpc>
                <a:spcPct val="100000"/>
              </a:lnSpc>
              <a:spcBef>
                <a:spcPts val="0"/>
              </a:spcBef>
              <a:spcAft>
                <a:spcPts val="0"/>
              </a:spcAft>
              <a:buClr>
                <a:schemeClr val="dk1"/>
              </a:buClr>
              <a:buSzPts val="1200"/>
              <a:buFont typeface="Calibri"/>
              <a:buChar char="-"/>
            </a:pPr>
            <a:r>
              <a:rPr lang="en-US" dirty="0"/>
              <a:t>Ask each group to share out with the room the key points that were discussed.</a:t>
            </a:r>
            <a:endParaRPr dirty="0"/>
          </a:p>
        </p:txBody>
      </p:sp>
      <p:sp>
        <p:nvSpPr>
          <p:cNvPr id="252" name="Google Shape;252;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Considerations:</a:t>
            </a:r>
            <a:endParaRPr dirty="0"/>
          </a:p>
          <a:p>
            <a:pPr marL="171450" lvl="0" indent="-171450" algn="l" rtl="0">
              <a:lnSpc>
                <a:spcPct val="100000"/>
              </a:lnSpc>
              <a:spcBef>
                <a:spcPts val="0"/>
              </a:spcBef>
              <a:spcAft>
                <a:spcPts val="0"/>
              </a:spcAft>
              <a:buClr>
                <a:schemeClr val="dk1"/>
              </a:buClr>
              <a:buSzPts val="1200"/>
              <a:buFont typeface="Calibri"/>
              <a:buChar char="-"/>
            </a:pPr>
            <a:r>
              <a:rPr lang="en-US" dirty="0"/>
              <a:t>Some groups may already have a definition.  If so, ask them to think about whether their definition encompasses all of the points they just talked about during the image activity.  </a:t>
            </a:r>
            <a:endParaRPr dirty="0"/>
          </a:p>
          <a:p>
            <a:pPr marL="0" lvl="0" indent="0" algn="l" rtl="0">
              <a:lnSpc>
                <a:spcPct val="100000"/>
              </a:lnSpc>
              <a:spcBef>
                <a:spcPts val="0"/>
              </a:spcBef>
              <a:spcAft>
                <a:spcPts val="0"/>
              </a:spcAft>
              <a:buClr>
                <a:schemeClr val="dk1"/>
              </a:buClr>
              <a:buSzPts val="1200"/>
              <a:buFont typeface="Calibri"/>
              <a:buNone/>
            </a:pPr>
            <a:r>
              <a:rPr lang="en-US" dirty="0"/>
              <a:t>   Do any of the images fit with their definition?</a:t>
            </a:r>
            <a:endParaRPr dirty="0"/>
          </a:p>
          <a:p>
            <a:pPr marL="0" lvl="0" indent="0" algn="l" rtl="0">
              <a:lnSpc>
                <a:spcPct val="100000"/>
              </a:lnSpc>
              <a:spcBef>
                <a:spcPts val="0"/>
              </a:spcBef>
              <a:spcAft>
                <a:spcPts val="0"/>
              </a:spcAft>
              <a:buClr>
                <a:schemeClr val="dk1"/>
              </a:buClr>
              <a:buSzPts val="1200"/>
              <a:buFont typeface="Calibri"/>
              <a:buNone/>
            </a:pPr>
            <a:r>
              <a:rPr lang="en-US" dirty="0"/>
              <a:t>   Would they want to use or modify any of these images to help others understand their definition?  If none of them work, ask them to think about an   </a:t>
            </a:r>
            <a:endParaRPr dirty="0"/>
          </a:p>
          <a:p>
            <a:pPr marL="0" lvl="0" indent="0" algn="l" rtl="0">
              <a:lnSpc>
                <a:spcPct val="100000"/>
              </a:lnSpc>
              <a:spcBef>
                <a:spcPts val="0"/>
              </a:spcBef>
              <a:spcAft>
                <a:spcPts val="0"/>
              </a:spcAft>
              <a:buClr>
                <a:schemeClr val="dk1"/>
              </a:buClr>
              <a:buSzPts val="1200"/>
              <a:buFont typeface="Calibri"/>
              <a:buNone/>
            </a:pPr>
            <a:r>
              <a:rPr lang="en-US" dirty="0"/>
              <a:t>   appropriate design.</a:t>
            </a:r>
          </a:p>
          <a:p>
            <a:pPr marL="0" lvl="0" indent="0" algn="l" rtl="0">
              <a:lnSpc>
                <a:spcPct val="100000"/>
              </a:lnSpc>
              <a:spcBef>
                <a:spcPts val="0"/>
              </a:spcBef>
              <a:spcAft>
                <a:spcPts val="0"/>
              </a:spcAft>
              <a:buClr>
                <a:schemeClr val="dk1"/>
              </a:buClr>
              <a:buSzPts val="1200"/>
              <a:buFont typeface="Calibri"/>
              <a:buNone/>
            </a:pPr>
            <a:r>
              <a:rPr lang="en-US" dirty="0"/>
              <a:t>- Point participants to handouts – NEP Definition of Educational Equity and Defining Educational Equity - Views on Equity </a:t>
            </a:r>
          </a:p>
          <a:p>
            <a:pPr marL="0" lvl="0" indent="0" algn="l" rtl="0">
              <a:lnSpc>
                <a:spcPct val="100000"/>
              </a:lnSpc>
              <a:spcBef>
                <a:spcPts val="0"/>
              </a:spcBef>
              <a:spcAft>
                <a:spcPts val="0"/>
              </a:spcAft>
              <a:buClr>
                <a:schemeClr val="dk1"/>
              </a:buClr>
              <a:buSzPts val="1200"/>
              <a:buFont typeface="Calibri"/>
              <a:buNone/>
            </a:pPr>
            <a:r>
              <a:rPr lang="en-US" dirty="0"/>
              <a:t>These an be used as possible models or to jump start conversation.</a:t>
            </a:r>
            <a:endParaRPr dirty="0"/>
          </a:p>
          <a:p>
            <a:pPr marL="0" lvl="0" indent="0" algn="l" rtl="0">
              <a:lnSpc>
                <a:spcPct val="100000"/>
              </a:lnSpc>
              <a:spcBef>
                <a:spcPts val="0"/>
              </a:spcBef>
              <a:spcAft>
                <a:spcPts val="0"/>
              </a:spcAft>
              <a:buClr>
                <a:schemeClr val="dk1"/>
              </a:buClr>
              <a:buSzPts val="1200"/>
              <a:buFont typeface="Calibri"/>
              <a:buNone/>
            </a:pPr>
            <a:endParaRPr dirty="0"/>
          </a:p>
        </p:txBody>
      </p:sp>
      <p:sp>
        <p:nvSpPr>
          <p:cNvPr id="262" name="Google Shape;262;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Talking Points:</a:t>
            </a:r>
            <a:endParaRPr dirty="0"/>
          </a:p>
          <a:p>
            <a:pPr marL="0" lvl="0" indent="0" algn="l" rtl="0">
              <a:spcBef>
                <a:spcPts val="0"/>
              </a:spcBef>
              <a:spcAft>
                <a:spcPts val="0"/>
              </a:spcAft>
              <a:buNone/>
            </a:pPr>
            <a:r>
              <a:rPr lang="en-US" dirty="0"/>
              <a:t>There are other activities that you might use to get your division/school talking about their own definition of educational equity, before trying to craft a school or division wide one.  One such activity is in Dr. Fergus’s book, which has participants start with ways leaders in educational equity have defined the term.</a:t>
            </a:r>
            <a:endParaRPr dirty="0"/>
          </a:p>
          <a:p>
            <a:pPr marL="0" lvl="0" indent="0" algn="l" rtl="0">
              <a:spcBef>
                <a:spcPts val="0"/>
              </a:spcBef>
              <a:spcAft>
                <a:spcPts val="0"/>
              </a:spcAft>
              <a:buNone/>
            </a:pPr>
            <a:endParaRPr dirty="0">
              <a:highlight>
                <a:srgbClr val="FFFF00"/>
              </a:highlight>
            </a:endParaRPr>
          </a:p>
          <a:p>
            <a:pPr marL="0" lvl="0" indent="0" algn="l" rtl="0">
              <a:spcBef>
                <a:spcPts val="0"/>
              </a:spcBef>
              <a:spcAft>
                <a:spcPts val="0"/>
              </a:spcAft>
              <a:buSzPts val="1100"/>
              <a:buNone/>
            </a:pPr>
            <a:r>
              <a:rPr lang="en-US" dirty="0">
                <a:latin typeface="Verdana"/>
                <a:ea typeface="Verdana"/>
                <a:cs typeface="Verdana"/>
                <a:sym typeface="Verdana"/>
              </a:rPr>
              <a:t>National Equity Project Equity 101: Starting the Equity Conversation   </a:t>
            </a:r>
            <a:endParaRPr dirty="0">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US" u="sng" dirty="0">
                <a:solidFill>
                  <a:srgbClr val="954F72"/>
                </a:solidFill>
                <a:latin typeface="Verdana"/>
                <a:ea typeface="Verdana"/>
                <a:cs typeface="Verdana"/>
                <a:sym typeface="Verdana"/>
                <a:hlinkClick r:id="rId3"/>
              </a:rPr>
              <a:t>https://youtu.be/s0bJ91aFQ-g</a:t>
            </a:r>
            <a:endParaRPr dirty="0">
              <a:highlight>
                <a:srgbClr val="FFFF00"/>
              </a:highlight>
            </a:endParaRPr>
          </a:p>
        </p:txBody>
      </p:sp>
      <p:sp>
        <p:nvSpPr>
          <p:cNvPr id="284" name="Google Shape;284;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1604775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n-US"/>
              <a:t>Key Points:</a:t>
            </a:r>
            <a:endParaRPr/>
          </a:p>
          <a:p>
            <a:pPr marL="0" lvl="0" indent="0" algn="l" rtl="0">
              <a:lnSpc>
                <a:spcPct val="100000"/>
              </a:lnSpc>
              <a:spcBef>
                <a:spcPts val="0"/>
              </a:spcBef>
              <a:spcAft>
                <a:spcPts val="0"/>
              </a:spcAft>
              <a:buClr>
                <a:schemeClr val="dk1"/>
              </a:buClr>
              <a:buSzPts val="1100"/>
              <a:buFont typeface="Calibri"/>
              <a:buNone/>
            </a:pPr>
            <a:r>
              <a:rPr lang="en-US"/>
              <a:t>Remind teams that an action planning worksheet was provided last time that the can use to capture their to do’s, or just continue adding to their division planner.</a:t>
            </a:r>
            <a:endParaRPr/>
          </a:p>
          <a:p>
            <a:pPr marL="0" lvl="0" indent="0" algn="l" rtl="0">
              <a:lnSpc>
                <a:spcPct val="100000"/>
              </a:lnSpc>
              <a:spcBef>
                <a:spcPts val="0"/>
              </a:spcBef>
              <a:spcAft>
                <a:spcPts val="0"/>
              </a:spcAft>
              <a:buClr>
                <a:schemeClr val="dk1"/>
              </a:buClr>
              <a:buSzPts val="1100"/>
              <a:buFont typeface="Calibri"/>
              <a:buNone/>
            </a:pPr>
            <a:endParaRPr/>
          </a:p>
          <a:p>
            <a:pPr marL="0" lvl="0" indent="0" algn="l" rtl="0">
              <a:lnSpc>
                <a:spcPct val="100000"/>
              </a:lnSpc>
              <a:spcBef>
                <a:spcPts val="0"/>
              </a:spcBef>
              <a:spcAft>
                <a:spcPts val="0"/>
              </a:spcAft>
              <a:buClr>
                <a:schemeClr val="dk1"/>
              </a:buClr>
              <a:buSzPts val="1100"/>
              <a:buFont typeface="Calibri"/>
              <a:buNone/>
            </a:pPr>
            <a:endParaRPr/>
          </a:p>
          <a:p>
            <a:pPr marL="0" lvl="0" indent="0" algn="l" rtl="0">
              <a:lnSpc>
                <a:spcPct val="100000"/>
              </a:lnSpc>
              <a:spcBef>
                <a:spcPts val="0"/>
              </a:spcBef>
              <a:spcAft>
                <a:spcPts val="0"/>
              </a:spcAft>
              <a:buClr>
                <a:schemeClr val="dk1"/>
              </a:buClr>
              <a:buSzPts val="1100"/>
              <a:buFont typeface="Calibri"/>
              <a:buNone/>
            </a:pPr>
            <a:endParaRPr/>
          </a:p>
          <a:p>
            <a:pPr marL="0" lvl="0" indent="0" algn="l" rtl="0">
              <a:lnSpc>
                <a:spcPct val="100000"/>
              </a:lnSpc>
              <a:spcBef>
                <a:spcPts val="0"/>
              </a:spcBef>
              <a:spcAft>
                <a:spcPts val="0"/>
              </a:spcAft>
              <a:buClr>
                <a:schemeClr val="dk1"/>
              </a:buClr>
              <a:buSzPts val="1100"/>
              <a:buFont typeface="Calibri"/>
              <a:buNone/>
            </a:pPr>
            <a:endParaRPr/>
          </a:p>
        </p:txBody>
      </p:sp>
      <p:sp>
        <p:nvSpPr>
          <p:cNvPr id="275" name="Google Shape;27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Guiding questions for all VTSS Equity work</a:t>
            </a:r>
            <a:endParaRPr/>
          </a:p>
        </p:txBody>
      </p:sp>
      <p:sp>
        <p:nvSpPr>
          <p:cNvPr id="189" name="Google Shape;189;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Ask participants to consider the quote and talk at their tables about how school/division leaders can address the question.</a:t>
            </a:r>
            <a:endParaRPr/>
          </a:p>
          <a:p>
            <a:pPr marL="0" lvl="0" indent="0" algn="l" rtl="0">
              <a:lnSpc>
                <a:spcPct val="100000"/>
              </a:lnSpc>
              <a:spcBef>
                <a:spcPts val="0"/>
              </a:spcBef>
              <a:spcAft>
                <a:spcPts val="0"/>
              </a:spcAft>
              <a:buSzPts val="1400"/>
              <a:buNone/>
            </a:pPr>
            <a:r>
              <a:rPr lang="en-US"/>
              <a:t>Direct them to review Equity Audit article in their workbook.</a:t>
            </a:r>
            <a:endParaRPr/>
          </a:p>
        </p:txBody>
      </p:sp>
      <p:sp>
        <p:nvSpPr>
          <p:cNvPr id="282" name="Google Shape;282;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50" dirty="0">
                <a:solidFill>
                  <a:srgbClr val="3C4043"/>
                </a:solidFill>
                <a:highlight>
                  <a:srgbClr val="FFFFFF"/>
                </a:highlight>
                <a:latin typeface="Roboto"/>
                <a:ea typeface="Roboto"/>
                <a:cs typeface="Roboto"/>
                <a:sym typeface="Roboto"/>
              </a:rPr>
              <a:t>When doing equity audit, who do we need in the room? What's the thing we're measuring (should have some type of documentation)? And how do we make this conversation about the process/practices/system and NOT individuals (we're not looking to BLAME)?</a:t>
            </a:r>
            <a:endParaRPr sz="1050" dirty="0">
              <a:solidFill>
                <a:srgbClr val="3C404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400"/>
              <a:buNone/>
            </a:pPr>
            <a:endParaRPr sz="1050" dirty="0">
              <a:solidFill>
                <a:srgbClr val="3C404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400"/>
              <a:buNone/>
            </a:pPr>
            <a:r>
              <a:rPr lang="en-US" dirty="0"/>
              <a:t>Breadth of process competency: you need folks in the room that understand the process and not folks who are guessing how it happens.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Documents of practice: ensure to have documents readily available to review</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Manage personal and practice: establish perimeters on what it means to review practice and not attacking individuals who are charged with specific practice. </a:t>
            </a:r>
            <a:endParaRPr dirty="0"/>
          </a:p>
        </p:txBody>
      </p:sp>
      <p:sp>
        <p:nvSpPr>
          <p:cNvPr id="289" name="Google Shape;28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This Equity Audit is used in Virginia as part of the CCEIS process for divisions with disproportionality in identification of SWDs or discipline </a:t>
            </a:r>
            <a:r>
              <a:rPr lang="en-US" dirty="0" err="1"/>
              <a:t>dispro</a:t>
            </a:r>
            <a:r>
              <a:rPr lang="en-US" dirty="0"/>
              <a:t> within their SWD population.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It is the only Equity Audit currently being used by VDOE, but can be overwhelming for teams to use.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Direct participants to review the full document (Equity Audit – IDEA) t in the workbook.</a:t>
            </a:r>
            <a:endParaRPr dirty="0"/>
          </a:p>
        </p:txBody>
      </p:sp>
      <p:sp>
        <p:nvSpPr>
          <p:cNvPr id="322" name="Google Shape;322;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Direct participants to the document in their materials and ask them to look at Part 1.  </a:t>
            </a:r>
            <a:endParaRPr/>
          </a:p>
        </p:txBody>
      </p:sp>
      <p:sp>
        <p:nvSpPr>
          <p:cNvPr id="329" name="Google Shape;329;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For each of the sets of questions, we have provided a structure to help in determining a score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How do you know? What data help answer the questions?</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What criteria would you consider to determine a score for the indicator?</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0"/>
              <a:t>At their tables, ask participants to consider the sample that has been developed.  What data/examples are missing?  What additional criteria might be used to determine a score?</a:t>
            </a:r>
            <a:endParaRPr b="0"/>
          </a:p>
        </p:txBody>
      </p:sp>
      <p:sp>
        <p:nvSpPr>
          <p:cNvPr id="336" name="Google Shape;336;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Divide the participants into 6 groups and assign each group a set of questions.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Encourage them to think of as many examples as possible to fill in the boxes.  For some questions, there may not be a specific connection to one of the Indicators (2A, 2B, or 2C)  tell participants it’s okay if they do not have information for each indicator as long as they’re filling in as much as they can.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After the mixed groups have completed their sections, have participants return to their division team and share out (like a Jigsaw)</a:t>
            </a:r>
            <a:endParaRPr/>
          </a:p>
        </p:txBody>
      </p:sp>
      <p:sp>
        <p:nvSpPr>
          <p:cNvPr id="343" name="Google Shape;343;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a:t>
            </a:r>
          </a:p>
          <a:p>
            <a:r>
              <a:rPr lang="en-US" dirty="0"/>
              <a:t>- A good equity audit is going to help you closely examine both your SYSTEMS and your PRACTICES on the division, school, and classroom level</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847147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7" name="Google Shape;357;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708c5e70c0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708c5e70c0_0_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g708c5e70c0_0_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70" name="Google Shape;370;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Key Points:</a:t>
            </a:r>
            <a:endParaRPr/>
          </a:p>
          <a:p>
            <a:pPr marL="0" lvl="0" indent="0" algn="l" rtl="0">
              <a:lnSpc>
                <a:spcPct val="100000"/>
              </a:lnSpc>
              <a:spcBef>
                <a:spcPts val="0"/>
              </a:spcBef>
              <a:spcAft>
                <a:spcPts val="0"/>
              </a:spcAft>
              <a:buSzPts val="1400"/>
              <a:buNone/>
            </a:pPr>
            <a:r>
              <a:rPr lang="en-US">
                <a:latin typeface="Arial"/>
                <a:ea typeface="Arial"/>
                <a:cs typeface="Arial"/>
                <a:sym typeface="Arial"/>
              </a:rPr>
              <a:t>-How did these work last time?  How did we do (as a group and individually)?  Where there any that you felt were difficult (for yourself or others)? </a:t>
            </a:r>
            <a:endParaRPr/>
          </a:p>
          <a:p>
            <a:pPr marL="0" lvl="0" indent="0" algn="l" rtl="0">
              <a:lnSpc>
                <a:spcPct val="100000"/>
              </a:lnSpc>
              <a:spcBef>
                <a:spcPts val="0"/>
              </a:spcBef>
              <a:spcAft>
                <a:spcPts val="0"/>
              </a:spcAft>
              <a:buSzPts val="1400"/>
              <a:buNone/>
            </a:pPr>
            <a:r>
              <a:rPr lang="en-US">
                <a:latin typeface="Arial"/>
                <a:ea typeface="Arial"/>
                <a:cs typeface="Arial"/>
                <a:sym typeface="Arial"/>
              </a:rPr>
              <a:t> </a:t>
            </a:r>
            <a:endParaRPr/>
          </a:p>
          <a:p>
            <a:pPr marL="0" lvl="0" indent="0" algn="l" rtl="0">
              <a:lnSpc>
                <a:spcPct val="100000"/>
              </a:lnSpc>
              <a:spcBef>
                <a:spcPts val="0"/>
              </a:spcBef>
              <a:spcAft>
                <a:spcPts val="0"/>
              </a:spcAft>
              <a:buSzPts val="1400"/>
              <a:buNone/>
            </a:pPr>
            <a:r>
              <a:rPr lang="en-US">
                <a:latin typeface="Arial"/>
                <a:ea typeface="Arial"/>
                <a:cs typeface="Arial"/>
                <a:sym typeface="Arial"/>
              </a:rPr>
              <a:t>- To push your growing edge means that when you hit a point (or various points) in the workshop that forces you to reflect on your beliefs and practices, recognize that moment and challenge it rather than allowing it to wear you down and make you feel helpless (or defensive).</a:t>
            </a:r>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196" name="Google Shape;196;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2" name="Google Shape;382;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Key Points –</a:t>
            </a:r>
          </a:p>
          <a:p>
            <a:pPr marL="0" lvl="0" indent="0" algn="l" rtl="0">
              <a:lnSpc>
                <a:spcPct val="100000"/>
              </a:lnSpc>
              <a:spcBef>
                <a:spcPts val="0"/>
              </a:spcBef>
              <a:spcAft>
                <a:spcPts val="0"/>
              </a:spcAft>
              <a:buSzPts val="1400"/>
              <a:buNone/>
            </a:pPr>
            <a:r>
              <a:rPr lang="en-US" dirty="0"/>
              <a:t>Remember, when we work on equity we must focus both on how we as an individual are participating in the work (with consideration toward how our own identities and belief are shaping our perception,  thinking, actions) - MIRRORS and look outward to the systems that are shaping everyone’s experiences - WINDOWS.  </a:t>
            </a:r>
          </a:p>
          <a:p>
            <a:pPr marL="0" lvl="0" indent="0" algn="l" rtl="0">
              <a:lnSpc>
                <a:spcPct val="100000"/>
              </a:lnSpc>
              <a:spcBef>
                <a:spcPts val="0"/>
              </a:spcBef>
              <a:spcAft>
                <a:spcPts val="0"/>
              </a:spcAft>
              <a:buSzPts val="1400"/>
              <a:buNone/>
            </a:pPr>
            <a:r>
              <a:rPr lang="en-US" dirty="0"/>
              <a:t>Today we’re focusing a lot on WINDOW work.  However, if at an moment we feel challenged, uncomfortable, or pushed, then let’s lean into that and do some mirror work.  What was said?  What was my internal response?  Why might I have felt that way?</a:t>
            </a:r>
          </a:p>
          <a:p>
            <a:pPr marL="0" lvl="0" indent="0" algn="l" rtl="0">
              <a:lnSpc>
                <a:spcPct val="100000"/>
              </a:lnSpc>
              <a:spcBef>
                <a:spcPts val="0"/>
              </a:spcBef>
              <a:spcAft>
                <a:spcPts val="0"/>
              </a:spcAft>
              <a:buSzPts val="1400"/>
              <a:buNone/>
            </a:pPr>
            <a:r>
              <a:rPr lang="en-US" dirty="0"/>
              <a:t>Jot these moments down on your mirror card to reflect on when you’re ready.</a:t>
            </a:r>
            <a:endParaRPr dirty="0"/>
          </a:p>
        </p:txBody>
      </p:sp>
      <p:sp>
        <p:nvSpPr>
          <p:cNvPr id="349" name="Google Shape;34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708c5e70c0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708c5e70c0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We’ll be doing this through the equity audits.</a:t>
            </a:r>
            <a:endParaRPr dirty="0"/>
          </a:p>
        </p:txBody>
      </p:sp>
      <p:sp>
        <p:nvSpPr>
          <p:cNvPr id="209" name="Google Shape;209;g708c5e70c0_0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Ice Breaker Activity:</a:t>
            </a:r>
            <a:endParaRPr/>
          </a:p>
          <a:p>
            <a:pPr marL="171450" lvl="0" indent="-171450" algn="l" rtl="0">
              <a:lnSpc>
                <a:spcPct val="100000"/>
              </a:lnSpc>
              <a:spcBef>
                <a:spcPts val="0"/>
              </a:spcBef>
              <a:spcAft>
                <a:spcPts val="0"/>
              </a:spcAft>
              <a:buClr>
                <a:schemeClr val="dk1"/>
              </a:buClr>
              <a:buSzPts val="1200"/>
              <a:buFont typeface="Calibri"/>
              <a:buChar char="-"/>
            </a:pPr>
            <a:r>
              <a:rPr lang="en-US"/>
              <a:t>Participant should choose a scenario, read it and consider:</a:t>
            </a:r>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What are the beliefs, assumptions, biases held by those in this scenario?</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Whose background/identity is benefiting in this scenario?</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What identities were made socially deficit (marginalized) in this example?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 </a:t>
            </a:r>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How could this inequity be addressed? Who has been harmed?  What needs to happen to restore trust and limit the likelihood of this happening again?</a:t>
            </a:r>
            <a:endParaRPr/>
          </a:p>
          <a:p>
            <a:pPr marL="0" lvl="0" indent="0" algn="l" rtl="0">
              <a:lnSpc>
                <a:spcPct val="100000"/>
              </a:lnSpc>
              <a:spcBef>
                <a:spcPts val="0"/>
              </a:spcBef>
              <a:spcAft>
                <a:spcPts val="0"/>
              </a:spcAft>
              <a:buSzPts val="1400"/>
              <a:buNone/>
            </a:pPr>
            <a:r>
              <a:rPr lang="en-US" sz="1200" i="1">
                <a:solidFill>
                  <a:schemeClr val="dk1"/>
                </a:solidFill>
                <a:latin typeface="Calibri"/>
                <a:ea typeface="Calibri"/>
                <a:cs typeface="Calibri"/>
                <a:sym typeface="Calibri"/>
              </a:rPr>
              <a:t> - </a:t>
            </a:r>
            <a:r>
              <a:rPr lang="en-US" sz="1200" i="0">
                <a:solidFill>
                  <a:schemeClr val="dk1"/>
                </a:solidFill>
                <a:latin typeface="Calibri"/>
                <a:ea typeface="Calibri"/>
                <a:cs typeface="Calibri"/>
                <a:sym typeface="Calibri"/>
              </a:rPr>
              <a:t>They should then find the other people in the room who have the same scenario and discuss: </a:t>
            </a:r>
            <a:r>
              <a:rPr lang="en-US" sz="1200"/>
              <a:t>What biases based belief(s) do you see playing out in this scenario?</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 If they have time, they can discuss the other questions as well.</a:t>
            </a:r>
            <a:endParaRPr/>
          </a:p>
        </p:txBody>
      </p:sp>
      <p:sp>
        <p:nvSpPr>
          <p:cNvPr id="216" name="Google Shape;216;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6b15dbfbfb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6b15dbfbfb_0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Key Points:  When our biases move from just thoughts and feelings into actions, then they begin to have a direct impact on our actions.  Those actions are felt by those who witness or are affected by those actions.  Once those actions become our way of work, they become systems that marginalized people have to work within.</a:t>
            </a:r>
            <a:endParaRPr/>
          </a:p>
        </p:txBody>
      </p:sp>
      <p:sp>
        <p:nvSpPr>
          <p:cNvPr id="216" name="Google Shape;216;g6b15dbfbfb_0_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extLst>
      <p:ext uri="{BB962C8B-B14F-4D97-AF65-F5344CB8AC3E}">
        <p14:creationId xmlns:p14="http://schemas.microsoft.com/office/powerpoint/2010/main" val="1666580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Key Points:</a:t>
            </a:r>
            <a:endParaRPr dirty="0"/>
          </a:p>
          <a:p>
            <a:pPr marL="171450" lvl="0" indent="-171450" algn="l" rtl="0">
              <a:lnSpc>
                <a:spcPct val="100000"/>
              </a:lnSpc>
              <a:spcBef>
                <a:spcPts val="0"/>
              </a:spcBef>
              <a:spcAft>
                <a:spcPts val="0"/>
              </a:spcAft>
              <a:buClr>
                <a:schemeClr val="dk1"/>
              </a:buClr>
              <a:buSzPts val="1200"/>
              <a:buFont typeface="Calibri"/>
              <a:buChar char="-"/>
            </a:pPr>
            <a:r>
              <a:rPr lang="en-US" dirty="0"/>
              <a:t>So, the case scenarios we just looked are were all examples of micro (and some </a:t>
            </a:r>
            <a:r>
              <a:rPr lang="en-US" dirty="0" err="1"/>
              <a:t>maco</a:t>
            </a:r>
            <a:r>
              <a:rPr lang="en-US" dirty="0"/>
              <a:t>) aggressions – when biases manifest themselves into words and actions.  For example, in the scenario where the young woman is dress coded for wearing leggings the bias is that tight fitting clothing for females promotes sexuality and is distracting to males.  The </a:t>
            </a:r>
            <a:r>
              <a:rPr lang="en-US" dirty="0" err="1"/>
              <a:t>microaggression</a:t>
            </a:r>
            <a:r>
              <a:rPr lang="en-US" dirty="0"/>
              <a:t> was telling Kate her leggings were making others uncomfortable and making her change her clothes.</a:t>
            </a:r>
            <a:endParaRPr dirty="0"/>
          </a:p>
          <a:p>
            <a:pPr marL="171450" lvl="0" indent="-171450" algn="l" rtl="0">
              <a:lnSpc>
                <a:spcPct val="100000"/>
              </a:lnSpc>
              <a:spcBef>
                <a:spcPts val="0"/>
              </a:spcBef>
              <a:spcAft>
                <a:spcPts val="0"/>
              </a:spcAft>
              <a:buClr>
                <a:schemeClr val="dk1"/>
              </a:buClr>
              <a:buSzPts val="1200"/>
              <a:buFont typeface="Calibri"/>
              <a:buChar char="-"/>
            </a:pPr>
            <a:r>
              <a:rPr lang="en-US" dirty="0"/>
              <a:t>The insidiousness of </a:t>
            </a:r>
            <a:r>
              <a:rPr lang="en-US" dirty="0" err="1"/>
              <a:t>microaggressions</a:t>
            </a:r>
            <a:r>
              <a:rPr lang="en-US" dirty="0"/>
              <a:t>, is that the more marginalized identities one connects with, the more </a:t>
            </a:r>
            <a:r>
              <a:rPr lang="en-US" dirty="0" err="1"/>
              <a:t>microaggressions</a:t>
            </a:r>
            <a:r>
              <a:rPr lang="en-US" dirty="0"/>
              <a:t> they are bombarded with.</a:t>
            </a:r>
            <a:endParaRPr dirty="0"/>
          </a:p>
          <a:p>
            <a:pPr marL="171450" lvl="0" indent="-95250" algn="l" rtl="0">
              <a:lnSpc>
                <a:spcPct val="100000"/>
              </a:lnSpc>
              <a:spcBef>
                <a:spcPts val="0"/>
              </a:spcBef>
              <a:spcAft>
                <a:spcPts val="0"/>
              </a:spcAft>
              <a:buClr>
                <a:schemeClr val="dk1"/>
              </a:buClr>
              <a:buSzPts val="1200"/>
              <a:buFont typeface="Calibri"/>
              <a:buNone/>
            </a:pPr>
            <a:endParaRPr dirty="0"/>
          </a:p>
        </p:txBody>
      </p:sp>
      <p:sp>
        <p:nvSpPr>
          <p:cNvPr id="223" name="Google Shape;223;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pic>
        <p:nvPicPr>
          <p:cNvPr id="16" name="Google Shape;16;p2"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17" name="Google Shape;17;p2"/>
          <p:cNvSpPr txBox="1">
            <a:spLocks noGrp="1"/>
          </p:cNvSpPr>
          <p:nvPr>
            <p:ph type="ctrTitle"/>
          </p:nvPr>
        </p:nvSpPr>
        <p:spPr>
          <a:xfrm>
            <a:off x="457200" y="3671154"/>
            <a:ext cx="8153400"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800"/>
              <a:buFont typeface="Verdana"/>
              <a:buNone/>
              <a:defRPr sz="48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990600" y="5257800"/>
            <a:ext cx="7238999" cy="914400"/>
          </a:xfrm>
          <a:prstGeom prst="rect">
            <a:avLst/>
          </a:prstGeom>
          <a:solidFill>
            <a:schemeClr val="lt1">
              <a:alpha val="67450"/>
            </a:schemeClr>
          </a:solidFill>
          <a:ln>
            <a:noFill/>
          </a:ln>
        </p:spPr>
        <p:txBody>
          <a:bodyPr spcFirstLastPara="1" wrap="square" lIns="91425" tIns="45700" rIns="91425" bIns="45700" anchor="t" anchorCtr="0">
            <a:noAutofit/>
          </a:bodyPr>
          <a:lstStyle>
            <a:lvl1pPr marR="0" lvl="0" algn="ctr">
              <a:lnSpc>
                <a:spcPct val="100000"/>
              </a:lnSpc>
              <a:spcBef>
                <a:spcPts val="0"/>
              </a:spcBef>
              <a:spcAft>
                <a:spcPts val="0"/>
              </a:spcAft>
              <a:buClr>
                <a:srgbClr val="888A8C"/>
              </a:buClr>
              <a:buSzPts val="3200"/>
              <a:buFont typeface="Arial"/>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9" name="Google Shape;19;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2" name="Google Shape;22;p2"/>
          <p:cNvPicPr preferRelativeResize="0"/>
          <p:nvPr/>
        </p:nvPicPr>
        <p:blipFill rotWithShape="1">
          <a:blip r:embed="rId3">
            <a:alphaModFix/>
          </a:blip>
          <a:srcRect/>
          <a:stretch/>
        </p:blipFill>
        <p:spPr>
          <a:xfrm>
            <a:off x="3196759" y="152400"/>
            <a:ext cx="2703919" cy="12954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74"/>
        <p:cNvGrpSpPr/>
        <p:nvPr/>
      </p:nvGrpSpPr>
      <p:grpSpPr>
        <a:xfrm>
          <a:off x="0" y="0"/>
          <a:ext cx="0" cy="0"/>
          <a:chOff x="0" y="0"/>
          <a:chExt cx="0" cy="0"/>
        </a:xfrm>
      </p:grpSpPr>
      <p:pic>
        <p:nvPicPr>
          <p:cNvPr id="75" name="Google Shape;75;p11" descr="Decorative image of teenage students sitting around a table"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76" name="Google Shape;76;p11"/>
          <p:cNvSpPr txBox="1">
            <a:spLocks noGrp="1"/>
          </p:cNvSpPr>
          <p:nvPr>
            <p:ph type="ctrTitle"/>
          </p:nvPr>
        </p:nvSpPr>
        <p:spPr>
          <a:xfrm>
            <a:off x="953254" y="3843377"/>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ubTitle" idx="1"/>
          </p:nvPr>
        </p:nvSpPr>
        <p:spPr>
          <a:xfrm>
            <a:off x="1373108" y="5334000"/>
            <a:ext cx="6400800" cy="914400"/>
          </a:xfrm>
          <a:prstGeom prst="rect">
            <a:avLst/>
          </a:prstGeom>
          <a:solidFill>
            <a:schemeClr val="lt1">
              <a:alpha val="67450"/>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78" name="Google Shape;7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81" name="Google Shape;81;p11"/>
          <p:cNvPicPr preferRelativeResize="0"/>
          <p:nvPr/>
        </p:nvPicPr>
        <p:blipFill rotWithShape="1">
          <a:blip r:embed="rId3">
            <a:alphaModFix/>
          </a:blip>
          <a:srcRect/>
          <a:stretch/>
        </p:blipFill>
        <p:spPr>
          <a:xfrm>
            <a:off x="2969176" y="139185"/>
            <a:ext cx="3208665" cy="153721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82"/>
        <p:cNvGrpSpPr/>
        <p:nvPr/>
      </p:nvGrpSpPr>
      <p:grpSpPr>
        <a:xfrm>
          <a:off x="0" y="0"/>
          <a:ext cx="0" cy="0"/>
          <a:chOff x="0" y="0"/>
          <a:chExt cx="0" cy="0"/>
        </a:xfrm>
      </p:grpSpPr>
      <p:pic>
        <p:nvPicPr>
          <p:cNvPr id="83" name="Google Shape;83;p12" descr="Decorative image of professionals around a computer"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84" name="Google Shape;84;p12"/>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2"/>
          <p:cNvSpPr txBox="1">
            <a:spLocks noGrp="1"/>
          </p:cNvSpPr>
          <p:nvPr>
            <p:ph type="subTitle" idx="1"/>
          </p:nvPr>
        </p:nvSpPr>
        <p:spPr>
          <a:xfrm>
            <a:off x="1373108" y="5257800"/>
            <a:ext cx="6400800" cy="914400"/>
          </a:xfrm>
          <a:prstGeom prst="rect">
            <a:avLst/>
          </a:prstGeom>
          <a:solidFill>
            <a:schemeClr val="lt1">
              <a:alpha val="67450"/>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86" name="Google Shape;86;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89" name="Google Shape;89;p12"/>
          <p:cNvPicPr preferRelativeResize="0"/>
          <p:nvPr/>
        </p:nvPicPr>
        <p:blipFill rotWithShape="1">
          <a:blip r:embed="rId3">
            <a:alphaModFix/>
          </a:blip>
          <a:srcRect/>
          <a:stretch/>
        </p:blipFill>
        <p:spPr>
          <a:xfrm>
            <a:off x="2969176" y="152399"/>
            <a:ext cx="3208665" cy="153721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90"/>
        <p:cNvGrpSpPr/>
        <p:nvPr/>
      </p:nvGrpSpPr>
      <p:grpSpPr>
        <a:xfrm>
          <a:off x="0" y="0"/>
          <a:ext cx="0" cy="0"/>
          <a:chOff x="0" y="0"/>
          <a:chExt cx="0" cy="0"/>
        </a:xfrm>
      </p:grpSpPr>
      <p:sp>
        <p:nvSpPr>
          <p:cNvPr id="91" name="Google Shape;91;p13"/>
          <p:cNvSpPr txBox="1">
            <a:spLocks noGrp="1"/>
          </p:cNvSpPr>
          <p:nvPr>
            <p:ph type="ctrTitle"/>
          </p:nvPr>
        </p:nvSpPr>
        <p:spPr>
          <a:xfrm>
            <a:off x="928464" y="1600200"/>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3"/>
          <p:cNvSpPr txBox="1">
            <a:spLocks noGrp="1"/>
          </p:cNvSpPr>
          <p:nvPr>
            <p:ph type="subTitle" idx="1"/>
          </p:nvPr>
        </p:nvSpPr>
        <p:spPr>
          <a:xfrm>
            <a:off x="1348319" y="3429000"/>
            <a:ext cx="6400800" cy="914400"/>
          </a:xfrm>
          <a:prstGeom prst="rect">
            <a:avLst/>
          </a:prstGeom>
          <a:solidFill>
            <a:schemeClr val="lt1">
              <a:alpha val="67450"/>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93" name="Google Shape;93;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96" name="Google Shape;96;p13"/>
          <p:cNvPicPr preferRelativeResize="0"/>
          <p:nvPr/>
        </p:nvPicPr>
        <p:blipFill rotWithShape="1">
          <a:blip r:embed="rId2">
            <a:alphaModFix/>
          </a:blip>
          <a:srcRect/>
          <a:stretch/>
        </p:blipFill>
        <p:spPr>
          <a:xfrm>
            <a:off x="3196759" y="152400"/>
            <a:ext cx="2862973" cy="13716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97"/>
        <p:cNvGrpSpPr/>
        <p:nvPr/>
      </p:nvGrpSpPr>
      <p:grpSpPr>
        <a:xfrm>
          <a:off x="0" y="0"/>
          <a:ext cx="0" cy="0"/>
          <a:chOff x="0" y="0"/>
          <a:chExt cx="0" cy="0"/>
        </a:xfrm>
      </p:grpSpPr>
      <p:sp>
        <p:nvSpPr>
          <p:cNvPr id="98" name="Google Shape;98;p14"/>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4"/>
          <p:cNvSpPr txBox="1">
            <a:spLocks noGrp="1"/>
          </p:cNvSpPr>
          <p:nvPr>
            <p:ph type="body" idx="1"/>
          </p:nvPr>
        </p:nvSpPr>
        <p:spPr>
          <a:xfrm>
            <a:off x="533400" y="1600200"/>
            <a:ext cx="8153400" cy="3352799"/>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0" name="Google Shape;100;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03" name="Google Shape;103;p14" descr="Decorative image of smiling kids"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104" name="Google Shape;104;p14"/>
          <p:cNvPicPr preferRelativeResize="0"/>
          <p:nvPr/>
        </p:nvPicPr>
        <p:blipFill rotWithShape="1">
          <a:blip r:embed="rId3">
            <a:alphaModFix/>
          </a:blip>
          <a:srcRect/>
          <a:stretch/>
        </p:blipFill>
        <p:spPr>
          <a:xfrm>
            <a:off x="393156" y="324571"/>
            <a:ext cx="2185488" cy="104702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One Content">
  <p:cSld name="2_One Content">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15"/>
          <p:cNvSpPr txBox="1">
            <a:spLocks noGrp="1"/>
          </p:cNvSpPr>
          <p:nvPr>
            <p:ph type="body" idx="1"/>
          </p:nvPr>
        </p:nvSpPr>
        <p:spPr>
          <a:xfrm>
            <a:off x="457201" y="1600200"/>
            <a:ext cx="8229600" cy="3352799"/>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8" name="Google Shape;108;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11" name="Google Shape;111;p15" descr="Decorative image of college students/professionals around a table" title="Decorative image"/>
          <p:cNvPicPr preferRelativeResize="0"/>
          <p:nvPr/>
        </p:nvPicPr>
        <p:blipFill rotWithShape="1">
          <a:blip r:embed="rId2">
            <a:alphaModFix/>
          </a:blip>
          <a:srcRect t="21433"/>
          <a:stretch/>
        </p:blipFill>
        <p:spPr>
          <a:xfrm>
            <a:off x="1" y="5118100"/>
            <a:ext cx="9144000" cy="1739900"/>
          </a:xfrm>
          <a:prstGeom prst="rect">
            <a:avLst/>
          </a:prstGeom>
          <a:noFill/>
          <a:ln w="38100" cap="flat" cmpd="sng">
            <a:solidFill>
              <a:schemeClr val="accent5"/>
            </a:solidFill>
            <a:prstDash val="dash"/>
            <a:round/>
            <a:headEnd type="none" w="sm" len="sm"/>
            <a:tailEnd type="none" w="sm" len="sm"/>
          </a:ln>
        </p:spPr>
      </p:pic>
      <p:pic>
        <p:nvPicPr>
          <p:cNvPr id="112" name="Google Shape;112;p15"/>
          <p:cNvPicPr preferRelativeResize="0"/>
          <p:nvPr/>
        </p:nvPicPr>
        <p:blipFill rotWithShape="1">
          <a:blip r:embed="rId3">
            <a:alphaModFix/>
          </a:blip>
          <a:srcRect/>
          <a:stretch/>
        </p:blipFill>
        <p:spPr>
          <a:xfrm>
            <a:off x="393156" y="337271"/>
            <a:ext cx="2185488" cy="104702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3"/>
        <p:cNvGrpSpPr/>
        <p:nvPr/>
      </p:nvGrpSpPr>
      <p:grpSpPr>
        <a:xfrm>
          <a:off x="0" y="0"/>
          <a:ext cx="0" cy="0"/>
          <a:chOff x="0" y="0"/>
          <a:chExt cx="0" cy="0"/>
        </a:xfrm>
      </p:grpSpPr>
      <p:sp>
        <p:nvSpPr>
          <p:cNvPr id="114" name="Google Shape;114;p16"/>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16"/>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16" name="Google Shape;116;p16"/>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17" name="Google Shape;117;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20" name="Google Shape;120;p16" descr="Decorative image of smiling students shoulder-to-shoulder"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121" name="Google Shape;121;p16"/>
          <p:cNvPicPr preferRelativeResize="0"/>
          <p:nvPr/>
        </p:nvPicPr>
        <p:blipFill rotWithShape="1">
          <a:blip r:embed="rId3">
            <a:alphaModFix/>
          </a:blip>
          <a:srcRect/>
          <a:stretch/>
        </p:blipFill>
        <p:spPr>
          <a:xfrm>
            <a:off x="393156" y="324571"/>
            <a:ext cx="2185488" cy="104702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22"/>
        <p:cNvGrpSpPr/>
        <p:nvPr/>
      </p:nvGrpSpPr>
      <p:grpSpPr>
        <a:xfrm>
          <a:off x="0" y="0"/>
          <a:ext cx="0" cy="0"/>
          <a:chOff x="0" y="0"/>
          <a:chExt cx="0" cy="0"/>
        </a:xfrm>
      </p:grpSpPr>
      <p:sp>
        <p:nvSpPr>
          <p:cNvPr id="123" name="Google Shape;123;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25" name="Google Shape;125;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27" name="Google Shape;127;p17"/>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28" name="Google Shape;128;p17" descr="Decorative image of professionals working around a table" title="Decorative image"/>
          <p:cNvPicPr preferRelativeResize="0"/>
          <p:nvPr/>
        </p:nvPicPr>
        <p:blipFill rotWithShape="1">
          <a:blip r:embed="rId2">
            <a:alphaModFix/>
          </a:blip>
          <a:srcRect/>
          <a:stretch/>
        </p:blipFill>
        <p:spPr>
          <a:xfrm>
            <a:off x="-1" y="0"/>
            <a:ext cx="9144001" cy="2214563"/>
          </a:xfrm>
          <a:prstGeom prst="rect">
            <a:avLst/>
          </a:prstGeom>
          <a:noFill/>
          <a:ln>
            <a:noFill/>
          </a:ln>
          <a:effectLst>
            <a:reflection stA="52000" endA="300" endPos="35000" sy="-100000" algn="bl" rotWithShape="0"/>
          </a:effectLst>
        </p:spPr>
      </p:pic>
      <p:pic>
        <p:nvPicPr>
          <p:cNvPr id="129" name="Google Shape;129;p17"/>
          <p:cNvPicPr preferRelativeResize="0"/>
          <p:nvPr/>
        </p:nvPicPr>
        <p:blipFill rotWithShape="1">
          <a:blip r:embed="rId3">
            <a:alphaModFix/>
          </a:blip>
          <a:srcRect/>
          <a:stretch/>
        </p:blipFill>
        <p:spPr>
          <a:xfrm>
            <a:off x="228600" y="6319908"/>
            <a:ext cx="838200" cy="401567"/>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30"/>
        <p:cNvGrpSpPr/>
        <p:nvPr/>
      </p:nvGrpSpPr>
      <p:grpSpPr>
        <a:xfrm>
          <a:off x="0" y="0"/>
          <a:ext cx="0" cy="0"/>
          <a:chOff x="0" y="0"/>
          <a:chExt cx="0" cy="0"/>
        </a:xfrm>
      </p:grpSpPr>
      <p:sp>
        <p:nvSpPr>
          <p:cNvPr id="131" name="Google Shape;131;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33" name="Google Shape;133;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35" name="Google Shape;135;p18"/>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36" name="Google Shape;136;p18" descr="Decorative image of professionals around a table"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137" name="Google Shape;137;p18"/>
          <p:cNvPicPr preferRelativeResize="0"/>
          <p:nvPr/>
        </p:nvPicPr>
        <p:blipFill rotWithShape="1">
          <a:blip r:embed="rId3">
            <a:alphaModFix/>
          </a:blip>
          <a:srcRect/>
          <a:stretch/>
        </p:blipFill>
        <p:spPr>
          <a:xfrm>
            <a:off x="228600" y="6319908"/>
            <a:ext cx="838200" cy="401567"/>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38"/>
        <p:cNvGrpSpPr/>
        <p:nvPr/>
      </p:nvGrpSpPr>
      <p:grpSpPr>
        <a:xfrm>
          <a:off x="0" y="0"/>
          <a:ext cx="0" cy="0"/>
          <a:chOff x="0" y="0"/>
          <a:chExt cx="0" cy="0"/>
        </a:xfrm>
      </p:grpSpPr>
      <p:sp>
        <p:nvSpPr>
          <p:cNvPr id="139" name="Google Shape;139;p1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1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41" name="Google Shape;141;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43" name="Google Shape;143;p19"/>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44" name="Google Shape;144;p19" descr="Decorative image of smiling teenagers at a library"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145" name="Google Shape;145;p19"/>
          <p:cNvPicPr preferRelativeResize="0"/>
          <p:nvPr/>
        </p:nvPicPr>
        <p:blipFill rotWithShape="1">
          <a:blip r:embed="rId3">
            <a:alphaModFix/>
          </a:blip>
          <a:srcRect/>
          <a:stretch/>
        </p:blipFill>
        <p:spPr>
          <a:xfrm>
            <a:off x="228600" y="6319908"/>
            <a:ext cx="838200" cy="401567"/>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6"/>
        <p:cNvGrpSpPr/>
        <p:nvPr/>
      </p:nvGrpSpPr>
      <p:grpSpPr>
        <a:xfrm>
          <a:off x="0" y="0"/>
          <a:ext cx="0" cy="0"/>
          <a:chOff x="0" y="0"/>
          <a:chExt cx="0" cy="0"/>
        </a:xfrm>
      </p:grpSpPr>
      <p:sp>
        <p:nvSpPr>
          <p:cNvPr id="147" name="Google Shape;147;p20"/>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20"/>
          <p:cNvSpPr txBox="1">
            <a:spLocks noGrp="1"/>
          </p:cNvSpPr>
          <p:nvPr>
            <p:ph type="body" idx="1"/>
          </p:nvPr>
        </p:nvSpPr>
        <p:spPr>
          <a:xfrm>
            <a:off x="914400" y="1524000"/>
            <a:ext cx="3582988" cy="650875"/>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49" name="Google Shape;149;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50" name="Google Shape;150;p20"/>
          <p:cNvSpPr txBox="1">
            <a:spLocks noGrp="1"/>
          </p:cNvSpPr>
          <p:nvPr>
            <p:ph type="body" idx="3"/>
          </p:nvPr>
        </p:nvSpPr>
        <p:spPr>
          <a:xfrm>
            <a:off x="5105400" y="1535113"/>
            <a:ext cx="3581400" cy="639762"/>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51" name="Google Shape;151;p20"/>
          <p:cNvSpPr txBox="1">
            <a:spLocks noGrp="1"/>
          </p:cNvSpPr>
          <p:nvPr>
            <p:ph type="body" idx="4"/>
          </p:nvPr>
        </p:nvSpPr>
        <p:spPr>
          <a:xfrm>
            <a:off x="4648200" y="2174875"/>
            <a:ext cx="4038600"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52" name="Google Shape;152;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55" name="Google Shape;155;p20"/>
          <p:cNvSpPr/>
          <p:nvPr/>
        </p:nvSpPr>
        <p:spPr>
          <a:xfrm>
            <a:off x="457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56" name="Google Shape;156;p20"/>
          <p:cNvSpPr/>
          <p:nvPr/>
        </p:nvSpPr>
        <p:spPr>
          <a:xfrm>
            <a:off x="4648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57" name="Google Shape;157;p20"/>
          <p:cNvPicPr preferRelativeResize="0"/>
          <p:nvPr/>
        </p:nvPicPr>
        <p:blipFill rotWithShape="1">
          <a:blip r:embed="rId2">
            <a:alphaModFix/>
          </a:blip>
          <a:srcRect/>
          <a:stretch/>
        </p:blipFill>
        <p:spPr>
          <a:xfrm>
            <a:off x="7968978" y="6248400"/>
            <a:ext cx="1092743" cy="52351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3"/>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 name="Google Shape;25;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3"/>
          <p:cNvSpPr txBox="1">
            <a:spLocks noGrp="1"/>
          </p:cNvSpPr>
          <p:nvPr>
            <p:ph type="title"/>
          </p:nvPr>
        </p:nvSpPr>
        <p:spPr>
          <a:xfrm>
            <a:off x="228600" y="228600"/>
            <a:ext cx="8686799"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105775"/>
              </a:buClr>
              <a:buSzPts val="4000"/>
              <a:buFont typeface="Verdana"/>
              <a:buNone/>
              <a:defRPr sz="4000">
                <a:solidFill>
                  <a:srgbClr val="1057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9" name="Google Shape;29;p3"/>
          <p:cNvPicPr preferRelativeResize="0"/>
          <p:nvPr/>
        </p:nvPicPr>
        <p:blipFill rotWithShape="1">
          <a:blip r:embed="rId2">
            <a:alphaModFix/>
          </a:blip>
          <a:srcRect/>
          <a:stretch/>
        </p:blipFill>
        <p:spPr>
          <a:xfrm>
            <a:off x="8091703" y="6347802"/>
            <a:ext cx="986993" cy="47285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158"/>
        <p:cNvGrpSpPr/>
        <p:nvPr/>
      </p:nvGrpSpPr>
      <p:grpSpPr>
        <a:xfrm>
          <a:off x="0" y="0"/>
          <a:ext cx="0" cy="0"/>
          <a:chOff x="0" y="0"/>
          <a:chExt cx="0" cy="0"/>
        </a:xfrm>
      </p:grpSpPr>
      <p:sp>
        <p:nvSpPr>
          <p:cNvPr id="159" name="Google Shape;159;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2"/>
        <p:cNvGrpSpPr/>
        <p:nvPr/>
      </p:nvGrpSpPr>
      <p:grpSpPr>
        <a:xfrm>
          <a:off x="0" y="0"/>
          <a:ext cx="0" cy="0"/>
          <a:chOff x="0" y="0"/>
          <a:chExt cx="0" cy="0"/>
        </a:xfrm>
      </p:grpSpPr>
      <p:sp>
        <p:nvSpPr>
          <p:cNvPr id="163" name="Google Shape;163;p22"/>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22"/>
          <p:cNvSpPr txBox="1">
            <a:spLocks noGrp="1"/>
          </p:cNvSpPr>
          <p:nvPr>
            <p:ph type="body" idx="1"/>
          </p:nvPr>
        </p:nvSpPr>
        <p:spPr>
          <a:xfrm>
            <a:off x="3575050" y="273050"/>
            <a:ext cx="5111750" cy="5853113"/>
          </a:xfrm>
          <a:prstGeom prst="rect">
            <a:avLst/>
          </a:prstGeom>
          <a:solidFill>
            <a:schemeClr val="lt1"/>
          </a:solidFill>
          <a:ln w="38100" cap="flat" cmpd="sng">
            <a:solidFill>
              <a:schemeClr val="accent5"/>
            </a:solidFill>
            <a:prstDash val="dash"/>
            <a:round/>
            <a:headEnd type="none" w="sm" len="sm"/>
            <a:tailEnd type="none" w="sm" len="sm"/>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65" name="Google Shape;165;p22"/>
          <p:cNvSpPr txBox="1">
            <a:spLocks noGrp="1"/>
          </p:cNvSpPr>
          <p:nvPr>
            <p:ph type="body" idx="2"/>
          </p:nvPr>
        </p:nvSpPr>
        <p:spPr>
          <a:xfrm>
            <a:off x="457200" y="1435100"/>
            <a:ext cx="3008313" cy="4691063"/>
          </a:xfrm>
          <a:prstGeom prst="rect">
            <a:avLst/>
          </a:prstGeom>
          <a:solidFill>
            <a:srgbClr val="E8F7EB"/>
          </a:solid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Clr>
                <a:schemeClr val="dk1"/>
              </a:buClr>
              <a:buSzPts val="2400"/>
              <a:buNone/>
              <a:defRPr sz="2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66" name="Google Shape;166;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69" name="Google Shape;169;p22"/>
          <p:cNvSpPr/>
          <p:nvPr/>
        </p:nvSpPr>
        <p:spPr>
          <a:xfrm>
            <a:off x="457200" y="273362"/>
            <a:ext cx="457200" cy="11612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70" name="Google Shape;170;p22"/>
          <p:cNvPicPr preferRelativeResize="0"/>
          <p:nvPr/>
        </p:nvPicPr>
        <p:blipFill rotWithShape="1">
          <a:blip r:embed="rId2">
            <a:alphaModFix/>
          </a:blip>
          <a:srcRect/>
          <a:stretch/>
        </p:blipFill>
        <p:spPr>
          <a:xfrm>
            <a:off x="7968979" y="6291443"/>
            <a:ext cx="1092743" cy="52351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1"/>
        <p:cNvGrpSpPr/>
        <p:nvPr/>
      </p:nvGrpSpPr>
      <p:grpSpPr>
        <a:xfrm>
          <a:off x="0" y="0"/>
          <a:ext cx="0" cy="0"/>
          <a:chOff x="0" y="0"/>
          <a:chExt cx="0" cy="0"/>
        </a:xfrm>
      </p:grpSpPr>
      <p:sp>
        <p:nvSpPr>
          <p:cNvPr id="172" name="Google Shape;172;p23"/>
          <p:cNvSpPr txBox="1">
            <a:spLocks noGrp="1"/>
          </p:cNvSpPr>
          <p:nvPr>
            <p:ph type="title"/>
          </p:nvPr>
        </p:nvSpPr>
        <p:spPr>
          <a:xfrm>
            <a:off x="2743200" y="4800600"/>
            <a:ext cx="4535488" cy="566738"/>
          </a:xfrm>
          <a:prstGeom prst="rect">
            <a:avLst/>
          </a:prstGeom>
          <a:solidFill>
            <a:schemeClr val="lt1"/>
          </a:solid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23"/>
          <p:cNvSpPr>
            <a:spLocks noGrp="1"/>
          </p:cNvSpPr>
          <p:nvPr>
            <p:ph type="pic" idx="2"/>
          </p:nvPr>
        </p:nvSpPr>
        <p:spPr>
          <a:xfrm>
            <a:off x="1792288" y="612775"/>
            <a:ext cx="5486400" cy="4114800"/>
          </a:xfrm>
          <a:prstGeom prst="rect">
            <a:avLst/>
          </a:prstGeom>
          <a:solidFill>
            <a:schemeClr val="lt1"/>
          </a:solidFill>
          <a:ln w="57150" cap="flat" cmpd="sng">
            <a:solidFill>
              <a:schemeClr val="accent5"/>
            </a:solidFill>
            <a:prstDash val="dash"/>
            <a:round/>
            <a:headEnd type="none" w="sm" len="sm"/>
            <a:tailEnd type="none" w="sm" len="sm"/>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Verdana"/>
                <a:ea typeface="Verdana"/>
                <a:cs typeface="Verdana"/>
                <a:sym typeface="Verdana"/>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Verdana"/>
                <a:ea typeface="Verdana"/>
                <a:cs typeface="Verdana"/>
                <a:sym typeface="Verdana"/>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Verdana"/>
                <a:ea typeface="Verdana"/>
                <a:cs typeface="Verdana"/>
                <a:sym typeface="Verdana"/>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9pPr>
          </a:lstStyle>
          <a:p>
            <a:endParaRPr/>
          </a:p>
        </p:txBody>
      </p:sp>
      <p:sp>
        <p:nvSpPr>
          <p:cNvPr id="174" name="Google Shape;174;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77" name="Google Shape;177;p23"/>
          <p:cNvPicPr preferRelativeResize="0"/>
          <p:nvPr/>
        </p:nvPicPr>
        <p:blipFill rotWithShape="1">
          <a:blip r:embed="rId2">
            <a:alphaModFix/>
          </a:blip>
          <a:srcRect/>
          <a:stretch/>
        </p:blipFill>
        <p:spPr>
          <a:xfrm>
            <a:off x="7968975" y="6299850"/>
            <a:ext cx="1092743" cy="523514"/>
          </a:xfrm>
          <a:prstGeom prst="rect">
            <a:avLst/>
          </a:prstGeom>
          <a:noFill/>
          <a:ln>
            <a:noFill/>
          </a:ln>
        </p:spPr>
      </p:pic>
      <p:sp>
        <p:nvSpPr>
          <p:cNvPr id="178" name="Google Shape;178;p23"/>
          <p:cNvSpPr/>
          <p:nvPr/>
        </p:nvSpPr>
        <p:spPr>
          <a:xfrm>
            <a:off x="1828800" y="4800600"/>
            <a:ext cx="914400" cy="609600"/>
          </a:xfrm>
          <a:prstGeom prst="rect">
            <a:avLst/>
          </a:prstGeom>
          <a:solidFill>
            <a:srgbClr val="A9DC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79" name="Google Shape;179;p23"/>
          <p:cNvSpPr txBox="1">
            <a:spLocks noGrp="1"/>
          </p:cNvSpPr>
          <p:nvPr>
            <p:ph type="body" idx="1"/>
          </p:nvPr>
        </p:nvSpPr>
        <p:spPr>
          <a:xfrm>
            <a:off x="1828800" y="5368925"/>
            <a:ext cx="5449888" cy="804862"/>
          </a:xfrm>
          <a:prstGeom prst="rect">
            <a:avLst/>
          </a:prstGeom>
          <a:solidFill>
            <a:srgbClr val="E5E5E5"/>
          </a:solid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ection Header" type="secHead">
  <p:cSld name="SECTION_HEADER">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3" name="Google Shape;33;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35" name="Google Shape;35;p4"/>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36" name="Google Shape;36;p4" descr="Decorative image of smiling professionals around a computer" title="Decorative image"/>
          <p:cNvPicPr preferRelativeResize="0"/>
          <p:nvPr/>
        </p:nvPicPr>
        <p:blipFill rotWithShape="1">
          <a:blip r:embed="rId2">
            <a:alphaModFix/>
          </a:blip>
          <a:srcRect/>
          <a:stretch/>
        </p:blipFill>
        <p:spPr>
          <a:xfrm>
            <a:off x="1" y="0"/>
            <a:ext cx="9143997" cy="2214562"/>
          </a:xfrm>
          <a:prstGeom prst="rect">
            <a:avLst/>
          </a:prstGeom>
          <a:noFill/>
          <a:ln>
            <a:noFill/>
          </a:ln>
          <a:effectLst>
            <a:reflection stA="52000" endA="300" endPos="35000" sy="-100000" algn="bl" rotWithShape="0"/>
          </a:effectLst>
        </p:spPr>
      </p:pic>
      <p:pic>
        <p:nvPicPr>
          <p:cNvPr id="37" name="Google Shape;37;p4"/>
          <p:cNvPicPr preferRelativeResize="0"/>
          <p:nvPr/>
        </p:nvPicPr>
        <p:blipFill rotWithShape="1">
          <a:blip r:embed="rId3">
            <a:alphaModFix/>
          </a:blip>
          <a:srcRect/>
          <a:stretch/>
        </p:blipFill>
        <p:spPr>
          <a:xfrm>
            <a:off x="228600" y="6319908"/>
            <a:ext cx="838200" cy="40156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38"/>
        <p:cNvGrpSpPr/>
        <p:nvPr/>
      </p:nvGrpSpPr>
      <p:grpSpPr>
        <a:xfrm>
          <a:off x="0" y="0"/>
          <a:ext cx="0" cy="0"/>
          <a:chOff x="0" y="0"/>
          <a:chExt cx="0" cy="0"/>
        </a:xfrm>
      </p:grpSpPr>
      <p:sp>
        <p:nvSpPr>
          <p:cNvPr id="39" name="Google Shape;39;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42" name="Google Shape;42;p5"/>
          <p:cNvPicPr preferRelativeResize="0"/>
          <p:nvPr/>
        </p:nvPicPr>
        <p:blipFill rotWithShape="1">
          <a:blip r:embed="rId2">
            <a:alphaModFix/>
          </a:blip>
          <a:srcRect/>
          <a:stretch/>
        </p:blipFill>
        <p:spPr>
          <a:xfrm>
            <a:off x="7968978" y="6248400"/>
            <a:ext cx="1092743" cy="52351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48" name="Google Shape;48;p6"/>
          <p:cNvPicPr preferRelativeResize="0"/>
          <p:nvPr/>
        </p:nvPicPr>
        <p:blipFill rotWithShape="1">
          <a:blip r:embed="rId2">
            <a:alphaModFix/>
          </a:blip>
          <a:srcRect/>
          <a:stretch/>
        </p:blipFill>
        <p:spPr>
          <a:xfrm>
            <a:off x="7968978" y="6248400"/>
            <a:ext cx="1092743" cy="52351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One Content">
  <p:cSld name="3_One Conten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457200" y="1600200"/>
            <a:ext cx="8229600" cy="3352799"/>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3" name="Google Shape;53;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56" name="Google Shape;56;p8" descr="Decorative image of professionals around a computer" title="Decorative image"/>
          <p:cNvPicPr preferRelativeResize="0"/>
          <p:nvPr/>
        </p:nvPicPr>
        <p:blipFill rotWithShape="1">
          <a:blip r:embed="rId2">
            <a:alphaModFix/>
          </a:blip>
          <a:srcRect t="5950" b="16056"/>
          <a:stretch/>
        </p:blipFill>
        <p:spPr>
          <a:xfrm>
            <a:off x="0" y="5130800"/>
            <a:ext cx="9144000" cy="1727200"/>
          </a:xfrm>
          <a:prstGeom prst="rect">
            <a:avLst/>
          </a:prstGeom>
          <a:noFill/>
          <a:ln w="38100" cap="flat" cmpd="sng">
            <a:solidFill>
              <a:schemeClr val="accent5"/>
            </a:solidFill>
            <a:prstDash val="dash"/>
            <a:round/>
            <a:headEnd type="none" w="sm" len="sm"/>
            <a:tailEnd type="none" w="sm" len="sm"/>
          </a:ln>
        </p:spPr>
      </p:pic>
      <p:pic>
        <p:nvPicPr>
          <p:cNvPr id="57" name="Google Shape;57;p8"/>
          <p:cNvPicPr preferRelativeResize="0"/>
          <p:nvPr/>
        </p:nvPicPr>
        <p:blipFill rotWithShape="1">
          <a:blip r:embed="rId3">
            <a:alphaModFix/>
          </a:blip>
          <a:srcRect/>
          <a:stretch/>
        </p:blipFill>
        <p:spPr>
          <a:xfrm>
            <a:off x="393156" y="324571"/>
            <a:ext cx="2185488" cy="104702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58"/>
        <p:cNvGrpSpPr/>
        <p:nvPr/>
      </p:nvGrpSpPr>
      <p:grpSpPr>
        <a:xfrm>
          <a:off x="0" y="0"/>
          <a:ext cx="0" cy="0"/>
          <a:chOff x="0" y="0"/>
          <a:chExt cx="0" cy="0"/>
        </a:xfrm>
      </p:grpSpPr>
      <p:pic>
        <p:nvPicPr>
          <p:cNvPr id="59" name="Google Shape;59;p9" descr="Decorative image of smiling professionals" title="Decorative image"/>
          <p:cNvPicPr preferRelativeResize="0"/>
          <p:nvPr/>
        </p:nvPicPr>
        <p:blipFill rotWithShape="1">
          <a:blip r:embed="rId2">
            <a:alphaModFix/>
          </a:blip>
          <a:srcRect/>
          <a:stretch/>
        </p:blipFill>
        <p:spPr>
          <a:xfrm>
            <a:off x="0" y="1596854"/>
            <a:ext cx="9147018" cy="2769116"/>
          </a:xfrm>
          <a:prstGeom prst="rect">
            <a:avLst/>
          </a:prstGeom>
          <a:noFill/>
          <a:ln>
            <a:noFill/>
          </a:ln>
        </p:spPr>
      </p:pic>
      <p:sp>
        <p:nvSpPr>
          <p:cNvPr id="60" name="Google Shape;60;p9"/>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65" name="Google Shape;65;p9"/>
          <p:cNvPicPr preferRelativeResize="0"/>
          <p:nvPr/>
        </p:nvPicPr>
        <p:blipFill rotWithShape="1">
          <a:blip r:embed="rId3">
            <a:alphaModFix/>
          </a:blip>
          <a:srcRect/>
          <a:stretch/>
        </p:blipFill>
        <p:spPr>
          <a:xfrm>
            <a:off x="3196759" y="152400"/>
            <a:ext cx="2703919" cy="1295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66"/>
        <p:cNvGrpSpPr/>
        <p:nvPr/>
      </p:nvGrpSpPr>
      <p:grpSpPr>
        <a:xfrm>
          <a:off x="0" y="0"/>
          <a:ext cx="0" cy="0"/>
          <a:chOff x="0" y="0"/>
          <a:chExt cx="0" cy="0"/>
        </a:xfrm>
      </p:grpSpPr>
      <p:pic>
        <p:nvPicPr>
          <p:cNvPr id="67" name="Google Shape;67;p10" descr="Decorative image of kids smiling" title="Decorative image"/>
          <p:cNvPicPr preferRelativeResize="0"/>
          <p:nvPr/>
        </p:nvPicPr>
        <p:blipFill rotWithShape="1">
          <a:blip r:embed="rId2">
            <a:alphaModFix/>
          </a:blip>
          <a:srcRect/>
          <a:stretch/>
        </p:blipFill>
        <p:spPr>
          <a:xfrm>
            <a:off x="0" y="1873765"/>
            <a:ext cx="9147018" cy="2215293"/>
          </a:xfrm>
          <a:prstGeom prst="rect">
            <a:avLst/>
          </a:prstGeom>
          <a:noFill/>
          <a:ln>
            <a:noFill/>
          </a:ln>
        </p:spPr>
      </p:pic>
      <p:sp>
        <p:nvSpPr>
          <p:cNvPr id="68" name="Google Shape;68;p10"/>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txBox="1">
            <a:spLocks noGrp="1"/>
          </p:cNvSpPr>
          <p:nvPr>
            <p:ph type="subTitle" idx="1"/>
          </p:nvPr>
        </p:nvSpPr>
        <p:spPr>
          <a:xfrm>
            <a:off x="1373108" y="5257800"/>
            <a:ext cx="6400800" cy="914400"/>
          </a:xfrm>
          <a:prstGeom prst="rect">
            <a:avLst/>
          </a:prstGeom>
          <a:solidFill>
            <a:schemeClr val="lt1">
              <a:alpha val="67450"/>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70" name="Google Shape;70;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73" name="Google Shape;73;p10"/>
          <p:cNvPicPr preferRelativeResize="0"/>
          <p:nvPr/>
        </p:nvPicPr>
        <p:blipFill rotWithShape="1">
          <a:blip r:embed="rId3">
            <a:alphaModFix/>
          </a:blip>
          <a:srcRect/>
          <a:stretch/>
        </p:blipFill>
        <p:spPr>
          <a:xfrm>
            <a:off x="2898697" y="152399"/>
            <a:ext cx="3349622" cy="160474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s0bJ91aFQ-g"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youtu.be/s0bJ91aFQ-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4"/>
          <p:cNvSpPr txBox="1">
            <a:spLocks noGrp="1"/>
          </p:cNvSpPr>
          <p:nvPr>
            <p:ph type="subTitle" idx="1"/>
          </p:nvPr>
        </p:nvSpPr>
        <p:spPr/>
        <p:txBody>
          <a:bodyPr/>
          <a:lstStyle/>
          <a:p>
            <a:pPr lvl="0"/>
            <a:r>
              <a:rPr lang="en-US" smtClean="0"/>
              <a:t>Strand 4 – Session B</a:t>
            </a:r>
          </a:p>
          <a:p>
            <a:pPr lvl="0"/>
            <a:r>
              <a:rPr lang="en-US" smtClean="0"/>
              <a:t>Equity / Cultural Responsiveness</a:t>
            </a:r>
            <a:endParaRPr lang="en-US"/>
          </a:p>
        </p:txBody>
      </p:sp>
      <p:sp>
        <p:nvSpPr>
          <p:cNvPr id="5" name="Title 4"/>
          <p:cNvSpPr>
            <a:spLocks noGrp="1"/>
          </p:cNvSpPr>
          <p:nvPr>
            <p:ph type="ctrTitle"/>
          </p:nvPr>
        </p:nvSpPr>
        <p:spPr/>
        <p:txBody>
          <a:bodyPr/>
          <a:lstStyle/>
          <a:p>
            <a:r>
              <a:rPr lang="en-US" dirty="0" smtClean="0"/>
              <a:t>Statewide Division PD</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8"/>
          <p:cNvSpPr txBox="1"/>
          <p:nvPr/>
        </p:nvSpPr>
        <p:spPr>
          <a:xfrm>
            <a:off x="319790" y="2238531"/>
            <a:ext cx="8534400" cy="1898400"/>
          </a:xfrm>
          <a:prstGeom prst="rect">
            <a:avLst/>
          </a:prstGeom>
          <a:solidFill>
            <a:srgbClr val="FFC000"/>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Verdana"/>
                <a:ea typeface="Verdana"/>
                <a:cs typeface="Verdana"/>
                <a:sym typeface="Verdana"/>
              </a:rPr>
              <a:t>How might students’ response to microaggressions lead to black students having a 3.1 risk ration for being chronically absent or a 2.7 risk ratio for # of ODRs?</a:t>
            </a:r>
            <a:endParaRPr sz="2800">
              <a:solidFill>
                <a:schemeClr val="dk1"/>
              </a:solidFill>
              <a:latin typeface="Verdana"/>
              <a:ea typeface="Verdana"/>
              <a:cs typeface="Verdana"/>
              <a:sym typeface="Verdana"/>
            </a:endParaRPr>
          </a:p>
        </p:txBody>
      </p:sp>
      <p:sp>
        <p:nvSpPr>
          <p:cNvPr id="2" name="Title 1"/>
          <p:cNvSpPr>
            <a:spLocks noGrp="1"/>
          </p:cNvSpPr>
          <p:nvPr>
            <p:ph type="title"/>
          </p:nvPr>
        </p:nvSpPr>
        <p:spPr/>
        <p:txBody>
          <a:bodyPr/>
          <a:lstStyle/>
          <a:p>
            <a:r>
              <a:rPr lang="en-US" dirty="0" smtClean="0"/>
              <a:t>Question:</a:t>
            </a:r>
            <a:endParaRPr lang="en-US" dirty="0"/>
          </a:p>
        </p:txBody>
      </p:sp>
    </p:spTree>
    <p:extLst>
      <p:ext uri="{BB962C8B-B14F-4D97-AF65-F5344CB8AC3E}">
        <p14:creationId xmlns:p14="http://schemas.microsoft.com/office/powerpoint/2010/main" val="2419407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Google Shape;246;g6b15dbfbfb_3_0" descr="Picture of the VTSS Implementation Matrix that shows the relationship between outcomes, which are the division's goals; data, which supports decision making; practices, which support students; and systems, which support staff" title="VTSS Implementation Matrix"/>
          <p:cNvPicPr preferRelativeResize="0">
            <a:picLocks noGrp="1"/>
          </p:cNvPicPr>
          <p:nvPr>
            <p:ph type="body" idx="1"/>
          </p:nvPr>
        </p:nvPicPr>
        <p:blipFill rotWithShape="1">
          <a:blip r:embed="rId3">
            <a:alphaModFix/>
          </a:blip>
          <a:srcRect/>
          <a:stretch/>
        </p:blipFill>
        <p:spPr>
          <a:xfrm>
            <a:off x="533720" y="1520264"/>
            <a:ext cx="8000700" cy="4804200"/>
          </a:xfrm>
          <a:prstGeom prst="rect">
            <a:avLst/>
          </a:prstGeom>
          <a:noFill/>
          <a:ln>
            <a:noFill/>
          </a:ln>
        </p:spPr>
      </p:pic>
      <p:sp>
        <p:nvSpPr>
          <p:cNvPr id="247" name="Google Shape;247;g6b15dbfbfb_3_0"/>
          <p:cNvSpPr txBox="1">
            <a:spLocks noGrp="1"/>
          </p:cNvSpPr>
          <p:nvPr>
            <p:ph type="title"/>
          </p:nvPr>
        </p:nvSpPr>
        <p:spPr>
          <a:xfrm>
            <a:off x="228600" y="228600"/>
            <a:ext cx="8686800" cy="1143000"/>
          </a:xfrm>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US">
                <a:solidFill>
                  <a:schemeClr val="dk1"/>
                </a:solidFill>
              </a:rPr>
              <a:t>VTSS Implementation Matrix</a:t>
            </a:r>
            <a:endParaRPr/>
          </a:p>
        </p:txBody>
      </p:sp>
    </p:spTree>
    <p:extLst>
      <p:ext uri="{BB962C8B-B14F-4D97-AF65-F5344CB8AC3E}">
        <p14:creationId xmlns:p14="http://schemas.microsoft.com/office/powerpoint/2010/main" val="3716051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5" name="Google Shape;255;g6b15dbfbfb_0_5" descr="Screenshot of the Data-Informed Decision Making Tool. This includes space to record data, the precision problem statement, desired outcomes, action planning for both practices and systems and a plan for progress monitoring along the way. "/>
          <p:cNvPicPr preferRelativeResize="0"/>
          <p:nvPr/>
        </p:nvPicPr>
        <p:blipFill>
          <a:blip r:embed="rId3">
            <a:alphaModFix/>
          </a:blip>
          <a:stretch>
            <a:fillRect/>
          </a:stretch>
        </p:blipFill>
        <p:spPr>
          <a:xfrm>
            <a:off x="228600" y="1524000"/>
            <a:ext cx="8686800" cy="4648200"/>
          </a:xfrm>
          <a:prstGeom prst="rect">
            <a:avLst/>
          </a:prstGeom>
          <a:noFill/>
          <a:ln>
            <a:noFill/>
          </a:ln>
        </p:spPr>
      </p:pic>
      <p:sp>
        <p:nvSpPr>
          <p:cNvPr id="254" name="Google Shape;254;g6b15dbfbfb_0_5"/>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200">
                <a:solidFill>
                  <a:schemeClr val="dk1"/>
                </a:solidFill>
              </a:rPr>
              <a:t>Data Informed Decision Making</a:t>
            </a:r>
            <a:endParaRPr/>
          </a:p>
        </p:txBody>
      </p:sp>
    </p:spTree>
    <p:extLst>
      <p:ext uri="{BB962C8B-B14F-4D97-AF65-F5344CB8AC3E}">
        <p14:creationId xmlns:p14="http://schemas.microsoft.com/office/powerpoint/2010/main" val="1528070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8" name="Google Shape;248;p33"/>
          <p:cNvSpPr txBox="1"/>
          <p:nvPr/>
        </p:nvSpPr>
        <p:spPr>
          <a:xfrm>
            <a:off x="152400" y="4299679"/>
            <a:ext cx="8991600" cy="14923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a:solidFill>
                  <a:schemeClr val="dk1"/>
                </a:solidFill>
                <a:latin typeface="Verdana"/>
                <a:ea typeface="Verdana"/>
                <a:cs typeface="Verdana"/>
                <a:sym typeface="Verdana"/>
              </a:rPr>
              <a:t>What are your top three data points of concern?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Verdana"/>
              <a:ea typeface="Verdana"/>
              <a:cs typeface="Verdana"/>
              <a:sym typeface="Verdana"/>
            </a:endParaRPr>
          </a:p>
        </p:txBody>
      </p:sp>
      <p:sp>
        <p:nvSpPr>
          <p:cNvPr id="245" name="Google Shape;245;p33"/>
          <p:cNvSpPr txBox="1">
            <a:spLocks noGrp="1"/>
          </p:cNvSpPr>
          <p:nvPr>
            <p:ph type="body" idx="1"/>
          </p:nvPr>
        </p:nvSpPr>
        <p:spPr>
          <a:xfrm>
            <a:off x="228600" y="1524000"/>
            <a:ext cx="8305800" cy="3657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600"/>
              <a:buNone/>
            </a:pPr>
            <a:r>
              <a:rPr lang="en-US" sz="3600" dirty="0"/>
              <a:t>If educational equity is what you’d like to achieve, where does your data tell you you’re meeting / not meeting the mark?</a:t>
            </a:r>
            <a:endParaRPr dirty="0"/>
          </a:p>
          <a:p>
            <a:pPr marL="0" lvl="0" indent="0" algn="l" rtl="0">
              <a:lnSpc>
                <a:spcPct val="100000"/>
              </a:lnSpc>
              <a:spcBef>
                <a:spcPts val="640"/>
              </a:spcBef>
              <a:spcAft>
                <a:spcPts val="0"/>
              </a:spcAft>
              <a:buClr>
                <a:schemeClr val="dk1"/>
              </a:buClr>
              <a:buSzPts val="3200"/>
              <a:buNone/>
            </a:pPr>
            <a:endParaRPr dirty="0"/>
          </a:p>
        </p:txBody>
      </p:sp>
      <p:sp>
        <p:nvSpPr>
          <p:cNvPr id="246" name="Google Shape;246;p33"/>
          <p:cNvSpPr txBox="1">
            <a:spLocks noGrp="1"/>
          </p:cNvSpPr>
          <p:nvPr>
            <p:ph type="title"/>
          </p:nvPr>
        </p:nvSpPr>
        <p:spPr>
          <a:xfrm>
            <a:off x="228600" y="228600"/>
            <a:ext cx="8686799"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solidFill>
                  <a:schemeClr val="dk1"/>
                </a:solidFill>
              </a:rPr>
              <a:t>Data Point(s) of Concern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6b3ba81ae2_0_0"/>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Sample Risk Ratios</a:t>
            </a:r>
            <a:endParaRPr/>
          </a:p>
        </p:txBody>
      </p:sp>
      <p:graphicFrame>
        <p:nvGraphicFramePr>
          <p:cNvPr id="282" name="Google Shape;282;g6b3ba81ae2_0_0" descr="Chart of Subgroups by Data Points&#10;American Indian group was too small to measure&#10;Asian subgroup has 0.45 ODRs, 0.88 Chronic Absences and 0.63 SOL Failures&#10;Black subgroup has 2.33 ODRs, 1.63 Chronic Absences, and 2.56 SOL Failure&#10;Hispanic subgroup had 1.89 ODRs, 2.46 Chronic Absences and 1.96 SOL Failure&#10;Native Hawaiian was too small to measure&#10;White subgroup had 0.78 ODRs, 1.02 Chronic Absences and 0.83 SOL failure&#10;Two or More Races subgroup had 1.65 ODRs, 1.93 Chronic Absences and 2.02 SOL Failure"/>
          <p:cNvGraphicFramePr/>
          <p:nvPr>
            <p:extLst>
              <p:ext uri="{D42A27DB-BD31-4B8C-83A1-F6EECF244321}">
                <p14:modId xmlns:p14="http://schemas.microsoft.com/office/powerpoint/2010/main" val="149778832"/>
              </p:ext>
            </p:extLst>
          </p:nvPr>
        </p:nvGraphicFramePr>
        <p:xfrm>
          <a:off x="63625" y="1495721"/>
          <a:ext cx="9016750" cy="5425271"/>
        </p:xfrm>
        <a:graphic>
          <a:graphicData uri="http://schemas.openxmlformats.org/drawingml/2006/table">
            <a:tbl>
              <a:tblPr firstRow="1">
                <a:noFill/>
              </a:tblPr>
              <a:tblGrid>
                <a:gridCol w="1371475">
                  <a:extLst>
                    <a:ext uri="{9D8B030D-6E8A-4147-A177-3AD203B41FA5}">
                      <a16:colId xmlns:a16="http://schemas.microsoft.com/office/drawing/2014/main" val="20000"/>
                    </a:ext>
                  </a:extLst>
                </a:gridCol>
                <a:gridCol w="1157100">
                  <a:extLst>
                    <a:ext uri="{9D8B030D-6E8A-4147-A177-3AD203B41FA5}">
                      <a16:colId xmlns:a16="http://schemas.microsoft.com/office/drawing/2014/main" val="20001"/>
                    </a:ext>
                  </a:extLst>
                </a:gridCol>
                <a:gridCol w="936100">
                  <a:extLst>
                    <a:ext uri="{9D8B030D-6E8A-4147-A177-3AD203B41FA5}">
                      <a16:colId xmlns:a16="http://schemas.microsoft.com/office/drawing/2014/main" val="20002"/>
                    </a:ext>
                  </a:extLst>
                </a:gridCol>
                <a:gridCol w="936100">
                  <a:extLst>
                    <a:ext uri="{9D8B030D-6E8A-4147-A177-3AD203B41FA5}">
                      <a16:colId xmlns:a16="http://schemas.microsoft.com/office/drawing/2014/main" val="20003"/>
                    </a:ext>
                  </a:extLst>
                </a:gridCol>
                <a:gridCol w="1280425">
                  <a:extLst>
                    <a:ext uri="{9D8B030D-6E8A-4147-A177-3AD203B41FA5}">
                      <a16:colId xmlns:a16="http://schemas.microsoft.com/office/drawing/2014/main" val="20004"/>
                    </a:ext>
                  </a:extLst>
                </a:gridCol>
                <a:gridCol w="1366500">
                  <a:extLst>
                    <a:ext uri="{9D8B030D-6E8A-4147-A177-3AD203B41FA5}">
                      <a16:colId xmlns:a16="http://schemas.microsoft.com/office/drawing/2014/main" val="20005"/>
                    </a:ext>
                  </a:extLst>
                </a:gridCol>
                <a:gridCol w="979150">
                  <a:extLst>
                    <a:ext uri="{9D8B030D-6E8A-4147-A177-3AD203B41FA5}">
                      <a16:colId xmlns:a16="http://schemas.microsoft.com/office/drawing/2014/main" val="20006"/>
                    </a:ext>
                  </a:extLst>
                </a:gridCol>
                <a:gridCol w="989900">
                  <a:extLst>
                    <a:ext uri="{9D8B030D-6E8A-4147-A177-3AD203B41FA5}">
                      <a16:colId xmlns:a16="http://schemas.microsoft.com/office/drawing/2014/main" val="20007"/>
                    </a:ext>
                  </a:extLst>
                </a:gridCol>
              </a:tblGrid>
              <a:tr h="444500">
                <a:tc gridSpan="8">
                  <a:txBody>
                    <a:bodyPr/>
                    <a:lstStyle/>
                    <a:p>
                      <a:pPr marL="0" lvl="0" indent="0" algn="ctr" rtl="0">
                        <a:lnSpc>
                          <a:spcPct val="115000"/>
                        </a:lnSpc>
                        <a:spcBef>
                          <a:spcPts val="1200"/>
                        </a:spcBef>
                        <a:spcAft>
                          <a:spcPts val="0"/>
                        </a:spcAft>
                        <a:buNone/>
                      </a:pPr>
                      <a:r>
                        <a:rPr lang="en-US" sz="1800" b="1" dirty="0" smtClean="0">
                          <a:latin typeface="Verdana"/>
                          <a:ea typeface="Verdana"/>
                          <a:cs typeface="Verdana"/>
                          <a:sym typeface="Verdana"/>
                        </a:rPr>
                        <a:t>Subgroups</a:t>
                      </a:r>
                      <a:r>
                        <a:rPr lang="en-US" sz="1800" b="1" baseline="0" dirty="0" smtClean="0">
                          <a:latin typeface="Verdana"/>
                          <a:ea typeface="Verdana"/>
                          <a:cs typeface="Verdana"/>
                          <a:sym typeface="Verdana"/>
                        </a:rPr>
                        <a:t> by data points </a:t>
                      </a:r>
                      <a:endParaRPr sz="1800" b="1" dirty="0">
                        <a:latin typeface="Verdana"/>
                        <a:ea typeface="Verdana"/>
                        <a:cs typeface="Verdana"/>
                        <a:sym typeface="Verdana"/>
                      </a:endParaRPr>
                    </a:p>
                  </a:txBody>
                  <a:tcPr marL="68575" marR="68575" marT="91425" marB="91425">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hMerge="1">
                  <a:txBody>
                    <a:bodyPr/>
                    <a:lstStyle/>
                    <a:p>
                      <a:pPr marL="0" lvl="0" indent="0" algn="l" rtl="0">
                        <a:lnSpc>
                          <a:spcPct val="115000"/>
                        </a:lnSpc>
                        <a:spcBef>
                          <a:spcPts val="1200"/>
                        </a:spcBef>
                        <a:spcAft>
                          <a:spcPts val="0"/>
                        </a:spcAft>
                        <a:buNone/>
                      </a:pPr>
                      <a:endParaRPr sz="1800" b="1">
                        <a:latin typeface="Verdana"/>
                        <a:ea typeface="Verdana"/>
                        <a:cs typeface="Verdana"/>
                        <a:sym typeface="Verdana"/>
                      </a:endParaRPr>
                    </a:p>
                  </a:txBody>
                  <a:tcPr marL="68575" marR="68575" marT="91425" marB="91425">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pPr marL="0" lvl="0" indent="0" algn="l" rtl="0">
                        <a:lnSpc>
                          <a:spcPct val="115000"/>
                        </a:lnSpc>
                        <a:spcBef>
                          <a:spcPts val="1200"/>
                        </a:spcBef>
                        <a:spcAft>
                          <a:spcPts val="0"/>
                        </a:spcAft>
                        <a:buNone/>
                      </a:pPr>
                      <a:endParaRPr sz="1800" b="1">
                        <a:latin typeface="Verdana"/>
                        <a:ea typeface="Verdana"/>
                        <a:cs typeface="Verdana"/>
                        <a:sym typeface="Verdana"/>
                      </a:endParaRPr>
                    </a:p>
                  </a:txBody>
                  <a:tcPr marL="68575" marR="68575" marT="91425" marB="91425">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pPr marL="0" lvl="0" indent="0" algn="l" rtl="0">
                        <a:lnSpc>
                          <a:spcPct val="115000"/>
                        </a:lnSpc>
                        <a:spcBef>
                          <a:spcPts val="1200"/>
                        </a:spcBef>
                        <a:spcAft>
                          <a:spcPts val="0"/>
                        </a:spcAft>
                        <a:buNone/>
                      </a:pPr>
                      <a:endParaRPr sz="1800" b="1">
                        <a:latin typeface="Verdana"/>
                        <a:ea typeface="Verdana"/>
                        <a:cs typeface="Verdana"/>
                        <a:sym typeface="Verdana"/>
                      </a:endParaRPr>
                    </a:p>
                  </a:txBody>
                  <a:tcPr marL="68575" marR="68575" marT="91425" marB="91425">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pPr marL="0" lvl="0" indent="0" algn="l" rtl="0">
                        <a:lnSpc>
                          <a:spcPct val="115000"/>
                        </a:lnSpc>
                        <a:spcBef>
                          <a:spcPts val="1200"/>
                        </a:spcBef>
                        <a:spcAft>
                          <a:spcPts val="0"/>
                        </a:spcAft>
                        <a:buNone/>
                      </a:pPr>
                      <a:endParaRPr sz="1800" b="1">
                        <a:latin typeface="Verdana"/>
                        <a:ea typeface="Verdana"/>
                        <a:cs typeface="Verdana"/>
                        <a:sym typeface="Verdana"/>
                      </a:endParaRPr>
                    </a:p>
                  </a:txBody>
                  <a:tcPr marL="68575" marR="68575" marT="91425" marB="91425">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pPr marL="0" lvl="0" indent="0" algn="l" rtl="0">
                        <a:lnSpc>
                          <a:spcPct val="115000"/>
                        </a:lnSpc>
                        <a:spcBef>
                          <a:spcPts val="1200"/>
                        </a:spcBef>
                        <a:spcAft>
                          <a:spcPts val="0"/>
                        </a:spcAft>
                        <a:buNone/>
                      </a:pPr>
                      <a:endParaRPr sz="1800" b="1">
                        <a:latin typeface="Verdana"/>
                        <a:ea typeface="Verdana"/>
                        <a:cs typeface="Verdana"/>
                        <a:sym typeface="Verdana"/>
                      </a:endParaRPr>
                    </a:p>
                  </a:txBody>
                  <a:tcPr marL="68575" marR="68575" marT="91425" marB="91425">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pPr marL="0" lvl="0" indent="0" algn="l" rtl="0">
                        <a:lnSpc>
                          <a:spcPct val="115000"/>
                        </a:lnSpc>
                        <a:spcBef>
                          <a:spcPts val="1200"/>
                        </a:spcBef>
                        <a:spcAft>
                          <a:spcPts val="0"/>
                        </a:spcAft>
                        <a:buNone/>
                      </a:pPr>
                      <a:endParaRPr sz="1800" b="1">
                        <a:latin typeface="Verdana"/>
                        <a:ea typeface="Verdana"/>
                        <a:cs typeface="Verdana"/>
                        <a:sym typeface="Verdana"/>
                      </a:endParaRPr>
                    </a:p>
                  </a:txBody>
                  <a:tcPr marL="68575" marR="68575" marT="91425" marB="91425">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pPr marL="0" lvl="0" indent="0" algn="l" rtl="0">
                        <a:lnSpc>
                          <a:spcPct val="115000"/>
                        </a:lnSpc>
                        <a:spcBef>
                          <a:spcPts val="1200"/>
                        </a:spcBef>
                        <a:spcAft>
                          <a:spcPts val="0"/>
                        </a:spcAft>
                        <a:buNone/>
                      </a:pPr>
                      <a:endParaRPr sz="1800" b="1" dirty="0">
                        <a:latin typeface="Verdana"/>
                        <a:ea typeface="Verdana"/>
                        <a:cs typeface="Verdana"/>
                        <a:sym typeface="Verdana"/>
                      </a:endParaRPr>
                    </a:p>
                  </a:txBody>
                  <a:tcPr marL="68575" marR="68575" marT="91425" marB="91425">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2488563729"/>
                  </a:ext>
                </a:extLst>
              </a:tr>
              <a:tr h="1325615">
                <a:tc>
                  <a:txBody>
                    <a:bodyPr/>
                    <a:lstStyle/>
                    <a:p>
                      <a:pPr marL="0" lvl="0" indent="0" algn="l" rtl="0">
                        <a:lnSpc>
                          <a:spcPct val="115000"/>
                        </a:lnSpc>
                        <a:spcBef>
                          <a:spcPts val="1200"/>
                        </a:spcBef>
                        <a:spcAft>
                          <a:spcPts val="0"/>
                        </a:spcAft>
                        <a:buNone/>
                      </a:pPr>
                      <a:r>
                        <a:rPr lang="en-US" sz="1800" b="1" dirty="0">
                          <a:latin typeface="Verdana"/>
                          <a:ea typeface="Verdana"/>
                          <a:cs typeface="Verdana"/>
                          <a:sym typeface="Verdana"/>
                        </a:rPr>
                        <a:t> </a:t>
                      </a:r>
                      <a:endParaRPr sz="1800" b="1" dirty="0">
                        <a:latin typeface="Verdana"/>
                        <a:ea typeface="Verdana"/>
                        <a:cs typeface="Verdana"/>
                        <a:sym typeface="Verdana"/>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400" b="1" dirty="0">
                          <a:latin typeface="Verdana"/>
                          <a:ea typeface="Verdana"/>
                          <a:cs typeface="Verdana"/>
                          <a:sym typeface="Verdana"/>
                        </a:rPr>
                        <a:t>American Indian</a:t>
                      </a:r>
                      <a:endParaRPr sz="1400" b="1" dirty="0">
                        <a:latin typeface="Verdana"/>
                        <a:ea typeface="Verdana"/>
                        <a:cs typeface="Verdana"/>
                        <a:sym typeface="Verdana"/>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800" b="1" dirty="0">
                          <a:latin typeface="Verdana"/>
                          <a:ea typeface="Verdana"/>
                          <a:cs typeface="Verdana"/>
                          <a:sym typeface="Verdana"/>
                        </a:rPr>
                        <a:t>Asian</a:t>
                      </a:r>
                      <a:endParaRPr sz="1800" b="1" dirty="0">
                        <a:latin typeface="Verdana"/>
                        <a:ea typeface="Verdana"/>
                        <a:cs typeface="Verdana"/>
                        <a:sym typeface="Verdana"/>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800" b="1" dirty="0">
                          <a:latin typeface="Verdana"/>
                          <a:ea typeface="Verdana"/>
                          <a:cs typeface="Verdana"/>
                          <a:sym typeface="Verdana"/>
                        </a:rPr>
                        <a:t>Black</a:t>
                      </a:r>
                      <a:endParaRPr sz="1800" b="1" dirty="0">
                        <a:latin typeface="Verdana"/>
                        <a:ea typeface="Verdana"/>
                        <a:cs typeface="Verdana"/>
                        <a:sym typeface="Verdana"/>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800" b="1" dirty="0">
                          <a:latin typeface="Verdana"/>
                          <a:ea typeface="Verdana"/>
                          <a:cs typeface="Verdana"/>
                          <a:sym typeface="Verdana"/>
                        </a:rPr>
                        <a:t>Hispanic</a:t>
                      </a:r>
                      <a:endParaRPr sz="1800" b="1" dirty="0">
                        <a:latin typeface="Verdana"/>
                        <a:ea typeface="Verdana"/>
                        <a:cs typeface="Verdana"/>
                        <a:sym typeface="Verdana"/>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800" b="1" dirty="0">
                          <a:latin typeface="Verdana"/>
                          <a:ea typeface="Verdana"/>
                          <a:cs typeface="Verdana"/>
                          <a:sym typeface="Verdana"/>
                        </a:rPr>
                        <a:t>Native Hawaiian</a:t>
                      </a:r>
                      <a:endParaRPr sz="1800" b="1" dirty="0">
                        <a:latin typeface="Verdana"/>
                        <a:ea typeface="Verdana"/>
                        <a:cs typeface="Verdana"/>
                        <a:sym typeface="Verdana"/>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800" b="1" dirty="0">
                          <a:latin typeface="Verdana"/>
                          <a:ea typeface="Verdana"/>
                          <a:cs typeface="Verdana"/>
                          <a:sym typeface="Verdana"/>
                        </a:rPr>
                        <a:t>White</a:t>
                      </a:r>
                      <a:endParaRPr sz="1800" b="1" dirty="0">
                        <a:latin typeface="Verdana"/>
                        <a:ea typeface="Verdana"/>
                        <a:cs typeface="Verdana"/>
                        <a:sym typeface="Verdana"/>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800" b="1" dirty="0">
                          <a:latin typeface="Verdana"/>
                          <a:ea typeface="Verdana"/>
                          <a:cs typeface="Verdana"/>
                          <a:sym typeface="Verdana"/>
                        </a:rPr>
                        <a:t>Two or More Races</a:t>
                      </a:r>
                      <a:endParaRPr sz="1800" b="1" dirty="0">
                        <a:latin typeface="Verdana"/>
                        <a:ea typeface="Verdana"/>
                        <a:cs typeface="Verdana"/>
                        <a:sym typeface="Verdana"/>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972900">
                <a:tc>
                  <a:txBody>
                    <a:bodyPr/>
                    <a:lstStyle/>
                    <a:p>
                      <a:pPr marL="0" lvl="0" indent="0" algn="l" rtl="0">
                        <a:lnSpc>
                          <a:spcPct val="115000"/>
                        </a:lnSpc>
                        <a:spcBef>
                          <a:spcPts val="1200"/>
                        </a:spcBef>
                        <a:spcAft>
                          <a:spcPts val="0"/>
                        </a:spcAft>
                        <a:buNone/>
                      </a:pPr>
                      <a:r>
                        <a:rPr lang="en-US" sz="1800" b="1" dirty="0">
                          <a:latin typeface="Verdana"/>
                          <a:ea typeface="Verdana"/>
                          <a:cs typeface="Verdana"/>
                          <a:sym typeface="Verdana"/>
                        </a:rPr>
                        <a:t>ODRs</a:t>
                      </a:r>
                      <a:endParaRPr sz="1800" b="1" dirty="0">
                        <a:latin typeface="Verdana"/>
                        <a:ea typeface="Verdana"/>
                        <a:cs typeface="Verdana"/>
                        <a:sym typeface="Verdana"/>
                      </a:endParaRPr>
                    </a:p>
                    <a:p>
                      <a:pPr marL="0" lvl="0" indent="0" algn="l" rtl="0">
                        <a:lnSpc>
                          <a:spcPct val="115000"/>
                        </a:lnSpc>
                        <a:spcBef>
                          <a:spcPts val="1200"/>
                        </a:spcBef>
                        <a:spcAft>
                          <a:spcPts val="0"/>
                        </a:spcAft>
                        <a:buNone/>
                      </a:pPr>
                      <a:r>
                        <a:rPr lang="en-US" sz="1800" b="1" dirty="0">
                          <a:latin typeface="Verdana"/>
                          <a:ea typeface="Verdana"/>
                          <a:cs typeface="Verdana"/>
                          <a:sym typeface="Verdana"/>
                        </a:rPr>
                        <a:t> </a:t>
                      </a:r>
                      <a:endParaRPr sz="1800" b="1" dirty="0">
                        <a:latin typeface="Verdana"/>
                        <a:ea typeface="Verdana"/>
                        <a:cs typeface="Verdana"/>
                        <a:sym typeface="Verdana"/>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800" b="1" dirty="0">
                          <a:latin typeface="Verdana"/>
                          <a:ea typeface="Verdana"/>
                          <a:cs typeface="Verdana"/>
                          <a:sym typeface="Verdana"/>
                        </a:rPr>
                        <a:t>&gt; </a:t>
                      </a:r>
                      <a:endParaRPr sz="1800" b="1" dirty="0">
                        <a:latin typeface="Verdana"/>
                        <a:ea typeface="Verdana"/>
                        <a:cs typeface="Verdana"/>
                        <a:sym typeface="Verdana"/>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800" b="1" dirty="0">
                          <a:latin typeface="Verdana"/>
                          <a:ea typeface="Verdana"/>
                          <a:cs typeface="Verdana"/>
                          <a:sym typeface="Verdana"/>
                        </a:rPr>
                        <a:t>0.45</a:t>
                      </a:r>
                      <a:endParaRPr sz="1800" b="1" dirty="0">
                        <a:latin typeface="Verdana"/>
                        <a:ea typeface="Verdana"/>
                        <a:cs typeface="Verdana"/>
                        <a:sym typeface="Verdana"/>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800" b="1" dirty="0">
                          <a:latin typeface="Verdana"/>
                          <a:ea typeface="Verdana"/>
                          <a:cs typeface="Verdana"/>
                          <a:sym typeface="Verdana"/>
                        </a:rPr>
                        <a:t>2.33</a:t>
                      </a:r>
                      <a:endParaRPr sz="1800" b="1" dirty="0">
                        <a:latin typeface="Verdana"/>
                        <a:ea typeface="Verdana"/>
                        <a:cs typeface="Verdana"/>
                        <a:sym typeface="Verdana"/>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800" b="1" dirty="0">
                          <a:latin typeface="Verdana"/>
                          <a:ea typeface="Verdana"/>
                          <a:cs typeface="Verdana"/>
                          <a:sym typeface="Verdana"/>
                        </a:rPr>
                        <a:t>1.89</a:t>
                      </a:r>
                      <a:endParaRPr sz="1800" b="1" dirty="0">
                        <a:latin typeface="Verdana"/>
                        <a:ea typeface="Verdana"/>
                        <a:cs typeface="Verdana"/>
                        <a:sym typeface="Verdana"/>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800" b="1" dirty="0">
                          <a:latin typeface="Verdana"/>
                          <a:ea typeface="Verdana"/>
                          <a:cs typeface="Verdana"/>
                          <a:sym typeface="Verdana"/>
                        </a:rPr>
                        <a:t>&gt; </a:t>
                      </a:r>
                      <a:endParaRPr sz="1800" b="1" dirty="0">
                        <a:latin typeface="Verdana"/>
                        <a:ea typeface="Verdana"/>
                        <a:cs typeface="Verdana"/>
                        <a:sym typeface="Verdana"/>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800" b="1" dirty="0">
                          <a:latin typeface="Verdana"/>
                          <a:ea typeface="Verdana"/>
                          <a:cs typeface="Verdana"/>
                          <a:sym typeface="Verdana"/>
                        </a:rPr>
                        <a:t>0.78</a:t>
                      </a:r>
                      <a:endParaRPr sz="1800" b="1" dirty="0">
                        <a:latin typeface="Verdana"/>
                        <a:ea typeface="Verdana"/>
                        <a:cs typeface="Verdana"/>
                        <a:sym typeface="Verdana"/>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800" b="1" dirty="0">
                          <a:latin typeface="Verdana"/>
                          <a:ea typeface="Verdana"/>
                          <a:cs typeface="Verdana"/>
                          <a:sym typeface="Verdana"/>
                        </a:rPr>
                        <a:t>1.65</a:t>
                      </a:r>
                      <a:endParaRPr sz="1800" b="1" dirty="0">
                        <a:latin typeface="Verdana"/>
                        <a:ea typeface="Verdana"/>
                        <a:cs typeface="Verdana"/>
                        <a:sym typeface="Verdana"/>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387991">
                <a:tc>
                  <a:txBody>
                    <a:bodyPr/>
                    <a:lstStyle/>
                    <a:p>
                      <a:pPr marL="0" lvl="0" indent="0" algn="l" rtl="0">
                        <a:lnSpc>
                          <a:spcPct val="115000"/>
                        </a:lnSpc>
                        <a:spcBef>
                          <a:spcPts val="1200"/>
                        </a:spcBef>
                        <a:spcAft>
                          <a:spcPts val="0"/>
                        </a:spcAft>
                        <a:buNone/>
                      </a:pPr>
                      <a:r>
                        <a:rPr lang="en-US" sz="1800" b="1" dirty="0">
                          <a:latin typeface="Verdana"/>
                          <a:ea typeface="Verdana"/>
                          <a:cs typeface="Verdana"/>
                          <a:sym typeface="Verdana"/>
                        </a:rPr>
                        <a:t>Chronic Absence</a:t>
                      </a:r>
                      <a:endParaRPr sz="1800" b="1" dirty="0">
                        <a:latin typeface="Verdana"/>
                        <a:ea typeface="Verdana"/>
                        <a:cs typeface="Verdana"/>
                        <a:sym typeface="Verdana"/>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800" b="1" dirty="0">
                          <a:latin typeface="Verdana"/>
                          <a:ea typeface="Verdana"/>
                          <a:cs typeface="Verdana"/>
                          <a:sym typeface="Verdana"/>
                        </a:rPr>
                        <a:t>&gt; </a:t>
                      </a:r>
                      <a:endParaRPr sz="1800" b="1" dirty="0">
                        <a:latin typeface="Verdana"/>
                        <a:ea typeface="Verdana"/>
                        <a:cs typeface="Verdana"/>
                        <a:sym typeface="Verdana"/>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800" b="1" dirty="0">
                          <a:latin typeface="Verdana"/>
                          <a:ea typeface="Verdana"/>
                          <a:cs typeface="Verdana"/>
                          <a:sym typeface="Verdana"/>
                        </a:rPr>
                        <a:t>0.88</a:t>
                      </a:r>
                      <a:endParaRPr sz="1800" b="1" dirty="0">
                        <a:latin typeface="Verdana"/>
                        <a:ea typeface="Verdana"/>
                        <a:cs typeface="Verdana"/>
                        <a:sym typeface="Verdana"/>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800" b="1" dirty="0">
                          <a:latin typeface="Verdana"/>
                          <a:ea typeface="Verdana"/>
                          <a:cs typeface="Verdana"/>
                          <a:sym typeface="Verdana"/>
                        </a:rPr>
                        <a:t>1.63</a:t>
                      </a:r>
                      <a:endParaRPr sz="1800" b="1" dirty="0">
                        <a:latin typeface="Verdana"/>
                        <a:ea typeface="Verdana"/>
                        <a:cs typeface="Verdana"/>
                        <a:sym typeface="Verdana"/>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800" b="1" dirty="0">
                          <a:latin typeface="Verdana"/>
                          <a:ea typeface="Verdana"/>
                          <a:cs typeface="Verdana"/>
                          <a:sym typeface="Verdana"/>
                        </a:rPr>
                        <a:t>2.46</a:t>
                      </a:r>
                      <a:endParaRPr sz="1800" b="1" dirty="0">
                        <a:latin typeface="Verdana"/>
                        <a:ea typeface="Verdana"/>
                        <a:cs typeface="Verdana"/>
                        <a:sym typeface="Verdana"/>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800" b="1" dirty="0">
                          <a:latin typeface="Verdana"/>
                          <a:ea typeface="Verdana"/>
                          <a:cs typeface="Verdana"/>
                          <a:sym typeface="Verdana"/>
                        </a:rPr>
                        <a:t>&gt; </a:t>
                      </a:r>
                      <a:endParaRPr sz="1800" b="1" dirty="0">
                        <a:latin typeface="Verdana"/>
                        <a:ea typeface="Verdana"/>
                        <a:cs typeface="Verdana"/>
                        <a:sym typeface="Verdana"/>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800" b="1" dirty="0">
                          <a:latin typeface="Verdana"/>
                          <a:ea typeface="Verdana"/>
                          <a:cs typeface="Verdana"/>
                          <a:sym typeface="Verdana"/>
                        </a:rPr>
                        <a:t>1.02</a:t>
                      </a:r>
                      <a:endParaRPr sz="1800" b="1" dirty="0">
                        <a:latin typeface="Verdana"/>
                        <a:ea typeface="Verdana"/>
                        <a:cs typeface="Verdana"/>
                        <a:sym typeface="Verdana"/>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800" b="1" dirty="0">
                          <a:latin typeface="Verdana"/>
                          <a:ea typeface="Verdana"/>
                          <a:cs typeface="Verdana"/>
                          <a:sym typeface="Verdana"/>
                        </a:rPr>
                        <a:t>1.93</a:t>
                      </a:r>
                      <a:endParaRPr sz="1800" b="1" dirty="0">
                        <a:latin typeface="Verdana"/>
                        <a:ea typeface="Verdana"/>
                        <a:cs typeface="Verdana"/>
                        <a:sym typeface="Verdana"/>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121340">
                <a:tc>
                  <a:txBody>
                    <a:bodyPr/>
                    <a:lstStyle/>
                    <a:p>
                      <a:pPr marL="0" lvl="0" indent="0" algn="l" rtl="0">
                        <a:lnSpc>
                          <a:spcPct val="115000"/>
                        </a:lnSpc>
                        <a:spcBef>
                          <a:spcPts val="1200"/>
                        </a:spcBef>
                        <a:spcAft>
                          <a:spcPts val="0"/>
                        </a:spcAft>
                        <a:buNone/>
                      </a:pPr>
                      <a:r>
                        <a:rPr lang="en-US" sz="1800" b="1" dirty="0">
                          <a:latin typeface="Verdana"/>
                          <a:ea typeface="Verdana"/>
                          <a:cs typeface="Verdana"/>
                          <a:sym typeface="Verdana"/>
                        </a:rPr>
                        <a:t>SOL Failure</a:t>
                      </a:r>
                      <a:endParaRPr sz="1800" b="1" dirty="0">
                        <a:latin typeface="Verdana"/>
                        <a:ea typeface="Verdana"/>
                        <a:cs typeface="Verdana"/>
                        <a:sym typeface="Verdana"/>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800" b="1" dirty="0">
                          <a:latin typeface="Verdana"/>
                          <a:ea typeface="Verdana"/>
                          <a:cs typeface="Verdana"/>
                          <a:sym typeface="Verdana"/>
                        </a:rPr>
                        <a:t>&gt; </a:t>
                      </a:r>
                      <a:endParaRPr sz="1800" b="1" dirty="0">
                        <a:latin typeface="Verdana"/>
                        <a:ea typeface="Verdana"/>
                        <a:cs typeface="Verdana"/>
                        <a:sym typeface="Verdana"/>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800" b="1" dirty="0">
                          <a:latin typeface="Verdana"/>
                          <a:ea typeface="Verdana"/>
                          <a:cs typeface="Verdana"/>
                          <a:sym typeface="Verdana"/>
                        </a:rPr>
                        <a:t>0.63</a:t>
                      </a:r>
                      <a:endParaRPr sz="1800" b="1" dirty="0">
                        <a:latin typeface="Verdana"/>
                        <a:ea typeface="Verdana"/>
                        <a:cs typeface="Verdana"/>
                        <a:sym typeface="Verdana"/>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800" b="1" dirty="0">
                          <a:latin typeface="Verdana"/>
                          <a:ea typeface="Verdana"/>
                          <a:cs typeface="Verdana"/>
                          <a:sym typeface="Verdana"/>
                        </a:rPr>
                        <a:t>2.56</a:t>
                      </a:r>
                      <a:endParaRPr sz="1800" b="1" dirty="0">
                        <a:latin typeface="Verdana"/>
                        <a:ea typeface="Verdana"/>
                        <a:cs typeface="Verdana"/>
                        <a:sym typeface="Verdana"/>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800" b="1" dirty="0">
                          <a:latin typeface="Verdana"/>
                          <a:ea typeface="Verdana"/>
                          <a:cs typeface="Verdana"/>
                          <a:sym typeface="Verdana"/>
                        </a:rPr>
                        <a:t>1.96</a:t>
                      </a:r>
                      <a:endParaRPr sz="1800" b="1" dirty="0">
                        <a:latin typeface="Verdana"/>
                        <a:ea typeface="Verdana"/>
                        <a:cs typeface="Verdana"/>
                        <a:sym typeface="Verdana"/>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800" b="1" dirty="0">
                          <a:latin typeface="Verdana"/>
                          <a:ea typeface="Verdana"/>
                          <a:cs typeface="Verdana"/>
                          <a:sym typeface="Verdana"/>
                        </a:rPr>
                        <a:t>&gt; </a:t>
                      </a:r>
                      <a:endParaRPr sz="1800" b="1" dirty="0">
                        <a:latin typeface="Verdana"/>
                        <a:ea typeface="Verdana"/>
                        <a:cs typeface="Verdana"/>
                        <a:sym typeface="Verdana"/>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800" b="1" dirty="0">
                          <a:latin typeface="Verdana"/>
                          <a:ea typeface="Verdana"/>
                          <a:cs typeface="Verdana"/>
                          <a:sym typeface="Verdana"/>
                        </a:rPr>
                        <a:t>0.83</a:t>
                      </a:r>
                      <a:endParaRPr sz="1800" b="1" dirty="0">
                        <a:latin typeface="Verdana"/>
                        <a:ea typeface="Verdana"/>
                        <a:cs typeface="Verdana"/>
                        <a:sym typeface="Verdana"/>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800" b="1" dirty="0">
                          <a:latin typeface="Verdana"/>
                          <a:ea typeface="Verdana"/>
                          <a:cs typeface="Verdana"/>
                          <a:sym typeface="Verdana"/>
                        </a:rPr>
                        <a:t>2.02</a:t>
                      </a:r>
                      <a:endParaRPr sz="1800" b="1" dirty="0">
                        <a:latin typeface="Verdana"/>
                        <a:ea typeface="Verdana"/>
                        <a:cs typeface="Verdana"/>
                        <a:sym typeface="Verdana"/>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40211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5"/>
          <p:cNvSpPr txBox="1">
            <a:spLocks noGrp="1"/>
          </p:cNvSpPr>
          <p:nvPr>
            <p:ph type="body" idx="1"/>
          </p:nvPr>
        </p:nvSpPr>
        <p:spPr>
          <a:xfrm>
            <a:off x="317500" y="1524000"/>
            <a:ext cx="8216900" cy="3657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600"/>
              <a:buNone/>
            </a:pPr>
            <a:r>
              <a:rPr lang="en-US" sz="3600" dirty="0"/>
              <a:t>If educational equity is what you’d like to achieve, where does your data tell you you’re meeting / not meeting the mark?</a:t>
            </a:r>
            <a:endParaRPr dirty="0"/>
          </a:p>
          <a:p>
            <a:pPr marL="0" lvl="0" indent="0" algn="l" rtl="0">
              <a:lnSpc>
                <a:spcPct val="100000"/>
              </a:lnSpc>
              <a:spcBef>
                <a:spcPts val="640"/>
              </a:spcBef>
              <a:spcAft>
                <a:spcPts val="0"/>
              </a:spcAft>
              <a:buClr>
                <a:schemeClr val="dk1"/>
              </a:buClr>
              <a:buSzPts val="3200"/>
              <a:buNone/>
            </a:pPr>
            <a:endParaRPr dirty="0"/>
          </a:p>
        </p:txBody>
      </p:sp>
      <p:sp>
        <p:nvSpPr>
          <p:cNvPr id="289" name="Google Shape;289;p15"/>
          <p:cNvSpPr txBox="1">
            <a:spLocks noGrp="1"/>
          </p:cNvSpPr>
          <p:nvPr>
            <p:ph type="title"/>
          </p:nvPr>
        </p:nvSpPr>
        <p:spPr>
          <a:xfrm>
            <a:off x="228600" y="228600"/>
            <a:ext cx="8686799" cy="1143000"/>
          </a:xfrm>
          <a:prstGeom prst="rect">
            <a:avLst/>
          </a:prstGeom>
          <a:solidFill>
            <a:srgbClr val="A9DCF2">
              <a:alpha val="67058"/>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dirty="0">
                <a:solidFill>
                  <a:schemeClr val="dk1"/>
                </a:solidFill>
              </a:rPr>
              <a:t>Data Point(s) of </a:t>
            </a:r>
            <a:r>
              <a:rPr lang="en-US" dirty="0" smtClean="0">
                <a:solidFill>
                  <a:schemeClr val="dk1"/>
                </a:solidFill>
              </a:rPr>
              <a:t>Concern (cont.)</a:t>
            </a:r>
            <a:endParaRPr dirty="0"/>
          </a:p>
        </p:txBody>
      </p:sp>
      <p:sp>
        <p:nvSpPr>
          <p:cNvPr id="291" name="Google Shape;291;p15"/>
          <p:cNvSpPr txBox="1"/>
          <p:nvPr/>
        </p:nvSpPr>
        <p:spPr>
          <a:xfrm>
            <a:off x="0" y="5334000"/>
            <a:ext cx="9220200" cy="14923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a:solidFill>
                  <a:schemeClr val="dk1"/>
                </a:solidFill>
                <a:latin typeface="Verdana"/>
                <a:ea typeface="Verdana"/>
                <a:cs typeface="Verdana"/>
                <a:sym typeface="Verdana"/>
              </a:rPr>
              <a:t>What are your top three data points of concern?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1055939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8" name="Google Shape;258;p34" descr="Three images comparing equality, equity and reality. &#10;Equality shows three people of different sizes standing on the same size box to look over a fence at a baseball game. The smallest person cannot see over the fence. &#10;&#10;Equity shows the same different sized people, however the boxes have been redistributed so that the smaller people can stand on them to see over the fence. &#10;&#10;Reality shows the same three different sized people but takes into account the factors that provide  unfair advantages for some. The tallest person is standing on 7 boxes. One person is standing on one box. And the third and smallest person is actually in a hole behind the fence. &#10;"/>
          <p:cNvPicPr preferRelativeResize="0"/>
          <p:nvPr/>
        </p:nvPicPr>
        <p:blipFill rotWithShape="1">
          <a:blip r:embed="rId3">
            <a:alphaModFix/>
          </a:blip>
          <a:srcRect/>
          <a:stretch/>
        </p:blipFill>
        <p:spPr>
          <a:xfrm>
            <a:off x="3871068" y="3444015"/>
            <a:ext cx="5196731" cy="2660733"/>
          </a:xfrm>
          <a:prstGeom prst="rect">
            <a:avLst/>
          </a:prstGeom>
          <a:noFill/>
          <a:ln>
            <a:noFill/>
          </a:ln>
        </p:spPr>
      </p:pic>
      <p:pic>
        <p:nvPicPr>
          <p:cNvPr id="256" name="Google Shape;256;p34" descr="Two images to compare equity and equality. In the top image, there are four people of different sizes and abilities who are each riding a bike that fits them and their needs. &#10;&#10;The second image shows the same four people all with the exact same bikes thad do not fit their specific needs, making the bikes hard to ride, if not impossible. "/>
          <p:cNvPicPr preferRelativeResize="0"/>
          <p:nvPr/>
        </p:nvPicPr>
        <p:blipFill rotWithShape="1">
          <a:blip r:embed="rId4">
            <a:alphaModFix/>
          </a:blip>
          <a:srcRect/>
          <a:stretch/>
        </p:blipFill>
        <p:spPr>
          <a:xfrm>
            <a:off x="3786920" y="1356536"/>
            <a:ext cx="5365025" cy="2087479"/>
          </a:xfrm>
          <a:prstGeom prst="rect">
            <a:avLst/>
          </a:prstGeom>
          <a:noFill/>
          <a:ln>
            <a:noFill/>
          </a:ln>
        </p:spPr>
      </p:pic>
      <p:pic>
        <p:nvPicPr>
          <p:cNvPr id="255" name="Google Shape;255;p34" descr="An image comparing equality and equity. The first image shows community resources distributed equally between buildings. &#10;&#10;The seocond image shows more community resources being funneled to the places that need it more. "/>
          <p:cNvPicPr preferRelativeResize="0"/>
          <p:nvPr/>
        </p:nvPicPr>
        <p:blipFill rotWithShape="1">
          <a:blip r:embed="rId5">
            <a:alphaModFix/>
          </a:blip>
          <a:srcRect/>
          <a:stretch/>
        </p:blipFill>
        <p:spPr>
          <a:xfrm>
            <a:off x="265781" y="4247457"/>
            <a:ext cx="3605287" cy="1857291"/>
          </a:xfrm>
          <a:prstGeom prst="rect">
            <a:avLst/>
          </a:prstGeom>
          <a:noFill/>
          <a:ln>
            <a:noFill/>
          </a:ln>
        </p:spPr>
      </p:pic>
      <p:pic>
        <p:nvPicPr>
          <p:cNvPr id="254" name="Google Shape;254;p34" descr="Image of a tree with three people requiring different levels of steps to reach the apples on the branches. "/>
          <p:cNvPicPr preferRelativeResize="0"/>
          <p:nvPr/>
        </p:nvPicPr>
        <p:blipFill rotWithShape="1">
          <a:blip r:embed="rId6">
            <a:alphaModFix/>
          </a:blip>
          <a:srcRect/>
          <a:stretch/>
        </p:blipFill>
        <p:spPr>
          <a:xfrm>
            <a:off x="265781" y="1497083"/>
            <a:ext cx="3481435" cy="2624891"/>
          </a:xfrm>
          <a:prstGeom prst="rect">
            <a:avLst/>
          </a:prstGeom>
          <a:noFill/>
          <a:ln>
            <a:noFill/>
          </a:ln>
        </p:spPr>
      </p:pic>
      <p:sp>
        <p:nvSpPr>
          <p:cNvPr id="2" name="Title 1"/>
          <p:cNvSpPr>
            <a:spLocks noGrp="1"/>
          </p:cNvSpPr>
          <p:nvPr>
            <p:ph type="title"/>
          </p:nvPr>
        </p:nvSpPr>
        <p:spPr/>
        <p:txBody>
          <a:bodyPr/>
          <a:lstStyle/>
          <a:p>
            <a:r>
              <a:rPr lang="en-US" sz="3200" dirty="0" smtClean="0">
                <a:solidFill>
                  <a:schemeClr val="dk1"/>
                </a:solidFill>
              </a:rPr>
              <a:t/>
            </a:r>
            <a:br>
              <a:rPr lang="en-US" sz="3200" dirty="0" smtClean="0">
                <a:solidFill>
                  <a:schemeClr val="dk1"/>
                </a:solidFill>
              </a:rPr>
            </a:br>
            <a:r>
              <a:rPr lang="en-US" sz="3200" dirty="0" smtClean="0">
                <a:solidFill>
                  <a:schemeClr val="dk1"/>
                </a:solidFill>
              </a:rPr>
              <a:t>Which </a:t>
            </a:r>
            <a:r>
              <a:rPr lang="en-US" sz="3200" dirty="0">
                <a:solidFill>
                  <a:schemeClr val="dk1"/>
                </a:solidFill>
              </a:rPr>
              <a:t>one of these images do you think best represents EDUCATIONAL EQUITY?</a:t>
            </a:r>
            <a:r>
              <a:rPr lang="en-US" sz="1800" dirty="0">
                <a:solidFill>
                  <a:srgbClr val="000000"/>
                </a:solidFill>
                <a:latin typeface="Arial"/>
                <a:ea typeface="Arial"/>
                <a:cs typeface="Arial"/>
                <a:sym typeface="Arial"/>
              </a:rPr>
              <a:t/>
            </a:r>
            <a:br>
              <a:rPr lang="en-US" sz="1800" dirty="0">
                <a:solidFill>
                  <a:srgbClr val="000000"/>
                </a:solidFill>
                <a:latin typeface="Arial"/>
                <a:ea typeface="Arial"/>
                <a:cs typeface="Arial"/>
                <a:sym typeface="Arial"/>
              </a:rPr>
            </a:b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5"/>
          <p:cNvSpPr txBox="1"/>
          <p:nvPr/>
        </p:nvSpPr>
        <p:spPr>
          <a:xfrm>
            <a:off x="457200" y="1698172"/>
            <a:ext cx="8534400" cy="489074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Verdana"/>
                <a:ea typeface="Verdana"/>
                <a:cs typeface="Verdana"/>
                <a:sym typeface="Verdana"/>
              </a:rPr>
              <a:t>As a team, begin to construct a school / division wide definition of EDUCATIONAL EQUITY..</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Verdana"/>
                <a:ea typeface="Verdana"/>
                <a:cs typeface="Verdana"/>
                <a:sym typeface="Verdana"/>
              </a:rPr>
              <a:t>Questions to consider:</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Verdana"/>
                <a:ea typeface="Verdana"/>
                <a:cs typeface="Verdana"/>
                <a:sym typeface="Verdana"/>
              </a:rPr>
              <a:t>What IS educational equity?</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Verdana"/>
                <a:ea typeface="Verdana"/>
                <a:cs typeface="Verdana"/>
                <a:sym typeface="Verdana"/>
              </a:rPr>
              <a:t>What is i</a:t>
            </a:r>
            <a:r>
              <a:rPr lang="en-US" sz="2400" dirty="0">
                <a:solidFill>
                  <a:schemeClr val="dk1"/>
                </a:solidFill>
                <a:latin typeface="Verdana"/>
                <a:ea typeface="Verdana"/>
                <a:cs typeface="Verdana"/>
                <a:sym typeface="Verdana"/>
              </a:rPr>
              <a:t>t</a:t>
            </a:r>
            <a:r>
              <a:rPr lang="en-US" sz="2400" b="0" i="0" u="none" strike="noStrike" cap="none" dirty="0">
                <a:solidFill>
                  <a:schemeClr val="dk1"/>
                </a:solidFill>
                <a:latin typeface="Verdana"/>
                <a:ea typeface="Verdana"/>
                <a:cs typeface="Verdana"/>
                <a:sym typeface="Verdana"/>
              </a:rPr>
              <a:t> NOT?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Verdana"/>
                <a:ea typeface="Verdana"/>
                <a:cs typeface="Verdana"/>
                <a:sym typeface="Verdana"/>
              </a:rPr>
              <a:t>Write your working definition on a piece of chart paper and be prepared to share it with the group.</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Verdana"/>
              <a:ea typeface="Verdana"/>
              <a:cs typeface="Verdana"/>
              <a:sym typeface="Verdana"/>
            </a:endParaRPr>
          </a:p>
        </p:txBody>
      </p:sp>
      <p:sp>
        <p:nvSpPr>
          <p:cNvPr id="2" name="Title 1"/>
          <p:cNvSpPr>
            <a:spLocks noGrp="1"/>
          </p:cNvSpPr>
          <p:nvPr>
            <p:ph type="title"/>
          </p:nvPr>
        </p:nvSpPr>
        <p:spPr/>
        <p:txBody>
          <a:bodyPr/>
          <a:lstStyle/>
          <a:p>
            <a:r>
              <a:rPr lang="en-US" dirty="0" smtClean="0"/>
              <a:t>Educational Equity Definition</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8" name="Google Shape;288;p12"/>
          <p:cNvSpPr txBox="1"/>
          <p:nvPr/>
        </p:nvSpPr>
        <p:spPr>
          <a:xfrm flipH="1">
            <a:off x="809469" y="1934575"/>
            <a:ext cx="8221881" cy="434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lang="en-US" sz="3000" dirty="0" smtClean="0">
              <a:solidFill>
                <a:schemeClr val="dk1"/>
              </a:solidFill>
              <a:latin typeface="Verdana"/>
              <a:ea typeface="Verdana"/>
              <a:cs typeface="Verdana"/>
              <a:sym typeface="Verdana"/>
            </a:endParaRPr>
          </a:p>
          <a:p>
            <a:pPr marL="0" lvl="0" indent="0" algn="l" rtl="0">
              <a:spcBef>
                <a:spcPts val="0"/>
              </a:spcBef>
              <a:spcAft>
                <a:spcPts val="0"/>
              </a:spcAft>
              <a:buNone/>
            </a:pPr>
            <a:r>
              <a:rPr lang="en-US" sz="3000" dirty="0" smtClean="0">
                <a:solidFill>
                  <a:schemeClr val="dk1"/>
                </a:solidFill>
                <a:latin typeface="Verdana"/>
                <a:ea typeface="Verdana"/>
                <a:cs typeface="Verdana"/>
                <a:sym typeface="Verdana"/>
              </a:rPr>
              <a:t>National </a:t>
            </a:r>
            <a:r>
              <a:rPr lang="en-US" sz="3000" dirty="0">
                <a:solidFill>
                  <a:schemeClr val="dk1"/>
                </a:solidFill>
                <a:latin typeface="Verdana"/>
                <a:ea typeface="Verdana"/>
                <a:cs typeface="Verdana"/>
                <a:sym typeface="Verdana"/>
              </a:rPr>
              <a:t>Equity Project</a:t>
            </a:r>
            <a:endParaRPr sz="3000" dirty="0">
              <a:solidFill>
                <a:schemeClr val="dk1"/>
              </a:solidFill>
              <a:latin typeface="Verdana"/>
              <a:ea typeface="Verdana"/>
              <a:cs typeface="Verdana"/>
              <a:sym typeface="Verdana"/>
            </a:endParaRPr>
          </a:p>
          <a:p>
            <a:pPr marL="0" lvl="0" indent="0" algn="l" rtl="0">
              <a:spcBef>
                <a:spcPts val="0"/>
              </a:spcBef>
              <a:spcAft>
                <a:spcPts val="0"/>
              </a:spcAft>
              <a:buNone/>
            </a:pPr>
            <a:endParaRPr sz="3000" dirty="0">
              <a:solidFill>
                <a:schemeClr val="dk1"/>
              </a:solidFill>
              <a:latin typeface="Verdana"/>
              <a:ea typeface="Verdana"/>
              <a:cs typeface="Verdana"/>
              <a:sym typeface="Verdana"/>
            </a:endParaRPr>
          </a:p>
          <a:p>
            <a:pPr marL="0" lvl="0" indent="0" algn="l" rtl="0">
              <a:spcBef>
                <a:spcPts val="0"/>
              </a:spcBef>
              <a:spcAft>
                <a:spcPts val="0"/>
              </a:spcAft>
              <a:buNone/>
            </a:pPr>
            <a:r>
              <a:rPr lang="en-US" sz="3000" dirty="0">
                <a:solidFill>
                  <a:schemeClr val="dk1"/>
                </a:solidFill>
                <a:latin typeface="Verdana"/>
                <a:ea typeface="Verdana"/>
                <a:cs typeface="Verdana"/>
                <a:sym typeface="Verdana"/>
              </a:rPr>
              <a:t>Equity 101: Starting the Equity Conversation</a:t>
            </a:r>
            <a:endParaRPr sz="3000" dirty="0">
              <a:solidFill>
                <a:schemeClr val="dk1"/>
              </a:solidFill>
              <a:latin typeface="Verdana"/>
              <a:ea typeface="Verdana"/>
              <a:cs typeface="Verdana"/>
              <a:sym typeface="Verdana"/>
            </a:endParaRPr>
          </a:p>
          <a:p>
            <a:pPr marL="0" lvl="0" indent="0" algn="l" rtl="0">
              <a:spcBef>
                <a:spcPts val="0"/>
              </a:spcBef>
              <a:spcAft>
                <a:spcPts val="0"/>
              </a:spcAft>
              <a:buNone/>
            </a:pPr>
            <a:endParaRPr sz="3000" dirty="0">
              <a:solidFill>
                <a:schemeClr val="dk1"/>
              </a:solidFill>
              <a:latin typeface="Verdana"/>
              <a:ea typeface="Verdana"/>
              <a:cs typeface="Verdana"/>
              <a:sym typeface="Verdana"/>
            </a:endParaRPr>
          </a:p>
          <a:p>
            <a:pPr marL="0" lvl="0" indent="0" algn="l" rtl="0">
              <a:spcBef>
                <a:spcPts val="0"/>
              </a:spcBef>
              <a:spcAft>
                <a:spcPts val="0"/>
              </a:spcAft>
              <a:buNone/>
            </a:pPr>
            <a:r>
              <a:rPr lang="en-US" sz="2000" u="sng" dirty="0" smtClean="0">
                <a:solidFill>
                  <a:srgbClr val="954F72"/>
                </a:solidFill>
                <a:latin typeface="Verdana"/>
                <a:ea typeface="Verdana"/>
                <a:cs typeface="Verdana"/>
                <a:sym typeface="Verdana"/>
                <a:hlinkClick r:id="rId3"/>
              </a:rPr>
              <a:t>National Equity Project</a:t>
            </a:r>
            <a:endParaRPr sz="2000" dirty="0">
              <a:solidFill>
                <a:schemeClr val="dk1"/>
              </a:solidFill>
              <a:latin typeface="Verdana"/>
              <a:ea typeface="Verdana"/>
              <a:cs typeface="Verdana"/>
              <a:sym typeface="Verdana"/>
            </a:endParaRPr>
          </a:p>
          <a:p>
            <a:pPr marL="0" lvl="0" indent="0" algn="l" rtl="0">
              <a:spcBef>
                <a:spcPts val="0"/>
              </a:spcBef>
              <a:spcAft>
                <a:spcPts val="0"/>
              </a:spcAft>
              <a:buNone/>
            </a:pPr>
            <a:endParaRPr sz="3000" dirty="0">
              <a:solidFill>
                <a:schemeClr val="dk1"/>
              </a:solidFill>
              <a:latin typeface="Verdana"/>
              <a:ea typeface="Verdana"/>
              <a:cs typeface="Verdana"/>
              <a:sym typeface="Verdana"/>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286" name="Google Shape;286;p12"/>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Verdana"/>
              <a:buNone/>
            </a:pPr>
            <a:r>
              <a:rPr lang="en-US" sz="3600"/>
              <a:t>Ways to Engage!</a:t>
            </a:r>
            <a:endParaRPr/>
          </a:p>
        </p:txBody>
      </p:sp>
    </p:spTree>
    <p:extLst>
      <p:ext uri="{BB962C8B-B14F-4D97-AF65-F5344CB8AC3E}">
        <p14:creationId xmlns:p14="http://schemas.microsoft.com/office/powerpoint/2010/main" val="3198753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8" name="Google Shape;278;p37"/>
          <p:cNvSpPr txBox="1"/>
          <p:nvPr/>
        </p:nvSpPr>
        <p:spPr>
          <a:xfrm>
            <a:off x="292866" y="1382486"/>
            <a:ext cx="8558266" cy="525054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chemeClr val="dk1"/>
                </a:solidFill>
                <a:latin typeface="Verdana"/>
                <a:ea typeface="Verdana"/>
                <a:cs typeface="Verdana"/>
                <a:sym typeface="Verdana"/>
              </a:rPr>
              <a:t>By Whom?    By When?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chemeClr val="dk1"/>
                </a:solidFill>
                <a:latin typeface="Verdana"/>
                <a:ea typeface="Verdana"/>
                <a:cs typeface="Verdana"/>
                <a:sym typeface="Verdana"/>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chemeClr val="dk1"/>
                </a:solidFill>
                <a:latin typeface="Verdana"/>
                <a:ea typeface="Verdana"/>
                <a:cs typeface="Verdana"/>
                <a:sym typeface="Verdana"/>
              </a:rPr>
              <a:t>Action item: Develop a division or school wide definition of educational equity.</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chemeClr val="dk1"/>
                </a:solidFill>
                <a:latin typeface="Verdana"/>
                <a:ea typeface="Verdana"/>
                <a:cs typeface="Verdana"/>
                <a:sym typeface="Verdana"/>
              </a:rPr>
              <a:t>Who needs to be involved?</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chemeClr val="dk1"/>
                </a:solidFill>
                <a:latin typeface="Verdana"/>
                <a:ea typeface="Verdana"/>
                <a:cs typeface="Verdana"/>
                <a:sym typeface="Verdana"/>
              </a:rPr>
              <a:t>How will you get input?  What information needs to be shared or pre-thinking needs to happen before </a:t>
            </a:r>
            <a:r>
              <a:rPr lang="en-US" sz="2800" b="0" i="0" u="none" strike="noStrike" cap="none" dirty="0" smtClean="0">
                <a:solidFill>
                  <a:schemeClr val="dk1"/>
                </a:solidFill>
                <a:latin typeface="Verdana"/>
                <a:ea typeface="Verdana"/>
                <a:cs typeface="Verdana"/>
                <a:sym typeface="Verdana"/>
              </a:rPr>
              <a:t>you construct </a:t>
            </a:r>
            <a:r>
              <a:rPr lang="en-US" sz="2800" b="0" i="0" u="none" strike="noStrike" cap="none" dirty="0">
                <a:solidFill>
                  <a:schemeClr val="dk1"/>
                </a:solidFill>
                <a:latin typeface="Verdana"/>
                <a:ea typeface="Verdana"/>
                <a:cs typeface="Verdana"/>
                <a:sym typeface="Verdana"/>
              </a:rPr>
              <a:t>your </a:t>
            </a:r>
            <a:r>
              <a:rPr lang="en-US" sz="2800" b="0" i="0" u="none" strike="noStrike" cap="none" dirty="0" smtClean="0">
                <a:solidFill>
                  <a:schemeClr val="dk1"/>
                </a:solidFill>
                <a:latin typeface="Verdana"/>
                <a:ea typeface="Verdana"/>
                <a:cs typeface="Verdana"/>
                <a:sym typeface="Verdana"/>
              </a:rPr>
              <a:t>definition?</a:t>
            </a:r>
            <a:endParaRPr sz="1400" b="0" i="0" u="none" strike="noStrike" cap="none" dirty="0" smtClean="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chemeClr val="dk1"/>
                </a:solidFill>
                <a:latin typeface="Verdana"/>
                <a:ea typeface="Verdana"/>
                <a:cs typeface="Verdana"/>
                <a:sym typeface="Verdana"/>
              </a:rPr>
              <a:t>How, when, and by </a:t>
            </a:r>
            <a:r>
              <a:rPr lang="en-US" sz="2800" b="0" i="0" u="none" strike="noStrike" cap="none" dirty="0" smtClean="0">
                <a:solidFill>
                  <a:schemeClr val="dk1"/>
                </a:solidFill>
                <a:latin typeface="Verdana"/>
                <a:ea typeface="Verdana"/>
                <a:cs typeface="Verdana"/>
                <a:sym typeface="Verdana"/>
              </a:rPr>
              <a:t>whom </a:t>
            </a:r>
            <a:r>
              <a:rPr lang="en-US" sz="2800" b="0" i="0" u="none" strike="noStrike" cap="none" dirty="0">
                <a:solidFill>
                  <a:schemeClr val="dk1"/>
                </a:solidFill>
                <a:latin typeface="Verdana"/>
                <a:ea typeface="Verdana"/>
                <a:cs typeface="Verdana"/>
                <a:sym typeface="Verdana"/>
              </a:rPr>
              <a:t>will that happen?</a:t>
            </a:r>
            <a:endParaRPr sz="1400" b="0" i="0" u="none" strike="noStrike" cap="none" dirty="0">
              <a:solidFill>
                <a:srgbClr val="000000"/>
              </a:solidFill>
              <a:latin typeface="Arial"/>
              <a:ea typeface="Arial"/>
              <a:cs typeface="Arial"/>
              <a:sym typeface="Arial"/>
            </a:endParaRPr>
          </a:p>
        </p:txBody>
      </p:sp>
      <p:sp>
        <p:nvSpPr>
          <p:cNvPr id="2" name="Title 1"/>
          <p:cNvSpPr>
            <a:spLocks noGrp="1"/>
          </p:cNvSpPr>
          <p:nvPr>
            <p:ph type="title"/>
          </p:nvPr>
        </p:nvSpPr>
        <p:spPr/>
        <p:txBody>
          <a:bodyPr/>
          <a:lstStyle/>
          <a:p>
            <a:r>
              <a:rPr lang="en-US" dirty="0" smtClean="0"/>
              <a:t>Action Plan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5"/>
          <p:cNvSpPr txBox="1">
            <a:spLocks noGrp="1"/>
          </p:cNvSpPr>
          <p:nvPr>
            <p:ph type="body" idx="1"/>
          </p:nvPr>
        </p:nvSpPr>
        <p:spPr>
          <a:xfrm>
            <a:off x="114300" y="1524000"/>
            <a:ext cx="8915399" cy="53340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3200"/>
              <a:buChar char="•"/>
            </a:pPr>
            <a:r>
              <a:rPr lang="en-US" sz="2635">
                <a:latin typeface="Verdana"/>
                <a:ea typeface="Verdana"/>
                <a:cs typeface="Verdana"/>
                <a:sym typeface="Verdana"/>
              </a:rPr>
              <a:t>How does awareness, knowledge, and understanding of one’s own racial and cultural identity influence effective teaching, leading, and learning?</a:t>
            </a:r>
            <a:endParaRPr sz="2635">
              <a:solidFill>
                <a:srgbClr val="006387"/>
              </a:solidFill>
              <a:latin typeface="Verdana"/>
              <a:ea typeface="Verdana"/>
              <a:cs typeface="Verdana"/>
              <a:sym typeface="Verdana"/>
            </a:endParaRPr>
          </a:p>
          <a:p>
            <a:pPr marL="342900" lvl="0" indent="-139700" algn="l" rtl="0">
              <a:lnSpc>
                <a:spcPct val="80000"/>
              </a:lnSpc>
              <a:spcBef>
                <a:spcPts val="527"/>
              </a:spcBef>
              <a:spcAft>
                <a:spcPts val="0"/>
              </a:spcAft>
              <a:buClr>
                <a:schemeClr val="dk1"/>
              </a:buClr>
              <a:buSzPts val="3200"/>
              <a:buNone/>
            </a:pPr>
            <a:endParaRPr sz="2635">
              <a:latin typeface="Verdana"/>
              <a:ea typeface="Verdana"/>
              <a:cs typeface="Verdana"/>
              <a:sym typeface="Verdana"/>
            </a:endParaRPr>
          </a:p>
          <a:p>
            <a:pPr marL="342900" lvl="0" indent="-342900" algn="l" rtl="0">
              <a:lnSpc>
                <a:spcPct val="80000"/>
              </a:lnSpc>
              <a:spcBef>
                <a:spcPts val="527"/>
              </a:spcBef>
              <a:spcAft>
                <a:spcPts val="0"/>
              </a:spcAft>
              <a:buClr>
                <a:schemeClr val="dk1"/>
              </a:buClr>
              <a:buSzPts val="3200"/>
              <a:buChar char="•"/>
            </a:pPr>
            <a:r>
              <a:rPr lang="en-US" sz="2635">
                <a:latin typeface="Verdana"/>
                <a:ea typeface="Verdana"/>
                <a:cs typeface="Verdana"/>
                <a:sym typeface="Verdana"/>
              </a:rPr>
              <a:t>How does awareness, knowledge, and understanding of the racial and cultural identity of students and staff promote effective teaching, leading, and learning?</a:t>
            </a:r>
            <a:endParaRPr sz="2635">
              <a:solidFill>
                <a:srgbClr val="006387"/>
              </a:solidFill>
              <a:latin typeface="Verdana"/>
              <a:ea typeface="Verdana"/>
              <a:cs typeface="Verdana"/>
              <a:sym typeface="Verdana"/>
            </a:endParaRPr>
          </a:p>
          <a:p>
            <a:pPr marL="342900" lvl="0" indent="-139700" algn="l" rtl="0">
              <a:lnSpc>
                <a:spcPct val="80000"/>
              </a:lnSpc>
              <a:spcBef>
                <a:spcPts val="527"/>
              </a:spcBef>
              <a:spcAft>
                <a:spcPts val="0"/>
              </a:spcAft>
              <a:buClr>
                <a:schemeClr val="dk1"/>
              </a:buClr>
              <a:buSzPts val="3200"/>
              <a:buNone/>
            </a:pPr>
            <a:endParaRPr sz="2635">
              <a:latin typeface="Verdana"/>
              <a:ea typeface="Verdana"/>
              <a:cs typeface="Verdana"/>
              <a:sym typeface="Verdana"/>
            </a:endParaRPr>
          </a:p>
          <a:p>
            <a:pPr marL="342900" lvl="0" indent="-342900" algn="l" rtl="0">
              <a:lnSpc>
                <a:spcPct val="80000"/>
              </a:lnSpc>
              <a:spcBef>
                <a:spcPts val="527"/>
              </a:spcBef>
              <a:spcAft>
                <a:spcPts val="0"/>
              </a:spcAft>
              <a:buClr>
                <a:schemeClr val="dk1"/>
              </a:buClr>
              <a:buSzPts val="3200"/>
              <a:buChar char="•"/>
            </a:pPr>
            <a:r>
              <a:rPr lang="en-US" sz="2635">
                <a:latin typeface="Verdana"/>
                <a:ea typeface="Verdana"/>
                <a:cs typeface="Verdana"/>
                <a:sym typeface="Verdana"/>
              </a:rPr>
              <a:t>How do we design systems and practices to establish learning environments that are conscious of race and culture to ensure implementation of culturally responsive practices, policies and procedures?</a:t>
            </a:r>
            <a:endParaRPr sz="2635">
              <a:solidFill>
                <a:srgbClr val="006387"/>
              </a:solidFill>
              <a:latin typeface="Verdana"/>
              <a:ea typeface="Verdana"/>
              <a:cs typeface="Verdana"/>
              <a:sym typeface="Verdana"/>
            </a:endParaRPr>
          </a:p>
          <a:p>
            <a:pPr marL="0" lvl="0" indent="0" algn="l" rtl="0">
              <a:lnSpc>
                <a:spcPct val="80000"/>
              </a:lnSpc>
              <a:spcBef>
                <a:spcPts val="544"/>
              </a:spcBef>
              <a:spcAft>
                <a:spcPts val="0"/>
              </a:spcAft>
              <a:buClr>
                <a:schemeClr val="dk1"/>
              </a:buClr>
              <a:buSzPts val="2720"/>
              <a:buNone/>
            </a:pPr>
            <a:endParaRPr sz="2720"/>
          </a:p>
        </p:txBody>
      </p:sp>
      <p:sp>
        <p:nvSpPr>
          <p:cNvPr id="192" name="Google Shape;192;p25"/>
          <p:cNvSpPr txBox="1">
            <a:spLocks noGrp="1"/>
          </p:cNvSpPr>
          <p:nvPr>
            <p:ph type="title"/>
          </p:nvPr>
        </p:nvSpPr>
        <p:spPr>
          <a:xfrm>
            <a:off x="228600" y="228600"/>
            <a:ext cx="8686799"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solidFill>
                  <a:schemeClr val="dk1"/>
                </a:solidFill>
                <a:latin typeface="Verdana"/>
                <a:ea typeface="Verdana"/>
                <a:cs typeface="Verdana"/>
                <a:sym typeface="Verdana"/>
              </a:rPr>
              <a:t>Guiding Questions</a:t>
            </a:r>
            <a:endParaRPr>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8"/>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None/>
            </a:pPr>
            <a:r>
              <a:rPr lang="en-US" sz="4000"/>
              <a:t>If structural discrimination doesn't require conscious racists or sexists, how can school leaders recognize it and work to counter it?</a:t>
            </a:r>
            <a:endParaRPr/>
          </a:p>
          <a:p>
            <a:pPr marL="0" lvl="0" indent="0" algn="l" rtl="0">
              <a:lnSpc>
                <a:spcPct val="100000"/>
              </a:lnSpc>
              <a:spcBef>
                <a:spcPts val="640"/>
              </a:spcBef>
              <a:spcAft>
                <a:spcPts val="0"/>
              </a:spcAft>
              <a:buClr>
                <a:schemeClr val="dk1"/>
              </a:buClr>
              <a:buSzPts val="3200"/>
              <a:buNone/>
            </a:pPr>
            <a:r>
              <a:rPr lang="en-US"/>
              <a:t>		</a:t>
            </a:r>
            <a:endParaRPr/>
          </a:p>
          <a:p>
            <a:pPr marL="0" lvl="0" indent="0" algn="r" rtl="0">
              <a:lnSpc>
                <a:spcPct val="100000"/>
              </a:lnSpc>
              <a:spcBef>
                <a:spcPts val="480"/>
              </a:spcBef>
              <a:spcAft>
                <a:spcPts val="0"/>
              </a:spcAft>
              <a:buClr>
                <a:schemeClr val="dk1"/>
              </a:buClr>
              <a:buSzPts val="2400"/>
              <a:buNone/>
            </a:pPr>
            <a:r>
              <a:rPr lang="en-US" sz="2400"/>
              <a:t>Sarah Sparks, Education Week 2017</a:t>
            </a:r>
            <a:endParaRPr/>
          </a:p>
        </p:txBody>
      </p:sp>
      <p:sp>
        <p:nvSpPr>
          <p:cNvPr id="285" name="Google Shape;285;p38"/>
          <p:cNvSpPr txBox="1">
            <a:spLocks noGrp="1"/>
          </p:cNvSpPr>
          <p:nvPr>
            <p:ph type="title"/>
          </p:nvPr>
        </p:nvSpPr>
        <p:spPr>
          <a:xfrm>
            <a:off x="228600" y="228600"/>
            <a:ext cx="8686799"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solidFill>
                  <a:schemeClr val="dk1"/>
                </a:solidFill>
              </a:rPr>
              <a:t>Equity Audit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grpSp>
        <p:nvGrpSpPr>
          <p:cNvPr id="292" name="Google Shape;292;p39" descr="Breadth of process competency: you need folks in the room that understand the process and not folks who are guessing how it happens.&#10;&#10;Documents of practice: ensure to have documents readily available to review&#10;&#10;Manage personal and practice: establish perimeters on what it means to review practice and not attacking individuals who are charged with specific practice. &#10;"/>
          <p:cNvGrpSpPr/>
          <p:nvPr/>
        </p:nvGrpSpPr>
        <p:grpSpPr>
          <a:xfrm>
            <a:off x="1194679" y="2704476"/>
            <a:ext cx="7070685" cy="2994421"/>
            <a:chOff x="0" y="0"/>
            <a:chExt cx="7070685" cy="2994421"/>
          </a:xfrm>
        </p:grpSpPr>
        <p:sp>
          <p:nvSpPr>
            <p:cNvPr id="293" name="Google Shape;293;p39"/>
            <p:cNvSpPr/>
            <p:nvPr/>
          </p:nvSpPr>
          <p:spPr>
            <a:xfrm>
              <a:off x="0" y="898326"/>
              <a:ext cx="7070685" cy="1197768"/>
            </a:xfrm>
            <a:prstGeom prst="notchedRightArrow">
              <a:avLst>
                <a:gd name="adj1" fmla="val 50000"/>
                <a:gd name="adj2" fmla="val 50000"/>
              </a:avLst>
            </a:prstGeom>
            <a:solidFill>
              <a:srgbClr val="DCF1DF"/>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39"/>
            <p:cNvSpPr/>
            <p:nvPr/>
          </p:nvSpPr>
          <p:spPr>
            <a:xfrm>
              <a:off x="3107" y="0"/>
              <a:ext cx="2050774" cy="119776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39"/>
            <p:cNvSpPr txBox="1"/>
            <p:nvPr/>
          </p:nvSpPr>
          <p:spPr>
            <a:xfrm>
              <a:off x="3107" y="0"/>
              <a:ext cx="2050774" cy="1197768"/>
            </a:xfrm>
            <a:prstGeom prst="rect">
              <a:avLst/>
            </a:prstGeom>
            <a:noFill/>
            <a:ln>
              <a:noFill/>
            </a:ln>
          </p:spPr>
          <p:txBody>
            <a:bodyPr spcFirstLastPara="1" wrap="square" lIns="113775" tIns="113775" rIns="113775" bIns="113775" anchor="b"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dk1"/>
                  </a:solidFill>
                  <a:latin typeface="Verdana"/>
                  <a:ea typeface="Verdana"/>
                  <a:cs typeface="Verdana"/>
                  <a:sym typeface="Verdana"/>
                </a:rPr>
                <a:t>Team members with understanding of process / system</a:t>
              </a:r>
              <a:endParaRPr sz="1400" b="0" i="0" u="none" strike="noStrike" cap="none">
                <a:solidFill>
                  <a:srgbClr val="000000"/>
                </a:solidFill>
                <a:latin typeface="Arial"/>
                <a:ea typeface="Arial"/>
                <a:cs typeface="Arial"/>
                <a:sym typeface="Arial"/>
              </a:endParaRPr>
            </a:p>
          </p:txBody>
        </p:sp>
        <p:sp>
          <p:nvSpPr>
            <p:cNvPr id="297" name="Google Shape;297;p39"/>
            <p:cNvSpPr/>
            <p:nvPr/>
          </p:nvSpPr>
          <p:spPr>
            <a:xfrm>
              <a:off x="2156420" y="1796653"/>
              <a:ext cx="2050774" cy="119776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39"/>
            <p:cNvSpPr txBox="1"/>
            <p:nvPr/>
          </p:nvSpPr>
          <p:spPr>
            <a:xfrm>
              <a:off x="2156420" y="1796653"/>
              <a:ext cx="2050774" cy="1197768"/>
            </a:xfrm>
            <a:prstGeom prst="rect">
              <a:avLst/>
            </a:prstGeom>
            <a:noFill/>
            <a:ln>
              <a:noFill/>
            </a:ln>
          </p:spPr>
          <p:txBody>
            <a:bodyPr spcFirstLastPara="1" wrap="square" lIns="113775" tIns="113775" rIns="113775" bIns="113775" anchor="t"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dk1"/>
                  </a:solidFill>
                  <a:latin typeface="Verdana"/>
                  <a:ea typeface="Verdana"/>
                  <a:cs typeface="Verdana"/>
                  <a:sym typeface="Verdana"/>
                </a:rPr>
                <a:t>Documents of practice/process</a:t>
              </a:r>
              <a:endParaRPr sz="1400" b="0" i="0" u="none" strike="noStrike" cap="none">
                <a:solidFill>
                  <a:srgbClr val="000000"/>
                </a:solidFill>
                <a:latin typeface="Arial"/>
                <a:ea typeface="Arial"/>
                <a:cs typeface="Arial"/>
                <a:sym typeface="Arial"/>
              </a:endParaRPr>
            </a:p>
          </p:txBody>
        </p:sp>
        <p:sp>
          <p:nvSpPr>
            <p:cNvPr id="300" name="Google Shape;300;p39"/>
            <p:cNvSpPr/>
            <p:nvPr/>
          </p:nvSpPr>
          <p:spPr>
            <a:xfrm>
              <a:off x="4309734" y="0"/>
              <a:ext cx="2050774" cy="119776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39"/>
            <p:cNvSpPr txBox="1"/>
            <p:nvPr/>
          </p:nvSpPr>
          <p:spPr>
            <a:xfrm>
              <a:off x="4309734" y="0"/>
              <a:ext cx="2050774" cy="1197768"/>
            </a:xfrm>
            <a:prstGeom prst="rect">
              <a:avLst/>
            </a:prstGeom>
            <a:noFill/>
            <a:ln>
              <a:noFill/>
            </a:ln>
          </p:spPr>
          <p:txBody>
            <a:bodyPr spcFirstLastPara="1" wrap="square" lIns="113775" tIns="113775" rIns="113775" bIns="113775" anchor="b"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dirty="0">
                  <a:solidFill>
                    <a:schemeClr val="dk1"/>
                  </a:solidFill>
                  <a:latin typeface="Verdana"/>
                  <a:ea typeface="Verdana"/>
                  <a:cs typeface="Verdana"/>
                  <a:sym typeface="Verdana"/>
                </a:rPr>
                <a:t>Manage </a:t>
              </a:r>
              <a:r>
                <a:rPr lang="en-US" sz="1600" b="0" i="0" u="none" strike="noStrike" cap="none" dirty="0" err="1" smtClean="0">
                  <a:solidFill>
                    <a:schemeClr val="dk1"/>
                  </a:solidFill>
                  <a:latin typeface="Verdana"/>
                  <a:ea typeface="Verdana"/>
                  <a:cs typeface="Verdana"/>
                  <a:sym typeface="Verdana"/>
                </a:rPr>
                <a:t>personnell</a:t>
              </a:r>
              <a:r>
                <a:rPr lang="en-US" sz="1600" b="0" i="0" u="none" strike="noStrike" cap="none" dirty="0" smtClean="0">
                  <a:solidFill>
                    <a:schemeClr val="dk1"/>
                  </a:solidFill>
                  <a:latin typeface="Verdana"/>
                  <a:ea typeface="Verdana"/>
                  <a:cs typeface="Verdana"/>
                  <a:sym typeface="Verdana"/>
                </a:rPr>
                <a:t> </a:t>
              </a:r>
              <a:r>
                <a:rPr lang="en-US" sz="1600" b="0" i="0" u="none" strike="noStrike" cap="none" dirty="0">
                  <a:solidFill>
                    <a:schemeClr val="dk1"/>
                  </a:solidFill>
                  <a:latin typeface="Verdana"/>
                  <a:ea typeface="Verdana"/>
                  <a:cs typeface="Verdana"/>
                  <a:sym typeface="Verdana"/>
                </a:rPr>
                <a:t>and practice</a:t>
              </a:r>
              <a:endParaRPr sz="1400" b="0" i="0" u="none" strike="noStrike" cap="none" dirty="0">
                <a:solidFill>
                  <a:srgbClr val="000000"/>
                </a:solidFill>
                <a:latin typeface="Arial"/>
                <a:ea typeface="Arial"/>
                <a:cs typeface="Arial"/>
                <a:sym typeface="Arial"/>
              </a:endParaRPr>
            </a:p>
          </p:txBody>
        </p:sp>
      </p:grpSp>
      <p:sp>
        <p:nvSpPr>
          <p:cNvPr id="291" name="Google Shape;291;p39"/>
          <p:cNvSpPr txBox="1">
            <a:spLocks noGrp="1"/>
          </p:cNvSpPr>
          <p:nvPr>
            <p:ph type="title"/>
          </p:nvPr>
        </p:nvSpPr>
        <p:spPr>
          <a:xfrm>
            <a:off x="457200" y="381000"/>
            <a:ext cx="8305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3600"/>
              <a:buFont typeface="Verdana"/>
              <a:buNone/>
            </a:pPr>
            <a:r>
              <a:rPr lang="en-US" sz="3600"/>
              <a:t>Conditions for reviewing </a:t>
            </a:r>
            <a:br>
              <a:rPr lang="en-US" sz="3600"/>
            </a:br>
            <a:r>
              <a:rPr lang="en-US" sz="3600"/>
              <a:t>process /systems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5" name="Google Shape;325;p41" descr="A screenshot of an example of a Cultural Responsiveness equity audit. "/>
          <p:cNvPicPr preferRelativeResize="0"/>
          <p:nvPr/>
        </p:nvPicPr>
        <p:blipFill rotWithShape="1">
          <a:blip r:embed="rId3">
            <a:alphaModFix/>
          </a:blip>
          <a:srcRect/>
          <a:stretch/>
        </p:blipFill>
        <p:spPr>
          <a:xfrm>
            <a:off x="152400" y="1384558"/>
            <a:ext cx="7662863" cy="5361090"/>
          </a:xfrm>
          <a:prstGeom prst="rect">
            <a:avLst/>
          </a:prstGeom>
          <a:noFill/>
          <a:ln>
            <a:noFill/>
          </a:ln>
        </p:spPr>
      </p:pic>
      <p:sp>
        <p:nvSpPr>
          <p:cNvPr id="324" name="Google Shape;324;p41"/>
          <p:cNvSpPr txBox="1">
            <a:spLocks noGrp="1"/>
          </p:cNvSpPr>
          <p:nvPr>
            <p:ph type="title"/>
          </p:nvPr>
        </p:nvSpPr>
        <p:spPr>
          <a:xfrm>
            <a:off x="457200" y="22250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t>IDEA Addressing Success Gaps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2"/>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3200"/>
              <a:buChar char="•"/>
            </a:pPr>
            <a:r>
              <a:rPr lang="en-US"/>
              <a:t>In the workbook, there is a Word document titled “IDEA Equity Audit Drill Down”.</a:t>
            </a:r>
            <a:endParaRPr/>
          </a:p>
          <a:p>
            <a:pPr marL="342900" lvl="0" indent="-342900" algn="l" rtl="0">
              <a:lnSpc>
                <a:spcPct val="100000"/>
              </a:lnSpc>
              <a:spcBef>
                <a:spcPts val="640"/>
              </a:spcBef>
              <a:spcAft>
                <a:spcPts val="0"/>
              </a:spcAft>
              <a:buClr>
                <a:schemeClr val="dk1"/>
              </a:buClr>
              <a:buSzPts val="3200"/>
              <a:buChar char="•"/>
            </a:pPr>
            <a:r>
              <a:rPr lang="en-US"/>
              <a:t>We have broken down the questions into more manageable pieces.</a:t>
            </a:r>
            <a:endParaRPr/>
          </a:p>
          <a:p>
            <a:pPr marL="342900" lvl="0" indent="-342900" algn="l" rtl="0">
              <a:lnSpc>
                <a:spcPct val="100000"/>
              </a:lnSpc>
              <a:spcBef>
                <a:spcPts val="640"/>
              </a:spcBef>
              <a:spcAft>
                <a:spcPts val="0"/>
              </a:spcAft>
              <a:buClr>
                <a:schemeClr val="dk1"/>
              </a:buClr>
              <a:buSzPts val="3200"/>
              <a:buChar char="•"/>
            </a:pPr>
            <a:r>
              <a:rPr lang="en-US"/>
              <a:t>We completed a sample of the activity for Indicator 1: Data-based Decision Making</a:t>
            </a:r>
            <a:endParaRPr/>
          </a:p>
        </p:txBody>
      </p:sp>
      <p:sp>
        <p:nvSpPr>
          <p:cNvPr id="332" name="Google Shape;332;p42"/>
          <p:cNvSpPr txBox="1">
            <a:spLocks noGrp="1"/>
          </p:cNvSpPr>
          <p:nvPr>
            <p:ph type="title"/>
          </p:nvPr>
        </p:nvSpPr>
        <p:spPr>
          <a:xfrm>
            <a:off x="228600" y="228600"/>
            <a:ext cx="8686799"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a:t>IDEA Audit Drill Down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2" name="TextBox 1"/>
          <p:cNvSpPr txBox="1"/>
          <p:nvPr/>
        </p:nvSpPr>
        <p:spPr>
          <a:xfrm>
            <a:off x="333829" y="1625600"/>
            <a:ext cx="8581570" cy="5016758"/>
          </a:xfrm>
          <a:prstGeom prst="rect">
            <a:avLst/>
          </a:prstGeom>
          <a:noFill/>
        </p:spPr>
        <p:txBody>
          <a:bodyPr wrap="square" rtlCol="0">
            <a:spAutoFit/>
          </a:bodyPr>
          <a:lstStyle/>
          <a:p>
            <a:pPr fontAlgn="t"/>
            <a:r>
              <a:rPr lang="en-US" sz="2000" dirty="0">
                <a:latin typeface="Verdana" panose="020B0604030504040204" pitchFamily="34" charset="0"/>
                <a:ea typeface="Verdana" panose="020B0604030504040204" pitchFamily="34" charset="0"/>
                <a:cs typeface="Verdana" panose="020B0604030504040204" pitchFamily="34" charset="0"/>
              </a:rPr>
              <a:t>Question(s): Does our school or district identify data elements or quality indicators that are tracked over time to measure school effectiveness? What are those data elements? Are the data valid and reliable?</a:t>
            </a:r>
          </a:p>
          <a:p>
            <a:pPr fontAlgn="t"/>
            <a:endParaRPr lang="en-US" sz="2000" b="1" dirty="0" smtClean="0">
              <a:latin typeface="Verdana" panose="020B0604030504040204" pitchFamily="34" charset="0"/>
              <a:ea typeface="Verdana" panose="020B0604030504040204" pitchFamily="34" charset="0"/>
              <a:cs typeface="Verdana" panose="020B0604030504040204" pitchFamily="34" charset="0"/>
            </a:endParaRPr>
          </a:p>
          <a:p>
            <a:pPr fontAlgn="t"/>
            <a:r>
              <a:rPr lang="en-US" sz="2000" b="1" dirty="0" smtClean="0">
                <a:latin typeface="Verdana" panose="020B0604030504040204" pitchFamily="34" charset="0"/>
                <a:ea typeface="Verdana" panose="020B0604030504040204" pitchFamily="34" charset="0"/>
                <a:cs typeface="Verdana" panose="020B0604030504040204" pitchFamily="34" charset="0"/>
              </a:rPr>
              <a:t>How </a:t>
            </a:r>
            <a:r>
              <a:rPr lang="en-US" sz="2000" b="1" dirty="0">
                <a:latin typeface="Verdana" panose="020B0604030504040204" pitchFamily="34" charset="0"/>
                <a:ea typeface="Verdana" panose="020B0604030504040204" pitchFamily="34" charset="0"/>
                <a:cs typeface="Verdana" panose="020B0604030504040204" pitchFamily="34" charset="0"/>
              </a:rPr>
              <a:t>do you know?  What data help answer the questions? </a:t>
            </a:r>
            <a:r>
              <a:rPr lang="en-US" sz="2000" dirty="0">
                <a:latin typeface="Verdana" panose="020B0604030504040204" pitchFamily="34" charset="0"/>
                <a:ea typeface="Verdana" panose="020B0604030504040204" pitchFamily="34" charset="0"/>
                <a:cs typeface="Verdana" panose="020B0604030504040204" pitchFamily="34" charset="0"/>
              </a:rPr>
              <a:t>Longitudinal data for students in the division over several years; tracking benchmark, referral/suspension, and attendance data to assess growth/improvement over a school year; specific policies or use of data programs that insure regular data entry and facilitate data analysis.</a:t>
            </a:r>
          </a:p>
          <a:p>
            <a:pPr fontAlgn="t"/>
            <a:endParaRPr lang="en-US" sz="2000" b="1" dirty="0" smtClean="0">
              <a:latin typeface="Verdana" panose="020B0604030504040204" pitchFamily="34" charset="0"/>
              <a:ea typeface="Verdana" panose="020B0604030504040204" pitchFamily="34" charset="0"/>
              <a:cs typeface="Verdana" panose="020B0604030504040204" pitchFamily="34" charset="0"/>
            </a:endParaRPr>
          </a:p>
          <a:p>
            <a:pPr fontAlgn="t"/>
            <a:r>
              <a:rPr lang="en-US" sz="2000" b="1" dirty="0" smtClean="0">
                <a:latin typeface="Verdana" panose="020B0604030504040204" pitchFamily="34" charset="0"/>
                <a:ea typeface="Verdana" panose="020B0604030504040204" pitchFamily="34" charset="0"/>
                <a:cs typeface="Verdana" panose="020B0604030504040204" pitchFamily="34" charset="0"/>
              </a:rPr>
              <a:t>What </a:t>
            </a:r>
            <a:r>
              <a:rPr lang="en-US" sz="2000" b="1" dirty="0">
                <a:latin typeface="Verdana" panose="020B0604030504040204" pitchFamily="34" charset="0"/>
                <a:ea typeface="Verdana" panose="020B0604030504040204" pitchFamily="34" charset="0"/>
                <a:cs typeface="Verdana" panose="020B0604030504040204" pitchFamily="34" charset="0"/>
              </a:rPr>
              <a:t>criteria would you consider to determine a score for Indicator 1? </a:t>
            </a:r>
            <a:r>
              <a:rPr lang="en-US" sz="2000" dirty="0">
                <a:latin typeface="Verdana" panose="020B0604030504040204" pitchFamily="34" charset="0"/>
                <a:ea typeface="Verdana" panose="020B0604030504040204" pitchFamily="34" charset="0"/>
                <a:cs typeface="Verdana" panose="020B0604030504040204" pitchFamily="34" charset="0"/>
              </a:rPr>
              <a:t>Meeting minutes, presentations to the School Board, press releases and other communications showing how data was considered in decision-making.</a:t>
            </a:r>
          </a:p>
        </p:txBody>
      </p:sp>
      <p:sp>
        <p:nvSpPr>
          <p:cNvPr id="339" name="Google Shape;339;p43"/>
          <p:cNvSpPr txBox="1">
            <a:spLocks noGrp="1"/>
          </p:cNvSpPr>
          <p:nvPr>
            <p:ph type="title"/>
          </p:nvPr>
        </p:nvSpPr>
        <p:spPr>
          <a:xfrm>
            <a:off x="228600" y="228600"/>
            <a:ext cx="8686799"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05775"/>
              </a:buClr>
              <a:buSzPts val="4000"/>
              <a:buFont typeface="Verdana"/>
              <a:buNone/>
            </a:pPr>
            <a:r>
              <a:rPr lang="en-US"/>
              <a:t>IDEA Audit Drill Down Sample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4"/>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800"/>
              <a:buFont typeface="Verdana"/>
              <a:buNone/>
            </a:pPr>
            <a:r>
              <a:rPr lang="en-US"/>
              <a:t>Drill Down Group Work</a:t>
            </a:r>
            <a:endParaRPr/>
          </a:p>
        </p:txBody>
      </p:sp>
      <p:sp>
        <p:nvSpPr>
          <p:cNvPr id="346" name="Google Shape;346;p44"/>
          <p:cNvSpPr txBox="1">
            <a:spLocks noGrp="1"/>
          </p:cNvSpPr>
          <p:nvPr>
            <p:ph type="body" idx="1"/>
          </p:nvPr>
        </p:nvSpPr>
        <p:spPr>
          <a:xfrm>
            <a:off x="381000" y="1600200"/>
            <a:ext cx="8458200" cy="3352799"/>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Char char="•"/>
            </a:pPr>
            <a:r>
              <a:rPr lang="en-US"/>
              <a:t>In mixed groups, work through your assigned set of questions from Indicator 2: Cultural Responsiveness.</a:t>
            </a:r>
            <a:endParaRPr/>
          </a:p>
          <a:p>
            <a:pPr marL="342900" lvl="0" indent="-342900" algn="l" rtl="0">
              <a:lnSpc>
                <a:spcPct val="90000"/>
              </a:lnSpc>
              <a:spcBef>
                <a:spcPts val="560"/>
              </a:spcBef>
              <a:spcAft>
                <a:spcPts val="0"/>
              </a:spcAft>
              <a:buClr>
                <a:schemeClr val="dk1"/>
              </a:buClr>
              <a:buSzPts val="2800"/>
              <a:buChar char="•"/>
            </a:pPr>
            <a:r>
              <a:rPr lang="en-US"/>
              <a:t>Determine what data and indicators might be part of the discussion.</a:t>
            </a:r>
            <a:endParaRPr/>
          </a:p>
          <a:p>
            <a:pPr marL="342900" lvl="0" indent="-342900" algn="l" rtl="0">
              <a:lnSpc>
                <a:spcPct val="90000"/>
              </a:lnSpc>
              <a:spcBef>
                <a:spcPts val="560"/>
              </a:spcBef>
              <a:spcAft>
                <a:spcPts val="0"/>
              </a:spcAft>
              <a:buClr>
                <a:schemeClr val="dk1"/>
              </a:buClr>
              <a:buSzPts val="2800"/>
              <a:buChar char="•"/>
            </a:pPr>
            <a:r>
              <a:rPr lang="en-US"/>
              <a:t>When you return to your Division Team, you will share out as the expert for that set of questions.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4E0037-5382-AA4D-BC19-408303108B13}"/>
              </a:ext>
            </a:extLst>
          </p:cNvPr>
          <p:cNvSpPr>
            <a:spLocks noGrp="1"/>
          </p:cNvSpPr>
          <p:nvPr>
            <p:ph type="body" idx="1"/>
          </p:nvPr>
        </p:nvSpPr>
        <p:spPr/>
        <p:txBody>
          <a:bodyPr/>
          <a:lstStyle/>
          <a:p>
            <a:pPr marL="114300" indent="0">
              <a:buNone/>
            </a:pPr>
            <a:r>
              <a:rPr lang="en-US" sz="2400" dirty="0"/>
              <a:t>SYSTEMS, PRACTICES, and BELIEFS</a:t>
            </a:r>
          </a:p>
          <a:p>
            <a:pPr marL="114300" indent="0">
              <a:buNone/>
            </a:pPr>
            <a:endParaRPr lang="en-US" sz="2400" dirty="0"/>
          </a:p>
          <a:p>
            <a:pPr marL="114300" indent="0">
              <a:buNone/>
            </a:pPr>
            <a:r>
              <a:rPr lang="en-US" sz="2400" dirty="0"/>
              <a:t>ALL levels and areas – Human Resources, Beliefs and Values,  Facilities, Budgeting, Staff, School Board, Instruction, Curriculum, Policies, etc.</a:t>
            </a:r>
          </a:p>
          <a:p>
            <a:pPr marL="114300" indent="0">
              <a:buNone/>
            </a:pPr>
            <a:endParaRPr lang="en-US" sz="2400" dirty="0"/>
          </a:p>
          <a:p>
            <a:pPr marL="114300" indent="0">
              <a:buNone/>
            </a:pPr>
            <a:r>
              <a:rPr lang="en-US" sz="2400" dirty="0"/>
              <a:t>Multiple Identities (Race, Gender, Ability, etc.)</a:t>
            </a:r>
          </a:p>
          <a:p>
            <a:pPr marL="114300" indent="0">
              <a:buNone/>
            </a:pPr>
            <a:endParaRPr lang="en-US" sz="2400" dirty="0"/>
          </a:p>
          <a:p>
            <a:pPr marL="114300" indent="0">
              <a:buNone/>
            </a:pPr>
            <a:r>
              <a:rPr lang="en-US" sz="2400" b="1" dirty="0"/>
              <a:t>Will this audit help us drill down enough (ask the right questions) so we have a better, clearer picture of what is happening in our division?</a:t>
            </a:r>
          </a:p>
          <a:p>
            <a:pPr marL="114300" indent="0">
              <a:buNone/>
            </a:pPr>
            <a:endParaRPr lang="en-US" sz="2400" dirty="0"/>
          </a:p>
          <a:p>
            <a:pPr marL="114300" indent="0">
              <a:buNone/>
            </a:pPr>
            <a:endParaRPr lang="en-US" sz="2400" dirty="0"/>
          </a:p>
          <a:p>
            <a:pPr>
              <a:buFontTx/>
              <a:buChar char="-"/>
            </a:pPr>
            <a:endParaRPr lang="en-US" sz="2400" dirty="0"/>
          </a:p>
          <a:p>
            <a:pPr marL="114300" indent="0">
              <a:buNone/>
            </a:pPr>
            <a:endParaRPr lang="en-US" sz="2400" dirty="0"/>
          </a:p>
          <a:p>
            <a:pPr marL="114300" indent="0">
              <a:buNone/>
            </a:pPr>
            <a:endParaRPr lang="en-US" dirty="0"/>
          </a:p>
        </p:txBody>
      </p:sp>
      <p:sp>
        <p:nvSpPr>
          <p:cNvPr id="3" name="Title 2">
            <a:extLst>
              <a:ext uri="{FF2B5EF4-FFF2-40B4-BE49-F238E27FC236}">
                <a16:creationId xmlns:a16="http://schemas.microsoft.com/office/drawing/2014/main" id="{8C36EBC8-D2B1-C545-AD0B-F538C48FA2F1}"/>
              </a:ext>
            </a:extLst>
          </p:cNvPr>
          <p:cNvSpPr>
            <a:spLocks noGrp="1"/>
          </p:cNvSpPr>
          <p:nvPr>
            <p:ph type="title"/>
          </p:nvPr>
        </p:nvSpPr>
        <p:spPr/>
        <p:txBody>
          <a:bodyPr/>
          <a:lstStyle/>
          <a:p>
            <a:r>
              <a:rPr lang="en-US" dirty="0"/>
              <a:t>Choosing an Equity Audit</a:t>
            </a:r>
          </a:p>
        </p:txBody>
      </p:sp>
    </p:spTree>
    <p:extLst>
      <p:ext uri="{BB962C8B-B14F-4D97-AF65-F5344CB8AC3E}">
        <p14:creationId xmlns:p14="http://schemas.microsoft.com/office/powerpoint/2010/main" val="1776539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6"/>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t>Loudoun County</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7"/>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Loudoun County Debrief</a:t>
            </a:r>
            <a:endParaRPr/>
          </a:p>
        </p:txBody>
      </p:sp>
      <p:sp>
        <p:nvSpPr>
          <p:cNvPr id="366" name="Google Shape;366;p47"/>
          <p:cNvSpPr txBox="1">
            <a:spLocks noGrp="1"/>
          </p:cNvSpPr>
          <p:nvPr>
            <p:ph type="body" idx="1"/>
          </p:nvPr>
        </p:nvSpPr>
        <p:spPr>
          <a:xfrm>
            <a:off x="457201" y="1600201"/>
            <a:ext cx="8229600" cy="45720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Based on the information you just heard, what are some “Lessons Learned” that you can apply to the Equity work you will be doing in your Division?</a:t>
            </a:r>
            <a:endParaRPr/>
          </a:p>
          <a:p>
            <a:pPr marL="0" lvl="0" indent="0" algn="l" rtl="0">
              <a:spcBef>
                <a:spcPts val="360"/>
              </a:spcBef>
              <a:spcAft>
                <a:spcPts val="0"/>
              </a:spcAft>
              <a:buNone/>
            </a:pPr>
            <a:endParaRPr/>
          </a:p>
          <a:p>
            <a:pPr marL="0" lvl="0" indent="0" algn="l" rtl="0">
              <a:spcBef>
                <a:spcPts val="360"/>
              </a:spcBef>
              <a:spcAft>
                <a:spcPts val="0"/>
              </a:spcAft>
              <a:buNone/>
            </a:pPr>
            <a:r>
              <a:rPr lang="en-US"/>
              <a:t>What additional resources might be necessary for you to really dig into your Divison policies and practices?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8"/>
          <p:cNvSpPr txBox="1">
            <a:spLocks noGrp="1"/>
          </p:cNvSpPr>
          <p:nvPr>
            <p:ph type="title"/>
          </p:nvPr>
        </p:nvSpPr>
        <p:spPr>
          <a:xfrm>
            <a:off x="228600" y="228600"/>
            <a:ext cx="8686799"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Verdana"/>
              <a:buNone/>
            </a:pPr>
            <a:r>
              <a:rPr lang="en-US" sz="3600">
                <a:solidFill>
                  <a:schemeClr val="dk1"/>
                </a:solidFill>
              </a:rPr>
              <a:t>Division Team Homework</a:t>
            </a:r>
            <a:br>
              <a:rPr lang="en-US" sz="3600">
                <a:solidFill>
                  <a:schemeClr val="dk1"/>
                </a:solidFill>
              </a:rPr>
            </a:br>
            <a:r>
              <a:rPr lang="en-US" sz="3600">
                <a:solidFill>
                  <a:schemeClr val="dk1"/>
                </a:solidFill>
              </a:rPr>
              <a:t>for March</a:t>
            </a:r>
            <a:endParaRPr/>
          </a:p>
        </p:txBody>
      </p:sp>
      <p:sp>
        <p:nvSpPr>
          <p:cNvPr id="373" name="Google Shape;373;p48"/>
          <p:cNvSpPr txBox="1">
            <a:spLocks noGrp="1"/>
          </p:cNvSpPr>
          <p:nvPr>
            <p:ph type="body" idx="1"/>
          </p:nvPr>
        </p:nvSpPr>
        <p:spPr>
          <a:xfrm>
            <a:off x="228600" y="1524000"/>
            <a:ext cx="8686799" cy="5029200"/>
          </a:xfrm>
          <a:prstGeom prst="rect">
            <a:avLst/>
          </a:prstGeom>
          <a:noFill/>
          <a:ln>
            <a:noFill/>
          </a:ln>
        </p:spPr>
        <p:txBody>
          <a:bodyPr spcFirstLastPara="1" wrap="square" lIns="91425" tIns="45700" rIns="91425" bIns="45700" anchor="t" anchorCtr="0">
            <a:noAutofit/>
          </a:bodyPr>
          <a:lstStyle/>
          <a:p>
            <a:pPr marL="342900">
              <a:spcBef>
                <a:spcPts val="0"/>
              </a:spcBef>
              <a:buSzPts val="3200"/>
            </a:pPr>
            <a:r>
              <a:rPr lang="en-US" dirty="0"/>
              <a:t>Watch National Equity Project webinar </a:t>
            </a:r>
            <a:r>
              <a:rPr lang="en-US" dirty="0" smtClean="0"/>
              <a:t>(</a:t>
            </a:r>
            <a:r>
              <a:rPr lang="en-US" u="sng" dirty="0" smtClean="0">
                <a:solidFill>
                  <a:srgbClr val="954F72"/>
                </a:solidFill>
                <a:hlinkClick r:id="rId3"/>
              </a:rPr>
              <a:t>National Equity Project Webinar</a:t>
            </a:r>
            <a:r>
              <a:rPr lang="en-US" u="sng" dirty="0" smtClean="0">
                <a:solidFill>
                  <a:srgbClr val="954F72"/>
                </a:solidFill>
              </a:rPr>
              <a:t>)</a:t>
            </a:r>
            <a:r>
              <a:rPr lang="en-US" dirty="0" smtClean="0"/>
              <a:t> </a:t>
            </a:r>
            <a:r>
              <a:rPr lang="en-US" dirty="0"/>
              <a:t>for possible ways to engage others in pre-thinking prior to defining educational equity work.</a:t>
            </a:r>
            <a:endParaRPr dirty="0"/>
          </a:p>
          <a:p>
            <a:pPr marL="342900" lvl="0" indent="-342900" algn="l" rtl="0">
              <a:lnSpc>
                <a:spcPct val="100000"/>
              </a:lnSpc>
              <a:spcBef>
                <a:spcPts val="640"/>
              </a:spcBef>
              <a:spcAft>
                <a:spcPts val="0"/>
              </a:spcAft>
              <a:buClr>
                <a:schemeClr val="dk1"/>
              </a:buClr>
              <a:buSzPts val="3200"/>
              <a:buChar char="•"/>
            </a:pPr>
            <a:r>
              <a:rPr lang="en-US" dirty="0"/>
              <a:t>Construct a division wide definition of education equity.</a:t>
            </a:r>
            <a:endParaRPr dirty="0"/>
          </a:p>
          <a:p>
            <a:pPr marL="342900" lvl="0" indent="-342900" algn="l" rtl="0">
              <a:lnSpc>
                <a:spcPct val="100000"/>
              </a:lnSpc>
              <a:spcBef>
                <a:spcPts val="640"/>
              </a:spcBef>
              <a:spcAft>
                <a:spcPts val="0"/>
              </a:spcAft>
              <a:buClr>
                <a:schemeClr val="dk1"/>
              </a:buClr>
              <a:buSzPts val="3200"/>
              <a:buChar char="•"/>
            </a:pPr>
            <a:r>
              <a:rPr lang="en-US" dirty="0"/>
              <a:t>Preview multiple equity audits and choose the one that would best meet your division’s need.</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6"/>
          <p:cNvSpPr txBox="1">
            <a:spLocks noGrp="1"/>
          </p:cNvSpPr>
          <p:nvPr>
            <p:ph type="title"/>
          </p:nvPr>
        </p:nvSpPr>
        <p:spPr>
          <a:xfrm>
            <a:off x="685800" y="2224087"/>
            <a:ext cx="7772400" cy="13620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Verdana"/>
              <a:buNone/>
            </a:pPr>
            <a:r>
              <a:rPr lang="en-US"/>
              <a:t>NORMS</a:t>
            </a:r>
            <a:endParaRPr/>
          </a:p>
        </p:txBody>
      </p:sp>
      <p:sp>
        <p:nvSpPr>
          <p:cNvPr id="199" name="Google Shape;199;p26"/>
          <p:cNvSpPr txBox="1">
            <a:spLocks noGrp="1"/>
          </p:cNvSpPr>
          <p:nvPr>
            <p:ph type="body" idx="1"/>
          </p:nvPr>
        </p:nvSpPr>
        <p:spPr>
          <a:xfrm>
            <a:off x="872300" y="2683600"/>
            <a:ext cx="7772400" cy="3096300"/>
          </a:xfrm>
          <a:prstGeom prst="rect">
            <a:avLst/>
          </a:prstGeom>
          <a:noFill/>
          <a:ln>
            <a:noFill/>
          </a:ln>
        </p:spPr>
        <p:txBody>
          <a:bodyPr spcFirstLastPara="1" wrap="square" lIns="91425" tIns="45700" rIns="91425" bIns="45700" anchor="b" anchorCtr="0">
            <a:noAutofit/>
          </a:bodyPr>
          <a:lstStyle/>
          <a:p>
            <a:pPr marL="457200" lvl="0" indent="-381000" algn="l" rtl="0">
              <a:lnSpc>
                <a:spcPct val="80000"/>
              </a:lnSpc>
              <a:spcBef>
                <a:spcPts val="0"/>
              </a:spcBef>
              <a:spcAft>
                <a:spcPts val="0"/>
              </a:spcAft>
              <a:buClr>
                <a:srgbClr val="000000"/>
              </a:buClr>
              <a:buSzPts val="2400"/>
              <a:buFont typeface="Calibri"/>
              <a:buChar char="•"/>
            </a:pPr>
            <a:r>
              <a:rPr lang="en-US" sz="2125">
                <a:solidFill>
                  <a:srgbClr val="000000"/>
                </a:solidFill>
                <a:latin typeface="Verdana"/>
                <a:ea typeface="Verdana"/>
                <a:cs typeface="Verdana"/>
                <a:sym typeface="Verdana"/>
              </a:rPr>
              <a:t>Speak your truth and respect the truth of others</a:t>
            </a:r>
            <a:endParaRPr/>
          </a:p>
          <a:p>
            <a:pPr marL="457200" lvl="0" indent="-381000" algn="l" rtl="0">
              <a:lnSpc>
                <a:spcPct val="95000"/>
              </a:lnSpc>
              <a:spcBef>
                <a:spcPts val="0"/>
              </a:spcBef>
              <a:spcAft>
                <a:spcPts val="0"/>
              </a:spcAft>
              <a:buClr>
                <a:srgbClr val="000000"/>
              </a:buClr>
              <a:buSzPts val="2400"/>
              <a:buFont typeface="Calibri"/>
              <a:buChar char="•"/>
            </a:pPr>
            <a:r>
              <a:rPr lang="en-US" sz="2125">
                <a:solidFill>
                  <a:srgbClr val="000000"/>
                </a:solidFill>
                <a:latin typeface="Verdana"/>
                <a:ea typeface="Verdana"/>
                <a:cs typeface="Verdana"/>
                <a:sym typeface="Verdana"/>
              </a:rPr>
              <a:t>Listen with respect and remain open to different perspectives</a:t>
            </a:r>
            <a:endParaRPr/>
          </a:p>
          <a:p>
            <a:pPr marL="457200" lvl="0" indent="-381000" algn="l" rtl="0">
              <a:lnSpc>
                <a:spcPct val="95000"/>
              </a:lnSpc>
              <a:spcBef>
                <a:spcPts val="0"/>
              </a:spcBef>
              <a:spcAft>
                <a:spcPts val="0"/>
              </a:spcAft>
              <a:buClr>
                <a:srgbClr val="000000"/>
              </a:buClr>
              <a:buSzPts val="2400"/>
              <a:buFont typeface="Calibri"/>
              <a:buChar char="•"/>
            </a:pPr>
            <a:r>
              <a:rPr lang="en-US" sz="2125">
                <a:solidFill>
                  <a:srgbClr val="000000"/>
                </a:solidFill>
                <a:latin typeface="Verdana"/>
                <a:ea typeface="Verdana"/>
                <a:cs typeface="Verdana"/>
                <a:sym typeface="Verdana"/>
              </a:rPr>
              <a:t>Lean into discomfort and push your growing edge</a:t>
            </a:r>
            <a:endParaRPr/>
          </a:p>
          <a:p>
            <a:pPr marL="457200" lvl="0" indent="-381000" algn="l" rtl="0">
              <a:lnSpc>
                <a:spcPct val="95000"/>
              </a:lnSpc>
              <a:spcBef>
                <a:spcPts val="0"/>
              </a:spcBef>
              <a:spcAft>
                <a:spcPts val="0"/>
              </a:spcAft>
              <a:buClr>
                <a:srgbClr val="000000"/>
              </a:buClr>
              <a:buSzPts val="2400"/>
              <a:buFont typeface="Calibri"/>
              <a:buChar char="•"/>
            </a:pPr>
            <a:r>
              <a:rPr lang="en-US" sz="2125">
                <a:solidFill>
                  <a:srgbClr val="000000"/>
                </a:solidFill>
                <a:latin typeface="Verdana"/>
                <a:ea typeface="Verdana"/>
                <a:cs typeface="Verdana"/>
                <a:sym typeface="Verdana"/>
              </a:rPr>
              <a:t>Keep it confidential (What’s said in here, stays in here.  What’s learned in here, leaves here.)</a:t>
            </a:r>
            <a:endParaRPr/>
          </a:p>
          <a:p>
            <a:pPr marL="457200" lvl="0" indent="-381000" algn="l" rtl="0">
              <a:lnSpc>
                <a:spcPct val="80000"/>
              </a:lnSpc>
              <a:spcBef>
                <a:spcPts val="0"/>
              </a:spcBef>
              <a:spcAft>
                <a:spcPts val="0"/>
              </a:spcAft>
              <a:buClr>
                <a:srgbClr val="000000"/>
              </a:buClr>
              <a:buSzPts val="2400"/>
              <a:buFont typeface="Calibri"/>
              <a:buChar char="•"/>
            </a:pPr>
            <a:r>
              <a:rPr lang="en-US" sz="2125">
                <a:solidFill>
                  <a:srgbClr val="000000"/>
                </a:solidFill>
                <a:latin typeface="Verdana"/>
                <a:ea typeface="Verdana"/>
                <a:cs typeface="Verdana"/>
                <a:sym typeface="Verdana"/>
              </a:rPr>
              <a:t>Accept non-closure</a:t>
            </a:r>
            <a:endParaRPr/>
          </a:p>
          <a:p>
            <a:pPr marL="0" lvl="0" indent="0" algn="l" rtl="0">
              <a:lnSpc>
                <a:spcPct val="80000"/>
              </a:lnSpc>
              <a:spcBef>
                <a:spcPts val="250"/>
              </a:spcBef>
              <a:spcAft>
                <a:spcPts val="0"/>
              </a:spcAft>
              <a:buClr>
                <a:srgbClr val="888888"/>
              </a:buClr>
              <a:buSzPts val="1250"/>
              <a:buNone/>
            </a:pPr>
            <a:endParaRPr sz="125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9"/>
          <p:cNvSpPr txBox="1">
            <a:spLocks noGrp="1"/>
          </p:cNvSpPr>
          <p:nvPr>
            <p:ph type="title"/>
          </p:nvPr>
        </p:nvSpPr>
        <p:spPr>
          <a:xfrm>
            <a:off x="228600" y="228600"/>
            <a:ext cx="8686799"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Verdana"/>
              <a:buNone/>
            </a:pPr>
            <a:r>
              <a:rPr lang="en-US" sz="3600">
                <a:solidFill>
                  <a:schemeClr val="dk1"/>
                </a:solidFill>
              </a:rPr>
              <a:t>Possible Mirror Homework</a:t>
            </a:r>
            <a:br>
              <a:rPr lang="en-US" sz="3600">
                <a:solidFill>
                  <a:schemeClr val="dk1"/>
                </a:solidFill>
              </a:rPr>
            </a:br>
            <a:r>
              <a:rPr lang="en-US" sz="3600">
                <a:solidFill>
                  <a:schemeClr val="dk1"/>
                </a:solidFill>
              </a:rPr>
              <a:t>for March</a:t>
            </a:r>
            <a:endParaRPr/>
          </a:p>
        </p:txBody>
      </p:sp>
      <p:sp>
        <p:nvSpPr>
          <p:cNvPr id="379" name="Google Shape;379;p49"/>
          <p:cNvSpPr txBox="1">
            <a:spLocks noGrp="1"/>
          </p:cNvSpPr>
          <p:nvPr>
            <p:ph type="body" idx="1"/>
          </p:nvPr>
        </p:nvSpPr>
        <p:spPr>
          <a:xfrm>
            <a:off x="228600" y="1524000"/>
            <a:ext cx="8686799" cy="50292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400"/>
              <a:buFont typeface="Verdana"/>
              <a:buChar char="-"/>
            </a:pPr>
            <a:r>
              <a:rPr lang="en-US" sz="2800" dirty="0"/>
              <a:t>Continue to explore your WHY.  WHY is this work important to you?  Select an object / quote / song that reminds you of your WHY.</a:t>
            </a:r>
          </a:p>
          <a:p>
            <a:pPr marL="342900" lvl="0" indent="-342900" algn="l" rtl="0">
              <a:lnSpc>
                <a:spcPct val="100000"/>
              </a:lnSpc>
              <a:spcBef>
                <a:spcPts val="0"/>
              </a:spcBef>
              <a:spcAft>
                <a:spcPts val="0"/>
              </a:spcAft>
              <a:buClr>
                <a:schemeClr val="dk1"/>
              </a:buClr>
              <a:buSzPts val="2400"/>
              <a:buFont typeface="Verdana"/>
              <a:buChar char="-"/>
            </a:pPr>
            <a:r>
              <a:rPr lang="en-US" sz="2800" dirty="0"/>
              <a:t>Conduct your own equity / cultural competency self-audit.  What are areas you’d like to grow / focus on?  Decide on two action steps to help you move forward in that area.</a:t>
            </a:r>
          </a:p>
          <a:p>
            <a:pPr marL="342900">
              <a:spcBef>
                <a:spcPts val="0"/>
              </a:spcBef>
              <a:buSzPts val="2400"/>
              <a:buFont typeface="Verdana"/>
              <a:buChar char="-"/>
            </a:pPr>
            <a:r>
              <a:rPr lang="en-US" sz="2800" dirty="0"/>
              <a:t>Go back to your mirror card and consider: What was said?  What was my internal response?  Why might I have felt that way?</a:t>
            </a:r>
          </a:p>
          <a:p>
            <a:pPr marL="342900" lvl="0" indent="-342900" algn="l" rtl="0">
              <a:lnSpc>
                <a:spcPct val="100000"/>
              </a:lnSpc>
              <a:spcBef>
                <a:spcPts val="0"/>
              </a:spcBef>
              <a:spcAft>
                <a:spcPts val="0"/>
              </a:spcAft>
              <a:buClr>
                <a:schemeClr val="dk1"/>
              </a:buClr>
              <a:buSzPts val="2400"/>
              <a:buFont typeface="Verdana"/>
              <a:buChar char="-"/>
            </a:pP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0"/>
          <p:cNvSpPr txBox="1">
            <a:spLocks noGrp="1"/>
          </p:cNvSpPr>
          <p:nvPr>
            <p:ph type="ctrTitle"/>
          </p:nvPr>
        </p:nvSpPr>
        <p:spPr>
          <a:xfrm>
            <a:off x="951745" y="1600200"/>
            <a:ext cx="7240509" cy="1470025"/>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91919"/>
              </a:buClr>
              <a:buSzPts val="5400"/>
              <a:buFont typeface="Verdana"/>
              <a:buNone/>
            </a:pPr>
            <a:r>
              <a:rPr lang="en-US"/>
              <a:t>Thanks for participating today!</a:t>
            </a:r>
            <a:endParaRPr/>
          </a:p>
        </p:txBody>
      </p:sp>
      <p:sp>
        <p:nvSpPr>
          <p:cNvPr id="385" name="Google Shape;385;p50"/>
          <p:cNvSpPr txBox="1">
            <a:spLocks noGrp="1"/>
          </p:cNvSpPr>
          <p:nvPr>
            <p:ph type="subTitle" idx="1"/>
          </p:nvPr>
        </p:nvSpPr>
        <p:spPr>
          <a:xfrm>
            <a:off x="152400" y="4419600"/>
            <a:ext cx="8405605" cy="1927224"/>
          </a:xfrm>
          <a:prstGeom prst="rect">
            <a:avLst/>
          </a:prstGeom>
          <a:solidFill>
            <a:schemeClr val="lt1">
              <a:alpha val="67450"/>
            </a:schemeClr>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None/>
            </a:pPr>
            <a:r>
              <a:rPr lang="en-US" sz="2800">
                <a:solidFill>
                  <a:schemeClr val="dk1"/>
                </a:solidFill>
              </a:rPr>
              <a:t>Don’t forget:</a:t>
            </a:r>
            <a:endParaRPr/>
          </a:p>
          <a:p>
            <a:pPr marL="514350" lvl="0" indent="-514350" algn="l" rtl="0">
              <a:lnSpc>
                <a:spcPct val="100000"/>
              </a:lnSpc>
              <a:spcBef>
                <a:spcPts val="560"/>
              </a:spcBef>
              <a:spcAft>
                <a:spcPts val="0"/>
              </a:spcAft>
              <a:buClr>
                <a:schemeClr val="dk1"/>
              </a:buClr>
              <a:buSzPts val="2800"/>
              <a:buAutoNum type="arabicPeriod"/>
            </a:pPr>
            <a:r>
              <a:rPr lang="en-US" sz="2800">
                <a:solidFill>
                  <a:schemeClr val="dk1"/>
                </a:solidFill>
              </a:rPr>
              <a:t>Please complete the PD evaluation that is emailed to you.  We could really use your feedback!</a:t>
            </a:r>
            <a:endParaRPr/>
          </a:p>
          <a:p>
            <a:pPr marL="514350" lvl="0" indent="-514350" algn="l" rtl="0">
              <a:lnSpc>
                <a:spcPct val="100000"/>
              </a:lnSpc>
              <a:spcBef>
                <a:spcPts val="560"/>
              </a:spcBef>
              <a:spcAft>
                <a:spcPts val="0"/>
              </a:spcAft>
              <a:buClr>
                <a:schemeClr val="dk1"/>
              </a:buClr>
              <a:buSzPts val="2800"/>
              <a:buAutoNum type="arabicPeriod"/>
            </a:pPr>
            <a:r>
              <a:rPr lang="en-US" sz="2800">
                <a:solidFill>
                  <a:schemeClr val="dk1"/>
                </a:solidFill>
              </a:rPr>
              <a:t>Take your recertification certificate.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4" name="Google Shape;354;p45" descr="Image of an open window&#10;"/>
          <p:cNvPicPr preferRelativeResize="0"/>
          <p:nvPr/>
        </p:nvPicPr>
        <p:blipFill rotWithShape="1">
          <a:blip r:embed="rId3">
            <a:alphaModFix/>
          </a:blip>
          <a:srcRect/>
          <a:stretch/>
        </p:blipFill>
        <p:spPr>
          <a:xfrm>
            <a:off x="4953000" y="1696353"/>
            <a:ext cx="3625850" cy="4227294"/>
          </a:xfrm>
          <a:prstGeom prst="rect">
            <a:avLst/>
          </a:prstGeom>
          <a:noFill/>
          <a:ln>
            <a:noFill/>
          </a:ln>
        </p:spPr>
      </p:pic>
      <p:pic>
        <p:nvPicPr>
          <p:cNvPr id="351" name="Google Shape;351;p45" descr="Image of a mirror"/>
          <p:cNvPicPr preferRelativeResize="0"/>
          <p:nvPr/>
        </p:nvPicPr>
        <p:blipFill rotWithShape="1">
          <a:blip r:embed="rId4">
            <a:alphaModFix/>
          </a:blip>
          <a:srcRect/>
          <a:stretch/>
        </p:blipFill>
        <p:spPr>
          <a:xfrm>
            <a:off x="-297781" y="1309687"/>
            <a:ext cx="4488782" cy="5029200"/>
          </a:xfrm>
          <a:prstGeom prst="rect">
            <a:avLst/>
          </a:prstGeom>
          <a:noFill/>
          <a:ln>
            <a:noFill/>
          </a:ln>
        </p:spPr>
      </p:pic>
      <p:sp>
        <p:nvSpPr>
          <p:cNvPr id="2" name="Title 1"/>
          <p:cNvSpPr>
            <a:spLocks noGrp="1"/>
          </p:cNvSpPr>
          <p:nvPr>
            <p:ph type="title"/>
          </p:nvPr>
        </p:nvSpPr>
        <p:spPr/>
        <p:txBody>
          <a:bodyPr/>
          <a:lstStyle/>
          <a:p>
            <a:r>
              <a:rPr lang="en-US" dirty="0" smtClean="0"/>
              <a:t>Mirror vs. Window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7"/>
          <p:cNvSpPr txBox="1">
            <a:spLocks noGrp="1"/>
          </p:cNvSpPr>
          <p:nvPr>
            <p:ph type="body" idx="1"/>
          </p:nvPr>
        </p:nvSpPr>
        <p:spPr>
          <a:xfrm>
            <a:off x="228599" y="1385887"/>
            <a:ext cx="8686799" cy="4571999"/>
          </a:xfrm>
          <a:prstGeom prst="rect">
            <a:avLst/>
          </a:prstGeom>
          <a:noFill/>
          <a:ln>
            <a:noFill/>
          </a:ln>
        </p:spPr>
        <p:txBody>
          <a:bodyPr spcFirstLastPara="1" wrap="square" lIns="91425" tIns="45700" rIns="91425" bIns="45700" anchor="t" anchorCtr="0">
            <a:noAutofit/>
          </a:bodyPr>
          <a:lstStyle/>
          <a:p>
            <a:pPr marL="228600" lvl="0" indent="0" algn="l" rtl="0">
              <a:lnSpc>
                <a:spcPct val="115000"/>
              </a:lnSpc>
              <a:spcBef>
                <a:spcPts val="1200"/>
              </a:spcBef>
              <a:spcAft>
                <a:spcPts val="0"/>
              </a:spcAft>
              <a:buClr>
                <a:schemeClr val="dk1"/>
              </a:buClr>
              <a:buSzPts val="1100"/>
              <a:buFont typeface="Arial"/>
              <a:buNone/>
            </a:pPr>
            <a:r>
              <a:rPr lang="en-US" sz="2400"/>
              <a:t>Develop Division and/or team definition of equity</a:t>
            </a:r>
            <a:endParaRPr sz="2400"/>
          </a:p>
          <a:p>
            <a:pPr marL="228600" lvl="0" indent="0" algn="l" rtl="0">
              <a:lnSpc>
                <a:spcPct val="115000"/>
              </a:lnSpc>
              <a:spcBef>
                <a:spcPts val="1200"/>
              </a:spcBef>
              <a:spcAft>
                <a:spcPts val="0"/>
              </a:spcAft>
              <a:buClr>
                <a:schemeClr val="dk1"/>
              </a:buClr>
              <a:buSzPts val="1100"/>
              <a:buFont typeface="Arial"/>
              <a:buNone/>
            </a:pPr>
            <a:r>
              <a:rPr lang="en-US" sz="2400"/>
              <a:t>Review data calculations from October session</a:t>
            </a:r>
            <a:endParaRPr sz="2400"/>
          </a:p>
          <a:p>
            <a:pPr marL="228600" lvl="0" indent="0" algn="l" rtl="0">
              <a:lnSpc>
                <a:spcPct val="115000"/>
              </a:lnSpc>
              <a:spcBef>
                <a:spcPts val="1200"/>
              </a:spcBef>
              <a:spcAft>
                <a:spcPts val="0"/>
              </a:spcAft>
              <a:buClr>
                <a:schemeClr val="dk1"/>
              </a:buClr>
              <a:buSzPts val="1100"/>
              <a:buFont typeface="Arial"/>
              <a:buNone/>
            </a:pPr>
            <a:r>
              <a:rPr lang="en-US" sz="2400"/>
              <a:t>Prioritize areas of concern in order to focus further analysis</a:t>
            </a:r>
            <a:endParaRPr sz="2400"/>
          </a:p>
          <a:p>
            <a:pPr marL="228600" lvl="0" indent="0" algn="l" rtl="0">
              <a:lnSpc>
                <a:spcPct val="115000"/>
              </a:lnSpc>
              <a:spcBef>
                <a:spcPts val="1200"/>
              </a:spcBef>
              <a:spcAft>
                <a:spcPts val="0"/>
              </a:spcAft>
              <a:buClr>
                <a:schemeClr val="dk1"/>
              </a:buClr>
              <a:buSzPts val="1100"/>
              <a:buFont typeface="Arial"/>
              <a:buNone/>
            </a:pPr>
            <a:r>
              <a:rPr lang="en-US" sz="2400"/>
              <a:t>Analyze an Equity Audit as a potential tool to facilitate Gap/Root Cause Analysis</a:t>
            </a:r>
            <a:endParaRPr sz="2400"/>
          </a:p>
          <a:p>
            <a:pPr marL="228600" lvl="0" indent="0" algn="l" rtl="0">
              <a:lnSpc>
                <a:spcPct val="115000"/>
              </a:lnSpc>
              <a:spcBef>
                <a:spcPts val="1200"/>
              </a:spcBef>
              <a:spcAft>
                <a:spcPts val="0"/>
              </a:spcAft>
              <a:buClr>
                <a:schemeClr val="dk1"/>
              </a:buClr>
              <a:buSzPts val="1100"/>
              <a:buFont typeface="Arial"/>
              <a:buNone/>
            </a:pPr>
            <a:r>
              <a:rPr lang="en-US" sz="2400"/>
              <a:t>Examine the experience of a VTSS Division currently working to implement equitable practices for all of their students.</a:t>
            </a:r>
            <a:endParaRPr sz="2400"/>
          </a:p>
          <a:p>
            <a:pPr marL="0" lvl="0" indent="0" algn="l" rtl="0">
              <a:lnSpc>
                <a:spcPct val="100000"/>
              </a:lnSpc>
              <a:spcBef>
                <a:spcPts val="1200"/>
              </a:spcBef>
              <a:spcAft>
                <a:spcPts val="0"/>
              </a:spcAft>
              <a:buClr>
                <a:schemeClr val="dk1"/>
              </a:buClr>
              <a:buSzPts val="2775"/>
              <a:buNone/>
            </a:pPr>
            <a:endParaRPr sz="2400"/>
          </a:p>
          <a:p>
            <a:pPr marL="0" lvl="0" indent="0" algn="l" rtl="0">
              <a:lnSpc>
                <a:spcPct val="100000"/>
              </a:lnSpc>
              <a:spcBef>
                <a:spcPts val="592"/>
              </a:spcBef>
              <a:spcAft>
                <a:spcPts val="0"/>
              </a:spcAft>
              <a:buClr>
                <a:schemeClr val="dk1"/>
              </a:buClr>
              <a:buSzPts val="2960"/>
              <a:buNone/>
            </a:pPr>
            <a:endParaRPr sz="2960"/>
          </a:p>
          <a:p>
            <a:pPr marL="342900" lvl="0" indent="-154940" algn="l" rtl="0">
              <a:lnSpc>
                <a:spcPct val="100000"/>
              </a:lnSpc>
              <a:spcBef>
                <a:spcPts val="592"/>
              </a:spcBef>
              <a:spcAft>
                <a:spcPts val="0"/>
              </a:spcAft>
              <a:buClr>
                <a:schemeClr val="dk1"/>
              </a:buClr>
              <a:buSzPts val="2960"/>
              <a:buNone/>
            </a:pPr>
            <a:endParaRPr sz="2960"/>
          </a:p>
          <a:p>
            <a:pPr marL="342900" lvl="0" indent="-154940" algn="l" rtl="0">
              <a:lnSpc>
                <a:spcPct val="100000"/>
              </a:lnSpc>
              <a:spcBef>
                <a:spcPts val="592"/>
              </a:spcBef>
              <a:spcAft>
                <a:spcPts val="0"/>
              </a:spcAft>
              <a:buClr>
                <a:schemeClr val="dk1"/>
              </a:buClr>
              <a:buSzPts val="2960"/>
              <a:buNone/>
            </a:pPr>
            <a:endParaRPr sz="2960"/>
          </a:p>
        </p:txBody>
      </p:sp>
      <p:sp>
        <p:nvSpPr>
          <p:cNvPr id="205" name="Google Shape;205;p27"/>
          <p:cNvSpPr txBox="1">
            <a:spLocks noGrp="1"/>
          </p:cNvSpPr>
          <p:nvPr>
            <p:ph type="title"/>
          </p:nvPr>
        </p:nvSpPr>
        <p:spPr>
          <a:xfrm>
            <a:off x="228600" y="228600"/>
            <a:ext cx="8686799" cy="1143000"/>
          </a:xfrm>
          <a:prstGeom prst="rect">
            <a:avLst/>
          </a:prstGeom>
          <a:solidFill>
            <a:srgbClr val="A9DCF2">
              <a:alpha val="67450"/>
            </a:srgbClr>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a:solidFill>
                  <a:schemeClr val="dk1"/>
                </a:solidFill>
              </a:rPr>
              <a:t>Day 2 Learning Intentions</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8"/>
          <p:cNvSpPr txBox="1">
            <a:spLocks noGrp="1"/>
          </p:cNvSpPr>
          <p:nvPr>
            <p:ph type="body" idx="1"/>
          </p:nvPr>
        </p:nvSpPr>
        <p:spPr>
          <a:xfrm>
            <a:off x="457201" y="1600201"/>
            <a:ext cx="8229600" cy="45720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Most of the work today will be directly connected to:</a:t>
            </a:r>
            <a:endParaRPr/>
          </a:p>
          <a:p>
            <a:pPr marL="0" lvl="0" indent="0" algn="l" rtl="0">
              <a:spcBef>
                <a:spcPts val="360"/>
              </a:spcBef>
              <a:spcAft>
                <a:spcPts val="0"/>
              </a:spcAft>
              <a:buNone/>
            </a:pPr>
            <a:endParaRPr/>
          </a:p>
          <a:p>
            <a:pPr marL="0" lvl="0" indent="0" algn="l" rtl="0">
              <a:spcBef>
                <a:spcPts val="360"/>
              </a:spcBef>
              <a:spcAft>
                <a:spcPts val="0"/>
              </a:spcAft>
              <a:buClr>
                <a:schemeClr val="dk1"/>
              </a:buClr>
              <a:buSzPts val="1100"/>
              <a:buFont typeface="Arial"/>
              <a:buNone/>
            </a:pPr>
            <a:r>
              <a:rPr lang="en-US"/>
              <a:t>3.C Continuum of Supports that is Culturally Responsive</a:t>
            </a:r>
            <a:endParaRPr/>
          </a:p>
          <a:p>
            <a:pPr marL="514350" lvl="0" indent="0" algn="l" rtl="0">
              <a:spcBef>
                <a:spcPts val="360"/>
              </a:spcBef>
              <a:spcAft>
                <a:spcPts val="0"/>
              </a:spcAft>
              <a:buClr>
                <a:schemeClr val="dk1"/>
              </a:buClr>
              <a:buSzPts val="1100"/>
              <a:buFont typeface="Arial"/>
              <a:buNone/>
            </a:pPr>
            <a:r>
              <a:rPr lang="en-US"/>
              <a:t>Clearly defining the practices and programs supported by the division and ensuring they are culturally responsive</a:t>
            </a:r>
            <a:endParaRPr/>
          </a:p>
          <a:p>
            <a:pPr marL="0" lvl="0" indent="0" algn="l" rtl="0">
              <a:spcBef>
                <a:spcPts val="360"/>
              </a:spcBef>
              <a:spcAft>
                <a:spcPts val="0"/>
              </a:spcAft>
              <a:buNone/>
            </a:pPr>
            <a:endParaRPr/>
          </a:p>
        </p:txBody>
      </p:sp>
      <p:sp>
        <p:nvSpPr>
          <p:cNvPr id="212" name="Google Shape;212;p28"/>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VTSS Matrix Connection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9"/>
          <p:cNvSpPr txBox="1"/>
          <p:nvPr/>
        </p:nvSpPr>
        <p:spPr>
          <a:xfrm>
            <a:off x="457199" y="1765497"/>
            <a:ext cx="8458200" cy="4524315"/>
          </a:xfrm>
          <a:prstGeom prst="rect">
            <a:avLst/>
          </a:prstGeom>
          <a:noFill/>
          <a:ln>
            <a:noFill/>
          </a:ln>
        </p:spPr>
        <p:txBody>
          <a:bodyPr spcFirstLastPara="1" wrap="square" lIns="91425" tIns="45700" rIns="91425" bIns="45700" anchor="t" anchorCtr="0">
            <a:noAutofit/>
          </a:bodyPr>
          <a:lstStyle/>
          <a:p>
            <a:pPr marL="514350" marR="0" lvl="0" indent="-514350" algn="l" rtl="0">
              <a:lnSpc>
                <a:spcPct val="100000"/>
              </a:lnSpc>
              <a:spcBef>
                <a:spcPts val="0"/>
              </a:spcBef>
              <a:spcAft>
                <a:spcPts val="0"/>
              </a:spcAft>
              <a:buClr>
                <a:schemeClr val="dk1"/>
              </a:buClr>
              <a:buSzPts val="3200"/>
              <a:buFont typeface="Verdana"/>
              <a:buAutoNum type="arabicPeriod"/>
            </a:pPr>
            <a:r>
              <a:rPr lang="en-US" sz="3200" b="0" i="0" u="none" strike="noStrike" cap="none" dirty="0">
                <a:solidFill>
                  <a:schemeClr val="dk1"/>
                </a:solidFill>
                <a:latin typeface="Verdana"/>
                <a:ea typeface="Verdana"/>
                <a:cs typeface="Verdana"/>
                <a:sym typeface="Verdana"/>
              </a:rPr>
              <a:t>Pick a case scenario from your table.</a:t>
            </a:r>
            <a:endParaRPr sz="1400" b="0" i="0" u="none" strike="noStrike" cap="none" dirty="0">
              <a:solidFill>
                <a:srgbClr val="000000"/>
              </a:solidFill>
              <a:latin typeface="Arial"/>
              <a:ea typeface="Arial"/>
              <a:cs typeface="Arial"/>
              <a:sym typeface="Arial"/>
            </a:endParaRPr>
          </a:p>
          <a:p>
            <a:pPr marL="514350" marR="0" lvl="0" indent="-514350" algn="l" rtl="0">
              <a:lnSpc>
                <a:spcPct val="100000"/>
              </a:lnSpc>
              <a:spcBef>
                <a:spcPts val="0"/>
              </a:spcBef>
              <a:spcAft>
                <a:spcPts val="0"/>
              </a:spcAft>
              <a:buClr>
                <a:schemeClr val="dk1"/>
              </a:buClr>
              <a:buSzPts val="3200"/>
              <a:buFont typeface="Verdana"/>
              <a:buAutoNum type="arabicPeriod"/>
            </a:pPr>
            <a:r>
              <a:rPr lang="en-US" sz="3200" b="0" i="0" u="none" strike="noStrike" cap="none" dirty="0">
                <a:solidFill>
                  <a:schemeClr val="dk1"/>
                </a:solidFill>
                <a:latin typeface="Verdana"/>
                <a:ea typeface="Verdana"/>
                <a:cs typeface="Verdana"/>
                <a:sym typeface="Verdana"/>
              </a:rPr>
              <a:t>Read the scenario and consider the questions at the end.</a:t>
            </a:r>
            <a:endParaRPr sz="1400" b="0" i="0" u="none" strike="noStrike" cap="none" dirty="0">
              <a:solidFill>
                <a:srgbClr val="000000"/>
              </a:solidFill>
              <a:latin typeface="Arial"/>
              <a:ea typeface="Arial"/>
              <a:cs typeface="Arial"/>
              <a:sym typeface="Arial"/>
            </a:endParaRPr>
          </a:p>
          <a:p>
            <a:pPr marL="514350" marR="0" lvl="0" indent="-514350" algn="l" rtl="0">
              <a:lnSpc>
                <a:spcPct val="100000"/>
              </a:lnSpc>
              <a:spcBef>
                <a:spcPts val="0"/>
              </a:spcBef>
              <a:spcAft>
                <a:spcPts val="0"/>
              </a:spcAft>
              <a:buClr>
                <a:schemeClr val="dk1"/>
              </a:buClr>
              <a:buSzPts val="3200"/>
              <a:buFont typeface="Verdana"/>
              <a:buAutoNum type="arabicPeriod"/>
            </a:pPr>
            <a:r>
              <a:rPr lang="en-US" sz="3200" b="0" i="0" u="none" strike="noStrike" cap="none" dirty="0">
                <a:solidFill>
                  <a:schemeClr val="dk1"/>
                </a:solidFill>
                <a:latin typeface="Verdana"/>
                <a:ea typeface="Verdana"/>
                <a:cs typeface="Verdana"/>
                <a:sym typeface="Verdana"/>
              </a:rPr>
              <a:t>Find the other people in the room who have the same scenario (hint: they’re color coded).</a:t>
            </a:r>
            <a:endParaRPr sz="1400" b="0" i="0" u="none" strike="noStrike" cap="none" dirty="0">
              <a:solidFill>
                <a:srgbClr val="000000"/>
              </a:solidFill>
              <a:latin typeface="Arial"/>
              <a:ea typeface="Arial"/>
              <a:cs typeface="Arial"/>
              <a:sym typeface="Arial"/>
            </a:endParaRPr>
          </a:p>
          <a:p>
            <a:pPr marL="514350" marR="0" lvl="0" indent="-514350" algn="l" rtl="0">
              <a:lnSpc>
                <a:spcPct val="100000"/>
              </a:lnSpc>
              <a:spcBef>
                <a:spcPts val="0"/>
              </a:spcBef>
              <a:spcAft>
                <a:spcPts val="0"/>
              </a:spcAft>
              <a:buClr>
                <a:schemeClr val="dk1"/>
              </a:buClr>
              <a:buSzPts val="3200"/>
              <a:buFont typeface="Verdana"/>
              <a:buAutoNum type="arabicPeriod"/>
            </a:pPr>
            <a:r>
              <a:rPr lang="en-US" sz="3200" b="0" i="0" u="none" strike="noStrike" cap="none" dirty="0">
                <a:solidFill>
                  <a:schemeClr val="dk1"/>
                </a:solidFill>
                <a:latin typeface="Verdana"/>
                <a:ea typeface="Verdana"/>
                <a:cs typeface="Verdana"/>
                <a:sym typeface="Verdana"/>
              </a:rPr>
              <a:t>Discuss – What </a:t>
            </a:r>
            <a:r>
              <a:rPr lang="en-US" sz="3200" b="0" i="0" u="none" strike="noStrike" cap="none" dirty="0" smtClean="0">
                <a:solidFill>
                  <a:schemeClr val="dk1"/>
                </a:solidFill>
                <a:latin typeface="Verdana"/>
                <a:ea typeface="Verdana"/>
                <a:cs typeface="Verdana"/>
                <a:sym typeface="Verdana"/>
              </a:rPr>
              <a:t>biased </a:t>
            </a:r>
            <a:r>
              <a:rPr lang="en-US" sz="3200" b="0" i="0" u="none" strike="noStrike" cap="none" dirty="0">
                <a:solidFill>
                  <a:schemeClr val="dk1"/>
                </a:solidFill>
                <a:latin typeface="Verdana"/>
                <a:ea typeface="Verdana"/>
                <a:cs typeface="Verdana"/>
                <a:sym typeface="Verdana"/>
              </a:rPr>
              <a:t>based belief(s) do you see playing out in this scenario?</a:t>
            </a:r>
            <a:endParaRPr sz="1400" b="0" i="0" u="none" strike="noStrike" cap="none" dirty="0">
              <a:solidFill>
                <a:srgbClr val="000000"/>
              </a:solidFill>
              <a:latin typeface="Arial"/>
              <a:ea typeface="Arial"/>
              <a:cs typeface="Arial"/>
              <a:sym typeface="Arial"/>
            </a:endParaRPr>
          </a:p>
        </p:txBody>
      </p:sp>
      <p:sp>
        <p:nvSpPr>
          <p:cNvPr id="2" name="Title 1"/>
          <p:cNvSpPr>
            <a:spLocks noGrp="1"/>
          </p:cNvSpPr>
          <p:nvPr>
            <p:ph type="title"/>
          </p:nvPr>
        </p:nvSpPr>
        <p:spPr/>
        <p:txBody>
          <a:bodyPr/>
          <a:lstStyle/>
          <a:p>
            <a:r>
              <a:rPr lang="en-US" dirty="0" smtClean="0"/>
              <a:t>Biased Based Beliefs Scenario</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Google Shape;219;g6b15dbfbfb_0_16"/>
          <p:cNvSpPr txBox="1"/>
          <p:nvPr/>
        </p:nvSpPr>
        <p:spPr>
          <a:xfrm>
            <a:off x="457200" y="1573450"/>
            <a:ext cx="8229600" cy="463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dirty="0">
                <a:latin typeface="Verdana"/>
                <a:ea typeface="Verdana"/>
                <a:cs typeface="Verdana"/>
                <a:sym typeface="Verdana"/>
              </a:rPr>
              <a:t>We know from prior research that teacher ideologies and beliefs about the student population they serve can have a positive or negative effect on the student outcomes via the actions and behaviors teachers choose to employ in the classroom.</a:t>
            </a:r>
            <a:endParaRPr sz="3000" dirty="0">
              <a:latin typeface="Verdana"/>
              <a:ea typeface="Verdana"/>
              <a:cs typeface="Verdana"/>
              <a:sym typeface="Verdana"/>
            </a:endParaRPr>
          </a:p>
          <a:p>
            <a:pPr marL="0" lvl="0" indent="0" algn="l" rtl="0">
              <a:spcBef>
                <a:spcPts val="0"/>
              </a:spcBef>
              <a:spcAft>
                <a:spcPts val="0"/>
              </a:spcAft>
              <a:buNone/>
            </a:pPr>
            <a:endParaRPr sz="3000" dirty="0">
              <a:latin typeface="Verdana"/>
              <a:ea typeface="Verdana"/>
              <a:cs typeface="Verdana"/>
              <a:sym typeface="Verdana"/>
            </a:endParaRPr>
          </a:p>
          <a:p>
            <a:pPr marL="1828800" lvl="0" indent="457200" algn="l" rtl="0">
              <a:spcBef>
                <a:spcPts val="0"/>
              </a:spcBef>
              <a:spcAft>
                <a:spcPts val="0"/>
              </a:spcAft>
              <a:buNone/>
            </a:pPr>
            <a:r>
              <a:rPr lang="en-US" sz="1800" dirty="0" err="1" smtClean="0">
                <a:latin typeface="Verdana"/>
                <a:ea typeface="Verdana"/>
                <a:cs typeface="Verdana"/>
                <a:sym typeface="Verdana"/>
              </a:rPr>
              <a:t>Madon</a:t>
            </a:r>
            <a:r>
              <a:rPr lang="en-US" sz="1800" dirty="0">
                <a:latin typeface="Verdana"/>
                <a:ea typeface="Verdana"/>
                <a:cs typeface="Verdana"/>
                <a:sym typeface="Verdana"/>
              </a:rPr>
              <a:t>, </a:t>
            </a:r>
            <a:r>
              <a:rPr lang="en-US" sz="1800" dirty="0" err="1">
                <a:latin typeface="Verdana"/>
                <a:ea typeface="Verdana"/>
                <a:cs typeface="Verdana"/>
                <a:sym typeface="Verdana"/>
              </a:rPr>
              <a:t>Jussim</a:t>
            </a:r>
            <a:r>
              <a:rPr lang="en-US" sz="1800" dirty="0">
                <a:latin typeface="Verdana"/>
                <a:ea typeface="Verdana"/>
                <a:cs typeface="Verdana"/>
                <a:sym typeface="Verdana"/>
              </a:rPr>
              <a:t>, Eccles, 1997; </a:t>
            </a:r>
            <a:r>
              <a:rPr lang="en-US" sz="1800" dirty="0" err="1" smtClean="0">
                <a:latin typeface="Verdana"/>
                <a:ea typeface="Verdana"/>
                <a:cs typeface="Verdana"/>
                <a:sym typeface="Verdana"/>
              </a:rPr>
              <a:t>Madon</a:t>
            </a:r>
            <a:r>
              <a:rPr lang="en-US" sz="1800" dirty="0" smtClean="0">
                <a:latin typeface="Verdana"/>
                <a:ea typeface="Verdana"/>
                <a:cs typeface="Verdana"/>
                <a:sym typeface="Verdana"/>
              </a:rPr>
              <a:t> </a:t>
            </a:r>
            <a:r>
              <a:rPr lang="en-US" sz="1800" dirty="0">
                <a:latin typeface="Verdana"/>
                <a:ea typeface="Verdana"/>
                <a:cs typeface="Verdana"/>
                <a:sym typeface="Verdana"/>
              </a:rPr>
              <a:t>et. al., 1998; </a:t>
            </a:r>
            <a:r>
              <a:rPr lang="en-US" sz="1800" dirty="0" err="1">
                <a:latin typeface="Verdana"/>
                <a:ea typeface="Verdana"/>
                <a:cs typeface="Verdana"/>
                <a:sym typeface="Verdana"/>
              </a:rPr>
              <a:t>Madon</a:t>
            </a:r>
            <a:r>
              <a:rPr lang="en-US" sz="1800" dirty="0">
                <a:latin typeface="Verdana"/>
                <a:ea typeface="Verdana"/>
                <a:cs typeface="Verdana"/>
                <a:sym typeface="Verdana"/>
              </a:rPr>
              <a:t> et </a:t>
            </a:r>
            <a:r>
              <a:rPr lang="en-US" sz="1800" dirty="0" smtClean="0">
                <a:latin typeface="Verdana"/>
                <a:ea typeface="Verdana"/>
                <a:cs typeface="Verdana"/>
                <a:sym typeface="Verdana"/>
              </a:rPr>
              <a:t>al</a:t>
            </a:r>
            <a:r>
              <a:rPr lang="en-US" sz="1800" dirty="0">
                <a:latin typeface="Verdana"/>
                <a:ea typeface="Verdana"/>
                <a:cs typeface="Verdana"/>
                <a:sym typeface="Verdana"/>
              </a:rPr>
              <a:t>., 2001;Proctor, 1984</a:t>
            </a:r>
            <a:endParaRPr sz="1800" dirty="0">
              <a:latin typeface="Verdana"/>
              <a:ea typeface="Verdana"/>
              <a:cs typeface="Verdana"/>
              <a:sym typeface="Verdana"/>
            </a:endParaRPr>
          </a:p>
        </p:txBody>
      </p:sp>
      <p:sp>
        <p:nvSpPr>
          <p:cNvPr id="218" name="Google Shape;218;g6b15dbfbfb_0_16"/>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How are they linked?</a:t>
            </a:r>
            <a:endParaRPr/>
          </a:p>
        </p:txBody>
      </p:sp>
    </p:spTree>
    <p:extLst>
      <p:ext uri="{BB962C8B-B14F-4D97-AF65-F5344CB8AC3E}">
        <p14:creationId xmlns:p14="http://schemas.microsoft.com/office/powerpoint/2010/main" val="608967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6" name="Google Shape;226;p30"/>
          <p:cNvSpPr txBox="1"/>
          <p:nvPr/>
        </p:nvSpPr>
        <p:spPr>
          <a:xfrm>
            <a:off x="457200" y="5344886"/>
            <a:ext cx="7986010" cy="1219200"/>
          </a:xfrm>
          <a:prstGeom prst="rect">
            <a:avLst/>
          </a:prstGeom>
          <a:solidFill>
            <a:srgbClr val="D3EFD7"/>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Verdana"/>
                <a:ea typeface="Verdana"/>
                <a:cs typeface="Verdana"/>
                <a:sym typeface="Verdana"/>
              </a:rPr>
              <a:t>Microaggressions are the physical manifestation of biases.</a:t>
            </a:r>
            <a:endParaRPr sz="1400" b="0" i="0" u="none" strike="noStrike" cap="none">
              <a:solidFill>
                <a:srgbClr val="000000"/>
              </a:solidFill>
              <a:latin typeface="Arial"/>
              <a:ea typeface="Arial"/>
              <a:cs typeface="Arial"/>
              <a:sym typeface="Arial"/>
            </a:endParaRPr>
          </a:p>
        </p:txBody>
      </p:sp>
      <p:sp>
        <p:nvSpPr>
          <p:cNvPr id="225" name="Google Shape;225;p30"/>
          <p:cNvSpPr txBox="1"/>
          <p:nvPr/>
        </p:nvSpPr>
        <p:spPr>
          <a:xfrm>
            <a:off x="380999" y="1675870"/>
            <a:ext cx="8534400" cy="40318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dirty="0" smtClean="0">
                <a:solidFill>
                  <a:schemeClr val="dk1"/>
                </a:solidFill>
                <a:latin typeface="Verdana"/>
                <a:ea typeface="Verdana"/>
                <a:cs typeface="Verdana"/>
                <a:sym typeface="Verdana"/>
              </a:rPr>
              <a:t>Brief </a:t>
            </a:r>
            <a:r>
              <a:rPr lang="en-US" sz="3200" b="0" i="0" u="none" strike="noStrike" cap="none" dirty="0">
                <a:solidFill>
                  <a:schemeClr val="dk1"/>
                </a:solidFill>
                <a:latin typeface="Verdana"/>
                <a:ea typeface="Verdana"/>
                <a:cs typeface="Verdana"/>
                <a:sym typeface="Verdana"/>
              </a:rPr>
              <a:t>and common daily verbal, behavioral, and environmental communications, whether intentional or unintentional, that transmit hostile, derogatory, or negative messages to a target person because they belong to a stigmatized group.</a:t>
            </a:r>
            <a:endParaRPr sz="1400" b="0" i="0" u="none" strike="noStrike" cap="none" dirty="0">
              <a:solidFill>
                <a:srgbClr val="000000"/>
              </a:solidFill>
              <a:latin typeface="Arial"/>
              <a:ea typeface="Arial"/>
              <a:cs typeface="Arial"/>
              <a:sym typeface="Arial"/>
            </a:endParaRPr>
          </a:p>
        </p:txBody>
      </p:sp>
      <p:sp>
        <p:nvSpPr>
          <p:cNvPr id="2" name="Title 1"/>
          <p:cNvSpPr>
            <a:spLocks noGrp="1"/>
          </p:cNvSpPr>
          <p:nvPr>
            <p:ph type="title"/>
          </p:nvPr>
        </p:nvSpPr>
        <p:spPr/>
        <p:txBody>
          <a:bodyPr/>
          <a:lstStyle/>
          <a:p>
            <a:r>
              <a:rPr lang="en-US" dirty="0" smtClean="0"/>
              <a:t>Microagressions</a:t>
            </a:r>
            <a:endParaRPr lang="en-US" dirty="0"/>
          </a:p>
        </p:txBody>
      </p:sp>
    </p:spTree>
  </p:cSld>
  <p:clrMapOvr>
    <a:masterClrMapping/>
  </p:clrMapOvr>
</p:sld>
</file>

<file path=ppt/theme/theme1.xml><?xml version="1.0" encoding="utf-8"?>
<a:theme xmlns:a="http://schemas.openxmlformats.org/drawingml/2006/main" name="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1825</TotalTime>
  <Words>3100</Words>
  <Application>Microsoft Office PowerPoint</Application>
  <PresentationFormat>On-screen Show (4:3)</PresentationFormat>
  <Paragraphs>291</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Verdana</vt:lpstr>
      <vt:lpstr>Roboto</vt:lpstr>
      <vt:lpstr>Arial</vt:lpstr>
      <vt:lpstr>Calibri</vt:lpstr>
      <vt:lpstr>Office Theme</vt:lpstr>
      <vt:lpstr>Statewide Division PD</vt:lpstr>
      <vt:lpstr>Guiding Questions</vt:lpstr>
      <vt:lpstr>NORMS</vt:lpstr>
      <vt:lpstr>Mirror vs. Window </vt:lpstr>
      <vt:lpstr>Day 2 Learning Intentions</vt:lpstr>
      <vt:lpstr>VTSS Matrix Connection</vt:lpstr>
      <vt:lpstr>Biased Based Beliefs Scenario</vt:lpstr>
      <vt:lpstr>How are they linked?</vt:lpstr>
      <vt:lpstr>Microagressions</vt:lpstr>
      <vt:lpstr>Question:</vt:lpstr>
      <vt:lpstr>VTSS Implementation Matrix</vt:lpstr>
      <vt:lpstr>Data Informed Decision Making</vt:lpstr>
      <vt:lpstr>Data Point(s) of Concern</vt:lpstr>
      <vt:lpstr>Sample Risk Ratios</vt:lpstr>
      <vt:lpstr>Data Point(s) of Concern (cont.)</vt:lpstr>
      <vt:lpstr> Which one of these images do you think best represents EDUCATIONAL EQUITY? </vt:lpstr>
      <vt:lpstr>Educational Equity Definition</vt:lpstr>
      <vt:lpstr>Ways to Engage!</vt:lpstr>
      <vt:lpstr>Action Plan</vt:lpstr>
      <vt:lpstr>Equity Audit</vt:lpstr>
      <vt:lpstr>Conditions for reviewing  process /systems</vt:lpstr>
      <vt:lpstr>IDEA Addressing Success Gaps</vt:lpstr>
      <vt:lpstr>IDEA Audit Drill Down</vt:lpstr>
      <vt:lpstr>IDEA Audit Drill Down Sample</vt:lpstr>
      <vt:lpstr>Drill Down Group Work</vt:lpstr>
      <vt:lpstr>Choosing an Equity Audit</vt:lpstr>
      <vt:lpstr>Loudoun County</vt:lpstr>
      <vt:lpstr>Loudoun County Debrief</vt:lpstr>
      <vt:lpstr>Division Team Homework for March</vt:lpstr>
      <vt:lpstr>Possible Mirror Homework for March</vt:lpstr>
      <vt:lpstr>Thanks for participating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Zuckerwar, Sharon</dc:creator>
  <cp:lastModifiedBy>Zuckerwar, Sharon</cp:lastModifiedBy>
  <cp:revision>23</cp:revision>
  <dcterms:modified xsi:type="dcterms:W3CDTF">2019-11-15T18:30:06Z</dcterms:modified>
</cp:coreProperties>
</file>