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95" r:id="rId9"/>
    <p:sldId id="296"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7" r:id="rId35"/>
    <p:sldId id="292" r:id="rId36"/>
    <p:sldId id="294"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yAMVpGxkkAv0V+yGOolKBt4WQ2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9F890E-980A-4941-8BFD-6B539BADD3F3}">
  <a:tblStyle styleId="{799F890E-980A-4941-8BFD-6B539BADD3F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1E866BF-8A0A-4221-8049-2FCA4BA83279}" styleName="Table_1">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8EF"/>
          </a:solidFill>
        </a:fill>
      </a:tcStyle>
    </a:wholeTbl>
    <a:band1H>
      <a:tcTxStyle/>
      <a:tcStyle>
        <a:tcBdr/>
        <a:fill>
          <a:solidFill>
            <a:srgbClr val="DCF1DF"/>
          </a:solidFill>
        </a:fill>
      </a:tcStyle>
    </a:band1H>
    <a:band2H>
      <a:tcTxStyle/>
      <a:tcStyle>
        <a:tcBdr/>
      </a:tcStyle>
    </a:band2H>
    <a:band1V>
      <a:tcTxStyle/>
      <a:tcStyle>
        <a:tcBdr/>
        <a:fill>
          <a:solidFill>
            <a:srgbClr val="DCF1DF"/>
          </a:solidFill>
        </a:fill>
      </a:tcStyle>
    </a:band1V>
    <a:band2V>
      <a:tcTxStyle/>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04" autoAdjust="0"/>
  </p:normalViewPr>
  <p:slideViewPr>
    <p:cSldViewPr snapToGrid="0">
      <p:cViewPr varScale="1">
        <p:scale>
          <a:sx n="66" d="100"/>
          <a:sy n="66" d="100"/>
        </p:scale>
        <p:origin x="2220" y="73"/>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6QO_Es6Lz1E&amp;feature=youtu.b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channel/UCzsmpQyWfy5sDyOqvXBCgp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eachingwhilewhite.org/about-teaching-while-whhit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Last time we talked about the importance of having common language/understanding around educational equity.  </a:t>
            </a:r>
            <a:endParaRPr/>
          </a:p>
          <a:p>
            <a:pPr marL="0" lvl="0" indent="0" algn="l" rtl="0">
              <a:spcBef>
                <a:spcPts val="0"/>
              </a:spcBef>
              <a:spcAft>
                <a:spcPts val="0"/>
              </a:spcAft>
              <a:buNone/>
            </a:pPr>
            <a:endParaRPr/>
          </a:p>
          <a:p>
            <a:pPr marL="0" lvl="0" indent="0" algn="l" rtl="0">
              <a:spcBef>
                <a:spcPts val="0"/>
              </a:spcBef>
              <a:spcAft>
                <a:spcPts val="0"/>
              </a:spcAft>
              <a:buNone/>
            </a:pPr>
            <a:r>
              <a:rPr lang="en-US"/>
              <a:t>Whole group:</a:t>
            </a:r>
            <a:endParaRPr/>
          </a:p>
          <a:p>
            <a:pPr marL="0" lvl="0" indent="0" algn="l" rtl="0">
              <a:spcBef>
                <a:spcPts val="0"/>
              </a:spcBef>
              <a:spcAft>
                <a:spcPts val="0"/>
              </a:spcAft>
              <a:buNone/>
            </a:pPr>
            <a:r>
              <a:rPr lang="en-US"/>
              <a:t>Did anyone watch the NEP webinar?  Did any of the activities in the webinar speak to you and why?</a:t>
            </a:r>
            <a:endParaRPr/>
          </a:p>
          <a:p>
            <a:pPr marL="0" lvl="0" indent="0" algn="l" rtl="0">
              <a:spcBef>
                <a:spcPts val="0"/>
              </a:spcBef>
              <a:spcAft>
                <a:spcPts val="0"/>
              </a:spcAft>
              <a:buNone/>
            </a:pPr>
            <a:r>
              <a:rPr lang="en-US"/>
              <a:t>Did anyone work on forming a shared definition?  What worked?  What was difficult?</a:t>
            </a:r>
            <a:endParaRPr/>
          </a:p>
          <a:p>
            <a:pPr marL="0" lvl="0" indent="0" algn="l" rtl="0">
              <a:spcBef>
                <a:spcPts val="0"/>
              </a:spcBef>
              <a:spcAft>
                <a:spcPts val="0"/>
              </a:spcAft>
              <a:buNone/>
            </a:pPr>
            <a:endParaRPr/>
          </a:p>
          <a:p>
            <a:pPr marL="0" lvl="0" indent="0" algn="l" rtl="0">
              <a:spcBef>
                <a:spcPts val="0"/>
              </a:spcBef>
              <a:spcAft>
                <a:spcPts val="0"/>
              </a:spcAft>
              <a:buNone/>
            </a:pPr>
            <a:r>
              <a:rPr lang="en-US"/>
              <a:t>Once you have a common understanding of what educational equity IS, you need to build a vision around what it LOOKS / SOUNDS LIKE in your division.  If we are striving toward education equity are we DOING?</a:t>
            </a:r>
            <a:endParaRPr/>
          </a:p>
          <a:p>
            <a:pPr marL="0" lvl="0" indent="0" algn="l" rtl="0">
              <a:spcBef>
                <a:spcPts val="0"/>
              </a:spcBef>
              <a:spcAft>
                <a:spcPts val="0"/>
              </a:spcAft>
              <a:buNone/>
            </a:pPr>
            <a:endParaRPr/>
          </a:p>
          <a:p>
            <a:pPr marL="0" lvl="0" indent="0" algn="l" rtl="0">
              <a:spcBef>
                <a:spcPts val="0"/>
              </a:spcBef>
              <a:spcAft>
                <a:spcPts val="0"/>
              </a:spcAft>
              <a:buNone/>
            </a:pPr>
            <a:r>
              <a:rPr lang="en-US"/>
              <a:t>As we look at the these examples of equity statements, make a mental not or write down the VERBS.</a:t>
            </a:r>
            <a:endParaRPr/>
          </a:p>
          <a:p>
            <a:pPr marL="0" lvl="0" indent="0" algn="l" rtl="0">
              <a:spcBef>
                <a:spcPts val="0"/>
              </a:spcBef>
              <a:spcAft>
                <a:spcPts val="0"/>
              </a:spcAft>
              <a:buNone/>
            </a:pPr>
            <a:r>
              <a:rPr lang="en-US"/>
              <a:t>Ex. </a:t>
            </a:r>
            <a:endParaRPr/>
          </a:p>
          <a:p>
            <a:pPr marL="0" lvl="0" indent="0" algn="l" rtl="0">
              <a:spcBef>
                <a:spcPts val="0"/>
              </a:spcBef>
              <a:spcAft>
                <a:spcPts val="0"/>
              </a:spcAft>
              <a:buNone/>
            </a:pPr>
            <a:r>
              <a:rPr lang="en-US"/>
              <a:t>INTERUPTING systems of bias, oppression and inequity</a:t>
            </a:r>
            <a:endParaRPr/>
          </a:p>
          <a:p>
            <a:pPr marL="0" lvl="0" indent="0" algn="l" rtl="0">
              <a:spcBef>
                <a:spcPts val="0"/>
              </a:spcBef>
              <a:spcAft>
                <a:spcPts val="0"/>
              </a:spcAft>
              <a:buNone/>
            </a:pPr>
            <a:r>
              <a:rPr lang="en-US"/>
              <a:t>CHALLENGING employees to be be courageous</a:t>
            </a:r>
            <a:endParaRPr/>
          </a:p>
          <a:p>
            <a:pPr marL="0" lvl="0" indent="0" algn="l" rtl="0">
              <a:spcBef>
                <a:spcPts val="0"/>
              </a:spcBef>
              <a:spcAft>
                <a:spcPts val="0"/>
              </a:spcAft>
              <a:buNone/>
            </a:pPr>
            <a:r>
              <a:rPr lang="en-US"/>
              <a:t>CONFRONTING and RESOLVING racial and cultural issues</a:t>
            </a:r>
            <a:endParaRPr/>
          </a:p>
          <a:p>
            <a:pPr marL="0" lvl="0" indent="0" algn="l" rtl="0">
              <a:spcBef>
                <a:spcPts val="0"/>
              </a:spcBef>
              <a:spcAft>
                <a:spcPts val="0"/>
              </a:spcAft>
              <a:buNone/>
            </a:pPr>
            <a:endParaRPr/>
          </a:p>
        </p:txBody>
      </p:sp>
      <p:sp>
        <p:nvSpPr>
          <p:cNvPr id="286" name="Google Shape;28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Next three slides from National Equity </a:t>
            </a:r>
            <a:r>
              <a:rPr lang="en-US" dirty="0" err="1"/>
              <a:t>Porject</a:t>
            </a:r>
            <a:r>
              <a:rPr lang="en-US" dirty="0"/>
              <a:t>:</a:t>
            </a:r>
            <a:endParaRPr dirty="0"/>
          </a:p>
          <a:p>
            <a:pPr marL="0" lvl="0" indent="0" algn="l" rtl="0">
              <a:spcBef>
                <a:spcPts val="0"/>
              </a:spcBef>
              <a:spcAft>
                <a:spcPts val="0"/>
              </a:spcAft>
              <a:buNone/>
            </a:pPr>
            <a:r>
              <a:rPr lang="en-US" dirty="0"/>
              <a:t>Designing Agendas for Equity Work – National Equity Project</a:t>
            </a:r>
            <a:endParaRPr dirty="0"/>
          </a:p>
          <a:p>
            <a:pPr marL="0" lvl="0" indent="0" algn="l" rtl="0">
              <a:spcBef>
                <a:spcPts val="0"/>
              </a:spcBef>
              <a:spcAft>
                <a:spcPts val="0"/>
              </a:spcAft>
              <a:buNone/>
            </a:pPr>
            <a:r>
              <a:rPr lang="en-US" u="sng" dirty="0">
                <a:solidFill>
                  <a:schemeClr val="hlink"/>
                </a:solidFill>
                <a:hlinkClick r:id="rId3"/>
              </a:rPr>
              <a:t>https://www.youtube.com/watch?v=6QO_Es6Lz1E&amp;feature=youtu.be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REMOVING predictability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time, stop and discuss…</a:t>
            </a:r>
            <a:endParaRPr dirty="0"/>
          </a:p>
          <a:p>
            <a:pPr marL="0" lvl="0" indent="0" algn="l" rtl="0">
              <a:spcBef>
                <a:spcPts val="0"/>
              </a:spcBef>
              <a:spcAft>
                <a:spcPts val="0"/>
              </a:spcAft>
              <a:buNone/>
            </a:pPr>
            <a:endParaRPr dirty="0"/>
          </a:p>
          <a:p>
            <a:pPr marL="171450" lvl="0" indent="-171450" algn="l" rtl="0">
              <a:spcBef>
                <a:spcPts val="0"/>
              </a:spcBef>
              <a:spcAft>
                <a:spcPts val="0"/>
              </a:spcAft>
              <a:buClr>
                <a:schemeClr val="dk1"/>
              </a:buClr>
              <a:buSzPts val="1200"/>
              <a:buFont typeface="Calibri"/>
              <a:buChar char="-"/>
            </a:pPr>
            <a:r>
              <a:rPr lang="en-US" dirty="0"/>
              <a:t>What part of our systems are contributing to the predictability and can we have a real conversation about the root causes</a:t>
            </a:r>
            <a:endParaRPr dirty="0"/>
          </a:p>
          <a:p>
            <a:pPr marL="171450" lvl="0" indent="-171450" algn="l" rtl="0">
              <a:spcBef>
                <a:spcPts val="0"/>
              </a:spcBef>
              <a:spcAft>
                <a:spcPts val="0"/>
              </a:spcAft>
              <a:buClr>
                <a:schemeClr val="dk1"/>
              </a:buClr>
              <a:buSzPts val="1200"/>
              <a:buFont typeface="Calibri"/>
              <a:buChar char="-"/>
            </a:pPr>
            <a:r>
              <a:rPr lang="en-US" dirty="0"/>
              <a:t>What tangible action step might that look like?</a:t>
            </a:r>
            <a:endParaRPr dirty="0"/>
          </a:p>
          <a:p>
            <a:pPr marL="171450" lvl="0" indent="-95250" algn="l" rtl="0">
              <a:spcBef>
                <a:spcPts val="0"/>
              </a:spcBef>
              <a:spcAft>
                <a:spcPts val="0"/>
              </a:spcAft>
              <a:buClr>
                <a:schemeClr val="dk1"/>
              </a:buClr>
              <a:buSzPts val="1200"/>
              <a:buFont typeface="Calibri"/>
              <a:buNone/>
            </a:pPr>
            <a:endParaRPr dirty="0"/>
          </a:p>
        </p:txBody>
      </p:sp>
      <p:sp>
        <p:nvSpPr>
          <p:cNvPr id="294" name="Google Shape;29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INTERUPTING inequitable practices</a:t>
            </a:r>
            <a:endParaRPr dirty="0"/>
          </a:p>
          <a:p>
            <a:pPr marL="0" lvl="0" indent="0" algn="l" rtl="0">
              <a:spcBef>
                <a:spcPts val="0"/>
              </a:spcBef>
              <a:spcAft>
                <a:spcPts val="0"/>
              </a:spcAft>
              <a:buNone/>
            </a:pPr>
            <a:r>
              <a:rPr lang="en-US" dirty="0"/>
              <a:t>EXAMINING biases</a:t>
            </a:r>
            <a:endParaRPr dirty="0"/>
          </a:p>
          <a:p>
            <a:pPr marL="0" lvl="0" indent="0" algn="l" rtl="0">
              <a:spcBef>
                <a:spcPts val="0"/>
              </a:spcBef>
              <a:spcAft>
                <a:spcPts val="0"/>
              </a:spcAft>
              <a:buNone/>
            </a:pPr>
            <a:r>
              <a:rPr lang="en-US" dirty="0"/>
              <a:t>CREATING inclusive environments</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If time, stop and discuss…</a:t>
            </a:r>
            <a:endParaRPr dirty="0"/>
          </a:p>
          <a:p>
            <a:pPr marL="171450" lvl="0" indent="-171450" algn="l" rtl="0">
              <a:spcBef>
                <a:spcPts val="0"/>
              </a:spcBef>
              <a:spcAft>
                <a:spcPts val="0"/>
              </a:spcAft>
              <a:buClr>
                <a:schemeClr val="dk1"/>
              </a:buClr>
              <a:buSzPts val="1200"/>
              <a:buFont typeface="Calibri"/>
              <a:buChar char="-"/>
            </a:pPr>
            <a:r>
              <a:rPr lang="en-US" dirty="0"/>
              <a:t>What part of our systems are contributing to this and can we have a real conversation about the root causes?</a:t>
            </a:r>
            <a:endParaRPr dirty="0"/>
          </a:p>
          <a:p>
            <a:pPr marL="171450" lvl="0" indent="-171450" algn="l" rtl="0">
              <a:spcBef>
                <a:spcPts val="0"/>
              </a:spcBef>
              <a:spcAft>
                <a:spcPts val="0"/>
              </a:spcAft>
              <a:buClr>
                <a:schemeClr val="dk1"/>
              </a:buClr>
              <a:buSzPts val="1200"/>
              <a:buFont typeface="Calibri"/>
              <a:buChar char="-"/>
            </a:pPr>
            <a:r>
              <a:rPr lang="en-US" dirty="0"/>
              <a:t>What tangible action step might that look like?</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301" name="Google Shape;30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DISCOVERING and CULTIVATING </a:t>
            </a:r>
            <a:r>
              <a:rPr lang="en-US" dirty="0" err="1"/>
              <a:t>unigue</a:t>
            </a:r>
            <a:r>
              <a:rPr lang="en-US" dirty="0"/>
              <a:t> gifts</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If time, stop and discuss…</a:t>
            </a:r>
            <a:endParaRPr dirty="0"/>
          </a:p>
          <a:p>
            <a:pPr marL="171450" lvl="0" indent="-171450" algn="l" rtl="0">
              <a:spcBef>
                <a:spcPts val="0"/>
              </a:spcBef>
              <a:spcAft>
                <a:spcPts val="0"/>
              </a:spcAft>
              <a:buClr>
                <a:schemeClr val="dk1"/>
              </a:buClr>
              <a:buSzPts val="1200"/>
              <a:buFont typeface="Calibri"/>
              <a:buChar char="-"/>
            </a:pPr>
            <a:r>
              <a:rPr lang="en-US" dirty="0"/>
              <a:t>What part of our systems are getting in the way of this?</a:t>
            </a:r>
            <a:endParaRPr dirty="0"/>
          </a:p>
          <a:p>
            <a:pPr marL="171450" lvl="0" indent="-171450" algn="l" rtl="0">
              <a:spcBef>
                <a:spcPts val="0"/>
              </a:spcBef>
              <a:spcAft>
                <a:spcPts val="0"/>
              </a:spcAft>
              <a:buClr>
                <a:schemeClr val="dk1"/>
              </a:buClr>
              <a:buSzPts val="1200"/>
              <a:buFont typeface="Calibri"/>
              <a:buChar char="-"/>
            </a:pPr>
            <a:r>
              <a:rPr lang="en-US" dirty="0"/>
              <a:t>What tangible action step might that look like?</a:t>
            </a:r>
            <a:endParaRPr dirty="0"/>
          </a:p>
          <a:p>
            <a:pPr marL="0" lvl="0" indent="0" algn="l" rtl="0">
              <a:spcBef>
                <a:spcPts val="0"/>
              </a:spcBef>
              <a:spcAft>
                <a:spcPts val="0"/>
              </a:spcAft>
              <a:buNone/>
            </a:pPr>
            <a:endParaRPr dirty="0"/>
          </a:p>
        </p:txBody>
      </p:sp>
      <p:sp>
        <p:nvSpPr>
          <p:cNvPr id="308" name="Google Shape;30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Find posters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NEXT STEP – When they return to their divisions, they will need to flush out their verb statements into their equity mission / vision.  This is what they are committing to do to achieve educational equity.</a:t>
            </a:r>
            <a:endParaRPr dirty="0"/>
          </a:p>
          <a:p>
            <a:pPr marL="0" lvl="0" indent="0" algn="l" rtl="0">
              <a:spcBef>
                <a:spcPts val="0"/>
              </a:spcBef>
              <a:spcAft>
                <a:spcPts val="0"/>
              </a:spcAft>
              <a:buNone/>
            </a:pPr>
            <a:endParaRPr dirty="0"/>
          </a:p>
        </p:txBody>
      </p:sp>
      <p:sp>
        <p:nvSpPr>
          <p:cNvPr id="315" name="Google Shape;31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As you develop your mission/vision statement, consider…</a:t>
            </a:r>
            <a:endParaRPr dirty="0"/>
          </a:p>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Whose feedback have you gotten? </a:t>
            </a:r>
            <a:endParaRPr dirty="0"/>
          </a:p>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Whose voice is included???</a:t>
            </a:r>
            <a:endParaRPr dirty="0"/>
          </a:p>
          <a:p>
            <a:pPr marL="0" marR="0" lvl="0" indent="0" algn="l" rtl="0">
              <a:lnSpc>
                <a:spcPct val="100000"/>
              </a:lnSpc>
              <a:spcBef>
                <a:spcPts val="0"/>
              </a:spcBef>
              <a:spcAft>
                <a:spcPts val="0"/>
              </a:spcAft>
              <a:buClr>
                <a:schemeClr val="dk1"/>
              </a:buClr>
              <a:buSzPts val="1200"/>
              <a:buFont typeface="Calibri"/>
              <a:buNone/>
            </a:pPr>
            <a:endParaRPr u="sng" dirty="0">
              <a:solidFill>
                <a:schemeClr val="hlink"/>
              </a:solidFill>
              <a:hlinkClick r:id="rId3"/>
            </a:endParaRPr>
          </a:p>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Californians Dedicated to Education Foundation</a:t>
            </a:r>
            <a:r>
              <a:rPr lang="en-US" dirty="0"/>
              <a:t> </a:t>
            </a:r>
            <a:endParaRPr dirty="0"/>
          </a:p>
          <a:p>
            <a:pPr marL="0" marR="0" lvl="0" indent="0" algn="l" rtl="0">
              <a:lnSpc>
                <a:spcPct val="100000"/>
              </a:lnSpc>
              <a:spcBef>
                <a:spcPts val="0"/>
              </a:spcBef>
              <a:spcAft>
                <a:spcPts val="0"/>
              </a:spcAft>
              <a:buClr>
                <a:schemeClr val="dk1"/>
              </a:buClr>
              <a:buSzPts val="1200"/>
              <a:buFont typeface="Calibri"/>
              <a:buNone/>
            </a:pPr>
            <a:r>
              <a:rPr lang="en-US" b="1" dirty="0"/>
              <a:t>This is Equity</a:t>
            </a:r>
            <a:endParaRPr dirty="0"/>
          </a:p>
          <a:p>
            <a:pPr marL="0" lvl="0" indent="0" algn="l" rtl="0">
              <a:spcBef>
                <a:spcPts val="0"/>
              </a:spcBef>
              <a:spcAft>
                <a:spcPts val="0"/>
              </a:spcAft>
              <a:buNone/>
            </a:pPr>
            <a:r>
              <a:rPr lang="en-US" dirty="0"/>
              <a:t>https://www.youtube.com/watch?v=tcPGacPFt6E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Who do you need to include to construct your division’s statement about educational equity?</a:t>
            </a:r>
            <a:endParaRPr dirty="0"/>
          </a:p>
          <a:p>
            <a:pPr marL="0" lvl="0" indent="0" algn="l" rtl="0">
              <a:spcBef>
                <a:spcPts val="0"/>
              </a:spcBef>
              <a:spcAft>
                <a:spcPts val="0"/>
              </a:spcAft>
              <a:buNone/>
            </a:pPr>
            <a:r>
              <a:rPr lang="en-US" dirty="0"/>
              <a:t>Those who have been marginalized know when they’ve ben marginalized.  Most are willing to share if they do not fear repercussion. </a:t>
            </a:r>
            <a:endParaRPr dirty="0"/>
          </a:p>
          <a:p>
            <a:pPr marL="0" lvl="0" indent="0" algn="l" rtl="0">
              <a:spcBef>
                <a:spcPts val="0"/>
              </a:spcBef>
              <a:spcAft>
                <a:spcPts val="0"/>
              </a:spcAft>
              <a:buNone/>
            </a:pPr>
            <a:r>
              <a:rPr lang="en-US" dirty="0"/>
              <a:t>Whose voice are you hearing??</a:t>
            </a:r>
            <a:endParaRPr dirty="0"/>
          </a:p>
        </p:txBody>
      </p:sp>
      <p:sp>
        <p:nvSpPr>
          <p:cNvPr id="322" name="Google Shape;322;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 a division think through the following process questions.  Some divisions may begin to go through the equity audits and choose questions.  Some may come up with a time line of implementation.  After the allotted work time, divisions should record all of the next steps to implement an equity audit on their action plan.</a:t>
            </a:r>
            <a:endParaRPr dirty="0"/>
          </a:p>
        </p:txBody>
      </p:sp>
      <p:sp>
        <p:nvSpPr>
          <p:cNvPr id="334" name="Google Shape;33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Imagine a </a:t>
            </a:r>
            <a:r>
              <a:rPr lang="en-US" dirty="0" err="1"/>
              <a:t>a</a:t>
            </a:r>
            <a:r>
              <a:rPr lang="en-US" dirty="0"/>
              <a:t> group of folks coming together this summer to work on equity – school team, </a:t>
            </a:r>
            <a:r>
              <a:rPr lang="en-US" dirty="0" err="1"/>
              <a:t>divison</a:t>
            </a:r>
            <a:r>
              <a:rPr lang="en-US" dirty="0"/>
              <a:t> team, etc.</a:t>
            </a:r>
            <a:endParaRPr dirty="0"/>
          </a:p>
          <a:p>
            <a:pPr marL="0" lvl="0" indent="0" algn="l" rtl="0">
              <a:spcBef>
                <a:spcPts val="0"/>
              </a:spcBef>
              <a:spcAft>
                <a:spcPts val="0"/>
              </a:spcAft>
              <a:buNone/>
            </a:pPr>
            <a:r>
              <a:rPr lang="en-US" dirty="0"/>
              <a:t>What do you want to see this group doing together to focus on equity?</a:t>
            </a:r>
            <a:endParaRPr dirty="0"/>
          </a:p>
          <a:p>
            <a:pPr marL="0" lvl="0" indent="0" algn="l" rtl="0">
              <a:spcBef>
                <a:spcPts val="0"/>
              </a:spcBef>
              <a:spcAft>
                <a:spcPts val="0"/>
              </a:spcAft>
              <a:buNone/>
            </a:pPr>
            <a:r>
              <a:rPr lang="en-US" dirty="0"/>
              <a:t>What would it look like?</a:t>
            </a:r>
            <a:endParaRPr dirty="0"/>
          </a:p>
          <a:p>
            <a:pPr marL="0" lvl="0" indent="0" algn="l" rtl="0">
              <a:spcBef>
                <a:spcPts val="0"/>
              </a:spcBef>
              <a:spcAft>
                <a:spcPts val="0"/>
              </a:spcAft>
              <a:buNone/>
            </a:pPr>
            <a:r>
              <a:rPr lang="en-US" dirty="0"/>
              <a:t>What would it sound like?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Introduce barriers and supports worksheet.</a:t>
            </a:r>
            <a:endParaRPr dirty="0"/>
          </a:p>
          <a:p>
            <a:pPr marL="0" lvl="0" indent="0" algn="l" rtl="0">
              <a:spcBef>
                <a:spcPts val="0"/>
              </a:spcBef>
              <a:spcAft>
                <a:spcPts val="0"/>
              </a:spcAft>
              <a:buNone/>
            </a:pPr>
            <a:r>
              <a:rPr lang="en-US" dirty="0"/>
              <a:t>In order to be successful, we need to understand the dynamics of that group.  What do they need to be successful?  That’s where we need YOU!  What can you help them do PRIOR to the training to get them ready to tackle these big issues?</a:t>
            </a:r>
            <a:endParaRPr dirty="0"/>
          </a:p>
        </p:txBody>
      </p:sp>
      <p:sp>
        <p:nvSpPr>
          <p:cNvPr id="347" name="Google Shape;347;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questions for all VTSS Equity work</a:t>
            </a:r>
            <a:endParaRPr/>
          </a:p>
        </p:txBody>
      </p:sp>
      <p:sp>
        <p:nvSpPr>
          <p:cNvPr id="197" name="Google Shape;1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are the five areas components of cultural responsiveness that are areas we can address through our PBIS work and systems.  </a:t>
            </a:r>
            <a:endParaRPr/>
          </a:p>
        </p:txBody>
      </p:sp>
      <p:sp>
        <p:nvSpPr>
          <p:cNvPr id="353" name="Google Shape;35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Just like we did with you all (divisions teams), we take schools through looking at their data with an equity lens (dissagregating data by subgroups, looking at data across behavior/academics/mental health, figuring out if the data tells us we have a problem, gathering data to define the gaps and root causes).</a:t>
            </a:r>
            <a:endParaRPr/>
          </a:p>
          <a:p>
            <a:pPr marL="0" lvl="0" indent="0" algn="l" rtl="0">
              <a:spcBef>
                <a:spcPts val="0"/>
              </a:spcBef>
              <a:spcAft>
                <a:spcPts val="0"/>
              </a:spcAft>
              <a:buNone/>
            </a:pPr>
            <a:endParaRPr/>
          </a:p>
        </p:txBody>
      </p:sp>
      <p:sp>
        <p:nvSpPr>
          <p:cNvPr id="360" name="Google Shape;360;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This summer we will discuss with school teams the importance of understand where we, as individuals, are with our thinking on equity.  These are some suggestions on how others have engaged their staff on thinking about their identity, their biases, and the larger systems that effect how others see them and how they see others.</a:t>
            </a:r>
            <a:endParaRPr/>
          </a:p>
          <a:p>
            <a:pPr marL="0" lvl="0" indent="0" algn="l" rtl="0">
              <a:spcBef>
                <a:spcPts val="0"/>
              </a:spcBef>
              <a:spcAft>
                <a:spcPts val="0"/>
              </a:spcAft>
              <a:buNone/>
            </a:pPr>
            <a:endParaRPr sz="1200"/>
          </a:p>
          <a:p>
            <a:pPr marL="0" lvl="0" indent="0" algn="l" rtl="0">
              <a:spcBef>
                <a:spcPts val="0"/>
              </a:spcBef>
              <a:spcAft>
                <a:spcPts val="0"/>
              </a:spcAft>
              <a:buNone/>
            </a:pPr>
            <a:r>
              <a:rPr lang="en-US" sz="1200"/>
              <a:t>“Teachers Go to School on Racial Bias”  </a:t>
            </a:r>
            <a:r>
              <a:rPr lang="en-US" sz="1200" i="1"/>
              <a:t>The Hechinger Report</a:t>
            </a:r>
            <a:endParaRPr/>
          </a:p>
          <a:p>
            <a:pPr marL="0" lvl="0" indent="0" algn="l" rtl="0">
              <a:spcBef>
                <a:spcPts val="0"/>
              </a:spcBef>
              <a:spcAft>
                <a:spcPts val="0"/>
              </a:spcAft>
              <a:buNone/>
            </a:pPr>
            <a:r>
              <a:rPr lang="en-US"/>
              <a:t>https://hechingerreport.org/teachers-go-to-school-on-racial-bias/</a:t>
            </a:r>
            <a:endParaRPr/>
          </a:p>
          <a:p>
            <a:pPr marL="0" lvl="0" indent="0" algn="l" rtl="0">
              <a:spcBef>
                <a:spcPts val="0"/>
              </a:spcBef>
              <a:spcAft>
                <a:spcPts val="0"/>
              </a:spcAft>
              <a:buNone/>
            </a:pPr>
            <a:endParaRPr/>
          </a:p>
          <a:p>
            <a:pPr marL="0" lvl="0" indent="0" algn="l" rtl="0">
              <a:spcBef>
                <a:spcPts val="0"/>
              </a:spcBef>
              <a:spcAft>
                <a:spcPts val="0"/>
              </a:spcAft>
              <a:buNone/>
            </a:pPr>
            <a:r>
              <a:rPr lang="en-US"/>
              <a:t>Teaching While White – blog / podcast</a:t>
            </a:r>
            <a:endParaRPr/>
          </a:p>
          <a:p>
            <a:pPr marL="0" marR="0" lvl="0" indent="0" algn="l" rtl="0">
              <a:lnSpc>
                <a:spcPct val="100000"/>
              </a:lnSpc>
              <a:spcBef>
                <a:spcPts val="0"/>
              </a:spcBef>
              <a:spcAft>
                <a:spcPts val="0"/>
              </a:spcAft>
              <a:buClr>
                <a:schemeClr val="dk1"/>
              </a:buClr>
              <a:buSzPts val="1200"/>
              <a:buFont typeface="Calibri"/>
              <a:buNone/>
            </a:pPr>
            <a:r>
              <a:rPr lang="en-US" sz="1200" u="sng">
                <a:solidFill>
                  <a:schemeClr val="hlink"/>
                </a:solidFill>
                <a:hlinkClick r:id="rId3"/>
              </a:rPr>
              <a:t>https://teachingwhilewhite.org/about-teaching-while-whhite</a:t>
            </a:r>
            <a:endParaRPr sz="1200"/>
          </a:p>
          <a:p>
            <a:pPr marL="0" lvl="0" indent="0" algn="l" rtl="0">
              <a:spcBef>
                <a:spcPts val="0"/>
              </a:spcBef>
              <a:spcAft>
                <a:spcPts val="0"/>
              </a:spcAft>
              <a:buNone/>
            </a:pPr>
            <a:endParaRPr/>
          </a:p>
          <a:p>
            <a:pPr marL="0" lvl="0" indent="0" algn="l" rtl="0">
              <a:spcBef>
                <a:spcPts val="0"/>
              </a:spcBef>
              <a:spcAft>
                <a:spcPts val="0"/>
              </a:spcAft>
              <a:buNone/>
            </a:pPr>
            <a:r>
              <a:rPr lang="en-US"/>
              <a:t>Choose a blog post (A Letter to White Teachers of My Black Children is especially good!) and/or podcase each meeting to discuss.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7" name="Google Shape;36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Whose voice is present in our team?  Whose is not?</a:t>
            </a:r>
            <a:endParaRPr/>
          </a:p>
          <a:p>
            <a:pPr marL="0" marR="0" lvl="0" indent="0" algn="l" rtl="0">
              <a:lnSpc>
                <a:spcPct val="100000"/>
              </a:lnSpc>
              <a:spcBef>
                <a:spcPts val="0"/>
              </a:spcBef>
              <a:spcAft>
                <a:spcPts val="0"/>
              </a:spcAft>
              <a:buClr>
                <a:schemeClr val="dk1"/>
              </a:buClr>
              <a:buSzPts val="1200"/>
              <a:buFont typeface="Calibri"/>
              <a:buNone/>
            </a:pPr>
            <a:r>
              <a:rPr lang="en-US"/>
              <a:t>Whose voice is present in constructing our expectations, lessons, acknowledgement systems, behavior process, etc.?  Whose is not?</a:t>
            </a:r>
            <a:endParaRPr/>
          </a:p>
          <a:p>
            <a:pPr marL="0" lvl="0" indent="0" algn="l" rtl="0">
              <a:spcBef>
                <a:spcPts val="0"/>
              </a:spcBef>
              <a:spcAft>
                <a:spcPts val="0"/>
              </a:spcAft>
              <a:buNone/>
            </a:pPr>
            <a:endParaRPr/>
          </a:p>
        </p:txBody>
      </p:sp>
      <p:sp>
        <p:nvSpPr>
          <p:cNvPr id="376" name="Google Shape;37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spend time thinking about what might the consequence of feeling excluded or not part of our school be?  How might our rules play into others feeling excluded or invalidated?</a:t>
            </a:r>
            <a:endParaRPr/>
          </a:p>
        </p:txBody>
      </p:sp>
      <p:sp>
        <p:nvSpPr>
          <p:cNvPr id="383" name="Google Shape;38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a big activity we walk school teams through.</a:t>
            </a:r>
            <a:endParaRPr dirty="0"/>
          </a:p>
          <a:p>
            <a:pPr marL="0" lvl="0" indent="0" algn="l" rtl="0">
              <a:spcBef>
                <a:spcPts val="0"/>
              </a:spcBef>
              <a:spcAft>
                <a:spcPts val="0"/>
              </a:spcAft>
              <a:buNone/>
            </a:pPr>
            <a:r>
              <a:rPr lang="en-US" dirty="0"/>
              <a:t>Field Guide </a:t>
            </a:r>
            <a:r>
              <a:rPr lang="en-US" dirty="0" err="1"/>
              <a:t>pgs</a:t>
            </a:r>
            <a:r>
              <a:rPr lang="en-US" dirty="0"/>
              <a:t> 32-33</a:t>
            </a:r>
            <a:endParaRPr dirty="0"/>
          </a:p>
        </p:txBody>
      </p:sp>
      <p:sp>
        <p:nvSpPr>
          <p:cNvPr id="391" name="Google Shape;391;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200" b="0" i="0" u="none" strike="noStrike" cap="none">
                <a:solidFill>
                  <a:schemeClr val="dk1"/>
                </a:solidFill>
                <a:latin typeface="Calibri"/>
                <a:ea typeface="Calibri"/>
                <a:cs typeface="Calibri"/>
                <a:sym typeface="Calibri"/>
              </a:rPr>
              <a:t>We need to move from blaming and tolerating, to affirming and honoring.</a:t>
            </a:r>
            <a:endParaRPr sz="1200" b="0" i="0" u="none" strike="noStrike" cap="none">
              <a:solidFill>
                <a:schemeClr val="dk1"/>
              </a:solidFill>
              <a:latin typeface="Calibri"/>
              <a:ea typeface="Calibri"/>
              <a:cs typeface="Calibri"/>
              <a:sym typeface="Calibri"/>
            </a:endParaRPr>
          </a:p>
        </p:txBody>
      </p:sp>
      <p:sp>
        <p:nvSpPr>
          <p:cNvPr id="401" name="Google Shape;401;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Understand the differences and similarities.</a:t>
            </a:r>
            <a:endParaRPr dirty="0"/>
          </a:p>
        </p:txBody>
      </p:sp>
      <p:sp>
        <p:nvSpPr>
          <p:cNvPr id="409" name="Google Shape;409;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Here’s what it might look like.</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16" name="Google Shape;41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Once we recognize that the behaviors might look different and validate/affirm that’s okay, then how do we use lesson plans to build and bridge.  What is the behavior?  Why might we do it differently in this setting under these circumstance?</a:t>
            </a:r>
            <a:endParaRPr/>
          </a:p>
        </p:txBody>
      </p:sp>
      <p:sp>
        <p:nvSpPr>
          <p:cNvPr id="422" name="Google Shape;422;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Key Points:</a:t>
            </a:r>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-How did these work last time?  How did we do (as a group and individually)?  Where there any that you felt were difficult (for yourself or others)? </a:t>
            </a:r>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 </a:t>
            </a:r>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 To push your growing edge means that when you hit a point (or various points) in the workshop that forces you to reflect on your beliefs and practices, recognize that moment and challenge it rather than allowing it to wear you down and make you feel helpless (or defensive).</a:t>
            </a:r>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204" name="Google Shape;20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the behaviors don’t align, what do we do to see the gap and respond to promote learning?</a:t>
            </a:r>
            <a:endParaRPr/>
          </a:p>
        </p:txBody>
      </p:sp>
      <p:sp>
        <p:nvSpPr>
          <p:cNvPr id="431" name="Google Shape;431;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Time permitting, allow teams time to construct their pitch.  Each slide should have specific talking points.</a:t>
            </a:r>
            <a:endParaRPr/>
          </a:p>
        </p:txBody>
      </p:sp>
      <p:sp>
        <p:nvSpPr>
          <p:cNvPr id="438" name="Google Shape;438;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Time permitting, allow teams time to construct their pitch.  Each slide should have specific talking points.</a:t>
            </a:r>
            <a:endParaRPr/>
          </a:p>
        </p:txBody>
      </p:sp>
      <p:sp>
        <p:nvSpPr>
          <p:cNvPr id="438" name="Google Shape;438;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899704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dirty="0"/>
              <a:t>What needs to happen?  </a:t>
            </a:r>
            <a:endParaRPr dirty="0"/>
          </a:p>
          <a:p>
            <a:pPr marL="228600" lvl="0" indent="-228600" algn="l" rtl="0">
              <a:spcBef>
                <a:spcPts val="0"/>
              </a:spcBef>
              <a:spcAft>
                <a:spcPts val="0"/>
              </a:spcAft>
              <a:buClr>
                <a:schemeClr val="dk1"/>
              </a:buClr>
              <a:buSzPts val="1200"/>
              <a:buFont typeface="Calibri"/>
              <a:buAutoNum type="arabicPeriod"/>
            </a:pPr>
            <a:r>
              <a:rPr lang="en-US" dirty="0"/>
              <a:t>Who is going to do it?</a:t>
            </a:r>
            <a:endParaRPr dirty="0"/>
          </a:p>
          <a:p>
            <a:pPr marL="228600" lvl="0" indent="-228600" algn="l" rtl="0">
              <a:spcBef>
                <a:spcPts val="0"/>
              </a:spcBef>
              <a:spcAft>
                <a:spcPts val="0"/>
              </a:spcAft>
              <a:buClr>
                <a:schemeClr val="dk1"/>
              </a:buClr>
              <a:buSzPts val="1200"/>
              <a:buFont typeface="Calibri"/>
              <a:buAutoNum type="arabicPeriod"/>
            </a:pPr>
            <a:r>
              <a:rPr lang="en-US" dirty="0"/>
              <a:t>By when?</a:t>
            </a:r>
            <a:endParaRPr dirty="0"/>
          </a:p>
        </p:txBody>
      </p:sp>
      <p:sp>
        <p:nvSpPr>
          <p:cNvPr id="445" name="Google Shape;44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t>Using the post-it notes on your table, answer the following questions and then place on chart paper around the room:</a:t>
            </a:r>
            <a:endParaRPr dirty="0"/>
          </a:p>
          <a:p>
            <a:pPr marL="0" lvl="0" indent="0" algn="l" rtl="0">
              <a:spcBef>
                <a:spcPts val="0"/>
              </a:spcBef>
              <a:spcAft>
                <a:spcPts val="0"/>
              </a:spcAft>
              <a:buNone/>
            </a:pPr>
            <a:endParaRPr dirty="0"/>
          </a:p>
        </p:txBody>
      </p:sp>
      <p:sp>
        <p:nvSpPr>
          <p:cNvPr id="457" name="Google Shape;457;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Briefly review learning intentions for the day.</a:t>
            </a:r>
            <a:endParaRPr/>
          </a:p>
        </p:txBody>
      </p:sp>
      <p:sp>
        <p:nvSpPr>
          <p:cNvPr id="211" name="Google Shape;21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Briefly review learning intentions for the day.</a:t>
            </a:r>
            <a:endParaRPr/>
          </a:p>
          <a:p>
            <a:pPr marL="0" lvl="0" indent="0" algn="l" rtl="0">
              <a:spcBef>
                <a:spcPts val="0"/>
              </a:spcBef>
              <a:spcAft>
                <a:spcPts val="0"/>
              </a:spcAft>
              <a:buNone/>
            </a:pPr>
            <a:endParaRPr/>
          </a:p>
          <a:p>
            <a:pPr marL="0" lvl="0" indent="0" algn="l" rtl="0">
              <a:spcBef>
                <a:spcPts val="0"/>
              </a:spcBef>
              <a:spcAft>
                <a:spcPts val="0"/>
              </a:spcAft>
              <a:buNone/>
            </a:pPr>
            <a:r>
              <a:rPr lang="en-US"/>
              <a:t>Remember – True learning is when we process information and make new discoveries.  We’ve given you some things to do and think about, but your growth will come from you applying knowledge to address an issue/problem.</a:t>
            </a:r>
            <a:endParaRPr/>
          </a:p>
        </p:txBody>
      </p:sp>
      <p:sp>
        <p:nvSpPr>
          <p:cNvPr id="218" name="Google Shape;21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Equity work always involves the mirror and the window.</a:t>
            </a:r>
            <a:endParaRPr/>
          </a:p>
          <a:p>
            <a:pPr marL="0" lvl="0" indent="0" algn="l" rtl="0">
              <a:spcBef>
                <a:spcPts val="0"/>
              </a:spcBef>
              <a:spcAft>
                <a:spcPts val="0"/>
              </a:spcAft>
              <a:buNone/>
            </a:pPr>
            <a:r>
              <a:rPr lang="en-US"/>
              <a:t>Mirror - To do equity work effectively, we have to constantly be checking on where WE are (how might our biases, stereotypes, the racist structure in which we live, ect. be shaping our thoughts and reactions?).  We’re going to do a couple activities to check our mirror.  Use the mirror card to jot some notes / wonderings / emotional moments through out the day that you might want to come back to.</a:t>
            </a:r>
            <a:endParaRPr/>
          </a:p>
          <a:p>
            <a:pPr marL="0" lvl="0" indent="0" algn="l" rtl="0">
              <a:spcBef>
                <a:spcPts val="0"/>
              </a:spcBef>
              <a:spcAft>
                <a:spcPts val="0"/>
              </a:spcAft>
              <a:buNone/>
            </a:pPr>
            <a:r>
              <a:rPr lang="en-US"/>
              <a:t>Window – Use discussions today to collect more window information.  What did I learn and how did the speaker’s background shape their thoughts / words?  Is that perspective similar to one I’ve heard before?  What can I take away from that?</a:t>
            </a:r>
            <a:endParaRPr/>
          </a:p>
        </p:txBody>
      </p:sp>
      <p:sp>
        <p:nvSpPr>
          <p:cNvPr id="225" name="Google Shape;22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Ask participants to consider what they’ve been thinking about lately.  Explain that we’re going to run through a series of headlines that might resonate or jog their memory.</a:t>
            </a:r>
            <a:endParaRPr/>
          </a:p>
          <a:p>
            <a:pPr marL="0" lvl="0" indent="0" algn="l" rtl="0">
              <a:spcBef>
                <a:spcPts val="0"/>
              </a:spcBef>
              <a:spcAft>
                <a:spcPts val="0"/>
              </a:spcAft>
              <a:buNone/>
            </a:pPr>
            <a:endParaRPr/>
          </a:p>
          <a:p>
            <a:pPr marL="0" lvl="0" indent="0" algn="l" rtl="0">
              <a:spcBef>
                <a:spcPts val="0"/>
              </a:spcBef>
              <a:spcAft>
                <a:spcPts val="0"/>
              </a:spcAft>
              <a:buNone/>
            </a:pPr>
            <a:r>
              <a:rPr lang="en-US"/>
              <a:t>** These headline slides may change depending on current events surround presentation.</a:t>
            </a:r>
            <a:endParaRPr/>
          </a:p>
        </p:txBody>
      </p:sp>
      <p:sp>
        <p:nvSpPr>
          <p:cNvPr id="234" name="Google Shape;23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Jot down your feelings from these images and/or what’s been on your heart and mind lately (provide a few minutes for participants think/write).</a:t>
            </a:r>
            <a:endParaRPr/>
          </a:p>
          <a:p>
            <a:pPr marL="0" lvl="0" indent="0" algn="l" rtl="0">
              <a:spcBef>
                <a:spcPts val="0"/>
              </a:spcBef>
              <a:spcAft>
                <a:spcPts val="0"/>
              </a:spcAft>
              <a:buNone/>
            </a:pPr>
            <a:r>
              <a:rPr lang="en-US"/>
              <a:t>Turn to the person / people next to you and discuss what’s been on your heart and mind lately?  Pay special attention to how you’re listening.  </a:t>
            </a:r>
            <a:endParaRPr/>
          </a:p>
          <a:p>
            <a:pPr marL="171450" lvl="0" indent="-171450" algn="l" rtl="0">
              <a:spcBef>
                <a:spcPts val="0"/>
              </a:spcBef>
              <a:spcAft>
                <a:spcPts val="0"/>
              </a:spcAft>
              <a:buClr>
                <a:schemeClr val="dk1"/>
              </a:buClr>
              <a:buSzPts val="1200"/>
              <a:buFont typeface="Calibri"/>
              <a:buChar char="-"/>
            </a:pPr>
            <a:r>
              <a:rPr lang="en-US"/>
              <a:t>Be present</a:t>
            </a:r>
            <a:endParaRPr/>
          </a:p>
          <a:p>
            <a:pPr marL="171450" lvl="0" indent="-171450" algn="l" rtl="0">
              <a:spcBef>
                <a:spcPts val="0"/>
              </a:spcBef>
              <a:spcAft>
                <a:spcPts val="0"/>
              </a:spcAft>
              <a:buClr>
                <a:schemeClr val="dk1"/>
              </a:buClr>
              <a:buSzPts val="1200"/>
              <a:buFont typeface="Calibri"/>
              <a:buChar char="-"/>
            </a:pPr>
            <a:r>
              <a:rPr lang="en-US"/>
              <a:t>Withhold judgement</a:t>
            </a:r>
            <a:endParaRPr/>
          </a:p>
          <a:p>
            <a:pPr marL="0" lvl="0" indent="0" algn="l" rtl="0">
              <a:spcBef>
                <a:spcPts val="0"/>
              </a:spcBef>
              <a:spcAft>
                <a:spcPts val="0"/>
              </a:spcAft>
              <a:buNone/>
            </a:pPr>
            <a:endParaRPr/>
          </a:p>
          <a:p>
            <a:pPr marL="0" lvl="0" indent="0" algn="l" rtl="0">
              <a:spcBef>
                <a:spcPts val="0"/>
              </a:spcBef>
              <a:spcAft>
                <a:spcPts val="0"/>
              </a:spcAft>
              <a:buNone/>
            </a:pPr>
            <a:r>
              <a:rPr lang="en-US"/>
              <a:t>Remind participants that it is important to bring your whole self into this work; use that that emotional connection to reconnect with your why.  </a:t>
            </a:r>
            <a:endParaRPr/>
          </a:p>
          <a:p>
            <a:pPr marL="0" lvl="0" indent="0" algn="l" rtl="0">
              <a:spcBef>
                <a:spcPts val="0"/>
              </a:spcBef>
              <a:spcAft>
                <a:spcPts val="0"/>
              </a:spcAft>
              <a:buNone/>
            </a:pPr>
            <a:r>
              <a:rPr lang="en-US"/>
              <a:t>In order to keep at it, it’s important to constantly reconnect with our why.</a:t>
            </a:r>
            <a:endParaRPr/>
          </a:p>
        </p:txBody>
      </p:sp>
      <p:sp>
        <p:nvSpPr>
          <p:cNvPr id="272" name="Google Shape;27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Our WHY usually comes from an emotional response.  We do this work, b/c it makes us fell joyful / angry / powerful / etc. when humans we care about feel _________________ (frightened, included, empowered).  “You can’t teach a kid you don’t like.” Rita Pearson.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Connect folks with that emotional component stemming from their why. As a team, it also helps to have a shared why and a shared understanding of what this work looks like when we get there.  Videos are a great way to do that.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Does this video connect to your why?  If so, how?</a:t>
            </a:r>
            <a:endParaRPr dirty="0"/>
          </a:p>
          <a:p>
            <a:pPr marL="171450" lvl="0" indent="-171450" algn="l" rtl="0">
              <a:spcBef>
                <a:spcPts val="0"/>
              </a:spcBef>
              <a:spcAft>
                <a:spcPts val="0"/>
              </a:spcAft>
              <a:buClr>
                <a:schemeClr val="dk1"/>
              </a:buClr>
              <a:buSzPts val="1200"/>
              <a:buFont typeface="Calibri"/>
              <a:buChar char="-"/>
            </a:pPr>
            <a:r>
              <a:rPr lang="en-US" dirty="0"/>
              <a:t>Feeling included, empowered?</a:t>
            </a:r>
            <a:endParaRPr dirty="0"/>
          </a:p>
          <a:p>
            <a:pPr marL="171450" lvl="0" indent="-171450" algn="l" rtl="0">
              <a:spcBef>
                <a:spcPts val="0"/>
              </a:spcBef>
              <a:spcAft>
                <a:spcPts val="0"/>
              </a:spcAft>
              <a:buClr>
                <a:schemeClr val="dk1"/>
              </a:buClr>
              <a:buSzPts val="1200"/>
              <a:buFont typeface="Calibri"/>
              <a:buChar char="-"/>
            </a:pPr>
            <a:r>
              <a:rPr lang="en-US" dirty="0"/>
              <a:t>Community?</a:t>
            </a:r>
            <a:endParaRPr dirty="0"/>
          </a:p>
          <a:p>
            <a:pPr marL="171450" lvl="0" indent="-171450" algn="l" rtl="0">
              <a:spcBef>
                <a:spcPts val="0"/>
              </a:spcBef>
              <a:spcAft>
                <a:spcPts val="0"/>
              </a:spcAft>
              <a:buClr>
                <a:schemeClr val="dk1"/>
              </a:buClr>
              <a:buSzPts val="1200"/>
              <a:buFont typeface="Calibri"/>
              <a:buChar char="-"/>
            </a:pPr>
            <a:r>
              <a:rPr lang="en-US" dirty="0"/>
              <a:t>Shared joy/excitement/wonder</a:t>
            </a:r>
            <a:endParaRPr dirty="0"/>
          </a:p>
          <a:p>
            <a:pPr marL="171450" lvl="0" indent="-9525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If there’s time, have folks discuss the video’s connection to their why with someone from another table.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 Star Wars Experience For ALL of Us</a:t>
            </a:r>
            <a:endParaRPr dirty="0"/>
          </a:p>
          <a:p>
            <a:pPr marL="0" lvl="0" indent="0" algn="l" rtl="0">
              <a:spcBef>
                <a:spcPts val="0"/>
              </a:spcBef>
              <a:spcAft>
                <a:spcPts val="0"/>
              </a:spcAft>
              <a:buNone/>
            </a:pPr>
            <a:r>
              <a:rPr lang="en-US" dirty="0"/>
              <a:t>https://www.youtube.com/watch?v=V90pqyZ3cU8</a:t>
            </a:r>
            <a:endParaRPr dirty="0"/>
          </a:p>
          <a:p>
            <a:pPr marL="0" lvl="0" indent="0" algn="l" rtl="0">
              <a:spcBef>
                <a:spcPts val="0"/>
              </a:spcBef>
              <a:spcAft>
                <a:spcPts val="0"/>
              </a:spcAft>
              <a:buNone/>
            </a:pPr>
            <a:endParaRPr dirty="0"/>
          </a:p>
        </p:txBody>
      </p:sp>
      <p:sp>
        <p:nvSpPr>
          <p:cNvPr id="279" name="Google Shape;27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41"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7" name="Google Shape;17;p41"/>
          <p:cNvSpPr txBox="1">
            <a:spLocks noGrp="1"/>
          </p:cNvSpPr>
          <p:nvPr>
            <p:ph type="ctrTitle"/>
          </p:nvPr>
        </p:nvSpPr>
        <p:spPr>
          <a:xfrm>
            <a:off x="457200" y="3671154"/>
            <a:ext cx="8153400"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4800"/>
              <a:buFont typeface="Verdana"/>
              <a:buNone/>
              <a:defRPr sz="48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1"/>
          <p:cNvSpPr txBox="1">
            <a:spLocks noGrp="1"/>
          </p:cNvSpPr>
          <p:nvPr>
            <p:ph type="subTitle" idx="1"/>
          </p:nvPr>
        </p:nvSpPr>
        <p:spPr>
          <a:xfrm>
            <a:off x="990600" y="5257800"/>
            <a:ext cx="7238999"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marR="0" lvl="0" algn="ctr">
              <a:lnSpc>
                <a:spcPct val="100000"/>
              </a:lnSpc>
              <a:spcBef>
                <a:spcPts val="0"/>
              </a:spcBef>
              <a:spcAft>
                <a:spcPts val="0"/>
              </a:spcAft>
              <a:buClr>
                <a:srgbClr val="888A8C"/>
              </a:buClr>
              <a:buSzPts val="3200"/>
              <a:buFont typeface="Arial"/>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41"/>
          <p:cNvPicPr preferRelativeResize="0"/>
          <p:nvPr/>
        </p:nvPicPr>
        <p:blipFill rotWithShape="1">
          <a:blip r:embed="rId3">
            <a:alphaModFix/>
          </a:blip>
          <a:srcRect/>
          <a:stretch/>
        </p:blipFill>
        <p:spPr>
          <a:xfrm>
            <a:off x="3196759" y="152400"/>
            <a:ext cx="2703919" cy="1295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3"/>
        <p:cNvGrpSpPr/>
        <p:nvPr/>
      </p:nvGrpSpPr>
      <p:grpSpPr>
        <a:xfrm>
          <a:off x="0" y="0"/>
          <a:ext cx="0" cy="0"/>
          <a:chOff x="0" y="0"/>
          <a:chExt cx="0" cy="0"/>
        </a:xfrm>
      </p:grpSpPr>
      <p:pic>
        <p:nvPicPr>
          <p:cNvPr id="84" name="Google Shape;84;p51"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85" name="Google Shape;85;p51"/>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1"/>
          <p:cNvSpPr txBox="1">
            <a:spLocks noGrp="1"/>
          </p:cNvSpPr>
          <p:nvPr>
            <p:ph type="subTitle" idx="1"/>
          </p:nvPr>
        </p:nvSpPr>
        <p:spPr>
          <a:xfrm>
            <a:off x="1373108"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87" name="Google Shape;87;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51"/>
          <p:cNvPicPr preferRelativeResize="0"/>
          <p:nvPr/>
        </p:nvPicPr>
        <p:blipFill rotWithShape="1">
          <a:blip r:embed="rId3">
            <a:alphaModFix/>
          </a:blip>
          <a:srcRect/>
          <a:stretch/>
        </p:blipFill>
        <p:spPr>
          <a:xfrm>
            <a:off x="2969176" y="152399"/>
            <a:ext cx="3208665" cy="153721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1"/>
        <p:cNvGrpSpPr/>
        <p:nvPr/>
      </p:nvGrpSpPr>
      <p:grpSpPr>
        <a:xfrm>
          <a:off x="0" y="0"/>
          <a:ext cx="0" cy="0"/>
          <a:chOff x="0" y="0"/>
          <a:chExt cx="0" cy="0"/>
        </a:xfrm>
      </p:grpSpPr>
      <p:pic>
        <p:nvPicPr>
          <p:cNvPr id="92" name="Google Shape;92;p52"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93" name="Google Shape;93;p52"/>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52"/>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5" name="Google Shape;9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8" name="Google Shape;98;p52"/>
          <p:cNvPicPr preferRelativeResize="0"/>
          <p:nvPr/>
        </p:nvPicPr>
        <p:blipFill rotWithShape="1">
          <a:blip r:embed="rId3">
            <a:alphaModFix/>
          </a:blip>
          <a:srcRect/>
          <a:stretch/>
        </p:blipFill>
        <p:spPr>
          <a:xfrm>
            <a:off x="3196759" y="152400"/>
            <a:ext cx="2703919" cy="1295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99"/>
        <p:cNvGrpSpPr/>
        <p:nvPr/>
      </p:nvGrpSpPr>
      <p:grpSpPr>
        <a:xfrm>
          <a:off x="0" y="0"/>
          <a:ext cx="0" cy="0"/>
          <a:chOff x="0" y="0"/>
          <a:chExt cx="0" cy="0"/>
        </a:xfrm>
      </p:grpSpPr>
      <p:sp>
        <p:nvSpPr>
          <p:cNvPr id="100" name="Google Shape;100;p53"/>
          <p:cNvSpPr txBox="1">
            <a:spLocks noGrp="1"/>
          </p:cNvSpPr>
          <p:nvPr>
            <p:ph type="ctrTitle"/>
          </p:nvPr>
        </p:nvSpPr>
        <p:spPr>
          <a:xfrm>
            <a:off x="928464" y="1600200"/>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53"/>
          <p:cNvSpPr txBox="1">
            <a:spLocks noGrp="1"/>
          </p:cNvSpPr>
          <p:nvPr>
            <p:ph type="subTitle" idx="1"/>
          </p:nvPr>
        </p:nvSpPr>
        <p:spPr>
          <a:xfrm>
            <a:off x="1348319" y="34290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2" name="Google Shape;102;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5" name="Google Shape;105;p53"/>
          <p:cNvPicPr preferRelativeResize="0"/>
          <p:nvPr/>
        </p:nvPicPr>
        <p:blipFill rotWithShape="1">
          <a:blip r:embed="rId2">
            <a:alphaModFix/>
          </a:blip>
          <a:srcRect/>
          <a:stretch/>
        </p:blipFill>
        <p:spPr>
          <a:xfrm>
            <a:off x="3196759" y="152400"/>
            <a:ext cx="2862973" cy="1371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106"/>
        <p:cNvGrpSpPr/>
        <p:nvPr/>
      </p:nvGrpSpPr>
      <p:grpSpPr>
        <a:xfrm>
          <a:off x="0" y="0"/>
          <a:ext cx="0" cy="0"/>
          <a:chOff x="0" y="0"/>
          <a:chExt cx="0" cy="0"/>
        </a:xfrm>
      </p:grpSpPr>
      <p:sp>
        <p:nvSpPr>
          <p:cNvPr id="107" name="Google Shape;107;p54"/>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54"/>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9" name="Google Shape;109;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2" name="Google Shape;112;p54"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13" name="Google Shape;113;p54"/>
          <p:cNvPicPr preferRelativeResize="0"/>
          <p:nvPr/>
        </p:nvPicPr>
        <p:blipFill rotWithShape="1">
          <a:blip r:embed="rId3">
            <a:alphaModFix/>
          </a:blip>
          <a:srcRect/>
          <a:stretch/>
        </p:blipFill>
        <p:spPr>
          <a:xfrm>
            <a:off x="393156" y="324571"/>
            <a:ext cx="2185488" cy="104702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114"/>
        <p:cNvGrpSpPr/>
        <p:nvPr/>
      </p:nvGrpSpPr>
      <p:grpSpPr>
        <a:xfrm>
          <a:off x="0" y="0"/>
          <a:ext cx="0" cy="0"/>
          <a:chOff x="0" y="0"/>
          <a:chExt cx="0" cy="0"/>
        </a:xfrm>
      </p:grpSpPr>
      <p:sp>
        <p:nvSpPr>
          <p:cNvPr id="115" name="Google Shape;115;p55"/>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55"/>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7" name="Google Shape;117;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0" name="Google Shape;120;p55"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21" name="Google Shape;121;p55"/>
          <p:cNvPicPr preferRelativeResize="0"/>
          <p:nvPr/>
        </p:nvPicPr>
        <p:blipFill rotWithShape="1">
          <a:blip r:embed="rId3">
            <a:alphaModFix/>
          </a:blip>
          <a:srcRect/>
          <a:stretch/>
        </p:blipFill>
        <p:spPr>
          <a:xfrm>
            <a:off x="393156" y="324571"/>
            <a:ext cx="2185488" cy="104702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122"/>
        <p:cNvGrpSpPr/>
        <p:nvPr/>
      </p:nvGrpSpPr>
      <p:grpSpPr>
        <a:xfrm>
          <a:off x="0" y="0"/>
          <a:ext cx="0" cy="0"/>
          <a:chOff x="0" y="0"/>
          <a:chExt cx="0" cy="0"/>
        </a:xfrm>
      </p:grpSpPr>
      <p:sp>
        <p:nvSpPr>
          <p:cNvPr id="123" name="Google Shape;123;p56"/>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56"/>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5" name="Google Shape;125;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8" name="Google Shape;128;p56"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29" name="Google Shape;129;p56"/>
          <p:cNvPicPr preferRelativeResize="0"/>
          <p:nvPr/>
        </p:nvPicPr>
        <p:blipFill rotWithShape="1">
          <a:blip r:embed="rId3">
            <a:alphaModFix/>
          </a:blip>
          <a:srcRect/>
          <a:stretch/>
        </p:blipFill>
        <p:spPr>
          <a:xfrm>
            <a:off x="393156" y="337271"/>
            <a:ext cx="2185488" cy="104702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0"/>
        <p:cNvGrpSpPr/>
        <p:nvPr/>
      </p:nvGrpSpPr>
      <p:grpSpPr>
        <a:xfrm>
          <a:off x="0" y="0"/>
          <a:ext cx="0" cy="0"/>
          <a:chOff x="0" y="0"/>
          <a:chExt cx="0" cy="0"/>
        </a:xfrm>
      </p:grpSpPr>
      <p:sp>
        <p:nvSpPr>
          <p:cNvPr id="131" name="Google Shape;131;p57"/>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57"/>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3" name="Google Shape;133;p57"/>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4" name="Google Shape;134;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7" name="Google Shape;137;p57"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38" name="Google Shape;138;p57"/>
          <p:cNvPicPr preferRelativeResize="0"/>
          <p:nvPr/>
        </p:nvPicPr>
        <p:blipFill rotWithShape="1">
          <a:blip r:embed="rId3">
            <a:alphaModFix/>
          </a:blip>
          <a:srcRect/>
          <a:stretch/>
        </p:blipFill>
        <p:spPr>
          <a:xfrm>
            <a:off x="393156" y="324571"/>
            <a:ext cx="2185488" cy="10470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39"/>
        <p:cNvGrpSpPr/>
        <p:nvPr/>
      </p:nvGrpSpPr>
      <p:grpSpPr>
        <a:xfrm>
          <a:off x="0" y="0"/>
          <a:ext cx="0" cy="0"/>
          <a:chOff x="0" y="0"/>
          <a:chExt cx="0" cy="0"/>
        </a:xfrm>
      </p:grpSpPr>
      <p:sp>
        <p:nvSpPr>
          <p:cNvPr id="140" name="Google Shape;140;p5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5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42" name="Google Shape;142;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58"/>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45" name="Google Shape;145;p58"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46" name="Google Shape;146;p58"/>
          <p:cNvPicPr preferRelativeResize="0"/>
          <p:nvPr/>
        </p:nvPicPr>
        <p:blipFill rotWithShape="1">
          <a:blip r:embed="rId3">
            <a:alphaModFix/>
          </a:blip>
          <a:srcRect/>
          <a:stretch/>
        </p:blipFill>
        <p:spPr>
          <a:xfrm>
            <a:off x="228600" y="6319908"/>
            <a:ext cx="838200" cy="40156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47"/>
        <p:cNvGrpSpPr/>
        <p:nvPr/>
      </p:nvGrpSpPr>
      <p:grpSpPr>
        <a:xfrm>
          <a:off x="0" y="0"/>
          <a:ext cx="0" cy="0"/>
          <a:chOff x="0" y="0"/>
          <a:chExt cx="0" cy="0"/>
        </a:xfrm>
      </p:grpSpPr>
      <p:sp>
        <p:nvSpPr>
          <p:cNvPr id="148" name="Google Shape;148;p5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5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50" name="Google Shape;150;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2" name="Google Shape;152;p59"/>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53" name="Google Shape;153;p59"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54" name="Google Shape;154;p59"/>
          <p:cNvPicPr preferRelativeResize="0"/>
          <p:nvPr/>
        </p:nvPicPr>
        <p:blipFill rotWithShape="1">
          <a:blip r:embed="rId3">
            <a:alphaModFix/>
          </a:blip>
          <a:srcRect/>
          <a:stretch/>
        </p:blipFill>
        <p:spPr>
          <a:xfrm>
            <a:off x="228600" y="6319908"/>
            <a:ext cx="838200" cy="40156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55"/>
        <p:cNvGrpSpPr/>
        <p:nvPr/>
      </p:nvGrpSpPr>
      <p:grpSpPr>
        <a:xfrm>
          <a:off x="0" y="0"/>
          <a:ext cx="0" cy="0"/>
          <a:chOff x="0" y="0"/>
          <a:chExt cx="0" cy="0"/>
        </a:xfrm>
      </p:grpSpPr>
      <p:sp>
        <p:nvSpPr>
          <p:cNvPr id="156" name="Google Shape;156;p6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6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58" name="Google Shape;158;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0" name="Google Shape;160;p60"/>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61" name="Google Shape;161;p60"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62" name="Google Shape;162;p60"/>
          <p:cNvPicPr preferRelativeResize="0"/>
          <p:nvPr/>
        </p:nvPicPr>
        <p:blipFill rotWithShape="1">
          <a:blip r:embed="rId3">
            <a:alphaModFix/>
          </a:blip>
          <a:srcRect/>
          <a:stretch/>
        </p:blipFill>
        <p:spPr>
          <a:xfrm>
            <a:off x="228600" y="6319908"/>
            <a:ext cx="838200" cy="4015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2"/>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2"/>
          <p:cNvSpPr txBox="1">
            <a:spLocks noGrp="1"/>
          </p:cNvSpPr>
          <p:nvPr>
            <p:ph type="title"/>
          </p:nvPr>
        </p:nvSpPr>
        <p:spPr>
          <a:xfrm>
            <a:off x="228600" y="228600"/>
            <a:ext cx="8686799" cy="1143000"/>
          </a:xfrm>
          <a:prstGeom prst="rect">
            <a:avLst/>
          </a:prstGeom>
          <a:solidFill>
            <a:srgbClr val="A9DCF2">
              <a:alpha val="67843"/>
            </a:srgbClr>
          </a:solidFill>
          <a:ln>
            <a:noFill/>
          </a:ln>
        </p:spPr>
        <p:txBody>
          <a:bodyPr spcFirstLastPara="1" wrap="square" lIns="91425" tIns="45700" rIns="91425" bIns="45700" anchor="ctr" anchorCtr="0">
            <a:normAutofit/>
          </a:bodyPr>
          <a:lstStyle>
            <a:lvl1pPr lvl="0" algn="ctr">
              <a:spcBef>
                <a:spcPts val="0"/>
              </a:spcBef>
              <a:spcAft>
                <a:spcPts val="0"/>
              </a:spcAft>
              <a:buClr>
                <a:srgbClr val="105775"/>
              </a:buClr>
              <a:buSzPts val="4000"/>
              <a:buFont typeface="Verdana"/>
              <a:buNone/>
              <a:defRPr sz="4000">
                <a:solidFill>
                  <a:srgbClr val="10577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 name="Google Shape;29;p42"/>
          <p:cNvPicPr preferRelativeResize="0"/>
          <p:nvPr/>
        </p:nvPicPr>
        <p:blipFill rotWithShape="1">
          <a:blip r:embed="rId2">
            <a:alphaModFix/>
          </a:blip>
          <a:srcRect/>
          <a:stretch/>
        </p:blipFill>
        <p:spPr>
          <a:xfrm>
            <a:off x="8091703" y="6347802"/>
            <a:ext cx="986993" cy="47285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3"/>
        <p:cNvGrpSpPr/>
        <p:nvPr/>
      </p:nvGrpSpPr>
      <p:grpSpPr>
        <a:xfrm>
          <a:off x="0" y="0"/>
          <a:ext cx="0" cy="0"/>
          <a:chOff x="0" y="0"/>
          <a:chExt cx="0" cy="0"/>
        </a:xfrm>
      </p:grpSpPr>
      <p:sp>
        <p:nvSpPr>
          <p:cNvPr id="164" name="Google Shape;164;p6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61"/>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6" name="Google Shape;166;p6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67" name="Google Shape;167;p61"/>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8" name="Google Shape;168;p61"/>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69" name="Google Shape;169;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61"/>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73" name="Google Shape;173;p61"/>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74" name="Google Shape;174;p61"/>
          <p:cNvPicPr preferRelativeResize="0"/>
          <p:nvPr/>
        </p:nvPicPr>
        <p:blipFill rotWithShape="1">
          <a:blip r:embed="rId2">
            <a:alphaModFix/>
          </a:blip>
          <a:srcRect/>
          <a:stretch/>
        </p:blipFill>
        <p:spPr>
          <a:xfrm>
            <a:off x="7968978" y="6248400"/>
            <a:ext cx="1092743" cy="52351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75"/>
        <p:cNvGrpSpPr/>
        <p:nvPr/>
      </p:nvGrpSpPr>
      <p:grpSpPr>
        <a:xfrm>
          <a:off x="0" y="0"/>
          <a:ext cx="0" cy="0"/>
          <a:chOff x="0" y="0"/>
          <a:chExt cx="0" cy="0"/>
        </a:xfrm>
      </p:grpSpPr>
      <p:sp>
        <p:nvSpPr>
          <p:cNvPr id="176" name="Google Shape;176;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9"/>
        <p:cNvGrpSpPr/>
        <p:nvPr/>
      </p:nvGrpSpPr>
      <p:grpSpPr>
        <a:xfrm>
          <a:off x="0" y="0"/>
          <a:ext cx="0" cy="0"/>
          <a:chOff x="0" y="0"/>
          <a:chExt cx="0" cy="0"/>
        </a:xfrm>
      </p:grpSpPr>
      <p:sp>
        <p:nvSpPr>
          <p:cNvPr id="180" name="Google Shape;180;p63"/>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63"/>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82" name="Google Shape;182;p63"/>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83" name="Google Shape;183;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63"/>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87" name="Google Shape;187;p63"/>
          <p:cNvPicPr preferRelativeResize="0"/>
          <p:nvPr/>
        </p:nvPicPr>
        <p:blipFill rotWithShape="1">
          <a:blip r:embed="rId2">
            <a:alphaModFix/>
          </a:blip>
          <a:srcRect/>
          <a:stretch/>
        </p:blipFill>
        <p:spPr>
          <a:xfrm>
            <a:off x="7968979" y="6291443"/>
            <a:ext cx="1092743" cy="5235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 name="Google Shape;3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43"/>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36" name="Google Shape;36;p43"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37" name="Google Shape;37;p43"/>
          <p:cNvPicPr preferRelativeResize="0"/>
          <p:nvPr/>
        </p:nvPicPr>
        <p:blipFill rotWithShape="1">
          <a:blip r:embed="rId3">
            <a:alphaModFix/>
          </a:blip>
          <a:srcRect/>
          <a:stretch/>
        </p:blipFill>
        <p:spPr>
          <a:xfrm>
            <a:off x="228600" y="6319908"/>
            <a:ext cx="838200" cy="4015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45"/>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45"/>
          <p:cNvPicPr preferRelativeResize="0"/>
          <p:nvPr/>
        </p:nvPicPr>
        <p:blipFill rotWithShape="1">
          <a:blip r:embed="rId2">
            <a:alphaModFix/>
          </a:blip>
          <a:srcRect/>
          <a:stretch/>
        </p:blipFill>
        <p:spPr>
          <a:xfrm>
            <a:off x="7968978" y="6248400"/>
            <a:ext cx="1092743" cy="52351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52" name="Google Shape;52;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5" name="Google Shape;55;p46"/>
          <p:cNvPicPr preferRelativeResize="0"/>
          <p:nvPr/>
        </p:nvPicPr>
        <p:blipFill rotWithShape="1">
          <a:blip r:embed="rId2">
            <a:alphaModFix/>
          </a:blip>
          <a:srcRect/>
          <a:stretch/>
        </p:blipFill>
        <p:spPr>
          <a:xfrm>
            <a:off x="7968975" y="6299850"/>
            <a:ext cx="1092743" cy="523514"/>
          </a:xfrm>
          <a:prstGeom prst="rect">
            <a:avLst/>
          </a:prstGeom>
          <a:noFill/>
          <a:ln>
            <a:noFill/>
          </a:ln>
        </p:spPr>
      </p:pic>
      <p:sp>
        <p:nvSpPr>
          <p:cNvPr id="56" name="Google Shape;56;p46"/>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57" name="Google Shape;57;p46"/>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One Content">
  <p:cSld name="4_One Content">
    <p:spTree>
      <p:nvGrpSpPr>
        <p:cNvPr id="1" name="Shape 58"/>
        <p:cNvGrpSpPr/>
        <p:nvPr/>
      </p:nvGrpSpPr>
      <p:grpSpPr>
        <a:xfrm>
          <a:off x="0" y="0"/>
          <a:ext cx="0" cy="0"/>
          <a:chOff x="0" y="0"/>
          <a:chExt cx="0" cy="0"/>
        </a:xfrm>
      </p:grpSpPr>
      <p:sp>
        <p:nvSpPr>
          <p:cNvPr id="59" name="Google Shape;59;p47"/>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7"/>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1" name="Google Shape;61;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a:endParaRPr/>
          </a:p>
        </p:txBody>
      </p:sp>
      <p:sp>
        <p:nvSpPr>
          <p:cNvPr id="62" name="Google Shape;62;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a:endParaRPr/>
          </a:p>
        </p:txBody>
      </p:sp>
      <p:sp>
        <p:nvSpPr>
          <p:cNvPr id="63" name="Google Shape;6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47"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65" name="Google Shape;65;p47"/>
          <p:cNvPicPr preferRelativeResize="0"/>
          <p:nvPr/>
        </p:nvPicPr>
        <p:blipFill rotWithShape="1">
          <a:blip r:embed="rId3">
            <a:alphaModFix/>
          </a:blip>
          <a:srcRect/>
          <a:stretch/>
        </p:blipFill>
        <p:spPr>
          <a:xfrm>
            <a:off x="393156" y="324571"/>
            <a:ext cx="2185488" cy="104702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7"/>
        <p:cNvGrpSpPr/>
        <p:nvPr/>
      </p:nvGrpSpPr>
      <p:grpSpPr>
        <a:xfrm>
          <a:off x="0" y="0"/>
          <a:ext cx="0" cy="0"/>
          <a:chOff x="0" y="0"/>
          <a:chExt cx="0" cy="0"/>
        </a:xfrm>
      </p:grpSpPr>
      <p:pic>
        <p:nvPicPr>
          <p:cNvPr id="68" name="Google Shape;68;p49"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69" name="Google Shape;69;p49"/>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9"/>
          <p:cNvSpPr txBox="1">
            <a:spLocks noGrp="1"/>
          </p:cNvSpPr>
          <p:nvPr>
            <p:ph type="subTitle" idx="1"/>
          </p:nvPr>
        </p:nvSpPr>
        <p:spPr>
          <a:xfrm>
            <a:off x="1373108"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1" name="Google Shape;71;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p49"/>
          <p:cNvPicPr preferRelativeResize="0"/>
          <p:nvPr/>
        </p:nvPicPr>
        <p:blipFill rotWithShape="1">
          <a:blip r:embed="rId3">
            <a:alphaModFix/>
          </a:blip>
          <a:srcRect/>
          <a:stretch/>
        </p:blipFill>
        <p:spPr>
          <a:xfrm>
            <a:off x="2898697" y="152399"/>
            <a:ext cx="3349622" cy="160474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75"/>
        <p:cNvGrpSpPr/>
        <p:nvPr/>
      </p:nvGrpSpPr>
      <p:grpSpPr>
        <a:xfrm>
          <a:off x="0" y="0"/>
          <a:ext cx="0" cy="0"/>
          <a:chOff x="0" y="0"/>
          <a:chExt cx="0" cy="0"/>
        </a:xfrm>
      </p:grpSpPr>
      <p:pic>
        <p:nvPicPr>
          <p:cNvPr id="76" name="Google Shape;76;p50"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77" name="Google Shape;77;p50"/>
          <p:cNvSpPr txBox="1">
            <a:spLocks noGrp="1"/>
          </p:cNvSpPr>
          <p:nvPr>
            <p:ph type="ctrTitle"/>
          </p:nvPr>
        </p:nvSpPr>
        <p:spPr>
          <a:xfrm>
            <a:off x="953254" y="3843377"/>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50"/>
          <p:cNvSpPr txBox="1">
            <a:spLocks noGrp="1"/>
          </p:cNvSpPr>
          <p:nvPr>
            <p:ph type="subTitle" idx="1"/>
          </p:nvPr>
        </p:nvSpPr>
        <p:spPr>
          <a:xfrm>
            <a:off x="1373108" y="53340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9" name="Google Shape;79;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2" name="Google Shape;82;p50"/>
          <p:cNvPicPr preferRelativeResize="0"/>
          <p:nvPr/>
        </p:nvPicPr>
        <p:blipFill rotWithShape="1">
          <a:blip r:embed="rId3">
            <a:alphaModFix/>
          </a:blip>
          <a:srcRect/>
          <a:stretch/>
        </p:blipFill>
        <p:spPr>
          <a:xfrm>
            <a:off x="2969176" y="139185"/>
            <a:ext cx="3208665" cy="153721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Verdana"/>
                <a:ea typeface="Verdana"/>
                <a:cs typeface="Verdana"/>
                <a:sym typeface="Verdana"/>
              </a:defRPr>
            </a:lvl1pPr>
            <a:lvl2pPr marL="0" marR="0" lvl="1" indent="0" algn="r" rtl="0">
              <a:spcBef>
                <a:spcPts val="0"/>
              </a:spcBef>
              <a:buNone/>
              <a:defRPr sz="1200" b="0" i="0" u="none" strike="noStrike" cap="none">
                <a:solidFill>
                  <a:srgbClr val="888888"/>
                </a:solidFill>
                <a:latin typeface="Verdana"/>
                <a:ea typeface="Verdana"/>
                <a:cs typeface="Verdana"/>
                <a:sym typeface="Verdana"/>
              </a:defRPr>
            </a:lvl2pPr>
            <a:lvl3pPr marL="0" marR="0" lvl="2" indent="0" algn="r" rtl="0">
              <a:spcBef>
                <a:spcPts val="0"/>
              </a:spcBef>
              <a:buNone/>
              <a:defRPr sz="1200" b="0" i="0" u="none" strike="noStrike" cap="none">
                <a:solidFill>
                  <a:srgbClr val="888888"/>
                </a:solidFill>
                <a:latin typeface="Verdana"/>
                <a:ea typeface="Verdana"/>
                <a:cs typeface="Verdana"/>
                <a:sym typeface="Verdana"/>
              </a:defRPr>
            </a:lvl3pPr>
            <a:lvl4pPr marL="0" marR="0" lvl="3" indent="0" algn="r" rtl="0">
              <a:spcBef>
                <a:spcPts val="0"/>
              </a:spcBef>
              <a:buNone/>
              <a:defRPr sz="1200" b="0" i="0" u="none" strike="noStrike" cap="none">
                <a:solidFill>
                  <a:srgbClr val="888888"/>
                </a:solidFill>
                <a:latin typeface="Verdana"/>
                <a:ea typeface="Verdana"/>
                <a:cs typeface="Verdana"/>
                <a:sym typeface="Verdana"/>
              </a:defRPr>
            </a:lvl4pPr>
            <a:lvl5pPr marL="0" marR="0" lvl="4" indent="0" algn="r" rtl="0">
              <a:spcBef>
                <a:spcPts val="0"/>
              </a:spcBef>
              <a:buNone/>
              <a:defRPr sz="1200" b="0" i="0" u="none" strike="noStrike" cap="none">
                <a:solidFill>
                  <a:srgbClr val="888888"/>
                </a:solidFill>
                <a:latin typeface="Verdana"/>
                <a:ea typeface="Verdana"/>
                <a:cs typeface="Verdana"/>
                <a:sym typeface="Verdana"/>
              </a:defRPr>
            </a:lvl5pPr>
            <a:lvl6pPr marL="0" marR="0" lvl="5" indent="0" algn="r" rtl="0">
              <a:spcBef>
                <a:spcPts val="0"/>
              </a:spcBef>
              <a:buNone/>
              <a:defRPr sz="1200" b="0" i="0" u="none" strike="noStrike" cap="none">
                <a:solidFill>
                  <a:srgbClr val="888888"/>
                </a:solidFill>
                <a:latin typeface="Verdana"/>
                <a:ea typeface="Verdana"/>
                <a:cs typeface="Verdana"/>
                <a:sym typeface="Verdana"/>
              </a:defRPr>
            </a:lvl6pPr>
            <a:lvl7pPr marL="0" marR="0" lvl="6" indent="0" algn="r" rtl="0">
              <a:spcBef>
                <a:spcPts val="0"/>
              </a:spcBef>
              <a:buNone/>
              <a:defRPr sz="1200" b="0" i="0" u="none" strike="noStrike" cap="none">
                <a:solidFill>
                  <a:srgbClr val="888888"/>
                </a:solidFill>
                <a:latin typeface="Verdana"/>
                <a:ea typeface="Verdana"/>
                <a:cs typeface="Verdana"/>
                <a:sym typeface="Verdana"/>
              </a:defRPr>
            </a:lvl7pPr>
            <a:lvl8pPr marL="0" marR="0" lvl="7" indent="0" algn="r" rtl="0">
              <a:spcBef>
                <a:spcPts val="0"/>
              </a:spcBef>
              <a:buNone/>
              <a:defRPr sz="1200" b="0" i="0" u="none" strike="noStrike" cap="none">
                <a:solidFill>
                  <a:srgbClr val="888888"/>
                </a:solidFill>
                <a:latin typeface="Verdana"/>
                <a:ea typeface="Verdana"/>
                <a:cs typeface="Verdana"/>
                <a:sym typeface="Verdana"/>
              </a:defRPr>
            </a:lvl8pPr>
            <a:lvl9pPr marL="0" marR="0" lvl="8" indent="0" algn="r" rtl="0">
              <a:spcBef>
                <a:spcPts val="0"/>
              </a:spcBef>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youtube.com/watch?v=6QO_Es6Lz1E&amp;feature=youtu.b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youtube.com/watch?v=6QO_Es6Lz1E&amp;feature=youtu.b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youtube.com/watch?v=6QO_Es6Lz1E&amp;feature=youtu.b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teachingwhilewhite.org/about-teaching-while-whhite"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
          <p:cNvSpPr txBox="1">
            <a:spLocks noGrp="1"/>
          </p:cNvSpPr>
          <p:nvPr>
            <p:ph type="ctrTitle"/>
          </p:nvPr>
        </p:nvSpPr>
        <p:spPr>
          <a:xfrm>
            <a:off x="457200" y="3671154"/>
            <a:ext cx="8153400"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Verdana"/>
              <a:buNone/>
            </a:pPr>
            <a:r>
              <a:rPr lang="en-US" dirty="0" smtClean="0"/>
              <a:t>VTSS Starting to Sustaining</a:t>
            </a:r>
            <a:endParaRPr dirty="0"/>
          </a:p>
        </p:txBody>
      </p:sp>
      <p:sp>
        <p:nvSpPr>
          <p:cNvPr id="193" name="Google Shape;193;p1"/>
          <p:cNvSpPr txBox="1">
            <a:spLocks noGrp="1"/>
          </p:cNvSpPr>
          <p:nvPr>
            <p:ph type="subTitle" idx="1"/>
          </p:nvPr>
        </p:nvSpPr>
        <p:spPr>
          <a:xfrm>
            <a:off x="457200" y="5257800"/>
            <a:ext cx="8305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888A8C"/>
              </a:buClr>
              <a:buSzPts val="3200"/>
              <a:buFont typeface="Arial"/>
              <a:buNone/>
            </a:pPr>
            <a:r>
              <a:rPr lang="en-US" sz="2960">
                <a:solidFill>
                  <a:schemeClr val="dk1"/>
                </a:solidFill>
              </a:rPr>
              <a:t>Strand 4</a:t>
            </a:r>
            <a:endParaRPr/>
          </a:p>
          <a:p>
            <a:pPr marL="0" marR="0" lvl="0" indent="0" algn="ctr" rtl="0">
              <a:lnSpc>
                <a:spcPct val="90000"/>
              </a:lnSpc>
              <a:spcBef>
                <a:spcPts val="0"/>
              </a:spcBef>
              <a:spcAft>
                <a:spcPts val="0"/>
              </a:spcAft>
              <a:buClr>
                <a:srgbClr val="888A8C"/>
              </a:buClr>
              <a:buSzPts val="3200"/>
              <a:buFont typeface="Arial"/>
              <a:buNone/>
            </a:pPr>
            <a:r>
              <a:rPr lang="en-US" sz="2960">
                <a:solidFill>
                  <a:schemeClr val="dk1"/>
                </a:solidFill>
              </a:rPr>
              <a:t>Equity / Cultural Responsiveness</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952500" y="2060447"/>
            <a:ext cx="7239000" cy="1553945"/>
          </a:xfrm>
          <a:prstGeom prst="rect">
            <a:avLst/>
          </a:prstGeom>
          <a:solidFill>
            <a:schemeClr val="lt1"/>
          </a:solid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4000"/>
              <a:buFont typeface="Verdana"/>
              <a:buNone/>
            </a:pPr>
            <a:r>
              <a:rPr lang="en-US" sz="4000" dirty="0"/>
              <a:t>What’s been on your heart and mind?</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4"/>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For ALL</a:t>
            </a:r>
            <a:endParaRPr/>
          </a:p>
        </p:txBody>
      </p:sp>
      <p:pic>
        <p:nvPicPr>
          <p:cNvPr id="282" name="Google Shape;282;p14" descr="LInk to video this image represents is in comments"/>
          <p:cNvPicPr preferRelativeResize="0"/>
          <p:nvPr/>
        </p:nvPicPr>
        <p:blipFill rotWithShape="1">
          <a:blip r:embed="rId3">
            <a:alphaModFix/>
          </a:blip>
          <a:srcRect/>
          <a:stretch/>
        </p:blipFill>
        <p:spPr>
          <a:xfrm>
            <a:off x="457199" y="1682496"/>
            <a:ext cx="8229601" cy="436473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dirty="0"/>
              <a:t>Equity Statement</a:t>
            </a:r>
            <a:endParaRPr dirty="0"/>
          </a:p>
        </p:txBody>
      </p:sp>
      <p:sp>
        <p:nvSpPr>
          <p:cNvPr id="289" name="Google Shape;289;p15"/>
          <p:cNvSpPr txBox="1"/>
          <p:nvPr/>
        </p:nvSpPr>
        <p:spPr>
          <a:xfrm>
            <a:off x="190500" y="1520379"/>
            <a:ext cx="8763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Verdana"/>
                <a:ea typeface="Verdana"/>
                <a:cs typeface="Verdana"/>
                <a:sym typeface="Verdana"/>
              </a:rPr>
              <a:t>What does EDUCATIONAL EQUITY look like in your division? </a:t>
            </a:r>
            <a:endParaRPr sz="2400" dirty="0"/>
          </a:p>
        </p:txBody>
      </p:sp>
      <p:sp>
        <p:nvSpPr>
          <p:cNvPr id="290" name="Google Shape;290;p15"/>
          <p:cNvSpPr txBox="1"/>
          <p:nvPr/>
        </p:nvSpPr>
        <p:spPr>
          <a:xfrm>
            <a:off x="290512" y="2454076"/>
            <a:ext cx="8396288"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SAMPLE:  Montgomery County, MD.</a:t>
            </a:r>
            <a:endParaRPr sz="2400" dirty="0">
              <a:latin typeface="Verdana" panose="020B0604030504040204" pitchFamily="34" charset="0"/>
              <a:ea typeface="Verdana" panose="020B0604030504040204" pitchFamily="34" charset="0"/>
              <a:cs typeface="Verdana" panose="020B0604030504040204" pitchFamily="34" charset="0"/>
            </a:endParaRPr>
          </a:p>
          <a:p>
            <a:pPr marL="0" marR="0" lvl="0" indent="0" algn="l"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We will advance racial justice and cultural proficiency by interrupting systems of bias (implicit and explicit), oppression, and inequity in our policies, practices and procedures by challenging every MCPS employee to be courageous, persistent and effective in confronting and resolving racial and cultural issues that impact everyone but disproportionately impact the academic and social emotional success of students of color.</a:t>
            </a:r>
            <a:endParaRPr sz="24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 name="Title 1"/>
          <p:cNvSpPr>
            <a:spLocks noGrp="1"/>
          </p:cNvSpPr>
          <p:nvPr>
            <p:ph type="title"/>
          </p:nvPr>
        </p:nvSpPr>
        <p:spPr>
          <a:xfrm>
            <a:off x="558800" y="385571"/>
            <a:ext cx="8229600" cy="1143000"/>
          </a:xfrm>
        </p:spPr>
        <p:txBody>
          <a:bodyPr/>
          <a:lstStyle/>
          <a:p>
            <a:r>
              <a:rPr lang="en-US" dirty="0" smtClean="0"/>
              <a:t>Removing Predictability</a:t>
            </a:r>
            <a:endParaRPr lang="en-US" dirty="0"/>
          </a:p>
        </p:txBody>
      </p:sp>
      <p:pic>
        <p:nvPicPr>
          <p:cNvPr id="296" name="Google Shape;296;p16" descr="Text on top of image reads &quot;Removing the predictability of success and failure that currently correlates with any social or cultural factor&quot;&#10;&#10;LInk to video is in comments" title="A group of people posing for the camera"/>
          <p:cNvPicPr preferRelativeResize="0"/>
          <p:nvPr/>
        </p:nvPicPr>
        <p:blipFill rotWithShape="1">
          <a:blip r:embed="rId3">
            <a:alphaModFix/>
          </a:blip>
          <a:srcRect/>
          <a:stretch/>
        </p:blipFill>
        <p:spPr>
          <a:xfrm>
            <a:off x="1447800" y="1663446"/>
            <a:ext cx="6403848" cy="4221479"/>
          </a:xfrm>
          <a:prstGeom prst="rect">
            <a:avLst/>
          </a:prstGeom>
          <a:noFill/>
          <a:ln>
            <a:noFill/>
          </a:ln>
        </p:spPr>
      </p:pic>
      <p:sp>
        <p:nvSpPr>
          <p:cNvPr id="297" name="Google Shape;297;p16"/>
          <p:cNvSpPr txBox="1"/>
          <p:nvPr/>
        </p:nvSpPr>
        <p:spPr>
          <a:xfrm>
            <a:off x="440884" y="6019800"/>
            <a:ext cx="741076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Verdana"/>
                <a:ea typeface="Verdana"/>
                <a:cs typeface="Verdana"/>
                <a:sym typeface="Verdana"/>
              </a:rPr>
              <a:t>Designing Agendas for Equity Work – National Equity Project</a:t>
            </a:r>
            <a:endParaRPr dirty="0"/>
          </a:p>
          <a:p>
            <a:pPr marL="0" marR="0" lvl="0" indent="0" algn="l" rtl="0">
              <a:spcBef>
                <a:spcPts val="0"/>
              </a:spcBef>
              <a:spcAft>
                <a:spcPts val="0"/>
              </a:spcAft>
              <a:buNone/>
            </a:pPr>
            <a:r>
              <a:rPr lang="en-US" sz="1800" u="sng" dirty="0" smtClean="0">
                <a:solidFill>
                  <a:schemeClr val="dk1"/>
                </a:solidFill>
                <a:latin typeface="Verdana"/>
                <a:ea typeface="Verdana"/>
                <a:cs typeface="Verdana"/>
                <a:sym typeface="Verdana"/>
                <a:hlinkClick r:id="rId4"/>
              </a:rPr>
              <a:t>Designing Agendas for Equity Work</a:t>
            </a:r>
            <a:endParaRPr sz="1800"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Interrupting Inequitable Practices</a:t>
            </a:r>
            <a:endParaRPr lang="en-US" dirty="0"/>
          </a:p>
        </p:txBody>
      </p:sp>
      <p:pic>
        <p:nvPicPr>
          <p:cNvPr id="303" name="Google Shape;303;p17" descr="Text on top of image reads: Interrupting inequitable practices, examining biases, and creating inclusive environments for all. " title="Child sitting with adults looking at paper"/>
          <p:cNvPicPr preferRelativeResize="0"/>
          <p:nvPr/>
        </p:nvPicPr>
        <p:blipFill rotWithShape="1">
          <a:blip r:embed="rId3">
            <a:alphaModFix/>
          </a:blip>
          <a:srcRect/>
          <a:stretch/>
        </p:blipFill>
        <p:spPr>
          <a:xfrm>
            <a:off x="1397000" y="1429348"/>
            <a:ext cx="6350000" cy="4380303"/>
          </a:xfrm>
          <a:prstGeom prst="rect">
            <a:avLst/>
          </a:prstGeom>
          <a:noFill/>
          <a:ln>
            <a:noFill/>
          </a:ln>
        </p:spPr>
      </p:pic>
      <p:sp>
        <p:nvSpPr>
          <p:cNvPr id="304" name="Google Shape;304;p17"/>
          <p:cNvSpPr txBox="1"/>
          <p:nvPr/>
        </p:nvSpPr>
        <p:spPr>
          <a:xfrm>
            <a:off x="317500" y="6096000"/>
            <a:ext cx="72009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Verdana"/>
                <a:ea typeface="Verdana"/>
                <a:cs typeface="Verdana"/>
                <a:sym typeface="Verdana"/>
              </a:rPr>
              <a:t>Designing Agendas for Equity Work – National Equity Project</a:t>
            </a:r>
            <a:endParaRPr dirty="0"/>
          </a:p>
          <a:p>
            <a:pPr marL="0" marR="0" lvl="0" indent="0" algn="l" rtl="0">
              <a:spcBef>
                <a:spcPts val="0"/>
              </a:spcBef>
              <a:spcAft>
                <a:spcPts val="0"/>
              </a:spcAft>
              <a:buNone/>
            </a:pPr>
            <a:r>
              <a:rPr lang="en-US" sz="1800" u="sng" dirty="0" smtClean="0">
                <a:solidFill>
                  <a:schemeClr val="dk1"/>
                </a:solidFill>
                <a:latin typeface="Verdana"/>
                <a:ea typeface="Verdana"/>
                <a:cs typeface="Verdana"/>
                <a:sym typeface="Verdana"/>
                <a:hlinkClick r:id="rId4"/>
              </a:rPr>
              <a:t>Designing Agendas for Equity Work</a:t>
            </a:r>
            <a:endParaRPr sz="1800"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 name="Title 1"/>
          <p:cNvSpPr>
            <a:spLocks noGrp="1"/>
          </p:cNvSpPr>
          <p:nvPr>
            <p:ph type="title"/>
          </p:nvPr>
        </p:nvSpPr>
        <p:spPr>
          <a:xfrm>
            <a:off x="457200" y="-208741"/>
            <a:ext cx="8229600" cy="1143000"/>
          </a:xfrm>
        </p:spPr>
        <p:txBody>
          <a:bodyPr/>
          <a:lstStyle/>
          <a:p>
            <a:r>
              <a:rPr lang="en-US" dirty="0" smtClean="0"/>
              <a:t>Discovering Unique Gifts</a:t>
            </a:r>
            <a:endParaRPr lang="en-US" dirty="0"/>
          </a:p>
        </p:txBody>
      </p:sp>
      <p:pic>
        <p:nvPicPr>
          <p:cNvPr id="310" name="Google Shape;310;p18" descr="Text over image says: Discovering and cultivating the unique gifts, talents and interests that every human possesses. " title="A student in a classroom"/>
          <p:cNvPicPr preferRelativeResize="0"/>
          <p:nvPr/>
        </p:nvPicPr>
        <p:blipFill rotWithShape="1">
          <a:blip r:embed="rId3">
            <a:alphaModFix/>
          </a:blip>
          <a:srcRect/>
          <a:stretch/>
        </p:blipFill>
        <p:spPr>
          <a:xfrm>
            <a:off x="1206500" y="1025929"/>
            <a:ext cx="6845300" cy="4806141"/>
          </a:xfrm>
          <a:prstGeom prst="rect">
            <a:avLst/>
          </a:prstGeom>
          <a:noFill/>
          <a:ln>
            <a:noFill/>
          </a:ln>
        </p:spPr>
      </p:pic>
      <p:sp>
        <p:nvSpPr>
          <p:cNvPr id="311" name="Google Shape;311;p18"/>
          <p:cNvSpPr txBox="1"/>
          <p:nvPr/>
        </p:nvSpPr>
        <p:spPr>
          <a:xfrm>
            <a:off x="647700" y="6108700"/>
            <a:ext cx="72263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Verdana"/>
                <a:ea typeface="Verdana"/>
                <a:cs typeface="Verdana"/>
                <a:sym typeface="Verdana"/>
              </a:rPr>
              <a:t>Designing Agendas for Equity Work – National Equity Project</a:t>
            </a:r>
            <a:endParaRPr dirty="0"/>
          </a:p>
          <a:p>
            <a:pPr marL="0" marR="0" lvl="0" indent="0" algn="l" rtl="0">
              <a:spcBef>
                <a:spcPts val="0"/>
              </a:spcBef>
              <a:spcAft>
                <a:spcPts val="0"/>
              </a:spcAft>
              <a:buNone/>
            </a:pPr>
            <a:r>
              <a:rPr lang="en-US" sz="1800" u="sng" dirty="0" smtClean="0">
                <a:solidFill>
                  <a:schemeClr val="dk1"/>
                </a:solidFill>
                <a:latin typeface="Verdana"/>
                <a:ea typeface="Verdana"/>
                <a:cs typeface="Verdana"/>
                <a:sym typeface="Verdana"/>
                <a:hlinkClick r:id="rId4"/>
              </a:rPr>
              <a:t>Designing Agendas for Equity Work</a:t>
            </a:r>
            <a:endParaRPr sz="1800"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17" name="Google Shape;317;p19"/>
          <p:cNvSpPr txBox="1"/>
          <p:nvPr/>
        </p:nvSpPr>
        <p:spPr>
          <a:xfrm>
            <a:off x="311148" y="1549400"/>
            <a:ext cx="8521701" cy="50628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1. Each team member choose a different mission / vison statement.</a:t>
            </a:r>
            <a:endParaRPr sz="2400" dirty="0">
              <a:latin typeface="Verdana" panose="020B0604030504040204" pitchFamily="34" charset="0"/>
              <a:ea typeface="Verdana" panose="020B0604030504040204" pitchFamily="34" charset="0"/>
              <a:cs typeface="Verdana" panose="020B0604030504040204" pitchFamily="34" charset="0"/>
            </a:endParaRPr>
          </a:p>
          <a:p>
            <a:pPr marL="0" marR="0" lvl="0" indent="0" algn="l" rtl="0">
              <a:spcBef>
                <a:spcPts val="0"/>
              </a:spcBef>
              <a:spcAft>
                <a:spcPts val="600"/>
              </a:spcAft>
              <a:buNone/>
            </a:pPr>
            <a:r>
              <a:rPr lang="en-US" sz="240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2</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 Read through your sample equity mission / vision statement.</a:t>
            </a:r>
            <a:endParaRPr sz="2400" dirty="0">
              <a:latin typeface="Verdana" panose="020B0604030504040204" pitchFamily="34" charset="0"/>
              <a:ea typeface="Verdana" panose="020B0604030504040204" pitchFamily="34" charset="0"/>
              <a:cs typeface="Verdana" panose="020B0604030504040204" pitchFamily="34" charset="0"/>
            </a:endParaRPr>
          </a:p>
          <a:p>
            <a:pPr marL="0" marR="0" lvl="0" indent="0" algn="l" rtl="0">
              <a:spcBef>
                <a:spcPts val="0"/>
              </a:spcBef>
              <a:spcAft>
                <a:spcPts val="600"/>
              </a:spcAft>
              <a:buNone/>
            </a:pPr>
            <a:r>
              <a:rPr lang="en-US" sz="240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3</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 Highlight the piece(s) that resonate with you and your why.</a:t>
            </a:r>
            <a:endParaRPr sz="2400" dirty="0">
              <a:latin typeface="Verdana" panose="020B0604030504040204" pitchFamily="34" charset="0"/>
              <a:ea typeface="Verdana" panose="020B0604030504040204" pitchFamily="34" charset="0"/>
              <a:cs typeface="Verdana" panose="020B0604030504040204" pitchFamily="34" charset="0"/>
            </a:endParaRPr>
          </a:p>
          <a:p>
            <a:pPr marL="0" marR="0" lvl="0" indent="0" algn="l" rtl="0">
              <a:spcBef>
                <a:spcPts val="0"/>
              </a:spcBef>
              <a:spcAft>
                <a:spcPts val="600"/>
              </a:spcAft>
              <a:buNone/>
            </a:pPr>
            <a:r>
              <a:rPr lang="en-US" sz="240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4</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 Review the your big areas of concern from our last session.</a:t>
            </a:r>
            <a:endParaRPr sz="2400" dirty="0">
              <a:latin typeface="Verdana" panose="020B0604030504040204" pitchFamily="34" charset="0"/>
              <a:ea typeface="Verdana" panose="020B0604030504040204" pitchFamily="34" charset="0"/>
              <a:cs typeface="Verdana" panose="020B0604030504040204" pitchFamily="34" charset="0"/>
            </a:endParaRPr>
          </a:p>
          <a:p>
            <a:pPr marL="0" marR="0" lvl="0" indent="0" algn="l" rtl="0">
              <a:spcBef>
                <a:spcPts val="0"/>
              </a:spcBef>
              <a:spcAft>
                <a:spcPts val="60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Do any of the pieces that resonated with you begin to address your areas of concern?</a:t>
            </a:r>
            <a:endParaRPr sz="2400" dirty="0">
              <a:latin typeface="Verdana" panose="020B0604030504040204" pitchFamily="34" charset="0"/>
              <a:ea typeface="Verdana" panose="020B0604030504040204" pitchFamily="34" charset="0"/>
              <a:cs typeface="Verdana" panose="020B0604030504040204" pitchFamily="34" charset="0"/>
            </a:endParaRPr>
          </a:p>
          <a:p>
            <a:pPr marL="0" marR="0" lvl="0" indent="0" algn="l" rtl="0">
              <a:spcBef>
                <a:spcPts val="0"/>
              </a:spcBef>
              <a:spcAft>
                <a:spcPts val="600"/>
              </a:spcAft>
              <a:buNone/>
            </a:pPr>
            <a:r>
              <a:rPr lang="en-US" sz="240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5</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 As a team, write down the your VERB statements.  </a:t>
            </a:r>
            <a:endParaRPr lang="en-US" sz="240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endParaRPr>
          </a:p>
          <a:p>
            <a:pPr marL="0" marR="0" lvl="0" indent="0" algn="l" rtl="0">
              <a:spcBef>
                <a:spcPts val="0"/>
              </a:spcBef>
              <a:spcAft>
                <a:spcPts val="600"/>
              </a:spcAft>
              <a:buNone/>
            </a:pPr>
            <a:r>
              <a:rPr lang="en-US" sz="240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What </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will you DO as a division</a:t>
            </a:r>
            <a:r>
              <a:rPr lang="en-US" sz="240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a:t>
            </a:r>
            <a:endParaRPr sz="1800"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0"/>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This is Equity</a:t>
            </a:r>
            <a:endParaRPr/>
          </a:p>
        </p:txBody>
      </p:sp>
      <p:pic>
        <p:nvPicPr>
          <p:cNvPr id="325" name="Google Shape;325;p20" descr="A link to this video is in the comments."/>
          <p:cNvPicPr preferRelativeResize="0"/>
          <p:nvPr/>
        </p:nvPicPr>
        <p:blipFill rotWithShape="1">
          <a:blip r:embed="rId3">
            <a:alphaModFix/>
          </a:blip>
          <a:srcRect/>
          <a:stretch/>
        </p:blipFill>
        <p:spPr>
          <a:xfrm>
            <a:off x="508000" y="1600200"/>
            <a:ext cx="8128000" cy="45720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1"/>
          <p:cNvSpPr txBox="1">
            <a:spLocks noGrp="1"/>
          </p:cNvSpPr>
          <p:nvPr>
            <p:ph type="body" idx="1"/>
          </p:nvPr>
        </p:nvSpPr>
        <p:spPr>
          <a:xfrm>
            <a:off x="787400" y="1981201"/>
            <a:ext cx="7569200" cy="358139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200"/>
              </a:spcBef>
              <a:spcAft>
                <a:spcPts val="0"/>
              </a:spcAft>
              <a:buClr>
                <a:schemeClr val="dk1"/>
              </a:buClr>
              <a:buSzPts val="3200"/>
              <a:buChar char="•"/>
            </a:pPr>
            <a:r>
              <a:rPr lang="en-US" dirty="0"/>
              <a:t>In the workbook, there is a Word document titled “IDEA Equity Audit Drill Down”.</a:t>
            </a:r>
            <a:endParaRPr dirty="0"/>
          </a:p>
          <a:p>
            <a:pPr marL="342900" lvl="0" indent="-342900" algn="l" rtl="0">
              <a:lnSpc>
                <a:spcPct val="100000"/>
              </a:lnSpc>
              <a:spcBef>
                <a:spcPts val="1200"/>
              </a:spcBef>
              <a:spcAft>
                <a:spcPts val="0"/>
              </a:spcAft>
              <a:buClr>
                <a:schemeClr val="dk1"/>
              </a:buClr>
              <a:buSzPts val="3200"/>
              <a:buChar char="•"/>
            </a:pPr>
            <a:r>
              <a:rPr lang="en-US" dirty="0" smtClean="0"/>
              <a:t>We </a:t>
            </a:r>
            <a:r>
              <a:rPr lang="en-US" dirty="0"/>
              <a:t>have broken down all of the questions into more manageable pieces.</a:t>
            </a:r>
            <a:endParaRPr dirty="0"/>
          </a:p>
        </p:txBody>
      </p:sp>
      <p:sp>
        <p:nvSpPr>
          <p:cNvPr id="331" name="Google Shape;331;p21"/>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t>IDEA Audit Drill Down</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2"/>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800"/>
              <a:buFont typeface="Verdana"/>
              <a:buNone/>
            </a:pPr>
            <a:r>
              <a:rPr lang="en-US"/>
              <a:t>Equity Audit</a:t>
            </a:r>
            <a:endParaRPr/>
          </a:p>
        </p:txBody>
      </p:sp>
      <p:sp>
        <p:nvSpPr>
          <p:cNvPr id="337" name="Google Shape;337;p22"/>
          <p:cNvSpPr txBox="1">
            <a:spLocks noGrp="1"/>
          </p:cNvSpPr>
          <p:nvPr>
            <p:ph type="body" idx="1"/>
          </p:nvPr>
        </p:nvSpPr>
        <p:spPr>
          <a:xfrm>
            <a:off x="254000" y="1612900"/>
            <a:ext cx="8623300" cy="3352799"/>
          </a:xfrm>
          <a:prstGeom prst="rect">
            <a:avLst/>
          </a:prstGeom>
          <a:noFill/>
          <a:ln>
            <a:noFill/>
          </a:ln>
        </p:spPr>
        <p:txBody>
          <a:bodyPr spcFirstLastPara="1" wrap="square" lIns="91425" tIns="45700" rIns="91425" bIns="45700" anchor="t" anchorCtr="0">
            <a:noAutofit/>
          </a:bodyPr>
          <a:lstStyle/>
          <a:p>
            <a:pPr marL="342900" indent="-342900">
              <a:spcBef>
                <a:spcPts val="0"/>
              </a:spcBef>
              <a:spcAft>
                <a:spcPts val="300"/>
              </a:spcAft>
            </a:pPr>
            <a:r>
              <a:rPr lang="en-US" sz="2400" dirty="0" smtClean="0"/>
              <a:t>Review </a:t>
            </a:r>
            <a:r>
              <a:rPr lang="en-US" sz="2400" dirty="0"/>
              <a:t>all indicators from data </a:t>
            </a:r>
            <a:r>
              <a:rPr lang="en-US" sz="2400" dirty="0" smtClean="0"/>
              <a:t>audit.</a:t>
            </a:r>
            <a:endParaRPr lang="en-US" sz="2400" dirty="0"/>
          </a:p>
          <a:p>
            <a:pPr marL="342900" indent="-342900">
              <a:spcBef>
                <a:spcPts val="0"/>
              </a:spcBef>
              <a:spcAft>
                <a:spcPts val="300"/>
              </a:spcAft>
            </a:pPr>
            <a:r>
              <a:rPr lang="en-US" sz="2400" dirty="0" smtClean="0"/>
              <a:t>What </a:t>
            </a:r>
            <a:r>
              <a:rPr lang="en-US" sz="2400" dirty="0"/>
              <a:t>data do you already have to answer these questions?  </a:t>
            </a:r>
            <a:endParaRPr sz="2400" dirty="0"/>
          </a:p>
          <a:p>
            <a:pPr marL="342900" indent="-342900">
              <a:spcBef>
                <a:spcPts val="0"/>
              </a:spcBef>
              <a:spcAft>
                <a:spcPts val="300"/>
              </a:spcAft>
            </a:pPr>
            <a:r>
              <a:rPr lang="en-US" sz="2400" dirty="0"/>
              <a:t>What data will you need to collect to answer these questions?</a:t>
            </a:r>
            <a:endParaRPr sz="2400" dirty="0"/>
          </a:p>
          <a:p>
            <a:pPr marL="342900" indent="-342900">
              <a:spcBef>
                <a:spcPts val="0"/>
              </a:spcBef>
              <a:spcAft>
                <a:spcPts val="300"/>
              </a:spcAft>
            </a:pPr>
            <a:r>
              <a:rPr lang="en-US" sz="2400" dirty="0"/>
              <a:t>Do you want to focus on the entire audit, or just the pieces that most closely aligned with your priorities?</a:t>
            </a:r>
            <a:endParaRPr sz="2400" dirty="0"/>
          </a:p>
          <a:p>
            <a:pPr marL="342900" indent="-342900">
              <a:spcBef>
                <a:spcPts val="0"/>
              </a:spcBef>
              <a:spcAft>
                <a:spcPts val="300"/>
              </a:spcAft>
            </a:pPr>
            <a:r>
              <a:rPr lang="en-US" sz="2400" dirty="0"/>
              <a:t>Who, how and when will you administer your audit?</a:t>
            </a:r>
            <a:endParaRPr sz="2400" dirty="0"/>
          </a:p>
          <a:p>
            <a:pPr marL="0" lvl="0" indent="0" algn="l" rtl="0">
              <a:lnSpc>
                <a:spcPct val="90000"/>
              </a:lnSpc>
              <a:spcBef>
                <a:spcPts val="560"/>
              </a:spcBef>
              <a:spcAft>
                <a:spcPts val="0"/>
              </a:spcAft>
              <a:buSzPts val="2800"/>
              <a:buNone/>
            </a:pPr>
            <a:endParaRPr sz="2400" dirty="0"/>
          </a:p>
          <a:p>
            <a:pPr marL="0" lvl="0" indent="0" algn="l" rtl="0">
              <a:lnSpc>
                <a:spcPct val="90000"/>
              </a:lnSpc>
              <a:spcBef>
                <a:spcPts val="560"/>
              </a:spcBef>
              <a:spcAft>
                <a:spcPts val="0"/>
              </a:spcAft>
              <a:buSzPts val="2800"/>
              <a:buNone/>
            </a:pPr>
            <a:endParaRPr dirty="0"/>
          </a:p>
          <a:p>
            <a:pPr marL="342900" lvl="0" indent="-165100" algn="l" rtl="0">
              <a:lnSpc>
                <a:spcPct val="90000"/>
              </a:lnSpc>
              <a:spcBef>
                <a:spcPts val="56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body" idx="1"/>
          </p:nvPr>
        </p:nvSpPr>
        <p:spPr>
          <a:xfrm>
            <a:off x="524257" y="1524000"/>
            <a:ext cx="7607808" cy="486460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300"/>
              </a:spcAft>
              <a:buClr>
                <a:schemeClr val="dk1"/>
              </a:buClr>
              <a:buSzPts val="3200"/>
              <a:buChar char="•"/>
            </a:pPr>
            <a:r>
              <a:rPr lang="en-US" sz="2635" dirty="0">
                <a:latin typeface="Verdana"/>
                <a:ea typeface="Verdana"/>
                <a:cs typeface="Verdana"/>
                <a:sym typeface="Verdana"/>
              </a:rPr>
              <a:t>How </a:t>
            </a:r>
            <a:r>
              <a:rPr lang="en-US" sz="2635" dirty="0" smtClean="0">
                <a:latin typeface="Verdana"/>
                <a:ea typeface="Verdana"/>
                <a:cs typeface="Verdana"/>
                <a:sym typeface="Verdana"/>
              </a:rPr>
              <a:t>do </a:t>
            </a:r>
            <a:r>
              <a:rPr lang="en-US" sz="2635" dirty="0">
                <a:latin typeface="Verdana"/>
                <a:ea typeface="Verdana"/>
                <a:cs typeface="Verdana"/>
                <a:sym typeface="Verdana"/>
              </a:rPr>
              <a:t>awareness, knowledge, and understanding of one’s own racial and cultural identity influence effective teaching, leading, and learning?</a:t>
            </a:r>
            <a:endParaRPr sz="2635" dirty="0">
              <a:solidFill>
                <a:srgbClr val="006387"/>
              </a:solidFill>
              <a:latin typeface="Verdana"/>
              <a:ea typeface="Verdana"/>
              <a:cs typeface="Verdana"/>
              <a:sym typeface="Verdana"/>
            </a:endParaRPr>
          </a:p>
          <a:p>
            <a:pPr marL="342900" lvl="0" indent="-342900" algn="l" rtl="0">
              <a:spcBef>
                <a:spcPts val="0"/>
              </a:spcBef>
              <a:spcAft>
                <a:spcPts val="300"/>
              </a:spcAft>
              <a:buClr>
                <a:schemeClr val="dk1"/>
              </a:buClr>
              <a:buSzPts val="3200"/>
              <a:buChar char="•"/>
            </a:pPr>
            <a:r>
              <a:rPr lang="en-US" sz="2635" dirty="0" smtClean="0">
                <a:latin typeface="Verdana"/>
                <a:ea typeface="Verdana"/>
                <a:cs typeface="Verdana"/>
                <a:sym typeface="Verdana"/>
              </a:rPr>
              <a:t>How do </a:t>
            </a:r>
            <a:r>
              <a:rPr lang="en-US" sz="2635" dirty="0">
                <a:latin typeface="Verdana"/>
                <a:ea typeface="Verdana"/>
                <a:cs typeface="Verdana"/>
                <a:sym typeface="Verdana"/>
              </a:rPr>
              <a:t>awareness, knowledge, and understanding of the racial and cultural identity of students and staff promote effective teaching, leading, and learning?</a:t>
            </a:r>
            <a:endParaRPr sz="2635" dirty="0">
              <a:solidFill>
                <a:srgbClr val="006387"/>
              </a:solidFill>
              <a:latin typeface="Verdana"/>
              <a:ea typeface="Verdana"/>
              <a:cs typeface="Verdana"/>
              <a:sym typeface="Verdana"/>
            </a:endParaRPr>
          </a:p>
          <a:p>
            <a:pPr marL="342900" lvl="0" indent="-342900" algn="l" rtl="0">
              <a:spcBef>
                <a:spcPts val="0"/>
              </a:spcBef>
              <a:spcAft>
                <a:spcPts val="300"/>
              </a:spcAft>
              <a:buClr>
                <a:schemeClr val="dk1"/>
              </a:buClr>
              <a:buSzPts val="3200"/>
              <a:buChar char="•"/>
            </a:pPr>
            <a:r>
              <a:rPr lang="en-US" sz="2635" dirty="0" smtClean="0">
                <a:latin typeface="Verdana"/>
                <a:ea typeface="Verdana"/>
                <a:cs typeface="Verdana"/>
                <a:sym typeface="Verdana"/>
              </a:rPr>
              <a:t>How </a:t>
            </a:r>
            <a:r>
              <a:rPr lang="en-US" sz="2635" dirty="0">
                <a:latin typeface="Verdana"/>
                <a:ea typeface="Verdana"/>
                <a:cs typeface="Verdana"/>
                <a:sym typeface="Verdana"/>
              </a:rPr>
              <a:t>do we design systems and practices to establish learning environments that are conscious of race and culture to ensure implementation of culturally responsive practices, policies and procedures</a:t>
            </a:r>
            <a:r>
              <a:rPr lang="en-US" sz="2635" dirty="0" smtClean="0">
                <a:latin typeface="Verdana"/>
                <a:ea typeface="Verdana"/>
                <a:cs typeface="Verdana"/>
                <a:sym typeface="Verdana"/>
              </a:rPr>
              <a:t>?</a:t>
            </a:r>
            <a:endParaRPr sz="2720" dirty="0"/>
          </a:p>
        </p:txBody>
      </p:sp>
      <p:sp>
        <p:nvSpPr>
          <p:cNvPr id="200" name="Google Shape;200;p2"/>
          <p:cNvSpPr txBox="1">
            <a:spLocks noGrp="1"/>
          </p:cNvSpPr>
          <p:nvPr>
            <p:ph type="title"/>
          </p:nvPr>
        </p:nvSpPr>
        <p:spPr>
          <a:xfrm>
            <a:off x="228600" y="228600"/>
            <a:ext cx="8686799" cy="1143000"/>
          </a:xfrm>
          <a:prstGeom prst="rect">
            <a:avLst/>
          </a:prstGeom>
          <a:solidFill>
            <a:srgbClr val="A9DCF2">
              <a:alpha val="6784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Verdana"/>
              <a:buNone/>
            </a:pPr>
            <a:r>
              <a:rPr lang="en-US" b="1" dirty="0">
                <a:solidFill>
                  <a:schemeClr val="dk1"/>
                </a:solidFill>
                <a:latin typeface="Verdana"/>
                <a:ea typeface="Verdana"/>
                <a:cs typeface="Verdana"/>
                <a:sym typeface="Verdana"/>
              </a:rPr>
              <a:t>Guiding Questions</a:t>
            </a:r>
            <a:endParaRPr dirty="0">
              <a:solidFill>
                <a:schemeClr val="dk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3"/>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a:t>Using PBIS Systems and Structures to Address Inequities</a:t>
            </a:r>
            <a:endParaRPr/>
          </a:p>
        </p:txBody>
      </p:sp>
      <p:pic>
        <p:nvPicPr>
          <p:cNvPr id="343" name="Google Shape;343;p23" title="Cover of PBIS Cultural Responsiveness Field Guide: Resources for Trainers and Coaches"/>
          <p:cNvPicPr preferRelativeResize="0"/>
          <p:nvPr/>
        </p:nvPicPr>
        <p:blipFill rotWithShape="1">
          <a:blip r:embed="rId3">
            <a:alphaModFix/>
          </a:blip>
          <a:srcRect/>
          <a:stretch/>
        </p:blipFill>
        <p:spPr>
          <a:xfrm>
            <a:off x="457200" y="1828800"/>
            <a:ext cx="8277728" cy="4075353"/>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2" name="Title 1"/>
          <p:cNvSpPr>
            <a:spLocks noGrp="1"/>
          </p:cNvSpPr>
          <p:nvPr>
            <p:ph type="title"/>
          </p:nvPr>
        </p:nvSpPr>
        <p:spPr>
          <a:xfrm>
            <a:off x="442685" y="129496"/>
            <a:ext cx="8229600" cy="1143000"/>
          </a:xfrm>
        </p:spPr>
        <p:txBody>
          <a:bodyPr/>
          <a:lstStyle/>
          <a:p>
            <a:r>
              <a:rPr lang="en-US" dirty="0" smtClean="0"/>
              <a:t>Imagine…</a:t>
            </a:r>
            <a:endParaRPr lang="en-US" dirty="0"/>
          </a:p>
        </p:txBody>
      </p:sp>
      <p:pic>
        <p:nvPicPr>
          <p:cNvPr id="349" name="Google Shape;349;p24" descr="A woman contemplating something&#10;&#10;The overlay reads &quot;What do you want to see this group doing together to efocus on equity? What would it look and sound like?&quot;"/>
          <p:cNvPicPr preferRelativeResize="0"/>
          <p:nvPr/>
        </p:nvPicPr>
        <p:blipFill rotWithShape="1">
          <a:blip r:embed="rId3">
            <a:alphaModFix/>
          </a:blip>
          <a:srcRect/>
          <a:stretch/>
        </p:blipFill>
        <p:spPr>
          <a:xfrm>
            <a:off x="1244600" y="1393371"/>
            <a:ext cx="6491514" cy="458833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5"/>
          <p:cNvSpPr txBox="1">
            <a:spLocks noGrp="1"/>
          </p:cNvSpPr>
          <p:nvPr>
            <p:ph type="title"/>
          </p:nvPr>
        </p:nvSpPr>
        <p:spPr>
          <a:xfrm>
            <a:off x="228600" y="274638"/>
            <a:ext cx="86868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12C"/>
              </a:buClr>
              <a:buSzPts val="3200"/>
              <a:buFont typeface="Verdana"/>
              <a:buNone/>
            </a:pPr>
            <a:r>
              <a:rPr lang="en-US" sz="3200" dirty="0">
                <a:solidFill>
                  <a:srgbClr val="00212C"/>
                </a:solidFill>
              </a:rPr>
              <a:t>Components of Cultural Responsiveness</a:t>
            </a:r>
            <a:endParaRPr sz="3200" dirty="0"/>
          </a:p>
        </p:txBody>
      </p:sp>
      <p:sp>
        <p:nvSpPr>
          <p:cNvPr id="356" name="Google Shape;356;p25"/>
          <p:cNvSpPr txBox="1"/>
          <p:nvPr/>
        </p:nvSpPr>
        <p:spPr>
          <a:xfrm>
            <a:off x="495300" y="2052171"/>
            <a:ext cx="8153400" cy="3454752"/>
          </a:xfrm>
          <a:prstGeom prst="rect">
            <a:avLst/>
          </a:prstGeom>
          <a:noFill/>
          <a:ln>
            <a:noFill/>
          </a:ln>
        </p:spPr>
        <p:txBody>
          <a:bodyPr spcFirstLastPara="1" wrap="square" lIns="91425" tIns="45700" rIns="91425" bIns="45700" anchor="t" anchorCtr="0">
            <a:spAutoFit/>
          </a:bodyPr>
          <a:lstStyle/>
          <a:p>
            <a:pPr marL="1028700" marR="0" lvl="1" indent="-571500" algn="l" rtl="0">
              <a:lnSpc>
                <a:spcPct val="115000"/>
              </a:lnSpc>
              <a:spcBef>
                <a:spcPts val="0"/>
              </a:spcBef>
              <a:spcAft>
                <a:spcPts val="0"/>
              </a:spcAft>
              <a:buFont typeface="Arial" panose="020B0604020202020204" pitchFamily="34" charset="0"/>
              <a:buChar char="•"/>
            </a:pPr>
            <a:r>
              <a:rPr lang="en-US" sz="3800" b="0" i="0" u="none" strike="noStrike" cap="none" dirty="0">
                <a:solidFill>
                  <a:srgbClr val="00212C"/>
                </a:solidFill>
                <a:latin typeface="Verdana" panose="020B0604030504040204" pitchFamily="34" charset="0"/>
                <a:ea typeface="Verdana" panose="020B0604030504040204" pitchFamily="34" charset="0"/>
                <a:cs typeface="Verdana" panose="020B0604030504040204" pitchFamily="34" charset="0"/>
                <a:sym typeface="Verdana"/>
              </a:rPr>
              <a:t>Identity</a:t>
            </a:r>
            <a:endParaRPr sz="3800" dirty="0">
              <a:latin typeface="Verdana" panose="020B0604030504040204" pitchFamily="34" charset="0"/>
              <a:ea typeface="Verdana" panose="020B0604030504040204" pitchFamily="34" charset="0"/>
              <a:cs typeface="Verdana" panose="020B0604030504040204" pitchFamily="34" charset="0"/>
            </a:endParaRPr>
          </a:p>
          <a:p>
            <a:pPr marL="1028700" marR="0" lvl="1" indent="-571500" algn="l" rtl="0">
              <a:lnSpc>
                <a:spcPct val="115000"/>
              </a:lnSpc>
              <a:spcBef>
                <a:spcPts val="0"/>
              </a:spcBef>
              <a:spcAft>
                <a:spcPts val="0"/>
              </a:spcAft>
              <a:buFont typeface="Arial" panose="020B0604020202020204" pitchFamily="34" charset="0"/>
              <a:buChar char="•"/>
            </a:pPr>
            <a:r>
              <a:rPr lang="en-US" sz="3800" b="0" i="0" u="none" strike="noStrike" cap="none" dirty="0">
                <a:solidFill>
                  <a:srgbClr val="00212C"/>
                </a:solidFill>
                <a:latin typeface="Verdana" panose="020B0604030504040204" pitchFamily="34" charset="0"/>
                <a:ea typeface="Verdana" panose="020B0604030504040204" pitchFamily="34" charset="0"/>
                <a:cs typeface="Verdana" panose="020B0604030504040204" pitchFamily="34" charset="0"/>
                <a:sym typeface="Verdana"/>
              </a:rPr>
              <a:t>Voice</a:t>
            </a:r>
            <a:endParaRPr sz="3800" dirty="0">
              <a:latin typeface="Verdana" panose="020B0604030504040204" pitchFamily="34" charset="0"/>
              <a:ea typeface="Verdana" panose="020B0604030504040204" pitchFamily="34" charset="0"/>
              <a:cs typeface="Verdana" panose="020B0604030504040204" pitchFamily="34" charset="0"/>
            </a:endParaRPr>
          </a:p>
          <a:p>
            <a:pPr marL="1028700" marR="0" lvl="1" indent="-571500" algn="l" rtl="0">
              <a:lnSpc>
                <a:spcPct val="115000"/>
              </a:lnSpc>
              <a:spcBef>
                <a:spcPts val="0"/>
              </a:spcBef>
              <a:spcAft>
                <a:spcPts val="0"/>
              </a:spcAft>
              <a:buFont typeface="Arial" panose="020B0604020202020204" pitchFamily="34" charset="0"/>
              <a:buChar char="•"/>
            </a:pPr>
            <a:r>
              <a:rPr lang="en-US" sz="3800" b="0" i="0" u="none" strike="noStrike" cap="none" dirty="0">
                <a:solidFill>
                  <a:srgbClr val="00212C"/>
                </a:solidFill>
                <a:latin typeface="Verdana" panose="020B0604030504040204" pitchFamily="34" charset="0"/>
                <a:ea typeface="Verdana" panose="020B0604030504040204" pitchFamily="34" charset="0"/>
                <a:cs typeface="Verdana" panose="020B0604030504040204" pitchFamily="34" charset="0"/>
                <a:sym typeface="Verdana"/>
              </a:rPr>
              <a:t>Supportive environment</a:t>
            </a:r>
            <a:endParaRPr sz="3800" dirty="0">
              <a:latin typeface="Verdana" panose="020B0604030504040204" pitchFamily="34" charset="0"/>
              <a:ea typeface="Verdana" panose="020B0604030504040204" pitchFamily="34" charset="0"/>
              <a:cs typeface="Verdana" panose="020B0604030504040204" pitchFamily="34" charset="0"/>
            </a:endParaRPr>
          </a:p>
          <a:p>
            <a:pPr marL="1028700" marR="0" lvl="1" indent="-571500" algn="l" rtl="0">
              <a:lnSpc>
                <a:spcPct val="115000"/>
              </a:lnSpc>
              <a:spcBef>
                <a:spcPts val="0"/>
              </a:spcBef>
              <a:spcAft>
                <a:spcPts val="0"/>
              </a:spcAft>
              <a:buFont typeface="Arial" panose="020B0604020202020204" pitchFamily="34" charset="0"/>
              <a:buChar char="•"/>
            </a:pPr>
            <a:r>
              <a:rPr lang="en-US" sz="3800" b="0" i="0" u="none" strike="noStrike" cap="none" dirty="0">
                <a:solidFill>
                  <a:srgbClr val="00212C"/>
                </a:solidFill>
                <a:latin typeface="Verdana" panose="020B0604030504040204" pitchFamily="34" charset="0"/>
                <a:ea typeface="Verdana" panose="020B0604030504040204" pitchFamily="34" charset="0"/>
                <a:cs typeface="Verdana" panose="020B0604030504040204" pitchFamily="34" charset="0"/>
                <a:sym typeface="Verdana"/>
              </a:rPr>
              <a:t>Situational appropriateness</a:t>
            </a:r>
            <a:endParaRPr sz="3800" dirty="0">
              <a:latin typeface="Verdana" panose="020B0604030504040204" pitchFamily="34" charset="0"/>
              <a:ea typeface="Verdana" panose="020B0604030504040204" pitchFamily="34" charset="0"/>
              <a:cs typeface="Verdana" panose="020B0604030504040204" pitchFamily="34" charset="0"/>
            </a:endParaRPr>
          </a:p>
          <a:p>
            <a:pPr marL="1028700" marR="0" lvl="1" indent="-571500" algn="l" rtl="0">
              <a:lnSpc>
                <a:spcPct val="115000"/>
              </a:lnSpc>
              <a:spcBef>
                <a:spcPts val="0"/>
              </a:spcBef>
              <a:spcAft>
                <a:spcPts val="0"/>
              </a:spcAft>
              <a:buFont typeface="Arial" panose="020B0604020202020204" pitchFamily="34" charset="0"/>
              <a:buChar char="•"/>
            </a:pPr>
            <a:r>
              <a:rPr lang="en-US" sz="3800" b="0" i="0" u="none" strike="noStrike" cap="none" dirty="0">
                <a:solidFill>
                  <a:srgbClr val="00212C"/>
                </a:solidFill>
                <a:latin typeface="Verdana" panose="020B0604030504040204" pitchFamily="34" charset="0"/>
                <a:ea typeface="Verdana" panose="020B0604030504040204" pitchFamily="34" charset="0"/>
                <a:cs typeface="Verdana" panose="020B0604030504040204" pitchFamily="34" charset="0"/>
                <a:sym typeface="Verdana"/>
              </a:rPr>
              <a:t>Data for </a:t>
            </a:r>
            <a:r>
              <a:rPr lang="en-US" sz="3800" b="0" i="0" u="none" strike="noStrike" cap="none" dirty="0" smtClean="0">
                <a:solidFill>
                  <a:srgbClr val="00212C"/>
                </a:solidFill>
                <a:latin typeface="Verdana" panose="020B0604030504040204" pitchFamily="34" charset="0"/>
                <a:ea typeface="Verdana" panose="020B0604030504040204" pitchFamily="34" charset="0"/>
                <a:cs typeface="Verdana" panose="020B0604030504040204" pitchFamily="34" charset="0"/>
                <a:sym typeface="Verdana"/>
              </a:rPr>
              <a:t>equity</a:t>
            </a:r>
            <a:endParaRPr sz="3800"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6"/>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Data For Equity</a:t>
            </a:r>
            <a:endParaRPr/>
          </a:p>
        </p:txBody>
      </p:sp>
      <p:sp>
        <p:nvSpPr>
          <p:cNvPr id="3" name="TextBox 2"/>
          <p:cNvSpPr txBox="1"/>
          <p:nvPr/>
        </p:nvSpPr>
        <p:spPr>
          <a:xfrm>
            <a:off x="457200" y="1537855"/>
            <a:ext cx="8229600" cy="4401205"/>
          </a:xfrm>
          <a:prstGeom prst="rect">
            <a:avLst/>
          </a:prstGeom>
          <a:noFill/>
        </p:spPr>
        <p:txBody>
          <a:bodyPr wrap="square" rtlCol="0">
            <a:spAutoFit/>
          </a:bodyPr>
          <a:lstStyle/>
          <a:p>
            <a:pPr>
              <a:spcBef>
                <a:spcPts val="600"/>
              </a:spcBef>
              <a:spcAft>
                <a:spcPts val="600"/>
              </a:spcAft>
            </a:pPr>
            <a:r>
              <a:rPr lang="en-US" sz="2400" b="1" dirty="0" smtClean="0">
                <a:latin typeface="Verdana" panose="020B0604030504040204" pitchFamily="34" charset="0"/>
                <a:ea typeface="Verdana" panose="020B0604030504040204" pitchFamily="34" charset="0"/>
                <a:cs typeface="Verdana" panose="020B0604030504040204" pitchFamily="34" charset="0"/>
              </a:rPr>
              <a:t>Level 1: Outcome Data</a:t>
            </a:r>
          </a:p>
          <a:p>
            <a:pPr>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Define the magnitude, timing, and/or location of outcome pattern</a:t>
            </a:r>
          </a:p>
          <a:p>
            <a:pPr>
              <a:spcBef>
                <a:spcPts val="600"/>
              </a:spcBef>
              <a:spcAft>
                <a:spcPts val="600"/>
              </a:spcAft>
            </a:pPr>
            <a:r>
              <a:rPr lang="en-US" sz="2400" b="1" dirty="0" smtClean="0">
                <a:latin typeface="Verdana" panose="020B0604030504040204" pitchFamily="34" charset="0"/>
                <a:ea typeface="Verdana" panose="020B0604030504040204" pitchFamily="34" charset="0"/>
                <a:cs typeface="Verdana" panose="020B0604030504040204" pitchFamily="34" charset="0"/>
              </a:rPr>
              <a:t>Level 2: Process Data</a:t>
            </a:r>
          </a:p>
          <a:p>
            <a:pPr>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Define the practice and policy artifacts and the manner of their operation. </a:t>
            </a:r>
          </a:p>
          <a:p>
            <a:pPr>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Define the gaps in practices and policies</a:t>
            </a:r>
          </a:p>
          <a:p>
            <a:pPr>
              <a:spcBef>
                <a:spcPts val="600"/>
              </a:spcBef>
              <a:spcAft>
                <a:spcPts val="600"/>
              </a:spcAft>
            </a:pPr>
            <a:r>
              <a:rPr lang="en-US" sz="2400" b="1" dirty="0" smtClean="0">
                <a:latin typeface="Verdana" panose="020B0604030504040204" pitchFamily="34" charset="0"/>
                <a:ea typeface="Verdana" panose="020B0604030504040204" pitchFamily="34" charset="0"/>
                <a:cs typeface="Verdana" panose="020B0604030504040204" pitchFamily="34" charset="0"/>
              </a:rPr>
              <a:t>Level 3: Name the Root Causes</a:t>
            </a:r>
          </a:p>
          <a:p>
            <a:pPr>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Define the connections between gaps in process data and outcome data</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1" name="Google Shape;371;p27"/>
          <p:cNvSpPr txBox="1"/>
          <p:nvPr/>
        </p:nvSpPr>
        <p:spPr>
          <a:xfrm>
            <a:off x="457200" y="2260917"/>
            <a:ext cx="8153400" cy="450119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300"/>
              </a:spcAft>
              <a:buClr>
                <a:schemeClr val="dk1"/>
              </a:buClr>
              <a:buSzPts val="2400"/>
              <a:buFont typeface="Arial" panose="020B0604020202020204" pitchFamily="34" charset="0"/>
              <a:buChar char="•"/>
            </a:pPr>
            <a:r>
              <a:rPr lang="en-US" sz="2400" b="1"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Book Groups </a:t>
            </a:r>
            <a:endParaRPr sz="2400" dirty="0" smtClean="0">
              <a:latin typeface="Verdana" panose="020B0604030504040204" pitchFamily="34" charset="0"/>
              <a:ea typeface="Verdana" panose="020B0604030504040204" pitchFamily="34" charset="0"/>
              <a:cs typeface="Verdana" panose="020B0604030504040204" pitchFamily="34" charset="0"/>
            </a:endParaRPr>
          </a:p>
          <a:p>
            <a:pPr marL="635000" indent="-342900">
              <a:spcAft>
                <a:spcPts val="300"/>
              </a:spcAft>
              <a:buFont typeface="Verdana" panose="020B0604030504040204" pitchFamily="34" charset="0"/>
              <a:buChar char="–"/>
            </a:pPr>
            <a:r>
              <a:rPr lang="en-US" sz="2400" u="sng"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Whi</a:t>
            </a:r>
            <a:r>
              <a:rPr lang="en-US" sz="2400" u="sng"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te Fragility by Robin </a:t>
            </a:r>
            <a:r>
              <a:rPr lang="en-US" sz="2400" u="sng" dirty="0" err="1">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DiAngelo</a:t>
            </a:r>
            <a:endParaRPr sz="2400" u="sng"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endParaRPr>
          </a:p>
          <a:p>
            <a:pPr marL="635000" indent="-342900">
              <a:spcAft>
                <a:spcPts val="300"/>
              </a:spcAft>
              <a:buFont typeface="Verdana" panose="020B0604030504040204" pitchFamily="34" charset="0"/>
              <a:buChar char="–"/>
            </a:pPr>
            <a:r>
              <a:rPr lang="en-US" sz="2400" u="sng"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The Person You Mean to Be by Dolly </a:t>
            </a:r>
            <a:r>
              <a:rPr lang="en-US" sz="2400" u="sng" dirty="0" err="1">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Chugh</a:t>
            </a:r>
            <a:endParaRPr sz="2400" u="sng"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endParaRPr>
          </a:p>
          <a:p>
            <a:pPr marL="635000" indent="-342900">
              <a:spcAft>
                <a:spcPts val="300"/>
              </a:spcAft>
              <a:buFont typeface="Verdana" panose="020B0604030504040204" pitchFamily="34" charset="0"/>
              <a:buChar char="–"/>
            </a:pPr>
            <a:r>
              <a:rPr lang="en-US" sz="2400" u="sng"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How to Be an Antiracist by </a:t>
            </a:r>
            <a:r>
              <a:rPr lang="en-US" sz="2400" u="sng" dirty="0" err="1">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Ibram</a:t>
            </a:r>
            <a:r>
              <a:rPr lang="en-US" sz="2400" u="sng"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 </a:t>
            </a:r>
            <a:r>
              <a:rPr lang="en-US" sz="2400" u="sng" dirty="0" err="1">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Kendi</a:t>
            </a:r>
            <a:endParaRPr sz="2400" u="sng"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endParaRPr>
          </a:p>
          <a:p>
            <a:pPr marL="342900" marR="0" lvl="0" indent="-342900" algn="l" rtl="0">
              <a:spcBef>
                <a:spcPts val="0"/>
              </a:spcBef>
              <a:spcAft>
                <a:spcPts val="300"/>
              </a:spcAft>
              <a:buClr>
                <a:schemeClr val="dk1"/>
              </a:buClr>
              <a:buSzPts val="2400"/>
              <a:buFont typeface="Arial" panose="020B0604020202020204" pitchFamily="34" charset="0"/>
              <a:buChar char="•"/>
            </a:pPr>
            <a:r>
              <a:rPr lang="en-US" sz="2400" b="1"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PLCs </a:t>
            </a:r>
            <a:endParaRPr sz="2400" dirty="0">
              <a:latin typeface="Verdana" panose="020B0604030504040204" pitchFamily="34" charset="0"/>
              <a:ea typeface="Verdana" panose="020B0604030504040204" pitchFamily="34" charset="0"/>
              <a:cs typeface="Verdana" panose="020B0604030504040204" pitchFamily="34" charset="0"/>
            </a:endParaRPr>
          </a:p>
          <a:p>
            <a:pPr marL="635000" marR="0" lvl="0" indent="-342900" algn="l" rtl="0">
              <a:spcBef>
                <a:spcPts val="0"/>
              </a:spcBef>
              <a:spcAft>
                <a:spcPts val="300"/>
              </a:spcAft>
              <a:buFont typeface="Verdana" panose="020B0604030504040204" pitchFamily="34" charset="0"/>
              <a:buChar char="–"/>
            </a:pPr>
            <a:r>
              <a:rPr lang="en-US" sz="2400" u="sng"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Courageous </a:t>
            </a:r>
            <a:r>
              <a:rPr lang="en-US" sz="2400" u="sng"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Conversations About Race</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 by Glen Singleton</a:t>
            </a:r>
            <a:endParaRPr sz="2400" dirty="0">
              <a:latin typeface="Verdana" panose="020B0604030504040204" pitchFamily="34" charset="0"/>
              <a:ea typeface="Verdana" panose="020B0604030504040204" pitchFamily="34" charset="0"/>
              <a:cs typeface="Verdana" panose="020B0604030504040204" pitchFamily="34" charset="0"/>
            </a:endParaRPr>
          </a:p>
          <a:p>
            <a:pPr marL="635000" marR="0" lvl="0" indent="-342900" algn="l" rtl="0">
              <a:spcBef>
                <a:spcPts val="0"/>
              </a:spcBef>
              <a:spcAft>
                <a:spcPts val="300"/>
              </a:spcAft>
              <a:buFont typeface="Verdana" panose="020B0604030504040204" pitchFamily="34" charset="0"/>
              <a:buChar char="–"/>
            </a:pPr>
            <a:r>
              <a:rPr lang="en-US" sz="240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Teachers Go to School on Racial Bias”  </a:t>
            </a:r>
            <a:r>
              <a:rPr lang="en-US" sz="2400" i="1"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The Hechinger Report</a:t>
            </a:r>
            <a:endParaRPr sz="2400" dirty="0">
              <a:latin typeface="Verdana" panose="020B0604030504040204" pitchFamily="34" charset="0"/>
              <a:ea typeface="Verdana" panose="020B0604030504040204" pitchFamily="34" charset="0"/>
              <a:cs typeface="Verdana" panose="020B0604030504040204" pitchFamily="34" charset="0"/>
            </a:endParaRPr>
          </a:p>
          <a:p>
            <a:pPr marL="635000" marR="0" lvl="0" indent="-342900" algn="l" rtl="0">
              <a:spcBef>
                <a:spcPts val="0"/>
              </a:spcBef>
              <a:spcAft>
                <a:spcPts val="300"/>
              </a:spcAft>
              <a:buFont typeface="Verdana" panose="020B0604030504040204" pitchFamily="34" charset="0"/>
              <a:buChar char="–"/>
            </a:pPr>
            <a:r>
              <a:rPr lang="en-US" sz="240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Teaching </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While White – blog / podcast</a:t>
            </a:r>
            <a:endParaRPr sz="2400" dirty="0">
              <a:latin typeface="Verdana" panose="020B0604030504040204" pitchFamily="34" charset="0"/>
              <a:ea typeface="Verdana" panose="020B0604030504040204" pitchFamily="34" charset="0"/>
              <a:cs typeface="Verdana" panose="020B0604030504040204" pitchFamily="34" charset="0"/>
            </a:endParaRPr>
          </a:p>
          <a:p>
            <a:pPr marL="635000" marR="0" lvl="0" indent="-342900" algn="l" rtl="0">
              <a:spcBef>
                <a:spcPts val="0"/>
              </a:spcBef>
              <a:spcAft>
                <a:spcPts val="300"/>
              </a:spcAft>
              <a:buFont typeface="Verdana" panose="020B0604030504040204" pitchFamily="34" charset="0"/>
              <a:buChar char="–"/>
            </a:pPr>
            <a:r>
              <a:rPr lang="en-US" sz="2400" u="sng"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hlinkClick r:id="rId3"/>
              </a:rPr>
              <a:t>Teaching While White</a:t>
            </a:r>
            <a:endParaRPr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370" name="Google Shape;370;p27"/>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Identity</a:t>
            </a:r>
            <a:endParaRPr/>
          </a:p>
        </p:txBody>
      </p:sp>
      <p:sp>
        <p:nvSpPr>
          <p:cNvPr id="372" name="Google Shape;372;p27"/>
          <p:cNvSpPr txBox="1"/>
          <p:nvPr/>
        </p:nvSpPr>
        <p:spPr>
          <a:xfrm>
            <a:off x="457200" y="1463052"/>
            <a:ext cx="82296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Verdana"/>
                <a:ea typeface="Verdana"/>
                <a:cs typeface="Verdana"/>
                <a:sym typeface="Verdana"/>
              </a:rPr>
              <a:t>What mirror work are you doing as a school / division?</a:t>
            </a:r>
            <a:endParaRPr dirty="0"/>
          </a:p>
          <a:p>
            <a:pPr marL="0" marR="0" lvl="0" indent="0" algn="l" rtl="0">
              <a:spcBef>
                <a:spcPts val="0"/>
              </a:spcBef>
              <a:spcAft>
                <a:spcPts val="0"/>
              </a:spcAft>
              <a:buNone/>
            </a:pPr>
            <a:endParaRPr sz="1800"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8"/>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Voice</a:t>
            </a:r>
            <a:endParaRPr/>
          </a:p>
        </p:txBody>
      </p:sp>
      <p:pic>
        <p:nvPicPr>
          <p:cNvPr id="379" name="Google Shape;379;p28" descr="Me in the middle, Race, Ethnicity, Socio-Economic Class, Gender, Sexual Orientation, Age, National Origin, First Language, Physical, Emotional, Developmental Ability, Relidious or Spiritual affiliation around a circle. " title="Social Identity Wheel"/>
          <p:cNvPicPr preferRelativeResize="0"/>
          <p:nvPr/>
        </p:nvPicPr>
        <p:blipFill rotWithShape="1">
          <a:blip r:embed="rId3">
            <a:alphaModFix/>
          </a:blip>
          <a:srcRect/>
          <a:stretch/>
        </p:blipFill>
        <p:spPr>
          <a:xfrm>
            <a:off x="1800837" y="1600201"/>
            <a:ext cx="5542326" cy="45720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9"/>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Supportive Environment</a:t>
            </a:r>
            <a:endParaRPr/>
          </a:p>
        </p:txBody>
      </p:sp>
      <p:sp>
        <p:nvSpPr>
          <p:cNvPr id="387" name="Google Shape;387;p29"/>
          <p:cNvSpPr txBox="1"/>
          <p:nvPr/>
        </p:nvSpPr>
        <p:spPr>
          <a:xfrm>
            <a:off x="1528762" y="1639328"/>
            <a:ext cx="6086475" cy="1539875"/>
          </a:xfrm>
          <a:prstGeom prst="rect">
            <a:avLst/>
          </a:prstGeom>
          <a:solidFill>
            <a:schemeClr val="accent1"/>
          </a:solidFill>
          <a:ln w="25400" cap="flat" cmpd="sng">
            <a:solidFill>
              <a:srgbClr val="668F30"/>
            </a:solidFill>
            <a:prstDash val="solid"/>
            <a:round/>
            <a:headEnd type="none" w="sm" len="sm"/>
            <a:tailEnd type="none" w="sm" len="sm"/>
          </a:ln>
        </p:spPr>
        <p:txBody>
          <a:bodyPr spcFirstLastPara="1" wrap="square" lIns="68550" tIns="34275" rIns="68550" bIns="34275" anchor="t" anchorCtr="0">
            <a:noAutofit/>
          </a:bodyPr>
          <a:lstStyle/>
          <a:p>
            <a:pPr marL="0" marR="0" lvl="0" indent="0" algn="ctr" rtl="0">
              <a:spcBef>
                <a:spcPts val="0"/>
              </a:spcBef>
              <a:spcAft>
                <a:spcPts val="0"/>
              </a:spcAft>
              <a:buClr>
                <a:srgbClr val="000090"/>
              </a:buClr>
              <a:buSzPts val="3200"/>
              <a:buFont typeface="Verdana"/>
              <a:buNone/>
            </a:pPr>
            <a:r>
              <a:rPr lang="en-US" sz="2400" dirty="0">
                <a:solidFill>
                  <a:schemeClr val="dk1"/>
                </a:solidFill>
                <a:latin typeface="Verdana"/>
                <a:ea typeface="Verdana"/>
                <a:cs typeface="Verdana"/>
                <a:sym typeface="Verdana"/>
              </a:rPr>
              <a:t>“Problems arise when appropriateness is judged by schools in a way that favors certain ethnicities and races.”</a:t>
            </a:r>
            <a:br>
              <a:rPr lang="en-US" sz="2400" dirty="0">
                <a:solidFill>
                  <a:schemeClr val="dk1"/>
                </a:solidFill>
                <a:latin typeface="Verdana"/>
                <a:ea typeface="Verdana"/>
                <a:cs typeface="Verdana"/>
                <a:sym typeface="Verdana"/>
              </a:rPr>
            </a:br>
            <a:r>
              <a:rPr lang="en-US" sz="1350" i="1" dirty="0">
                <a:solidFill>
                  <a:schemeClr val="dk1"/>
                </a:solidFill>
                <a:latin typeface="Verdana"/>
                <a:ea typeface="Verdana"/>
                <a:cs typeface="Verdana"/>
                <a:sym typeface="Verdana"/>
              </a:rPr>
              <a:t>Controlling the Student Body</a:t>
            </a:r>
            <a:r>
              <a:rPr lang="en-US" sz="1350" dirty="0">
                <a:solidFill>
                  <a:schemeClr val="dk1"/>
                </a:solidFill>
                <a:latin typeface="Verdana"/>
                <a:ea typeface="Verdana"/>
                <a:cs typeface="Verdana"/>
                <a:sym typeface="Verdana"/>
              </a:rPr>
              <a:t>   Teaching Tolerance 2017</a:t>
            </a:r>
            <a:endParaRPr sz="1350" dirty="0">
              <a:solidFill>
                <a:schemeClr val="dk1"/>
              </a:solidFill>
              <a:latin typeface="Verdana"/>
              <a:ea typeface="Verdana"/>
              <a:cs typeface="Verdana"/>
              <a:sym typeface="Verdana"/>
            </a:endParaRPr>
          </a:p>
        </p:txBody>
      </p:sp>
      <p:sp>
        <p:nvSpPr>
          <p:cNvPr id="386" name="Google Shape;386;p29"/>
          <p:cNvSpPr txBox="1"/>
          <p:nvPr/>
        </p:nvSpPr>
        <p:spPr>
          <a:xfrm>
            <a:off x="443753" y="3429000"/>
            <a:ext cx="8613321" cy="2654573"/>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dk1"/>
              </a:buClr>
              <a:buSzPts val="2100"/>
              <a:buFont typeface="Verdana"/>
              <a:buNone/>
            </a:pPr>
            <a:r>
              <a:rPr lang="en-US" sz="2100" b="0" i="0" u="none" strike="noStrike" cap="none" dirty="0">
                <a:solidFill>
                  <a:schemeClr val="dk1"/>
                </a:solidFill>
                <a:latin typeface="Verdana"/>
                <a:ea typeface="Verdana"/>
                <a:cs typeface="Verdana"/>
                <a:sym typeface="Verdana"/>
              </a:rPr>
              <a:t>School’s rules or expectations determine what is appropriate within the school.  </a:t>
            </a:r>
            <a:endParaRPr sz="1050" b="0" i="0" u="none" strike="noStrike" cap="none" dirty="0">
              <a:solidFill>
                <a:schemeClr val="dk1"/>
              </a:solidFill>
              <a:latin typeface="Verdana"/>
              <a:ea typeface="Verdana"/>
              <a:cs typeface="Verdana"/>
              <a:sym typeface="Verdana"/>
            </a:endParaRPr>
          </a:p>
          <a:p>
            <a:pPr marL="342900" indent="-342900">
              <a:spcBef>
                <a:spcPts val="600"/>
              </a:spcBef>
              <a:spcAft>
                <a:spcPts val="600"/>
              </a:spcAft>
              <a:buClr>
                <a:schemeClr val="dk1"/>
              </a:buClr>
              <a:buSzPts val="2400"/>
              <a:buFont typeface="Arial" panose="020B0604020202020204" pitchFamily="34" charset="0"/>
              <a:buChar char="•"/>
            </a:pPr>
            <a:r>
              <a:rPr lang="en-US" sz="240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In </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what way might a school rule favor certain ethnicities/races/identities?</a:t>
            </a:r>
            <a:endParaRPr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endParaRPr>
          </a:p>
          <a:p>
            <a:pPr marL="342900" indent="-342900">
              <a:spcBef>
                <a:spcPts val="600"/>
              </a:spcBef>
              <a:spcAft>
                <a:spcPts val="600"/>
              </a:spcAft>
              <a:buClr>
                <a:schemeClr val="dk1"/>
              </a:buClr>
              <a:buSzPts val="2400"/>
              <a:buFont typeface="Arial" panose="020B0604020202020204" pitchFamily="34" charset="0"/>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In what way might a school rule make a student feel invalidated or unwelcome?</a:t>
            </a:r>
            <a:endParaRPr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0"/>
          <p:cNvSpPr txBox="1"/>
          <p:nvPr/>
        </p:nvSpPr>
        <p:spPr>
          <a:xfrm>
            <a:off x="502023" y="1316187"/>
            <a:ext cx="8229600" cy="5016718"/>
          </a:xfrm>
          <a:prstGeom prst="rect">
            <a:avLst/>
          </a:prstGeom>
          <a:noFill/>
          <a:ln>
            <a:noFill/>
          </a:ln>
        </p:spPr>
        <p:txBody>
          <a:bodyPr spcFirstLastPara="1" wrap="square" lIns="91425" tIns="45700" rIns="91425" bIns="45700" anchor="t" anchorCtr="0">
            <a:spAutoFit/>
          </a:bodyPr>
          <a:lstStyle/>
          <a:p>
            <a:pPr marL="0" marR="0" lvl="0" indent="0" algn="l" rtl="0">
              <a:spcBef>
                <a:spcPts val="600"/>
              </a:spcBef>
              <a:spcAft>
                <a:spcPts val="600"/>
              </a:spcAft>
              <a:buNone/>
            </a:pPr>
            <a:r>
              <a:rPr lang="en-US" sz="2800" dirty="0">
                <a:solidFill>
                  <a:schemeClr val="dk1"/>
                </a:solidFill>
                <a:latin typeface="Verdana"/>
                <a:ea typeface="Verdana"/>
                <a:cs typeface="Verdana"/>
                <a:sym typeface="Verdana"/>
              </a:rPr>
              <a:t>Step 1. Identify Any Existing Expectations or </a:t>
            </a:r>
            <a:r>
              <a:rPr lang="en-US" sz="2800" dirty="0" smtClean="0">
                <a:solidFill>
                  <a:schemeClr val="dk1"/>
                </a:solidFill>
                <a:latin typeface="Verdana"/>
                <a:ea typeface="Verdana"/>
                <a:cs typeface="Verdana"/>
                <a:sym typeface="Verdana"/>
              </a:rPr>
              <a:t>Matrices</a:t>
            </a:r>
          </a:p>
          <a:p>
            <a:pPr>
              <a:spcBef>
                <a:spcPts val="600"/>
              </a:spcBef>
              <a:spcAft>
                <a:spcPts val="600"/>
              </a:spcAft>
            </a:pPr>
            <a:r>
              <a:rPr lang="en-US" sz="2800" dirty="0">
                <a:solidFill>
                  <a:schemeClr val="dk1"/>
                </a:solidFill>
                <a:latin typeface="Verdana"/>
                <a:ea typeface="Verdana"/>
                <a:cs typeface="Verdana"/>
                <a:sym typeface="Verdana"/>
              </a:rPr>
              <a:t>Step 2. Assess Existing Expectations Based on Fit with Values and Needs of Students, Families, and the Community</a:t>
            </a:r>
          </a:p>
          <a:p>
            <a:pPr>
              <a:spcBef>
                <a:spcPts val="600"/>
              </a:spcBef>
              <a:spcAft>
                <a:spcPts val="600"/>
              </a:spcAft>
            </a:pPr>
            <a:r>
              <a:rPr lang="en-US" sz="2800" dirty="0">
                <a:solidFill>
                  <a:schemeClr val="dk1"/>
                </a:solidFill>
                <a:latin typeface="Verdana"/>
                <a:ea typeface="Verdana"/>
                <a:cs typeface="Verdana"/>
                <a:sym typeface="Verdana"/>
              </a:rPr>
              <a:t>Step 3. Revise Expectations and Matrix Based on Feedback</a:t>
            </a:r>
          </a:p>
          <a:p>
            <a:pPr>
              <a:spcBef>
                <a:spcPts val="600"/>
              </a:spcBef>
              <a:spcAft>
                <a:spcPts val="600"/>
              </a:spcAft>
            </a:pPr>
            <a:r>
              <a:rPr lang="en-US" sz="2800" dirty="0">
                <a:solidFill>
                  <a:schemeClr val="dk1"/>
                </a:solidFill>
                <a:latin typeface="Verdana"/>
                <a:ea typeface="Verdana"/>
                <a:cs typeface="Verdana"/>
                <a:sym typeface="Verdana"/>
              </a:rPr>
              <a:t>Step 4. Assess New Options for Expectations and Matrix Based on Critical Features of Effective Practices</a:t>
            </a:r>
            <a:endParaRPr sz="2800" dirty="0">
              <a:solidFill>
                <a:schemeClr val="dk1"/>
              </a:solidFill>
              <a:latin typeface="Verdana"/>
              <a:ea typeface="Verdana"/>
              <a:cs typeface="Verdana"/>
            </a:endParaRPr>
          </a:p>
        </p:txBody>
      </p:sp>
      <p:sp>
        <p:nvSpPr>
          <p:cNvPr id="2" name="Title 1"/>
          <p:cNvSpPr>
            <a:spLocks noGrp="1"/>
          </p:cNvSpPr>
          <p:nvPr>
            <p:ph type="title"/>
          </p:nvPr>
        </p:nvSpPr>
        <p:spPr>
          <a:xfrm>
            <a:off x="502023" y="106099"/>
            <a:ext cx="8229600" cy="1143000"/>
          </a:xfrm>
        </p:spPr>
        <p:txBody>
          <a:bodyPr/>
          <a:lstStyle/>
          <a:p>
            <a:r>
              <a:rPr lang="en-US" b="1" dirty="0" smtClean="0"/>
              <a:t/>
            </a:r>
            <a:br>
              <a:rPr lang="en-US" b="1" dirty="0" smtClean="0"/>
            </a:br>
            <a:r>
              <a:rPr lang="en-US" b="1" dirty="0" smtClean="0"/>
              <a:t>Matrix </a:t>
            </a:r>
            <a:r>
              <a:rPr lang="en-US" b="1" dirty="0"/>
              <a:t>and Expectations Equity Review</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graphicFrame>
        <p:nvGraphicFramePr>
          <p:cNvPr id="2" name="Table 1" title="Describes how to move from blaming and tolerating to affirming and honoring"/>
          <p:cNvGraphicFramePr>
            <a:graphicFrameLocks noGrp="1"/>
          </p:cNvGraphicFramePr>
          <p:nvPr>
            <p:extLst>
              <p:ext uri="{D42A27DB-BD31-4B8C-83A1-F6EECF244321}">
                <p14:modId xmlns:p14="http://schemas.microsoft.com/office/powerpoint/2010/main" val="2849636222"/>
              </p:ext>
            </p:extLst>
          </p:nvPr>
        </p:nvGraphicFramePr>
        <p:xfrm>
          <a:off x="457200" y="2052089"/>
          <a:ext cx="8229600" cy="3447958"/>
        </p:xfrm>
        <a:graphic>
          <a:graphicData uri="http://schemas.openxmlformats.org/drawingml/2006/table">
            <a:tbl>
              <a:tblPr firstRow="1" bandRow="1">
                <a:tableStyleId>{799F890E-980A-4941-8BFD-6B539BADD3F3}</a:tableStyleId>
              </a:tblPr>
              <a:tblGrid>
                <a:gridCol w="2709081">
                  <a:extLst>
                    <a:ext uri="{9D8B030D-6E8A-4147-A177-3AD203B41FA5}">
                      <a16:colId xmlns:a16="http://schemas.microsoft.com/office/drawing/2014/main" val="4088814077"/>
                    </a:ext>
                  </a:extLst>
                </a:gridCol>
                <a:gridCol w="2777319">
                  <a:extLst>
                    <a:ext uri="{9D8B030D-6E8A-4147-A177-3AD203B41FA5}">
                      <a16:colId xmlns:a16="http://schemas.microsoft.com/office/drawing/2014/main" val="2114621353"/>
                    </a:ext>
                  </a:extLst>
                </a:gridCol>
                <a:gridCol w="2743200">
                  <a:extLst>
                    <a:ext uri="{9D8B030D-6E8A-4147-A177-3AD203B41FA5}">
                      <a16:colId xmlns:a16="http://schemas.microsoft.com/office/drawing/2014/main" val="96954990"/>
                    </a:ext>
                  </a:extLst>
                </a:gridCol>
              </a:tblGrid>
              <a:tr h="1723979">
                <a:tc>
                  <a:txBody>
                    <a:bodyPr/>
                    <a:lstStyle/>
                    <a:p>
                      <a:r>
                        <a:rPr lang="en-US" dirty="0" smtClean="0"/>
                        <a:t>Negative or Deficit</a:t>
                      </a:r>
                      <a:endParaRPr lang="en-US" dirty="0"/>
                    </a:p>
                  </a:txBody>
                  <a:tcPr/>
                </a:tc>
                <a:tc>
                  <a:txBody>
                    <a:bodyPr/>
                    <a:lstStyle/>
                    <a:p>
                      <a:r>
                        <a:rPr lang="en-US" dirty="0" smtClean="0"/>
                        <a:t>Neutral</a:t>
                      </a:r>
                      <a:endParaRPr lang="en-US" dirty="0"/>
                    </a:p>
                  </a:txBody>
                  <a:tcPr/>
                </a:tc>
                <a:tc>
                  <a:txBody>
                    <a:bodyPr/>
                    <a:lstStyle/>
                    <a:p>
                      <a:r>
                        <a:rPr lang="en-US" dirty="0" smtClean="0"/>
                        <a:t>Positive Plus</a:t>
                      </a:r>
                    </a:p>
                    <a:p>
                      <a:r>
                        <a:rPr lang="en-US" dirty="0" smtClean="0"/>
                        <a:t>Validation and Affirmation</a:t>
                      </a:r>
                      <a:endParaRPr lang="en-US" dirty="0"/>
                    </a:p>
                  </a:txBody>
                  <a:tcPr/>
                </a:tc>
                <a:extLst>
                  <a:ext uri="{0D108BD9-81ED-4DB2-BD59-A6C34878D82A}">
                    <a16:rowId xmlns:a16="http://schemas.microsoft.com/office/drawing/2014/main" val="1713613962"/>
                  </a:ext>
                </a:extLst>
              </a:tr>
              <a:tr h="1723979">
                <a:tc>
                  <a:txBody>
                    <a:bodyPr/>
                    <a:lstStyle/>
                    <a:p>
                      <a:r>
                        <a:rPr lang="en-US" dirty="0" smtClean="0"/>
                        <a:t>Should, ought</a:t>
                      </a:r>
                      <a:r>
                        <a:rPr lang="en-US" baseline="0" dirty="0" smtClean="0"/>
                        <a:t> to, wrong, value-based terms, fix it, correctly, right way, our way, your way, or the only way.</a:t>
                      </a:r>
                      <a:endParaRPr lang="en-US" dirty="0"/>
                    </a:p>
                  </a:txBody>
                  <a:tcPr/>
                </a:tc>
                <a:tc>
                  <a:txBody>
                    <a:bodyPr/>
                    <a:lstStyle/>
                    <a:p>
                      <a:r>
                        <a:rPr lang="en-US" dirty="0" smtClean="0"/>
                        <a:t>Understand, tolerate, allow, another chance, consequence-based</a:t>
                      </a:r>
                      <a:r>
                        <a:rPr lang="en-US" baseline="0" dirty="0" smtClean="0"/>
                        <a:t> terms, this time or next time. </a:t>
                      </a:r>
                      <a:endParaRPr lang="en-US" dirty="0"/>
                    </a:p>
                  </a:txBody>
                  <a:tcPr/>
                </a:tc>
                <a:tc>
                  <a:txBody>
                    <a:bodyPr/>
                    <a:lstStyle/>
                    <a:p>
                      <a:r>
                        <a:rPr lang="en-US" dirty="0" smtClean="0"/>
                        <a:t>Appreciate, honor, value, love, respect, inspire, move, affirm, connect, empathize, can relate</a:t>
                      </a:r>
                      <a:r>
                        <a:rPr lang="en-US" baseline="0" dirty="0" smtClean="0"/>
                        <a:t> or am grateful. </a:t>
                      </a:r>
                      <a:endParaRPr lang="en-US" dirty="0"/>
                    </a:p>
                  </a:txBody>
                  <a:tcPr/>
                </a:tc>
                <a:extLst>
                  <a:ext uri="{0D108BD9-81ED-4DB2-BD59-A6C34878D82A}">
                    <a16:rowId xmlns:a16="http://schemas.microsoft.com/office/drawing/2014/main" val="3883222645"/>
                  </a:ext>
                </a:extLst>
              </a:tr>
            </a:tbl>
          </a:graphicData>
        </a:graphic>
      </p:graphicFrame>
      <p:sp>
        <p:nvSpPr>
          <p:cNvPr id="405" name="Google Shape;405;p31"/>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Situational Appropriateness</a:t>
            </a: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2"/>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Personal Matrix</a:t>
            </a:r>
            <a:endParaRPr/>
          </a:p>
        </p:txBody>
      </p:sp>
      <p:graphicFrame>
        <p:nvGraphicFramePr>
          <p:cNvPr id="413" name="Google Shape;413;p32" descr="Showing a peronal matrix to understand the differences and similarities between home and school" title=" Blank Behavior Matrix"/>
          <p:cNvGraphicFramePr/>
          <p:nvPr>
            <p:extLst>
              <p:ext uri="{D42A27DB-BD31-4B8C-83A1-F6EECF244321}">
                <p14:modId xmlns:p14="http://schemas.microsoft.com/office/powerpoint/2010/main" val="3031433632"/>
              </p:ext>
            </p:extLst>
          </p:nvPr>
        </p:nvGraphicFramePr>
        <p:xfrm>
          <a:off x="488600" y="1732800"/>
          <a:ext cx="8198200" cy="4472785"/>
        </p:xfrm>
        <a:graphic>
          <a:graphicData uri="http://schemas.openxmlformats.org/drawingml/2006/table">
            <a:tbl>
              <a:tblPr firstRow="1">
                <a:tableStyleId>{81E866BF-8A0A-4221-8049-2FCA4BA83279}</a:tableStyleId>
              </a:tblPr>
              <a:tblGrid>
                <a:gridCol w="2049550">
                  <a:extLst>
                    <a:ext uri="{9D8B030D-6E8A-4147-A177-3AD203B41FA5}">
                      <a16:colId xmlns:a16="http://schemas.microsoft.com/office/drawing/2014/main" val="20000"/>
                    </a:ext>
                  </a:extLst>
                </a:gridCol>
                <a:gridCol w="2049550">
                  <a:extLst>
                    <a:ext uri="{9D8B030D-6E8A-4147-A177-3AD203B41FA5}">
                      <a16:colId xmlns:a16="http://schemas.microsoft.com/office/drawing/2014/main" val="20001"/>
                    </a:ext>
                  </a:extLst>
                </a:gridCol>
                <a:gridCol w="2049550">
                  <a:extLst>
                    <a:ext uri="{9D8B030D-6E8A-4147-A177-3AD203B41FA5}">
                      <a16:colId xmlns:a16="http://schemas.microsoft.com/office/drawing/2014/main" val="20002"/>
                    </a:ext>
                  </a:extLst>
                </a:gridCol>
                <a:gridCol w="2049550">
                  <a:extLst>
                    <a:ext uri="{9D8B030D-6E8A-4147-A177-3AD203B41FA5}">
                      <a16:colId xmlns:a16="http://schemas.microsoft.com/office/drawing/2014/main" val="20003"/>
                    </a:ext>
                  </a:extLst>
                </a:gridCol>
              </a:tblGrid>
              <a:tr h="939425">
                <a:tc>
                  <a:txBody>
                    <a:bodyPr/>
                    <a:lstStyle/>
                    <a:p>
                      <a:pPr marL="0" marR="0" lvl="0" indent="0" algn="l" rtl="0">
                        <a:lnSpc>
                          <a:spcPct val="100000"/>
                        </a:lnSpc>
                        <a:spcBef>
                          <a:spcPts val="0"/>
                        </a:spcBef>
                        <a:spcAft>
                          <a:spcPts val="0"/>
                        </a:spcAft>
                        <a:buClr>
                          <a:schemeClr val="dk1"/>
                        </a:buClr>
                        <a:buSzPts val="1300"/>
                        <a:buFont typeface="Verdana"/>
                        <a:buNone/>
                      </a:pPr>
                      <a:r>
                        <a:rPr lang="en-US" sz="1600" u="none" strike="noStrike" cap="none" dirty="0"/>
                        <a:t>School-wide Expectation</a:t>
                      </a:r>
                      <a:endParaRPr sz="1600" u="none" strike="noStrike" cap="none" dirty="0"/>
                    </a:p>
                  </a:txBody>
                  <a:tcPr marL="68575" marR="68575" marT="68575" marB="68575"/>
                </a:tc>
                <a:tc>
                  <a:txBody>
                    <a:bodyPr/>
                    <a:lstStyle/>
                    <a:p>
                      <a:pPr marL="0" marR="0" lvl="0" indent="0" algn="l" rtl="0">
                        <a:lnSpc>
                          <a:spcPct val="100000"/>
                        </a:lnSpc>
                        <a:spcBef>
                          <a:spcPts val="0"/>
                        </a:spcBef>
                        <a:spcAft>
                          <a:spcPts val="0"/>
                        </a:spcAft>
                        <a:buClr>
                          <a:schemeClr val="dk1"/>
                        </a:buClr>
                        <a:buSzPts val="1300"/>
                        <a:buFont typeface="Verdana"/>
                        <a:buNone/>
                      </a:pPr>
                      <a:r>
                        <a:rPr lang="en-US" sz="1600" u="none" strike="noStrike" cap="none" dirty="0"/>
                        <a:t>At SCHOOL as a professional … </a:t>
                      </a:r>
                      <a:endParaRPr sz="1600" u="none" strike="noStrike" cap="none" dirty="0"/>
                    </a:p>
                    <a:p>
                      <a:pPr marL="0" marR="0" lvl="0" indent="0" algn="l" rtl="0">
                        <a:lnSpc>
                          <a:spcPct val="100000"/>
                        </a:lnSpc>
                        <a:spcBef>
                          <a:spcPts val="0"/>
                        </a:spcBef>
                        <a:spcAft>
                          <a:spcPts val="0"/>
                        </a:spcAft>
                        <a:buClr>
                          <a:schemeClr val="dk1"/>
                        </a:buClr>
                        <a:buSzPts val="1300"/>
                        <a:buFont typeface="Verdana"/>
                        <a:buNone/>
                      </a:pPr>
                      <a:r>
                        <a:rPr lang="en-US" sz="1600" u="none" strike="noStrike" cap="none" dirty="0"/>
                        <a:t>It looks like...</a:t>
                      </a:r>
                      <a:endParaRPr sz="1600" u="none" strike="noStrike" cap="none" dirty="0"/>
                    </a:p>
                  </a:txBody>
                  <a:tcPr marL="68575" marR="68575" marT="68575" marB="68575"/>
                </a:tc>
                <a:tc>
                  <a:txBody>
                    <a:bodyPr/>
                    <a:lstStyle/>
                    <a:p>
                      <a:pPr marL="0" marR="0" lvl="0" indent="0" algn="l" rtl="0">
                        <a:lnSpc>
                          <a:spcPct val="100000"/>
                        </a:lnSpc>
                        <a:spcBef>
                          <a:spcPts val="0"/>
                        </a:spcBef>
                        <a:spcAft>
                          <a:spcPts val="0"/>
                        </a:spcAft>
                        <a:buClr>
                          <a:schemeClr val="dk1"/>
                        </a:buClr>
                        <a:buSzPts val="1300"/>
                        <a:buFont typeface="Verdana"/>
                        <a:buNone/>
                      </a:pPr>
                      <a:r>
                        <a:rPr lang="en-US" sz="1600" u="none" strike="noStrike" cap="none" dirty="0"/>
                        <a:t>At HOME at an extended family gathering… </a:t>
                      </a:r>
                      <a:endParaRPr sz="1600" u="none" strike="noStrike" cap="none" dirty="0"/>
                    </a:p>
                    <a:p>
                      <a:pPr marL="0" marR="0" lvl="0" indent="0" algn="l" rtl="0">
                        <a:lnSpc>
                          <a:spcPct val="100000"/>
                        </a:lnSpc>
                        <a:spcBef>
                          <a:spcPts val="0"/>
                        </a:spcBef>
                        <a:spcAft>
                          <a:spcPts val="0"/>
                        </a:spcAft>
                        <a:buClr>
                          <a:schemeClr val="dk1"/>
                        </a:buClr>
                        <a:buSzPts val="1300"/>
                        <a:buFont typeface="Verdana"/>
                        <a:buNone/>
                      </a:pPr>
                      <a:r>
                        <a:rPr lang="en-US" sz="1600" u="none" strike="noStrike" cap="none" dirty="0"/>
                        <a:t>It looks like...</a:t>
                      </a:r>
                      <a:endParaRPr sz="1600" u="none" strike="noStrike" cap="none" dirty="0"/>
                    </a:p>
                  </a:txBody>
                  <a:tcPr marL="68575" marR="68575" marT="68575" marB="68575"/>
                </a:tc>
                <a:tc>
                  <a:txBody>
                    <a:bodyPr/>
                    <a:lstStyle/>
                    <a:p>
                      <a:pPr marL="0" marR="0" lvl="0" indent="0" algn="l" rtl="0">
                        <a:lnSpc>
                          <a:spcPct val="100000"/>
                        </a:lnSpc>
                        <a:spcBef>
                          <a:spcPts val="0"/>
                        </a:spcBef>
                        <a:spcAft>
                          <a:spcPts val="0"/>
                        </a:spcAft>
                        <a:buClr>
                          <a:schemeClr val="dk1"/>
                        </a:buClr>
                        <a:buSzPts val="1300"/>
                        <a:buFont typeface="Verdana"/>
                        <a:buNone/>
                      </a:pPr>
                      <a:r>
                        <a:rPr lang="en-US" sz="1600" u="none" strike="noStrike" cap="none" dirty="0"/>
                        <a:t>Out with my friends…</a:t>
                      </a:r>
                      <a:endParaRPr sz="1600" u="none" strike="noStrike" cap="none" dirty="0"/>
                    </a:p>
                    <a:p>
                      <a:pPr marL="0" marR="0" lvl="0" indent="0" algn="l" rtl="0">
                        <a:lnSpc>
                          <a:spcPct val="100000"/>
                        </a:lnSpc>
                        <a:spcBef>
                          <a:spcPts val="0"/>
                        </a:spcBef>
                        <a:spcAft>
                          <a:spcPts val="0"/>
                        </a:spcAft>
                        <a:buClr>
                          <a:schemeClr val="dk1"/>
                        </a:buClr>
                        <a:buSzPts val="1300"/>
                        <a:buFont typeface="Verdana"/>
                        <a:buNone/>
                      </a:pPr>
                      <a:r>
                        <a:rPr lang="en-US" sz="1600" u="none" strike="noStrike" cap="none" dirty="0"/>
                        <a:t>It looks like...</a:t>
                      </a:r>
                      <a:endParaRPr sz="1600" u="none" strike="noStrike" cap="none" dirty="0"/>
                    </a:p>
                  </a:txBody>
                  <a:tcPr marL="68575" marR="68575" marT="68575" marB="68575"/>
                </a:tc>
                <a:extLst>
                  <a:ext uri="{0D108BD9-81ED-4DB2-BD59-A6C34878D82A}">
                    <a16:rowId xmlns:a16="http://schemas.microsoft.com/office/drawing/2014/main" val="10000"/>
                  </a:ext>
                </a:extLst>
              </a:tr>
              <a:tr h="1056250">
                <a:tc>
                  <a:txBody>
                    <a:bodyPr/>
                    <a:lstStyle/>
                    <a:p>
                      <a:pPr marL="0" marR="0" lvl="0" indent="0" algn="l" rtl="0">
                        <a:lnSpc>
                          <a:spcPct val="100000"/>
                        </a:lnSpc>
                        <a:spcBef>
                          <a:spcPts val="0"/>
                        </a:spcBef>
                        <a:spcAft>
                          <a:spcPts val="0"/>
                        </a:spcAft>
                        <a:buClr>
                          <a:schemeClr val="dk1"/>
                        </a:buClr>
                        <a:buSzPts val="1300"/>
                        <a:buFont typeface="Verdana"/>
                        <a:buNone/>
                      </a:pPr>
                      <a:r>
                        <a:rPr lang="en-US" sz="1600" u="none" strike="noStrike" cap="none" dirty="0"/>
                        <a:t>Be Safe</a:t>
                      </a:r>
                      <a:endParaRPr sz="1600" u="none" strike="noStrike" cap="none" dirty="0"/>
                    </a:p>
                  </a:txBody>
                  <a:tcPr marL="68575" marR="68575" marT="68575" marB="68575"/>
                </a:tc>
                <a:tc>
                  <a:txBody>
                    <a:bodyPr/>
                    <a:lstStyle/>
                    <a:p>
                      <a:pPr marL="0" marR="0" lvl="0" indent="0" algn="l" rtl="0">
                        <a:lnSpc>
                          <a:spcPct val="100000"/>
                        </a:lnSpc>
                        <a:spcBef>
                          <a:spcPts val="0"/>
                        </a:spcBef>
                        <a:spcAft>
                          <a:spcPts val="0"/>
                        </a:spcAft>
                        <a:buClr>
                          <a:schemeClr val="dk1"/>
                        </a:buClr>
                        <a:buSzPts val="1800"/>
                        <a:buFont typeface="Verdana"/>
                        <a:buNone/>
                      </a:pPr>
                      <a:endParaRPr sz="1600" u="none" strike="noStrike" cap="none" dirty="0"/>
                    </a:p>
                  </a:txBody>
                  <a:tcPr marL="68575" marR="68575" marT="68575" marB="68575"/>
                </a:tc>
                <a:tc>
                  <a:txBody>
                    <a:bodyPr/>
                    <a:lstStyle/>
                    <a:p>
                      <a:pPr marL="0" marR="0" lvl="0" indent="0" algn="l" rtl="0">
                        <a:lnSpc>
                          <a:spcPct val="100000"/>
                        </a:lnSpc>
                        <a:spcBef>
                          <a:spcPts val="0"/>
                        </a:spcBef>
                        <a:spcAft>
                          <a:spcPts val="0"/>
                        </a:spcAft>
                        <a:buClr>
                          <a:schemeClr val="dk1"/>
                        </a:buClr>
                        <a:buSzPts val="1800"/>
                        <a:buFont typeface="Verdana"/>
                        <a:buNone/>
                      </a:pPr>
                      <a:endParaRPr sz="1600" u="none" strike="noStrike" cap="none" dirty="0"/>
                    </a:p>
                  </a:txBody>
                  <a:tcPr marL="68575" marR="68575" marT="68575" marB="68575"/>
                </a:tc>
                <a:tc>
                  <a:txBody>
                    <a:bodyPr/>
                    <a:lstStyle/>
                    <a:p>
                      <a:pPr marL="0" marR="0" lvl="0" indent="0" algn="l" rtl="0">
                        <a:lnSpc>
                          <a:spcPct val="100000"/>
                        </a:lnSpc>
                        <a:spcBef>
                          <a:spcPts val="0"/>
                        </a:spcBef>
                        <a:spcAft>
                          <a:spcPts val="0"/>
                        </a:spcAft>
                        <a:buClr>
                          <a:schemeClr val="dk1"/>
                        </a:buClr>
                        <a:buSzPts val="1800"/>
                        <a:buFont typeface="Verdana"/>
                        <a:buNone/>
                      </a:pPr>
                      <a:endParaRPr sz="1600" u="none" strike="noStrike" cap="none"/>
                    </a:p>
                  </a:txBody>
                  <a:tcPr marL="68575" marR="68575" marT="68575" marB="68575"/>
                </a:tc>
                <a:extLst>
                  <a:ext uri="{0D108BD9-81ED-4DB2-BD59-A6C34878D82A}">
                    <a16:rowId xmlns:a16="http://schemas.microsoft.com/office/drawing/2014/main" val="10001"/>
                  </a:ext>
                </a:extLst>
              </a:tr>
              <a:tr h="1067950">
                <a:tc>
                  <a:txBody>
                    <a:bodyPr/>
                    <a:lstStyle/>
                    <a:p>
                      <a:pPr marL="0" marR="0" lvl="0" indent="0" algn="l" rtl="0">
                        <a:lnSpc>
                          <a:spcPct val="100000"/>
                        </a:lnSpc>
                        <a:spcBef>
                          <a:spcPts val="0"/>
                        </a:spcBef>
                        <a:spcAft>
                          <a:spcPts val="0"/>
                        </a:spcAft>
                        <a:buClr>
                          <a:schemeClr val="dk1"/>
                        </a:buClr>
                        <a:buSzPts val="1300"/>
                        <a:buFont typeface="Verdana"/>
                        <a:buNone/>
                      </a:pPr>
                      <a:r>
                        <a:rPr lang="en-US" sz="1600" u="none" strike="noStrike" cap="none"/>
                        <a:t>Be Respectful</a:t>
                      </a:r>
                      <a:endParaRPr sz="1600" u="none" strike="noStrike" cap="none"/>
                    </a:p>
                  </a:txBody>
                  <a:tcPr marL="68575" marR="68575" marT="68575" marB="68575"/>
                </a:tc>
                <a:tc>
                  <a:txBody>
                    <a:bodyPr/>
                    <a:lstStyle/>
                    <a:p>
                      <a:pPr marL="0" marR="0" lvl="0" indent="0" algn="l" rtl="0">
                        <a:lnSpc>
                          <a:spcPct val="100000"/>
                        </a:lnSpc>
                        <a:spcBef>
                          <a:spcPts val="0"/>
                        </a:spcBef>
                        <a:spcAft>
                          <a:spcPts val="0"/>
                        </a:spcAft>
                        <a:buClr>
                          <a:schemeClr val="dk1"/>
                        </a:buClr>
                        <a:buSzPts val="1800"/>
                        <a:buFont typeface="Verdana"/>
                        <a:buNone/>
                      </a:pPr>
                      <a:endParaRPr sz="1600" u="none" strike="noStrike" cap="none" dirty="0"/>
                    </a:p>
                  </a:txBody>
                  <a:tcPr marL="68575" marR="68575" marT="68575" marB="68575"/>
                </a:tc>
                <a:tc>
                  <a:txBody>
                    <a:bodyPr/>
                    <a:lstStyle/>
                    <a:p>
                      <a:pPr marL="0" marR="0" lvl="0" indent="0" algn="l" rtl="0">
                        <a:lnSpc>
                          <a:spcPct val="100000"/>
                        </a:lnSpc>
                        <a:spcBef>
                          <a:spcPts val="0"/>
                        </a:spcBef>
                        <a:spcAft>
                          <a:spcPts val="0"/>
                        </a:spcAft>
                        <a:buClr>
                          <a:schemeClr val="dk1"/>
                        </a:buClr>
                        <a:buSzPts val="1800"/>
                        <a:buFont typeface="Verdana"/>
                        <a:buNone/>
                      </a:pPr>
                      <a:endParaRPr sz="1600" u="none" strike="noStrike" cap="none" dirty="0"/>
                    </a:p>
                  </a:txBody>
                  <a:tcPr marL="68575" marR="68575" marT="68575" marB="68575"/>
                </a:tc>
                <a:tc>
                  <a:txBody>
                    <a:bodyPr/>
                    <a:lstStyle/>
                    <a:p>
                      <a:pPr marL="0" marR="0" lvl="0" indent="0" algn="l" rtl="0">
                        <a:lnSpc>
                          <a:spcPct val="100000"/>
                        </a:lnSpc>
                        <a:spcBef>
                          <a:spcPts val="0"/>
                        </a:spcBef>
                        <a:spcAft>
                          <a:spcPts val="0"/>
                        </a:spcAft>
                        <a:buClr>
                          <a:schemeClr val="dk1"/>
                        </a:buClr>
                        <a:buSzPts val="1800"/>
                        <a:buFont typeface="Verdana"/>
                        <a:buNone/>
                      </a:pPr>
                      <a:endParaRPr sz="1600" u="none" strike="noStrike" cap="none"/>
                    </a:p>
                  </a:txBody>
                  <a:tcPr marL="68575" marR="68575" marT="68575" marB="68575"/>
                </a:tc>
                <a:extLst>
                  <a:ext uri="{0D108BD9-81ED-4DB2-BD59-A6C34878D82A}">
                    <a16:rowId xmlns:a16="http://schemas.microsoft.com/office/drawing/2014/main" val="10002"/>
                  </a:ext>
                </a:extLst>
              </a:tr>
              <a:tr h="1236075">
                <a:tc>
                  <a:txBody>
                    <a:bodyPr/>
                    <a:lstStyle/>
                    <a:p>
                      <a:pPr marL="0" marR="0" lvl="0" indent="0" algn="l" rtl="0">
                        <a:lnSpc>
                          <a:spcPct val="100000"/>
                        </a:lnSpc>
                        <a:spcBef>
                          <a:spcPts val="0"/>
                        </a:spcBef>
                        <a:spcAft>
                          <a:spcPts val="0"/>
                        </a:spcAft>
                        <a:buClr>
                          <a:schemeClr val="dk1"/>
                        </a:buClr>
                        <a:buSzPts val="1300"/>
                        <a:buFont typeface="Verdana"/>
                        <a:buNone/>
                      </a:pPr>
                      <a:r>
                        <a:rPr lang="en-US" sz="1600" u="none" strike="noStrike" cap="none" dirty="0"/>
                        <a:t>Be Responsible</a:t>
                      </a:r>
                      <a:endParaRPr sz="1600" u="none" strike="noStrike" cap="none" dirty="0"/>
                    </a:p>
                  </a:txBody>
                  <a:tcPr marL="68575" marR="68575" marT="68575" marB="68575"/>
                </a:tc>
                <a:tc>
                  <a:txBody>
                    <a:bodyPr/>
                    <a:lstStyle/>
                    <a:p>
                      <a:pPr marL="0" marR="0" lvl="0" indent="0" algn="l" rtl="0">
                        <a:lnSpc>
                          <a:spcPct val="100000"/>
                        </a:lnSpc>
                        <a:spcBef>
                          <a:spcPts val="0"/>
                        </a:spcBef>
                        <a:spcAft>
                          <a:spcPts val="0"/>
                        </a:spcAft>
                        <a:buClr>
                          <a:schemeClr val="dk1"/>
                        </a:buClr>
                        <a:buSzPts val="1800"/>
                        <a:buFont typeface="Verdana"/>
                        <a:buNone/>
                      </a:pPr>
                      <a:endParaRPr sz="1600" u="none" strike="noStrike" cap="none"/>
                    </a:p>
                  </a:txBody>
                  <a:tcPr marL="68575" marR="68575" marT="68575" marB="68575"/>
                </a:tc>
                <a:tc>
                  <a:txBody>
                    <a:bodyPr/>
                    <a:lstStyle/>
                    <a:p>
                      <a:pPr marL="0" marR="0" lvl="0" indent="0" algn="l" rtl="0">
                        <a:lnSpc>
                          <a:spcPct val="100000"/>
                        </a:lnSpc>
                        <a:spcBef>
                          <a:spcPts val="0"/>
                        </a:spcBef>
                        <a:spcAft>
                          <a:spcPts val="0"/>
                        </a:spcAft>
                        <a:buClr>
                          <a:schemeClr val="dk1"/>
                        </a:buClr>
                        <a:buSzPts val="1800"/>
                        <a:buFont typeface="Verdana"/>
                        <a:buNone/>
                      </a:pPr>
                      <a:endParaRPr sz="1600" u="none" strike="noStrike" cap="none" dirty="0"/>
                    </a:p>
                  </a:txBody>
                  <a:tcPr marL="68575" marR="68575" marT="68575" marB="68575"/>
                </a:tc>
                <a:tc>
                  <a:txBody>
                    <a:bodyPr/>
                    <a:lstStyle/>
                    <a:p>
                      <a:pPr marL="0" marR="0" lvl="0" indent="0" algn="l" rtl="0">
                        <a:lnSpc>
                          <a:spcPct val="100000"/>
                        </a:lnSpc>
                        <a:spcBef>
                          <a:spcPts val="0"/>
                        </a:spcBef>
                        <a:spcAft>
                          <a:spcPts val="0"/>
                        </a:spcAft>
                        <a:buClr>
                          <a:schemeClr val="dk1"/>
                        </a:buClr>
                        <a:buSzPts val="1800"/>
                        <a:buFont typeface="Verdana"/>
                        <a:buNone/>
                      </a:pPr>
                      <a:endParaRPr sz="1600" u="none" strike="noStrike" cap="none" dirty="0"/>
                    </a:p>
                  </a:txBody>
                  <a:tcPr marL="68575" marR="68575" marT="68575" marB="68575"/>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txBox="1">
            <a:spLocks noGrp="1"/>
          </p:cNvSpPr>
          <p:nvPr>
            <p:ph type="title"/>
          </p:nvPr>
        </p:nvSpPr>
        <p:spPr>
          <a:xfrm>
            <a:off x="685800" y="2224087"/>
            <a:ext cx="7772400" cy="13620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Verdana"/>
              <a:buNone/>
            </a:pPr>
            <a:r>
              <a:rPr lang="en-US" dirty="0"/>
              <a:t>NORMS</a:t>
            </a:r>
            <a:endParaRPr dirty="0"/>
          </a:p>
        </p:txBody>
      </p:sp>
      <p:sp>
        <p:nvSpPr>
          <p:cNvPr id="207" name="Google Shape;207;p3"/>
          <p:cNvSpPr txBox="1">
            <a:spLocks noGrp="1"/>
          </p:cNvSpPr>
          <p:nvPr>
            <p:ph type="body" idx="1"/>
          </p:nvPr>
        </p:nvSpPr>
        <p:spPr>
          <a:xfrm>
            <a:off x="936308" y="4120388"/>
            <a:ext cx="7772400" cy="2500252"/>
          </a:xfrm>
          <a:prstGeom prst="rect">
            <a:avLst/>
          </a:prstGeom>
          <a:noFill/>
          <a:ln>
            <a:noFill/>
          </a:ln>
        </p:spPr>
        <p:txBody>
          <a:bodyPr spcFirstLastPara="1" wrap="square" lIns="91425" tIns="45700" rIns="91425" bIns="45700" anchor="b" anchorCtr="0">
            <a:noAutofit/>
          </a:bodyPr>
          <a:lstStyle/>
          <a:p>
            <a:pPr marL="457200" lvl="0" indent="-381000" algn="l" rtl="0">
              <a:lnSpc>
                <a:spcPct val="80000"/>
              </a:lnSpc>
              <a:spcBef>
                <a:spcPts val="0"/>
              </a:spcBef>
              <a:spcAft>
                <a:spcPts val="0"/>
              </a:spcAft>
              <a:buClr>
                <a:srgbClr val="000000"/>
              </a:buClr>
              <a:buSzPts val="2400"/>
              <a:buFont typeface="Calibri"/>
              <a:buChar char="•"/>
            </a:pPr>
            <a:r>
              <a:rPr lang="en-US" sz="2400" dirty="0">
                <a:solidFill>
                  <a:srgbClr val="000000"/>
                </a:solidFill>
                <a:sym typeface="Verdana"/>
              </a:rPr>
              <a:t>Speak your truth and respect the truth of others</a:t>
            </a:r>
            <a:endParaRPr sz="2400" dirty="0"/>
          </a:p>
          <a:p>
            <a:pPr marL="457200" lvl="0" indent="-381000" algn="l" rtl="0">
              <a:lnSpc>
                <a:spcPct val="95000"/>
              </a:lnSpc>
              <a:spcBef>
                <a:spcPts val="0"/>
              </a:spcBef>
              <a:spcAft>
                <a:spcPts val="0"/>
              </a:spcAft>
              <a:buClr>
                <a:srgbClr val="000000"/>
              </a:buClr>
              <a:buSzPts val="2400"/>
              <a:buFont typeface="Calibri"/>
              <a:buChar char="•"/>
            </a:pPr>
            <a:r>
              <a:rPr lang="en-US" sz="2400" dirty="0">
                <a:solidFill>
                  <a:srgbClr val="000000"/>
                </a:solidFill>
                <a:sym typeface="Verdana"/>
              </a:rPr>
              <a:t>Listen with respect and remain open to different perspectives</a:t>
            </a:r>
            <a:endParaRPr sz="2400" dirty="0"/>
          </a:p>
          <a:p>
            <a:pPr marL="457200" lvl="0" indent="-381000" algn="l" rtl="0">
              <a:lnSpc>
                <a:spcPct val="95000"/>
              </a:lnSpc>
              <a:spcBef>
                <a:spcPts val="0"/>
              </a:spcBef>
              <a:spcAft>
                <a:spcPts val="0"/>
              </a:spcAft>
              <a:buClr>
                <a:srgbClr val="000000"/>
              </a:buClr>
              <a:buSzPts val="2400"/>
              <a:buFont typeface="Calibri"/>
              <a:buChar char="•"/>
            </a:pPr>
            <a:r>
              <a:rPr lang="en-US" sz="2400" dirty="0">
                <a:solidFill>
                  <a:srgbClr val="000000"/>
                </a:solidFill>
                <a:sym typeface="Verdana"/>
              </a:rPr>
              <a:t>Lean into discomfort and push your growing edge</a:t>
            </a:r>
            <a:endParaRPr sz="2400" dirty="0"/>
          </a:p>
          <a:p>
            <a:pPr marL="457200" lvl="0" indent="-381000" algn="l" rtl="0">
              <a:lnSpc>
                <a:spcPct val="95000"/>
              </a:lnSpc>
              <a:spcBef>
                <a:spcPts val="0"/>
              </a:spcBef>
              <a:spcAft>
                <a:spcPts val="0"/>
              </a:spcAft>
              <a:buClr>
                <a:srgbClr val="000000"/>
              </a:buClr>
              <a:buSzPts val="2400"/>
              <a:buFont typeface="Calibri"/>
              <a:buChar char="•"/>
            </a:pPr>
            <a:r>
              <a:rPr lang="en-US" sz="2400" dirty="0">
                <a:solidFill>
                  <a:srgbClr val="000000"/>
                </a:solidFill>
                <a:sym typeface="Verdana"/>
              </a:rPr>
              <a:t>Keep it confidential (What’s said in here, stays in here.  What’s learned in here, leaves here.)</a:t>
            </a:r>
            <a:endParaRPr sz="2400" dirty="0"/>
          </a:p>
          <a:p>
            <a:pPr marL="457200" lvl="0" indent="-381000" algn="l" rtl="0">
              <a:lnSpc>
                <a:spcPct val="80000"/>
              </a:lnSpc>
              <a:spcBef>
                <a:spcPts val="0"/>
              </a:spcBef>
              <a:spcAft>
                <a:spcPts val="0"/>
              </a:spcAft>
              <a:buClr>
                <a:srgbClr val="000000"/>
              </a:buClr>
              <a:buSzPts val="2400"/>
              <a:buFont typeface="Calibri"/>
              <a:buChar char="•"/>
            </a:pPr>
            <a:r>
              <a:rPr lang="en-US" sz="2400" dirty="0">
                <a:solidFill>
                  <a:srgbClr val="000000"/>
                </a:solidFill>
                <a:sym typeface="Verdana"/>
              </a:rPr>
              <a:t>Accept non-closure</a:t>
            </a:r>
            <a:endParaRPr sz="2400" dirty="0"/>
          </a:p>
          <a:p>
            <a:pPr marL="0" lvl="0" indent="0" algn="l" rtl="0">
              <a:lnSpc>
                <a:spcPct val="80000"/>
              </a:lnSpc>
              <a:spcBef>
                <a:spcPts val="250"/>
              </a:spcBef>
              <a:spcAft>
                <a:spcPts val="0"/>
              </a:spcAft>
              <a:buClr>
                <a:srgbClr val="888888"/>
              </a:buClr>
              <a:buSzPts val="1250"/>
              <a:buNone/>
            </a:pPr>
            <a:endParaRPr sz="125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graphicFrame>
        <p:nvGraphicFramePr>
          <p:cNvPr id="418" name="Google Shape;418;p33" descr="Example of table with school, home and neighborhood expectations" title="Behavior Matrix example "/>
          <p:cNvGraphicFramePr/>
          <p:nvPr>
            <p:extLst>
              <p:ext uri="{D42A27DB-BD31-4B8C-83A1-F6EECF244321}">
                <p14:modId xmlns:p14="http://schemas.microsoft.com/office/powerpoint/2010/main" val="1280066261"/>
              </p:ext>
            </p:extLst>
          </p:nvPr>
        </p:nvGraphicFramePr>
        <p:xfrm>
          <a:off x="401825" y="1224100"/>
          <a:ext cx="8335775" cy="4970119"/>
        </p:xfrm>
        <a:graphic>
          <a:graphicData uri="http://schemas.openxmlformats.org/drawingml/2006/table">
            <a:tbl>
              <a:tblPr firstRow="1">
                <a:tableStyleId>{81E866BF-8A0A-4221-8049-2FCA4BA83279}</a:tableStyleId>
              </a:tblPr>
              <a:tblGrid>
                <a:gridCol w="1541275">
                  <a:extLst>
                    <a:ext uri="{9D8B030D-6E8A-4147-A177-3AD203B41FA5}">
                      <a16:colId xmlns:a16="http://schemas.microsoft.com/office/drawing/2014/main" val="20000"/>
                    </a:ext>
                  </a:extLst>
                </a:gridCol>
                <a:gridCol w="2184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552700">
                  <a:extLst>
                    <a:ext uri="{9D8B030D-6E8A-4147-A177-3AD203B41FA5}">
                      <a16:colId xmlns:a16="http://schemas.microsoft.com/office/drawing/2014/main" val="20003"/>
                    </a:ext>
                  </a:extLst>
                </a:gridCol>
              </a:tblGrid>
              <a:tr h="742535">
                <a:tc>
                  <a:txBody>
                    <a:bodyPr/>
                    <a:lstStyle/>
                    <a:p>
                      <a:pPr marL="0" marR="0" lvl="0" indent="0" algn="l" rtl="0">
                        <a:lnSpc>
                          <a:spcPct val="100000"/>
                        </a:lnSpc>
                        <a:spcBef>
                          <a:spcPts val="0"/>
                        </a:spcBef>
                        <a:spcAft>
                          <a:spcPts val="0"/>
                        </a:spcAft>
                        <a:buClr>
                          <a:schemeClr val="dk1"/>
                        </a:buClr>
                        <a:buSzPts val="1300"/>
                        <a:buFont typeface="Verdana"/>
                        <a:buNone/>
                      </a:pPr>
                      <a:r>
                        <a:rPr lang="en-US" sz="1400" u="none" strike="noStrike" cap="none"/>
                        <a:t>School-wide Expectation</a:t>
                      </a:r>
                      <a:endParaRPr sz="1400" u="none" strike="noStrike" cap="none"/>
                    </a:p>
                  </a:txBody>
                  <a:tcPr marL="68575" marR="68575" marT="68575" marB="68575"/>
                </a:tc>
                <a:tc>
                  <a:txBody>
                    <a:bodyPr/>
                    <a:lstStyle/>
                    <a:p>
                      <a:pPr marL="0" marR="0" lvl="0" indent="0" algn="l" rtl="0">
                        <a:lnSpc>
                          <a:spcPct val="100000"/>
                        </a:lnSpc>
                        <a:spcBef>
                          <a:spcPts val="0"/>
                        </a:spcBef>
                        <a:spcAft>
                          <a:spcPts val="0"/>
                        </a:spcAft>
                        <a:buClr>
                          <a:schemeClr val="dk1"/>
                        </a:buClr>
                        <a:buSzPts val="1300"/>
                        <a:buFont typeface="Verdana"/>
                        <a:buNone/>
                      </a:pPr>
                      <a:r>
                        <a:rPr lang="en-US" sz="1400" u="none" strike="noStrike" cap="none"/>
                        <a:t>At SCHOOL</a:t>
                      </a:r>
                      <a:endParaRPr sz="1400" u="none" strike="noStrike" cap="none"/>
                    </a:p>
                    <a:p>
                      <a:pPr marL="0" marR="0" lvl="0" indent="0" algn="l" rtl="0">
                        <a:lnSpc>
                          <a:spcPct val="100000"/>
                        </a:lnSpc>
                        <a:spcBef>
                          <a:spcPts val="0"/>
                        </a:spcBef>
                        <a:spcAft>
                          <a:spcPts val="0"/>
                        </a:spcAft>
                        <a:buClr>
                          <a:schemeClr val="dk1"/>
                        </a:buClr>
                        <a:buSzPts val="1300"/>
                        <a:buFont typeface="Verdana"/>
                        <a:buNone/>
                      </a:pPr>
                      <a:r>
                        <a:rPr lang="en-US" sz="1400" u="none" strike="noStrike" cap="none"/>
                        <a:t>It looks like...</a:t>
                      </a:r>
                      <a:endParaRPr sz="1400" u="none" strike="noStrike" cap="none"/>
                    </a:p>
                  </a:txBody>
                  <a:tcPr marL="68575" marR="68575" marT="68575" marB="68575"/>
                </a:tc>
                <a:tc>
                  <a:txBody>
                    <a:bodyPr/>
                    <a:lstStyle/>
                    <a:p>
                      <a:pPr marL="0" marR="0" lvl="0" indent="0" algn="l" rtl="0">
                        <a:lnSpc>
                          <a:spcPct val="100000"/>
                        </a:lnSpc>
                        <a:spcBef>
                          <a:spcPts val="0"/>
                        </a:spcBef>
                        <a:spcAft>
                          <a:spcPts val="0"/>
                        </a:spcAft>
                        <a:buClr>
                          <a:schemeClr val="dk1"/>
                        </a:buClr>
                        <a:buSzPts val="1300"/>
                        <a:buFont typeface="Verdana"/>
                        <a:buNone/>
                      </a:pPr>
                      <a:r>
                        <a:rPr lang="en-US" sz="1400" u="none" strike="noStrike" cap="none" dirty="0"/>
                        <a:t>At HOME</a:t>
                      </a:r>
                      <a:endParaRPr sz="1400" u="none" strike="noStrike" cap="none" dirty="0"/>
                    </a:p>
                    <a:p>
                      <a:pPr marL="0" marR="0" lvl="0" indent="0" algn="l" rtl="0">
                        <a:lnSpc>
                          <a:spcPct val="100000"/>
                        </a:lnSpc>
                        <a:spcBef>
                          <a:spcPts val="0"/>
                        </a:spcBef>
                        <a:spcAft>
                          <a:spcPts val="0"/>
                        </a:spcAft>
                        <a:buClr>
                          <a:schemeClr val="dk1"/>
                        </a:buClr>
                        <a:buSzPts val="1300"/>
                        <a:buFont typeface="Verdana"/>
                        <a:buNone/>
                      </a:pPr>
                      <a:r>
                        <a:rPr lang="en-US" sz="1400" u="none" strike="noStrike" cap="none" dirty="0"/>
                        <a:t>It looks like...</a:t>
                      </a:r>
                      <a:endParaRPr sz="1400" u="none" strike="noStrike" cap="none" dirty="0"/>
                    </a:p>
                  </a:txBody>
                  <a:tcPr marL="68575" marR="68575" marT="68575" marB="68575"/>
                </a:tc>
                <a:tc>
                  <a:txBody>
                    <a:bodyPr/>
                    <a:lstStyle/>
                    <a:p>
                      <a:pPr marL="0" marR="0" lvl="0" indent="0" algn="l" rtl="0">
                        <a:lnSpc>
                          <a:spcPct val="100000"/>
                        </a:lnSpc>
                        <a:spcBef>
                          <a:spcPts val="0"/>
                        </a:spcBef>
                        <a:spcAft>
                          <a:spcPts val="0"/>
                        </a:spcAft>
                        <a:buClr>
                          <a:schemeClr val="dk1"/>
                        </a:buClr>
                        <a:buSzPts val="1300"/>
                        <a:buFont typeface="Verdana"/>
                        <a:buNone/>
                      </a:pPr>
                      <a:r>
                        <a:rPr lang="en-US" sz="1400" u="none" strike="noStrike" cap="none" dirty="0"/>
                        <a:t>In my NEIGHBORHOOD It looks like...</a:t>
                      </a:r>
                      <a:endParaRPr sz="1400" u="none" strike="noStrike" cap="none" dirty="0"/>
                    </a:p>
                  </a:txBody>
                  <a:tcPr marL="68575" marR="68575" marT="68575" marB="68575"/>
                </a:tc>
                <a:extLst>
                  <a:ext uri="{0D108BD9-81ED-4DB2-BD59-A6C34878D82A}">
                    <a16:rowId xmlns:a16="http://schemas.microsoft.com/office/drawing/2014/main" val="10000"/>
                  </a:ext>
                </a:extLst>
              </a:tr>
              <a:tr h="1254224">
                <a:tc>
                  <a:txBody>
                    <a:bodyPr/>
                    <a:lstStyle/>
                    <a:p>
                      <a:pPr marL="0" marR="0" lvl="0" indent="0" algn="l" rtl="0">
                        <a:lnSpc>
                          <a:spcPct val="100000"/>
                        </a:lnSpc>
                        <a:spcBef>
                          <a:spcPts val="0"/>
                        </a:spcBef>
                        <a:spcAft>
                          <a:spcPts val="0"/>
                        </a:spcAft>
                        <a:buClr>
                          <a:schemeClr val="dk1"/>
                        </a:buClr>
                        <a:buSzPts val="1300"/>
                        <a:buFont typeface="Verdana"/>
                        <a:buNone/>
                      </a:pPr>
                      <a:r>
                        <a:rPr lang="en-US" sz="1400" u="none" strike="noStrike" cap="none"/>
                        <a:t>Be Safe</a:t>
                      </a:r>
                      <a:endParaRPr sz="1400" u="none" strike="noStrike" cap="none"/>
                    </a:p>
                  </a:txBody>
                  <a:tcPr marL="68575" marR="68575" marT="68575" marB="68575"/>
                </a:tc>
                <a:tc>
                  <a:txBody>
                    <a:bodyPr/>
                    <a:lstStyle/>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Keep hands and feet to self</a:t>
                      </a:r>
                      <a:endParaRPr sz="1400" u="none" strike="noStrike" cap="none" dirty="0"/>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Tell an adult if there is a problem</a:t>
                      </a:r>
                      <a:endParaRPr sz="1400" u="none" strike="noStrike" cap="none" dirty="0"/>
                    </a:p>
                  </a:txBody>
                  <a:tcPr marL="68575" marR="68575" marT="68575" marB="68575"/>
                </a:tc>
                <a:tc>
                  <a:txBody>
                    <a:bodyPr/>
                    <a:lstStyle/>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Protect your friends and family</a:t>
                      </a:r>
                      <a:endParaRPr sz="1400" u="none" strike="noStrike" cap="none" dirty="0"/>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Don’t talk back</a:t>
                      </a:r>
                      <a:endParaRPr sz="1400" u="none" strike="noStrike" cap="none" dirty="0"/>
                    </a:p>
                  </a:txBody>
                  <a:tcPr marL="68575" marR="68575" marT="68575" marB="68575"/>
                </a:tc>
                <a:tc>
                  <a:txBody>
                    <a:bodyPr/>
                    <a:lstStyle/>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Stick up for your </a:t>
                      </a:r>
                      <a:r>
                        <a:rPr lang="en-US" sz="1400" u="none" strike="noStrike" cap="none" dirty="0" smtClean="0"/>
                        <a:t>friends</a:t>
                      </a:r>
                      <a:endParaRPr sz="1400" u="none" strike="noStrike" cap="none" dirty="0"/>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Don’t back down</a:t>
                      </a:r>
                      <a:endParaRPr sz="1400" u="none" strike="noStrike" cap="none" dirty="0"/>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Look the other way</a:t>
                      </a:r>
                      <a:endParaRPr sz="1400" u="none" strike="noStrike" cap="none" dirty="0"/>
                    </a:p>
                  </a:txBody>
                  <a:tcPr marL="68575" marR="68575" marT="68575" marB="68575"/>
                </a:tc>
                <a:extLst>
                  <a:ext uri="{0D108BD9-81ED-4DB2-BD59-A6C34878D82A}">
                    <a16:rowId xmlns:a16="http://schemas.microsoft.com/office/drawing/2014/main" val="10001"/>
                  </a:ext>
                </a:extLst>
              </a:tr>
              <a:tr h="1486680">
                <a:tc>
                  <a:txBody>
                    <a:bodyPr/>
                    <a:lstStyle/>
                    <a:p>
                      <a:pPr marL="0" marR="0" lvl="0" indent="0" algn="l" rtl="0">
                        <a:lnSpc>
                          <a:spcPct val="100000"/>
                        </a:lnSpc>
                        <a:spcBef>
                          <a:spcPts val="0"/>
                        </a:spcBef>
                        <a:spcAft>
                          <a:spcPts val="0"/>
                        </a:spcAft>
                        <a:buClr>
                          <a:schemeClr val="dk1"/>
                        </a:buClr>
                        <a:buSzPts val="1300"/>
                        <a:buFont typeface="Verdana"/>
                        <a:buNone/>
                      </a:pPr>
                      <a:r>
                        <a:rPr lang="en-US" sz="1400" u="none" strike="noStrike" cap="none"/>
                        <a:t>Be Respectful</a:t>
                      </a:r>
                      <a:endParaRPr sz="1400" u="none" strike="noStrike" cap="none"/>
                    </a:p>
                  </a:txBody>
                  <a:tcPr marL="68575" marR="68575" marT="68575" marB="68575"/>
                </a:tc>
                <a:tc>
                  <a:txBody>
                    <a:bodyPr/>
                    <a:lstStyle/>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Treat others how you want to be treated</a:t>
                      </a:r>
                      <a:endParaRPr sz="1400" u="none" strike="noStrike" cap="none" dirty="0"/>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Include others</a:t>
                      </a:r>
                      <a:endParaRPr sz="1400" u="none" strike="noStrike" cap="none" dirty="0"/>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Listen to adults</a:t>
                      </a:r>
                      <a:endParaRPr sz="1400" u="none" strike="noStrike" cap="none" dirty="0"/>
                    </a:p>
                  </a:txBody>
                  <a:tcPr marL="68575" marR="68575" marT="68575" marB="68575"/>
                </a:tc>
                <a:tc>
                  <a:txBody>
                    <a:bodyPr/>
                    <a:lstStyle/>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a:t>Do exactly what adults tell you to do</a:t>
                      </a:r>
                      <a:endParaRPr sz="1400" u="none" strike="noStrike" cap="none"/>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a:t>Don’t stand out</a:t>
                      </a:r>
                      <a:endParaRPr sz="1400" u="none" strike="noStrike" cap="none"/>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a:t>Don’t bring shame</a:t>
                      </a:r>
                      <a:endParaRPr sz="1400" u="none" strike="noStrike" cap="none"/>
                    </a:p>
                  </a:txBody>
                  <a:tcPr marL="68575" marR="68575" marT="68575" marB="68575"/>
                </a:tc>
                <a:tc>
                  <a:txBody>
                    <a:bodyPr/>
                    <a:lstStyle/>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Text back within 30 seconds</a:t>
                      </a:r>
                      <a:endParaRPr sz="1400" u="none" strike="noStrike" cap="none" dirty="0"/>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Be nice to friends’ parents</a:t>
                      </a:r>
                      <a:endParaRPr sz="1400" u="none" strike="noStrike" cap="none" dirty="0"/>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share food</a:t>
                      </a:r>
                      <a:endParaRPr sz="1400" u="none" strike="noStrike" cap="none" dirty="0"/>
                    </a:p>
                  </a:txBody>
                  <a:tcPr marL="68575" marR="68575" marT="68575" marB="68575"/>
                </a:tc>
                <a:extLst>
                  <a:ext uri="{0D108BD9-81ED-4DB2-BD59-A6C34878D82A}">
                    <a16:rowId xmlns:a16="http://schemas.microsoft.com/office/drawing/2014/main" val="10002"/>
                  </a:ext>
                </a:extLst>
              </a:tr>
              <a:tr h="1486680">
                <a:tc>
                  <a:txBody>
                    <a:bodyPr/>
                    <a:lstStyle/>
                    <a:p>
                      <a:pPr marL="0" marR="0" lvl="0" indent="0" algn="l" rtl="0">
                        <a:lnSpc>
                          <a:spcPct val="100000"/>
                        </a:lnSpc>
                        <a:spcBef>
                          <a:spcPts val="0"/>
                        </a:spcBef>
                        <a:spcAft>
                          <a:spcPts val="0"/>
                        </a:spcAft>
                        <a:buClr>
                          <a:schemeClr val="dk1"/>
                        </a:buClr>
                        <a:buSzPts val="1300"/>
                        <a:buFont typeface="Verdana"/>
                        <a:buNone/>
                      </a:pPr>
                      <a:r>
                        <a:rPr lang="en-US" sz="1400" u="none" strike="noStrike" cap="none"/>
                        <a:t>Be Responsible</a:t>
                      </a:r>
                      <a:endParaRPr sz="1400" u="none" strike="noStrike" cap="none"/>
                    </a:p>
                  </a:txBody>
                  <a:tcPr marL="68575" marR="68575" marT="68575" marB="68575"/>
                </a:tc>
                <a:tc>
                  <a:txBody>
                    <a:bodyPr/>
                    <a:lstStyle/>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a:t>Do my own work</a:t>
                      </a:r>
                      <a:endParaRPr sz="1400" u="none" strike="noStrike" cap="none"/>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a:t>Personal best</a:t>
                      </a:r>
                      <a:endParaRPr sz="1400" u="none" strike="noStrike" cap="none"/>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a:t>Follow directions</a:t>
                      </a:r>
                      <a:endParaRPr sz="1400" u="none" strike="noStrike" cap="none"/>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a:t>Clean up messes</a:t>
                      </a:r>
                      <a:endParaRPr sz="1400" u="none" strike="noStrike" cap="none"/>
                    </a:p>
                  </a:txBody>
                  <a:tcPr marL="68575" marR="68575" marT="68575" marB="68575"/>
                </a:tc>
                <a:tc>
                  <a:txBody>
                    <a:bodyPr/>
                    <a:lstStyle/>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a:t>Help your family out first</a:t>
                      </a:r>
                      <a:endParaRPr sz="1400" u="none" strike="noStrike" cap="none"/>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a:t>Own your mistakes</a:t>
                      </a:r>
                      <a:endParaRPr sz="1400" u="none" strike="noStrike" cap="none"/>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a:t>Share credit for successes</a:t>
                      </a:r>
                      <a:endParaRPr sz="1400" u="none" strike="noStrike" cap="none"/>
                    </a:p>
                  </a:txBody>
                  <a:tcPr marL="68575" marR="68575" marT="68575" marB="68575"/>
                </a:tc>
                <a:tc>
                  <a:txBody>
                    <a:bodyPr/>
                    <a:lstStyle/>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Have each other’s backs</a:t>
                      </a:r>
                      <a:endParaRPr sz="1400" u="none" strike="noStrike" cap="none" dirty="0"/>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Own your mistakes</a:t>
                      </a:r>
                      <a:endParaRPr sz="1400" u="none" strike="noStrike" cap="none" dirty="0"/>
                    </a:p>
                    <a:p>
                      <a:pPr marL="457200" marR="0" lvl="0" indent="-311150" algn="l" rtl="0">
                        <a:lnSpc>
                          <a:spcPct val="100000"/>
                        </a:lnSpc>
                        <a:spcBef>
                          <a:spcPts val="0"/>
                        </a:spcBef>
                        <a:spcAft>
                          <a:spcPts val="0"/>
                        </a:spcAft>
                        <a:buClr>
                          <a:schemeClr val="dk1"/>
                        </a:buClr>
                        <a:buSzPts val="1300"/>
                        <a:buFont typeface="Verdana"/>
                        <a:buChar char="●"/>
                      </a:pPr>
                      <a:r>
                        <a:rPr lang="en-US" sz="1400" u="none" strike="noStrike" cap="none" dirty="0"/>
                        <a:t>check in about what to do </a:t>
                      </a:r>
                      <a:endParaRPr sz="1400" u="none" strike="noStrike" cap="none" dirty="0"/>
                    </a:p>
                  </a:txBody>
                  <a:tcPr marL="68575" marR="68575" marT="68575" marB="68575"/>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464457" y="47170"/>
            <a:ext cx="8229600" cy="1143000"/>
          </a:xfrm>
        </p:spPr>
        <p:txBody>
          <a:bodyPr/>
          <a:lstStyle/>
          <a:p>
            <a:r>
              <a:rPr lang="en-US" dirty="0" smtClean="0"/>
              <a:t>Example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4"/>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Lesson Plan Review</a:t>
            </a:r>
            <a:endParaRPr/>
          </a:p>
        </p:txBody>
      </p:sp>
      <p:sp>
        <p:nvSpPr>
          <p:cNvPr id="427" name="Google Shape;427;p34"/>
          <p:cNvSpPr txBox="1"/>
          <p:nvPr/>
        </p:nvSpPr>
        <p:spPr>
          <a:xfrm>
            <a:off x="443753" y="1600200"/>
            <a:ext cx="8229600" cy="3429000"/>
          </a:xfrm>
          <a:prstGeom prst="rect">
            <a:avLst/>
          </a:prstGeom>
          <a:noFill/>
          <a:ln>
            <a:noFill/>
          </a:ln>
        </p:spPr>
        <p:txBody>
          <a:bodyPr spcFirstLastPara="1" wrap="square" lIns="91425" tIns="45700" rIns="91425" bIns="45700" anchor="t" anchorCtr="0">
            <a:noAutofit/>
          </a:bodyPr>
          <a:lstStyle/>
          <a:p>
            <a:pPr marL="457200" marR="0" lvl="0" indent="-431800" algn="l" rtl="0">
              <a:spcBef>
                <a:spcPts val="1200"/>
              </a:spcBef>
              <a:spcAft>
                <a:spcPts val="0"/>
              </a:spcAft>
              <a:buClr>
                <a:schemeClr val="dk1"/>
              </a:buClr>
              <a:buSzPts val="3200"/>
              <a:buFont typeface="Arial"/>
              <a:buChar char="•"/>
            </a:pPr>
            <a:r>
              <a:rPr lang="en-US" sz="40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After we validate, then we teach the WHY WE’RE DOING IT DIFFERENTLY AT SCHOOL.</a:t>
            </a:r>
            <a:endParaRPr sz="4000" dirty="0">
              <a:latin typeface="Verdana" panose="020B0604030504040204" pitchFamily="34" charset="0"/>
              <a:ea typeface="Verdana" panose="020B0604030504040204" pitchFamily="34" charset="0"/>
              <a:cs typeface="Verdana" panose="020B0604030504040204" pitchFamily="34" charset="0"/>
            </a:endParaRPr>
          </a:p>
          <a:p>
            <a:pPr marL="457200" marR="0" lvl="0" indent="-431800" algn="l" rtl="0">
              <a:spcBef>
                <a:spcPts val="1200"/>
              </a:spcBef>
              <a:spcAft>
                <a:spcPts val="0"/>
              </a:spcAft>
              <a:buClr>
                <a:schemeClr val="dk1"/>
              </a:buClr>
              <a:buSzPts val="3200"/>
              <a:buFont typeface="Arial"/>
              <a:buChar char="•"/>
            </a:pPr>
            <a:r>
              <a:rPr lang="en-US" sz="400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What </a:t>
            </a:r>
            <a:r>
              <a:rPr lang="en-US" sz="40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other venues might require a similar expectation? </a:t>
            </a:r>
            <a:endParaRPr sz="4000" dirty="0">
              <a:latin typeface="Verdana" panose="020B0604030504040204" pitchFamily="34" charset="0"/>
              <a:ea typeface="Verdana" panose="020B0604030504040204" pitchFamily="34" charset="0"/>
              <a:cs typeface="Verdana" panose="020B0604030504040204" pitchFamily="34" charset="0"/>
            </a:endParaRPr>
          </a:p>
          <a:p>
            <a:pPr marL="457200" marR="0" lvl="0" indent="-228600" algn="l" rtl="0">
              <a:spcBef>
                <a:spcPts val="640"/>
              </a:spcBef>
              <a:spcAft>
                <a:spcPts val="0"/>
              </a:spcAft>
              <a:buClr>
                <a:schemeClr val="dk1"/>
              </a:buClr>
              <a:buSzPts val="3200"/>
              <a:buFont typeface="Arial"/>
              <a:buNone/>
            </a:pPr>
            <a:endParaRPr sz="3200"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5"/>
          <p:cNvSpPr txBox="1">
            <a:spLocks noGrp="1"/>
          </p:cNvSpPr>
          <p:nvPr>
            <p:ph type="title"/>
          </p:nvPr>
        </p:nvSpPr>
        <p:spPr>
          <a:xfrm>
            <a:off x="215900" y="353339"/>
            <a:ext cx="8661400" cy="1894561"/>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dirty="0"/>
              <a:t>Feedback, Neutralizing Routines, and Situationally Appropriate Behavior</a:t>
            </a:r>
            <a:endParaRPr dirty="0"/>
          </a:p>
        </p:txBody>
      </p:sp>
      <p:sp>
        <p:nvSpPr>
          <p:cNvPr id="434" name="Google Shape;434;p35"/>
          <p:cNvSpPr txBox="1"/>
          <p:nvPr/>
        </p:nvSpPr>
        <p:spPr>
          <a:xfrm>
            <a:off x="495300" y="2349500"/>
            <a:ext cx="8540054" cy="4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en-US" sz="2400" dirty="0">
                <a:solidFill>
                  <a:schemeClr val="dk1"/>
                </a:solidFill>
                <a:latin typeface="Verdana"/>
                <a:ea typeface="Verdana"/>
                <a:cs typeface="Verdana"/>
                <a:sym typeface="Verdana"/>
              </a:rPr>
              <a:t>How able are you / your faculty to notice positive behavior?</a:t>
            </a:r>
            <a:endParaRPr sz="2400" dirty="0">
              <a:solidFill>
                <a:schemeClr val="dk1"/>
              </a:solidFill>
              <a:latin typeface="Verdana"/>
              <a:ea typeface="Verdana"/>
              <a:cs typeface="Verdana"/>
              <a:sym typeface="Verdana"/>
            </a:endParaRPr>
          </a:p>
          <a:p>
            <a:pPr marL="0" marR="0" lvl="0" indent="0" algn="l" rtl="0">
              <a:spcBef>
                <a:spcPts val="0"/>
              </a:spcBef>
              <a:spcAft>
                <a:spcPts val="600"/>
              </a:spcAft>
              <a:buNone/>
            </a:pPr>
            <a:r>
              <a:rPr lang="en-US" sz="2400" dirty="0" smtClean="0">
                <a:solidFill>
                  <a:schemeClr val="dk1"/>
                </a:solidFill>
                <a:latin typeface="Verdana"/>
                <a:ea typeface="Verdana"/>
                <a:cs typeface="Verdana"/>
                <a:sym typeface="Verdana"/>
              </a:rPr>
              <a:t>How </a:t>
            </a:r>
            <a:r>
              <a:rPr lang="en-US" sz="2400" dirty="0">
                <a:solidFill>
                  <a:schemeClr val="dk1"/>
                </a:solidFill>
                <a:latin typeface="Verdana"/>
                <a:ea typeface="Verdana"/>
                <a:cs typeface="Verdana"/>
                <a:sym typeface="Verdana"/>
              </a:rPr>
              <a:t>often do you / your faculty recognize the positive behavior (either verbally or written) to students?</a:t>
            </a:r>
            <a:endParaRPr sz="2400" dirty="0">
              <a:solidFill>
                <a:schemeClr val="dk1"/>
              </a:solidFill>
              <a:latin typeface="Verdana"/>
              <a:ea typeface="Verdana"/>
              <a:cs typeface="Verdana"/>
              <a:sym typeface="Verdana"/>
            </a:endParaRPr>
          </a:p>
          <a:p>
            <a:pPr marL="0" marR="0" lvl="0" indent="0" algn="l" rtl="0">
              <a:spcBef>
                <a:spcPts val="0"/>
              </a:spcBef>
              <a:spcAft>
                <a:spcPts val="600"/>
              </a:spcAft>
              <a:buNone/>
            </a:pPr>
            <a:r>
              <a:rPr lang="en-US" sz="2400" dirty="0" smtClean="0">
                <a:solidFill>
                  <a:schemeClr val="dk1"/>
                </a:solidFill>
                <a:latin typeface="Verdana"/>
                <a:ea typeface="Verdana"/>
                <a:cs typeface="Verdana"/>
                <a:sym typeface="Verdana"/>
              </a:rPr>
              <a:t>What </a:t>
            </a:r>
            <a:r>
              <a:rPr lang="en-US" sz="2400" dirty="0">
                <a:solidFill>
                  <a:schemeClr val="dk1"/>
                </a:solidFill>
                <a:latin typeface="Verdana"/>
                <a:ea typeface="Verdana"/>
                <a:cs typeface="Verdana"/>
                <a:sym typeface="Verdana"/>
              </a:rPr>
              <a:t>behaviors trigger you?  Do you recognize when you’ve been triggered?  What do you do to stop, gather information, and consider assumptions / perspectives / biases before reacting?</a:t>
            </a:r>
            <a:endParaRPr sz="2400" dirty="0">
              <a:solidFill>
                <a:schemeClr val="dk1"/>
              </a:solidFill>
              <a:latin typeface="Verdana"/>
              <a:ea typeface="Verdana"/>
              <a:cs typeface="Verdana"/>
              <a:sym typeface="Verdana"/>
            </a:endParaRPr>
          </a:p>
          <a:p>
            <a:pPr marL="0" marR="0" lvl="0" indent="0" algn="l" rtl="0">
              <a:spcBef>
                <a:spcPts val="0"/>
              </a:spcBef>
              <a:spcAft>
                <a:spcPts val="600"/>
              </a:spcAft>
              <a:buNone/>
            </a:pPr>
            <a:r>
              <a:rPr lang="en-US" sz="2400" dirty="0" smtClean="0">
                <a:solidFill>
                  <a:schemeClr val="dk1"/>
                </a:solidFill>
                <a:latin typeface="Verdana"/>
                <a:ea typeface="Verdana"/>
                <a:cs typeface="Verdana"/>
                <a:sym typeface="Verdana"/>
              </a:rPr>
              <a:t>What </a:t>
            </a:r>
            <a:r>
              <a:rPr lang="en-US" sz="2400" dirty="0">
                <a:solidFill>
                  <a:schemeClr val="dk1"/>
                </a:solidFill>
                <a:latin typeface="Verdana"/>
                <a:ea typeface="Verdana"/>
                <a:cs typeface="Verdana"/>
                <a:sym typeface="Verdana"/>
              </a:rPr>
              <a:t>are some common misunderstandings of behaviors that you or your faculty have</a:t>
            </a:r>
            <a:r>
              <a:rPr lang="en-US" sz="2400" dirty="0" smtClean="0">
                <a:solidFill>
                  <a:schemeClr val="dk1"/>
                </a:solidFill>
                <a:latin typeface="Verdana"/>
                <a:ea typeface="Verdana"/>
                <a:cs typeface="Verdana"/>
                <a:sym typeface="Verdana"/>
              </a:rPr>
              <a:t>?</a:t>
            </a:r>
            <a:endParaRPr sz="1800"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Communication</a:t>
            </a:r>
            <a:endParaRPr/>
          </a:p>
        </p:txBody>
      </p:sp>
      <p:sp>
        <p:nvSpPr>
          <p:cNvPr id="441" name="Google Shape;441;p36"/>
          <p:cNvSpPr txBox="1"/>
          <p:nvPr/>
        </p:nvSpPr>
        <p:spPr>
          <a:xfrm>
            <a:off x="533400" y="1539053"/>
            <a:ext cx="8382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Verdana"/>
                <a:ea typeface="Verdana"/>
                <a:cs typeface="Verdana"/>
                <a:sym typeface="Verdana"/>
              </a:rPr>
              <a:t>Who do you need to communicate (or sell!) your equity work to?  Decided on your audience. </a:t>
            </a:r>
            <a:endParaRPr sz="2400" dirty="0"/>
          </a:p>
        </p:txBody>
      </p:sp>
      <p:graphicFrame>
        <p:nvGraphicFramePr>
          <p:cNvPr id="442" name="Google Shape;442;p36" descr="Slide 1: What is educational equity? &#10;Slide 2: Why is educational equity important to your division? &#10;Slide 3: Where are you on your journey toward achieveing educational equity?&#10;Slide 4: What are three things you're committing to do in the next year to work towards educational equity? " title="Directions for communicating the Why for equity work"/>
          <p:cNvGraphicFramePr/>
          <p:nvPr>
            <p:extLst>
              <p:ext uri="{D42A27DB-BD31-4B8C-83A1-F6EECF244321}">
                <p14:modId xmlns:p14="http://schemas.microsoft.com/office/powerpoint/2010/main" val="3298268717"/>
              </p:ext>
            </p:extLst>
          </p:nvPr>
        </p:nvGraphicFramePr>
        <p:xfrm>
          <a:off x="457200" y="2582333"/>
          <a:ext cx="8229600" cy="3749050"/>
        </p:xfrm>
        <a:graphic>
          <a:graphicData uri="http://schemas.openxmlformats.org/drawingml/2006/table">
            <a:tbl>
              <a:tblPr firstRow="1" bandRow="1">
                <a:noFill/>
                <a:tableStyleId>{81E866BF-8A0A-4221-8049-2FCA4BA83279}</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US" sz="2400" b="1" u="none" strike="noStrike" cap="none" dirty="0">
                          <a:solidFill>
                            <a:schemeClr val="dk1"/>
                          </a:solidFill>
                        </a:rPr>
                        <a:t>Slide 1 – What is educational equity (include your division’s definition)?</a:t>
                      </a:r>
                      <a:endParaRPr sz="2400" dirty="0"/>
                    </a:p>
                  </a:txBody>
                  <a:tcPr marL="91450" marR="91450" marT="45725" marB="45725"/>
                </a:tc>
                <a:tc>
                  <a:txBody>
                    <a:bodyPr/>
                    <a:lstStyle/>
                    <a:p>
                      <a:pPr marL="0" marR="0" lvl="0" indent="0" algn="l" rtl="0">
                        <a:spcBef>
                          <a:spcPts val="0"/>
                        </a:spcBef>
                        <a:spcAft>
                          <a:spcPts val="0"/>
                        </a:spcAft>
                        <a:buNone/>
                      </a:pPr>
                      <a:r>
                        <a:rPr lang="en-US" sz="2400" b="1" dirty="0">
                          <a:solidFill>
                            <a:schemeClr val="dk1"/>
                          </a:solidFill>
                        </a:rPr>
                        <a:t>Slide 2 – WHY is educational equity important to your division.</a:t>
                      </a:r>
                      <a:endParaRPr sz="2400" dirty="0"/>
                    </a:p>
                    <a:p>
                      <a:pPr marL="0" marR="0" lvl="0" indent="0" algn="l" rtl="0">
                        <a:spcBef>
                          <a:spcPts val="0"/>
                        </a:spcBef>
                        <a:spcAft>
                          <a:spcPts val="0"/>
                        </a:spcAft>
                        <a:buNone/>
                      </a:pPr>
                      <a:r>
                        <a:rPr lang="en-US" sz="2400" b="1" dirty="0">
                          <a:solidFill>
                            <a:schemeClr val="dk1"/>
                          </a:solidFill>
                        </a:rPr>
                        <a:t>Create an emotional connection to your WHY.</a:t>
                      </a:r>
                      <a:endParaRPr sz="2400" dirty="0"/>
                    </a:p>
                    <a:p>
                      <a:pPr marL="285750" marR="0" lvl="0" indent="-285750" algn="l" rtl="0">
                        <a:spcBef>
                          <a:spcPts val="0"/>
                        </a:spcBef>
                        <a:spcAft>
                          <a:spcPts val="0"/>
                        </a:spcAft>
                        <a:buClr>
                          <a:schemeClr val="dk1"/>
                        </a:buClr>
                        <a:buSzPts val="1800"/>
                        <a:buFont typeface="Verdana"/>
                        <a:buChar char="-"/>
                      </a:pPr>
                      <a:r>
                        <a:rPr lang="en-US" sz="2400" b="1" dirty="0">
                          <a:solidFill>
                            <a:schemeClr val="dk1"/>
                          </a:solidFill>
                        </a:rPr>
                        <a:t>Image</a:t>
                      </a:r>
                      <a:endParaRPr sz="2400" dirty="0"/>
                    </a:p>
                    <a:p>
                      <a:pPr marL="285750" marR="0" lvl="0" indent="-285750" algn="l" rtl="0">
                        <a:spcBef>
                          <a:spcPts val="0"/>
                        </a:spcBef>
                        <a:spcAft>
                          <a:spcPts val="0"/>
                        </a:spcAft>
                        <a:buClr>
                          <a:schemeClr val="dk1"/>
                        </a:buClr>
                        <a:buSzPts val="1800"/>
                        <a:buFont typeface="Verdana"/>
                        <a:buChar char="-"/>
                      </a:pPr>
                      <a:r>
                        <a:rPr lang="en-US" sz="2400" b="1" dirty="0">
                          <a:solidFill>
                            <a:schemeClr val="dk1"/>
                          </a:solidFill>
                        </a:rPr>
                        <a:t>Story</a:t>
                      </a:r>
                      <a:endParaRPr sz="2400" dirty="0"/>
                    </a:p>
                    <a:p>
                      <a:pPr marL="0" marR="0" lvl="0" indent="0" algn="l" rtl="0">
                        <a:spcBef>
                          <a:spcPts val="0"/>
                        </a:spcBef>
                        <a:spcAft>
                          <a:spcPts val="0"/>
                        </a:spcAft>
                        <a:buNone/>
                      </a:pPr>
                      <a:endParaRPr sz="2400" b="1" dirty="0">
                        <a:solidFill>
                          <a:schemeClr val="dk1"/>
                        </a:solidFill>
                      </a:endParaRPr>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dirty="0" smtClean="0"/>
              <a:t>Communication, cont’d</a:t>
            </a:r>
            <a:endParaRPr dirty="0"/>
          </a:p>
        </p:txBody>
      </p:sp>
      <p:sp>
        <p:nvSpPr>
          <p:cNvPr id="441" name="Google Shape;441;p36"/>
          <p:cNvSpPr txBox="1"/>
          <p:nvPr/>
        </p:nvSpPr>
        <p:spPr>
          <a:xfrm>
            <a:off x="533400" y="1539053"/>
            <a:ext cx="8382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Verdana"/>
                <a:ea typeface="Verdana"/>
                <a:cs typeface="Verdana"/>
                <a:sym typeface="Verdana"/>
              </a:rPr>
              <a:t>Who do you need to communicate (or sell!) your equity work to?  Decided on your audience. </a:t>
            </a:r>
            <a:endParaRPr sz="2400" dirty="0"/>
          </a:p>
        </p:txBody>
      </p:sp>
      <p:graphicFrame>
        <p:nvGraphicFramePr>
          <p:cNvPr id="442" name="Google Shape;442;p36" descr="Slide 1: What is educational equity? &#10;Slide 2: Why is educational equity important to your division? &#10;Slide 3: Where are you on your journey toward achieveing educational equity?&#10;Slide 4: What are three things you're committing to do in the next year to work towards educational equity? " title="Directions for communicating the Why for equity work"/>
          <p:cNvGraphicFramePr/>
          <p:nvPr>
            <p:extLst>
              <p:ext uri="{D42A27DB-BD31-4B8C-83A1-F6EECF244321}">
                <p14:modId xmlns:p14="http://schemas.microsoft.com/office/powerpoint/2010/main" val="925113539"/>
              </p:ext>
            </p:extLst>
          </p:nvPr>
        </p:nvGraphicFramePr>
        <p:xfrm>
          <a:off x="457200" y="2511932"/>
          <a:ext cx="8229600" cy="2415667"/>
        </p:xfrm>
        <a:graphic>
          <a:graphicData uri="http://schemas.openxmlformats.org/drawingml/2006/table">
            <a:tbl>
              <a:tblPr firstRow="1" bandRow="1">
                <a:noFill/>
                <a:tableStyleId>{81E866BF-8A0A-4221-8049-2FCA4BA83279}</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415667">
                <a:tc>
                  <a:txBody>
                    <a:bodyPr/>
                    <a:lstStyle/>
                    <a:p>
                      <a:pPr marL="0" marR="0" lvl="0" indent="0" algn="l" rtl="0">
                        <a:spcBef>
                          <a:spcPts val="0"/>
                        </a:spcBef>
                        <a:spcAft>
                          <a:spcPts val="0"/>
                        </a:spcAft>
                        <a:buNone/>
                      </a:pPr>
                      <a:r>
                        <a:rPr lang="en-US" sz="2400" b="1" dirty="0">
                          <a:solidFill>
                            <a:schemeClr val="dk1"/>
                          </a:solidFill>
                        </a:rPr>
                        <a:t>Slide 3 – Where are you on your journey toward achieving educational equity?</a:t>
                      </a:r>
                      <a:endParaRPr sz="2400" dirty="0"/>
                    </a:p>
                    <a:p>
                      <a:pPr marL="0" marR="0" lvl="0" indent="0" algn="l" rtl="0">
                        <a:spcBef>
                          <a:spcPts val="0"/>
                        </a:spcBef>
                        <a:spcAft>
                          <a:spcPts val="0"/>
                        </a:spcAft>
                        <a:buNone/>
                      </a:pPr>
                      <a:r>
                        <a:rPr lang="en-US" sz="2400" b="1" dirty="0">
                          <a:solidFill>
                            <a:schemeClr val="dk1"/>
                          </a:solidFill>
                        </a:rPr>
                        <a:t>- Share your equity data story</a:t>
                      </a:r>
                      <a:endParaRPr sz="2400" dirty="0"/>
                    </a:p>
                  </a:txBody>
                  <a:tcPr marL="91450" marR="91450" marT="45725" marB="45725"/>
                </a:tc>
                <a:tc>
                  <a:txBody>
                    <a:bodyPr/>
                    <a:lstStyle/>
                    <a:p>
                      <a:pPr marL="0" marR="0" lvl="0" indent="0" algn="l" rtl="0">
                        <a:spcBef>
                          <a:spcPts val="0"/>
                        </a:spcBef>
                        <a:spcAft>
                          <a:spcPts val="0"/>
                        </a:spcAft>
                        <a:buNone/>
                      </a:pPr>
                      <a:r>
                        <a:rPr lang="en-US" sz="2400" b="1" dirty="0">
                          <a:solidFill>
                            <a:schemeClr val="dk1"/>
                          </a:solidFill>
                        </a:rPr>
                        <a:t>Slide 4 –</a:t>
                      </a:r>
                      <a:endParaRPr sz="2400" dirty="0"/>
                    </a:p>
                    <a:p>
                      <a:pPr marL="0" marR="0" lvl="0" indent="0" algn="l" rtl="0">
                        <a:spcBef>
                          <a:spcPts val="0"/>
                        </a:spcBef>
                        <a:spcAft>
                          <a:spcPts val="0"/>
                        </a:spcAft>
                        <a:buNone/>
                      </a:pPr>
                      <a:r>
                        <a:rPr lang="en-US" sz="2400" b="1" dirty="0">
                          <a:solidFill>
                            <a:schemeClr val="dk1"/>
                          </a:solidFill>
                        </a:rPr>
                        <a:t>What are three things you’re committing to do in the next year to work towards educational equity?</a:t>
                      </a:r>
                      <a:endParaRPr sz="2400" dirty="0"/>
                    </a:p>
                  </a:txBody>
                  <a:tcPr marL="91450" marR="91450" marT="45725" marB="457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51320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2" name="Title 1"/>
          <p:cNvSpPr>
            <a:spLocks noGrp="1"/>
          </p:cNvSpPr>
          <p:nvPr>
            <p:ph type="title"/>
          </p:nvPr>
        </p:nvSpPr>
        <p:spPr>
          <a:xfrm>
            <a:off x="433334" y="0"/>
            <a:ext cx="8229600" cy="1143000"/>
          </a:xfrm>
        </p:spPr>
        <p:txBody>
          <a:bodyPr/>
          <a:lstStyle/>
          <a:p>
            <a:pPr lvl="0"/>
            <a:r>
              <a:rPr lang="en-US" b="1" dirty="0" smtClean="0"/>
              <a:t/>
            </a:r>
            <a:br>
              <a:rPr lang="en-US" b="1" dirty="0" smtClean="0"/>
            </a:br>
            <a:r>
              <a:rPr lang="en-US" b="1" dirty="0" smtClean="0"/>
              <a:t>Action </a:t>
            </a:r>
            <a:r>
              <a:rPr lang="en-US" b="1" dirty="0"/>
              <a:t>Planning</a:t>
            </a:r>
            <a:br>
              <a:rPr lang="en-US" b="1" dirty="0"/>
            </a:br>
            <a:r>
              <a:rPr lang="en-US" b="1" dirty="0"/>
              <a:t>By Whom?    By When?  </a:t>
            </a:r>
            <a:r>
              <a:rPr lang="en-US" dirty="0"/>
              <a:t/>
            </a:r>
            <a:br>
              <a:rPr lang="en-US" dirty="0"/>
            </a:br>
            <a:endParaRPr lang="en-US" dirty="0"/>
          </a:p>
        </p:txBody>
      </p:sp>
      <p:pic>
        <p:nvPicPr>
          <p:cNvPr id="447" name="Google Shape;447;p37" title="Action plan"/>
          <p:cNvPicPr preferRelativeResize="0"/>
          <p:nvPr/>
        </p:nvPicPr>
        <p:blipFill rotWithShape="1">
          <a:blip r:embed="rId3">
            <a:alphaModFix/>
          </a:blip>
          <a:srcRect l="565" r="1313" b="5873"/>
          <a:stretch/>
        </p:blipFill>
        <p:spPr>
          <a:xfrm>
            <a:off x="622300" y="1397000"/>
            <a:ext cx="7899400" cy="478790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458"/>
        <p:cNvGrpSpPr/>
        <p:nvPr/>
      </p:nvGrpSpPr>
      <p:grpSpPr>
        <a:xfrm>
          <a:off x="0" y="0"/>
          <a:ext cx="0" cy="0"/>
          <a:chOff x="0" y="0"/>
          <a:chExt cx="0" cy="0"/>
        </a:xfrm>
      </p:grpSpPr>
      <p:sp>
        <p:nvSpPr>
          <p:cNvPr id="459" name="Google Shape;459;p39"/>
          <p:cNvSpPr txBox="1">
            <a:spLocks noGrp="1"/>
          </p:cNvSpPr>
          <p:nvPr>
            <p:ph type="title"/>
          </p:nvPr>
        </p:nvSpPr>
        <p:spPr>
          <a:xfrm>
            <a:off x="228600" y="228600"/>
            <a:ext cx="8686799" cy="889759"/>
          </a:xfrm>
          <a:prstGeom prst="rect">
            <a:avLst/>
          </a:prstGeom>
          <a:solidFill>
            <a:srgbClr val="A9DCF2">
              <a:alpha val="6784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Verdana"/>
              <a:buNone/>
            </a:pPr>
            <a:r>
              <a:rPr lang="en-US" sz="3600" dirty="0">
                <a:solidFill>
                  <a:schemeClr val="dk1"/>
                </a:solidFill>
              </a:rPr>
              <a:t>What are the tensions?</a:t>
            </a:r>
            <a:endParaRPr sz="3600" dirty="0"/>
          </a:p>
        </p:txBody>
      </p:sp>
      <p:sp>
        <p:nvSpPr>
          <p:cNvPr id="460" name="Google Shape;460;p39"/>
          <p:cNvSpPr txBox="1"/>
          <p:nvPr/>
        </p:nvSpPr>
        <p:spPr>
          <a:xfrm>
            <a:off x="4109394" y="1206500"/>
            <a:ext cx="4983806" cy="563227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u="sng"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Personal</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 what is your personal tension about discussing race/ethnicity, language, and gender based issues?</a:t>
            </a:r>
            <a:endParaRPr sz="2400" dirty="0">
              <a:latin typeface="Verdana" panose="020B0604030504040204" pitchFamily="34" charset="0"/>
              <a:ea typeface="Verdana" panose="020B0604030504040204" pitchFamily="34" charset="0"/>
              <a:cs typeface="Verdana" panose="020B0604030504040204" pitchFamily="34" charset="0"/>
            </a:endParaRPr>
          </a:p>
          <a:p>
            <a:pPr marL="0" marR="0" lvl="0" indent="0" algn="l" rtl="0">
              <a:spcBef>
                <a:spcPts val="0"/>
              </a:spcBef>
              <a:spcAft>
                <a:spcPts val="0"/>
              </a:spcAft>
              <a:buNone/>
            </a:pPr>
            <a:r>
              <a:rPr lang="en-US" sz="2400" b="1" u="sng"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Structural</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 what is your organization’s tension in discussing race/ethnicity, language, and gender based issues?</a:t>
            </a:r>
            <a:endParaRPr sz="2400" dirty="0">
              <a:latin typeface="Verdana" panose="020B0604030504040204" pitchFamily="34" charset="0"/>
              <a:ea typeface="Verdana" panose="020B0604030504040204" pitchFamily="34" charset="0"/>
              <a:cs typeface="Verdana" panose="020B0604030504040204" pitchFamily="34" charset="0"/>
            </a:endParaRPr>
          </a:p>
          <a:p>
            <a:pPr marL="0" marR="0" lvl="0" indent="0" algn="l" rtl="0">
              <a:spcBef>
                <a:spcPts val="0"/>
              </a:spcBef>
              <a:spcAft>
                <a:spcPts val="0"/>
              </a:spcAft>
              <a:buNone/>
            </a:pPr>
            <a:r>
              <a:rPr lang="en-US" sz="2400" b="1" u="sng"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Strategies</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 what is a tension of your school’s academic or behavioral program/strategy related to race/ethnicity, language, and gender issues</a:t>
            </a:r>
            <a:r>
              <a:rPr lang="en-US" sz="240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a:t>
            </a:r>
            <a:endParaRPr sz="1800" dirty="0">
              <a:solidFill>
                <a:schemeClr val="dk1"/>
              </a:solidFill>
              <a:latin typeface="Verdana"/>
              <a:ea typeface="Verdana"/>
              <a:cs typeface="Verdana"/>
              <a:sym typeface="Verdana"/>
            </a:endParaRPr>
          </a:p>
        </p:txBody>
      </p:sp>
      <p:grpSp>
        <p:nvGrpSpPr>
          <p:cNvPr id="461" name="Google Shape;461;p39" descr="Triangle shows tensions of strategies, structure and personal"/>
          <p:cNvGrpSpPr/>
          <p:nvPr/>
        </p:nvGrpSpPr>
        <p:grpSpPr>
          <a:xfrm>
            <a:off x="152401" y="1651000"/>
            <a:ext cx="3708399" cy="4571999"/>
            <a:chOff x="0" y="0"/>
            <a:chExt cx="4014562" cy="4724399"/>
          </a:xfrm>
        </p:grpSpPr>
        <p:sp>
          <p:nvSpPr>
            <p:cNvPr id="462" name="Google Shape;462;p39"/>
            <p:cNvSpPr/>
            <p:nvPr/>
          </p:nvSpPr>
          <p:spPr>
            <a:xfrm>
              <a:off x="0" y="0"/>
              <a:ext cx="3511826" cy="4724399"/>
            </a:xfrm>
            <a:prstGeom prst="triangle">
              <a:avLst>
                <a:gd name="adj" fmla="val 50000"/>
              </a:avLst>
            </a:prstGeom>
            <a:solidFill>
              <a:srgbClr val="DB8DDC"/>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9"/>
            <p:cNvSpPr/>
            <p:nvPr/>
          </p:nvSpPr>
          <p:spPr>
            <a:xfrm>
              <a:off x="1731876" y="145980"/>
              <a:ext cx="2282686" cy="1118354"/>
            </a:xfrm>
            <a:prstGeom prst="roundRect">
              <a:avLst>
                <a:gd name="adj" fmla="val 16667"/>
              </a:avLst>
            </a:prstGeom>
            <a:solidFill>
              <a:schemeClr val="lt1">
                <a:alpha val="89803"/>
              </a:schemeClr>
            </a:solidFill>
            <a:ln w="9525" cap="flat" cmpd="sng">
              <a:solidFill>
                <a:srgbClr val="0C69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9"/>
            <p:cNvSpPr txBox="1"/>
            <p:nvPr/>
          </p:nvSpPr>
          <p:spPr>
            <a:xfrm>
              <a:off x="1786470" y="200574"/>
              <a:ext cx="2173498" cy="1009166"/>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dk1"/>
                </a:buClr>
                <a:buSzPts val="3000"/>
                <a:buFont typeface="Verdana"/>
                <a:buNone/>
              </a:pPr>
              <a:r>
                <a:rPr lang="en-US" sz="2400" b="1" dirty="0">
                  <a:solidFill>
                    <a:schemeClr val="dk1"/>
                  </a:solidFill>
                  <a:latin typeface="Verdana"/>
                  <a:ea typeface="Verdana"/>
                  <a:cs typeface="Verdana"/>
                  <a:sym typeface="Verdana"/>
                </a:rPr>
                <a:t>Personal</a:t>
              </a:r>
              <a:endParaRPr sz="2400" b="1" dirty="0"/>
            </a:p>
          </p:txBody>
        </p:sp>
        <p:sp>
          <p:nvSpPr>
            <p:cNvPr id="465" name="Google Shape;465;p39"/>
            <p:cNvSpPr/>
            <p:nvPr/>
          </p:nvSpPr>
          <p:spPr>
            <a:xfrm>
              <a:off x="1722585" y="1752600"/>
              <a:ext cx="2282686" cy="1118354"/>
            </a:xfrm>
            <a:prstGeom prst="roundRect">
              <a:avLst>
                <a:gd name="adj" fmla="val 16667"/>
              </a:avLst>
            </a:prstGeom>
            <a:solidFill>
              <a:schemeClr val="lt1">
                <a:alpha val="89803"/>
              </a:schemeClr>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9"/>
            <p:cNvSpPr txBox="1"/>
            <p:nvPr/>
          </p:nvSpPr>
          <p:spPr>
            <a:xfrm>
              <a:off x="1777179" y="1807194"/>
              <a:ext cx="2173498" cy="1009166"/>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dk1"/>
                </a:buClr>
                <a:buSzPts val="3000"/>
                <a:buFont typeface="Verdana"/>
                <a:buNone/>
              </a:pPr>
              <a:r>
                <a:rPr lang="en-US" sz="2400" b="1" dirty="0">
                  <a:solidFill>
                    <a:schemeClr val="dk1"/>
                  </a:solidFill>
                  <a:latin typeface="Verdana"/>
                  <a:ea typeface="Verdana"/>
                  <a:cs typeface="Verdana"/>
                  <a:sym typeface="Verdana"/>
                </a:rPr>
                <a:t>Structural</a:t>
              </a:r>
              <a:endParaRPr sz="2400" b="1" dirty="0"/>
            </a:p>
          </p:txBody>
        </p:sp>
        <p:sp>
          <p:nvSpPr>
            <p:cNvPr id="467" name="Google Shape;467;p39"/>
            <p:cNvSpPr/>
            <p:nvPr/>
          </p:nvSpPr>
          <p:spPr>
            <a:xfrm>
              <a:off x="1722584" y="3352804"/>
              <a:ext cx="2291978" cy="1118354"/>
            </a:xfrm>
            <a:prstGeom prst="roundRect">
              <a:avLst>
                <a:gd name="adj" fmla="val 16667"/>
              </a:avLst>
            </a:prstGeom>
            <a:solidFill>
              <a:schemeClr val="lt1">
                <a:alpha val="89803"/>
              </a:schemeClr>
            </a:solidFill>
            <a:ln w="9525" cap="flat" cmpd="sng">
              <a:solidFill>
                <a:srgbClr val="008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9"/>
            <p:cNvSpPr txBox="1"/>
            <p:nvPr/>
          </p:nvSpPr>
          <p:spPr>
            <a:xfrm>
              <a:off x="1772408" y="3407398"/>
              <a:ext cx="2173498" cy="1009166"/>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dk1"/>
                </a:buClr>
                <a:buSzPts val="3000"/>
                <a:buFont typeface="Verdana"/>
                <a:buNone/>
              </a:pPr>
              <a:r>
                <a:rPr lang="en-US" sz="2400" b="1" dirty="0">
                  <a:solidFill>
                    <a:schemeClr val="dk1"/>
                  </a:solidFill>
                  <a:latin typeface="Verdana"/>
                  <a:ea typeface="Verdana"/>
                  <a:cs typeface="Verdana"/>
                  <a:sym typeface="Verdana"/>
                </a:rPr>
                <a:t>Strategies</a:t>
              </a:r>
              <a:endParaRPr sz="2400" b="1" dirty="0"/>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
          <p:cNvSpPr txBox="1">
            <a:spLocks noGrp="1"/>
          </p:cNvSpPr>
          <p:nvPr>
            <p:ph type="body" idx="1"/>
          </p:nvPr>
        </p:nvSpPr>
        <p:spPr>
          <a:xfrm>
            <a:off x="585216" y="1666303"/>
            <a:ext cx="7705344" cy="4636961"/>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720"/>
              <a:buNone/>
            </a:pPr>
            <a:r>
              <a:rPr lang="en-US" sz="2400" dirty="0"/>
              <a:t>Create a plan for completing an Equity Audit that includes:</a:t>
            </a:r>
            <a:endParaRPr sz="2400" dirty="0"/>
          </a:p>
          <a:p>
            <a:pPr marL="633413">
              <a:spcBef>
                <a:spcPts val="0"/>
              </a:spcBef>
              <a:spcAft>
                <a:spcPts val="300"/>
              </a:spcAft>
              <a:buSzPts val="3200"/>
            </a:pPr>
            <a:r>
              <a:rPr lang="en-US" sz="2400" dirty="0"/>
              <a:t>Choosing an equity audit that aligns </a:t>
            </a:r>
            <a:r>
              <a:rPr lang="en-US" sz="2400" dirty="0" smtClean="0"/>
              <a:t>with   division's </a:t>
            </a:r>
            <a:r>
              <a:rPr lang="en-US" sz="2400" dirty="0"/>
              <a:t>vision of educational </a:t>
            </a:r>
            <a:r>
              <a:rPr lang="en-US" sz="2400" dirty="0" smtClean="0"/>
              <a:t>equity</a:t>
            </a:r>
            <a:r>
              <a:rPr lang="en-US" sz="2400" dirty="0"/>
              <a:t>.</a:t>
            </a:r>
            <a:endParaRPr sz="2400" dirty="0"/>
          </a:p>
          <a:p>
            <a:pPr marL="633413" lvl="0">
              <a:spcBef>
                <a:spcPts val="0"/>
              </a:spcBef>
              <a:spcAft>
                <a:spcPts val="300"/>
              </a:spcAft>
              <a:buSzPts val="3200"/>
            </a:pPr>
            <a:r>
              <a:rPr lang="en-US" sz="2400" dirty="0"/>
              <a:t>Determining possible data sources </a:t>
            </a:r>
            <a:r>
              <a:rPr lang="en-US" sz="2400" dirty="0" smtClean="0"/>
              <a:t>to provide</a:t>
            </a:r>
            <a:r>
              <a:rPr lang="en-US" sz="2400" dirty="0"/>
              <a:t> evidence of implementation </a:t>
            </a:r>
            <a:r>
              <a:rPr lang="en-US" sz="2400" dirty="0" smtClean="0"/>
              <a:t>of equitable </a:t>
            </a:r>
            <a:r>
              <a:rPr lang="en-US" sz="2400" dirty="0"/>
              <a:t>practices and systems </a:t>
            </a:r>
            <a:r>
              <a:rPr lang="en-US" sz="2400" dirty="0" smtClean="0"/>
              <a:t>within school </a:t>
            </a:r>
            <a:r>
              <a:rPr lang="en-US" sz="2400" dirty="0"/>
              <a:t>division.</a:t>
            </a:r>
            <a:endParaRPr sz="2400" dirty="0"/>
          </a:p>
          <a:p>
            <a:pPr marL="633413" lvl="0">
              <a:spcBef>
                <a:spcPts val="0"/>
              </a:spcBef>
              <a:spcAft>
                <a:spcPts val="300"/>
              </a:spcAft>
              <a:buSzPts val="3200"/>
            </a:pPr>
            <a:r>
              <a:rPr lang="en-US" sz="2400" dirty="0"/>
              <a:t>Identifying when and how the audit </a:t>
            </a:r>
            <a:r>
              <a:rPr lang="en-US" sz="2400" dirty="0" smtClean="0"/>
              <a:t>will </a:t>
            </a:r>
            <a:r>
              <a:rPr lang="en-US" sz="2400" dirty="0"/>
              <a:t>be conducted and how that process </a:t>
            </a:r>
            <a:r>
              <a:rPr lang="en-US" sz="2400" dirty="0" smtClean="0"/>
              <a:t>will </a:t>
            </a:r>
            <a:r>
              <a:rPr lang="en-US" sz="2400" dirty="0"/>
              <a:t>be communicated to </a:t>
            </a:r>
            <a:r>
              <a:rPr lang="en-US" sz="2400" dirty="0" smtClean="0"/>
              <a:t>appropriate stakeholders/participants</a:t>
            </a:r>
            <a:r>
              <a:rPr lang="en-US" sz="2400" dirty="0"/>
              <a:t>.</a:t>
            </a:r>
            <a:endParaRPr sz="2400" dirty="0"/>
          </a:p>
          <a:p>
            <a:pPr marL="342900" lvl="0" indent="-170180" algn="l" rtl="0">
              <a:lnSpc>
                <a:spcPct val="80000"/>
              </a:lnSpc>
              <a:spcBef>
                <a:spcPts val="544"/>
              </a:spcBef>
              <a:spcAft>
                <a:spcPts val="0"/>
              </a:spcAft>
              <a:buClr>
                <a:schemeClr val="dk1"/>
              </a:buClr>
              <a:buSzPts val="2720"/>
              <a:buNone/>
            </a:pPr>
            <a:endParaRPr sz="2720" dirty="0"/>
          </a:p>
        </p:txBody>
      </p:sp>
      <p:sp>
        <p:nvSpPr>
          <p:cNvPr id="214" name="Google Shape;214;p4"/>
          <p:cNvSpPr txBox="1">
            <a:spLocks noGrp="1"/>
          </p:cNvSpPr>
          <p:nvPr>
            <p:ph type="title"/>
          </p:nvPr>
        </p:nvSpPr>
        <p:spPr>
          <a:xfrm>
            <a:off x="228600" y="228600"/>
            <a:ext cx="8686799" cy="1143000"/>
          </a:xfrm>
          <a:prstGeom prst="rect">
            <a:avLst/>
          </a:prstGeom>
          <a:solidFill>
            <a:srgbClr val="A9DCF2">
              <a:alpha val="6784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Verdana"/>
              <a:buNone/>
            </a:pPr>
            <a:r>
              <a:rPr lang="en-US">
                <a:solidFill>
                  <a:schemeClr val="dk1"/>
                </a:solidFill>
              </a:rPr>
              <a:t>Day 3 Learning Intentions</a:t>
            </a:r>
            <a:endParaRPr>
              <a:solidFill>
                <a:schemeClr val="dk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
          <p:cNvSpPr txBox="1">
            <a:spLocks noGrp="1"/>
          </p:cNvSpPr>
          <p:nvPr>
            <p:ph type="body" idx="1"/>
          </p:nvPr>
        </p:nvSpPr>
        <p:spPr>
          <a:xfrm>
            <a:off x="652271" y="1755648"/>
            <a:ext cx="7839456" cy="3950208"/>
          </a:xfrm>
          <a:prstGeom prst="rect">
            <a:avLst/>
          </a:prstGeom>
          <a:noFill/>
          <a:ln>
            <a:noFill/>
          </a:ln>
        </p:spPr>
        <p:txBody>
          <a:bodyPr spcFirstLastPara="1" wrap="square" lIns="91425" tIns="45700" rIns="91425" bIns="45700" anchor="t" anchorCtr="0">
            <a:normAutofit/>
          </a:bodyPr>
          <a:lstStyle/>
          <a:p>
            <a:pPr marL="633413" lvl="0">
              <a:spcBef>
                <a:spcPts val="0"/>
              </a:spcBef>
              <a:spcAft>
                <a:spcPts val="300"/>
              </a:spcAft>
              <a:buSzPts val="3200"/>
            </a:pPr>
            <a:r>
              <a:rPr lang="en-US" sz="2400" dirty="0" smtClean="0"/>
              <a:t>Analyze </a:t>
            </a:r>
            <a:r>
              <a:rPr lang="en-US" sz="2400" dirty="0"/>
              <a:t>current policies and practices through an equity lens by utilizing the PBIS Cultural Responsiveness Field Guide.</a:t>
            </a:r>
            <a:endParaRPr sz="2400" dirty="0"/>
          </a:p>
          <a:p>
            <a:pPr marL="633413" lvl="0">
              <a:spcBef>
                <a:spcPts val="0"/>
              </a:spcBef>
              <a:spcAft>
                <a:spcPts val="300"/>
              </a:spcAft>
              <a:buSzPts val="3200"/>
            </a:pPr>
            <a:r>
              <a:rPr lang="en-US" sz="2400" dirty="0"/>
              <a:t>Determine division support to assist schools in addressing found inequities.</a:t>
            </a:r>
            <a:endParaRPr sz="2400" dirty="0"/>
          </a:p>
          <a:p>
            <a:pPr marL="633413" lvl="0">
              <a:spcBef>
                <a:spcPts val="0"/>
              </a:spcBef>
              <a:spcAft>
                <a:spcPts val="300"/>
              </a:spcAft>
              <a:buSzPts val="3200"/>
            </a:pPr>
            <a:r>
              <a:rPr lang="en-US" sz="2400" dirty="0"/>
              <a:t>Develop a plan to communicate and seek buy-in for implementing equitable practices from division leadership and community stakeholders.</a:t>
            </a:r>
            <a:endParaRPr sz="2400" dirty="0"/>
          </a:p>
          <a:p>
            <a:pPr marL="0" lvl="0" indent="0" algn="l" rtl="0">
              <a:lnSpc>
                <a:spcPct val="90000"/>
              </a:lnSpc>
              <a:spcBef>
                <a:spcPts val="640"/>
              </a:spcBef>
              <a:spcAft>
                <a:spcPts val="0"/>
              </a:spcAft>
              <a:buClr>
                <a:schemeClr val="dk1"/>
              </a:buClr>
              <a:buSzPts val="3200"/>
              <a:buNone/>
            </a:pPr>
            <a:endParaRPr dirty="0"/>
          </a:p>
          <a:p>
            <a:pPr marL="342900" lvl="0" indent="-139700" algn="l" rtl="0">
              <a:lnSpc>
                <a:spcPct val="90000"/>
              </a:lnSpc>
              <a:spcBef>
                <a:spcPts val="640"/>
              </a:spcBef>
              <a:spcAft>
                <a:spcPts val="0"/>
              </a:spcAft>
              <a:buClr>
                <a:schemeClr val="dk1"/>
              </a:buClr>
              <a:buSzPts val="3200"/>
              <a:buNone/>
            </a:pPr>
            <a:endParaRPr dirty="0"/>
          </a:p>
          <a:p>
            <a:pPr marL="342900" lvl="0" indent="-139700" algn="l" rtl="0">
              <a:lnSpc>
                <a:spcPct val="90000"/>
              </a:lnSpc>
              <a:spcBef>
                <a:spcPts val="640"/>
              </a:spcBef>
              <a:spcAft>
                <a:spcPts val="0"/>
              </a:spcAft>
              <a:buClr>
                <a:schemeClr val="dk1"/>
              </a:buClr>
              <a:buSzPts val="3200"/>
              <a:buNone/>
            </a:pPr>
            <a:endParaRPr dirty="0"/>
          </a:p>
        </p:txBody>
      </p:sp>
      <p:sp>
        <p:nvSpPr>
          <p:cNvPr id="221" name="Google Shape;221;p5"/>
          <p:cNvSpPr txBox="1">
            <a:spLocks noGrp="1"/>
          </p:cNvSpPr>
          <p:nvPr>
            <p:ph type="title"/>
          </p:nvPr>
        </p:nvSpPr>
        <p:spPr>
          <a:xfrm>
            <a:off x="228600" y="228600"/>
            <a:ext cx="8686799" cy="1143000"/>
          </a:xfrm>
          <a:prstGeom prst="rect">
            <a:avLst/>
          </a:prstGeom>
          <a:solidFill>
            <a:srgbClr val="A9DCF2">
              <a:alpha val="6784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Verdana"/>
              <a:buNone/>
            </a:pPr>
            <a:r>
              <a:rPr lang="en-US">
                <a:solidFill>
                  <a:schemeClr val="dk1"/>
                </a:solidFill>
              </a:rPr>
              <a:t>Day 3 Learning Intentions con’t</a:t>
            </a:r>
            <a:endParaRPr>
              <a:solidFill>
                <a:schemeClr val="dk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Mirror v. Window</a:t>
            </a:r>
            <a:endParaRPr lang="en-US" dirty="0"/>
          </a:p>
        </p:txBody>
      </p:sp>
      <p:pic>
        <p:nvPicPr>
          <p:cNvPr id="227" name="Google Shape;227;p6" title="Mirror"/>
          <p:cNvPicPr preferRelativeResize="0"/>
          <p:nvPr/>
        </p:nvPicPr>
        <p:blipFill rotWithShape="1">
          <a:blip r:embed="rId3">
            <a:alphaModFix/>
          </a:blip>
          <a:srcRect/>
          <a:stretch/>
        </p:blipFill>
        <p:spPr>
          <a:xfrm>
            <a:off x="731520" y="1621535"/>
            <a:ext cx="3757262" cy="4902635"/>
          </a:xfrm>
          <a:prstGeom prst="rect">
            <a:avLst/>
          </a:prstGeom>
          <a:noFill/>
          <a:ln>
            <a:noFill/>
          </a:ln>
        </p:spPr>
      </p:pic>
      <p:pic>
        <p:nvPicPr>
          <p:cNvPr id="230" name="Google Shape;230;p6" title="Open window"/>
          <p:cNvPicPr preferRelativeResize="0"/>
          <p:nvPr/>
        </p:nvPicPr>
        <p:blipFill rotWithShape="1">
          <a:blip r:embed="rId4">
            <a:alphaModFix/>
          </a:blip>
          <a:srcRect/>
          <a:stretch/>
        </p:blipFill>
        <p:spPr>
          <a:xfrm>
            <a:off x="5018137" y="1754410"/>
            <a:ext cx="3625850" cy="4227294"/>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
          <p:cNvSpPr txBox="1">
            <a:spLocks noGrp="1"/>
          </p:cNvSpPr>
          <p:nvPr>
            <p:ph type="title"/>
          </p:nvPr>
        </p:nvSpPr>
        <p:spPr>
          <a:xfrm>
            <a:off x="731519" y="1136030"/>
            <a:ext cx="7571233" cy="4068762"/>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6600"/>
              <a:buFont typeface="Verdana"/>
              <a:buNone/>
            </a:pPr>
            <a:r>
              <a:rPr lang="en-US" sz="6600" b="1" dirty="0"/>
              <a:t>What’s been catching your attention lately?</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6" y="155369"/>
            <a:ext cx="8229600" cy="1143000"/>
          </a:xfrm>
        </p:spPr>
        <p:txBody>
          <a:bodyPr/>
          <a:lstStyle/>
          <a:p>
            <a:r>
              <a:rPr lang="en-US" dirty="0" smtClean="0"/>
              <a:t>Current Events and Articles</a:t>
            </a:r>
            <a:endParaRPr lang="en-US" dirty="0"/>
          </a:p>
        </p:txBody>
      </p:sp>
      <p:sp>
        <p:nvSpPr>
          <p:cNvPr id="3" name="TextBox 2"/>
          <p:cNvSpPr txBox="1"/>
          <p:nvPr/>
        </p:nvSpPr>
        <p:spPr>
          <a:xfrm>
            <a:off x="792481" y="1753029"/>
            <a:ext cx="7559040" cy="3830908"/>
          </a:xfrm>
          <a:prstGeom prst="rect">
            <a:avLst/>
          </a:prstGeom>
          <a:noFill/>
        </p:spPr>
        <p:txBody>
          <a:bodyPr wrap="square" rtlCol="0">
            <a:noAutofit/>
          </a:bodyPr>
          <a:lstStyle/>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Amid tight security, Virginia gun rally draws thousands of supporters. </a:t>
            </a:r>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Student will be barred from graduation unless he cuts his dreadlocks, school says.</a:t>
            </a:r>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Virginia school board refuses to ban confederate flag from the dress code. “I am not through until I get this done, “ said the school board’s only black member. </a:t>
            </a:r>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Confederate flag allowed in dress code at Franklin county schools.</a:t>
            </a:r>
          </a:p>
        </p:txBody>
      </p:sp>
    </p:spTree>
    <p:extLst>
      <p:ext uri="{BB962C8B-B14F-4D97-AF65-F5344CB8AC3E}">
        <p14:creationId xmlns:p14="http://schemas.microsoft.com/office/powerpoint/2010/main" val="1375271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387017"/>
            <a:ext cx="8534400" cy="1143000"/>
          </a:xfrm>
        </p:spPr>
        <p:txBody>
          <a:bodyPr/>
          <a:lstStyle/>
          <a:p>
            <a:r>
              <a:rPr lang="en-US" dirty="0" smtClean="0"/>
              <a:t>Current Events and Articles cont’d.</a:t>
            </a:r>
            <a:endParaRPr lang="en-US" dirty="0"/>
          </a:p>
        </p:txBody>
      </p:sp>
      <p:sp>
        <p:nvSpPr>
          <p:cNvPr id="3" name="TextBox 2"/>
          <p:cNvSpPr txBox="1"/>
          <p:nvPr/>
        </p:nvSpPr>
        <p:spPr>
          <a:xfrm>
            <a:off x="536448" y="1773857"/>
            <a:ext cx="7961376" cy="2585323"/>
          </a:xfrm>
          <a:prstGeom prst="rect">
            <a:avLst/>
          </a:prstGeom>
          <a:noFill/>
        </p:spPr>
        <p:txBody>
          <a:bodyPr wrap="square" rtlCol="0">
            <a:noAutofit/>
          </a:bodyPr>
          <a:lstStyle/>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Tennessee governor signs anti-gay adoption bill. The controversial measure allows faith-based foster care and adoption agencies to use taxpayer money even if they exclude prospective LGBT! Parents. </a:t>
            </a:r>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Oscars 2020: Women scored record 31% of nominations overall despite female director snub</a:t>
            </a:r>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Supreme Court could be headed to a major unraveling of public school funding</a:t>
            </a:r>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The Supreme Court could force taxpayers to subsidize religious schools</a:t>
            </a:r>
          </a:p>
        </p:txBody>
      </p:sp>
    </p:spTree>
    <p:extLst>
      <p:ext uri="{BB962C8B-B14F-4D97-AF65-F5344CB8AC3E}">
        <p14:creationId xmlns:p14="http://schemas.microsoft.com/office/powerpoint/2010/main" val="3290531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1452</TotalTime>
  <Words>3238</Words>
  <Application>Microsoft Office PowerPoint</Application>
  <PresentationFormat>On-screen Show (4:3)</PresentationFormat>
  <Paragraphs>339</Paragraphs>
  <Slides>36</Slides>
  <Notes>34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Verdana</vt:lpstr>
      <vt:lpstr>Office Theme</vt:lpstr>
      <vt:lpstr>VTSS Starting to Sustaining</vt:lpstr>
      <vt:lpstr>Guiding Questions</vt:lpstr>
      <vt:lpstr>NORMS</vt:lpstr>
      <vt:lpstr>Day 3 Learning Intentions</vt:lpstr>
      <vt:lpstr>Day 3 Learning Intentions con’t</vt:lpstr>
      <vt:lpstr>Mirror v. Window</vt:lpstr>
      <vt:lpstr>What’s been catching your attention lately?</vt:lpstr>
      <vt:lpstr>Current Events and Articles</vt:lpstr>
      <vt:lpstr>Current Events and Articles cont’d.</vt:lpstr>
      <vt:lpstr>What’s been on your heart and mind?</vt:lpstr>
      <vt:lpstr>For ALL</vt:lpstr>
      <vt:lpstr>Equity Statement</vt:lpstr>
      <vt:lpstr>Removing Predictability</vt:lpstr>
      <vt:lpstr>Interrupting Inequitable Practices</vt:lpstr>
      <vt:lpstr>Discovering Unique Gifts</vt:lpstr>
      <vt:lpstr>Next Steps</vt:lpstr>
      <vt:lpstr>This is Equity</vt:lpstr>
      <vt:lpstr>IDEA Audit Drill Down</vt:lpstr>
      <vt:lpstr>Equity Audit</vt:lpstr>
      <vt:lpstr>Using PBIS Systems and Structures to Address Inequities</vt:lpstr>
      <vt:lpstr>Imagine…</vt:lpstr>
      <vt:lpstr>Components of Cultural Responsiveness</vt:lpstr>
      <vt:lpstr>Data For Equity</vt:lpstr>
      <vt:lpstr>Identity</vt:lpstr>
      <vt:lpstr>Voice</vt:lpstr>
      <vt:lpstr>Supportive Environment</vt:lpstr>
      <vt:lpstr> Matrix and Expectations Equity Review </vt:lpstr>
      <vt:lpstr>Situational Appropriateness</vt:lpstr>
      <vt:lpstr>Personal Matrix</vt:lpstr>
      <vt:lpstr>Example</vt:lpstr>
      <vt:lpstr>Lesson Plan Review</vt:lpstr>
      <vt:lpstr>Feedback, Neutralizing Routines, and Situationally Appropriate Behavior</vt:lpstr>
      <vt:lpstr>Communication</vt:lpstr>
      <vt:lpstr>Communication, cont’d</vt:lpstr>
      <vt:lpstr> Action Planning By Whom?    By When?   </vt:lpstr>
      <vt:lpstr>What are the tensions?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C Strand 5 Presentation</dc:title>
  <dc:creator>Jacklyn N Lewis</dc:creator>
  <cp:lastModifiedBy>Gene Miles</cp:lastModifiedBy>
  <cp:revision>22</cp:revision>
  <dcterms:created xsi:type="dcterms:W3CDTF">2017-04-18T16:38:12Z</dcterms:created>
  <dcterms:modified xsi:type="dcterms:W3CDTF">2020-02-27T20:39:22Z</dcterms:modified>
</cp:coreProperties>
</file>