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embeddedFontLst>
    <p:embeddedFont>
      <p:font typeface="Rockwell" panose="02060603020205020403" pitchFamily="18"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Verdana" panose="020B0604030504040204" pitchFamily="34" charset="0"/>
      <p:regular r:id="rId79"/>
      <p:bold r:id="rId80"/>
      <p:italic r:id="rId81"/>
      <p:boldItalic r:id="rId82"/>
    </p:embeddedFont>
    <p:embeddedFont>
      <p:font typeface="Century Gothic" panose="020B0502020202020204" pitchFamily="34" charset="0"/>
      <p:regular r:id="rId83"/>
      <p:bold r:id="rId84"/>
      <p:italic r:id="rId85"/>
      <p:boldItalic r:id="rId86"/>
    </p:embeddedFont>
    <p:embeddedFont>
      <p:font typeface="Ubuntu" panose="020B0504030602030204"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Lst>
  <p:custDataLst>
    <p:tags r:id="rId9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iwaye6rSS+TKGPd1TOdexeHV+Q5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 Kwoc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450484-E36C-46B4-89BB-369BAC867081}">
  <a:tblStyle styleId="{12450484-E36C-46B4-89BB-369BAC86708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C15868B-541E-480E-9FA2-5B8EE9D6BA9F}" styleName="Table_1">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866" y="9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24.fntdata"/><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presProps" Target="presProp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0-01T19:07:03.160" idx="1">
    <p:pos x="6000" y="0"/>
    <p:text>Getting to know you; erase slides 6-8</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QhyRZE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10-01T19:05:52.926" idx="2">
    <p:pos x="6000" y="0"/>
    <p:text>What do we want to do with the 5Cs?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QhyRZE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kT7HtzkZ74o&amp;list=PLRTyI0-OTuVMiCuRJItbRubhQUCDGd4nk&amp;index=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KCgIRGKAbfc"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sychologytoday.com/us/basics/bia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YrHIQIO_bdQ&amp;vl=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pinknews.co.uk/2020/08/06/white-privilege-explained-racism-race-john-amaechi-vide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9GyXEMg03EI"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i="1"/>
              <a:t>Welcome! </a:t>
            </a:r>
            <a:endParaRPr b="1" i="1"/>
          </a:p>
          <a:p>
            <a:pPr marL="0" lvl="0" indent="0" algn="l" rtl="0">
              <a:lnSpc>
                <a:spcPct val="100000"/>
              </a:lnSpc>
              <a:spcBef>
                <a:spcPts val="0"/>
              </a:spcBef>
              <a:spcAft>
                <a:spcPts val="0"/>
              </a:spcAft>
              <a:buClr>
                <a:schemeClr val="dk1"/>
              </a:buClr>
              <a:buSzPts val="1400"/>
              <a:buFont typeface="Calibri"/>
              <a:buNone/>
            </a:pPr>
            <a:endParaRPr b="1" i="1"/>
          </a:p>
        </p:txBody>
      </p:sp>
      <p:sp>
        <p:nvSpPr>
          <p:cNvPr id="213" name="Google Shape;21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p:txBody>
      </p:sp>
      <p:sp>
        <p:nvSpPr>
          <p:cNvPr id="269" name="Google Shape;26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cb3e81ca70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cb3e81ca70_0_2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cb3e81ca70_0_2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Instead of beginning with establishing ‘norms’ for working together, let’s start with a few assumptions we can make about how we show up for this work together. Reflect on your beliefs and actions and the intent/impact these may have.  You will see these again in the afternoon</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Engagement: Refer to the workbook page 3 to assess how you are feeling within each of these assumptions. </a:t>
            </a:r>
            <a:endParaRPr/>
          </a:p>
          <a:p>
            <a:pPr marL="0" lvl="0" indent="0" algn="l" rtl="0">
              <a:lnSpc>
                <a:spcPct val="100000"/>
              </a:lnSpc>
              <a:spcBef>
                <a:spcPts val="0"/>
              </a:spcBef>
              <a:spcAft>
                <a:spcPts val="0"/>
              </a:spcAft>
              <a:buClr>
                <a:schemeClr val="dk1"/>
              </a:buClr>
              <a:buSzPts val="1400"/>
              <a:buFont typeface="Calibri"/>
              <a:buNone/>
            </a:pPr>
            <a:r>
              <a:rPr lang="en-US"/>
              <a:t> </a:t>
            </a:r>
            <a:endParaRPr/>
          </a:p>
          <a:p>
            <a:pPr marL="0" lvl="0" indent="0" algn="l" rtl="0">
              <a:lnSpc>
                <a:spcPct val="100000"/>
              </a:lnSpc>
              <a:spcBef>
                <a:spcPts val="0"/>
              </a:spcBef>
              <a:spcAft>
                <a:spcPts val="0"/>
              </a:spcAft>
              <a:buClr>
                <a:schemeClr val="dk1"/>
              </a:buClr>
              <a:buSzPts val="1200"/>
              <a:buFont typeface="Calibri"/>
              <a:buAutoNum type="arabicPeriod"/>
            </a:pPr>
            <a:r>
              <a:rPr lang="en-US"/>
              <a:t> We are all well-intentioned, good people who want to see all of our children succeed in school.</a:t>
            </a:r>
            <a:endParaRPr/>
          </a:p>
          <a:p>
            <a:pPr marL="0" lvl="0" indent="0" algn="l" rtl="0">
              <a:lnSpc>
                <a:spcPct val="100000"/>
              </a:lnSpc>
              <a:spcBef>
                <a:spcPts val="0"/>
              </a:spcBef>
              <a:spcAft>
                <a:spcPts val="0"/>
              </a:spcAft>
              <a:buClr>
                <a:schemeClr val="dk1"/>
              </a:buClr>
              <a:buSzPts val="1200"/>
              <a:buFont typeface="Calibri"/>
              <a:buAutoNum type="arabicPeriod"/>
            </a:pPr>
            <a:r>
              <a:rPr lang="en-US"/>
              <a:t> No one of us has all of the answers to the many complex questions about race in a multi-racial, multi-ethnic society. </a:t>
            </a:r>
            <a:endParaRPr/>
          </a:p>
          <a:p>
            <a:pPr marL="0" lvl="0" indent="0" algn="l" rtl="0">
              <a:lnSpc>
                <a:spcPct val="100000"/>
              </a:lnSpc>
              <a:spcBef>
                <a:spcPts val="0"/>
              </a:spcBef>
              <a:spcAft>
                <a:spcPts val="0"/>
              </a:spcAft>
              <a:buClr>
                <a:schemeClr val="dk1"/>
              </a:buClr>
              <a:buSzPts val="1200"/>
              <a:buFont typeface="Calibri"/>
              <a:buAutoNum type="arabicPeriod"/>
            </a:pPr>
            <a:r>
              <a:rPr lang="en-US"/>
              <a:t> Some of us would much rather not talk about race, but we agree to enter into this conversation under the agreement of trust and good will.</a:t>
            </a:r>
            <a:endParaRPr/>
          </a:p>
          <a:p>
            <a:pPr marL="0" lvl="0" indent="0" algn="l" rtl="0">
              <a:lnSpc>
                <a:spcPct val="100000"/>
              </a:lnSpc>
              <a:spcBef>
                <a:spcPts val="0"/>
              </a:spcBef>
              <a:spcAft>
                <a:spcPts val="0"/>
              </a:spcAft>
              <a:buClr>
                <a:schemeClr val="dk1"/>
              </a:buClr>
              <a:buSzPts val="1200"/>
              <a:buFont typeface="Calibri"/>
              <a:buAutoNum type="arabicPeriod"/>
            </a:pPr>
            <a:r>
              <a:rPr lang="en-US"/>
              <a:t> Race Matters.  Almost every indicator of well-being shows troubling disparities/disproportionalities by race.</a:t>
            </a:r>
            <a:endParaRPr/>
          </a:p>
          <a:p>
            <a:pPr marL="0" lvl="0" indent="0" algn="l" rtl="0">
              <a:lnSpc>
                <a:spcPct val="100000"/>
              </a:lnSpc>
              <a:spcBef>
                <a:spcPts val="0"/>
              </a:spcBef>
              <a:spcAft>
                <a:spcPts val="0"/>
              </a:spcAft>
              <a:buClr>
                <a:schemeClr val="dk1"/>
              </a:buClr>
              <a:buSzPts val="1200"/>
              <a:buFont typeface="Calibri"/>
              <a:buAutoNum type="arabicPeriod"/>
            </a:pPr>
            <a:r>
              <a:rPr lang="en-US"/>
              <a:t> Disparities are often created and maintained inadvertently  through policies and practices that contain barriers to opportunity.</a:t>
            </a:r>
            <a:endParaRPr/>
          </a:p>
          <a:p>
            <a:pPr marL="0" lvl="0" indent="0" algn="l" rtl="0">
              <a:lnSpc>
                <a:spcPct val="100000"/>
              </a:lnSpc>
              <a:spcBef>
                <a:spcPts val="0"/>
              </a:spcBef>
              <a:spcAft>
                <a:spcPts val="0"/>
              </a:spcAft>
              <a:buClr>
                <a:schemeClr val="dk1"/>
              </a:buClr>
              <a:buSzPts val="1200"/>
              <a:buFont typeface="Calibri"/>
              <a:buAutoNum type="arabicPeriod"/>
            </a:pPr>
            <a:r>
              <a:rPr lang="en-US"/>
              <a:t> It is possible – and only possible –  to close equity gaps by using strategies determined through an intentional focus on race.</a:t>
            </a:r>
            <a:endParaRPr/>
          </a:p>
          <a:p>
            <a:pPr marL="0" lvl="0" indent="0" algn="l" rtl="0">
              <a:lnSpc>
                <a:spcPct val="100000"/>
              </a:lnSpc>
              <a:spcBef>
                <a:spcPts val="0"/>
              </a:spcBef>
              <a:spcAft>
                <a:spcPts val="0"/>
              </a:spcAft>
              <a:buClr>
                <a:schemeClr val="dk1"/>
              </a:buClr>
              <a:buSzPts val="1200"/>
              <a:buFont typeface="Calibri"/>
              <a:buAutoNum type="arabicPeriod"/>
            </a:pPr>
            <a:r>
              <a:rPr lang="en-US"/>
              <a:t> If opportunities in all key areas of well-being are equitable, then equitable results will follow.</a:t>
            </a:r>
            <a:endParaRPr/>
          </a:p>
          <a:p>
            <a:pPr marL="0" lvl="0" indent="0" algn="l" rtl="0">
              <a:lnSpc>
                <a:spcPct val="100000"/>
              </a:lnSpc>
              <a:spcBef>
                <a:spcPts val="0"/>
              </a:spcBef>
              <a:spcAft>
                <a:spcPts val="0"/>
              </a:spcAft>
              <a:buClr>
                <a:schemeClr val="dk1"/>
              </a:buClr>
              <a:buSzPts val="1200"/>
              <a:buFont typeface="Calibri"/>
              <a:buAutoNum type="arabicPeriod"/>
            </a:pPr>
            <a:r>
              <a:rPr lang="en-US"/>
              <a:t> Given the right message, analysis, and tools, people will work toward racial equity. </a:t>
            </a:r>
            <a:endParaRPr/>
          </a:p>
          <a:p>
            <a:pPr marL="0" lvl="0" indent="0" algn="l" rtl="0">
              <a:lnSpc>
                <a:spcPct val="100000"/>
              </a:lnSpc>
              <a:spcBef>
                <a:spcPts val="0"/>
              </a:spcBef>
              <a:spcAft>
                <a:spcPts val="0"/>
              </a:spcAft>
              <a:buClr>
                <a:schemeClr val="dk1"/>
              </a:buClr>
              <a:buSzPts val="1400"/>
              <a:buFont typeface="Calibri"/>
              <a:buNone/>
            </a:pPr>
            <a:endParaRPr sz="1100"/>
          </a:p>
        </p:txBody>
      </p:sp>
      <p:sp>
        <p:nvSpPr>
          <p:cNvPr id="282" name="Google Shape;28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Sharon</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Building on those assumptions we make, let’s take a look at some actions/behaviors we may expect of each other. </a:t>
            </a:r>
            <a:endParaRPr/>
          </a:p>
          <a:p>
            <a:pPr marL="0" lvl="0" indent="0" algn="l" rtl="0">
              <a:lnSpc>
                <a:spcPct val="100000"/>
              </a:lnSpc>
              <a:spcBef>
                <a:spcPts val="0"/>
              </a:spcBef>
              <a:spcAft>
                <a:spcPts val="0"/>
              </a:spcAft>
              <a:buClr>
                <a:schemeClr val="dk1"/>
              </a:buClr>
              <a:buSzPts val="1400"/>
              <a:buFont typeface="Calibri"/>
              <a:buNone/>
            </a:pPr>
            <a:r>
              <a:rPr lang="en-US"/>
              <a:t>These come from </a:t>
            </a:r>
            <a:r>
              <a:rPr lang="en-US" sz="1200" b="1" i="1" u="none" strike="noStrike">
                <a:solidFill>
                  <a:schemeClr val="dk1"/>
                </a:solidFill>
              </a:rPr>
              <a:t>The Art of Conversation</a:t>
            </a:r>
            <a:r>
              <a:rPr lang="en-US" sz="1200" b="1" i="0" u="none" strike="noStrike">
                <a:solidFill>
                  <a:schemeClr val="dk1"/>
                </a:solidFill>
              </a:rPr>
              <a:t> (adapted from Margaret Wheatley)</a:t>
            </a:r>
            <a:endParaRPr sz="1200" b="1" i="0" u="none" strike="noStrike">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b="1"/>
              <a:t>We need to create an environment that can serve as a Brave Space (not just a safe space)  in order to have dialogue and open conversations about where we are as an individual, as a group, as a society. Instead of norming ourselves which tend to prioritize the dominant culture, let’s lean into courageous conversations so that they can be fuller, deeper, and richer. </a:t>
            </a:r>
            <a:endParaRPr b="1"/>
          </a:p>
          <a:p>
            <a:pPr marL="0" lvl="0" indent="0" algn="l" rtl="0">
              <a:lnSpc>
                <a:spcPct val="100000"/>
              </a:lnSpc>
              <a:spcBef>
                <a:spcPts val="0"/>
              </a:spcBef>
              <a:spcAft>
                <a:spcPts val="0"/>
              </a:spcAft>
              <a:buClr>
                <a:schemeClr val="dk1"/>
              </a:buClr>
              <a:buSzPts val="1400"/>
              <a:buFont typeface="Calibri"/>
              <a:buNone/>
            </a:pPr>
            <a:endParaRPr b="1"/>
          </a:p>
          <a:p>
            <a:pPr marL="0" lvl="0" indent="0" algn="l" rtl="0">
              <a:lnSpc>
                <a:spcPct val="100000"/>
              </a:lnSpc>
              <a:spcBef>
                <a:spcPts val="0"/>
              </a:spcBef>
              <a:spcAft>
                <a:spcPts val="0"/>
              </a:spcAft>
              <a:buClr>
                <a:schemeClr val="dk1"/>
              </a:buClr>
              <a:buSzPts val="1400"/>
              <a:buFont typeface="Calibri"/>
              <a:buNone/>
            </a:pPr>
            <a:r>
              <a:rPr lang="en-US" b="1"/>
              <a:t>Engagement: What do you feel are your strengths? weaknesses? What will you pay close attention to during our work today? There is a space for reflection on workbook page 4. </a:t>
            </a:r>
            <a:endParaRPr b="1"/>
          </a:p>
          <a:p>
            <a:pPr marL="0" lvl="0" indent="0" algn="l" rtl="0">
              <a:lnSpc>
                <a:spcPct val="100000"/>
              </a:lnSpc>
              <a:spcBef>
                <a:spcPts val="0"/>
              </a:spcBef>
              <a:spcAft>
                <a:spcPts val="0"/>
              </a:spcAft>
              <a:buClr>
                <a:schemeClr val="dk1"/>
              </a:buClr>
              <a:buSzPts val="1400"/>
              <a:buFont typeface="Calibri"/>
              <a:buNone/>
            </a:pPr>
            <a:endParaRPr b="1"/>
          </a:p>
          <a:p>
            <a:pPr marL="0" lvl="0" indent="0" algn="l" rtl="0">
              <a:lnSpc>
                <a:spcPct val="100000"/>
              </a:lnSpc>
              <a:spcBef>
                <a:spcPts val="0"/>
              </a:spcBef>
              <a:spcAft>
                <a:spcPts val="0"/>
              </a:spcAft>
              <a:buClr>
                <a:schemeClr val="dk1"/>
              </a:buClr>
              <a:buSzPts val="1400"/>
              <a:buFont typeface="Calibri"/>
              <a:buNone/>
            </a:pPr>
            <a:r>
              <a:rPr lang="en-US" b="1"/>
              <a:t>Included in your resources, there is additional information related to norming best practices. Please take time to read this and reflect on workbook page 5.</a:t>
            </a:r>
            <a:endParaRPr b="1"/>
          </a:p>
          <a:p>
            <a:pPr marL="0" lvl="0" indent="0" algn="l" rtl="0">
              <a:lnSpc>
                <a:spcPct val="100000"/>
              </a:lnSpc>
              <a:spcBef>
                <a:spcPts val="0"/>
              </a:spcBef>
              <a:spcAft>
                <a:spcPts val="0"/>
              </a:spcAft>
              <a:buClr>
                <a:schemeClr val="dk1"/>
              </a:buClr>
              <a:buSzPts val="1400"/>
              <a:buFont typeface="Calibri"/>
              <a:buNone/>
            </a:pPr>
            <a:endParaRPr/>
          </a:p>
        </p:txBody>
      </p:sp>
      <p:sp>
        <p:nvSpPr>
          <p:cNvPr id="304" name="Google Shape;30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Throughout our work together, we will lean on the experts in the field in order to bring you the latest research and information on educational equity. We will share those resources along the way, however, know that Dr. Edward Fergus of Temple University and author of this book as well as the National Equity Project, both have an influence on this work.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These links can be found in the workbook page 6 as well. </a:t>
            </a:r>
            <a:endParaRPr/>
          </a:p>
          <a:p>
            <a:pPr marL="0" lvl="0" indent="0" algn="l" rtl="0">
              <a:lnSpc>
                <a:spcPct val="100000"/>
              </a:lnSpc>
              <a:spcBef>
                <a:spcPts val="0"/>
              </a:spcBef>
              <a:spcAft>
                <a:spcPts val="0"/>
              </a:spcAft>
              <a:buClr>
                <a:schemeClr val="dk1"/>
              </a:buClr>
              <a:buSzPts val="1400"/>
              <a:buFont typeface="Calibri"/>
              <a:buNone/>
            </a:pPr>
            <a:r>
              <a:rPr lang="en-US"/>
              <a:t>https://www.nationalequityproject.org/</a:t>
            </a:r>
            <a:endParaRPr/>
          </a:p>
          <a:p>
            <a:pPr marL="0" lvl="0" indent="0" algn="l" rtl="0">
              <a:lnSpc>
                <a:spcPct val="100000"/>
              </a:lnSpc>
              <a:spcBef>
                <a:spcPts val="0"/>
              </a:spcBef>
              <a:spcAft>
                <a:spcPts val="0"/>
              </a:spcAft>
              <a:buClr>
                <a:schemeClr val="dk1"/>
              </a:buClr>
              <a:buSzPts val="1400"/>
              <a:buFont typeface="Calibri"/>
              <a:buNone/>
            </a:pPr>
            <a:r>
              <a:rPr lang="en-US"/>
              <a:t>https://education.temple.edu/about/faculty-staff/edward-fergus-tuh42458</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12" name="Google Shape;31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The Virginia Department of Education is also providing a lot of resources for teachers and administrators to explore educational equity in schools. The focus is on ‘eliminating the predictability of student outcomes’ based on race, gender, zip code, ability, socioeconomic status or languages spoken at home.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b="1" i="1"/>
              <a:t>IF time:: (Chat Box or Break out Room) </a:t>
            </a:r>
            <a:endParaRPr b="1" i="1"/>
          </a:p>
          <a:p>
            <a:pPr marL="0" lvl="0" indent="0" algn="l" rtl="0">
              <a:lnSpc>
                <a:spcPct val="100000"/>
              </a:lnSpc>
              <a:spcBef>
                <a:spcPts val="0"/>
              </a:spcBef>
              <a:spcAft>
                <a:spcPts val="0"/>
              </a:spcAft>
              <a:buClr>
                <a:schemeClr val="dk1"/>
              </a:buClr>
              <a:buSzPts val="1400"/>
              <a:buFont typeface="Calibri"/>
              <a:buNone/>
            </a:pPr>
            <a:r>
              <a:rPr lang="en-US" b="1" i="1"/>
              <a:t>Pause and reflect. What does that mean: </a:t>
            </a:r>
            <a:r>
              <a:rPr lang="en-US" b="1" i="1" u="sng"/>
              <a:t>Eliminating the predictability of student outcomes?</a:t>
            </a:r>
            <a:r>
              <a:rPr lang="en-US" b="1" i="1"/>
              <a:t> What are some barriers to doing this? How do we overcome these? </a:t>
            </a:r>
            <a:endParaRPr b="1" i="1"/>
          </a:p>
        </p:txBody>
      </p:sp>
      <p:sp>
        <p:nvSpPr>
          <p:cNvPr id="318" name="Google Shape;31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For additional information, see Dr. Lane’s presentation on the VA roadmap to equity: </a:t>
            </a:r>
            <a:r>
              <a:rPr lang="en-US" u="sng">
                <a:solidFill>
                  <a:schemeClr val="hlink"/>
                </a:solidFill>
                <a:hlinkClick r:id="rId3"/>
              </a:rPr>
              <a:t>VDOE Roadmap to Equity</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In the summer of 2020, Virginia Department of Education launched their 5 Cs of Educational Equity. These are areas of focus that charge educators with these internal/external, individual/institution actions. These 5 calls to action become the work that we must do to design equitable outcomes in schools and communities.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Refer back to workbook page 7. Review the examples of the 5 Cs. Where do we see the 5 Cs in the liberatory map? Crosswalk the 5 Cs post it notes and lay them onto the liberatory map.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24" name="Google Shape;32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f56d1d2cf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f56d1d2cf1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endParaRPr>
          </a:p>
        </p:txBody>
      </p:sp>
      <p:sp>
        <p:nvSpPr>
          <p:cNvPr id="332" name="Google Shape;332;gf56d1d2cf1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b3e81ca70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b3e81ca70_0_2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https://www.pbis.org/topics/equity</a:t>
            </a:r>
            <a:endParaRPr/>
          </a:p>
        </p:txBody>
      </p:sp>
      <p:sp>
        <p:nvSpPr>
          <p:cNvPr id="342" name="Google Shape;342;gcb3e81ca70_0_2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This work is always grounded in the VTSS Implementation Matrix can be found throughout the components. </a:t>
            </a:r>
            <a:endParaRPr/>
          </a:p>
        </p:txBody>
      </p:sp>
      <p:sp>
        <p:nvSpPr>
          <p:cNvPr id="347" name="Google Shape;34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006eb53a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a006eb53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Daria</a:t>
            </a:r>
            <a:endParaRPr/>
          </a:p>
        </p:txBody>
      </p:sp>
      <p:sp>
        <p:nvSpPr>
          <p:cNvPr id="220" name="Google Shape;220;ga006eb53a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Charlome</a:t>
            </a:r>
            <a:endParaRPr/>
          </a:p>
          <a:p>
            <a:pPr marL="0" lvl="0" indent="0" algn="l" rtl="0">
              <a:lnSpc>
                <a:spcPct val="100000"/>
              </a:lnSpc>
              <a:spcBef>
                <a:spcPts val="0"/>
              </a:spcBef>
              <a:spcAft>
                <a:spcPts val="0"/>
              </a:spcAft>
              <a:buClr>
                <a:schemeClr val="dk1"/>
              </a:buClr>
              <a:buSzPts val="1400"/>
              <a:buFont typeface="Calibri"/>
              <a:buNone/>
            </a:pPr>
            <a:r>
              <a:rPr lang="en-US"/>
              <a:t>Presenter Notes: Review guiding questions.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Outcomes from NEP workshop:</a:t>
            </a:r>
            <a:endParaRPr/>
          </a:p>
          <a:p>
            <a:pPr marL="0" lvl="0" indent="0" algn="l" rtl="0">
              <a:lnSpc>
                <a:spcPct val="100000"/>
              </a:lnSpc>
              <a:spcBef>
                <a:spcPts val="0"/>
              </a:spcBef>
              <a:spcAft>
                <a:spcPts val="0"/>
              </a:spcAft>
              <a:buClr>
                <a:schemeClr val="dk1"/>
              </a:buClr>
              <a:buSzPts val="1400"/>
              <a:buFont typeface="Calibri"/>
              <a:buNone/>
            </a:pPr>
            <a:r>
              <a:rPr lang="en-US" sz="1200" b="1" i="0" u="none" strike="noStrike">
                <a:solidFill>
                  <a:schemeClr val="dk1"/>
                </a:solidFill>
                <a:latin typeface="Calibri"/>
                <a:ea typeface="Calibri"/>
                <a:cs typeface="Calibri"/>
                <a:sym typeface="Calibri"/>
              </a:rPr>
              <a:t>Learning Outcomes</a:t>
            </a:r>
            <a:endParaRPr b="1"/>
          </a:p>
          <a:p>
            <a:pPr marL="0" lvl="0" indent="0" algn="l" rtl="0">
              <a:lnSpc>
                <a:spcPct val="100000"/>
              </a:lnSpc>
              <a:spcBef>
                <a:spcPts val="0"/>
              </a:spcBef>
              <a:spcAft>
                <a:spcPts val="0"/>
              </a:spcAft>
              <a:buClr>
                <a:schemeClr val="dk1"/>
              </a:buClr>
              <a:buSzPts val="1400"/>
              <a:buFont typeface="Calibri"/>
              <a:buNone/>
            </a:pPr>
            <a:r>
              <a:rPr lang="en-US" sz="1200" b="0" i="0" u="none" strike="noStrike">
                <a:solidFill>
                  <a:schemeClr val="dk1"/>
                </a:solidFill>
                <a:latin typeface="Calibri"/>
                <a:ea typeface="Calibri"/>
                <a:cs typeface="Calibri"/>
                <a:sym typeface="Calibri"/>
              </a:rPr>
              <a:t>Develop and use Equity, Complexity and Design “lenses” in service of more accurate problem-identification, effective decision-making, and taking productive, liberatory action in your system. </a:t>
            </a:r>
            <a:endParaRPr/>
          </a:p>
          <a:p>
            <a:pPr marL="0" lvl="0" indent="0" algn="l" rtl="0">
              <a:lnSpc>
                <a:spcPct val="100000"/>
              </a:lnSpc>
              <a:spcBef>
                <a:spcPts val="0"/>
              </a:spcBef>
              <a:spcAft>
                <a:spcPts val="0"/>
              </a:spcAft>
              <a:buClr>
                <a:schemeClr val="dk1"/>
              </a:buClr>
              <a:buSzPts val="1400"/>
              <a:buFont typeface="Calibri"/>
              <a:buNone/>
            </a:pPr>
            <a:r>
              <a:rPr lang="en-US" sz="1200" b="0" i="0" u="none" strike="noStrike">
                <a:solidFill>
                  <a:schemeClr val="dk1"/>
                </a:solidFill>
                <a:latin typeface="Calibri"/>
                <a:ea typeface="Calibri"/>
                <a:cs typeface="Calibri"/>
                <a:sym typeface="Calibri"/>
              </a:rPr>
              <a:t>Apply these three lenses to an equity challenge in your system. Use these lenses to expand how you see, engage and take action within your sphere of influence.</a:t>
            </a:r>
            <a:endParaRPr/>
          </a:p>
          <a:p>
            <a:pPr marL="0" lvl="0" indent="0" algn="l" rtl="0">
              <a:lnSpc>
                <a:spcPct val="100000"/>
              </a:lnSpc>
              <a:spcBef>
                <a:spcPts val="0"/>
              </a:spcBef>
              <a:spcAft>
                <a:spcPts val="0"/>
              </a:spcAft>
              <a:buClr>
                <a:schemeClr val="dk1"/>
              </a:buClr>
              <a:buSzPts val="1400"/>
              <a:buFont typeface="Calibri"/>
              <a:buNone/>
            </a:pPr>
            <a:r>
              <a:rPr lang="en-US" sz="1200" b="0" i="0" u="none" strike="noStrike">
                <a:solidFill>
                  <a:schemeClr val="dk1"/>
                </a:solidFill>
                <a:latin typeface="Calibri"/>
                <a:ea typeface="Calibri"/>
                <a:cs typeface="Calibri"/>
                <a:sym typeface="Calibri"/>
              </a:rPr>
              <a:t>Identify your next actions. Apply the liberatory design cycle methods and mindsets to design ways to empathize and probe in your system in order to better understand your challenge and determine a direction for your work. </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Questions for another time: </a:t>
            </a:r>
            <a:endParaRPr/>
          </a:p>
          <a:p>
            <a:pPr marL="0" lvl="0" indent="0" algn="l" rtl="0">
              <a:lnSpc>
                <a:spcPct val="100000"/>
              </a:lnSpc>
              <a:spcBef>
                <a:spcPts val="0"/>
              </a:spcBef>
              <a:spcAft>
                <a:spcPts val="0"/>
              </a:spcAft>
              <a:buClr>
                <a:srgbClr val="3C4043"/>
              </a:buClr>
              <a:buSzPts val="1400"/>
              <a:buFont typeface="Roboto"/>
              <a:buNone/>
            </a:pPr>
            <a:r>
              <a:rPr lang="en-US" sz="1050">
                <a:solidFill>
                  <a:srgbClr val="3C4043"/>
                </a:solidFill>
                <a:highlight>
                  <a:srgbClr val="FFFFFF"/>
                </a:highlight>
                <a:latin typeface="Roboto"/>
                <a:ea typeface="Roboto"/>
                <a:cs typeface="Roboto"/>
                <a:sym typeface="Roboto"/>
              </a:rPr>
              <a:t>I am wondering if potentially better guiding questions would be taking the learning outcomes in the notes of this slide and changing them to the how questions: How do we apply the equity, complexity, and design lenses to an equity challenge in our system? etc...</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355" name="Google Shape;35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Presenter Notes: </a:t>
            </a:r>
            <a:endParaRPr/>
          </a:p>
          <a:p>
            <a:pPr marL="0" lvl="0" indent="0" algn="l" rtl="0">
              <a:lnSpc>
                <a:spcPct val="100000"/>
              </a:lnSpc>
              <a:spcBef>
                <a:spcPts val="0"/>
              </a:spcBef>
              <a:spcAft>
                <a:spcPts val="0"/>
              </a:spcAft>
              <a:buClr>
                <a:schemeClr val="dk1"/>
              </a:buClr>
              <a:buSzPts val="1200"/>
              <a:buFont typeface="Arial"/>
              <a:buNone/>
            </a:pPr>
            <a:r>
              <a:rPr lang="en-US"/>
              <a:t>This map of Systemic Oppression is c</a:t>
            </a:r>
            <a:r>
              <a:rPr lang="en-US" sz="1200">
                <a:solidFill>
                  <a:schemeClr val="dk1"/>
                </a:solidFill>
              </a:rPr>
              <a:t>ourtesy of the National Equity Project.</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a:t>While this is very full of information and examples, the big picture we must recognize is that we are individuals who show up with different identities, advantages, and biases, but we all must interact within a larger institution. This system has institutional and structural forces in place that include disproportion of different outcomes, policies and practices that are not equitable and different opportunities for individuals. Where the individual and ways of a system influence and  intersect is often where our students find themselves dealing with microaggressions, racism, systemic oppression. There is often a blindness to the reality of this.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Presenter Notes: </a:t>
            </a:r>
            <a:endParaRPr/>
          </a:p>
          <a:p>
            <a:pPr marL="0" lvl="0" indent="0" algn="l" rtl="0">
              <a:lnSpc>
                <a:spcPct val="100000"/>
              </a:lnSpc>
              <a:spcBef>
                <a:spcPts val="0"/>
              </a:spcBef>
              <a:spcAft>
                <a:spcPts val="0"/>
              </a:spcAft>
              <a:buClr>
                <a:schemeClr val="dk1"/>
              </a:buClr>
              <a:buSzPts val="1200"/>
              <a:buFont typeface="Arial"/>
              <a:buNone/>
            </a:pPr>
            <a:r>
              <a:rPr lang="en-US"/>
              <a:t>Again this image and concept is courtesy of the National Equity Project.</a:t>
            </a:r>
            <a:endParaRPr/>
          </a:p>
          <a:p>
            <a:pPr marL="0" lvl="0" indent="0" algn="l" rtl="0">
              <a:lnSpc>
                <a:spcPct val="100000"/>
              </a:lnSpc>
              <a:spcBef>
                <a:spcPts val="0"/>
              </a:spcBef>
              <a:spcAft>
                <a:spcPts val="0"/>
              </a:spcAft>
              <a:buClr>
                <a:schemeClr val="dk1"/>
              </a:buClr>
              <a:buSzPts val="1200"/>
              <a:buFont typeface="Arial"/>
              <a:buNone/>
            </a:pPr>
            <a:r>
              <a:rPr lang="en-US"/>
              <a:t>This image illustrates what happens when there is an awareness of the way the individual and institution intersect and there is the motivation and agency to change it. When an individual is able to reflect on their identity and belief systems and recognize their own privilege (internal/mirror work); and when the individual can clearly look at the system and see the ways in which policies and practices, ways of organizing and protest and actual designs of systems can impact equitable outcomes (external/window work). Where these two overlap, provides the opportunities for growth, for listening, for alliances and agreements that benefit all. </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To begin this work, we start by looking in the mirror. We all identify in many different ways across many different categories.  Some of these identifiers are with us from the beginning, some change or are challenged over time through experiences/belief systems. We do not fit into boxes easily and each part of our identities are important and essential. </a:t>
            </a:r>
            <a:endParaRPr/>
          </a:p>
        </p:txBody>
      </p:sp>
      <p:sp>
        <p:nvSpPr>
          <p:cNvPr id="418" name="Google Shape;41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Calibri"/>
              <a:buNone/>
            </a:pPr>
            <a:r>
              <a:rPr lang="en-US"/>
              <a:t>Daria</a:t>
            </a:r>
            <a:endParaRPr/>
          </a:p>
          <a:p>
            <a:pPr marL="0" lvl="0" indent="0" algn="l" rtl="0">
              <a:lnSpc>
                <a:spcPct val="115000"/>
              </a:lnSpc>
              <a:spcBef>
                <a:spcPts val="0"/>
              </a:spcBef>
              <a:spcAft>
                <a:spcPts val="0"/>
              </a:spcAft>
              <a:buClr>
                <a:schemeClr val="dk1"/>
              </a:buClr>
              <a:buSzPts val="1100"/>
              <a:buFont typeface="Calibri"/>
              <a:buNone/>
            </a:pPr>
            <a:r>
              <a:rPr lang="en-US"/>
              <a:t>Presenter Notes: </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PBIS Field Guide Activity: Appendix H: pg. 45</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Ask participants to look at the chart on </a:t>
            </a:r>
            <a:r>
              <a:rPr lang="en-US"/>
              <a:t>slide 10 in the workbook.</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Choose 2-3 of the elements of culture.  When thinking about your values growing up, think about:</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How did you come to those beliefs?</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What messages did you get about why people succeed or not?  Were those beliefs tied identity groups? Ex. Always open doors for physically challenged people b/c they couldn’t do it for themselves.</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How about holding doors for women?  Often couched in “respect” but what was the underlying reason?</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What did your culture teach you about intelligence?  Ability?  </a:t>
            </a:r>
            <a:endParaRPr/>
          </a:p>
          <a:p>
            <a:pPr marL="0" lvl="0" indent="0" algn="l" rtl="0">
              <a:lnSpc>
                <a:spcPct val="115000"/>
              </a:lnSpc>
              <a:spcBef>
                <a:spcPts val="0"/>
              </a:spcBef>
              <a:spcAft>
                <a:spcPts val="0"/>
              </a:spcAft>
              <a:buClr>
                <a:schemeClr val="dk1"/>
              </a:buClr>
              <a:buSzPts val="1100"/>
              <a:buFont typeface="Calibri"/>
              <a:buNone/>
            </a:pPr>
            <a:r>
              <a:rPr lang="en-US" sz="1200">
                <a:latin typeface="Calibri"/>
                <a:ea typeface="Calibri"/>
                <a:cs typeface="Calibri"/>
                <a:sym typeface="Calibri"/>
              </a:rPr>
              <a:t>Do columns 1-5 independently.  Pair and share.  TOGETHER generate possibilities for column 6 (How this difference can create conflict)</a:t>
            </a:r>
            <a:endParaRPr/>
          </a:p>
          <a:p>
            <a:pPr marL="0" lvl="0" indent="0" algn="l" rtl="0">
              <a:lnSpc>
                <a:spcPct val="115000"/>
              </a:lnSpc>
              <a:spcBef>
                <a:spcPts val="0"/>
              </a:spcBef>
              <a:spcAft>
                <a:spcPts val="0"/>
              </a:spcAft>
              <a:buClr>
                <a:schemeClr val="dk1"/>
              </a:buClr>
              <a:buSzPts val="1100"/>
              <a:buFont typeface="Calibri"/>
              <a:buNone/>
            </a:pP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b="1">
                <a:latin typeface="Calibri"/>
                <a:ea typeface="Calibri"/>
                <a:cs typeface="Calibri"/>
                <a:sym typeface="Calibri"/>
              </a:rPr>
              <a:t>Purpose:</a:t>
            </a:r>
            <a:r>
              <a:rPr lang="en-US" sz="1200">
                <a:latin typeface="Calibri"/>
                <a:ea typeface="Calibri"/>
                <a:cs typeface="Calibri"/>
                <a:sym typeface="Calibri"/>
              </a:rPr>
              <a:t>To engage staff in reflecting on their own values and culture, how they change over time, and how the school culture may engage or disengage students and families.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25" name="Google Shape;42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Knowing that beliefs about students can have a positive or negative impact on outcomes, how might these show up in daily actions in the classrooms?</a:t>
            </a:r>
            <a:endParaRPr/>
          </a:p>
          <a:p>
            <a:pPr marL="0" lvl="0" indent="0" algn="l" rtl="0">
              <a:lnSpc>
                <a:spcPct val="115000"/>
              </a:lnSpc>
              <a:spcBef>
                <a:spcPts val="0"/>
              </a:spcBef>
              <a:spcAft>
                <a:spcPts val="0"/>
              </a:spcAft>
              <a:buClr>
                <a:schemeClr val="dk1"/>
              </a:buClr>
              <a:buSzPts val="1400"/>
              <a:buFont typeface="Arial"/>
              <a:buNone/>
            </a:pPr>
            <a:endParaRPr/>
          </a:p>
        </p:txBody>
      </p:sp>
      <p:sp>
        <p:nvSpPr>
          <p:cNvPr id="432" name="Google Shape;43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egocentric bias </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We as humans, group and classify based on physical attributes we can see. We use these to assign labels. When we assign negative labels, that’s when we need to be looking at biases and prejudice. </a:t>
            </a:r>
            <a:endParaRPr/>
          </a:p>
          <a:p>
            <a:pPr marL="0" lvl="0" indent="0" algn="l" rtl="0">
              <a:lnSpc>
                <a:spcPct val="100000"/>
              </a:lnSpc>
              <a:spcBef>
                <a:spcPts val="0"/>
              </a:spcBef>
              <a:spcAft>
                <a:spcPts val="0"/>
              </a:spcAft>
              <a:buClr>
                <a:schemeClr val="dk1"/>
              </a:buClr>
              <a:buSzPts val="1400"/>
              <a:buFont typeface="Calibri"/>
              <a:buNone/>
            </a:pPr>
            <a:r>
              <a:rPr lang="en-US"/>
              <a:t>As designers, we have to remember that We make generalizations. </a:t>
            </a:r>
            <a:endParaRPr/>
          </a:p>
          <a:p>
            <a:pPr marL="0" lvl="0" indent="0" algn="l" rtl="0">
              <a:lnSpc>
                <a:spcPct val="100000"/>
              </a:lnSpc>
              <a:spcBef>
                <a:spcPts val="0"/>
              </a:spcBef>
              <a:spcAft>
                <a:spcPts val="0"/>
              </a:spcAft>
              <a:buClr>
                <a:schemeClr val="dk1"/>
              </a:buClr>
              <a:buSzPts val="1400"/>
              <a:buFont typeface="Calibri"/>
              <a:buNone/>
            </a:pPr>
            <a:r>
              <a:rPr lang="en-US"/>
              <a:t>We have to be aware of these and understand the impacts that this could have on data, on practices and on our systems.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100"/>
              <a:buFont typeface="Arial"/>
              <a:buNone/>
            </a:pPr>
            <a:r>
              <a:rPr lang="en-US"/>
              <a:t>Blindspots: Areas of concern or problem that we are not individually been aware of because they have not been a part of our own personal or cultural experience.  If we do not interrogate what we as individuals might not know, we could miss important considerations of the cause(s) of our precise problems.</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38" name="Google Shape;43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cb3e81ca7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cb3e81ca7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2400"/>
              </a:spcBef>
              <a:spcAft>
                <a:spcPts val="0"/>
              </a:spcAft>
              <a:buClr>
                <a:schemeClr val="dk1"/>
              </a:buClr>
              <a:buSzPts val="1100"/>
              <a:buFont typeface="Arial"/>
              <a:buNone/>
            </a:pPr>
            <a:r>
              <a:rPr lang="en-US" sz="2300" b="1">
                <a:latin typeface="Arial"/>
                <a:ea typeface="Arial"/>
                <a:cs typeface="Arial"/>
                <a:sym typeface="Arial"/>
              </a:rPr>
              <a:t>An Introduction to Unconscious Bias</a:t>
            </a:r>
            <a:endParaRPr sz="2300" b="1">
              <a:latin typeface="Arial"/>
              <a:ea typeface="Arial"/>
              <a:cs typeface="Arial"/>
              <a:sym typeface="Arial"/>
            </a:endParaRPr>
          </a:p>
          <a:p>
            <a:pPr marL="0" lvl="0" indent="0" algn="l" rtl="0">
              <a:spcBef>
                <a:spcPts val="600"/>
              </a:spcBef>
              <a:spcAft>
                <a:spcPts val="0"/>
              </a:spcAft>
              <a:buNone/>
            </a:pPr>
            <a:r>
              <a:rPr lang="en-US" u="sng">
                <a:solidFill>
                  <a:schemeClr val="hlink"/>
                </a:solidFill>
                <a:hlinkClick r:id="rId3"/>
              </a:rPr>
              <a:t>https://www.youtube.com/watch?v=KCgIRGKAbfc</a:t>
            </a:r>
            <a:endParaRPr/>
          </a:p>
          <a:p>
            <a:pPr marL="0" lvl="0" indent="0" algn="l" rtl="0">
              <a:spcBef>
                <a:spcPts val="0"/>
              </a:spcBef>
              <a:spcAft>
                <a:spcPts val="0"/>
              </a:spcAft>
              <a:buNone/>
            </a:pPr>
            <a:r>
              <a:rPr lang="en-US"/>
              <a:t>A whiteboard video produced for Hemsley Fraser in Washington, D.C., explaining unconscious bias and how to avoid it, script provided by client.</a:t>
            </a:r>
            <a:endParaRPr/>
          </a:p>
        </p:txBody>
      </p:sp>
      <p:sp>
        <p:nvSpPr>
          <p:cNvPr id="445" name="Google Shape;445;gcb3e81ca7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Check Our Bias To Wreck Our Bias</a:t>
            </a:r>
            <a:endParaRPr/>
          </a:p>
          <a:p>
            <a:pPr marL="0" lvl="0" indent="0" algn="l" rtl="0">
              <a:lnSpc>
                <a:spcPct val="100000"/>
              </a:lnSpc>
              <a:spcBef>
                <a:spcPts val="0"/>
              </a:spcBef>
              <a:spcAft>
                <a:spcPts val="0"/>
              </a:spcAft>
              <a:buClr>
                <a:schemeClr val="dk1"/>
              </a:buClr>
              <a:buSzPts val="1400"/>
              <a:buFont typeface="Calibri"/>
              <a:buNone/>
            </a:pPr>
            <a:r>
              <a:rPr lang="en-US"/>
              <a:t>https://www.youtube.com/watch?v=b8ZFDqzAmEE</a:t>
            </a:r>
            <a:endParaRPr/>
          </a:p>
        </p:txBody>
      </p:sp>
      <p:sp>
        <p:nvSpPr>
          <p:cNvPr id="451" name="Google Shape;45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chemeClr val="dk1"/>
              </a:buClr>
              <a:buSzPts val="1200"/>
              <a:buFont typeface="Calibri"/>
              <a:buNone/>
            </a:pPr>
            <a:r>
              <a:rPr lang="en-US"/>
              <a:t>Daria</a:t>
            </a:r>
            <a:endParaRPr/>
          </a:p>
          <a:p>
            <a:pPr marL="158750" lvl="0" indent="0" algn="l" rtl="0">
              <a:lnSpc>
                <a:spcPct val="100000"/>
              </a:lnSpc>
              <a:spcBef>
                <a:spcPts val="0"/>
              </a:spcBef>
              <a:spcAft>
                <a:spcPts val="0"/>
              </a:spcAft>
              <a:buClr>
                <a:schemeClr val="dk1"/>
              </a:buClr>
              <a:buSzPts val="1200"/>
              <a:buFont typeface="Calibri"/>
              <a:buNone/>
            </a:pPr>
            <a:r>
              <a:rPr lang="en-US"/>
              <a:t>Presenter Notes: </a:t>
            </a:r>
            <a:endParaRPr/>
          </a:p>
          <a:p>
            <a:pPr marL="158750" lvl="0" indent="0" algn="l" rtl="0">
              <a:lnSpc>
                <a:spcPct val="100000"/>
              </a:lnSpc>
              <a:spcBef>
                <a:spcPts val="0"/>
              </a:spcBef>
              <a:spcAft>
                <a:spcPts val="0"/>
              </a:spcAft>
              <a:buClr>
                <a:schemeClr val="dk1"/>
              </a:buClr>
              <a:buSzPts val="1200"/>
              <a:buFont typeface="Calibri"/>
              <a:buNone/>
            </a:pPr>
            <a:r>
              <a:rPr lang="en-US"/>
              <a:t>We have to be aware of our biases; to make the invisible visible. </a:t>
            </a:r>
            <a:endParaRPr/>
          </a:p>
          <a:p>
            <a:pPr marL="158750" lvl="0" indent="0" algn="l" rtl="0">
              <a:lnSpc>
                <a:spcPct val="100000"/>
              </a:lnSpc>
              <a:spcBef>
                <a:spcPts val="0"/>
              </a:spcBef>
              <a:spcAft>
                <a:spcPts val="0"/>
              </a:spcAft>
              <a:buClr>
                <a:schemeClr val="dk1"/>
              </a:buClr>
              <a:buSzPts val="1200"/>
              <a:buFont typeface="Calibri"/>
              <a:buNone/>
            </a:pPr>
            <a:r>
              <a:rPr lang="en-US"/>
              <a:t>Another resource is the Harvard Implicit Bias Test. This is an excellent resource that allows individuals to be reflective. </a:t>
            </a:r>
            <a:endParaRPr/>
          </a:p>
          <a:p>
            <a:pPr marL="158750" lvl="0" indent="0" algn="l" rtl="0">
              <a:lnSpc>
                <a:spcPct val="100000"/>
              </a:lnSpc>
              <a:spcBef>
                <a:spcPts val="0"/>
              </a:spcBef>
              <a:spcAft>
                <a:spcPts val="0"/>
              </a:spcAft>
              <a:buClr>
                <a:schemeClr val="dk1"/>
              </a:buClr>
              <a:buSzPts val="1200"/>
              <a:buFont typeface="Calibri"/>
              <a:buNone/>
            </a:pPr>
            <a:r>
              <a:rPr lang="en-US"/>
              <a:t>https://implicit.harvard.edu/implicit/takeatest.html</a:t>
            </a:r>
            <a:endParaRPr/>
          </a:p>
          <a:p>
            <a:pPr marL="15875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Workbook is individual and will need to make a copy for themselves. </a:t>
            </a:r>
            <a:endParaRPr/>
          </a:p>
          <a:p>
            <a:pPr marL="0" lvl="0" indent="0" algn="l" rtl="0">
              <a:lnSpc>
                <a:spcPct val="100000"/>
              </a:lnSpc>
              <a:spcBef>
                <a:spcPts val="0"/>
              </a:spcBef>
              <a:spcAft>
                <a:spcPts val="0"/>
              </a:spcAft>
              <a:buClr>
                <a:schemeClr val="dk1"/>
              </a:buClr>
              <a:buSzPts val="1400"/>
              <a:buFont typeface="Calibri"/>
              <a:buNone/>
            </a:pPr>
            <a:r>
              <a:rPr lang="en-US"/>
              <a:t>Workspace is for the team to access and use throughout this work. </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hlink"/>
              </a:buClr>
              <a:buSzPts val="1100"/>
              <a:buFont typeface="Calibri"/>
              <a:buNone/>
            </a:pPr>
            <a:r>
              <a:rPr lang="en-US"/>
              <a:t>Daria</a:t>
            </a:r>
            <a:endParaRPr/>
          </a:p>
          <a:p>
            <a:pPr marL="0" lvl="0" indent="0" algn="l" rtl="0">
              <a:lnSpc>
                <a:spcPct val="100000"/>
              </a:lnSpc>
              <a:spcBef>
                <a:spcPts val="0"/>
              </a:spcBef>
              <a:spcAft>
                <a:spcPts val="0"/>
              </a:spcAft>
              <a:buClr>
                <a:schemeClr val="hlink"/>
              </a:buClr>
              <a:buSzPts val="1100"/>
              <a:buFont typeface="Calibri"/>
              <a:buNone/>
            </a:pPr>
            <a:r>
              <a:rPr lang="en-US"/>
              <a:t>Presenter Notes: </a:t>
            </a:r>
            <a:endParaRPr/>
          </a:p>
          <a:p>
            <a:pPr marL="0" lvl="0" indent="0" algn="l" rtl="0">
              <a:lnSpc>
                <a:spcPct val="100000"/>
              </a:lnSpc>
              <a:spcBef>
                <a:spcPts val="0"/>
              </a:spcBef>
              <a:spcAft>
                <a:spcPts val="0"/>
              </a:spcAft>
              <a:buClr>
                <a:schemeClr val="hlink"/>
              </a:buClr>
              <a:buSzPts val="1100"/>
              <a:buFont typeface="Calibri"/>
              <a:buNone/>
            </a:pPr>
            <a:r>
              <a:rPr lang="en-US"/>
              <a:t>We all implicit, unconscious biases. But it is when they lead to action/decisions that marginalize others is when have to be careful. </a:t>
            </a:r>
            <a:endParaRPr/>
          </a:p>
          <a:p>
            <a:pPr marL="0" lvl="0" indent="0" algn="l" rtl="0">
              <a:lnSpc>
                <a:spcPct val="100000"/>
              </a:lnSpc>
              <a:spcBef>
                <a:spcPts val="0"/>
              </a:spcBef>
              <a:spcAft>
                <a:spcPts val="0"/>
              </a:spcAft>
              <a:buClr>
                <a:schemeClr val="hlink"/>
              </a:buClr>
              <a:buSzPts val="1100"/>
              <a:buFont typeface="Calibri"/>
              <a:buNone/>
            </a:pPr>
            <a:r>
              <a:rPr lang="en-US" sz="1050">
                <a:solidFill>
                  <a:srgbClr val="3C4043"/>
                </a:solidFill>
                <a:highlight>
                  <a:srgbClr val="FFFFFF"/>
                </a:highlight>
                <a:latin typeface="Roboto"/>
                <a:ea typeface="Roboto"/>
                <a:cs typeface="Roboto"/>
                <a:sym typeface="Roboto"/>
              </a:rPr>
              <a:t>Emphasize that when our individual biases act collectively with others who have similar biases and beliefs, this often results in inequitable systems that privilege some and marginalize others and shows up as dispro in our data.</a:t>
            </a:r>
            <a:endParaRPr/>
          </a:p>
          <a:p>
            <a:pPr marL="0" lvl="0" indent="0" algn="l" rtl="0">
              <a:lnSpc>
                <a:spcPct val="100000"/>
              </a:lnSpc>
              <a:spcBef>
                <a:spcPts val="0"/>
              </a:spcBef>
              <a:spcAft>
                <a:spcPts val="0"/>
              </a:spcAft>
              <a:buClr>
                <a:schemeClr val="dk1"/>
              </a:buClr>
              <a:buSzPts val="1100"/>
              <a:buFont typeface="Calibri"/>
              <a:buNone/>
            </a:pPr>
            <a:endParaRPr u="sng">
              <a:solidFill>
                <a:schemeClr val="hlink"/>
              </a:solidFill>
              <a:hlinkClick r:id="rId3"/>
            </a:endParaRPr>
          </a:p>
          <a:p>
            <a:pPr marL="0" lvl="0" indent="0" algn="l" rtl="0">
              <a:lnSpc>
                <a:spcPct val="100000"/>
              </a:lnSpc>
              <a:spcBef>
                <a:spcPts val="0"/>
              </a:spcBef>
              <a:spcAft>
                <a:spcPts val="0"/>
              </a:spcAft>
              <a:buClr>
                <a:schemeClr val="hlink"/>
              </a:buClr>
              <a:buSzPts val="1100"/>
              <a:buFont typeface="Calibri"/>
              <a:buNone/>
            </a:pPr>
            <a:r>
              <a:rPr lang="en-US" u="sng">
                <a:solidFill>
                  <a:schemeClr val="hlink"/>
                </a:solidFill>
                <a:hlinkClick r:id="rId3"/>
              </a:rPr>
              <a:t>https://www.psychologytoday.com/us/basics/bias</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Break afterwards</a:t>
            </a:r>
            <a:endParaRPr/>
          </a:p>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Introduce Liberatory Mindsets.  By exercising these mindsets, we build our muscles - our equity centered creative agency.</a:t>
            </a:r>
            <a:endParaRPr/>
          </a:p>
          <a:p>
            <a:pPr marL="0" lvl="0" indent="0" algn="l" rtl="0">
              <a:lnSpc>
                <a:spcPct val="100000"/>
              </a:lnSpc>
              <a:spcBef>
                <a:spcPts val="0"/>
              </a:spcBef>
              <a:spcAft>
                <a:spcPts val="0"/>
              </a:spcAft>
              <a:buClr>
                <a:schemeClr val="dk1"/>
              </a:buClr>
              <a:buSzPts val="1400"/>
              <a:buFont typeface="Calibri"/>
              <a:buNone/>
            </a:pPr>
            <a:r>
              <a:rPr lang="en-US"/>
              <a:t>What are some sterotypes or biases you already know you hold?  What do you do help change them?</a:t>
            </a:r>
            <a:endParaRPr/>
          </a:p>
          <a:p>
            <a:pPr marL="0" lvl="0" indent="0" algn="l" rtl="0">
              <a:lnSpc>
                <a:spcPct val="100000"/>
              </a:lnSpc>
              <a:spcBef>
                <a:spcPts val="0"/>
              </a:spcBef>
              <a:spcAft>
                <a:spcPts val="0"/>
              </a:spcAft>
              <a:buClr>
                <a:schemeClr val="dk1"/>
              </a:buClr>
              <a:buSzPts val="1400"/>
              <a:buFont typeface="Calibri"/>
              <a:buNone/>
            </a:pPr>
            <a:r>
              <a:rPr lang="en-US"/>
              <a:t>Ex. Linda Sue Park is reading only books by black author’s this year</a:t>
            </a:r>
            <a:endParaRPr/>
          </a:p>
          <a:p>
            <a:pPr marL="0" lvl="0" indent="0" algn="l" rtl="0">
              <a:lnSpc>
                <a:spcPct val="100000"/>
              </a:lnSpc>
              <a:spcBef>
                <a:spcPts val="0"/>
              </a:spcBef>
              <a:spcAft>
                <a:spcPts val="0"/>
              </a:spcAft>
              <a:buClr>
                <a:schemeClr val="dk1"/>
              </a:buClr>
              <a:buSzPts val="1400"/>
              <a:buFont typeface="Calibri"/>
              <a:buNone/>
            </a:pPr>
            <a:r>
              <a:rPr lang="en-US"/>
              <a:t>I name the confirmation bias and force myself to remember a time when that wasn’t the case (Asian women; Linie).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Arial"/>
              <a:buNone/>
            </a:pPr>
            <a:r>
              <a:rPr lang="en-US" b="1"/>
              <a:t>Why?</a:t>
            </a:r>
            <a:endParaRPr/>
          </a:p>
          <a:p>
            <a:pPr marL="0" lvl="0" indent="0" algn="l" rtl="0">
              <a:lnSpc>
                <a:spcPct val="100000"/>
              </a:lnSpc>
              <a:spcBef>
                <a:spcPts val="0"/>
              </a:spcBef>
              <a:spcAft>
                <a:spcPts val="0"/>
              </a:spcAft>
              <a:buClr>
                <a:schemeClr val="dk1"/>
              </a:buClr>
              <a:buSzPts val="1400"/>
              <a:buFont typeface="Calibri"/>
              <a:buNone/>
            </a:pPr>
            <a:r>
              <a:rPr lang="en-US"/>
              <a:t>Liberatory Design requires that we minimize the harmful effects of our blind spots and maximize the potential for non-oppressive partnerships.  Liberatory Design has the potential to change us to the extent we work with humility, curiosity, and courage.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b="1"/>
              <a:t>How</a:t>
            </a:r>
            <a:endParaRPr b="1"/>
          </a:p>
          <a:p>
            <a:pPr marL="0" lvl="0" indent="0" algn="l" rtl="0">
              <a:lnSpc>
                <a:spcPct val="100000"/>
              </a:lnSpc>
              <a:spcBef>
                <a:spcPts val="0"/>
              </a:spcBef>
              <a:spcAft>
                <a:spcPts val="0"/>
              </a:spcAft>
              <a:buClr>
                <a:schemeClr val="dk1"/>
              </a:buClr>
              <a:buSzPts val="1400"/>
              <a:buFont typeface="Calibri"/>
              <a:buNone/>
            </a:pPr>
            <a:r>
              <a:rPr lang="en-US"/>
              <a:t>- Ask yourself “How am I positioned (relative to privilege and/or oppression) in all aspects of my identities (e.g. race, class, gender, language)?” </a:t>
            </a:r>
            <a:endParaRPr/>
          </a:p>
          <a:p>
            <a:pPr marL="285750" lvl="0" indent="-260350" algn="l" rtl="0">
              <a:lnSpc>
                <a:spcPct val="100000"/>
              </a:lnSpc>
              <a:spcBef>
                <a:spcPts val="0"/>
              </a:spcBef>
              <a:spcAft>
                <a:spcPts val="0"/>
              </a:spcAft>
              <a:buClr>
                <a:schemeClr val="dk1"/>
              </a:buClr>
              <a:buSzPts val="1200"/>
              <a:buFont typeface="Calibri"/>
              <a:buChar char="-"/>
            </a:pPr>
            <a:r>
              <a:rPr lang="en-US"/>
              <a:t>Ask yourself, “How might these identities impact people and out process?”</a:t>
            </a:r>
            <a:endParaRPr/>
          </a:p>
          <a:p>
            <a:pPr marL="285750" lvl="0" indent="-260350" algn="l" rtl="0">
              <a:lnSpc>
                <a:spcPct val="100000"/>
              </a:lnSpc>
              <a:spcBef>
                <a:spcPts val="0"/>
              </a:spcBef>
              <a:spcAft>
                <a:spcPts val="0"/>
              </a:spcAft>
              <a:buClr>
                <a:schemeClr val="dk1"/>
              </a:buClr>
              <a:buSzPts val="1200"/>
              <a:buFont typeface="Calibri"/>
              <a:buChar char="-"/>
            </a:pPr>
            <a:r>
              <a:rPr lang="en-US"/>
              <a:t>Surface what you don’t know.  Ask yourself, “What is unfamiliar to me here?”</a:t>
            </a:r>
            <a:endParaRPr/>
          </a:p>
          <a:p>
            <a:pPr marL="285750" lvl="0" indent="-260350" algn="l" rtl="0">
              <a:lnSpc>
                <a:spcPct val="100000"/>
              </a:lnSpc>
              <a:spcBef>
                <a:spcPts val="0"/>
              </a:spcBef>
              <a:spcAft>
                <a:spcPts val="0"/>
              </a:spcAft>
              <a:buClr>
                <a:schemeClr val="dk1"/>
              </a:buClr>
              <a:buSzPts val="1200"/>
              <a:buFont typeface="Calibri"/>
              <a:buChar char="-"/>
            </a:pPr>
            <a:r>
              <a:rPr lang="en-US"/>
              <a:t>Challenge your assumptions.</a:t>
            </a:r>
            <a:endParaRPr/>
          </a:p>
          <a:p>
            <a:pPr marL="285750" lvl="0" indent="-260350" algn="l" rtl="0">
              <a:lnSpc>
                <a:spcPct val="100000"/>
              </a:lnSpc>
              <a:spcBef>
                <a:spcPts val="0"/>
              </a:spcBef>
              <a:spcAft>
                <a:spcPts val="0"/>
              </a:spcAft>
              <a:buClr>
                <a:schemeClr val="dk1"/>
              </a:buClr>
              <a:buSzPts val="1200"/>
              <a:buFont typeface="Calibri"/>
              <a:buChar char="-"/>
            </a:pPr>
            <a:r>
              <a:rPr lang="en-US"/>
              <a:t>Expand your equity consciousness by seeking out new information about privilege and oppression. </a:t>
            </a:r>
            <a:endParaRPr/>
          </a:p>
          <a:p>
            <a:pPr marL="45720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470" name="Google Shape;47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cb3e81ca70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cb3e81ca70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cb3e81ca70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cb3e81ca70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cb3e81ca70_0_2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Tracy - arrow and tie to reflection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Systemic Racism Explained</a:t>
            </a:r>
            <a:endParaRPr/>
          </a:p>
          <a:p>
            <a:pPr marL="0" lvl="0" indent="0" algn="l" rtl="0">
              <a:lnSpc>
                <a:spcPct val="100000"/>
              </a:lnSpc>
              <a:spcBef>
                <a:spcPts val="0"/>
              </a:spcBef>
              <a:spcAft>
                <a:spcPts val="0"/>
              </a:spcAft>
              <a:buClr>
                <a:schemeClr val="hlink"/>
              </a:buClr>
              <a:buSzPts val="1400"/>
              <a:buFont typeface="Calibri"/>
              <a:buNone/>
            </a:pPr>
            <a:r>
              <a:rPr lang="en-US" u="sng">
                <a:solidFill>
                  <a:schemeClr val="hlink"/>
                </a:solidFill>
                <a:hlinkClick r:id="rId3"/>
              </a:rPr>
              <a:t>https://www.youtube.com/watch?v=YrHIQIO_bdQ&amp;vl=en</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19" name="Google Shape;51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b="1"/>
              <a:t>Systemic inequities, just like biases,  are a form of oppression - they keep or make it harder for some people to get things that others are just provided.</a:t>
            </a:r>
            <a:endParaRPr b="1"/>
          </a:p>
          <a:p>
            <a:pPr marL="0" lvl="0" indent="0" algn="l" rtl="0">
              <a:lnSpc>
                <a:spcPct val="100000"/>
              </a:lnSpc>
              <a:spcBef>
                <a:spcPts val="0"/>
              </a:spcBef>
              <a:spcAft>
                <a:spcPts val="0"/>
              </a:spcAft>
              <a:buClr>
                <a:schemeClr val="dk1"/>
              </a:buClr>
              <a:buSzPts val="1400"/>
              <a:buFont typeface="Calibri"/>
              <a:buNone/>
            </a:pPr>
            <a:r>
              <a:rPr lang="en-US" b="1"/>
              <a:t>Wkbk pg. 15</a:t>
            </a:r>
            <a:endParaRPr b="1"/>
          </a:p>
          <a:p>
            <a:pPr marL="0" lvl="0" indent="0" algn="l" rtl="0">
              <a:lnSpc>
                <a:spcPct val="100000"/>
              </a:lnSpc>
              <a:spcBef>
                <a:spcPts val="0"/>
              </a:spcBef>
              <a:spcAft>
                <a:spcPts val="0"/>
              </a:spcAft>
              <a:buClr>
                <a:srgbClr val="002060"/>
              </a:buClr>
              <a:buSzPts val="1400"/>
              <a:buFont typeface="Verdana"/>
              <a:buNone/>
            </a:pPr>
            <a:r>
              <a:rPr lang="en-US" sz="1000">
                <a:solidFill>
                  <a:srgbClr val="002060"/>
                </a:solidFill>
                <a:latin typeface="Verdana"/>
                <a:ea typeface="Verdana"/>
                <a:cs typeface="Verdana"/>
                <a:sym typeface="Verdana"/>
              </a:rPr>
              <a:t>What are examples of systemic inequity you and/or your students navigate or deal with regularly?</a:t>
            </a:r>
            <a:endParaRPr sz="100">
              <a:latin typeface="Arial"/>
              <a:ea typeface="Arial"/>
              <a:cs typeface="Arial"/>
              <a:sym typeface="Arial"/>
            </a:endParaRPr>
          </a:p>
          <a:p>
            <a:pPr marL="0" lvl="0" indent="0" algn="l" rtl="0">
              <a:lnSpc>
                <a:spcPct val="100000"/>
              </a:lnSpc>
              <a:spcBef>
                <a:spcPts val="0"/>
              </a:spcBef>
              <a:spcAft>
                <a:spcPts val="0"/>
              </a:spcAft>
              <a:buClr>
                <a:srgbClr val="002060"/>
              </a:buClr>
              <a:buSzPts val="1400"/>
              <a:buFont typeface="Verdana"/>
              <a:buNone/>
            </a:pPr>
            <a:r>
              <a:rPr lang="en-US" sz="1000">
                <a:solidFill>
                  <a:srgbClr val="002060"/>
                </a:solidFill>
                <a:latin typeface="Verdana"/>
                <a:ea typeface="Verdana"/>
                <a:cs typeface="Verdana"/>
                <a:sym typeface="Verdana"/>
              </a:rPr>
              <a:t>Do you think people recognize the inequity?</a:t>
            </a:r>
            <a:endParaRPr sz="100">
              <a:latin typeface="Arial"/>
              <a:ea typeface="Arial"/>
              <a:cs typeface="Arial"/>
              <a:sym typeface="Arial"/>
            </a:endParaRPr>
          </a:p>
          <a:p>
            <a:pPr marL="0" lvl="0" indent="0" algn="l" rtl="0">
              <a:lnSpc>
                <a:spcPct val="100000"/>
              </a:lnSpc>
              <a:spcBef>
                <a:spcPts val="0"/>
              </a:spcBef>
              <a:spcAft>
                <a:spcPts val="0"/>
              </a:spcAft>
              <a:buClr>
                <a:srgbClr val="002060"/>
              </a:buClr>
              <a:buSzPts val="1400"/>
              <a:buFont typeface="Verdana"/>
              <a:buNone/>
            </a:pPr>
            <a:r>
              <a:rPr lang="en-US" sz="1000">
                <a:solidFill>
                  <a:srgbClr val="002060"/>
                </a:solidFill>
                <a:latin typeface="Verdana"/>
                <a:ea typeface="Verdana"/>
                <a:cs typeface="Verdana"/>
                <a:sym typeface="Verdana"/>
              </a:rPr>
              <a:t>Why does it exist?</a:t>
            </a:r>
            <a:endParaRPr sz="100" b="1"/>
          </a:p>
          <a:p>
            <a:pPr marL="0" lvl="0" indent="0" algn="l" rtl="0">
              <a:lnSpc>
                <a:spcPct val="100000"/>
              </a:lnSpc>
              <a:spcBef>
                <a:spcPts val="0"/>
              </a:spcBef>
              <a:spcAft>
                <a:spcPts val="0"/>
              </a:spcAft>
              <a:buClr>
                <a:schemeClr val="dk1"/>
              </a:buClr>
              <a:buSzPts val="1400"/>
              <a:buFont typeface="Calibri"/>
              <a:buNone/>
            </a:pPr>
            <a:endParaRPr b="1"/>
          </a:p>
          <a:p>
            <a:pPr marL="0" lvl="0" indent="0" algn="l" rtl="0">
              <a:lnSpc>
                <a:spcPct val="100000"/>
              </a:lnSpc>
              <a:spcBef>
                <a:spcPts val="0"/>
              </a:spcBef>
              <a:spcAft>
                <a:spcPts val="0"/>
              </a:spcAft>
              <a:buClr>
                <a:schemeClr val="dk1"/>
              </a:buClr>
              <a:buSzPts val="1400"/>
              <a:buFont typeface="Arial"/>
              <a:buNone/>
            </a:pPr>
            <a:r>
              <a:rPr lang="en-US" b="1"/>
              <a:t>Why?</a:t>
            </a:r>
            <a:endParaRPr/>
          </a:p>
          <a:p>
            <a:pPr marL="0" lvl="0" indent="0" algn="l" rtl="0">
              <a:lnSpc>
                <a:spcPct val="100000"/>
              </a:lnSpc>
              <a:spcBef>
                <a:spcPts val="0"/>
              </a:spcBef>
              <a:spcAft>
                <a:spcPts val="0"/>
              </a:spcAft>
              <a:buClr>
                <a:schemeClr val="dk1"/>
              </a:buClr>
              <a:buSzPts val="1400"/>
              <a:buFont typeface="Calibri"/>
              <a:buNone/>
            </a:pPr>
            <a:r>
              <a:rPr lang="en-US"/>
              <a:t>The people we are designing with and the challenges they face do not sit in a vacuum.  If we are able to see root causes and systemic inequities more clearly, our design work has the potential address deeper needs.  Our design process should build our capacity to recognize oppression at play at individual, institutional, and structural levels.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b="1"/>
              <a:t>How</a:t>
            </a:r>
            <a:endParaRPr/>
          </a:p>
          <a:p>
            <a:pPr marL="0" lvl="0" indent="0" algn="l" rtl="0">
              <a:lnSpc>
                <a:spcPct val="100000"/>
              </a:lnSpc>
              <a:spcBef>
                <a:spcPts val="0"/>
              </a:spcBef>
              <a:spcAft>
                <a:spcPts val="0"/>
              </a:spcAft>
              <a:buClr>
                <a:schemeClr val="dk1"/>
              </a:buClr>
              <a:buSzPts val="1400"/>
              <a:buFont typeface="Calibri"/>
              <a:buNone/>
            </a:pPr>
            <a:r>
              <a:rPr lang="en-US"/>
              <a:t>- Ask “What identity-related patterns and inequities are we seeing in this context?”</a:t>
            </a:r>
            <a:endParaRPr/>
          </a:p>
          <a:p>
            <a:pPr marL="285750" lvl="0" indent="-260350" algn="l" rtl="0">
              <a:lnSpc>
                <a:spcPct val="100000"/>
              </a:lnSpc>
              <a:spcBef>
                <a:spcPts val="0"/>
              </a:spcBef>
              <a:spcAft>
                <a:spcPts val="0"/>
              </a:spcAft>
              <a:buClr>
                <a:schemeClr val="dk1"/>
              </a:buClr>
              <a:buSzPts val="1200"/>
              <a:buFont typeface="Calibri"/>
              <a:buChar char="-"/>
            </a:pPr>
            <a:r>
              <a:rPr lang="en-US"/>
              <a:t>Ask yourself, “How might these identities impact people and out process?”</a:t>
            </a:r>
            <a:endParaRPr/>
          </a:p>
          <a:p>
            <a:pPr marL="285750" lvl="0" indent="-260350" algn="l" rtl="0">
              <a:lnSpc>
                <a:spcPct val="100000"/>
              </a:lnSpc>
              <a:spcBef>
                <a:spcPts val="0"/>
              </a:spcBef>
              <a:spcAft>
                <a:spcPts val="0"/>
              </a:spcAft>
              <a:buClr>
                <a:schemeClr val="dk1"/>
              </a:buClr>
              <a:buSzPts val="1200"/>
              <a:buFont typeface="Calibri"/>
              <a:buChar char="-"/>
            </a:pPr>
            <a:r>
              <a:rPr lang="en-US"/>
              <a:t>Ask, “What barriers are in the way of achieving equitable outcomes?”</a:t>
            </a:r>
            <a:endParaRPr/>
          </a:p>
          <a:p>
            <a:pPr marL="285750" lvl="0" indent="-260350" algn="l" rtl="0">
              <a:lnSpc>
                <a:spcPct val="100000"/>
              </a:lnSpc>
              <a:spcBef>
                <a:spcPts val="0"/>
              </a:spcBef>
              <a:spcAft>
                <a:spcPts val="0"/>
              </a:spcAft>
              <a:buClr>
                <a:schemeClr val="dk1"/>
              </a:buClr>
              <a:buSzPts val="1200"/>
              <a:buFont typeface="Calibri"/>
              <a:buChar char="-"/>
            </a:pPr>
            <a:r>
              <a:rPr lang="en-US"/>
              <a:t>Ask, “What is this community’s experience with ‘design’ and how does that affect how we do this work?”</a:t>
            </a:r>
            <a:endParaRPr/>
          </a:p>
          <a:p>
            <a:pPr marL="285750" lvl="0" indent="-260350" algn="l" rtl="0">
              <a:lnSpc>
                <a:spcPct val="100000"/>
              </a:lnSpc>
              <a:spcBef>
                <a:spcPts val="0"/>
              </a:spcBef>
              <a:spcAft>
                <a:spcPts val="0"/>
              </a:spcAft>
              <a:buClr>
                <a:schemeClr val="dk1"/>
              </a:buClr>
              <a:buSzPts val="1200"/>
              <a:buFont typeface="Calibri"/>
              <a:buChar char="-"/>
            </a:pPr>
            <a:r>
              <a:rPr lang="en-US"/>
              <a:t>Ask, “How are relationships and power differentials affecting the truth that is told here?”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Arial"/>
              <a:buNone/>
            </a:pPr>
            <a:endParaRPr sz="1600">
              <a:latin typeface="Verdana"/>
              <a:ea typeface="Verdana"/>
              <a:cs typeface="Verdana"/>
              <a:sym typeface="Verdana"/>
            </a:endParaRPr>
          </a:p>
        </p:txBody>
      </p:sp>
      <p:sp>
        <p:nvSpPr>
          <p:cNvPr id="524" name="Google Shape;52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6d1d2cf1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f56d1d2cf1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Right handed vs. left handedness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Let’s go ahead and talk about the word that sometimes makes people wiggle in their seats-privilege. Sometimes we have privileges we did not even know we have. If we engage in courageous reflection we can probably identify some privileges we have AND some ways we may have been marginalized. For example, on a light note-the height is not a privilege I possess. Which is a benefit in a mean game of limbo, but certainly not a benefit when I am trying to reach items in the grocery store from the top shelf (sidenote- now amount of praising me for my effort to jump up and grab that can of soup is going to effectively help 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As you watch the video, please take a moment to reflect on the power dynamics that may be existing.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John Amaechi summarizes white privilege in this video.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rgbClr val="000000"/>
              </a:buClr>
              <a:buSzPts val="1400"/>
              <a:buFont typeface="Calibri"/>
              <a:buNone/>
            </a:pPr>
            <a:r>
              <a:rPr lang="en-US">
                <a:solidFill>
                  <a:srgbClr val="000000"/>
                </a:solidFill>
              </a:rPr>
              <a:t>Privilege is the absence of inconvenience.</a:t>
            </a:r>
            <a:endParaRPr>
              <a:solidFill>
                <a:srgbClr val="000000"/>
              </a:solidFill>
            </a:endParaRPr>
          </a:p>
          <a:p>
            <a:pPr marL="0" lvl="0" indent="0" algn="l" rtl="0">
              <a:lnSpc>
                <a:spcPct val="100000"/>
              </a:lnSpc>
              <a:spcBef>
                <a:spcPts val="0"/>
              </a:spcBef>
              <a:spcAft>
                <a:spcPts val="0"/>
              </a:spcAft>
              <a:buClr>
                <a:srgbClr val="000000"/>
              </a:buClr>
              <a:buSzPts val="1400"/>
              <a:buFont typeface="Roboto"/>
              <a:buNone/>
            </a:pPr>
            <a:r>
              <a:rPr lang="en-US" sz="1400">
                <a:solidFill>
                  <a:srgbClr val="000000"/>
                </a:solidFill>
                <a:latin typeface="Roboto"/>
                <a:ea typeface="Roboto"/>
                <a:cs typeface="Roboto"/>
                <a:sym typeface="Roboto"/>
              </a:rPr>
              <a:t>wkbk pg. 13</a:t>
            </a:r>
            <a:endParaRPr sz="1400">
              <a:solidFill>
                <a:srgbClr val="000000"/>
              </a:solidFill>
              <a:latin typeface="Roboto"/>
              <a:ea typeface="Roboto"/>
              <a:cs typeface="Roboto"/>
              <a:sym typeface="Roboto"/>
            </a:endParaRPr>
          </a:p>
          <a:p>
            <a:pPr marL="0" lvl="0" indent="0" algn="l" rtl="0">
              <a:lnSpc>
                <a:spcPct val="100000"/>
              </a:lnSpc>
              <a:spcBef>
                <a:spcPts val="0"/>
              </a:spcBef>
              <a:spcAft>
                <a:spcPts val="0"/>
              </a:spcAft>
              <a:buClr>
                <a:srgbClr val="000000"/>
              </a:buClr>
              <a:buSzPts val="1400"/>
              <a:buFont typeface="Roboto"/>
              <a:buNone/>
            </a:pPr>
            <a:r>
              <a:rPr lang="en-US" sz="1400">
                <a:solidFill>
                  <a:srgbClr val="000000"/>
                </a:solidFill>
                <a:latin typeface="Roboto"/>
                <a:ea typeface="Roboto"/>
                <a:cs typeface="Roboto"/>
                <a:sym typeface="Roboto"/>
              </a:rPr>
              <a:t>Answer on their own and discuss: How am I positioned (relative to privilege and/or oppression) in all of my identities (e.g. race, class, gender, language, ability)?</a:t>
            </a:r>
            <a:endParaRPr sz="1400">
              <a:solidFill>
                <a:srgbClr val="000000"/>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400">
                <a:latin typeface="Roboto"/>
                <a:ea typeface="Roboto"/>
                <a:cs typeface="Roboto"/>
                <a:sym typeface="Roboto"/>
              </a:rPr>
              <a:t>Discuss as a group: How might these identities impact people and our process?</a:t>
            </a:r>
            <a:endParaRPr sz="1400">
              <a:solidFill>
                <a:srgbClr val="000000"/>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400">
              <a:solidFill>
                <a:srgbClr val="000000"/>
              </a:solidFill>
              <a:latin typeface="Roboto"/>
              <a:ea typeface="Roboto"/>
              <a:cs typeface="Roboto"/>
              <a:sym typeface="Roboto"/>
            </a:endParaRPr>
          </a:p>
          <a:p>
            <a:pPr marL="0" lvl="0" indent="0" algn="l" rtl="0">
              <a:lnSpc>
                <a:spcPct val="100000"/>
              </a:lnSpc>
              <a:spcBef>
                <a:spcPts val="0"/>
              </a:spcBef>
              <a:spcAft>
                <a:spcPts val="0"/>
              </a:spcAft>
              <a:buClr>
                <a:schemeClr val="hlink"/>
              </a:buClr>
              <a:buSzPts val="1400"/>
              <a:buFont typeface="Arial"/>
              <a:buNone/>
            </a:pPr>
            <a:r>
              <a:rPr lang="en-US" sz="1100" u="sng">
                <a:solidFill>
                  <a:schemeClr val="hlink"/>
                </a:solidFill>
                <a:latin typeface="Arial"/>
                <a:ea typeface="Arial"/>
                <a:cs typeface="Arial"/>
                <a:sym typeface="Arial"/>
                <a:hlinkClick r:id="rId3"/>
              </a:rPr>
              <a:t>https://www.pinknews.co.uk/2020/08/06/white-privilege-explained-racism-race-john-amaechi-video/</a:t>
            </a:r>
            <a:endParaRPr/>
          </a:p>
          <a:p>
            <a:pPr marL="0" lvl="0" indent="0" algn="l" rtl="0">
              <a:lnSpc>
                <a:spcPct val="100000"/>
              </a:lnSpc>
              <a:spcBef>
                <a:spcPts val="0"/>
              </a:spcBef>
              <a:spcAft>
                <a:spcPts val="0"/>
              </a:spcAft>
              <a:buClr>
                <a:schemeClr val="hlink"/>
              </a:buClr>
              <a:buSzPts val="1400"/>
              <a:buFont typeface="Arial"/>
              <a:buNone/>
            </a:pPr>
            <a:r>
              <a:rPr lang="en-US" sz="1100" u="sng">
                <a:solidFill>
                  <a:schemeClr val="hlink"/>
                </a:solidFill>
                <a:latin typeface="Arial"/>
                <a:ea typeface="Arial"/>
                <a:cs typeface="Arial"/>
                <a:sym typeface="Arial"/>
                <a:hlinkClick r:id="rId4"/>
              </a:rPr>
              <a:t>White Privilege Explained John Amaechi</a:t>
            </a:r>
            <a:endParaRPr/>
          </a:p>
        </p:txBody>
      </p:sp>
      <p:sp>
        <p:nvSpPr>
          <p:cNvPr id="540" name="Google Shape;540;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cb3e81ca70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cb3e81ca70_0_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adapted from ccweb.ca</a:t>
            </a:r>
            <a:endParaRPr/>
          </a:p>
        </p:txBody>
      </p:sp>
      <p:sp>
        <p:nvSpPr>
          <p:cNvPr id="547" name="Google Shape;547;gcb3e81ca70_0_2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Welcome video?</a:t>
            </a:r>
            <a:endParaRPr/>
          </a:p>
        </p:txBody>
      </p:sp>
      <p:sp>
        <p:nvSpPr>
          <p:cNvPr id="232" name="Google Shape;23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Tracy</a:t>
            </a:r>
            <a:endParaRPr/>
          </a:p>
        </p:txBody>
      </p:sp>
      <p:sp>
        <p:nvSpPr>
          <p:cNvPr id="553" name="Google Shape;55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Tracy</a:t>
            </a:r>
            <a:endParaRPr/>
          </a:p>
        </p:txBody>
      </p:sp>
      <p:sp>
        <p:nvSpPr>
          <p:cNvPr id="564" name="Google Shape;56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006eb53a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a006eb53a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Discuss and record answers on slide 6 of their workbook.</a:t>
            </a:r>
            <a:endParaRPr/>
          </a:p>
        </p:txBody>
      </p:sp>
      <p:sp>
        <p:nvSpPr>
          <p:cNvPr id="575" name="Google Shape;575;ga006eb53a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Tracy</a:t>
            </a:r>
            <a:endParaRPr/>
          </a:p>
        </p:txBody>
      </p:sp>
      <p:sp>
        <p:nvSpPr>
          <p:cNvPr id="581" name="Google Shape;58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8" name="Google Shape;588;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13" name="Google Shape;61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r>
              <a:rPr lang="en-US"/>
              <a:t>Tracy</a:t>
            </a:r>
            <a:endParaRPr/>
          </a:p>
          <a:p>
            <a:pPr marL="0" lvl="0" indent="0" algn="l" rtl="0">
              <a:lnSpc>
                <a:spcPct val="100000"/>
              </a:lnSpc>
              <a:spcBef>
                <a:spcPts val="0"/>
              </a:spcBef>
              <a:spcAft>
                <a:spcPts val="0"/>
              </a:spcAft>
              <a:buClr>
                <a:srgbClr val="000000"/>
              </a:buClr>
              <a:buSzPts val="1100"/>
              <a:buFont typeface="Arial"/>
              <a:buNone/>
            </a:pPr>
            <a:r>
              <a:rPr lang="en-US"/>
              <a:t>Presenter Notes: </a:t>
            </a:r>
            <a:endParaRPr/>
          </a:p>
          <a:p>
            <a:pPr marL="0" lvl="0" indent="0" algn="l" rtl="0">
              <a:lnSpc>
                <a:spcPct val="100000"/>
              </a:lnSpc>
              <a:spcBef>
                <a:spcPts val="0"/>
              </a:spcBef>
              <a:spcAft>
                <a:spcPts val="0"/>
              </a:spcAft>
              <a:buClr>
                <a:srgbClr val="000000"/>
              </a:buClr>
              <a:buSzPts val="1100"/>
              <a:buFont typeface="Arial"/>
              <a:buNone/>
            </a:pPr>
            <a:r>
              <a:rPr lang="en-US"/>
              <a:t>How might we design with intention to eliminate inequity?  We will be asking your team to apply an equity lens to use of the VTSS DIDM process.</a:t>
            </a:r>
            <a:endParaRPr/>
          </a:p>
          <a:p>
            <a:pPr marL="0" lvl="0" indent="0" algn="l" rtl="0">
              <a:lnSpc>
                <a:spcPct val="100000"/>
              </a:lnSpc>
              <a:spcBef>
                <a:spcPts val="0"/>
              </a:spcBef>
              <a:spcAft>
                <a:spcPts val="0"/>
              </a:spcAft>
              <a:buClr>
                <a:srgbClr val="000000"/>
              </a:buClr>
              <a:buSzPts val="1200"/>
              <a:buFont typeface="Arial"/>
              <a:buNone/>
            </a:pPr>
            <a:r>
              <a:rPr lang="en-US"/>
              <a:t>This is courtesy of the National Equity Project.</a:t>
            </a:r>
            <a:endParaRPr/>
          </a:p>
          <a:p>
            <a:pPr marL="0" lvl="0" indent="0" algn="l" rtl="0">
              <a:lnSpc>
                <a:spcPct val="100000"/>
              </a:lnSpc>
              <a:spcBef>
                <a:spcPts val="0"/>
              </a:spcBef>
              <a:spcAft>
                <a:spcPts val="0"/>
              </a:spcAft>
              <a:buClr>
                <a:srgbClr val="000000"/>
              </a:buClr>
              <a:buSzPts val="1200"/>
              <a:buFont typeface="Arial"/>
              <a:buNone/>
            </a:pPr>
            <a:endParaRPr/>
          </a:p>
          <a:p>
            <a:pPr marL="0" lvl="0" indent="0" algn="l" rtl="0">
              <a:lnSpc>
                <a:spcPct val="100000"/>
              </a:lnSpc>
              <a:spcBef>
                <a:spcPts val="0"/>
              </a:spcBef>
              <a:spcAft>
                <a:spcPts val="0"/>
              </a:spcAft>
              <a:buClr>
                <a:srgbClr val="000000"/>
              </a:buClr>
              <a:buSzPts val="1100"/>
              <a:buFont typeface="Arial"/>
              <a:buNone/>
            </a:pPr>
            <a:r>
              <a:rPr lang="en-US" sz="1100">
                <a:solidFill>
                  <a:srgbClr val="500050"/>
                </a:solidFill>
                <a:highlight>
                  <a:srgbClr val="FFFFFF"/>
                </a:highlight>
              </a:rPr>
              <a:t>Without this lens, we are definitely going to miss important things that are not immediately obvious--like policies, outcomes, power, relationships and equitable solutions. </a:t>
            </a: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100"/>
              <a:buFont typeface="Arial"/>
              <a:buNone/>
            </a:pP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100"/>
              <a:buFont typeface="Arial"/>
              <a:buNone/>
            </a:pPr>
            <a:r>
              <a:rPr lang="en-US" sz="1100">
                <a:solidFill>
                  <a:srgbClr val="500050"/>
                </a:solidFill>
                <a:highlight>
                  <a:srgbClr val="FFFFFF"/>
                </a:highlight>
              </a:rPr>
              <a:t>Contribution from Reina Cabezas at Oakland Unified School District</a:t>
            </a: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100"/>
              <a:buFont typeface="Arial"/>
              <a:buNone/>
            </a:pPr>
            <a:r>
              <a:rPr lang="en-US" sz="1100">
                <a:solidFill>
                  <a:srgbClr val="500050"/>
                </a:solidFill>
                <a:highlight>
                  <a:srgbClr val="FFFFFF"/>
                </a:highlight>
              </a:rPr>
              <a:t>“Whenever I arrive on a real location, I have to move around and work out what the</a:t>
            </a: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100"/>
              <a:buFont typeface="Arial"/>
              <a:buNone/>
            </a:pPr>
            <a:r>
              <a:rPr lang="en-US" sz="1100">
                <a:solidFill>
                  <a:srgbClr val="500050"/>
                </a:solidFill>
                <a:highlight>
                  <a:srgbClr val="FFFFFF"/>
                </a:highlight>
              </a:rPr>
              <a:t>best angles are going to be. When I was moving around with the lens, I discovered</a:t>
            </a: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100"/>
              <a:buFont typeface="Arial"/>
              <a:buNone/>
            </a:pPr>
            <a:r>
              <a:rPr lang="en-US" sz="1100">
                <a:solidFill>
                  <a:srgbClr val="500050"/>
                </a:solidFill>
                <a:highlight>
                  <a:srgbClr val="FFFFFF"/>
                </a:highlight>
              </a:rPr>
              <a:t>things that the naked eye would not have.” – filmmaker Pedro Almodovar</a:t>
            </a:r>
            <a:endParaRPr sz="1100">
              <a:solidFill>
                <a:srgbClr val="500050"/>
              </a:solidFill>
              <a:highlight>
                <a:srgbClr val="FFFFFF"/>
              </a:highlight>
            </a:endParaRPr>
          </a:p>
          <a:p>
            <a:pPr marL="0" lvl="0" indent="0" algn="l" rtl="0">
              <a:lnSpc>
                <a:spcPct val="100000"/>
              </a:lnSpc>
              <a:spcBef>
                <a:spcPts val="0"/>
              </a:spcBef>
              <a:spcAft>
                <a:spcPts val="0"/>
              </a:spcAft>
              <a:buClr>
                <a:srgbClr val="000000"/>
              </a:buClr>
              <a:buSzPts val="12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We start in the same place - with data.</a:t>
            </a:r>
            <a:endParaRPr/>
          </a:p>
        </p:txBody>
      </p:sp>
      <p:sp>
        <p:nvSpPr>
          <p:cNvPr id="624" name="Google Shape;624;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You may already have an equity challenge that your team or division has identified.  If so, briefly share the data with your team that indicates the need.</a:t>
            </a:r>
            <a:endParaRPr/>
          </a:p>
          <a:p>
            <a:pPr marL="0" lvl="0" indent="0" algn="l" rtl="0">
              <a:lnSpc>
                <a:spcPct val="100000"/>
              </a:lnSpc>
              <a:spcBef>
                <a:spcPts val="0"/>
              </a:spcBef>
              <a:spcAft>
                <a:spcPts val="0"/>
              </a:spcAft>
              <a:buClr>
                <a:schemeClr val="dk1"/>
              </a:buClr>
              <a:buSzPts val="1400"/>
              <a:buFont typeface="Calibri"/>
              <a:buNone/>
            </a:pPr>
            <a:r>
              <a:rPr lang="en-US"/>
              <a:t>If you do not already have an identified equity concern, take a look at the overall “big” data for your division and discuss what you see.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We are going to show you some additional data tools to support analysis of your “big” data and identify more specific areas of concern</a:t>
            </a:r>
            <a:endParaRPr/>
          </a:p>
        </p:txBody>
      </p:sp>
      <p:sp>
        <p:nvSpPr>
          <p:cNvPr id="648" name="Google Shape;64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Calibri"/>
              <a:buNone/>
            </a:pPr>
            <a:r>
              <a:rPr lang="en-US"/>
              <a:t>Daria</a:t>
            </a:r>
            <a:endParaRPr/>
          </a:p>
          <a:p>
            <a:pPr marL="0" lvl="0" indent="0" algn="l" rtl="0">
              <a:lnSpc>
                <a:spcPct val="115000"/>
              </a:lnSpc>
              <a:spcBef>
                <a:spcPts val="0"/>
              </a:spcBef>
              <a:spcAft>
                <a:spcPts val="0"/>
              </a:spcAft>
              <a:buClr>
                <a:schemeClr val="dk1"/>
              </a:buClr>
              <a:buSzPts val="1400"/>
              <a:buFont typeface="Calibri"/>
              <a:buNone/>
            </a:pPr>
            <a:r>
              <a:rPr lang="en-US"/>
              <a:t>Presenter Notes: </a:t>
            </a:r>
            <a:endParaRPr/>
          </a:p>
          <a:p>
            <a:pPr marL="0" lvl="0" indent="0" algn="l" rtl="0">
              <a:lnSpc>
                <a:spcPct val="115000"/>
              </a:lnSpc>
              <a:spcBef>
                <a:spcPts val="0"/>
              </a:spcBef>
              <a:spcAft>
                <a:spcPts val="0"/>
              </a:spcAft>
              <a:buClr>
                <a:schemeClr val="dk1"/>
              </a:buClr>
              <a:buSzPts val="1400"/>
              <a:buFont typeface="Calibri"/>
              <a:buNone/>
            </a:pPr>
            <a:r>
              <a:rPr lang="en-US"/>
              <a:t>Disproportionality represents one of the most significant problems in education today (Gregory, Skiba, &amp; Noguera, 2010; U.S. Government Accountability Office, 2013). The results of decades of research consistently show that students of color, particularly African American students (and even more so for those with disabilities), are at significantly increased risk for exposure to exclusionary discipline practices, including office discipline referrals and suspensions (e.g., Fabelo et al., 2011; Losen &amp; Gillespie, 2012; Shaw &amp; Braden, 1990).</a:t>
            </a:r>
            <a:endParaRPr/>
          </a:p>
          <a:p>
            <a:pPr marL="0" lvl="0" indent="0" algn="l" rtl="0">
              <a:lnSpc>
                <a:spcPct val="115000"/>
              </a:lnSpc>
              <a:spcBef>
                <a:spcPts val="0"/>
              </a:spcBef>
              <a:spcAft>
                <a:spcPts val="0"/>
              </a:spcAft>
              <a:buClr>
                <a:schemeClr val="dk1"/>
              </a:buClr>
              <a:buSzPts val="1400"/>
              <a:buFont typeface="Calibri"/>
              <a:buNone/>
            </a:pPr>
            <a:endParaRPr/>
          </a:p>
          <a:p>
            <a:pPr marL="0" lvl="0" indent="0" algn="l" rtl="0">
              <a:lnSpc>
                <a:spcPct val="115000"/>
              </a:lnSpc>
              <a:spcBef>
                <a:spcPts val="0"/>
              </a:spcBef>
              <a:spcAft>
                <a:spcPts val="0"/>
              </a:spcAft>
              <a:buClr>
                <a:schemeClr val="dk1"/>
              </a:buClr>
              <a:buSzPts val="1400"/>
              <a:buFont typeface="Calibri"/>
              <a:buNone/>
            </a:pPr>
            <a:r>
              <a:rPr lang="en-US"/>
              <a:t>Educators must address this issue by identifying rates of discipline disproportionality, taking steps to reduce it, and monitoring the effects of intervention on disproportionality.</a:t>
            </a:r>
            <a:endParaRPr/>
          </a:p>
          <a:p>
            <a:pPr marL="0" lvl="0" indent="0" algn="l" rtl="0">
              <a:lnSpc>
                <a:spcPct val="115000"/>
              </a:lnSpc>
              <a:spcBef>
                <a:spcPts val="0"/>
              </a:spcBef>
              <a:spcAft>
                <a:spcPts val="0"/>
              </a:spcAft>
              <a:buClr>
                <a:schemeClr val="dk1"/>
              </a:buClr>
              <a:buSzPts val="1400"/>
              <a:buFont typeface="Calibri"/>
              <a:buNone/>
            </a:pPr>
            <a:endParaRPr/>
          </a:p>
          <a:p>
            <a:pPr marL="0" lvl="0" indent="0" algn="l" rtl="0">
              <a:lnSpc>
                <a:spcPct val="115000"/>
              </a:lnSpc>
              <a:spcBef>
                <a:spcPts val="0"/>
              </a:spcBef>
              <a:spcAft>
                <a:spcPts val="0"/>
              </a:spcAft>
              <a:buClr>
                <a:schemeClr val="dk1"/>
              </a:buClr>
              <a:buSzPts val="1400"/>
              <a:buFont typeface="Calibri"/>
              <a:buNone/>
            </a:pPr>
            <a:r>
              <a:rPr lang="en-US"/>
              <a:t>Disproportionality, in most cases, is caused my unequal enforcement of discipline policies, and/or a mismatch of policies with the skills of students.  Dispro does NOT indicate that there is something wrong with a group of student.  Dispro indicates that the adults need to do something differently.</a:t>
            </a:r>
            <a:endParaRPr/>
          </a:p>
          <a:p>
            <a:pPr marL="0" lvl="0" indent="0" algn="l" rtl="0">
              <a:lnSpc>
                <a:spcPct val="115000"/>
              </a:lnSpc>
              <a:spcBef>
                <a:spcPts val="0"/>
              </a:spcBef>
              <a:spcAft>
                <a:spcPts val="0"/>
              </a:spcAft>
              <a:buClr>
                <a:schemeClr val="dk1"/>
              </a:buClr>
              <a:buSzPts val="1400"/>
              <a:buFont typeface="Calibri"/>
              <a:buNone/>
            </a:pPr>
            <a:endParaRPr/>
          </a:p>
          <a:p>
            <a:pPr marL="0" lvl="0" indent="0" algn="l" rtl="0">
              <a:lnSpc>
                <a:spcPct val="115000"/>
              </a:lnSpc>
              <a:spcBef>
                <a:spcPts val="0"/>
              </a:spcBef>
              <a:spcAft>
                <a:spcPts val="0"/>
              </a:spcAft>
              <a:buClr>
                <a:schemeClr val="dk1"/>
              </a:buClr>
              <a:buSzPts val="1400"/>
              <a:buFont typeface="Calibri"/>
              <a:buNone/>
            </a:pPr>
            <a:endParaRPr>
              <a:solidFill>
                <a:srgbClr val="980000"/>
              </a:solidFill>
            </a:endParaRPr>
          </a:p>
          <a:p>
            <a:pPr marL="0" lvl="0" indent="0" algn="l" rtl="0">
              <a:lnSpc>
                <a:spcPct val="115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solidFill>
                <a:srgbClr val="333333"/>
              </a:solidFill>
              <a:highlight>
                <a:srgbClr val="FF0000"/>
              </a:highlight>
            </a:endParaRPr>
          </a:p>
          <a:p>
            <a:pPr marL="0" lvl="0" indent="0" algn="l" rtl="0">
              <a:lnSpc>
                <a:spcPct val="100000"/>
              </a:lnSpc>
              <a:spcBef>
                <a:spcPts val="0"/>
              </a:spcBef>
              <a:spcAft>
                <a:spcPts val="0"/>
              </a:spcAft>
              <a:buClr>
                <a:schemeClr val="dk1"/>
              </a:buClr>
              <a:buSzPts val="1400"/>
              <a:buFont typeface="Calibri"/>
              <a:buNone/>
            </a:pPr>
            <a:endParaRPr>
              <a:solidFill>
                <a:srgbClr val="00212C"/>
              </a:solidFill>
            </a:endParaRPr>
          </a:p>
          <a:p>
            <a:pPr marL="0" lvl="0" indent="0" algn="l" rtl="0">
              <a:lnSpc>
                <a:spcPct val="100000"/>
              </a:lnSpc>
              <a:spcBef>
                <a:spcPts val="0"/>
              </a:spcBef>
              <a:spcAft>
                <a:spcPts val="0"/>
              </a:spcAft>
              <a:buClr>
                <a:schemeClr val="dk1"/>
              </a:buClr>
              <a:buSzPts val="1400"/>
              <a:buFont typeface="Calibri"/>
              <a:buNone/>
            </a:pPr>
            <a:endParaRPr/>
          </a:p>
        </p:txBody>
      </p:sp>
      <p:sp>
        <p:nvSpPr>
          <p:cNvPr id="654" name="Google Shape;65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A really important point is that “moderate” may make you think it isn’t that bad, but even moderate means that you do have concerns in the building.  The goal should be to get a close to 1.0 as possible for all groups of students.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Can give example , such as ODRs for students with disabilities compared to all </a:t>
            </a:r>
            <a:endParaRPr/>
          </a:p>
        </p:txBody>
      </p:sp>
      <p:sp>
        <p:nvSpPr>
          <p:cNvPr id="661" name="Google Shape;66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a:p>
            <a:pPr marL="0" lvl="0" indent="0" algn="l" rtl="0">
              <a:lnSpc>
                <a:spcPct val="100000"/>
              </a:lnSpc>
              <a:spcBef>
                <a:spcPts val="0"/>
              </a:spcBef>
              <a:spcAft>
                <a:spcPts val="0"/>
              </a:spcAft>
              <a:buClr>
                <a:schemeClr val="dk1"/>
              </a:buClr>
              <a:buSzPts val="1400"/>
              <a:buFont typeface="Calibri"/>
              <a:buNone/>
            </a:pPr>
            <a:r>
              <a:rPr lang="en-US"/>
              <a:t>Participants will use annotation tool to place a stamp in the box that best describes their role.</a:t>
            </a:r>
            <a:endParaRPr/>
          </a:p>
        </p:txBody>
      </p:sp>
      <p:sp>
        <p:nvSpPr>
          <p:cNvPr id="238" name="Google Shape;2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400"/>
              <a:buFont typeface="Calibri"/>
              <a:buNone/>
            </a:pPr>
            <a:r>
              <a:rPr lang="en-US">
                <a:solidFill>
                  <a:srgbClr val="000000"/>
                </a:solidFill>
              </a:rPr>
              <a:t>Daria</a:t>
            </a:r>
            <a:endParaRPr>
              <a:solidFill>
                <a:srgbClr val="000000"/>
              </a:solidFill>
            </a:endParaRPr>
          </a:p>
          <a:p>
            <a:pPr marL="0" lvl="0" indent="0" algn="l" rtl="0">
              <a:lnSpc>
                <a:spcPct val="115000"/>
              </a:lnSpc>
              <a:spcBef>
                <a:spcPts val="0"/>
              </a:spcBef>
              <a:spcAft>
                <a:spcPts val="0"/>
              </a:spcAft>
              <a:buClr>
                <a:srgbClr val="000000"/>
              </a:buClr>
              <a:buSzPts val="1400"/>
              <a:buFont typeface="Calibri"/>
              <a:buNone/>
            </a:pPr>
            <a:r>
              <a:rPr lang="en-US">
                <a:solidFill>
                  <a:srgbClr val="000000"/>
                </a:solidFill>
              </a:rPr>
              <a:t>Breakout Division Teams - What data do they have and in what form is it in?</a:t>
            </a:r>
            <a:endParaRPr>
              <a:solidFill>
                <a:srgbClr val="000000"/>
              </a:solidFill>
            </a:endParaRPr>
          </a:p>
          <a:p>
            <a:pPr marL="0" lvl="0" indent="0" algn="l" rtl="0">
              <a:lnSpc>
                <a:spcPct val="115000"/>
              </a:lnSpc>
              <a:spcBef>
                <a:spcPts val="0"/>
              </a:spcBef>
              <a:spcAft>
                <a:spcPts val="0"/>
              </a:spcAft>
              <a:buClr>
                <a:srgbClr val="000000"/>
              </a:buClr>
              <a:buSzPts val="1400"/>
              <a:buFont typeface="Calibri"/>
              <a:buNone/>
            </a:pPr>
            <a:r>
              <a:rPr lang="en-US">
                <a:solidFill>
                  <a:srgbClr val="000000"/>
                </a:solidFill>
              </a:rPr>
              <a:t>Presenter Notes:</a:t>
            </a:r>
            <a:endParaRPr>
              <a:solidFill>
                <a:srgbClr val="000000"/>
              </a:solidFill>
            </a:endParaRPr>
          </a:p>
          <a:p>
            <a:pPr marL="0" lvl="0" indent="0" algn="l" rtl="0">
              <a:lnSpc>
                <a:spcPct val="115000"/>
              </a:lnSpc>
              <a:spcBef>
                <a:spcPts val="0"/>
              </a:spcBef>
              <a:spcAft>
                <a:spcPts val="0"/>
              </a:spcAft>
              <a:buClr>
                <a:srgbClr val="FF0000"/>
              </a:buClr>
              <a:buSzPts val="1400"/>
              <a:buFont typeface="Verdana"/>
              <a:buNone/>
            </a:pPr>
            <a:r>
              <a:rPr lang="en-US" b="1">
                <a:solidFill>
                  <a:srgbClr val="FF0000"/>
                </a:solidFill>
                <a:latin typeface="Verdana"/>
                <a:ea typeface="Verdana"/>
                <a:cs typeface="Verdana"/>
                <a:sym typeface="Verdana"/>
              </a:rPr>
              <a:t>To be completed in team work time</a:t>
            </a:r>
            <a:endParaRPr b="1">
              <a:solidFill>
                <a:srgbClr val="FF0000"/>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400"/>
              <a:buFont typeface="Calibri"/>
              <a:buNone/>
            </a:pPr>
            <a:endParaRPr b="1">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a:p>
        </p:txBody>
      </p:sp>
      <p:sp>
        <p:nvSpPr>
          <p:cNvPr id="668" name="Google Shape;668;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Step by step.</a:t>
            </a:r>
            <a:endParaRPr/>
          </a:p>
        </p:txBody>
      </p:sp>
      <p:sp>
        <p:nvSpPr>
          <p:cNvPr id="677" name="Google Shape;67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56d1d2cf1_0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f56d1d2cf1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f56d1d2cf1_0_4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google form to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reflect</a:t>
            </a:r>
            <a:endParaRPr/>
          </a:p>
        </p:txBody>
      </p:sp>
      <p:sp>
        <p:nvSpPr>
          <p:cNvPr id="692" name="Google Shape;69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Workspace slide 12</a:t>
            </a:r>
            <a:endParaRPr/>
          </a:p>
        </p:txBody>
      </p:sp>
      <p:sp>
        <p:nvSpPr>
          <p:cNvPr id="699" name="Google Shape;69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Workspace slide 13</a:t>
            </a:r>
            <a:endParaRPr/>
          </a:p>
        </p:txBody>
      </p:sp>
      <p:sp>
        <p:nvSpPr>
          <p:cNvPr id="708" name="Google Shape;70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DEFICIT THINKING and COLOR BLINDNESS</a:t>
            </a:r>
            <a:endParaRPr/>
          </a:p>
          <a:p>
            <a:pPr marL="0" lvl="0" indent="0" algn="l" rtl="0">
              <a:lnSpc>
                <a:spcPct val="100000"/>
              </a:lnSpc>
              <a:spcBef>
                <a:spcPts val="0"/>
              </a:spcBef>
              <a:spcAft>
                <a:spcPts val="0"/>
              </a:spcAft>
              <a:buClr>
                <a:schemeClr val="dk1"/>
              </a:buClr>
              <a:buSzPts val="1400"/>
              <a:buFont typeface="Calibri"/>
              <a:buNone/>
            </a:pPr>
            <a:r>
              <a:rPr lang="en-US"/>
              <a:t>More on day 2…</a:t>
            </a:r>
            <a:endParaRPr/>
          </a:p>
          <a:p>
            <a:pPr marL="0" lvl="0" indent="0" algn="l" rtl="0">
              <a:lnSpc>
                <a:spcPct val="100000"/>
              </a:lnSpc>
              <a:spcBef>
                <a:spcPts val="0"/>
              </a:spcBef>
              <a:spcAft>
                <a:spcPts val="0"/>
              </a:spcAft>
              <a:buClr>
                <a:schemeClr val="dk1"/>
              </a:buClr>
              <a:buSzPts val="1400"/>
              <a:buFont typeface="Calibri"/>
              <a:buNone/>
            </a:pPr>
            <a:r>
              <a:rPr lang="en-US"/>
              <a:t>If you’re blaming someone other than your divisions (instruction, policy, relationships, etc.)</a:t>
            </a:r>
            <a:endParaRPr/>
          </a:p>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TIme Permitting</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After a break: </a:t>
            </a:r>
            <a:endParaRPr/>
          </a:p>
          <a:p>
            <a:pPr marL="0" lvl="0" indent="0" algn="l" rtl="0">
              <a:lnSpc>
                <a:spcPct val="100000"/>
              </a:lnSpc>
              <a:spcBef>
                <a:spcPts val="0"/>
              </a:spcBef>
              <a:spcAft>
                <a:spcPts val="0"/>
              </a:spcAft>
              <a:buClr>
                <a:schemeClr val="dk1"/>
              </a:buClr>
              <a:buSzPts val="1400"/>
              <a:buFont typeface="Calibri"/>
              <a:buNone/>
            </a:pPr>
            <a:r>
              <a:rPr lang="en-US"/>
              <a:t>Examples of systemic inequity</a:t>
            </a:r>
            <a:endParaRPr/>
          </a:p>
        </p:txBody>
      </p:sp>
      <p:sp>
        <p:nvSpPr>
          <p:cNvPr id="716" name="Google Shape;71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TIme Permitting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737" name="Google Shape;73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TIme Permitting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p:txBody>
      </p:sp>
      <p:sp>
        <p:nvSpPr>
          <p:cNvPr id="743" name="Google Shape;74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50" name="Google Shape;75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56d1d2cf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f56d1d2cf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f56d1d2cf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Workspace slide 14</a:t>
            </a:r>
            <a:endParaRPr/>
          </a:p>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ADA compliant </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With the design thinking process, you must spend time empathizing with those involved. This requires us to look at the underlying factors that influence the data. We do this through gathering first-person information. Explanation and examples of these tools are located within your workspace. </a:t>
            </a:r>
            <a:endParaRPr/>
          </a:p>
        </p:txBody>
      </p:sp>
      <p:sp>
        <p:nvSpPr>
          <p:cNvPr id="758" name="Google Shape;75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Workspace slide 15</a:t>
            </a:r>
            <a:endParaRPr/>
          </a:p>
        </p:txBody>
      </p:sp>
      <p:sp>
        <p:nvSpPr>
          <p:cNvPr id="765" name="Google Shape;76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Step 2. </a:t>
            </a:r>
            <a:endParaRPr/>
          </a:p>
        </p:txBody>
      </p:sp>
      <p:sp>
        <p:nvSpPr>
          <p:cNvPr id="775" name="Google Shape;77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Tracy</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Step 3. Examples of these equity audits are available in the workbook. </a:t>
            </a:r>
            <a:endParaRPr/>
          </a:p>
        </p:txBody>
      </p:sp>
      <p:sp>
        <p:nvSpPr>
          <p:cNvPr id="781" name="Google Shape;781;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Workspace slide 16</a:t>
            </a:r>
            <a:endParaRPr/>
          </a:p>
          <a:p>
            <a:pPr marL="0" lvl="0" indent="0" algn="l" rtl="0">
              <a:lnSpc>
                <a:spcPct val="100000"/>
              </a:lnSpc>
              <a:spcBef>
                <a:spcPts val="0"/>
              </a:spcBef>
              <a:spcAft>
                <a:spcPts val="0"/>
              </a:spcAft>
              <a:buClr>
                <a:schemeClr val="dk1"/>
              </a:buClr>
              <a:buSzPts val="1400"/>
              <a:buFont typeface="Calibri"/>
              <a:buNone/>
            </a:pPr>
            <a:r>
              <a:rPr lang="en-US"/>
              <a:t>Presenter Notes: </a:t>
            </a:r>
            <a:endParaRPr/>
          </a:p>
          <a:p>
            <a:pPr marL="0" lvl="0" indent="0" algn="l" rtl="0">
              <a:lnSpc>
                <a:spcPct val="100000"/>
              </a:lnSpc>
              <a:spcBef>
                <a:spcPts val="0"/>
              </a:spcBef>
              <a:spcAft>
                <a:spcPts val="0"/>
              </a:spcAft>
              <a:buClr>
                <a:schemeClr val="dk1"/>
              </a:buClr>
              <a:buSzPts val="1400"/>
              <a:buFont typeface="Calibri"/>
              <a:buNone/>
            </a:pPr>
            <a:r>
              <a:rPr lang="en-US"/>
              <a:t>step 4</a:t>
            </a:r>
            <a:endParaRPr/>
          </a:p>
        </p:txBody>
      </p:sp>
      <p:sp>
        <p:nvSpPr>
          <p:cNvPr id="787" name="Google Shape;78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Charlome</a:t>
            </a:r>
            <a:endParaRPr/>
          </a:p>
          <a:p>
            <a:pPr marL="0" lvl="0" indent="0" algn="l" rtl="0">
              <a:lnSpc>
                <a:spcPct val="100000"/>
              </a:lnSpc>
              <a:spcBef>
                <a:spcPts val="0"/>
              </a:spcBef>
              <a:spcAft>
                <a:spcPts val="0"/>
              </a:spcAft>
              <a:buClr>
                <a:schemeClr val="dk1"/>
              </a:buClr>
              <a:buSzPts val="1400"/>
              <a:buFont typeface="Calibri"/>
              <a:buNone/>
            </a:pPr>
            <a:r>
              <a:rPr lang="en-US"/>
              <a:t>poll</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250" name="Google Shape;25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Charlome</a:t>
            </a:r>
            <a:endParaRPr/>
          </a:p>
          <a:p>
            <a:pPr marL="0" lvl="0" indent="0" algn="l" rtl="0">
              <a:lnSpc>
                <a:spcPct val="100000"/>
              </a:lnSpc>
              <a:spcBef>
                <a:spcPts val="0"/>
              </a:spcBef>
              <a:spcAft>
                <a:spcPts val="0"/>
              </a:spcAft>
              <a:buClr>
                <a:schemeClr val="dk1"/>
              </a:buClr>
              <a:buSzPts val="1400"/>
              <a:buFont typeface="Calibri"/>
              <a:buNone/>
            </a:pPr>
            <a:r>
              <a:rPr lang="en-US"/>
              <a:t>poll</a:t>
            </a:r>
            <a:endParaRPr/>
          </a:p>
        </p:txBody>
      </p:sp>
      <p:sp>
        <p:nvSpPr>
          <p:cNvPr id="256" name="Google Shape;25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Daria</a:t>
            </a:r>
            <a:endParaRPr/>
          </a:p>
        </p:txBody>
      </p:sp>
      <p:sp>
        <p:nvSpPr>
          <p:cNvPr id="263" name="Google Shape;26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79"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79"/>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7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0"/>
        <p:cNvGrpSpPr/>
        <p:nvPr/>
      </p:nvGrpSpPr>
      <p:grpSpPr>
        <a:xfrm>
          <a:off x="0" y="0"/>
          <a:ext cx="0" cy="0"/>
          <a:chOff x="0" y="0"/>
          <a:chExt cx="0" cy="0"/>
        </a:xfrm>
      </p:grpSpPr>
      <p:pic>
        <p:nvPicPr>
          <p:cNvPr id="81" name="Google Shape;81;p87"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2" name="Google Shape;82;p8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84" name="Google Shape;84;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8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8"/>
        <p:cNvGrpSpPr/>
        <p:nvPr/>
      </p:nvGrpSpPr>
      <p:grpSpPr>
        <a:xfrm>
          <a:off x="0" y="0"/>
          <a:ext cx="0" cy="0"/>
          <a:chOff x="0" y="0"/>
          <a:chExt cx="0" cy="0"/>
        </a:xfrm>
      </p:grpSpPr>
      <p:pic>
        <p:nvPicPr>
          <p:cNvPr id="89" name="Google Shape;89;p88"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90" name="Google Shape;90;p8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2" name="Google Shape;92;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p8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6"/>
        <p:cNvGrpSpPr/>
        <p:nvPr/>
      </p:nvGrpSpPr>
      <p:grpSpPr>
        <a:xfrm>
          <a:off x="0" y="0"/>
          <a:ext cx="0" cy="0"/>
          <a:chOff x="0" y="0"/>
          <a:chExt cx="0" cy="0"/>
        </a:xfrm>
      </p:grpSpPr>
      <p:sp>
        <p:nvSpPr>
          <p:cNvPr id="97" name="Google Shape;97;p89"/>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9" name="Google Shape;99;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2" name="Google Shape;102;p89"/>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03"/>
        <p:cNvGrpSpPr/>
        <p:nvPr/>
      </p:nvGrpSpPr>
      <p:grpSpPr>
        <a:xfrm>
          <a:off x="0" y="0"/>
          <a:ext cx="0" cy="0"/>
          <a:chOff x="0" y="0"/>
          <a:chExt cx="0" cy="0"/>
        </a:xfrm>
      </p:grpSpPr>
      <p:sp>
        <p:nvSpPr>
          <p:cNvPr id="104" name="Google Shape;104;p90"/>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90"/>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6" name="Google Shape;106;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09" name="Google Shape;109;p90"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10" name="Google Shape;110;p90"/>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11"/>
        <p:cNvGrpSpPr/>
        <p:nvPr/>
      </p:nvGrpSpPr>
      <p:grpSpPr>
        <a:xfrm>
          <a:off x="0" y="0"/>
          <a:ext cx="0" cy="0"/>
          <a:chOff x="0" y="0"/>
          <a:chExt cx="0" cy="0"/>
        </a:xfrm>
      </p:grpSpPr>
      <p:sp>
        <p:nvSpPr>
          <p:cNvPr id="112" name="Google Shape;112;p91"/>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91"/>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4" name="Google Shape;11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91"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18" name="Google Shape;118;p9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19"/>
        <p:cNvGrpSpPr/>
        <p:nvPr/>
      </p:nvGrpSpPr>
      <p:grpSpPr>
        <a:xfrm>
          <a:off x="0" y="0"/>
          <a:ext cx="0" cy="0"/>
          <a:chOff x="0" y="0"/>
          <a:chExt cx="0" cy="0"/>
        </a:xfrm>
      </p:grpSpPr>
      <p:sp>
        <p:nvSpPr>
          <p:cNvPr id="120" name="Google Shape;120;p92"/>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92"/>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2" name="Google Shape;12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5" name="Google Shape;125;p92"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26" name="Google Shape;126;p9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p93"/>
          <p:cNvSpPr txBox="1">
            <a:spLocks noGrp="1"/>
          </p:cNvSpPr>
          <p:nvPr>
            <p:ph type="title"/>
          </p:nvPr>
        </p:nvSpPr>
        <p:spPr>
          <a:xfrm>
            <a:off x="2743200" y="256814"/>
            <a:ext cx="5943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93"/>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0" name="Google Shape;130;p93"/>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31" name="Google Shape;131;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34" name="Google Shape;134;p93"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35" name="Google Shape;135;p9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36"/>
        <p:cNvGrpSpPr/>
        <p:nvPr/>
      </p:nvGrpSpPr>
      <p:grpSpPr>
        <a:xfrm>
          <a:off x="0" y="0"/>
          <a:ext cx="0" cy="0"/>
          <a:chOff x="0" y="0"/>
          <a:chExt cx="0" cy="0"/>
        </a:xfrm>
      </p:grpSpPr>
      <p:sp>
        <p:nvSpPr>
          <p:cNvPr id="137" name="Google Shape;137;p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39" name="Google Shape;139;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9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3" name="Google Shape;143;p94"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44" name="Google Shape;144;p94"/>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45"/>
        <p:cNvGrpSpPr/>
        <p:nvPr/>
      </p:nvGrpSpPr>
      <p:grpSpPr>
        <a:xfrm>
          <a:off x="0" y="0"/>
          <a:ext cx="0" cy="0"/>
          <a:chOff x="0" y="0"/>
          <a:chExt cx="0" cy="0"/>
        </a:xfrm>
      </p:grpSpPr>
      <p:sp>
        <p:nvSpPr>
          <p:cNvPr id="146" name="Google Shape;146;p9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9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48" name="Google Shape;148;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9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52" name="Google Shape;152;p95"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3" name="Google Shape;153;p95"/>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97"/>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9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7" name="Google Shape;157;p9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58" name="Google Shape;158;p9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59" name="Google Shape;159;p9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60" name="Google Shape;160;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97"/>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4" name="Google Shape;164;p97"/>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65" name="Google Shape;165;p9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
        <p:cNvGrpSpPr/>
        <p:nvPr/>
      </p:nvGrpSpPr>
      <p:grpSpPr>
        <a:xfrm>
          <a:off x="0" y="0"/>
          <a:ext cx="0" cy="0"/>
          <a:chOff x="0" y="0"/>
          <a:chExt cx="0" cy="0"/>
        </a:xfrm>
      </p:grpSpPr>
      <p:sp>
        <p:nvSpPr>
          <p:cNvPr id="24" name="Google Shape;2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9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30" name="Google Shape;30;p96"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1" name="Google Shape;31;p9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6"/>
        <p:cNvGrpSpPr/>
        <p:nvPr/>
      </p:nvGrpSpPr>
      <p:grpSpPr>
        <a:xfrm>
          <a:off x="0" y="0"/>
          <a:ext cx="0" cy="0"/>
          <a:chOff x="0" y="0"/>
          <a:chExt cx="0" cy="0"/>
        </a:xfrm>
      </p:grpSpPr>
      <p:sp>
        <p:nvSpPr>
          <p:cNvPr id="167" name="Google Shape;167;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99"/>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99"/>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73" name="Google Shape;173;p99"/>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74" name="Google Shape;174;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99"/>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8" name="Google Shape;178;p9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9"/>
        <p:cNvGrpSpPr/>
        <p:nvPr/>
      </p:nvGrpSpPr>
      <p:grpSpPr>
        <a:xfrm>
          <a:off x="0" y="0"/>
          <a:ext cx="0" cy="0"/>
          <a:chOff x="0" y="0"/>
          <a:chExt cx="0" cy="0"/>
        </a:xfrm>
      </p:grpSpPr>
      <p:sp>
        <p:nvSpPr>
          <p:cNvPr id="180" name="Google Shape;180;p100"/>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100"/>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182" name="Google Shape;182;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85" name="Google Shape;185;p100"/>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6" name="Google Shape;186;p100"/>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87" name="Google Shape;187;p10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10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10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10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00"/>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One Content">
  <p:cSld name="4_One Content">
    <p:spTree>
      <p:nvGrpSpPr>
        <p:cNvPr id="1" name="Shape 201"/>
        <p:cNvGrpSpPr/>
        <p:nvPr/>
      </p:nvGrpSpPr>
      <p:grpSpPr>
        <a:xfrm>
          <a:off x="0" y="0"/>
          <a:ext cx="0" cy="0"/>
          <a:chOff x="0" y="0"/>
          <a:chExt cx="0" cy="0"/>
        </a:xfrm>
      </p:grpSpPr>
      <p:sp>
        <p:nvSpPr>
          <p:cNvPr id="202" name="Google Shape;202;ge1820f6778_0_894"/>
          <p:cNvSpPr txBox="1">
            <a:spLocks noGrp="1"/>
          </p:cNvSpPr>
          <p:nvPr>
            <p:ph type="title"/>
          </p:nvPr>
        </p:nvSpPr>
        <p:spPr>
          <a:xfrm>
            <a:off x="2743200" y="256813"/>
            <a:ext cx="5943600" cy="1143300"/>
          </a:xfrm>
          <a:prstGeom prst="rect">
            <a:avLst/>
          </a:prstGeom>
          <a:solidFill>
            <a:srgbClr val="63D4FF">
              <a:alpha val="66666"/>
            </a:srgbClr>
          </a:solid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2850"/>
              <a:buFont typeface="Verdana"/>
              <a:buNone/>
              <a:defRPr sz="2850" b="0" i="0" u="none" strike="noStrike" cap="none">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3" name="Google Shape;203;ge1820f6778_0_894"/>
          <p:cNvSpPr txBox="1">
            <a:spLocks noGrp="1"/>
          </p:cNvSpPr>
          <p:nvPr>
            <p:ph type="body" idx="1"/>
          </p:nvPr>
        </p:nvSpPr>
        <p:spPr>
          <a:xfrm>
            <a:off x="533400" y="1600204"/>
            <a:ext cx="8153400" cy="3352800"/>
          </a:xfrm>
          <a:prstGeom prst="rect">
            <a:avLst/>
          </a:prstGeom>
          <a:noFill/>
          <a:ln>
            <a:noFill/>
          </a:ln>
        </p:spPr>
        <p:txBody>
          <a:bodyPr spcFirstLastPara="1" wrap="square" lIns="91425" tIns="45700" rIns="91425" bIns="45700" anchor="t" anchorCtr="0">
            <a:noAutofit/>
          </a:bodyPr>
          <a:lstStyle>
            <a:lvl1pPr marL="457200" marR="0" lvl="0"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Verdana"/>
                <a:ea typeface="Verdana"/>
                <a:cs typeface="Verdana"/>
                <a:sym typeface="Verdana"/>
              </a:defRPr>
            </a:lvl1pPr>
            <a:lvl2pPr marL="914400" marR="0" lvl="1"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4pPr>
            <a:lvl5pPr marL="2286000" marR="0" lvl="4"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5pPr>
            <a:lvl6pPr marL="2743200" marR="0" lvl="5"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6pPr>
            <a:lvl7pPr marL="3200400" marR="0" lvl="6"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7pPr>
            <a:lvl8pPr marL="3657600" marR="0" lvl="7"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8pPr>
            <a:lvl9pPr marL="4114800" marR="0" lvl="8" indent="-314325" algn="l">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Verdana"/>
                <a:ea typeface="Verdana"/>
                <a:cs typeface="Verdana"/>
                <a:sym typeface="Verdana"/>
              </a:defRPr>
            </a:lvl9pPr>
          </a:lstStyle>
          <a:p>
            <a:endParaRPr/>
          </a:p>
        </p:txBody>
      </p:sp>
      <p:sp>
        <p:nvSpPr>
          <p:cNvPr id="204" name="Google Shape;204;ge1820f6778_0_894"/>
          <p:cNvSpPr txBox="1">
            <a:spLocks noGrp="1"/>
          </p:cNvSpPr>
          <p:nvPr>
            <p:ph type="dt" idx="10"/>
          </p:nvPr>
        </p:nvSpPr>
        <p:spPr>
          <a:xfrm>
            <a:off x="457200" y="6356353"/>
            <a:ext cx="21336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05" name="Google Shape;205;ge1820f6778_0_894"/>
          <p:cNvSpPr txBox="1">
            <a:spLocks noGrp="1"/>
          </p:cNvSpPr>
          <p:nvPr>
            <p:ph type="ftr" idx="11"/>
          </p:nvPr>
        </p:nvSpPr>
        <p:spPr>
          <a:xfrm>
            <a:off x="3124200" y="6356353"/>
            <a:ext cx="2895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900">
                <a:solidFill>
                  <a:srgbClr val="888888"/>
                </a:solidFill>
                <a:latin typeface="Verdana"/>
                <a:ea typeface="Verdana"/>
                <a:cs typeface="Verdana"/>
                <a:sym typeface="Verdana"/>
              </a:defRPr>
            </a:lvl1pPr>
            <a:lvl2pPr marR="0" lvl="1"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06" name="Google Shape;206;ge1820f6778_0_894"/>
          <p:cNvSpPr txBox="1">
            <a:spLocks noGrp="1"/>
          </p:cNvSpPr>
          <p:nvPr>
            <p:ph type="sldNum" idx="12"/>
          </p:nvPr>
        </p:nvSpPr>
        <p:spPr>
          <a:xfrm>
            <a:off x="6553200" y="6356353"/>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07" name="Google Shape;207;ge1820f6778_0_894" descr="Decorative image of smiling kids" title="Decorative image"/>
          <p:cNvPicPr preferRelativeResize="0"/>
          <p:nvPr/>
        </p:nvPicPr>
        <p:blipFill rotWithShape="1">
          <a:blip r:embed="rId2">
            <a:alphaModFix/>
          </a:blip>
          <a:srcRect l="239" t="13696"/>
          <a:stretch/>
        </p:blipFill>
        <p:spPr>
          <a:xfrm>
            <a:off x="-1" y="5105400"/>
            <a:ext cx="9144000" cy="1752601"/>
          </a:xfrm>
          <a:prstGeom prst="rect">
            <a:avLst/>
          </a:prstGeom>
          <a:noFill/>
          <a:ln w="38100" cap="flat" cmpd="sng">
            <a:solidFill>
              <a:schemeClr val="accent5"/>
            </a:solidFill>
            <a:prstDash val="dash"/>
            <a:round/>
            <a:headEnd type="none" w="sm" len="sm"/>
            <a:tailEnd type="none" w="sm" len="sm"/>
          </a:ln>
        </p:spPr>
      </p:pic>
      <p:pic>
        <p:nvPicPr>
          <p:cNvPr id="208" name="Google Shape;208;ge1820f6778_0_894" descr="VTSS Logo" title="Decorative image"/>
          <p:cNvPicPr preferRelativeResize="0"/>
          <p:nvPr/>
        </p:nvPicPr>
        <p:blipFill rotWithShape="1">
          <a:blip r:embed="rId3">
            <a:alphaModFix/>
          </a:blip>
          <a:srcRect/>
          <a:stretch/>
        </p:blipFill>
        <p:spPr>
          <a:xfrm>
            <a:off x="304800" y="324575"/>
            <a:ext cx="1771650" cy="78527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09"/>
        <p:cNvGrpSpPr/>
        <p:nvPr/>
      </p:nvGrpSpPr>
      <p:grpSpPr>
        <a:xfrm>
          <a:off x="0" y="0"/>
          <a:ext cx="0" cy="0"/>
          <a:chOff x="0" y="0"/>
          <a:chExt cx="0" cy="0"/>
        </a:xfrm>
      </p:grpSpPr>
      <p:sp>
        <p:nvSpPr>
          <p:cNvPr id="210" name="Google Shape;210;ge1820f6778_0_902"/>
          <p:cNvSpPr txBox="1">
            <a:spLocks noGrp="1"/>
          </p:cNvSpPr>
          <p:nvPr>
            <p:ph type="title"/>
          </p:nvPr>
        </p:nvSpPr>
        <p:spPr>
          <a:xfrm>
            <a:off x="457200" y="274637"/>
            <a:ext cx="8229600" cy="11433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80"/>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4" name="Google Shape;34;p80"/>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Symbol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95746A"/>
                </a:solidFill>
                <a:latin typeface="Rockwell"/>
                <a:ea typeface="Rockwell"/>
                <a:cs typeface="Rockwell"/>
                <a:sym typeface="Rockwell"/>
              </a:defRPr>
            </a:lvl9pPr>
          </a:lstStyle>
          <a:p>
            <a:endParaRPr/>
          </a:p>
        </p:txBody>
      </p:sp>
      <p:sp>
        <p:nvSpPr>
          <p:cNvPr id="35" name="Google Shape;35;p80"/>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36" name="Google Shape;36;p80"/>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95746A"/>
              </a:buClr>
              <a:buSzPts val="1400"/>
              <a:buFont typeface="Rockwell"/>
              <a:buNone/>
              <a:defRPr sz="1100">
                <a:solidFill>
                  <a:srgbClr val="95746A"/>
                </a:solidFill>
                <a:latin typeface="Rockwell"/>
                <a:ea typeface="Rockwell"/>
                <a:cs typeface="Rockwell"/>
                <a:sym typeface="Rockwell"/>
              </a:defRPr>
            </a:lvl1pPr>
            <a:lvl2pPr marR="0" lvl="1"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81"/>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8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82"/>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50" name="Google Shape;50;p82"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51" name="Google Shape;51;p82"/>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2"/>
        <p:cNvGrpSpPr/>
        <p:nvPr/>
      </p:nvGrpSpPr>
      <p:grpSpPr>
        <a:xfrm>
          <a:off x="0" y="0"/>
          <a:ext cx="0" cy="0"/>
          <a:chOff x="0" y="0"/>
          <a:chExt cx="0" cy="0"/>
        </a:xfrm>
      </p:grpSpPr>
      <p:sp>
        <p:nvSpPr>
          <p:cNvPr id="53" name="Google Shape;53;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8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8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84"/>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 name="Google Shape;63;p84"/>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4"/>
        <p:cNvGrpSpPr/>
        <p:nvPr/>
      </p:nvGrpSpPr>
      <p:grpSpPr>
        <a:xfrm>
          <a:off x="0" y="0"/>
          <a:ext cx="0" cy="0"/>
          <a:chOff x="0" y="0"/>
          <a:chExt cx="0" cy="0"/>
        </a:xfrm>
      </p:grpSpPr>
      <p:pic>
        <p:nvPicPr>
          <p:cNvPr id="65" name="Google Shape;65;p85"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66" name="Google Shape;66;p8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8" name="Google Shape;68;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8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2"/>
        <p:cNvGrpSpPr/>
        <p:nvPr/>
      </p:nvGrpSpPr>
      <p:grpSpPr>
        <a:xfrm>
          <a:off x="0" y="0"/>
          <a:ext cx="0" cy="0"/>
          <a:chOff x="0" y="0"/>
          <a:chExt cx="0" cy="0"/>
        </a:xfrm>
      </p:grpSpPr>
      <p:pic>
        <p:nvPicPr>
          <p:cNvPr id="73" name="Google Shape;73;p86"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74" name="Google Shape;74;p86"/>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6"/>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6" name="Google Shape;76;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9" name="Google Shape;79;p8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KCgIRGKAbfc"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b8ZFDqzAmEE"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psychologytoday.com/us/basics/cognition"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YrHIQIO_bdQ"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9GyXEMg03EI"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drive.google.com/file/d/1i7yWp1khGonveDU3ZafiRyULGQs8LxOc/view"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GPeeZ6viNgY"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qREKP9oijWI"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
          <p:cNvSpPr txBox="1">
            <a:spLocks noGrp="1"/>
          </p:cNvSpPr>
          <p:nvPr>
            <p:ph type="ctrTitle"/>
          </p:nvPr>
        </p:nvSpPr>
        <p:spPr>
          <a:xfrm>
            <a:off x="0" y="3671154"/>
            <a:ext cx="9144000" cy="1470025"/>
          </a:xfrm>
          <a:prstGeom prst="rect">
            <a:avLst/>
          </a:prstGeom>
          <a:solidFill>
            <a:schemeClr val="lt1">
              <a:alpha val="6549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a:t>From Starting to Sustaining</a:t>
            </a:r>
            <a:endParaRPr/>
          </a:p>
        </p:txBody>
      </p:sp>
      <p:sp>
        <p:nvSpPr>
          <p:cNvPr id="216" name="Google Shape;216;p1"/>
          <p:cNvSpPr txBox="1">
            <a:spLocks noGrp="1"/>
          </p:cNvSpPr>
          <p:nvPr>
            <p:ph type="subTitle" idx="1"/>
          </p:nvPr>
        </p:nvSpPr>
        <p:spPr>
          <a:xfrm>
            <a:off x="1373109" y="5257799"/>
            <a:ext cx="6400800" cy="1273629"/>
          </a:xfrm>
          <a:prstGeom prst="rect">
            <a:avLst/>
          </a:prstGeom>
          <a:solidFill>
            <a:schemeClr val="lt1">
              <a:alpha val="6549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Strand 4 Equity  </a:t>
            </a:r>
            <a:endParaRPr/>
          </a:p>
          <a:p>
            <a:pPr marL="0" lvl="0" indent="0" algn="ctr" rtl="0">
              <a:lnSpc>
                <a:spcPct val="100000"/>
              </a:lnSpc>
              <a:spcBef>
                <a:spcPts val="0"/>
              </a:spcBef>
              <a:spcAft>
                <a:spcPts val="0"/>
              </a:spcAft>
              <a:buClr>
                <a:srgbClr val="888888"/>
              </a:buClr>
              <a:buSzPts val="3200"/>
              <a:buNone/>
            </a:pPr>
            <a:r>
              <a:rPr lang="en-US"/>
              <a:t>October 13, 2021</a:t>
            </a:r>
            <a:endParaRPr/>
          </a:p>
          <a:p>
            <a:pPr marL="0" lvl="0" indent="0" algn="ctr" rtl="0">
              <a:lnSpc>
                <a:spcPct val="100000"/>
              </a:lnSpc>
              <a:spcBef>
                <a:spcPts val="0"/>
              </a:spcBef>
              <a:spcAft>
                <a:spcPts val="0"/>
              </a:spcAft>
              <a:buClr>
                <a:srgbClr val="888888"/>
              </a:buClr>
              <a:buSzPts val="3200"/>
              <a:buNone/>
            </a:pPr>
            <a:r>
              <a:rPr lang="en-US"/>
              <a:t/>
            </a:r>
            <a:br>
              <a:rPr lang="en-US"/>
            </a:b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
          <p:cNvSpPr txBox="1">
            <a:spLocks noGrp="1"/>
          </p:cNvSpPr>
          <p:nvPr>
            <p:ph type="body" idx="1"/>
          </p:nvPr>
        </p:nvSpPr>
        <p:spPr>
          <a:xfrm>
            <a:off x="457201" y="1600201"/>
            <a:ext cx="8229600" cy="28193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00"/>
              <a:buNone/>
            </a:pPr>
            <a:r>
              <a:rPr lang="en-US" sz="2600">
                <a:solidFill>
                  <a:schemeClr val="dk1"/>
                </a:solidFill>
                <a:latin typeface="Verdana"/>
                <a:ea typeface="Verdana"/>
                <a:cs typeface="Verdana"/>
                <a:sym typeface="Verdana"/>
              </a:rPr>
              <a:t>Begin to recognize and investigate equity challenges in current systems.</a:t>
            </a: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r>
              <a:rPr lang="en-US" sz="2600">
                <a:solidFill>
                  <a:schemeClr val="dk1"/>
                </a:solidFill>
                <a:latin typeface="Verdana"/>
                <a:ea typeface="Verdana"/>
                <a:cs typeface="Verdana"/>
                <a:sym typeface="Verdana"/>
              </a:rPr>
              <a:t>Examine The VDOE definition of educational equity and the Equity 5 C’s.</a:t>
            </a: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r>
              <a:rPr lang="en-US" sz="2600">
                <a:solidFill>
                  <a:schemeClr val="dk1"/>
                </a:solidFill>
                <a:latin typeface="Verdana"/>
                <a:ea typeface="Verdana"/>
                <a:cs typeface="Verdana"/>
                <a:sym typeface="Verdana"/>
              </a:rPr>
              <a:t>Identify disproportionality in division data.</a:t>
            </a: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500"/>
              <a:buNone/>
            </a:pPr>
            <a:r>
              <a:rPr lang="en-US" sz="2600">
                <a:solidFill>
                  <a:schemeClr val="dk1"/>
                </a:solidFill>
                <a:latin typeface="Verdana"/>
                <a:ea typeface="Verdana"/>
                <a:cs typeface="Verdana"/>
                <a:sym typeface="Verdana"/>
              </a:rPr>
              <a:t>Build understanding of how individual experiences and biases impact decision-making.</a:t>
            </a:r>
            <a:endParaRPr sz="2600">
              <a:solidFill>
                <a:schemeClr val="dk1"/>
              </a:solidFill>
              <a:latin typeface="Verdana"/>
              <a:ea typeface="Verdana"/>
              <a:cs typeface="Verdana"/>
              <a:sym typeface="Verdana"/>
            </a:endParaRPr>
          </a:p>
          <a:p>
            <a:pPr marL="0" lvl="0" indent="0" algn="l" rtl="0">
              <a:lnSpc>
                <a:spcPct val="100000"/>
              </a:lnSpc>
              <a:spcBef>
                <a:spcPts val="36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360"/>
              </a:spcBef>
              <a:spcAft>
                <a:spcPts val="0"/>
              </a:spcAft>
              <a:buClr>
                <a:schemeClr val="dk1"/>
              </a:buClr>
              <a:buSzPts val="1100"/>
              <a:buFont typeface="Arial"/>
              <a:buNone/>
            </a:pPr>
            <a:endParaRPr sz="900">
              <a:highlight>
                <a:srgbClr val="F3F3F3"/>
              </a:highlight>
              <a:latin typeface="Arial"/>
              <a:ea typeface="Arial"/>
              <a:cs typeface="Arial"/>
              <a:sym typeface="Arial"/>
            </a:endParaRPr>
          </a:p>
          <a:p>
            <a:pPr marL="0" lvl="0" indent="0" algn="l" rtl="0">
              <a:lnSpc>
                <a:spcPct val="100000"/>
              </a:lnSpc>
              <a:spcBef>
                <a:spcPts val="360"/>
              </a:spcBef>
              <a:spcAft>
                <a:spcPts val="0"/>
              </a:spcAft>
              <a:buSzPts val="1500"/>
              <a:buNone/>
            </a:pPr>
            <a:endParaRPr sz="2600"/>
          </a:p>
        </p:txBody>
      </p:sp>
      <p:sp>
        <p:nvSpPr>
          <p:cNvPr id="272" name="Google Shape;272;p3"/>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Learning Intentions</a:t>
            </a:r>
            <a:endParaRPr>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cb3e81ca70_0_226"/>
          <p:cNvSpPr txBox="1"/>
          <p:nvPr/>
        </p:nvSpPr>
        <p:spPr>
          <a:xfrm>
            <a:off x="1327850" y="1281000"/>
            <a:ext cx="621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Verdana"/>
                <a:ea typeface="Verdana"/>
                <a:cs typeface="Verdana"/>
                <a:sym typeface="Verdana"/>
              </a:rPr>
              <a:t>This is what we’re addressing…</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0"/>
          <p:cNvSpPr txBox="1">
            <a:spLocks noGrp="1"/>
          </p:cNvSpPr>
          <p:nvPr>
            <p:ph type="title"/>
          </p:nvPr>
        </p:nvSpPr>
        <p:spPr>
          <a:xfrm>
            <a:off x="408668" y="187896"/>
            <a:ext cx="8229600" cy="1143000"/>
          </a:xfrm>
          <a:prstGeom prst="rect">
            <a:avLst/>
          </a:prstGeom>
          <a:solidFill>
            <a:srgbClr val="A9DCF2">
              <a:alpha val="65882"/>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Assumptions</a:t>
            </a:r>
            <a:endParaRPr/>
          </a:p>
        </p:txBody>
      </p:sp>
      <p:sp>
        <p:nvSpPr>
          <p:cNvPr id="285" name="Google Shape;285;p10"/>
          <p:cNvSpPr txBox="1"/>
          <p:nvPr/>
        </p:nvSpPr>
        <p:spPr>
          <a:xfrm>
            <a:off x="68950" y="6464350"/>
            <a:ext cx="23457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(Fergus, 2019)</a:t>
            </a:r>
            <a:endParaRPr sz="1400" b="0" i="0" u="none" strike="noStrike" cap="none">
              <a:solidFill>
                <a:srgbClr val="000000"/>
              </a:solidFill>
              <a:latin typeface="Arial"/>
              <a:ea typeface="Arial"/>
              <a:cs typeface="Arial"/>
              <a:sym typeface="Arial"/>
            </a:endParaRPr>
          </a:p>
        </p:txBody>
      </p:sp>
      <p:sp>
        <p:nvSpPr>
          <p:cNvPr id="286" name="Google Shape;286;p10"/>
          <p:cNvSpPr txBox="1"/>
          <p:nvPr/>
        </p:nvSpPr>
        <p:spPr>
          <a:xfrm>
            <a:off x="1966470" y="2856130"/>
            <a:ext cx="1676400" cy="24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No one of us has all of the answers to the many complex questions about difference in a multi-racial, ethnic, and linguistic society. </a:t>
            </a:r>
            <a:endParaRPr sz="1800" b="0" i="0" u="none" strike="noStrike" cap="none">
              <a:solidFill>
                <a:schemeClr val="dk1"/>
              </a:solidFill>
              <a:latin typeface="Verdana"/>
              <a:ea typeface="Verdana"/>
              <a:cs typeface="Verdana"/>
              <a:sym typeface="Verdana"/>
            </a:endParaRPr>
          </a:p>
        </p:txBody>
      </p:sp>
      <p:sp>
        <p:nvSpPr>
          <p:cNvPr id="287" name="Google Shape;287;p10"/>
          <p:cNvSpPr txBox="1"/>
          <p:nvPr/>
        </p:nvSpPr>
        <p:spPr>
          <a:xfrm>
            <a:off x="207575" y="2856000"/>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are all well-intentioned good people who want to see all of our children succeed in school.</a:t>
            </a:r>
            <a:endParaRPr sz="1600" b="0" i="0" u="none" strike="noStrike" cap="none">
              <a:solidFill>
                <a:schemeClr val="dk1"/>
              </a:solidFill>
              <a:latin typeface="Verdana"/>
              <a:ea typeface="Verdana"/>
              <a:cs typeface="Verdana"/>
              <a:sym typeface="Verdana"/>
            </a:endParaRPr>
          </a:p>
        </p:txBody>
      </p:sp>
      <p:sp>
        <p:nvSpPr>
          <p:cNvPr id="288" name="Google Shape;288;p10"/>
          <p:cNvSpPr txBox="1"/>
          <p:nvPr/>
        </p:nvSpPr>
        <p:spPr>
          <a:xfrm>
            <a:off x="3575050" y="2856025"/>
            <a:ext cx="1758900" cy="331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Some of us would much rather not talk about cultural differences such as race, but we agree to enter into this conversation under the agreement of trust and good will.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p:txBody>
      </p:sp>
      <p:sp>
        <p:nvSpPr>
          <p:cNvPr id="289" name="Google Shape;289;p10"/>
          <p:cNvSpPr txBox="1"/>
          <p:nvPr/>
        </p:nvSpPr>
        <p:spPr>
          <a:xfrm>
            <a:off x="5334000" y="2856125"/>
            <a:ext cx="1758900" cy="29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Seeking safety in equity dialogues involves being heard, discussing our uncomfortable topics, making room to not know and seek understanding.</a:t>
            </a:r>
            <a:endParaRPr sz="1800" b="0" i="0" u="none" strike="noStrike" cap="none">
              <a:solidFill>
                <a:schemeClr val="dk1"/>
              </a:solidFill>
              <a:latin typeface="Verdana"/>
              <a:ea typeface="Verdana"/>
              <a:cs typeface="Verdana"/>
              <a:sym typeface="Verdana"/>
            </a:endParaRPr>
          </a:p>
        </p:txBody>
      </p:sp>
      <p:sp>
        <p:nvSpPr>
          <p:cNvPr id="290" name="Google Shape;290;p10"/>
          <p:cNvSpPr txBox="1"/>
          <p:nvPr/>
        </p:nvSpPr>
        <p:spPr>
          <a:xfrm>
            <a:off x="7010400" y="2856125"/>
            <a:ext cx="1867800" cy="253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Verdana"/>
                <a:ea typeface="Verdana"/>
                <a:cs typeface="Verdana"/>
                <a:sym typeface="Verdana"/>
              </a:rPr>
              <a:t>We must embrace the inherent risk within the conversations and actions to address disparity.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91" name="Google Shape;291;p10"/>
          <p:cNvSpPr/>
          <p:nvPr/>
        </p:nvSpPr>
        <p:spPr>
          <a:xfrm>
            <a:off x="533400" y="1612560"/>
            <a:ext cx="961800" cy="961800"/>
          </a:xfrm>
          <a:prstGeom prst="ellipse">
            <a:avLst/>
          </a:prstGeom>
          <a:solidFill>
            <a:srgbClr val="38B54A"/>
          </a:solidFill>
          <a:ln>
            <a:noFill/>
          </a:ln>
          <a:effectLst>
            <a:outerShdw blurRad="40000" dist="23000" dir="5400000" rotWithShape="0">
              <a:srgbClr val="000000">
                <a:alpha val="3333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92" name="Google Shape;292;p10" descr="Children"/>
          <p:cNvSpPr/>
          <p:nvPr/>
        </p:nvSpPr>
        <p:spPr>
          <a:xfrm>
            <a:off x="738378" y="1817538"/>
            <a:ext cx="552000" cy="552000"/>
          </a:xfrm>
          <a:prstGeom prst="rect">
            <a:avLst/>
          </a:prstGeom>
          <a:blipFill rotWithShape="1">
            <a:blip r:embed="rId3">
              <a:alphaModFix/>
            </a:blip>
            <a:stretch>
              <a:fillRect/>
            </a:stretch>
          </a:blip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0"/>
          <p:cNvSpPr/>
          <p:nvPr/>
        </p:nvSpPr>
        <p:spPr>
          <a:xfrm>
            <a:off x="2209800" y="1612560"/>
            <a:ext cx="961800" cy="961800"/>
          </a:xfrm>
          <a:prstGeom prst="ellipse">
            <a:avLst/>
          </a:prstGeom>
          <a:solidFill>
            <a:srgbClr val="38B54A"/>
          </a:solidFill>
          <a:ln>
            <a:noFill/>
          </a:ln>
          <a:effectLst>
            <a:outerShdw blurRad="40000" dist="23000" dir="5400000" rotWithShape="0">
              <a:srgbClr val="000000">
                <a:alpha val="3333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highlight>
                <a:srgbClr val="008000"/>
              </a:highlight>
              <a:latin typeface="Verdana"/>
              <a:ea typeface="Verdana"/>
              <a:cs typeface="Verdana"/>
              <a:sym typeface="Verdana"/>
            </a:endParaRPr>
          </a:p>
        </p:txBody>
      </p:sp>
      <p:sp>
        <p:nvSpPr>
          <p:cNvPr id="294" name="Google Shape;294;p10" descr="Children"/>
          <p:cNvSpPr/>
          <p:nvPr/>
        </p:nvSpPr>
        <p:spPr>
          <a:xfrm>
            <a:off x="2414778" y="1817537"/>
            <a:ext cx="552000" cy="552000"/>
          </a:xfrm>
          <a:prstGeom prst="rect">
            <a:avLst/>
          </a:prstGeom>
          <a:blipFill rotWithShape="1">
            <a:blip r:embed="rId4">
              <a:alphaModFix/>
            </a:blip>
            <a:stretch>
              <a:fillRect/>
            </a:stretch>
          </a:blip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0"/>
          <p:cNvSpPr/>
          <p:nvPr/>
        </p:nvSpPr>
        <p:spPr>
          <a:xfrm>
            <a:off x="3851031" y="1612558"/>
            <a:ext cx="961800" cy="961800"/>
          </a:xfrm>
          <a:prstGeom prst="ellipse">
            <a:avLst/>
          </a:prstGeom>
          <a:solidFill>
            <a:srgbClr val="38B54A"/>
          </a:solidFill>
          <a:ln>
            <a:noFill/>
          </a:ln>
          <a:effectLst>
            <a:outerShdw blurRad="40000" dist="23000" dir="5400000" rotWithShape="0">
              <a:srgbClr val="000000">
                <a:alpha val="3333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96" name="Google Shape;296;p10"/>
          <p:cNvSpPr/>
          <p:nvPr/>
        </p:nvSpPr>
        <p:spPr>
          <a:xfrm>
            <a:off x="5650429" y="1612558"/>
            <a:ext cx="961800" cy="961800"/>
          </a:xfrm>
          <a:prstGeom prst="ellipse">
            <a:avLst/>
          </a:prstGeom>
          <a:solidFill>
            <a:srgbClr val="38B54A"/>
          </a:solidFill>
          <a:ln>
            <a:noFill/>
          </a:ln>
          <a:effectLst>
            <a:outerShdw blurRad="40000" dist="23000" dir="5400000" rotWithShape="0">
              <a:srgbClr val="000000">
                <a:alpha val="3333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97" name="Google Shape;297;p10"/>
          <p:cNvSpPr/>
          <p:nvPr/>
        </p:nvSpPr>
        <p:spPr>
          <a:xfrm>
            <a:off x="7168662" y="1682479"/>
            <a:ext cx="961800" cy="961800"/>
          </a:xfrm>
          <a:prstGeom prst="ellipse">
            <a:avLst/>
          </a:prstGeom>
          <a:solidFill>
            <a:srgbClr val="38B54A"/>
          </a:solidFill>
          <a:ln>
            <a:noFill/>
          </a:ln>
          <a:effectLst>
            <a:outerShdw blurRad="40000" dist="23000" dir="5400000" rotWithShape="0">
              <a:srgbClr val="000000">
                <a:alpha val="3333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298" name="Google Shape;298;p10" descr="Handshake"/>
          <p:cNvSpPr/>
          <p:nvPr/>
        </p:nvSpPr>
        <p:spPr>
          <a:xfrm>
            <a:off x="4056009" y="1887458"/>
            <a:ext cx="552000" cy="552000"/>
          </a:xfrm>
          <a:prstGeom prst="rect">
            <a:avLst/>
          </a:prstGeom>
          <a:blipFill rotWithShape="1">
            <a:blip r:embed="rId5">
              <a:alphaModFix/>
            </a:blip>
            <a:stretch>
              <a:fillRect/>
            </a:stretch>
          </a:blip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0" descr="Chat"/>
          <p:cNvSpPr/>
          <p:nvPr/>
        </p:nvSpPr>
        <p:spPr>
          <a:xfrm>
            <a:off x="5855407" y="1849873"/>
            <a:ext cx="552000" cy="552000"/>
          </a:xfrm>
          <a:prstGeom prst="rect">
            <a:avLst/>
          </a:prstGeom>
          <a:blipFill rotWithShape="1">
            <a:blip r:embed="rId6">
              <a:alphaModFix/>
            </a:blip>
            <a:stretch>
              <a:fillRect/>
            </a:stretch>
          </a:blip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0" descr="Warning"/>
          <p:cNvSpPr/>
          <p:nvPr/>
        </p:nvSpPr>
        <p:spPr>
          <a:xfrm>
            <a:off x="7373640" y="1824790"/>
            <a:ext cx="552000" cy="552000"/>
          </a:xfrm>
          <a:prstGeom prst="rect">
            <a:avLst/>
          </a:prstGeom>
          <a:blipFill rotWithShape="1">
            <a:blip r:embed="rId7">
              <a:alphaModFix/>
            </a:blip>
            <a:stretch>
              <a:fillRect/>
            </a:stretch>
          </a:blip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txBox="1">
            <a:spLocks noGrp="1"/>
          </p:cNvSpPr>
          <p:nvPr>
            <p:ph type="title"/>
          </p:nvPr>
        </p:nvSpPr>
        <p:spPr>
          <a:xfrm>
            <a:off x="685800" y="2590800"/>
            <a:ext cx="7772400" cy="13620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979"/>
              <a:buFont typeface="Verdana"/>
              <a:buNone/>
            </a:pPr>
            <a:r>
              <a:rPr lang="en-US" sz="1979" i="1"/>
              <a:t>BEHAVIORS</a:t>
            </a:r>
            <a:r>
              <a:rPr lang="en-US" sz="3600" i="1"/>
              <a:t> </a:t>
            </a:r>
            <a:r>
              <a:rPr lang="en-US" sz="1979" i="1"/>
              <a:t>THAT HELP TAKE CONVERSATION TO A DEEPER REALM:</a:t>
            </a:r>
            <a:r>
              <a:rPr lang="en-US" sz="1979"/>
              <a:t/>
            </a:r>
            <a:br>
              <a:rPr lang="en-US" sz="1979"/>
            </a:br>
            <a:endParaRPr sz="1979"/>
          </a:p>
        </p:txBody>
      </p:sp>
      <p:sp>
        <p:nvSpPr>
          <p:cNvPr id="307" name="Google Shape;307;p11"/>
          <p:cNvSpPr txBox="1">
            <a:spLocks noGrp="1"/>
          </p:cNvSpPr>
          <p:nvPr>
            <p:ph type="body" idx="1"/>
          </p:nvPr>
        </p:nvSpPr>
        <p:spPr>
          <a:xfrm>
            <a:off x="685800" y="3657600"/>
            <a:ext cx="7772400" cy="309630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2000"/>
              <a:buNone/>
            </a:pPr>
            <a:r>
              <a:rPr lang="en-US" i="1">
                <a:solidFill>
                  <a:schemeClr val="dk1"/>
                </a:solidFill>
              </a:rPr>
              <a:t>We acknowledge one another as equals.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try to stay curious about each other.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recognize that we need each other's help to become better listeners.</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slow down so we have time to think and reflect.</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remember that conversation is the natural way humans think together.</a:t>
            </a:r>
            <a:endParaRPr/>
          </a:p>
          <a:p>
            <a:pPr marL="0" lvl="0" indent="0" algn="l" rtl="0">
              <a:lnSpc>
                <a:spcPct val="100000"/>
              </a:lnSpc>
              <a:spcBef>
                <a:spcPts val="400"/>
              </a:spcBef>
              <a:spcAft>
                <a:spcPts val="0"/>
              </a:spcAft>
              <a:buClr>
                <a:schemeClr val="dk1"/>
              </a:buClr>
              <a:buSzPts val="2000"/>
              <a:buNone/>
            </a:pPr>
            <a:r>
              <a:rPr lang="en-US" i="1">
                <a:solidFill>
                  <a:schemeClr val="dk1"/>
                </a:solidFill>
              </a:rPr>
              <a:t>We expect it to get messy sometimes.</a:t>
            </a:r>
            <a:endParaRPr/>
          </a:p>
          <a:p>
            <a:pPr marL="0" lvl="0" indent="0" algn="l" rtl="0">
              <a:lnSpc>
                <a:spcPct val="100000"/>
              </a:lnSpc>
              <a:spcBef>
                <a:spcPts val="400"/>
              </a:spcBef>
              <a:spcAft>
                <a:spcPts val="0"/>
              </a:spcAft>
              <a:buClr>
                <a:srgbClr val="888888"/>
              </a:buClr>
              <a:buSzPts val="2000"/>
              <a:buNone/>
            </a:pPr>
            <a:endParaRPr/>
          </a:p>
        </p:txBody>
      </p:sp>
      <p:sp>
        <p:nvSpPr>
          <p:cNvPr id="308" name="Google Shape;308;p11"/>
          <p:cNvSpPr txBox="1"/>
          <p:nvPr/>
        </p:nvSpPr>
        <p:spPr>
          <a:xfrm>
            <a:off x="4876350" y="6355800"/>
            <a:ext cx="4137000" cy="3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1" u="none" strike="noStrike" cap="none">
                <a:solidFill>
                  <a:schemeClr val="dk1"/>
                </a:solidFill>
                <a:latin typeface="Calibri"/>
                <a:ea typeface="Calibri"/>
                <a:cs typeface="Calibri"/>
                <a:sym typeface="Calibri"/>
              </a:rPr>
              <a:t>The Art of Conversation</a:t>
            </a:r>
            <a:r>
              <a:rPr lang="en-US" sz="1200" b="1" i="0" u="none" strike="noStrike" cap="none">
                <a:solidFill>
                  <a:schemeClr val="dk1"/>
                </a:solidFill>
                <a:latin typeface="Calibri"/>
                <a:ea typeface="Calibri"/>
                <a:cs typeface="Calibri"/>
                <a:sym typeface="Calibri"/>
              </a:rPr>
              <a:t> (adapted from Margaret Wheatley)</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2"/>
          <p:cNvPicPr preferRelativeResize="0"/>
          <p:nvPr/>
        </p:nvPicPr>
        <p:blipFill rotWithShape="1">
          <a:blip r:embed="rId3">
            <a:alphaModFix/>
          </a:blip>
          <a:srcRect/>
          <a:stretch/>
        </p:blipFill>
        <p:spPr>
          <a:xfrm>
            <a:off x="457200" y="381000"/>
            <a:ext cx="4147625" cy="5334566"/>
          </a:xfrm>
          <a:prstGeom prst="rect">
            <a:avLst/>
          </a:prstGeom>
          <a:noFill/>
          <a:ln w="9525" cap="flat" cmpd="sng">
            <a:solidFill>
              <a:schemeClr val="dk1"/>
            </a:solidFill>
            <a:prstDash val="solid"/>
            <a:round/>
            <a:headEnd type="none" w="sm" len="sm"/>
            <a:tailEnd type="none" w="sm" len="sm"/>
          </a:ln>
        </p:spPr>
      </p:pic>
      <p:pic>
        <p:nvPicPr>
          <p:cNvPr id="315" name="Google Shape;315;p12"/>
          <p:cNvPicPr preferRelativeResize="0"/>
          <p:nvPr/>
        </p:nvPicPr>
        <p:blipFill rotWithShape="1">
          <a:blip r:embed="rId4">
            <a:alphaModFix/>
          </a:blip>
          <a:srcRect/>
          <a:stretch/>
        </p:blipFill>
        <p:spPr>
          <a:xfrm>
            <a:off x="4923800" y="2191038"/>
            <a:ext cx="3695700" cy="171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blip>
          <a:srcRect/>
          <a:stretch/>
        </p:blipFill>
        <p:spPr>
          <a:xfrm>
            <a:off x="0" y="844996"/>
            <a:ext cx="9144000" cy="51680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8"/>
          <p:cNvSpPr txBox="1">
            <a:spLocks noGrp="1"/>
          </p:cNvSpPr>
          <p:nvPr>
            <p:ph type="body" idx="1"/>
          </p:nvPr>
        </p:nvSpPr>
        <p:spPr>
          <a:xfrm>
            <a:off x="3116000" y="1541050"/>
            <a:ext cx="5570700" cy="4572000"/>
          </a:xfrm>
          <a:prstGeom prst="rect">
            <a:avLst/>
          </a:prstGeom>
          <a:noFill/>
          <a:ln>
            <a:noFill/>
          </a:ln>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AutoNum type="arabicPeriod"/>
            </a:pPr>
            <a:r>
              <a:rPr lang="en-US" sz="2800">
                <a:solidFill>
                  <a:schemeClr val="dk1"/>
                </a:solidFill>
                <a:latin typeface="Verdana"/>
                <a:ea typeface="Verdana"/>
                <a:cs typeface="Verdana"/>
                <a:sym typeface="Verdana"/>
              </a:rPr>
              <a:t>Courageous Leadership</a:t>
            </a:r>
            <a:endParaRPr sz="280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SzPts val="1400"/>
              <a:buAutoNum type="arabicPeriod"/>
            </a:pPr>
            <a:r>
              <a:rPr lang="en-US" sz="2800">
                <a:solidFill>
                  <a:schemeClr val="dk1"/>
                </a:solidFill>
                <a:latin typeface="Verdana"/>
                <a:ea typeface="Verdana"/>
                <a:cs typeface="Verdana"/>
                <a:sym typeface="Verdana"/>
              </a:rPr>
              <a:t>Curriculum Reframing</a:t>
            </a:r>
            <a:endParaRPr sz="280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SzPts val="1400"/>
              <a:buAutoNum type="arabicPeriod"/>
            </a:pPr>
            <a:r>
              <a:rPr lang="en-US" sz="2800">
                <a:solidFill>
                  <a:schemeClr val="dk1"/>
                </a:solidFill>
                <a:latin typeface="Verdana"/>
                <a:ea typeface="Verdana"/>
                <a:cs typeface="Verdana"/>
                <a:sym typeface="Verdana"/>
              </a:rPr>
              <a:t>Compassionate Student &amp; Family Engagement</a:t>
            </a:r>
            <a:endParaRPr sz="280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SzPts val="1400"/>
              <a:buAutoNum type="arabicPeriod"/>
            </a:pPr>
            <a:r>
              <a:rPr lang="en-US" sz="2800">
                <a:solidFill>
                  <a:schemeClr val="dk1"/>
                </a:solidFill>
                <a:latin typeface="Verdana"/>
                <a:ea typeface="Verdana"/>
                <a:cs typeface="Verdana"/>
                <a:sym typeface="Verdana"/>
              </a:rPr>
              <a:t>Continuous Reflection</a:t>
            </a:r>
            <a:endParaRPr sz="2800">
              <a:solidFill>
                <a:schemeClr val="dk1"/>
              </a:solidFill>
              <a:latin typeface="Verdana"/>
              <a:ea typeface="Verdana"/>
              <a:cs typeface="Verdana"/>
              <a:sym typeface="Verdana"/>
            </a:endParaRPr>
          </a:p>
          <a:p>
            <a:pPr marL="457200" lvl="0" indent="-317500" algn="l" rtl="0">
              <a:lnSpc>
                <a:spcPct val="150000"/>
              </a:lnSpc>
              <a:spcBef>
                <a:spcPts val="0"/>
              </a:spcBef>
              <a:spcAft>
                <a:spcPts val="0"/>
              </a:spcAft>
              <a:buSzPts val="1400"/>
              <a:buAutoNum type="arabicPeriod"/>
            </a:pPr>
            <a:r>
              <a:rPr lang="en-US" sz="2800">
                <a:solidFill>
                  <a:schemeClr val="dk1"/>
                </a:solidFill>
                <a:latin typeface="Verdana"/>
                <a:ea typeface="Verdana"/>
                <a:cs typeface="Verdana"/>
                <a:sym typeface="Verdana"/>
              </a:rPr>
              <a:t>Culturally Responsive Teaching</a:t>
            </a:r>
            <a:endParaRPr sz="2800">
              <a:solidFill>
                <a:schemeClr val="dk1"/>
              </a:solidFill>
              <a:latin typeface="Verdana"/>
              <a:ea typeface="Verdana"/>
              <a:cs typeface="Verdana"/>
              <a:sym typeface="Verdana"/>
            </a:endParaRPr>
          </a:p>
        </p:txBody>
      </p:sp>
      <p:sp>
        <p:nvSpPr>
          <p:cNvPr id="327" name="Google Shape;327;p18"/>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Virginia’s Equity 5Cs</a:t>
            </a:r>
            <a:endParaRPr>
              <a:solidFill>
                <a:srgbClr val="000000"/>
              </a:solidFill>
              <a:latin typeface="Verdana"/>
              <a:ea typeface="Verdana"/>
              <a:cs typeface="Verdana"/>
              <a:sym typeface="Verdana"/>
            </a:endParaRPr>
          </a:p>
        </p:txBody>
      </p:sp>
      <p:pic>
        <p:nvPicPr>
          <p:cNvPr id="328" name="Google Shape;328;p18"/>
          <p:cNvPicPr preferRelativeResize="0"/>
          <p:nvPr/>
        </p:nvPicPr>
        <p:blipFill>
          <a:blip r:embed="rId3">
            <a:alphaModFix/>
          </a:blip>
          <a:stretch>
            <a:fillRect/>
          </a:stretch>
        </p:blipFill>
        <p:spPr>
          <a:xfrm>
            <a:off x="57900" y="2430525"/>
            <a:ext cx="3058100" cy="2362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f56d1d2cf1_0_5"/>
          <p:cNvPicPr preferRelativeResize="0"/>
          <p:nvPr/>
        </p:nvPicPr>
        <p:blipFill>
          <a:blip r:embed="rId3">
            <a:alphaModFix/>
          </a:blip>
          <a:stretch>
            <a:fillRect/>
          </a:stretch>
        </p:blipFill>
        <p:spPr>
          <a:xfrm>
            <a:off x="1521450" y="733075"/>
            <a:ext cx="6101100" cy="5757950"/>
          </a:xfrm>
          <a:prstGeom prst="rect">
            <a:avLst/>
          </a:prstGeom>
          <a:noFill/>
          <a:ln>
            <a:noFill/>
          </a:ln>
        </p:spPr>
      </p:pic>
      <p:sp>
        <p:nvSpPr>
          <p:cNvPr id="335" name="Google Shape;335;gf56d1d2cf1_0_5"/>
          <p:cNvSpPr txBox="1"/>
          <p:nvPr/>
        </p:nvSpPr>
        <p:spPr>
          <a:xfrm>
            <a:off x="2336100" y="259375"/>
            <a:ext cx="4471800" cy="67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latin typeface="Verdana"/>
                <a:ea typeface="Verdana"/>
                <a:cs typeface="Verdana"/>
                <a:sym typeface="Verdana"/>
              </a:rPr>
              <a:t>Centering Equity</a:t>
            </a:r>
            <a:endParaRPr sz="3600" b="1">
              <a:latin typeface="Verdana"/>
              <a:ea typeface="Verdana"/>
              <a:cs typeface="Verdana"/>
              <a:sym typeface="Verdana"/>
            </a:endParaRPr>
          </a:p>
        </p:txBody>
      </p:sp>
      <p:sp>
        <p:nvSpPr>
          <p:cNvPr id="336" name="Google Shape;336;gf56d1d2cf1_0_5"/>
          <p:cNvSpPr txBox="1"/>
          <p:nvPr/>
        </p:nvSpPr>
        <p:spPr>
          <a:xfrm>
            <a:off x="6861138" y="1901997"/>
            <a:ext cx="2211300" cy="138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6600"/>
                </a:solidFill>
                <a:latin typeface="Verdana"/>
                <a:ea typeface="Verdana"/>
                <a:cs typeface="Verdana"/>
                <a:sym typeface="Verdana"/>
              </a:rPr>
              <a:t>Supporting</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6600"/>
                </a:solidFill>
                <a:latin typeface="Verdana"/>
                <a:ea typeface="Verdana"/>
                <a:cs typeface="Verdana"/>
                <a:sym typeface="Verdana"/>
              </a:rPr>
              <a:t>Decision</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6600"/>
                </a:solidFill>
                <a:latin typeface="Verdana"/>
                <a:ea typeface="Verdana"/>
                <a:cs typeface="Verdana"/>
                <a:sym typeface="Verdana"/>
              </a:rPr>
              <a:t>Making</a:t>
            </a:r>
            <a:endParaRPr sz="1800" b="0" i="0" u="none" strike="noStrike" cap="none">
              <a:solidFill>
                <a:schemeClr val="dk1"/>
              </a:solidFill>
              <a:latin typeface="Verdana"/>
              <a:ea typeface="Verdana"/>
              <a:cs typeface="Verdana"/>
              <a:sym typeface="Verdana"/>
            </a:endParaRPr>
          </a:p>
        </p:txBody>
      </p:sp>
      <p:sp>
        <p:nvSpPr>
          <p:cNvPr id="337" name="Google Shape;337;gf56d1d2cf1_0_5"/>
          <p:cNvSpPr txBox="1"/>
          <p:nvPr/>
        </p:nvSpPr>
        <p:spPr>
          <a:xfrm>
            <a:off x="2647108" y="5903988"/>
            <a:ext cx="39624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FF"/>
                </a:solidFill>
                <a:latin typeface="Verdana"/>
                <a:ea typeface="Verdana"/>
                <a:cs typeface="Verdana"/>
                <a:sym typeface="Verdana"/>
              </a:rPr>
              <a:t>Supporting</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FF"/>
                </a:solidFill>
                <a:latin typeface="Verdana"/>
                <a:ea typeface="Verdana"/>
                <a:cs typeface="Verdana"/>
                <a:sym typeface="Verdana"/>
              </a:rPr>
              <a:t>Students  </a:t>
            </a:r>
            <a:endParaRPr sz="1800" b="0" i="0" u="none" strike="noStrike" cap="none">
              <a:solidFill>
                <a:schemeClr val="dk1"/>
              </a:solidFill>
              <a:latin typeface="Verdana"/>
              <a:ea typeface="Verdana"/>
              <a:cs typeface="Verdana"/>
              <a:sym typeface="Verdana"/>
            </a:endParaRPr>
          </a:p>
        </p:txBody>
      </p:sp>
      <p:sp>
        <p:nvSpPr>
          <p:cNvPr id="338" name="Google Shape;338;gf56d1d2cf1_0_5"/>
          <p:cNvSpPr txBox="1"/>
          <p:nvPr/>
        </p:nvSpPr>
        <p:spPr>
          <a:xfrm>
            <a:off x="-102304" y="1970792"/>
            <a:ext cx="2438400" cy="1385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8000"/>
                </a:solidFill>
                <a:latin typeface="Verdana"/>
                <a:ea typeface="Verdana"/>
                <a:cs typeface="Verdana"/>
                <a:sym typeface="Verdana"/>
              </a:rPr>
              <a:t>Supporting</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8000"/>
                </a:solidFill>
                <a:latin typeface="Verdana"/>
                <a:ea typeface="Verdana"/>
                <a:cs typeface="Verdana"/>
                <a:sym typeface="Verdana"/>
              </a:rPr>
              <a:t>Staff </a:t>
            </a:r>
            <a:endParaRPr sz="18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8000"/>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43"/>
        <p:cNvGrpSpPr/>
        <p:nvPr/>
      </p:nvGrpSpPr>
      <p:grpSpPr>
        <a:xfrm>
          <a:off x="0" y="0"/>
          <a:ext cx="0" cy="0"/>
          <a:chOff x="0" y="0"/>
          <a:chExt cx="0" cy="0"/>
        </a:xfrm>
      </p:grpSpPr>
      <p:pic>
        <p:nvPicPr>
          <p:cNvPr id="344" name="Google Shape;344;gcb3e81ca70_0_219"/>
          <p:cNvPicPr preferRelativeResize="0"/>
          <p:nvPr/>
        </p:nvPicPr>
        <p:blipFill>
          <a:blip r:embed="rId3">
            <a:alphaModFix/>
          </a:blip>
          <a:stretch>
            <a:fillRect/>
          </a:stretch>
        </p:blipFill>
        <p:spPr>
          <a:xfrm>
            <a:off x="74275" y="-157525"/>
            <a:ext cx="9069724" cy="71472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5"/>
          <p:cNvSpPr txBox="1">
            <a:spLocks noGrp="1"/>
          </p:cNvSpPr>
          <p:nvPr>
            <p:ph type="body" idx="1"/>
          </p:nvPr>
        </p:nvSpPr>
        <p:spPr>
          <a:xfrm>
            <a:off x="457199" y="4952808"/>
            <a:ext cx="8229600" cy="182899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a:solidFill>
                  <a:schemeClr val="dk1"/>
                </a:solidFill>
                <a:latin typeface="Verdana"/>
                <a:ea typeface="Verdana"/>
                <a:cs typeface="Verdana"/>
                <a:sym typeface="Verdana"/>
              </a:rPr>
              <a:t>Equity applies throughout the VTSS Matrix: 1B, 1C, 1D, 1F, 2A, 2B, 3A, 3B, 3C, 3D, 3E, 4B, 6A, 6B.</a:t>
            </a: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solidFill>
                <a:schemeClr val="dk1"/>
              </a:solidFill>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r>
              <a:rPr lang="en-US">
                <a:solidFill>
                  <a:schemeClr val="dk1"/>
                </a:solidFill>
                <a:latin typeface="Verdana"/>
                <a:ea typeface="Verdana"/>
                <a:cs typeface="Verdana"/>
                <a:sym typeface="Verdana"/>
              </a:rPr>
              <a:t>You can also find it in the DCA Items: 5, 6, 10, 11, 14, 15, 18, 19, 21</a:t>
            </a:r>
            <a:endParaRPr>
              <a:solidFill>
                <a:schemeClr val="dk1"/>
              </a:solidFill>
              <a:latin typeface="Verdana"/>
              <a:ea typeface="Verdana"/>
              <a:cs typeface="Verdana"/>
              <a:sym typeface="Verdana"/>
            </a:endParaRPr>
          </a:p>
        </p:txBody>
      </p:sp>
      <p:sp>
        <p:nvSpPr>
          <p:cNvPr id="350" name="Google Shape;350;p15"/>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VTSS Matrix Connections</a:t>
            </a:r>
            <a:endParaRPr>
              <a:latin typeface="Verdana"/>
              <a:ea typeface="Verdana"/>
              <a:cs typeface="Verdana"/>
              <a:sym typeface="Verdana"/>
            </a:endParaRPr>
          </a:p>
        </p:txBody>
      </p:sp>
      <p:graphicFrame>
        <p:nvGraphicFramePr>
          <p:cNvPr id="351" name="Google Shape;351;p15"/>
          <p:cNvGraphicFramePr/>
          <p:nvPr/>
        </p:nvGraphicFramePr>
        <p:xfrm>
          <a:off x="457199" y="1409604"/>
          <a:ext cx="3000000" cy="3000000"/>
        </p:xfrm>
        <a:graphic>
          <a:graphicData uri="http://schemas.openxmlformats.org/drawingml/2006/table">
            <a:tbl>
              <a:tblPr firstRow="1" firstCol="1" lastRow="1" lastCol="1" bandRow="1" bandCol="1">
                <a:noFill/>
                <a:tableStyleId>{DC15868B-541E-480E-9FA2-5B8EE9D6BA9F}</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2284875">
                <a:tc>
                  <a:txBody>
                    <a:bodyPr/>
                    <a:lstStyle/>
                    <a:p>
                      <a:pPr marL="0" marR="0" lvl="0" indent="0" algn="l" rtl="0">
                        <a:lnSpc>
                          <a:spcPct val="100000"/>
                        </a:lnSpc>
                        <a:spcBef>
                          <a:spcPts val="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20002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3.C Continuum of Supports that is Culturally Responsive</a:t>
                      </a:r>
                      <a:endParaRPr sz="1400" u="none" strike="noStrike" cap="none"/>
                    </a:p>
                    <a:p>
                      <a:pPr marL="0" marR="0" lvl="0" indent="0" algn="l" rtl="0">
                        <a:lnSpc>
                          <a:spcPct val="100000"/>
                        </a:lnSpc>
                        <a:spcBef>
                          <a:spcPts val="20"/>
                        </a:spcBef>
                        <a:spcAft>
                          <a:spcPts val="0"/>
                        </a:spcAft>
                        <a:buClr>
                          <a:srgbClr val="000000"/>
                        </a:buClr>
                        <a:buSzPts val="700"/>
                        <a:buFont typeface="Arial"/>
                        <a:buNone/>
                      </a:pPr>
                      <a:r>
                        <a:rPr lang="en-US" sz="700" u="none" strike="noStrike" cap="none">
                          <a:solidFill>
                            <a:schemeClr val="dk1"/>
                          </a:solidFill>
                        </a:rPr>
                        <a:t> </a:t>
                      </a:r>
                      <a:endParaRPr sz="1000" u="none" strike="noStrike" cap="none">
                        <a:solidFill>
                          <a:schemeClr val="dk1"/>
                        </a:solidFill>
                      </a:endParaRPr>
                    </a:p>
                    <a:p>
                      <a:pPr marL="67945" marR="92710" lvl="0" indent="0" algn="l" rtl="0">
                        <a:lnSpc>
                          <a:spcPct val="100000"/>
                        </a:lnSpc>
                        <a:spcBef>
                          <a:spcPts val="5"/>
                        </a:spcBef>
                        <a:spcAft>
                          <a:spcPts val="0"/>
                        </a:spcAft>
                        <a:buClr>
                          <a:srgbClr val="000000"/>
                        </a:buClr>
                        <a:buSzPts val="1000"/>
                        <a:buFont typeface="Arial"/>
                        <a:buNone/>
                      </a:pPr>
                      <a:r>
                        <a:rPr lang="en-US" sz="1000" u="none" strike="noStrike" cap="none">
                          <a:solidFill>
                            <a:schemeClr val="dk1"/>
                          </a:solidFill>
                        </a:rPr>
                        <a:t>(Clearly defining the practices and programs supported by the division and ensuring they are culturally responsive)</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9050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maps the current reality of existing practices and programs and reviews them for evidence of effectiveness.</a:t>
                      </a:r>
                      <a:endParaRPr sz="1400" u="none" strike="noStrike" cap="none"/>
                    </a:p>
                    <a:p>
                      <a:pPr marL="0" marR="0" lvl="0" indent="0" algn="l" rtl="0">
                        <a:lnSpc>
                          <a:spcPct val="100000"/>
                        </a:lnSpc>
                        <a:spcBef>
                          <a:spcPts val="55"/>
                        </a:spcBef>
                        <a:spcAft>
                          <a:spcPts val="0"/>
                        </a:spcAft>
                        <a:buClr>
                          <a:srgbClr val="000000"/>
                        </a:buClr>
                        <a:buSzPts val="900"/>
                        <a:buFont typeface="Arial"/>
                        <a:buNone/>
                      </a:pPr>
                      <a:r>
                        <a:rPr lang="en-US" sz="900" u="none" strike="noStrike" cap="none">
                          <a:solidFill>
                            <a:schemeClr val="dk1"/>
                          </a:solidFill>
                        </a:rPr>
                        <a:t> </a:t>
                      </a:r>
                      <a:endParaRPr sz="1000" u="none" strike="noStrike" cap="none">
                        <a:solidFill>
                          <a:schemeClr val="dk1"/>
                        </a:solidFill>
                      </a:endParaRPr>
                    </a:p>
                    <a:p>
                      <a:pPr marL="67945" marR="17081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explores cultural and linguistic factors when adopting academic/social behavioral practices, programs, and assessments.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9207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Upon completion of the review, the DLT seeks stakeholder input, investigates practices for which needs are identified, and makes purchases and/or withdraws programs as appropriate.</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9748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and SLT use a selection tool, which prompts analysis for cultural context.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118110" lvl="0" indent="-632"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The DLT maintains an inventory of EBPs and materials in a continuum of supports.</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1530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 clearly defined continuum of supports is maintained in tier definition or separate document.</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89535"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All instructional staff and stakeholders are aware of and able to utilize the continuum of supports for the purpose of providing an appropriate instructional match to meet the needs of all learners.</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DCA: 6, 7</a:t>
                      </a:r>
                      <a:endParaRPr sz="1400" u="none" strike="noStrike" cap="none"/>
                    </a:p>
                    <a:p>
                      <a:pPr marL="0" marR="0" lvl="0" indent="0" algn="l" rtl="0">
                        <a:lnSpc>
                          <a:spcPct val="100000"/>
                        </a:lnSpc>
                        <a:spcBef>
                          <a:spcPts val="55"/>
                        </a:spcBef>
                        <a:spcAft>
                          <a:spcPts val="0"/>
                        </a:spcAft>
                        <a:buClr>
                          <a:srgbClr val="000000"/>
                        </a:buClr>
                        <a:buSzPts val="900"/>
                        <a:buFont typeface="Arial"/>
                        <a:buNone/>
                      </a:pPr>
                      <a:r>
                        <a:rPr lang="en-US" sz="900" u="none" strike="noStrike" cap="none">
                          <a:solidFill>
                            <a:schemeClr val="dk1"/>
                          </a:solidFill>
                        </a:rPr>
                        <a:t> </a:t>
                      </a:r>
                      <a:endParaRPr sz="1000" u="none" strike="noStrike" cap="none">
                        <a:solidFill>
                          <a:schemeClr val="dk1"/>
                        </a:solidFill>
                      </a:endParaRPr>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TFI: 1.6, 1.10, 1.11, 2.5,</a:t>
                      </a:r>
                      <a:endParaRPr sz="1400" u="none" strike="noStrike" cap="none"/>
                    </a:p>
                    <a:p>
                      <a:pPr marL="67945" marR="0" lvl="0" indent="0" algn="l" rtl="0">
                        <a:lnSpc>
                          <a:spcPct val="100000"/>
                        </a:lnSpc>
                        <a:spcBef>
                          <a:spcPts val="5"/>
                        </a:spcBef>
                        <a:spcAft>
                          <a:spcPts val="0"/>
                        </a:spcAft>
                        <a:buClr>
                          <a:srgbClr val="000000"/>
                        </a:buClr>
                        <a:buSzPts val="1000"/>
                        <a:buFont typeface="Arial"/>
                        <a:buNone/>
                      </a:pPr>
                      <a:r>
                        <a:rPr lang="en-US" sz="1000" u="none" strike="noStrike" cap="none">
                          <a:solidFill>
                            <a:schemeClr val="dk1"/>
                          </a:solidFill>
                        </a:rPr>
                        <a:t>3.6</a:t>
                      </a:r>
                      <a:endParaRPr sz="1400" u="none" strike="noStrike" cap="none"/>
                    </a:p>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 </a:t>
                      </a:r>
                      <a:endParaRPr sz="1400" u="none" strike="noStrike" cap="none"/>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A‐TFI: 1.3, 1.4c, 1.8, 1.9,</a:t>
                      </a:r>
                      <a:endParaRPr sz="1400" u="none" strike="noStrike" cap="none"/>
                    </a:p>
                    <a:p>
                      <a:pPr marL="67945"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2.1, 2.4, 2.5, 3.1</a:t>
                      </a:r>
                      <a:endParaRPr sz="1000" u="none" strike="noStrike" cap="none">
                        <a:solidFill>
                          <a:schemeClr val="dk1"/>
                        </a:solidFill>
                        <a:latin typeface="Calibri"/>
                        <a:ea typeface="Calibri"/>
                        <a:cs typeface="Calibri"/>
                        <a:sym typeface="Calibri"/>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a006eb53a7_0_0"/>
          <p:cNvSpPr txBox="1">
            <a:spLocks noGrp="1"/>
          </p:cNvSpPr>
          <p:nvPr>
            <p:ph type="title"/>
          </p:nvPr>
        </p:nvSpPr>
        <p:spPr>
          <a:xfrm>
            <a:off x="192150" y="2446250"/>
            <a:ext cx="8852400" cy="130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US" sz="2900" b="0"/>
              <a:t>As everyone is signing in, please change your name to: name - division (ex. Tracy - Radford).  </a:t>
            </a:r>
            <a:endParaRPr sz="2900" b="0"/>
          </a:p>
          <a:p>
            <a:pPr marL="0" lvl="0" indent="0" algn="l" rtl="0">
              <a:lnSpc>
                <a:spcPct val="100000"/>
              </a:lnSpc>
              <a:spcBef>
                <a:spcPts val="0"/>
              </a:spcBef>
              <a:spcAft>
                <a:spcPts val="0"/>
              </a:spcAft>
              <a:buSzPts val="4000"/>
              <a:buNone/>
            </a:pPr>
            <a:r>
              <a:rPr lang="en-US" sz="2900" b="0"/>
              <a:t>To do this…</a:t>
            </a:r>
            <a:endParaRPr sz="2900" b="0"/>
          </a:p>
          <a:p>
            <a:pPr marL="0" lvl="0" indent="0" algn="l" rtl="0">
              <a:lnSpc>
                <a:spcPct val="100000"/>
              </a:lnSpc>
              <a:spcBef>
                <a:spcPts val="0"/>
              </a:spcBef>
              <a:spcAft>
                <a:spcPts val="0"/>
              </a:spcAft>
              <a:buSzPts val="4000"/>
              <a:buNone/>
            </a:pPr>
            <a:endParaRPr sz="2900" b="0"/>
          </a:p>
          <a:p>
            <a:pPr marL="457200" lvl="0" indent="-412750" algn="l" rtl="0">
              <a:lnSpc>
                <a:spcPct val="100000"/>
              </a:lnSpc>
              <a:spcBef>
                <a:spcPts val="0"/>
              </a:spcBef>
              <a:spcAft>
                <a:spcPts val="0"/>
              </a:spcAft>
              <a:buSzPts val="2900"/>
              <a:buAutoNum type="arabicPeriod"/>
            </a:pPr>
            <a:r>
              <a:rPr lang="en-US" sz="2900" b="0"/>
              <a:t>Click on PARTICIPANTS on the bottom bar.</a:t>
            </a:r>
            <a:endParaRPr sz="2900" b="0"/>
          </a:p>
          <a:p>
            <a:pPr marL="457200" lvl="0" indent="-412750" algn="l" rtl="0">
              <a:lnSpc>
                <a:spcPct val="100000"/>
              </a:lnSpc>
              <a:spcBef>
                <a:spcPts val="0"/>
              </a:spcBef>
              <a:spcAft>
                <a:spcPts val="0"/>
              </a:spcAft>
              <a:buSzPts val="2900"/>
              <a:buAutoNum type="arabicPeriod"/>
            </a:pPr>
            <a:r>
              <a:rPr lang="en-US" sz="2900" b="0"/>
              <a:t>Go to your name and click MORE.</a:t>
            </a:r>
            <a:endParaRPr sz="2900" b="0"/>
          </a:p>
          <a:p>
            <a:pPr marL="457200" lvl="0" indent="-412750" algn="l" rtl="0">
              <a:lnSpc>
                <a:spcPct val="100000"/>
              </a:lnSpc>
              <a:spcBef>
                <a:spcPts val="0"/>
              </a:spcBef>
              <a:spcAft>
                <a:spcPts val="0"/>
              </a:spcAft>
              <a:buSzPts val="2900"/>
              <a:buAutoNum type="arabicPeriod"/>
            </a:pPr>
            <a:r>
              <a:rPr lang="en-US" sz="2900" b="0"/>
              <a:t>Select RENAME from the drop down menu.</a:t>
            </a:r>
            <a:endParaRPr sz="2900" b="0"/>
          </a:p>
          <a:p>
            <a:pPr marL="457200" lvl="0" indent="-412750" algn="l" rtl="0">
              <a:lnSpc>
                <a:spcPct val="100000"/>
              </a:lnSpc>
              <a:spcBef>
                <a:spcPts val="0"/>
              </a:spcBef>
              <a:spcAft>
                <a:spcPts val="0"/>
              </a:spcAft>
              <a:buSzPts val="2900"/>
              <a:buAutoNum type="arabicPeriod"/>
            </a:pPr>
            <a:r>
              <a:rPr lang="en-US" sz="2900" b="0"/>
              <a:t>Type in your name - division.</a:t>
            </a:r>
            <a:endParaRPr sz="2900"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7"/>
          <p:cNvSpPr txBox="1">
            <a:spLocks noGrp="1"/>
          </p:cNvSpPr>
          <p:nvPr>
            <p:ph type="body" idx="1"/>
          </p:nvPr>
        </p:nvSpPr>
        <p:spPr>
          <a:xfrm>
            <a:off x="114300" y="1371600"/>
            <a:ext cx="8915400" cy="5334000"/>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one’s own racial and cultural identity influence effective teaching, leading, and learning?</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does awareness, knowledge, and understanding of the racial and cultural identity of students and staff promote effective teaching, leading, and learning?</a:t>
            </a:r>
            <a:endParaRPr sz="2635">
              <a:solidFill>
                <a:srgbClr val="000000"/>
              </a:solidFill>
              <a:latin typeface="Verdana"/>
              <a:ea typeface="Verdana"/>
              <a:cs typeface="Verdana"/>
              <a:sym typeface="Verdana"/>
            </a:endParaRPr>
          </a:p>
          <a:p>
            <a:pPr marL="342900" lvl="0" indent="-139700" algn="l" rtl="0">
              <a:lnSpc>
                <a:spcPct val="80000"/>
              </a:lnSpc>
              <a:spcBef>
                <a:spcPts val="527"/>
              </a:spcBef>
              <a:spcAft>
                <a:spcPts val="0"/>
              </a:spcAft>
              <a:buClr>
                <a:schemeClr val="dk1"/>
              </a:buClr>
              <a:buSzPts val="3200"/>
              <a:buNone/>
            </a:pPr>
            <a:endParaRPr sz="2635">
              <a:solidFill>
                <a:srgbClr val="000000"/>
              </a:solidFill>
              <a:latin typeface="Verdana"/>
              <a:ea typeface="Verdana"/>
              <a:cs typeface="Verdana"/>
              <a:sym typeface="Verdana"/>
            </a:endParaRPr>
          </a:p>
          <a:p>
            <a:pPr marL="342900" lvl="0" indent="-342900" algn="l" rtl="0">
              <a:lnSpc>
                <a:spcPct val="80000"/>
              </a:lnSpc>
              <a:spcBef>
                <a:spcPts val="527"/>
              </a:spcBef>
              <a:spcAft>
                <a:spcPts val="0"/>
              </a:spcAft>
              <a:buClr>
                <a:srgbClr val="000000"/>
              </a:buClr>
              <a:buSzPts val="3200"/>
              <a:buChar char="•"/>
            </a:pPr>
            <a:r>
              <a:rPr lang="en-US" sz="2635">
                <a:solidFill>
                  <a:srgbClr val="000000"/>
                </a:solidFill>
                <a:latin typeface="Verdana"/>
                <a:ea typeface="Verdana"/>
                <a:cs typeface="Verdana"/>
                <a:sym typeface="Verdana"/>
              </a:rPr>
              <a:t>How do we design systems and practices to establish learning environments that are conscious of race and culture to ensure implementation of culturally responsive practices, policies and procedures?</a:t>
            </a:r>
            <a:endParaRPr sz="2635">
              <a:solidFill>
                <a:srgbClr val="000000"/>
              </a:solidFill>
              <a:latin typeface="Verdana"/>
              <a:ea typeface="Verdana"/>
              <a:cs typeface="Verdana"/>
              <a:sym typeface="Verdana"/>
            </a:endParaRPr>
          </a:p>
          <a:p>
            <a:pPr marL="0" lvl="0" indent="0" algn="l" rtl="0">
              <a:lnSpc>
                <a:spcPct val="80000"/>
              </a:lnSpc>
              <a:spcBef>
                <a:spcPts val="544"/>
              </a:spcBef>
              <a:spcAft>
                <a:spcPts val="0"/>
              </a:spcAft>
              <a:buClr>
                <a:schemeClr val="dk1"/>
              </a:buClr>
              <a:buSzPts val="2720"/>
              <a:buNone/>
            </a:pPr>
            <a:endParaRPr sz="2720"/>
          </a:p>
        </p:txBody>
      </p:sp>
      <p:sp>
        <p:nvSpPr>
          <p:cNvPr id="358" name="Google Shape;358;p7"/>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3600"/>
              <a:buFont typeface="Verdana"/>
              <a:buNone/>
            </a:pPr>
            <a:r>
              <a:rPr lang="en-US" sz="3600">
                <a:solidFill>
                  <a:srgbClr val="000000"/>
                </a:solidFill>
                <a:latin typeface="Verdana"/>
                <a:ea typeface="Verdana"/>
                <a:cs typeface="Verdana"/>
                <a:sym typeface="Verdana"/>
              </a:rPr>
              <a:t>Guiding Questions</a:t>
            </a:r>
            <a:r>
              <a:rPr lang="en-US" sz="3240" b="1">
                <a:latin typeface="Verdana"/>
                <a:ea typeface="Verdana"/>
                <a:cs typeface="Verdana"/>
                <a:sym typeface="Verdana"/>
              </a:rPr>
              <a:t/>
            </a:r>
            <a:br>
              <a:rPr lang="en-US" sz="3240" b="1">
                <a:latin typeface="Verdana"/>
                <a:ea typeface="Verdana"/>
                <a:cs typeface="Verdana"/>
                <a:sym typeface="Verdana"/>
              </a:rPr>
            </a:br>
            <a:endParaRPr sz="324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6"/>
          <p:cNvPicPr preferRelativeResize="0"/>
          <p:nvPr/>
        </p:nvPicPr>
        <p:blipFill rotWithShape="1">
          <a:blip r:embed="rId3">
            <a:alphaModFix/>
          </a:blip>
          <a:srcRect l="24997" t="31761" r="25512" b="33674"/>
          <a:stretch/>
        </p:blipFill>
        <p:spPr>
          <a:xfrm>
            <a:off x="6556159" y="5827600"/>
            <a:ext cx="2587840" cy="1016600"/>
          </a:xfrm>
          <a:prstGeom prst="rect">
            <a:avLst/>
          </a:prstGeom>
          <a:noFill/>
          <a:ln>
            <a:noFill/>
          </a:ln>
        </p:spPr>
      </p:pic>
      <p:sp>
        <p:nvSpPr>
          <p:cNvPr id="364" name="Google Shape;364;p16"/>
          <p:cNvSpPr/>
          <p:nvPr/>
        </p:nvSpPr>
        <p:spPr>
          <a:xfrm>
            <a:off x="591522" y="832000"/>
            <a:ext cx="5455800" cy="54558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65" name="Google Shape;365;p16"/>
          <p:cNvSpPr/>
          <p:nvPr/>
        </p:nvSpPr>
        <p:spPr>
          <a:xfrm>
            <a:off x="3106740" y="832000"/>
            <a:ext cx="5455800" cy="5455800"/>
          </a:xfrm>
          <a:prstGeom prst="ellipse">
            <a:avLst/>
          </a:prstGeom>
          <a:solidFill>
            <a:srgbClr val="93C47D">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66" name="Google Shape;366;p16"/>
          <p:cNvSpPr txBox="1">
            <a:spLocks noGrp="1"/>
          </p:cNvSpPr>
          <p:nvPr>
            <p:ph type="title" idx="4294967295"/>
          </p:nvPr>
        </p:nvSpPr>
        <p:spPr>
          <a:xfrm>
            <a:off x="0" y="76200"/>
            <a:ext cx="7626350" cy="76358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Ubuntu"/>
              <a:buNone/>
            </a:pPr>
            <a:r>
              <a:rPr lang="en-US" sz="2400" b="1">
                <a:latin typeface="Ubuntu"/>
                <a:ea typeface="Ubuntu"/>
                <a:cs typeface="Ubuntu"/>
                <a:sym typeface="Ubuntu"/>
              </a:rPr>
              <a:t>A “map” of Systemic Oppression</a:t>
            </a:r>
            <a:endParaRPr sz="2400" b="1">
              <a:latin typeface="Ubuntu"/>
              <a:ea typeface="Ubuntu"/>
              <a:cs typeface="Ubuntu"/>
              <a:sym typeface="Ubuntu"/>
            </a:endParaRPr>
          </a:p>
        </p:txBody>
      </p:sp>
      <p:sp>
        <p:nvSpPr>
          <p:cNvPr id="367" name="Google Shape;367;p16"/>
          <p:cNvSpPr txBox="1">
            <a:spLocks noGrp="1"/>
          </p:cNvSpPr>
          <p:nvPr>
            <p:ph type="title" idx="4294967295"/>
          </p:nvPr>
        </p:nvSpPr>
        <p:spPr>
          <a:xfrm>
            <a:off x="0" y="6288088"/>
            <a:ext cx="7050088" cy="503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0000"/>
              </a:buClr>
              <a:buSzPts val="1400"/>
              <a:buFont typeface="Ubuntu"/>
              <a:buNone/>
            </a:pPr>
            <a:r>
              <a:rPr lang="en-US" sz="1400" b="1">
                <a:solidFill>
                  <a:srgbClr val="FF0000"/>
                </a:solidFill>
                <a:latin typeface="Ubuntu"/>
                <a:ea typeface="Ubuntu"/>
                <a:cs typeface="Ubuntu"/>
                <a:sym typeface="Ubuntu"/>
              </a:rPr>
              <a:t>Blindness to the reality of systemic oppression...</a:t>
            </a:r>
            <a:endParaRPr sz="1400" b="1">
              <a:solidFill>
                <a:srgbClr val="FF0000"/>
              </a:solidFill>
              <a:latin typeface="Ubuntu"/>
              <a:ea typeface="Ubuntu"/>
              <a:cs typeface="Ubuntu"/>
              <a:sym typeface="Ubuntu"/>
            </a:endParaRPr>
          </a:p>
        </p:txBody>
      </p:sp>
      <p:sp>
        <p:nvSpPr>
          <p:cNvPr id="368" name="Google Shape;368;p16"/>
          <p:cNvSpPr/>
          <p:nvPr/>
        </p:nvSpPr>
        <p:spPr>
          <a:xfrm>
            <a:off x="591522" y="832011"/>
            <a:ext cx="1928400" cy="628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INDIVIDUAL</a:t>
            </a:r>
            <a:endParaRPr sz="1800" b="1" i="0" u="none" strike="noStrike" cap="none">
              <a:solidFill>
                <a:srgbClr val="FFFFFF"/>
              </a:solidFill>
              <a:latin typeface="Ubuntu"/>
              <a:ea typeface="Ubuntu"/>
              <a:cs typeface="Ubuntu"/>
              <a:sym typeface="Ubuntu"/>
            </a:endParaRPr>
          </a:p>
        </p:txBody>
      </p:sp>
      <p:sp>
        <p:nvSpPr>
          <p:cNvPr id="369" name="Google Shape;369;p16"/>
          <p:cNvSpPr/>
          <p:nvPr/>
        </p:nvSpPr>
        <p:spPr>
          <a:xfrm>
            <a:off x="6634021" y="832011"/>
            <a:ext cx="1928400" cy="628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SYSTEMIC</a:t>
            </a:r>
            <a:endParaRPr sz="1800" b="1" i="0" u="none" strike="noStrike" cap="none">
              <a:solidFill>
                <a:srgbClr val="FFFFFF"/>
              </a:solidFill>
              <a:latin typeface="Ubuntu"/>
              <a:ea typeface="Ubuntu"/>
              <a:cs typeface="Ubuntu"/>
              <a:sym typeface="Ubuntu"/>
            </a:endParaRPr>
          </a:p>
        </p:txBody>
      </p:sp>
      <p:sp>
        <p:nvSpPr>
          <p:cNvPr id="370" name="Google Shape;370;p16"/>
          <p:cNvSpPr txBox="1"/>
          <p:nvPr/>
        </p:nvSpPr>
        <p:spPr>
          <a:xfrm>
            <a:off x="1674798"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Identity &amp; difference</a:t>
            </a:r>
            <a:endParaRPr sz="1800" b="0" i="0" u="none" strike="noStrike" cap="none">
              <a:solidFill>
                <a:schemeClr val="dk1"/>
              </a:solidFill>
              <a:latin typeface="Ubuntu"/>
              <a:ea typeface="Ubuntu"/>
              <a:cs typeface="Ubuntu"/>
              <a:sym typeface="Ubuntu"/>
            </a:endParaRPr>
          </a:p>
        </p:txBody>
      </p:sp>
      <p:sp>
        <p:nvSpPr>
          <p:cNvPr id="371" name="Google Shape;371;p16"/>
          <p:cNvSpPr txBox="1"/>
          <p:nvPr/>
        </p:nvSpPr>
        <p:spPr>
          <a:xfrm>
            <a:off x="1017745" y="234171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Advantage &amp; disadvantage</a:t>
            </a:r>
            <a:endParaRPr sz="1800" b="0" i="0" u="none" strike="noStrike" cap="none">
              <a:solidFill>
                <a:schemeClr val="dk1"/>
              </a:solidFill>
              <a:latin typeface="Ubuntu"/>
              <a:ea typeface="Ubuntu"/>
              <a:cs typeface="Ubuntu"/>
              <a:sym typeface="Ubuntu"/>
            </a:endParaRPr>
          </a:p>
        </p:txBody>
      </p:sp>
      <p:sp>
        <p:nvSpPr>
          <p:cNvPr id="372" name="Google Shape;372;p16"/>
          <p:cNvSpPr txBox="1"/>
          <p:nvPr/>
        </p:nvSpPr>
        <p:spPr>
          <a:xfrm>
            <a:off x="758728" y="390673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Explicit Bias</a:t>
            </a:r>
            <a:endParaRPr sz="1800" b="0" i="0" u="none" strike="noStrike" cap="none">
              <a:solidFill>
                <a:schemeClr val="dk1"/>
              </a:solidFill>
              <a:latin typeface="Ubuntu"/>
              <a:ea typeface="Ubuntu"/>
              <a:cs typeface="Ubuntu"/>
              <a:sym typeface="Ubuntu"/>
            </a:endParaRPr>
          </a:p>
        </p:txBody>
      </p:sp>
      <p:sp>
        <p:nvSpPr>
          <p:cNvPr id="373" name="Google Shape;373;p16"/>
          <p:cNvSpPr txBox="1"/>
          <p:nvPr/>
        </p:nvSpPr>
        <p:spPr>
          <a:xfrm>
            <a:off x="1119003" y="4434592"/>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Implicit Bias</a:t>
            </a:r>
            <a:endParaRPr sz="1800" b="0" i="0" u="none" strike="noStrike" cap="none">
              <a:solidFill>
                <a:schemeClr val="dk1"/>
              </a:solidFill>
              <a:latin typeface="Ubuntu"/>
              <a:ea typeface="Ubuntu"/>
              <a:cs typeface="Ubuntu"/>
              <a:sym typeface="Ubuntu"/>
            </a:endParaRPr>
          </a:p>
        </p:txBody>
      </p:sp>
      <p:sp>
        <p:nvSpPr>
          <p:cNvPr id="374" name="Google Shape;374;p16"/>
          <p:cNvSpPr txBox="1"/>
          <p:nvPr/>
        </p:nvSpPr>
        <p:spPr>
          <a:xfrm>
            <a:off x="1487836" y="5005304"/>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Stereotype Threat</a:t>
            </a:r>
            <a:endParaRPr sz="1800" b="0" i="0" u="none" strike="noStrike" cap="none">
              <a:solidFill>
                <a:schemeClr val="dk1"/>
              </a:solidFill>
              <a:latin typeface="Ubuntu"/>
              <a:ea typeface="Ubuntu"/>
              <a:cs typeface="Ubuntu"/>
              <a:sym typeface="Ubuntu"/>
            </a:endParaRPr>
          </a:p>
        </p:txBody>
      </p:sp>
      <p:sp>
        <p:nvSpPr>
          <p:cNvPr id="375" name="Google Shape;375;p16"/>
          <p:cNvSpPr txBox="1"/>
          <p:nvPr/>
        </p:nvSpPr>
        <p:spPr>
          <a:xfrm>
            <a:off x="2442540" y="557730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Internalized oppression</a:t>
            </a:r>
            <a:endParaRPr sz="1800" b="0" i="0" u="none" strike="noStrike" cap="none">
              <a:solidFill>
                <a:schemeClr val="dk1"/>
              </a:solidFill>
              <a:latin typeface="Ubuntu"/>
              <a:ea typeface="Ubuntu"/>
              <a:cs typeface="Ubuntu"/>
              <a:sym typeface="Ubuntu"/>
            </a:endParaRPr>
          </a:p>
        </p:txBody>
      </p:sp>
      <p:sp>
        <p:nvSpPr>
          <p:cNvPr id="376" name="Google Shape;376;p16"/>
          <p:cNvSpPr txBox="1"/>
          <p:nvPr/>
        </p:nvSpPr>
        <p:spPr>
          <a:xfrm>
            <a:off x="460700" y="3138507"/>
            <a:ext cx="2693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Individual</a:t>
            </a:r>
            <a:endParaRPr sz="3600" b="1" i="0" u="none" strike="noStrike" cap="none">
              <a:solidFill>
                <a:schemeClr val="dk1"/>
              </a:solidFill>
              <a:latin typeface="Ubuntu"/>
              <a:ea typeface="Ubuntu"/>
              <a:cs typeface="Ubuntu"/>
              <a:sym typeface="Ubuntu"/>
            </a:endParaRPr>
          </a:p>
        </p:txBody>
      </p:sp>
      <p:sp>
        <p:nvSpPr>
          <p:cNvPr id="377" name="Google Shape;377;p16"/>
          <p:cNvSpPr txBox="1"/>
          <p:nvPr/>
        </p:nvSpPr>
        <p:spPr>
          <a:xfrm>
            <a:off x="2886737" y="3891951"/>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Interpersonal</a:t>
            </a:r>
            <a:endParaRPr sz="3600" b="1" i="0" u="none" strike="noStrike" cap="none">
              <a:solidFill>
                <a:schemeClr val="dk1"/>
              </a:solidFill>
              <a:latin typeface="Ubuntu"/>
              <a:ea typeface="Ubuntu"/>
              <a:cs typeface="Ubuntu"/>
              <a:sym typeface="Ubuntu"/>
            </a:endParaRPr>
          </a:p>
        </p:txBody>
      </p:sp>
      <p:sp>
        <p:nvSpPr>
          <p:cNvPr id="378" name="Google Shape;378;p16"/>
          <p:cNvSpPr txBox="1"/>
          <p:nvPr/>
        </p:nvSpPr>
        <p:spPr>
          <a:xfrm>
            <a:off x="5486423" y="2225494"/>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Institutional</a:t>
            </a:r>
            <a:endParaRPr sz="3600" b="1" i="0" u="none" strike="noStrike" cap="none">
              <a:solidFill>
                <a:schemeClr val="dk1"/>
              </a:solidFill>
              <a:latin typeface="Ubuntu"/>
              <a:ea typeface="Ubuntu"/>
              <a:cs typeface="Ubuntu"/>
              <a:sym typeface="Ubuntu"/>
            </a:endParaRPr>
          </a:p>
        </p:txBody>
      </p:sp>
      <p:sp>
        <p:nvSpPr>
          <p:cNvPr id="379" name="Google Shape;379;p16"/>
          <p:cNvSpPr txBox="1"/>
          <p:nvPr/>
        </p:nvSpPr>
        <p:spPr>
          <a:xfrm>
            <a:off x="5486423" y="5024088"/>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Structural</a:t>
            </a:r>
            <a:endParaRPr sz="3600" b="1" i="0" u="none" strike="noStrike" cap="none">
              <a:solidFill>
                <a:schemeClr val="dk1"/>
              </a:solidFill>
              <a:latin typeface="Ubuntu"/>
              <a:ea typeface="Ubuntu"/>
              <a:cs typeface="Ubuntu"/>
              <a:sym typeface="Ubuntu"/>
            </a:endParaRPr>
          </a:p>
        </p:txBody>
      </p:sp>
      <p:sp>
        <p:nvSpPr>
          <p:cNvPr id="380" name="Google Shape;380;p16"/>
          <p:cNvSpPr txBox="1"/>
          <p:nvPr/>
        </p:nvSpPr>
        <p:spPr>
          <a:xfrm>
            <a:off x="3700185" y="190784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Reproductive discourse (discourse 1)</a:t>
            </a:r>
            <a:endParaRPr sz="1800" b="0" i="0" u="none" strike="noStrike" cap="none">
              <a:solidFill>
                <a:schemeClr val="dk1"/>
              </a:solidFill>
              <a:latin typeface="Ubuntu"/>
              <a:ea typeface="Ubuntu"/>
              <a:cs typeface="Ubuntu"/>
              <a:sym typeface="Ubuntu"/>
            </a:endParaRPr>
          </a:p>
        </p:txBody>
      </p:sp>
      <p:sp>
        <p:nvSpPr>
          <p:cNvPr id="381" name="Google Shape;381;p16"/>
          <p:cNvSpPr txBox="1"/>
          <p:nvPr/>
        </p:nvSpPr>
        <p:spPr>
          <a:xfrm>
            <a:off x="3415305" y="2697495"/>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Microaggressions</a:t>
            </a:r>
            <a:endParaRPr sz="1800" b="0" i="0" u="none" strike="noStrike" cap="none">
              <a:solidFill>
                <a:schemeClr val="dk1"/>
              </a:solidFill>
              <a:latin typeface="Ubuntu"/>
              <a:ea typeface="Ubuntu"/>
              <a:cs typeface="Ubuntu"/>
              <a:sym typeface="Ubuntu"/>
            </a:endParaRPr>
          </a:p>
        </p:txBody>
      </p:sp>
      <p:sp>
        <p:nvSpPr>
          <p:cNvPr id="382" name="Google Shape;382;p16"/>
          <p:cNvSpPr txBox="1"/>
          <p:nvPr/>
        </p:nvSpPr>
        <p:spPr>
          <a:xfrm>
            <a:off x="3415305" y="3261083"/>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Racist interactions</a:t>
            </a:r>
            <a:endParaRPr sz="1800" b="0" i="0" u="none" strike="noStrike" cap="none">
              <a:solidFill>
                <a:schemeClr val="dk1"/>
              </a:solidFill>
              <a:latin typeface="Ubuntu"/>
              <a:ea typeface="Ubuntu"/>
              <a:cs typeface="Ubuntu"/>
              <a:sym typeface="Ubuntu"/>
            </a:endParaRPr>
          </a:p>
        </p:txBody>
      </p:sp>
      <p:sp>
        <p:nvSpPr>
          <p:cNvPr id="383" name="Google Shape;383;p16"/>
          <p:cNvSpPr txBox="1"/>
          <p:nvPr/>
        </p:nvSpPr>
        <p:spPr>
          <a:xfrm>
            <a:off x="3415305" y="4797054"/>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Transferred oppression</a:t>
            </a:r>
            <a:endParaRPr sz="1800" b="0" i="0" u="none" strike="noStrike" cap="none">
              <a:solidFill>
                <a:schemeClr val="dk1"/>
              </a:solidFill>
              <a:latin typeface="Ubuntu"/>
              <a:ea typeface="Ubuntu"/>
              <a:cs typeface="Ubuntu"/>
              <a:sym typeface="Ubuntu"/>
            </a:endParaRPr>
          </a:p>
        </p:txBody>
      </p:sp>
      <p:sp>
        <p:nvSpPr>
          <p:cNvPr id="384" name="Google Shape;384;p16"/>
          <p:cNvSpPr txBox="1"/>
          <p:nvPr/>
        </p:nvSpPr>
        <p:spPr>
          <a:xfrm>
            <a:off x="5931431"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Biased policies &amp; practices</a:t>
            </a:r>
            <a:endParaRPr sz="1800" b="0" i="0" u="none" strike="noStrike" cap="none">
              <a:solidFill>
                <a:schemeClr val="dk1"/>
              </a:solidFill>
              <a:latin typeface="Ubuntu"/>
              <a:ea typeface="Ubuntu"/>
              <a:cs typeface="Ubuntu"/>
              <a:sym typeface="Ubuntu"/>
            </a:endParaRPr>
          </a:p>
        </p:txBody>
      </p:sp>
      <p:sp>
        <p:nvSpPr>
          <p:cNvPr id="385" name="Google Shape;385;p16"/>
          <p:cNvSpPr txBox="1"/>
          <p:nvPr/>
        </p:nvSpPr>
        <p:spPr>
          <a:xfrm>
            <a:off x="6435816" y="3135285"/>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Disproportional (e.g. racialized) outcomes</a:t>
            </a:r>
            <a:endParaRPr sz="1800" b="0" i="0" u="none" strike="noStrike" cap="none">
              <a:solidFill>
                <a:schemeClr val="dk1"/>
              </a:solidFill>
              <a:latin typeface="Ubuntu"/>
              <a:ea typeface="Ubuntu"/>
              <a:cs typeface="Ubuntu"/>
              <a:sym typeface="Ubuntu"/>
            </a:endParaRPr>
          </a:p>
        </p:txBody>
      </p:sp>
      <p:sp>
        <p:nvSpPr>
          <p:cNvPr id="386" name="Google Shape;386;p16"/>
          <p:cNvSpPr txBox="1"/>
          <p:nvPr/>
        </p:nvSpPr>
        <p:spPr>
          <a:xfrm>
            <a:off x="6435816" y="422059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Systems of Advantage &amp; Disadvantage</a:t>
            </a:r>
            <a:endParaRPr sz="1800" b="0" i="0" u="none" strike="noStrike" cap="none">
              <a:solidFill>
                <a:schemeClr val="dk1"/>
              </a:solidFill>
              <a:latin typeface="Ubuntu"/>
              <a:ea typeface="Ubuntu"/>
              <a:cs typeface="Ubuntu"/>
              <a:sym typeface="Ubuntu"/>
            </a:endParaRPr>
          </a:p>
        </p:txBody>
      </p:sp>
      <p:sp>
        <p:nvSpPr>
          <p:cNvPr id="387" name="Google Shape;387;p16"/>
          <p:cNvSpPr txBox="1"/>
          <p:nvPr/>
        </p:nvSpPr>
        <p:spPr>
          <a:xfrm>
            <a:off x="5307380" y="56657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Opportunity structures</a:t>
            </a:r>
            <a:endParaRPr sz="1800" b="0" i="0" u="none" strike="noStrike" cap="none">
              <a:solidFill>
                <a:schemeClr val="dk1"/>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7"/>
          <p:cNvPicPr preferRelativeResize="0"/>
          <p:nvPr/>
        </p:nvPicPr>
        <p:blipFill rotWithShape="1">
          <a:blip r:embed="rId3">
            <a:alphaModFix/>
          </a:blip>
          <a:srcRect l="24997" t="31761" r="25512" b="33674"/>
          <a:stretch/>
        </p:blipFill>
        <p:spPr>
          <a:xfrm>
            <a:off x="6899700" y="5972335"/>
            <a:ext cx="2244301" cy="881644"/>
          </a:xfrm>
          <a:prstGeom prst="rect">
            <a:avLst/>
          </a:prstGeom>
          <a:noFill/>
          <a:ln>
            <a:noFill/>
          </a:ln>
        </p:spPr>
      </p:pic>
      <p:sp>
        <p:nvSpPr>
          <p:cNvPr id="393" name="Google Shape;393;p17"/>
          <p:cNvSpPr/>
          <p:nvPr/>
        </p:nvSpPr>
        <p:spPr>
          <a:xfrm>
            <a:off x="591522" y="832000"/>
            <a:ext cx="5455800" cy="54558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94" name="Google Shape;394;p17"/>
          <p:cNvSpPr/>
          <p:nvPr/>
        </p:nvSpPr>
        <p:spPr>
          <a:xfrm>
            <a:off x="3106615" y="883250"/>
            <a:ext cx="5455800" cy="5455800"/>
          </a:xfrm>
          <a:prstGeom prst="ellipse">
            <a:avLst/>
          </a:prstGeom>
          <a:solidFill>
            <a:srgbClr val="93C47D">
              <a:alpha val="4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395" name="Google Shape;395;p17"/>
          <p:cNvSpPr txBox="1">
            <a:spLocks noGrp="1"/>
          </p:cNvSpPr>
          <p:nvPr>
            <p:ph type="title" idx="4294967295"/>
          </p:nvPr>
        </p:nvSpPr>
        <p:spPr>
          <a:xfrm>
            <a:off x="0" y="76200"/>
            <a:ext cx="7626350" cy="763588"/>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Ubuntu"/>
              <a:buNone/>
            </a:pPr>
            <a:r>
              <a:rPr lang="en-US" sz="2400" b="1">
                <a:latin typeface="Ubuntu"/>
                <a:ea typeface="Ubuntu"/>
                <a:cs typeface="Ubuntu"/>
                <a:sym typeface="Ubuntu"/>
              </a:rPr>
              <a:t>A(partial) “map” of Liberation...</a:t>
            </a:r>
            <a:endParaRPr sz="2400" b="1">
              <a:latin typeface="Ubuntu"/>
              <a:ea typeface="Ubuntu"/>
              <a:cs typeface="Ubuntu"/>
              <a:sym typeface="Ubuntu"/>
            </a:endParaRPr>
          </a:p>
        </p:txBody>
      </p:sp>
      <p:sp>
        <p:nvSpPr>
          <p:cNvPr id="396" name="Google Shape;396;p17"/>
          <p:cNvSpPr txBox="1">
            <a:spLocks noGrp="1"/>
          </p:cNvSpPr>
          <p:nvPr>
            <p:ph type="title" idx="4294967295"/>
          </p:nvPr>
        </p:nvSpPr>
        <p:spPr>
          <a:xfrm>
            <a:off x="0" y="6288088"/>
            <a:ext cx="7050088" cy="50323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0000"/>
              </a:buClr>
              <a:buSzPts val="1400"/>
              <a:buFont typeface="Ubuntu"/>
              <a:buNone/>
            </a:pPr>
            <a:r>
              <a:rPr lang="en-US" sz="1400" b="1">
                <a:solidFill>
                  <a:srgbClr val="FF0000"/>
                </a:solidFill>
                <a:latin typeface="Ubuntu"/>
                <a:ea typeface="Ubuntu"/>
                <a:cs typeface="Ubuntu"/>
                <a:sym typeface="Ubuntu"/>
              </a:rPr>
              <a:t>Awareness of the reality of systemic oppression - and agency to interrupt it...</a:t>
            </a:r>
            <a:endParaRPr sz="1400" b="1">
              <a:solidFill>
                <a:srgbClr val="FF0000"/>
              </a:solidFill>
              <a:latin typeface="Ubuntu"/>
              <a:ea typeface="Ubuntu"/>
              <a:cs typeface="Ubuntu"/>
              <a:sym typeface="Ubuntu"/>
            </a:endParaRPr>
          </a:p>
        </p:txBody>
      </p:sp>
      <p:sp>
        <p:nvSpPr>
          <p:cNvPr id="397" name="Google Shape;397;p17"/>
          <p:cNvSpPr/>
          <p:nvPr/>
        </p:nvSpPr>
        <p:spPr>
          <a:xfrm>
            <a:off x="591522" y="832011"/>
            <a:ext cx="1928400" cy="628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INTERNAL</a:t>
            </a:r>
            <a:endParaRPr sz="1800" b="1" i="0" u="none" strike="noStrike" cap="none">
              <a:solidFill>
                <a:srgbClr val="FFFFFF"/>
              </a:solidFill>
              <a:latin typeface="Ubuntu"/>
              <a:ea typeface="Ubuntu"/>
              <a:cs typeface="Ubuntu"/>
              <a:sym typeface="Ubuntu"/>
            </a:endParaRPr>
          </a:p>
        </p:txBody>
      </p:sp>
      <p:sp>
        <p:nvSpPr>
          <p:cNvPr id="398" name="Google Shape;398;p17"/>
          <p:cNvSpPr/>
          <p:nvPr/>
        </p:nvSpPr>
        <p:spPr>
          <a:xfrm>
            <a:off x="6634021" y="832011"/>
            <a:ext cx="1928400" cy="628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EXTERNAL</a:t>
            </a:r>
            <a:endParaRPr sz="1800" b="1" i="0" u="none" strike="noStrike" cap="none">
              <a:solidFill>
                <a:srgbClr val="FFFFFF"/>
              </a:solidFill>
              <a:latin typeface="Ubuntu"/>
              <a:ea typeface="Ubuntu"/>
              <a:cs typeface="Ubuntu"/>
              <a:sym typeface="Ubuntu"/>
            </a:endParaRPr>
          </a:p>
        </p:txBody>
      </p:sp>
      <p:sp>
        <p:nvSpPr>
          <p:cNvPr id="399" name="Google Shape;399;p17"/>
          <p:cNvSpPr txBox="1"/>
          <p:nvPr/>
        </p:nvSpPr>
        <p:spPr>
          <a:xfrm>
            <a:off x="1674798"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identity &amp; difference</a:t>
            </a:r>
            <a:endParaRPr sz="1800" b="0" i="0" u="none" strike="noStrike" cap="none">
              <a:solidFill>
                <a:schemeClr val="dk1"/>
              </a:solidFill>
              <a:latin typeface="Ubuntu"/>
              <a:ea typeface="Ubuntu"/>
              <a:cs typeface="Ubuntu"/>
              <a:sym typeface="Ubuntu"/>
            </a:endParaRPr>
          </a:p>
        </p:txBody>
      </p:sp>
      <p:sp>
        <p:nvSpPr>
          <p:cNvPr id="400" name="Google Shape;400;p17"/>
          <p:cNvSpPr txBox="1"/>
          <p:nvPr/>
        </p:nvSpPr>
        <p:spPr>
          <a:xfrm>
            <a:off x="941545" y="356091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and owning our privilege &amp; disadvantage</a:t>
            </a:r>
            <a:endParaRPr sz="1800" b="0" i="0" u="none" strike="noStrike" cap="none">
              <a:solidFill>
                <a:schemeClr val="dk1"/>
              </a:solidFill>
              <a:latin typeface="Ubuntu"/>
              <a:ea typeface="Ubuntu"/>
              <a:cs typeface="Ubuntu"/>
              <a:sym typeface="Ubuntu"/>
            </a:endParaRPr>
          </a:p>
        </p:txBody>
      </p:sp>
      <p:sp>
        <p:nvSpPr>
          <p:cNvPr id="401" name="Google Shape;401;p17"/>
          <p:cNvSpPr txBox="1"/>
          <p:nvPr/>
        </p:nvSpPr>
        <p:spPr>
          <a:xfrm>
            <a:off x="1215928" y="482113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Reflection &amp; Self-inquiry</a:t>
            </a:r>
            <a:endParaRPr sz="1800" b="0" i="0" u="none" strike="noStrike" cap="none">
              <a:solidFill>
                <a:schemeClr val="dk1"/>
              </a:solidFill>
              <a:latin typeface="Ubuntu"/>
              <a:ea typeface="Ubuntu"/>
              <a:cs typeface="Ubuntu"/>
              <a:sym typeface="Ubuntu"/>
            </a:endParaRPr>
          </a:p>
        </p:txBody>
      </p:sp>
      <p:sp>
        <p:nvSpPr>
          <p:cNvPr id="402" name="Google Shape;402;p17"/>
          <p:cNvSpPr txBox="1"/>
          <p:nvPr/>
        </p:nvSpPr>
        <p:spPr>
          <a:xfrm>
            <a:off x="2442540" y="557730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Learning (read, watch, talk)</a:t>
            </a:r>
            <a:endParaRPr sz="1800" b="0" i="0" u="none" strike="noStrike" cap="none">
              <a:solidFill>
                <a:schemeClr val="dk1"/>
              </a:solidFill>
              <a:latin typeface="Ubuntu"/>
              <a:ea typeface="Ubuntu"/>
              <a:cs typeface="Ubuntu"/>
              <a:sym typeface="Ubuntu"/>
            </a:endParaRPr>
          </a:p>
        </p:txBody>
      </p:sp>
      <p:sp>
        <p:nvSpPr>
          <p:cNvPr id="403" name="Google Shape;403;p17"/>
          <p:cNvSpPr txBox="1"/>
          <p:nvPr/>
        </p:nvSpPr>
        <p:spPr>
          <a:xfrm>
            <a:off x="536900" y="2452707"/>
            <a:ext cx="2693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Individual</a:t>
            </a:r>
            <a:endParaRPr sz="3600" b="1" i="0" u="none" strike="noStrike" cap="none">
              <a:solidFill>
                <a:schemeClr val="dk1"/>
              </a:solidFill>
              <a:latin typeface="Ubuntu"/>
              <a:ea typeface="Ubuntu"/>
              <a:cs typeface="Ubuntu"/>
              <a:sym typeface="Ubuntu"/>
            </a:endParaRPr>
          </a:p>
        </p:txBody>
      </p:sp>
      <p:sp>
        <p:nvSpPr>
          <p:cNvPr id="404" name="Google Shape;404;p17"/>
          <p:cNvSpPr txBox="1"/>
          <p:nvPr/>
        </p:nvSpPr>
        <p:spPr>
          <a:xfrm>
            <a:off x="2886737" y="3053751"/>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Interpersonal</a:t>
            </a:r>
            <a:endParaRPr sz="3600" b="1" i="0" u="none" strike="noStrike" cap="none">
              <a:solidFill>
                <a:schemeClr val="dk1"/>
              </a:solidFill>
              <a:latin typeface="Ubuntu"/>
              <a:ea typeface="Ubuntu"/>
              <a:cs typeface="Ubuntu"/>
              <a:sym typeface="Ubuntu"/>
            </a:endParaRPr>
          </a:p>
        </p:txBody>
      </p:sp>
      <p:sp>
        <p:nvSpPr>
          <p:cNvPr id="405" name="Google Shape;405;p17"/>
          <p:cNvSpPr txBox="1"/>
          <p:nvPr/>
        </p:nvSpPr>
        <p:spPr>
          <a:xfrm>
            <a:off x="5486423" y="2225494"/>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Institutional</a:t>
            </a:r>
            <a:endParaRPr sz="3600" b="1" i="0" u="none" strike="noStrike" cap="none">
              <a:solidFill>
                <a:schemeClr val="dk1"/>
              </a:solidFill>
              <a:latin typeface="Ubuntu"/>
              <a:ea typeface="Ubuntu"/>
              <a:cs typeface="Ubuntu"/>
              <a:sym typeface="Ubuntu"/>
            </a:endParaRPr>
          </a:p>
        </p:txBody>
      </p:sp>
      <p:sp>
        <p:nvSpPr>
          <p:cNvPr id="406" name="Google Shape;406;p17"/>
          <p:cNvSpPr txBox="1"/>
          <p:nvPr/>
        </p:nvSpPr>
        <p:spPr>
          <a:xfrm>
            <a:off x="5486423" y="5024088"/>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Structural</a:t>
            </a:r>
            <a:endParaRPr sz="3600" b="1" i="0" u="none" strike="noStrike" cap="none">
              <a:solidFill>
                <a:schemeClr val="dk1"/>
              </a:solidFill>
              <a:latin typeface="Ubuntu"/>
              <a:ea typeface="Ubuntu"/>
              <a:cs typeface="Ubuntu"/>
              <a:sym typeface="Ubuntu"/>
            </a:endParaRPr>
          </a:p>
        </p:txBody>
      </p:sp>
      <p:sp>
        <p:nvSpPr>
          <p:cNvPr id="407" name="Google Shape;407;p17"/>
          <p:cNvSpPr txBox="1"/>
          <p:nvPr/>
        </p:nvSpPr>
        <p:spPr>
          <a:xfrm>
            <a:off x="3700185" y="160304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Discourse 2</a:t>
            </a:r>
            <a:endParaRPr sz="1800" b="0" i="0" u="none" strike="noStrike" cap="none">
              <a:solidFill>
                <a:schemeClr val="dk1"/>
              </a:solidFill>
              <a:latin typeface="Ubuntu"/>
              <a:ea typeface="Ubuntu"/>
              <a:cs typeface="Ubuntu"/>
              <a:sym typeface="Ubuntu"/>
            </a:endParaRPr>
          </a:p>
        </p:txBody>
      </p:sp>
      <p:sp>
        <p:nvSpPr>
          <p:cNvPr id="408" name="Google Shape;408;p17"/>
          <p:cNvSpPr txBox="1"/>
          <p:nvPr/>
        </p:nvSpPr>
        <p:spPr>
          <a:xfrm>
            <a:off x="3415305" y="2240295"/>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Community Agreements</a:t>
            </a:r>
            <a:endParaRPr sz="1800" b="0" i="0" u="none" strike="noStrike" cap="none">
              <a:solidFill>
                <a:schemeClr val="dk1"/>
              </a:solidFill>
              <a:latin typeface="Ubuntu"/>
              <a:ea typeface="Ubuntu"/>
              <a:cs typeface="Ubuntu"/>
              <a:sym typeface="Ubuntu"/>
            </a:endParaRPr>
          </a:p>
        </p:txBody>
      </p:sp>
      <p:sp>
        <p:nvSpPr>
          <p:cNvPr id="409" name="Google Shape;409;p17"/>
          <p:cNvSpPr txBox="1"/>
          <p:nvPr/>
        </p:nvSpPr>
        <p:spPr>
          <a:xfrm>
            <a:off x="3415305" y="3882654"/>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Alliances (</a:t>
            </a:r>
            <a:r>
              <a:rPr lang="en-US" sz="1800" b="0" i="0" u="sng" strike="noStrike" cap="none">
                <a:solidFill>
                  <a:schemeClr val="dk1"/>
                </a:solidFill>
                <a:latin typeface="Ubuntu"/>
                <a:ea typeface="Ubuntu"/>
                <a:cs typeface="Ubuntu"/>
                <a:sym typeface="Ubuntu"/>
              </a:rPr>
              <a:t>across</a:t>
            </a:r>
            <a:r>
              <a:rPr lang="en-US" sz="1800" b="0" i="0" u="none" strike="noStrike" cap="none">
                <a:solidFill>
                  <a:schemeClr val="dk1"/>
                </a:solidFill>
                <a:latin typeface="Ubuntu"/>
                <a:ea typeface="Ubuntu"/>
                <a:cs typeface="Ubuntu"/>
                <a:sym typeface="Ubuntu"/>
              </a:rPr>
              <a:t> &amp; </a:t>
            </a:r>
            <a:r>
              <a:rPr lang="en-US" sz="1800" b="0" i="0" u="sng" strike="noStrike" cap="none">
                <a:solidFill>
                  <a:schemeClr val="dk1"/>
                </a:solidFill>
                <a:latin typeface="Ubuntu"/>
                <a:ea typeface="Ubuntu"/>
                <a:cs typeface="Ubuntu"/>
                <a:sym typeface="Ubuntu"/>
              </a:rPr>
              <a:t>within</a:t>
            </a:r>
            <a:r>
              <a:rPr lang="en-US" sz="1800" b="0" i="0" u="none" strike="noStrike" cap="none">
                <a:solidFill>
                  <a:schemeClr val="dk1"/>
                </a:solidFill>
                <a:latin typeface="Ubuntu"/>
                <a:ea typeface="Ubuntu"/>
                <a:cs typeface="Ubuntu"/>
                <a:sym typeface="Ubuntu"/>
              </a:rPr>
              <a:t> difference)</a:t>
            </a:r>
            <a:endParaRPr sz="1800" b="0" i="0" u="none" strike="noStrike" cap="none">
              <a:solidFill>
                <a:schemeClr val="dk1"/>
              </a:solidFill>
              <a:latin typeface="Ubuntu"/>
              <a:ea typeface="Ubuntu"/>
              <a:cs typeface="Ubuntu"/>
              <a:sym typeface="Ubuntu"/>
            </a:endParaRPr>
          </a:p>
        </p:txBody>
      </p:sp>
      <p:sp>
        <p:nvSpPr>
          <p:cNvPr id="410" name="Google Shape;410;p17"/>
          <p:cNvSpPr txBox="1"/>
          <p:nvPr/>
        </p:nvSpPr>
        <p:spPr>
          <a:xfrm>
            <a:off x="5686148" y="1631250"/>
            <a:ext cx="22443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policies &amp; practices</a:t>
            </a:r>
            <a:endParaRPr sz="1800" b="0" i="0" u="none" strike="noStrike" cap="none">
              <a:solidFill>
                <a:schemeClr val="dk1"/>
              </a:solidFill>
              <a:latin typeface="Ubuntu"/>
              <a:ea typeface="Ubuntu"/>
              <a:cs typeface="Ubuntu"/>
              <a:sym typeface="Ubuntu"/>
            </a:endParaRPr>
          </a:p>
        </p:txBody>
      </p:sp>
      <p:sp>
        <p:nvSpPr>
          <p:cNvPr id="411" name="Google Shape;411;p17"/>
          <p:cNvSpPr txBox="1"/>
          <p:nvPr/>
        </p:nvSpPr>
        <p:spPr>
          <a:xfrm>
            <a:off x="6062904" y="2982875"/>
            <a:ext cx="2499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design &amp; learning</a:t>
            </a:r>
            <a:endParaRPr sz="1800" b="0" i="0" u="none" strike="noStrike" cap="none">
              <a:solidFill>
                <a:schemeClr val="dk1"/>
              </a:solidFill>
              <a:latin typeface="Ubuntu"/>
              <a:ea typeface="Ubuntu"/>
              <a:cs typeface="Ubuntu"/>
              <a:sym typeface="Ubuntu"/>
            </a:endParaRPr>
          </a:p>
        </p:txBody>
      </p:sp>
      <p:sp>
        <p:nvSpPr>
          <p:cNvPr id="412" name="Google Shape;412;p17"/>
          <p:cNvSpPr txBox="1"/>
          <p:nvPr/>
        </p:nvSpPr>
        <p:spPr>
          <a:xfrm>
            <a:off x="6435816" y="368719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Equitable outcomes</a:t>
            </a:r>
            <a:endParaRPr sz="1800" b="0" i="0" u="none" strike="noStrike" cap="none">
              <a:solidFill>
                <a:schemeClr val="dk1"/>
              </a:solidFill>
              <a:latin typeface="Ubuntu"/>
              <a:ea typeface="Ubuntu"/>
              <a:cs typeface="Ubuntu"/>
              <a:sym typeface="Ubuntu"/>
            </a:endParaRPr>
          </a:p>
        </p:txBody>
      </p:sp>
      <p:sp>
        <p:nvSpPr>
          <p:cNvPr id="413" name="Google Shape;413;p17"/>
          <p:cNvSpPr txBox="1"/>
          <p:nvPr/>
        </p:nvSpPr>
        <p:spPr>
          <a:xfrm>
            <a:off x="4672915" y="5296359"/>
            <a:ext cx="23232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Systems of oppression </a:t>
            </a:r>
            <a:endParaRPr sz="1800" b="0" i="0" u="none" strike="noStrike" cap="none">
              <a:solidFill>
                <a:schemeClr val="dk1"/>
              </a:solidFill>
              <a:latin typeface="Ubuntu"/>
              <a:ea typeface="Ubuntu"/>
              <a:cs typeface="Ubuntu"/>
              <a:sym typeface="Ubuntu"/>
            </a:endParaRPr>
          </a:p>
        </p:txBody>
      </p:sp>
      <p:sp>
        <p:nvSpPr>
          <p:cNvPr id="414" name="Google Shape;414;p17"/>
          <p:cNvSpPr txBox="1"/>
          <p:nvPr/>
        </p:nvSpPr>
        <p:spPr>
          <a:xfrm>
            <a:off x="3415305" y="4772028"/>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Constructivist Listening</a:t>
            </a:r>
            <a:endParaRPr sz="1800" b="0" i="0" u="none" strike="noStrike" cap="none">
              <a:solidFill>
                <a:schemeClr val="dk1"/>
              </a:solidFill>
              <a:latin typeface="Ubuntu"/>
              <a:ea typeface="Ubuntu"/>
              <a:cs typeface="Ubuntu"/>
              <a:sym typeface="Ubuntu"/>
            </a:endParaRPr>
          </a:p>
        </p:txBody>
      </p:sp>
      <p:sp>
        <p:nvSpPr>
          <p:cNvPr id="415" name="Google Shape;415;p17"/>
          <p:cNvSpPr txBox="1"/>
          <p:nvPr/>
        </p:nvSpPr>
        <p:spPr>
          <a:xfrm>
            <a:off x="6435816" y="435564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Organizing &amp; Protest</a:t>
            </a:r>
            <a:endParaRPr sz="1800" b="0" i="0" u="none" strike="noStrike" cap="none">
              <a:solidFill>
                <a:schemeClr val="dk1"/>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9"/>
          <p:cNvPicPr preferRelativeResize="0"/>
          <p:nvPr/>
        </p:nvPicPr>
        <p:blipFill rotWithShape="1">
          <a:blip r:embed="rId3">
            <a:alphaModFix/>
          </a:blip>
          <a:srcRect/>
          <a:stretch/>
        </p:blipFill>
        <p:spPr>
          <a:xfrm>
            <a:off x="1257300" y="1096108"/>
            <a:ext cx="6629400" cy="5440362"/>
          </a:xfrm>
          <a:prstGeom prst="rect">
            <a:avLst/>
          </a:prstGeom>
          <a:noFill/>
          <a:ln>
            <a:noFill/>
          </a:ln>
        </p:spPr>
      </p:pic>
      <p:sp>
        <p:nvSpPr>
          <p:cNvPr id="421" name="Google Shape;421;p19"/>
          <p:cNvSpPr txBox="1">
            <a:spLocks noGrp="1"/>
          </p:cNvSpPr>
          <p:nvPr>
            <p:ph type="title"/>
          </p:nvPr>
        </p:nvSpPr>
        <p:spPr>
          <a:xfrm>
            <a:off x="457200" y="122238"/>
            <a:ext cx="8229600" cy="944562"/>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Culture / Beliefs = IDENTITY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0"/>
          <p:cNvSpPr txBox="1"/>
          <p:nvPr/>
        </p:nvSpPr>
        <p:spPr>
          <a:xfrm>
            <a:off x="685800" y="440267"/>
            <a:ext cx="7772400" cy="263456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US" sz="3200" b="0" i="1" u="none" strike="noStrike" cap="none">
                <a:solidFill>
                  <a:srgbClr val="0070C0"/>
                </a:solidFill>
                <a:latin typeface="Verdana"/>
                <a:ea typeface="Verdana"/>
                <a:cs typeface="Verdana"/>
                <a:sym typeface="Verdana"/>
              </a:rPr>
              <a:t>Our identities are the sum of our experiences.  They shape our beliefs and our ways of viewing the world.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200"/>
              <a:buFont typeface="Arial"/>
              <a:buNone/>
            </a:pPr>
            <a:endParaRPr sz="3200" b="0" i="0" u="none" strike="noStrike" cap="none">
              <a:solidFill>
                <a:srgbClr val="00212C"/>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428" name="Google Shape;428;p20"/>
          <p:cNvPicPr preferRelativeResize="0"/>
          <p:nvPr/>
        </p:nvPicPr>
        <p:blipFill rotWithShape="1">
          <a:blip r:embed="rId3">
            <a:alphaModFix/>
          </a:blip>
          <a:srcRect/>
          <a:stretch/>
        </p:blipFill>
        <p:spPr>
          <a:xfrm>
            <a:off x="5791200" y="3759200"/>
            <a:ext cx="3606800" cy="3098800"/>
          </a:xfrm>
          <a:prstGeom prst="rect">
            <a:avLst/>
          </a:prstGeom>
          <a:noFill/>
          <a:ln>
            <a:noFill/>
          </a:ln>
        </p:spPr>
      </p:pic>
      <p:sp>
        <p:nvSpPr>
          <p:cNvPr id="429" name="Google Shape;429;p20"/>
          <p:cNvSpPr txBox="1"/>
          <p:nvPr/>
        </p:nvSpPr>
        <p:spPr>
          <a:xfrm>
            <a:off x="228600" y="2462813"/>
            <a:ext cx="9296400" cy="461664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US" sz="3200" b="1" i="0" u="none" strike="noStrike" cap="none">
                <a:solidFill>
                  <a:srgbClr val="00212C"/>
                </a:solidFill>
                <a:latin typeface="Verdana"/>
                <a:ea typeface="Verdana"/>
                <a:cs typeface="Verdana"/>
                <a:sym typeface="Verdana"/>
              </a:rPr>
              <a:t>How do your deep cultural beliefs around school, learning, and success have the potential to impact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200"/>
              <a:buFont typeface="Arial"/>
              <a:buNone/>
            </a:pPr>
            <a:r>
              <a:rPr lang="en-US" sz="3200" b="1" i="0" u="none" strike="noStrike" cap="none">
                <a:solidFill>
                  <a:srgbClr val="00212C"/>
                </a:solidFill>
                <a:latin typeface="Verdana"/>
                <a:ea typeface="Verdana"/>
                <a:cs typeface="Verdana"/>
                <a:sym typeface="Verdana"/>
              </a:rPr>
              <a:t>the design process of the educational system? </a:t>
            </a:r>
            <a:endParaRPr sz="3200" b="1" i="0" u="none" strike="noStrike" cap="none">
              <a:solidFill>
                <a:srgbClr val="00212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3200"/>
              <a:buFont typeface="Arial"/>
              <a:buNone/>
            </a:pPr>
            <a:endParaRPr sz="3200" b="1" i="0" u="none" strike="noStrike" cap="none">
              <a:solidFill>
                <a:srgbClr val="00212C"/>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Workbook - Slide 9 and 10</a:t>
            </a:r>
            <a:endParaRPr sz="1400" b="1"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PBIS Field Guide Activity: Appendix H pg. 45</a:t>
            </a:r>
            <a:endParaRPr sz="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1"/>
          <p:cNvSpPr txBox="1"/>
          <p:nvPr/>
        </p:nvSpPr>
        <p:spPr>
          <a:xfrm>
            <a:off x="0" y="0"/>
            <a:ext cx="5562600" cy="6801862"/>
          </a:xfrm>
          <a:prstGeom prst="rect">
            <a:avLst/>
          </a:prstGeom>
          <a:solidFill>
            <a:srgbClr val="D2EDF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Ideologies and beliefs about the student population they serve can have a positive or negative effect on student outcomes via the actions they choose to employ in the classroom.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(e.g., Madon, Jussin, &amp; Eccles, 1997; Madon et al., 1998; Madon et al., 2001; Proctor, 1984).</a:t>
            </a:r>
            <a:r>
              <a:rPr lang="en-US" sz="32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pic>
        <p:nvPicPr>
          <p:cNvPr id="435" name="Google Shape;435;p21"/>
          <p:cNvPicPr preferRelativeResize="0"/>
          <p:nvPr/>
        </p:nvPicPr>
        <p:blipFill rotWithShape="1">
          <a:blip r:embed="rId3">
            <a:alphaModFix/>
          </a:blip>
          <a:srcRect/>
          <a:stretch/>
        </p:blipFill>
        <p:spPr>
          <a:xfrm>
            <a:off x="5562600" y="0"/>
            <a:ext cx="371475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2"/>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We ALL Have Biases</a:t>
            </a:r>
            <a:endParaRPr/>
          </a:p>
        </p:txBody>
      </p:sp>
      <p:sp>
        <p:nvSpPr>
          <p:cNvPr id="441" name="Google Shape;441;p22"/>
          <p:cNvSpPr txBox="1"/>
          <p:nvPr/>
        </p:nvSpPr>
        <p:spPr>
          <a:xfrm>
            <a:off x="474133" y="1828800"/>
            <a:ext cx="790786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A bias is a tendency, inclination, or prejudice toward or against something or someone.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40"/>
              </a:spcBef>
              <a:spcAft>
                <a:spcPts val="0"/>
              </a:spcAft>
              <a:buClr>
                <a:srgbClr val="000000"/>
              </a:buClr>
              <a:buSzPts val="3200"/>
              <a:buFont typeface="Arial"/>
              <a:buNone/>
            </a:pP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3200"/>
              <a:buFont typeface="Arial"/>
              <a:buNone/>
            </a:pPr>
            <a:r>
              <a:rPr lang="en-US" sz="3200" b="0" i="0" u="none" strike="noStrike" cap="none">
                <a:solidFill>
                  <a:schemeClr val="dk1"/>
                </a:solidFill>
                <a:latin typeface="Verdana"/>
                <a:ea typeface="Verdana"/>
                <a:cs typeface="Verdana"/>
                <a:sym typeface="Verdana"/>
              </a:rPr>
              <a:t>Implicit bias - biases formed from lifelong societal input that escape conscious detection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gcb3e81ca70_0_0" descr="A whiteboard video produced for Hemsley Fraser in Washington, D.C., explaining unconscious bias and how to avoid it, script provided by client.&#10;Contact ben.clarke@hemsleyfraser.com for usage or licensing requests." title="An Introduction to Unconscious Bias">
            <a:hlinkClick r:id="rId3"/>
          </p:cNvPr>
          <p:cNvPicPr preferRelativeResize="0"/>
          <p:nvPr/>
        </p:nvPicPr>
        <p:blipFill>
          <a:blip r:embed="rId4">
            <a:alphaModFix/>
          </a:blip>
          <a:stretch>
            <a:fillRect/>
          </a:stretch>
        </p:blipFill>
        <p:spPr>
          <a:xfrm>
            <a:off x="0" y="3810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23" descr="How to check our own implicit bias. Produced &amp; owned by POV." title="Check Our Bias to Wreck Our Bias">
            <a:hlinkClick r:id="rId3"/>
          </p:cNvPr>
          <p:cNvPicPr preferRelativeResize="0"/>
          <p:nvPr/>
        </p:nvPicPr>
        <p:blipFill rotWithShape="1">
          <a:blip r:embed="rId4">
            <a:alphaModFix/>
          </a:blip>
          <a:srcRect/>
          <a:stretch/>
        </p:blipFill>
        <p:spPr>
          <a:xfrm>
            <a:off x="152400" y="-1"/>
            <a:ext cx="8940800" cy="6705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4"/>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Harvard Implicit Bias Test</a:t>
            </a:r>
            <a:endParaRPr>
              <a:latin typeface="Verdana"/>
              <a:ea typeface="Verdana"/>
              <a:cs typeface="Verdana"/>
              <a:sym typeface="Verdana"/>
            </a:endParaRPr>
          </a:p>
        </p:txBody>
      </p:sp>
      <p:pic>
        <p:nvPicPr>
          <p:cNvPr id="459" name="Google Shape;459;p24"/>
          <p:cNvPicPr preferRelativeResize="0"/>
          <p:nvPr/>
        </p:nvPicPr>
        <p:blipFill rotWithShape="1">
          <a:blip r:embed="rId3">
            <a:alphaModFix/>
          </a:blip>
          <a:srcRect/>
          <a:stretch/>
        </p:blipFill>
        <p:spPr>
          <a:xfrm>
            <a:off x="399638" y="1749019"/>
            <a:ext cx="3956364" cy="2834253"/>
          </a:xfrm>
          <a:prstGeom prst="rect">
            <a:avLst/>
          </a:prstGeom>
          <a:noFill/>
          <a:ln>
            <a:noFill/>
          </a:ln>
        </p:spPr>
      </p:pic>
      <p:pic>
        <p:nvPicPr>
          <p:cNvPr id="460" name="Google Shape;460;p24"/>
          <p:cNvPicPr preferRelativeResize="0"/>
          <p:nvPr/>
        </p:nvPicPr>
        <p:blipFill rotWithShape="1">
          <a:blip r:embed="rId4">
            <a:alphaModFix/>
          </a:blip>
          <a:srcRect/>
          <a:stretch/>
        </p:blipFill>
        <p:spPr>
          <a:xfrm>
            <a:off x="4714145" y="1749019"/>
            <a:ext cx="3996349" cy="2834253"/>
          </a:xfrm>
          <a:prstGeom prst="rect">
            <a:avLst/>
          </a:prstGeom>
          <a:noFill/>
          <a:ln>
            <a:noFill/>
          </a:ln>
        </p:spPr>
      </p:pic>
      <p:sp>
        <p:nvSpPr>
          <p:cNvPr id="461" name="Google Shape;461;p24"/>
          <p:cNvSpPr txBox="1"/>
          <p:nvPr/>
        </p:nvSpPr>
        <p:spPr>
          <a:xfrm>
            <a:off x="652496" y="4993782"/>
            <a:ext cx="783900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Verdana"/>
                <a:ea typeface="Verdana"/>
                <a:cs typeface="Verdana"/>
                <a:sym typeface="Verdana"/>
              </a:rPr>
              <a:t>https://implicit.harvard.edu/implicit/takeatest.html</a:t>
            </a:r>
            <a:endParaRPr sz="20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Your </a:t>
            </a:r>
            <a:r>
              <a:rPr lang="en-US" sz="2400" b="1">
                <a:solidFill>
                  <a:schemeClr val="dk1"/>
                </a:solidFill>
                <a:latin typeface="Verdana"/>
                <a:ea typeface="Verdana"/>
                <a:cs typeface="Verdana"/>
                <a:sym typeface="Verdana"/>
              </a:rPr>
              <a:t>workbook</a:t>
            </a:r>
            <a:r>
              <a:rPr lang="en-US" sz="2400">
                <a:solidFill>
                  <a:schemeClr val="dk1"/>
                </a:solidFill>
                <a:latin typeface="Verdana"/>
                <a:ea typeface="Verdana"/>
                <a:cs typeface="Verdana"/>
                <a:sym typeface="Verdana"/>
              </a:rPr>
              <a:t> is your own and no one will be able to access it unless you share the link with them.  Click on the WORKBOOK link in the chat box and MAKE A COPY of the slide deck.  </a:t>
            </a: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Your </a:t>
            </a:r>
            <a:r>
              <a:rPr lang="en-US" sz="2400" b="1">
                <a:solidFill>
                  <a:schemeClr val="dk1"/>
                </a:solidFill>
                <a:latin typeface="Verdana"/>
                <a:ea typeface="Verdana"/>
                <a:cs typeface="Verdana"/>
                <a:sym typeface="Verdana"/>
              </a:rPr>
              <a:t>workspace</a:t>
            </a:r>
            <a:r>
              <a:rPr lang="en-US" sz="2400">
                <a:solidFill>
                  <a:schemeClr val="dk1"/>
                </a:solidFill>
                <a:latin typeface="Verdana"/>
                <a:ea typeface="Verdana"/>
                <a:cs typeface="Verdana"/>
                <a:sym typeface="Verdana"/>
              </a:rPr>
              <a:t> is a community virtual space for you to work collectively with your division.  Click on the WORKSPACE link in the chat box that corresponds with your division.  No need to make a copy, you should be able to type directly in each page.</a:t>
            </a:r>
            <a:endParaRPr sz="2400">
              <a:solidFill>
                <a:schemeClr val="dk1"/>
              </a:solidFill>
              <a:latin typeface="Verdana"/>
              <a:ea typeface="Verdana"/>
              <a:cs typeface="Verdana"/>
              <a:sym typeface="Verdana"/>
            </a:endParaRPr>
          </a:p>
        </p:txBody>
      </p:sp>
      <p:sp>
        <p:nvSpPr>
          <p:cNvPr id="229" name="Google Shape;229;p9"/>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Workbook and Workspace</a:t>
            </a:r>
            <a:endParaRPr>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25"/>
          <p:cNvSpPr txBox="1"/>
          <p:nvPr/>
        </p:nvSpPr>
        <p:spPr>
          <a:xfrm>
            <a:off x="0" y="0"/>
            <a:ext cx="3810000" cy="6857999"/>
          </a:xfrm>
          <a:prstGeom prst="rect">
            <a:avLst/>
          </a:prstGeom>
          <a:solidFill>
            <a:srgbClr val="F0F292"/>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Verdana"/>
                <a:ea typeface="Verdana"/>
                <a:cs typeface="Verdana"/>
                <a:sym typeface="Verdana"/>
              </a:rPr>
              <a:t>“Biases are often based on stereotypes, rather than actual knowledge of an individual or circumstance. Whether positive or negative, such</a:t>
            </a:r>
            <a:r>
              <a:rPr lang="en-US" sz="2600" b="0" i="0" u="none" strike="noStrike" cap="none">
                <a:solidFill>
                  <a:srgbClr val="000000"/>
                </a:solidFill>
                <a:uFill>
                  <a:noFill/>
                </a:uFill>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cognitive</a:t>
            </a:r>
            <a:r>
              <a:rPr lang="en-US" sz="2600" b="0" i="0" u="none" strike="noStrike" cap="none">
                <a:solidFill>
                  <a:srgbClr val="000000"/>
                </a:solidFill>
                <a:latin typeface="Verdana"/>
                <a:ea typeface="Verdana"/>
                <a:cs typeface="Verdana"/>
                <a:sym typeface="Verdana"/>
              </a:rPr>
              <a:t> shortcuts can result in prejudgments that lead to rash decisions or discriminatory practices.”</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(Psychology Today 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467" name="Google Shape;467;p25"/>
          <p:cNvPicPr preferRelativeResize="0"/>
          <p:nvPr/>
        </p:nvPicPr>
        <p:blipFill rotWithShape="1">
          <a:blip r:embed="rId4">
            <a:alphaModFix/>
          </a:blip>
          <a:srcRect/>
          <a:stretch/>
        </p:blipFill>
        <p:spPr>
          <a:xfrm>
            <a:off x="3962400" y="-1"/>
            <a:ext cx="5207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26"/>
          <p:cNvPicPr preferRelativeResize="0"/>
          <p:nvPr/>
        </p:nvPicPr>
        <p:blipFill rotWithShape="1">
          <a:blip r:embed="rId3">
            <a:alphaModFix/>
          </a:blip>
          <a:srcRect/>
          <a:stretch/>
        </p:blipFill>
        <p:spPr>
          <a:xfrm>
            <a:off x="1051250" y="1739325"/>
            <a:ext cx="3302000" cy="3632200"/>
          </a:xfrm>
          <a:prstGeom prst="rect">
            <a:avLst/>
          </a:prstGeom>
          <a:noFill/>
          <a:ln>
            <a:noFill/>
          </a:ln>
        </p:spPr>
      </p:pic>
      <p:sp>
        <p:nvSpPr>
          <p:cNvPr id="473" name="Google Shape;473;p26"/>
          <p:cNvSpPr txBox="1"/>
          <p:nvPr/>
        </p:nvSpPr>
        <p:spPr>
          <a:xfrm>
            <a:off x="2168274" y="291475"/>
            <a:ext cx="5825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Practice Self Awareness</a:t>
            </a:r>
            <a:endParaRPr sz="1400" b="0" i="0" u="none" strike="noStrike" cap="none">
              <a:solidFill>
                <a:srgbClr val="000000"/>
              </a:solidFill>
              <a:latin typeface="Arial"/>
              <a:ea typeface="Arial"/>
              <a:cs typeface="Arial"/>
              <a:sym typeface="Arial"/>
            </a:endParaRPr>
          </a:p>
        </p:txBody>
      </p:sp>
      <p:sp>
        <p:nvSpPr>
          <p:cNvPr id="474" name="Google Shape;474;p26"/>
          <p:cNvSpPr txBox="1"/>
          <p:nvPr/>
        </p:nvSpPr>
        <p:spPr>
          <a:xfrm>
            <a:off x="4831050" y="2278175"/>
            <a:ext cx="3815700" cy="25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We design from who we are.  So we need a clear “mirror” to better see how who we are shapes what we see, how we relate, and how we design.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cb3e81ca70_0_8"/>
          <p:cNvSpPr txBox="1">
            <a:spLocks noGrp="1"/>
          </p:cNvSpPr>
          <p:nvPr>
            <p:ph type="title"/>
          </p:nvPr>
        </p:nvSpPr>
        <p:spPr>
          <a:xfrm>
            <a:off x="228600" y="304800"/>
            <a:ext cx="8686800" cy="1524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Stretch Break</a:t>
            </a:r>
            <a:endParaRPr/>
          </a:p>
        </p:txBody>
      </p:sp>
      <p:pic>
        <p:nvPicPr>
          <p:cNvPr id="480" name="Google Shape;480;gcb3e81ca70_0_8"/>
          <p:cNvPicPr preferRelativeResize="0"/>
          <p:nvPr/>
        </p:nvPicPr>
        <p:blipFill>
          <a:blip r:embed="rId3">
            <a:alphaModFix/>
          </a:blip>
          <a:stretch>
            <a:fillRect/>
          </a:stretch>
        </p:blipFill>
        <p:spPr>
          <a:xfrm>
            <a:off x="2286000" y="1786750"/>
            <a:ext cx="4572000" cy="44353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cb3e81ca70_0_231"/>
          <p:cNvSpPr txBox="1"/>
          <p:nvPr/>
        </p:nvSpPr>
        <p:spPr>
          <a:xfrm>
            <a:off x="1937100" y="578000"/>
            <a:ext cx="58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Verdana"/>
                <a:ea typeface="Verdana"/>
                <a:cs typeface="Verdana"/>
                <a:sym typeface="Verdana"/>
              </a:rPr>
              <a:t>social awareness</a:t>
            </a:r>
            <a:endParaRPr>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27"/>
          <p:cNvPicPr preferRelativeResize="0"/>
          <p:nvPr/>
        </p:nvPicPr>
        <p:blipFill rotWithShape="1">
          <a:blip r:embed="rId3">
            <a:alphaModFix/>
          </a:blip>
          <a:srcRect l="24997" t="31761" r="25512" b="33674"/>
          <a:stretch/>
        </p:blipFill>
        <p:spPr>
          <a:xfrm>
            <a:off x="7200450" y="5871475"/>
            <a:ext cx="1943549" cy="964024"/>
          </a:xfrm>
          <a:prstGeom prst="rect">
            <a:avLst/>
          </a:prstGeom>
          <a:noFill/>
          <a:ln>
            <a:noFill/>
          </a:ln>
        </p:spPr>
      </p:pic>
      <p:sp>
        <p:nvSpPr>
          <p:cNvPr id="492" name="Google Shape;492;p27"/>
          <p:cNvSpPr/>
          <p:nvPr/>
        </p:nvSpPr>
        <p:spPr>
          <a:xfrm>
            <a:off x="591522" y="832000"/>
            <a:ext cx="5455800" cy="5455800"/>
          </a:xfrm>
          <a:prstGeom prst="ellipse">
            <a:avLst/>
          </a:prstGeom>
          <a:solidFill>
            <a:srgbClr val="FFD9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93" name="Google Shape;493;p27"/>
          <p:cNvSpPr/>
          <p:nvPr/>
        </p:nvSpPr>
        <p:spPr>
          <a:xfrm>
            <a:off x="3106615" y="883250"/>
            <a:ext cx="5455800" cy="5455800"/>
          </a:xfrm>
          <a:prstGeom prst="ellipse">
            <a:avLst/>
          </a:prstGeom>
          <a:solidFill>
            <a:srgbClr val="93C47D">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94" name="Google Shape;494;p27"/>
          <p:cNvSpPr txBox="1">
            <a:spLocks noGrp="1"/>
          </p:cNvSpPr>
          <p:nvPr>
            <p:ph type="title" idx="4294967295"/>
          </p:nvPr>
        </p:nvSpPr>
        <p:spPr>
          <a:xfrm>
            <a:off x="0" y="76200"/>
            <a:ext cx="7626300" cy="763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Ubuntu"/>
              <a:buNone/>
            </a:pPr>
            <a:r>
              <a:rPr lang="en-US" sz="2400" b="1">
                <a:latin typeface="Ubuntu"/>
                <a:ea typeface="Ubuntu"/>
                <a:cs typeface="Ubuntu"/>
                <a:sym typeface="Ubuntu"/>
              </a:rPr>
              <a:t>A(partial) “map” of Liberation...</a:t>
            </a:r>
            <a:endParaRPr sz="2400" b="1">
              <a:latin typeface="Ubuntu"/>
              <a:ea typeface="Ubuntu"/>
              <a:cs typeface="Ubuntu"/>
              <a:sym typeface="Ubuntu"/>
            </a:endParaRPr>
          </a:p>
        </p:txBody>
      </p:sp>
      <p:sp>
        <p:nvSpPr>
          <p:cNvPr id="495" name="Google Shape;495;p27"/>
          <p:cNvSpPr txBox="1">
            <a:spLocks noGrp="1"/>
          </p:cNvSpPr>
          <p:nvPr>
            <p:ph type="title" idx="4294967295"/>
          </p:nvPr>
        </p:nvSpPr>
        <p:spPr>
          <a:xfrm>
            <a:off x="0" y="6288088"/>
            <a:ext cx="7050000" cy="503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0000"/>
              </a:buClr>
              <a:buSzPts val="1400"/>
              <a:buFont typeface="Ubuntu"/>
              <a:buNone/>
            </a:pPr>
            <a:r>
              <a:rPr lang="en-US" sz="1400" b="1">
                <a:solidFill>
                  <a:srgbClr val="FF0000"/>
                </a:solidFill>
                <a:latin typeface="Ubuntu"/>
                <a:ea typeface="Ubuntu"/>
                <a:cs typeface="Ubuntu"/>
                <a:sym typeface="Ubuntu"/>
              </a:rPr>
              <a:t>Awareness of the reality of systemic oppression - and agency to interrupt it...</a:t>
            </a:r>
            <a:endParaRPr sz="1400" b="1">
              <a:solidFill>
                <a:srgbClr val="FF0000"/>
              </a:solidFill>
              <a:latin typeface="Ubuntu"/>
              <a:ea typeface="Ubuntu"/>
              <a:cs typeface="Ubuntu"/>
              <a:sym typeface="Ubuntu"/>
            </a:endParaRPr>
          </a:p>
        </p:txBody>
      </p:sp>
      <p:sp>
        <p:nvSpPr>
          <p:cNvPr id="496" name="Google Shape;496;p27"/>
          <p:cNvSpPr/>
          <p:nvPr/>
        </p:nvSpPr>
        <p:spPr>
          <a:xfrm>
            <a:off x="591522" y="832011"/>
            <a:ext cx="1928400" cy="6285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INTERNAL</a:t>
            </a:r>
            <a:endParaRPr sz="1800" b="1" i="0" u="none" strike="noStrike" cap="none">
              <a:solidFill>
                <a:srgbClr val="FFFFFF"/>
              </a:solidFill>
              <a:latin typeface="Ubuntu"/>
              <a:ea typeface="Ubuntu"/>
              <a:cs typeface="Ubuntu"/>
              <a:sym typeface="Ubuntu"/>
            </a:endParaRPr>
          </a:p>
        </p:txBody>
      </p:sp>
      <p:sp>
        <p:nvSpPr>
          <p:cNvPr id="497" name="Google Shape;497;p27"/>
          <p:cNvSpPr/>
          <p:nvPr/>
        </p:nvSpPr>
        <p:spPr>
          <a:xfrm>
            <a:off x="6634021" y="832011"/>
            <a:ext cx="1928400" cy="628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Ubuntu"/>
              <a:buNone/>
            </a:pPr>
            <a:r>
              <a:rPr lang="en-US" sz="1800" b="1" i="0" u="none" strike="noStrike" cap="none">
                <a:solidFill>
                  <a:srgbClr val="FFFFFF"/>
                </a:solidFill>
                <a:latin typeface="Ubuntu"/>
                <a:ea typeface="Ubuntu"/>
                <a:cs typeface="Ubuntu"/>
                <a:sym typeface="Ubuntu"/>
              </a:rPr>
              <a:t>EXTERNAL</a:t>
            </a:r>
            <a:endParaRPr sz="1800" b="1" i="0" u="none" strike="noStrike" cap="none">
              <a:solidFill>
                <a:srgbClr val="FFFFFF"/>
              </a:solidFill>
              <a:latin typeface="Ubuntu"/>
              <a:ea typeface="Ubuntu"/>
              <a:cs typeface="Ubuntu"/>
              <a:sym typeface="Ubuntu"/>
            </a:endParaRPr>
          </a:p>
        </p:txBody>
      </p:sp>
      <p:sp>
        <p:nvSpPr>
          <p:cNvPr id="498" name="Google Shape;498;p27"/>
          <p:cNvSpPr txBox="1"/>
          <p:nvPr/>
        </p:nvSpPr>
        <p:spPr>
          <a:xfrm>
            <a:off x="1674798" y="1631258"/>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identity &amp; difference</a:t>
            </a:r>
            <a:endParaRPr sz="1800" b="0" i="0" u="none" strike="noStrike" cap="none">
              <a:solidFill>
                <a:schemeClr val="dk1"/>
              </a:solidFill>
              <a:latin typeface="Ubuntu"/>
              <a:ea typeface="Ubuntu"/>
              <a:cs typeface="Ubuntu"/>
              <a:sym typeface="Ubuntu"/>
            </a:endParaRPr>
          </a:p>
        </p:txBody>
      </p:sp>
      <p:sp>
        <p:nvSpPr>
          <p:cNvPr id="499" name="Google Shape;499;p27"/>
          <p:cNvSpPr txBox="1"/>
          <p:nvPr/>
        </p:nvSpPr>
        <p:spPr>
          <a:xfrm>
            <a:off x="941545" y="356091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Recognizing and owning our privilege &amp; disadvantage</a:t>
            </a:r>
            <a:endParaRPr sz="1800" b="0" i="0" u="none" strike="noStrike" cap="none">
              <a:solidFill>
                <a:schemeClr val="dk1"/>
              </a:solidFill>
              <a:latin typeface="Ubuntu"/>
              <a:ea typeface="Ubuntu"/>
              <a:cs typeface="Ubuntu"/>
              <a:sym typeface="Ubuntu"/>
            </a:endParaRPr>
          </a:p>
        </p:txBody>
      </p:sp>
      <p:sp>
        <p:nvSpPr>
          <p:cNvPr id="500" name="Google Shape;500;p27"/>
          <p:cNvSpPr txBox="1"/>
          <p:nvPr/>
        </p:nvSpPr>
        <p:spPr>
          <a:xfrm>
            <a:off x="1215928" y="4821133"/>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Reflection &amp; Self-inquiry</a:t>
            </a:r>
            <a:endParaRPr sz="1800" b="0" i="0" u="none" strike="noStrike" cap="none">
              <a:solidFill>
                <a:schemeClr val="dk1"/>
              </a:solidFill>
              <a:latin typeface="Ubuntu"/>
              <a:ea typeface="Ubuntu"/>
              <a:cs typeface="Ubuntu"/>
              <a:sym typeface="Ubuntu"/>
            </a:endParaRPr>
          </a:p>
        </p:txBody>
      </p:sp>
      <p:sp>
        <p:nvSpPr>
          <p:cNvPr id="501" name="Google Shape;501;p27"/>
          <p:cNvSpPr txBox="1"/>
          <p:nvPr/>
        </p:nvSpPr>
        <p:spPr>
          <a:xfrm>
            <a:off x="2442540" y="557730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Learning (read, watch, talk)</a:t>
            </a:r>
            <a:endParaRPr sz="1800" b="0" i="0" u="none" strike="noStrike" cap="none">
              <a:solidFill>
                <a:schemeClr val="dk1"/>
              </a:solidFill>
              <a:latin typeface="Ubuntu"/>
              <a:ea typeface="Ubuntu"/>
              <a:cs typeface="Ubuntu"/>
              <a:sym typeface="Ubuntu"/>
            </a:endParaRPr>
          </a:p>
        </p:txBody>
      </p:sp>
      <p:sp>
        <p:nvSpPr>
          <p:cNvPr id="502" name="Google Shape;502;p27"/>
          <p:cNvSpPr txBox="1"/>
          <p:nvPr/>
        </p:nvSpPr>
        <p:spPr>
          <a:xfrm>
            <a:off x="536900" y="2452707"/>
            <a:ext cx="2693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Individual</a:t>
            </a:r>
            <a:endParaRPr sz="3600" b="1" i="0" u="none" strike="noStrike" cap="none">
              <a:solidFill>
                <a:schemeClr val="dk1"/>
              </a:solidFill>
              <a:latin typeface="Ubuntu"/>
              <a:ea typeface="Ubuntu"/>
              <a:cs typeface="Ubuntu"/>
              <a:sym typeface="Ubuntu"/>
            </a:endParaRPr>
          </a:p>
        </p:txBody>
      </p:sp>
      <p:sp>
        <p:nvSpPr>
          <p:cNvPr id="503" name="Google Shape;503;p27"/>
          <p:cNvSpPr txBox="1"/>
          <p:nvPr/>
        </p:nvSpPr>
        <p:spPr>
          <a:xfrm>
            <a:off x="2886737" y="3053751"/>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Interpersonal</a:t>
            </a:r>
            <a:endParaRPr sz="3600" b="1" i="0" u="none" strike="noStrike" cap="none">
              <a:solidFill>
                <a:schemeClr val="dk1"/>
              </a:solidFill>
              <a:latin typeface="Ubuntu"/>
              <a:ea typeface="Ubuntu"/>
              <a:cs typeface="Ubuntu"/>
              <a:sym typeface="Ubuntu"/>
            </a:endParaRPr>
          </a:p>
        </p:txBody>
      </p:sp>
      <p:sp>
        <p:nvSpPr>
          <p:cNvPr id="504" name="Google Shape;504;p27"/>
          <p:cNvSpPr txBox="1"/>
          <p:nvPr/>
        </p:nvSpPr>
        <p:spPr>
          <a:xfrm>
            <a:off x="5486423" y="2225494"/>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Institutional</a:t>
            </a:r>
            <a:endParaRPr sz="3600" b="1" i="0" u="none" strike="noStrike" cap="none">
              <a:solidFill>
                <a:schemeClr val="dk1"/>
              </a:solidFill>
              <a:latin typeface="Ubuntu"/>
              <a:ea typeface="Ubuntu"/>
              <a:cs typeface="Ubuntu"/>
              <a:sym typeface="Ubuntu"/>
            </a:endParaRPr>
          </a:p>
        </p:txBody>
      </p:sp>
      <p:sp>
        <p:nvSpPr>
          <p:cNvPr id="505" name="Google Shape;505;p27"/>
          <p:cNvSpPr txBox="1"/>
          <p:nvPr/>
        </p:nvSpPr>
        <p:spPr>
          <a:xfrm>
            <a:off x="5486423" y="5024088"/>
            <a:ext cx="33807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Ubuntu"/>
              <a:buNone/>
            </a:pPr>
            <a:r>
              <a:rPr lang="en-US" sz="3600" b="1" i="0" u="none" strike="noStrike" cap="none">
                <a:solidFill>
                  <a:schemeClr val="dk1"/>
                </a:solidFill>
                <a:latin typeface="Ubuntu"/>
                <a:ea typeface="Ubuntu"/>
                <a:cs typeface="Ubuntu"/>
                <a:sym typeface="Ubuntu"/>
              </a:rPr>
              <a:t>Structural</a:t>
            </a:r>
            <a:endParaRPr sz="3600" b="1" i="0" u="none" strike="noStrike" cap="none">
              <a:solidFill>
                <a:schemeClr val="dk1"/>
              </a:solidFill>
              <a:latin typeface="Ubuntu"/>
              <a:ea typeface="Ubuntu"/>
              <a:cs typeface="Ubuntu"/>
              <a:sym typeface="Ubuntu"/>
            </a:endParaRPr>
          </a:p>
        </p:txBody>
      </p:sp>
      <p:sp>
        <p:nvSpPr>
          <p:cNvPr id="506" name="Google Shape;506;p27"/>
          <p:cNvSpPr txBox="1"/>
          <p:nvPr/>
        </p:nvSpPr>
        <p:spPr>
          <a:xfrm>
            <a:off x="3700185" y="1603046"/>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Discourse 2</a:t>
            </a:r>
            <a:endParaRPr sz="1800" b="0" i="0" u="none" strike="noStrike" cap="none">
              <a:solidFill>
                <a:schemeClr val="dk1"/>
              </a:solidFill>
              <a:latin typeface="Ubuntu"/>
              <a:ea typeface="Ubuntu"/>
              <a:cs typeface="Ubuntu"/>
              <a:sym typeface="Ubuntu"/>
            </a:endParaRPr>
          </a:p>
        </p:txBody>
      </p:sp>
      <p:sp>
        <p:nvSpPr>
          <p:cNvPr id="507" name="Google Shape;507;p27"/>
          <p:cNvSpPr txBox="1"/>
          <p:nvPr/>
        </p:nvSpPr>
        <p:spPr>
          <a:xfrm>
            <a:off x="3415305" y="2240295"/>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Community Agreements</a:t>
            </a:r>
            <a:endParaRPr sz="1800" b="0" i="0" u="none" strike="noStrike" cap="none">
              <a:solidFill>
                <a:schemeClr val="dk1"/>
              </a:solidFill>
              <a:latin typeface="Ubuntu"/>
              <a:ea typeface="Ubuntu"/>
              <a:cs typeface="Ubuntu"/>
              <a:sym typeface="Ubuntu"/>
            </a:endParaRPr>
          </a:p>
        </p:txBody>
      </p:sp>
      <p:sp>
        <p:nvSpPr>
          <p:cNvPr id="508" name="Google Shape;508;p27"/>
          <p:cNvSpPr txBox="1"/>
          <p:nvPr/>
        </p:nvSpPr>
        <p:spPr>
          <a:xfrm>
            <a:off x="3415305" y="3882654"/>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Alliances (</a:t>
            </a:r>
            <a:r>
              <a:rPr lang="en-US" sz="1800" b="0" i="0" u="sng" strike="noStrike" cap="none">
                <a:solidFill>
                  <a:schemeClr val="dk1"/>
                </a:solidFill>
                <a:latin typeface="Ubuntu"/>
                <a:ea typeface="Ubuntu"/>
                <a:cs typeface="Ubuntu"/>
                <a:sym typeface="Ubuntu"/>
              </a:rPr>
              <a:t>across</a:t>
            </a:r>
            <a:r>
              <a:rPr lang="en-US" sz="1800" b="0" i="0" u="none" strike="noStrike" cap="none">
                <a:solidFill>
                  <a:schemeClr val="dk1"/>
                </a:solidFill>
                <a:latin typeface="Ubuntu"/>
                <a:ea typeface="Ubuntu"/>
                <a:cs typeface="Ubuntu"/>
                <a:sym typeface="Ubuntu"/>
              </a:rPr>
              <a:t> &amp; </a:t>
            </a:r>
            <a:r>
              <a:rPr lang="en-US" sz="1800" b="0" i="0" u="sng" strike="noStrike" cap="none">
                <a:solidFill>
                  <a:schemeClr val="dk1"/>
                </a:solidFill>
                <a:latin typeface="Ubuntu"/>
                <a:ea typeface="Ubuntu"/>
                <a:cs typeface="Ubuntu"/>
                <a:sym typeface="Ubuntu"/>
              </a:rPr>
              <a:t>within</a:t>
            </a:r>
            <a:r>
              <a:rPr lang="en-US" sz="1800" b="0" i="0" u="none" strike="noStrike" cap="none">
                <a:solidFill>
                  <a:schemeClr val="dk1"/>
                </a:solidFill>
                <a:latin typeface="Ubuntu"/>
                <a:ea typeface="Ubuntu"/>
                <a:cs typeface="Ubuntu"/>
                <a:sym typeface="Ubuntu"/>
              </a:rPr>
              <a:t> difference)</a:t>
            </a:r>
            <a:endParaRPr sz="1800" b="0" i="0" u="none" strike="noStrike" cap="none">
              <a:solidFill>
                <a:schemeClr val="dk1"/>
              </a:solidFill>
              <a:latin typeface="Ubuntu"/>
              <a:ea typeface="Ubuntu"/>
              <a:cs typeface="Ubuntu"/>
              <a:sym typeface="Ubuntu"/>
            </a:endParaRPr>
          </a:p>
        </p:txBody>
      </p:sp>
      <p:sp>
        <p:nvSpPr>
          <p:cNvPr id="509" name="Google Shape;509;p27"/>
          <p:cNvSpPr txBox="1"/>
          <p:nvPr/>
        </p:nvSpPr>
        <p:spPr>
          <a:xfrm>
            <a:off x="5686148" y="1631250"/>
            <a:ext cx="22443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policies &amp; practices</a:t>
            </a:r>
            <a:endParaRPr sz="1800" b="0" i="0" u="none" strike="noStrike" cap="none">
              <a:solidFill>
                <a:schemeClr val="dk1"/>
              </a:solidFill>
              <a:latin typeface="Ubuntu"/>
              <a:ea typeface="Ubuntu"/>
              <a:cs typeface="Ubuntu"/>
              <a:sym typeface="Ubuntu"/>
            </a:endParaRPr>
          </a:p>
        </p:txBody>
      </p:sp>
      <p:sp>
        <p:nvSpPr>
          <p:cNvPr id="510" name="Google Shape;510;p27"/>
          <p:cNvSpPr txBox="1"/>
          <p:nvPr/>
        </p:nvSpPr>
        <p:spPr>
          <a:xfrm>
            <a:off x="6062904" y="2982875"/>
            <a:ext cx="2499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Equity-centered design &amp; learning</a:t>
            </a:r>
            <a:endParaRPr sz="1800" b="0" i="0" u="none" strike="noStrike" cap="none">
              <a:solidFill>
                <a:schemeClr val="dk1"/>
              </a:solidFill>
              <a:latin typeface="Ubuntu"/>
              <a:ea typeface="Ubuntu"/>
              <a:cs typeface="Ubuntu"/>
              <a:sym typeface="Ubuntu"/>
            </a:endParaRPr>
          </a:p>
        </p:txBody>
      </p:sp>
      <p:sp>
        <p:nvSpPr>
          <p:cNvPr id="511" name="Google Shape;511;p27"/>
          <p:cNvSpPr txBox="1"/>
          <p:nvPr/>
        </p:nvSpPr>
        <p:spPr>
          <a:xfrm>
            <a:off x="6435816" y="368719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Equitable outcomes</a:t>
            </a:r>
            <a:endParaRPr sz="1800" b="0" i="0" u="none" strike="noStrike" cap="none">
              <a:solidFill>
                <a:schemeClr val="dk1"/>
              </a:solidFill>
              <a:latin typeface="Ubuntu"/>
              <a:ea typeface="Ubuntu"/>
              <a:cs typeface="Ubuntu"/>
              <a:sym typeface="Ubuntu"/>
            </a:endParaRPr>
          </a:p>
        </p:txBody>
      </p:sp>
      <p:sp>
        <p:nvSpPr>
          <p:cNvPr id="512" name="Google Shape;512;p27"/>
          <p:cNvSpPr txBox="1"/>
          <p:nvPr/>
        </p:nvSpPr>
        <p:spPr>
          <a:xfrm>
            <a:off x="4783033" y="5228856"/>
            <a:ext cx="2323200" cy="76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Systems of oppression </a:t>
            </a:r>
            <a:endParaRPr sz="1800" b="0" i="0" u="none" strike="noStrike" cap="none">
              <a:solidFill>
                <a:schemeClr val="dk1"/>
              </a:solidFill>
              <a:latin typeface="Ubuntu"/>
              <a:ea typeface="Ubuntu"/>
              <a:cs typeface="Ubuntu"/>
              <a:sym typeface="Ubuntu"/>
            </a:endParaRPr>
          </a:p>
        </p:txBody>
      </p:sp>
      <p:sp>
        <p:nvSpPr>
          <p:cNvPr id="513" name="Google Shape;513;p27"/>
          <p:cNvSpPr txBox="1"/>
          <p:nvPr/>
        </p:nvSpPr>
        <p:spPr>
          <a:xfrm>
            <a:off x="3415305" y="4772028"/>
            <a:ext cx="23232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Constructivist Listening</a:t>
            </a:r>
            <a:endParaRPr sz="1800" b="0" i="0" u="none" strike="noStrike" cap="none">
              <a:solidFill>
                <a:schemeClr val="dk1"/>
              </a:solidFill>
              <a:latin typeface="Ubuntu"/>
              <a:ea typeface="Ubuntu"/>
              <a:cs typeface="Ubuntu"/>
              <a:sym typeface="Ubuntu"/>
            </a:endParaRPr>
          </a:p>
        </p:txBody>
      </p:sp>
      <p:sp>
        <p:nvSpPr>
          <p:cNvPr id="514" name="Google Shape;514;p27"/>
          <p:cNvSpPr txBox="1"/>
          <p:nvPr/>
        </p:nvSpPr>
        <p:spPr>
          <a:xfrm>
            <a:off x="6435816" y="4355647"/>
            <a:ext cx="17538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Ubuntu"/>
              <a:buNone/>
            </a:pPr>
            <a:r>
              <a:rPr lang="en-US" sz="1800" b="0" i="0" u="none" strike="noStrike" cap="none">
                <a:solidFill>
                  <a:schemeClr val="dk1"/>
                </a:solidFill>
                <a:latin typeface="Ubuntu"/>
                <a:ea typeface="Ubuntu"/>
                <a:cs typeface="Ubuntu"/>
                <a:sym typeface="Ubuntu"/>
              </a:rPr>
              <a:t>Organizing &amp; Protest</a:t>
            </a:r>
            <a:endParaRPr sz="1800" b="0" i="0" u="none" strike="noStrike" cap="none">
              <a:solidFill>
                <a:schemeClr val="dk1"/>
              </a:solidFill>
              <a:latin typeface="Ubuntu"/>
              <a:ea typeface="Ubuntu"/>
              <a:cs typeface="Ubuntu"/>
              <a:sym typeface="Ubuntu"/>
            </a:endParaRPr>
          </a:p>
        </p:txBody>
      </p:sp>
      <p:sp>
        <p:nvSpPr>
          <p:cNvPr id="515" name="Google Shape;515;p27"/>
          <p:cNvSpPr/>
          <p:nvPr/>
        </p:nvSpPr>
        <p:spPr>
          <a:xfrm rot="-2321062">
            <a:off x="5882491" y="315943"/>
            <a:ext cx="2076861" cy="833218"/>
          </a:xfrm>
          <a:prstGeom prst="lef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28" descr="Systemic racism affects every area of life in the US. From incarceration rates to predatory loans, and trying to solve these problems requires changes in major parts of our system. Here's a closer look at what systemic racism is, and how we can solve it. &#10;&#10;Sources:&#10;An overview of funding of public schools&#10;https://www.publicschoolreview.com/blog/an-overview-of-the-funding-of-public-schools&#10;&#10;Minorities who “whiten” job resumes get more interviews (Harvard Study)&#10;https://hbswk.hbs.edu/item/minorities-who-whiten-job-resumes-get-more-interviews&#10;&#10;Bureau of Labor Statistics (Unemployment rates by race and age)&#10;https://www.bls.gov/web/empsit/cpsee_e16.htm&#10;&#10;Whites have a huge wealth gap over blacks (but don’t know it)&#10;https://www.nytimes.com/interactive/2017/09/18/upshot/black-white-wealth-gap-perceptions.htm&#10;&#10;The Effects of 1930s Redlining Maps&#10;https://www.chicagofed.org/publications/working-papers/2017/wp2017-12&#10;&#10;The Color of Money: how mortgage lending practices discriminate against blacks. (1989 Pulitzer Prize investigative Reporting)&#10;http://powerreporting.com/color/&#10;&#10;Additional Viewer Resources: &#10;&#10;Public School Funding in the US&#10;https://en.wikipedia.org/wiki/Public_school_funding_in_the_United_States&#10;&#10;Redlining&#10;https://en.wikipedia.org/wiki/Redlining&#10;&#10;Institutional Racism&#10;https://en.wikipedia.org/wiki/Institutional_racism&#10;&#10;-------&#10;act.tv is a progressive media company specializing in next generation live streaming and digital strategy. Our YouTube channel focuses on animated explainers, livestreams from protests around the country, and original political commentary.&#10;&#10;Main site: http://act.tv&#10;Facebook: http://facebook.com/actdottv&#10;Twitter: http://www.twitter.com/actdottv&#10;Instagram: http://www.instagram.com/actdottv" title="Systemic Racism Explained">
            <a:hlinkClick r:id="rId3"/>
          </p:cNvPr>
          <p:cNvPicPr preferRelativeResize="0"/>
          <p:nvPr/>
        </p:nvPicPr>
        <p:blipFill rotWithShape="1">
          <a:blip r:embed="rId4">
            <a:alphaModFix/>
          </a:blip>
          <a:srcRect/>
          <a:stretch/>
        </p:blipFill>
        <p:spPr>
          <a:xfrm>
            <a:off x="152400" y="152400"/>
            <a:ext cx="8940800" cy="6705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9"/>
          <p:cNvSpPr txBox="1"/>
          <p:nvPr/>
        </p:nvSpPr>
        <p:spPr>
          <a:xfrm>
            <a:off x="1945052" y="567711"/>
            <a:ext cx="5253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Recognize Oppression</a:t>
            </a:r>
            <a:endParaRPr sz="1400" b="0" i="0" u="none" strike="noStrike" cap="none">
              <a:solidFill>
                <a:srgbClr val="000000"/>
              </a:solidFill>
              <a:latin typeface="Arial"/>
              <a:ea typeface="Arial"/>
              <a:cs typeface="Arial"/>
              <a:sym typeface="Arial"/>
            </a:endParaRPr>
          </a:p>
        </p:txBody>
      </p:sp>
      <p:sp>
        <p:nvSpPr>
          <p:cNvPr id="527" name="Google Shape;527;p29"/>
          <p:cNvSpPr txBox="1"/>
          <p:nvPr/>
        </p:nvSpPr>
        <p:spPr>
          <a:xfrm>
            <a:off x="5289825" y="2554825"/>
            <a:ext cx="3686400"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Our designs depend on how we frame a challenge.  So we need a clear “window” to see how oppression may be at play in our context.</a:t>
            </a:r>
            <a:endParaRPr sz="2400" b="0" i="0" u="none" strike="noStrike" cap="none">
              <a:solidFill>
                <a:srgbClr val="000000"/>
              </a:solidFill>
              <a:latin typeface="Arial"/>
              <a:ea typeface="Arial"/>
              <a:cs typeface="Arial"/>
              <a:sym typeface="Arial"/>
            </a:endParaRPr>
          </a:p>
        </p:txBody>
      </p:sp>
      <p:pic>
        <p:nvPicPr>
          <p:cNvPr id="528" name="Google Shape;528;p29"/>
          <p:cNvPicPr preferRelativeResize="0"/>
          <p:nvPr/>
        </p:nvPicPr>
        <p:blipFill rotWithShape="1">
          <a:blip r:embed="rId3">
            <a:alphaModFix/>
          </a:blip>
          <a:srcRect/>
          <a:stretch/>
        </p:blipFill>
        <p:spPr>
          <a:xfrm>
            <a:off x="843702" y="2210408"/>
            <a:ext cx="3850005" cy="3323987"/>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f56d1d2cf1_0_221"/>
          <p:cNvSpPr txBox="1">
            <a:spLocks noGrp="1"/>
          </p:cNvSpPr>
          <p:nvPr>
            <p:ph type="title"/>
          </p:nvPr>
        </p:nvSpPr>
        <p:spPr>
          <a:xfrm>
            <a:off x="228600" y="304800"/>
            <a:ext cx="8686800" cy="1524000"/>
          </a:xfrm>
          <a:prstGeom prst="rect">
            <a:avLst/>
          </a:prstGeom>
          <a:solidFill>
            <a:schemeClr val="accent5">
              <a:alpha val="6667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Advantage / Disadvantage</a:t>
            </a:r>
            <a:endParaRPr/>
          </a:p>
        </p:txBody>
      </p:sp>
      <p:sp>
        <p:nvSpPr>
          <p:cNvPr id="534" name="Google Shape;534;gf56d1d2cf1_0_221"/>
          <p:cNvSpPr txBox="1"/>
          <p:nvPr/>
        </p:nvSpPr>
        <p:spPr>
          <a:xfrm>
            <a:off x="1900000" y="2031733"/>
            <a:ext cx="4055100" cy="4002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535" name="Google Shape;535;gf56d1d2cf1_0_221"/>
          <p:cNvPicPr preferRelativeResize="0"/>
          <p:nvPr/>
        </p:nvPicPr>
        <p:blipFill>
          <a:blip r:embed="rId3">
            <a:alphaModFix/>
          </a:blip>
          <a:stretch>
            <a:fillRect/>
          </a:stretch>
        </p:blipFill>
        <p:spPr>
          <a:xfrm>
            <a:off x="1036925" y="2031733"/>
            <a:ext cx="3272650" cy="3272650"/>
          </a:xfrm>
          <a:prstGeom prst="rect">
            <a:avLst/>
          </a:prstGeom>
          <a:noFill/>
          <a:ln>
            <a:noFill/>
          </a:ln>
        </p:spPr>
      </p:pic>
      <p:pic>
        <p:nvPicPr>
          <p:cNvPr id="536" name="Google Shape;536;gf56d1d2cf1_0_221"/>
          <p:cNvPicPr preferRelativeResize="0"/>
          <p:nvPr/>
        </p:nvPicPr>
        <p:blipFill>
          <a:blip r:embed="rId4">
            <a:alphaModFix/>
          </a:blip>
          <a:stretch>
            <a:fillRect/>
          </a:stretch>
        </p:blipFill>
        <p:spPr>
          <a:xfrm>
            <a:off x="5279850" y="2031733"/>
            <a:ext cx="2192386" cy="34671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0"/>
          <p:cNvSpPr txBox="1"/>
          <p:nvPr/>
        </p:nvSpPr>
        <p:spPr>
          <a:xfrm>
            <a:off x="406950" y="217075"/>
            <a:ext cx="8330100" cy="17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Systemic inequities will limit some groups of people, while making things easier for others </a:t>
            </a:r>
            <a:endParaRPr sz="28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PRIVILEGE</a:t>
            </a:r>
            <a:endParaRPr sz="2800" b="0" i="0" u="none" strike="noStrike" cap="none">
              <a:solidFill>
                <a:srgbClr val="000000"/>
              </a:solidFill>
              <a:latin typeface="Verdana"/>
              <a:ea typeface="Verdana"/>
              <a:cs typeface="Verdana"/>
              <a:sym typeface="Verdana"/>
            </a:endParaRPr>
          </a:p>
        </p:txBody>
      </p:sp>
      <p:pic>
        <p:nvPicPr>
          <p:cNvPr id="543" name="Google Shape;543;p30" descr="With Love From John Amaechi" title="Race and Racism - White Privilege and Privilege Explained">
            <a:hlinkClick r:id="rId3"/>
          </p:cNvPr>
          <p:cNvPicPr preferRelativeResize="0"/>
          <p:nvPr/>
        </p:nvPicPr>
        <p:blipFill rotWithShape="1">
          <a:blip r:embed="rId4">
            <a:alphaModFix/>
          </a:blip>
          <a:srcRect/>
          <a:stretch/>
        </p:blipFill>
        <p:spPr>
          <a:xfrm>
            <a:off x="1007100" y="1709400"/>
            <a:ext cx="6864800" cy="5148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cb3e81ca70_0_215"/>
          <p:cNvPicPr preferRelativeResize="0"/>
          <p:nvPr/>
        </p:nvPicPr>
        <p:blipFill>
          <a:blip r:embed="rId3">
            <a:alphaModFix/>
          </a:blip>
          <a:stretch>
            <a:fillRect/>
          </a:stretch>
        </p:blipFill>
        <p:spPr>
          <a:xfrm>
            <a:off x="177175" y="152400"/>
            <a:ext cx="7030287" cy="655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sp>
        <p:nvSpPr>
          <p:cNvPr id="234" name="Google Shape;234;p2"/>
          <p:cNvSpPr txBox="1">
            <a:spLocks noGrp="1"/>
          </p:cNvSpPr>
          <p:nvPr>
            <p:ph type="title"/>
          </p:nvPr>
        </p:nvSpPr>
        <p:spPr>
          <a:xfrm>
            <a:off x="228600" y="228600"/>
            <a:ext cx="8686799"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Welcome!</a:t>
            </a:r>
            <a:endParaRPr>
              <a:solidFill>
                <a:schemeClr val="dk1"/>
              </a:solidFill>
              <a:latin typeface="Verdana"/>
              <a:ea typeface="Verdana"/>
              <a:cs typeface="Verdana"/>
              <a:sym typeface="Verdana"/>
            </a:endParaRPr>
          </a:p>
        </p:txBody>
      </p:sp>
      <p:pic>
        <p:nvPicPr>
          <p:cNvPr id="235" name="Google Shape;235;p2" title="Michael Opening Final.mp4">
            <a:hlinkClick r:id="rId3"/>
          </p:cNvPr>
          <p:cNvPicPr preferRelativeResize="0"/>
          <p:nvPr/>
        </p:nvPicPr>
        <p:blipFill rotWithShape="1">
          <a:blip r:embed="rId4">
            <a:alphaModFix/>
          </a:blip>
          <a:srcRect/>
          <a:stretch/>
        </p:blipFill>
        <p:spPr>
          <a:xfrm>
            <a:off x="0" y="0"/>
            <a:ext cx="931285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1"/>
          <p:cNvSpPr txBox="1"/>
          <p:nvPr/>
        </p:nvSpPr>
        <p:spPr>
          <a:xfrm>
            <a:off x="163063" y="3553375"/>
            <a:ext cx="4504800" cy="2646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Practice </a:t>
            </a:r>
            <a:r>
              <a:rPr lang="en-US" sz="1800" b="1" i="0" u="none" strike="noStrike" cap="none">
                <a:solidFill>
                  <a:srgbClr val="4A86E8"/>
                </a:solidFill>
                <a:latin typeface="Verdana"/>
                <a:ea typeface="Verdana"/>
                <a:cs typeface="Verdana"/>
                <a:sym typeface="Verdana"/>
              </a:rPr>
              <a:t>self-awareness </a:t>
            </a:r>
            <a:r>
              <a:rPr lang="en-US" sz="1800" b="1" i="0" u="none" strike="noStrike" cap="none">
                <a:solidFill>
                  <a:schemeClr val="dk1"/>
                </a:solidFill>
                <a:latin typeface="Verdana"/>
                <a:ea typeface="Verdana"/>
                <a:cs typeface="Verdana"/>
                <a:sym typeface="Verdana"/>
              </a:rPr>
              <a:t>(own identity, values, emotions, bias, power, assumptions)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Collectively build </a:t>
            </a:r>
            <a:r>
              <a:rPr lang="en-US" sz="1800" b="1" i="0" u="none" strike="noStrike" cap="none">
                <a:solidFill>
                  <a:srgbClr val="4A86E8"/>
                </a:solidFill>
                <a:latin typeface="Verdana"/>
                <a:ea typeface="Verdana"/>
                <a:cs typeface="Verdana"/>
                <a:sym typeface="Verdana"/>
              </a:rPr>
              <a:t>situational awareness</a:t>
            </a:r>
            <a:r>
              <a:rPr lang="en-US" sz="1800" b="1" i="0" u="none" strike="noStrike" cap="none">
                <a:solidFill>
                  <a:schemeClr val="dk1"/>
                </a:solidFill>
                <a:latin typeface="Verdana"/>
                <a:ea typeface="Verdana"/>
                <a:cs typeface="Verdana"/>
                <a:sym typeface="Verdana"/>
              </a:rPr>
              <a:t> (context, people, power, history, current state)</a:t>
            </a:r>
            <a:endParaRPr sz="1800" b="1" i="0" u="none" strike="noStrike" cap="none">
              <a:solidFill>
                <a:schemeClr val="dk1"/>
              </a:solidFill>
              <a:latin typeface="Verdana"/>
              <a:ea typeface="Verdana"/>
              <a:cs typeface="Verdana"/>
              <a:sym typeface="Verdana"/>
            </a:endParaRPr>
          </a:p>
        </p:txBody>
      </p:sp>
      <p:sp>
        <p:nvSpPr>
          <p:cNvPr id="556" name="Google Shape;556;p31"/>
          <p:cNvSpPr txBox="1"/>
          <p:nvPr/>
        </p:nvSpPr>
        <p:spPr>
          <a:xfrm>
            <a:off x="4975425" y="3477325"/>
            <a:ext cx="4050900" cy="2319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Pause midstream to reflect on actions, impact, emotions, relationship</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1" i="0" u="none" strike="noStrike" cap="none">
                <a:solidFill>
                  <a:schemeClr val="dk1"/>
                </a:solidFill>
                <a:latin typeface="Verdana"/>
                <a:ea typeface="Verdana"/>
                <a:cs typeface="Verdana"/>
                <a:sym typeface="Verdana"/>
              </a:rPr>
              <a:t>Adjust our intentions, presence, direction</a:t>
            </a:r>
            <a:endParaRPr sz="1800" b="1" i="0" u="none" strike="noStrike" cap="none">
              <a:solidFill>
                <a:schemeClr val="dk1"/>
              </a:solidFill>
              <a:latin typeface="Verdana"/>
              <a:ea typeface="Verdana"/>
              <a:cs typeface="Verdana"/>
              <a:sym typeface="Verdana"/>
            </a:endParaRPr>
          </a:p>
        </p:txBody>
      </p:sp>
      <p:pic>
        <p:nvPicPr>
          <p:cNvPr id="557" name="Google Shape;557;p31"/>
          <p:cNvPicPr preferRelativeResize="0"/>
          <p:nvPr/>
        </p:nvPicPr>
        <p:blipFill rotWithShape="1">
          <a:blip r:embed="rId3">
            <a:alphaModFix/>
          </a:blip>
          <a:srcRect/>
          <a:stretch/>
        </p:blipFill>
        <p:spPr>
          <a:xfrm>
            <a:off x="1498200" y="1502150"/>
            <a:ext cx="2139315" cy="2051225"/>
          </a:xfrm>
          <a:prstGeom prst="rect">
            <a:avLst/>
          </a:prstGeom>
          <a:noFill/>
          <a:ln>
            <a:noFill/>
          </a:ln>
        </p:spPr>
      </p:pic>
      <p:pic>
        <p:nvPicPr>
          <p:cNvPr id="558" name="Google Shape;558;p31"/>
          <p:cNvPicPr preferRelativeResize="0"/>
          <p:nvPr/>
        </p:nvPicPr>
        <p:blipFill rotWithShape="1">
          <a:blip r:embed="rId4">
            <a:alphaModFix/>
          </a:blip>
          <a:srcRect/>
          <a:stretch/>
        </p:blipFill>
        <p:spPr>
          <a:xfrm>
            <a:off x="5970552" y="1551238"/>
            <a:ext cx="2051225" cy="2051225"/>
          </a:xfrm>
          <a:prstGeom prst="rect">
            <a:avLst/>
          </a:prstGeom>
          <a:noFill/>
          <a:ln>
            <a:noFill/>
          </a:ln>
        </p:spPr>
      </p:pic>
      <p:sp>
        <p:nvSpPr>
          <p:cNvPr id="559" name="Google Shape;559;p31"/>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sp>
        <p:nvSpPr>
          <p:cNvPr id="560" name="Google Shape;560;p31"/>
          <p:cNvSpPr txBox="1"/>
          <p:nvPr/>
        </p:nvSpPr>
        <p:spPr>
          <a:xfrm>
            <a:off x="3209175" y="6589525"/>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National Equity Project - Liberatory Design in Challenging Times Webinar</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2"/>
          <p:cNvSpPr txBox="1"/>
          <p:nvPr/>
        </p:nvSpPr>
        <p:spPr>
          <a:xfrm>
            <a:off x="163063" y="3553375"/>
            <a:ext cx="4504800" cy="264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Identity: Who am I/we?  Who are our “users”?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Power: How are we respectively situated (relative to opportunity, institutional power?</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Context: What is our situation, our equity challenge?</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Partnership: Given the above, how can we create a partnership that is liberating for all in the process?</a:t>
            </a:r>
            <a:endParaRPr sz="1800" b="1" i="0" u="none" strike="noStrike" cap="none">
              <a:solidFill>
                <a:schemeClr val="dk1"/>
              </a:solidFill>
              <a:latin typeface="Verdana"/>
              <a:ea typeface="Verdana"/>
              <a:cs typeface="Verdana"/>
              <a:sym typeface="Verdana"/>
            </a:endParaRPr>
          </a:p>
        </p:txBody>
      </p:sp>
      <p:sp>
        <p:nvSpPr>
          <p:cNvPr id="567" name="Google Shape;567;p32"/>
          <p:cNvSpPr txBox="1"/>
          <p:nvPr/>
        </p:nvSpPr>
        <p:spPr>
          <a:xfrm>
            <a:off x="5093100" y="3429000"/>
            <a:ext cx="4050900" cy="231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evidence do I have that I am becoming more self aware and self correcting as an equity leader?</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is my emotional state affecting how I show up with my team?  How can I share or release those emotions with my team?</a:t>
            </a:r>
            <a:endParaRPr sz="1800" b="1" i="0" u="none" strike="noStrike" cap="none">
              <a:solidFill>
                <a:schemeClr val="dk1"/>
              </a:solidFill>
              <a:latin typeface="Verdana"/>
              <a:ea typeface="Verdana"/>
              <a:cs typeface="Verdana"/>
              <a:sym typeface="Verdana"/>
            </a:endParaRPr>
          </a:p>
        </p:txBody>
      </p:sp>
      <p:pic>
        <p:nvPicPr>
          <p:cNvPr id="568" name="Google Shape;568;p32"/>
          <p:cNvPicPr preferRelativeResize="0"/>
          <p:nvPr/>
        </p:nvPicPr>
        <p:blipFill rotWithShape="1">
          <a:blip r:embed="rId3">
            <a:alphaModFix/>
          </a:blip>
          <a:srcRect/>
          <a:stretch/>
        </p:blipFill>
        <p:spPr>
          <a:xfrm>
            <a:off x="1345800" y="1502150"/>
            <a:ext cx="2139315" cy="2051225"/>
          </a:xfrm>
          <a:prstGeom prst="rect">
            <a:avLst/>
          </a:prstGeom>
          <a:noFill/>
          <a:ln>
            <a:noFill/>
          </a:ln>
        </p:spPr>
      </p:pic>
      <p:pic>
        <p:nvPicPr>
          <p:cNvPr id="569" name="Google Shape;569;p32"/>
          <p:cNvPicPr preferRelativeResize="0"/>
          <p:nvPr/>
        </p:nvPicPr>
        <p:blipFill rotWithShape="1">
          <a:blip r:embed="rId4">
            <a:alphaModFix/>
          </a:blip>
          <a:srcRect/>
          <a:stretch/>
        </p:blipFill>
        <p:spPr>
          <a:xfrm>
            <a:off x="5970552" y="1551238"/>
            <a:ext cx="2051225" cy="2051225"/>
          </a:xfrm>
          <a:prstGeom prst="rect">
            <a:avLst/>
          </a:prstGeom>
          <a:noFill/>
          <a:ln>
            <a:noFill/>
          </a:ln>
        </p:spPr>
      </p:pic>
      <p:sp>
        <p:nvSpPr>
          <p:cNvPr id="570" name="Google Shape;570;p32"/>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sp>
        <p:nvSpPr>
          <p:cNvPr id="571" name="Google Shape;571;p32"/>
          <p:cNvSpPr txBox="1"/>
          <p:nvPr/>
        </p:nvSpPr>
        <p:spPr>
          <a:xfrm>
            <a:off x="3209175" y="6589525"/>
            <a:ext cx="4981800" cy="1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000"/>
              <a:buFont typeface="Verdana"/>
              <a:buNone/>
            </a:pPr>
            <a:r>
              <a:rPr lang="en-US" sz="1000" b="0" i="0" u="none" strike="noStrike" cap="none">
                <a:solidFill>
                  <a:schemeClr val="dk1"/>
                </a:solidFill>
                <a:latin typeface="Verdana"/>
                <a:ea typeface="Verdana"/>
                <a:cs typeface="Verdana"/>
                <a:sym typeface="Verdana"/>
              </a:rPr>
              <a:t>Liberatory Design in Complex Systems Resource Guide pg. 33 and 36</a:t>
            </a:r>
            <a:endParaRPr sz="1000" b="0" i="0" u="none" strike="noStrike" cap="none">
              <a:solidFill>
                <a:schemeClr val="dk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a006eb53a7_0_6"/>
          <p:cNvSpPr txBox="1">
            <a:spLocks noGrp="1"/>
          </p:cNvSpPr>
          <p:nvPr>
            <p:ph type="title"/>
          </p:nvPr>
        </p:nvSpPr>
        <p:spPr>
          <a:xfrm>
            <a:off x="457200" y="274638"/>
            <a:ext cx="8229600" cy="1143000"/>
          </a:xfrm>
          <a:prstGeom prst="rect">
            <a:avLst/>
          </a:prstGeom>
          <a:solidFill>
            <a:srgbClr val="A9DCF2">
              <a:alpha val="67058"/>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Problem Solving for Equity</a:t>
            </a:r>
            <a:endParaRPr/>
          </a:p>
        </p:txBody>
      </p:sp>
      <p:sp>
        <p:nvSpPr>
          <p:cNvPr id="578" name="Google Shape;578;ga006eb53a7_0_6"/>
          <p:cNvSpPr txBox="1"/>
          <p:nvPr/>
        </p:nvSpPr>
        <p:spPr>
          <a:xfrm>
            <a:off x="265100" y="1580325"/>
            <a:ext cx="8642100" cy="4309500"/>
          </a:xfrm>
          <a:prstGeom prst="rect">
            <a:avLst/>
          </a:prstGeom>
          <a:noFill/>
          <a:ln>
            <a:noFill/>
          </a:ln>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Clr>
                <a:srgbClr val="000000"/>
              </a:buClr>
              <a:buSzPts val="2300"/>
              <a:buFont typeface="Verdana"/>
              <a:buAutoNum type="arabicPeriod"/>
            </a:pPr>
            <a:r>
              <a:rPr lang="en-US" sz="2300" b="0" i="0" u="none" strike="noStrike" cap="none">
                <a:solidFill>
                  <a:srgbClr val="000000"/>
                </a:solidFill>
                <a:latin typeface="Verdana"/>
                <a:ea typeface="Verdana"/>
                <a:cs typeface="Verdana"/>
                <a:sym typeface="Verdana"/>
              </a:rPr>
              <a:t>How do you usually realize you have an equity problem?</a:t>
            </a:r>
            <a:endParaRPr sz="2300" b="0" i="0" u="none" strike="noStrike" cap="none">
              <a:solidFill>
                <a:srgbClr val="000000"/>
              </a:solidFill>
              <a:latin typeface="Verdana"/>
              <a:ea typeface="Verdana"/>
              <a:cs typeface="Verdana"/>
              <a:sym typeface="Verdana"/>
            </a:endParaRPr>
          </a:p>
          <a:p>
            <a:pPr marL="457200" marR="0" lvl="0" indent="-374650" algn="l" rtl="0">
              <a:lnSpc>
                <a:spcPct val="100000"/>
              </a:lnSpc>
              <a:spcBef>
                <a:spcPts val="0"/>
              </a:spcBef>
              <a:spcAft>
                <a:spcPts val="0"/>
              </a:spcAft>
              <a:buClr>
                <a:srgbClr val="000000"/>
              </a:buClr>
              <a:buSzPts val="2300"/>
              <a:buFont typeface="Verdana"/>
              <a:buChar char="-"/>
            </a:pPr>
            <a:r>
              <a:rPr lang="en-US" sz="2300" b="0" i="0" u="none" strike="noStrike" cap="none">
                <a:solidFill>
                  <a:srgbClr val="000000"/>
                </a:solidFill>
                <a:latin typeface="Verdana"/>
                <a:ea typeface="Verdana"/>
                <a:cs typeface="Verdana"/>
                <a:sym typeface="Verdana"/>
              </a:rPr>
              <a:t>Something goes wrong / blows up</a:t>
            </a:r>
            <a:endParaRPr sz="2300" b="0" i="0" u="none" strike="noStrike" cap="none">
              <a:solidFill>
                <a:srgbClr val="000000"/>
              </a:solidFill>
              <a:latin typeface="Verdana"/>
              <a:ea typeface="Verdana"/>
              <a:cs typeface="Verdana"/>
              <a:sym typeface="Verdana"/>
            </a:endParaRPr>
          </a:p>
          <a:p>
            <a:pPr marL="457200" marR="0" lvl="0" indent="-374650" algn="l" rtl="0">
              <a:lnSpc>
                <a:spcPct val="100000"/>
              </a:lnSpc>
              <a:spcBef>
                <a:spcPts val="0"/>
              </a:spcBef>
              <a:spcAft>
                <a:spcPts val="0"/>
              </a:spcAft>
              <a:buClr>
                <a:srgbClr val="000000"/>
              </a:buClr>
              <a:buSzPts val="2300"/>
              <a:buFont typeface="Verdana"/>
              <a:buChar char="-"/>
            </a:pPr>
            <a:r>
              <a:rPr lang="en-US" sz="2300" b="0" i="0" u="none" strike="noStrike" cap="none">
                <a:solidFill>
                  <a:srgbClr val="000000"/>
                </a:solidFill>
                <a:latin typeface="Verdana"/>
                <a:ea typeface="Verdana"/>
                <a:cs typeface="Verdana"/>
                <a:sym typeface="Verdana"/>
              </a:rPr>
              <a:t>See it in our data</a:t>
            </a:r>
            <a:endParaRPr sz="2300" b="0" i="0" u="none" strike="noStrike" cap="none">
              <a:solidFill>
                <a:srgbClr val="000000"/>
              </a:solidFill>
              <a:latin typeface="Verdana"/>
              <a:ea typeface="Verdana"/>
              <a:cs typeface="Verdana"/>
              <a:sym typeface="Verdana"/>
            </a:endParaRPr>
          </a:p>
          <a:p>
            <a:pPr marL="457200" marR="0" lvl="0" indent="-374650" algn="l" rtl="0">
              <a:lnSpc>
                <a:spcPct val="100000"/>
              </a:lnSpc>
              <a:spcBef>
                <a:spcPts val="0"/>
              </a:spcBef>
              <a:spcAft>
                <a:spcPts val="0"/>
              </a:spcAft>
              <a:buClr>
                <a:srgbClr val="000000"/>
              </a:buClr>
              <a:buSzPts val="2300"/>
              <a:buFont typeface="Verdana"/>
              <a:buChar char="-"/>
            </a:pPr>
            <a:r>
              <a:rPr lang="en-US" sz="2300" b="0" i="0" u="none" strike="noStrike" cap="none">
                <a:solidFill>
                  <a:srgbClr val="000000"/>
                </a:solidFill>
                <a:latin typeface="Verdana"/>
                <a:ea typeface="Verdana"/>
                <a:cs typeface="Verdana"/>
                <a:sym typeface="Verdana"/>
              </a:rPr>
              <a:t>Someone from a marginalized group speaks up</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300">
                <a:latin typeface="Verdana"/>
                <a:ea typeface="Verdana"/>
                <a:cs typeface="Verdana"/>
                <a:sym typeface="Verdana"/>
              </a:rPr>
              <a:t>2. </a:t>
            </a:r>
            <a:r>
              <a:rPr lang="en-US" sz="2300" b="0" i="0" u="none" strike="noStrike" cap="none">
                <a:solidFill>
                  <a:srgbClr val="000000"/>
                </a:solidFill>
                <a:latin typeface="Verdana"/>
                <a:ea typeface="Verdana"/>
                <a:cs typeface="Verdana"/>
                <a:sym typeface="Verdana"/>
              </a:rPr>
              <a:t>What process (if any) do you use to address the equity problem?</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300">
                <a:latin typeface="Verdana"/>
                <a:ea typeface="Verdana"/>
                <a:cs typeface="Verdana"/>
                <a:sym typeface="Verdana"/>
              </a:rPr>
              <a:t>3. </a:t>
            </a:r>
            <a:r>
              <a:rPr lang="en-US" sz="2300" b="0" i="0" u="none" strike="noStrike" cap="none">
                <a:solidFill>
                  <a:srgbClr val="000000"/>
                </a:solidFill>
                <a:latin typeface="Verdana"/>
                <a:ea typeface="Verdana"/>
                <a:cs typeface="Verdana"/>
                <a:sym typeface="Verdana"/>
              </a:rPr>
              <a:t>What do you feel is successful about your process?</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300">
                <a:latin typeface="Verdana"/>
                <a:ea typeface="Verdana"/>
                <a:cs typeface="Verdana"/>
                <a:sym typeface="Verdana"/>
              </a:rPr>
              <a:t>4. </a:t>
            </a:r>
            <a:r>
              <a:rPr lang="en-US" sz="2300" b="0" i="0" u="none" strike="noStrike" cap="none">
                <a:solidFill>
                  <a:srgbClr val="000000"/>
                </a:solidFill>
                <a:latin typeface="Verdana"/>
                <a:ea typeface="Verdana"/>
                <a:cs typeface="Verdana"/>
                <a:sym typeface="Verdana"/>
              </a:rPr>
              <a:t>What are some of the challenges with your process?</a:t>
            </a:r>
            <a:endParaRPr sz="2300" b="0" i="0" u="none" strike="noStrike" cap="none">
              <a:solidFill>
                <a:srgbClr val="000000"/>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3"/>
          <p:cNvSpPr txBox="1">
            <a:spLocks noGrp="1"/>
          </p:cNvSpPr>
          <p:nvPr>
            <p:ph type="title"/>
          </p:nvPr>
        </p:nvSpPr>
        <p:spPr>
          <a:xfrm>
            <a:off x="228600" y="228600"/>
            <a:ext cx="8686799" cy="1143000"/>
          </a:xfrm>
          <a:prstGeom prst="rect">
            <a:avLst/>
          </a:prstGeom>
          <a:solidFill>
            <a:srgbClr val="A9DCF2">
              <a:alpha val="67058"/>
            </a:srgbClr>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Verdana"/>
              <a:buNone/>
            </a:pPr>
            <a:r>
              <a:rPr lang="en-US" sz="3600">
                <a:solidFill>
                  <a:schemeClr val="dk1"/>
                </a:solidFill>
              </a:rPr>
              <a:t>VTSS Data-Informed Decision Making</a:t>
            </a:r>
            <a:endParaRPr sz="3600">
              <a:solidFill>
                <a:schemeClr val="dk1"/>
              </a:solidFill>
            </a:endParaRPr>
          </a:p>
        </p:txBody>
      </p:sp>
      <p:pic>
        <p:nvPicPr>
          <p:cNvPr id="584" name="Google Shape;584;p33"/>
          <p:cNvPicPr preferRelativeResize="0">
            <a:picLocks noGrp="1"/>
          </p:cNvPicPr>
          <p:nvPr>
            <p:ph type="body" idx="1"/>
          </p:nvPr>
        </p:nvPicPr>
        <p:blipFill rotWithShape="1">
          <a:blip r:embed="rId3">
            <a:alphaModFix/>
          </a:blip>
          <a:srcRect l="23332" t="33333" r="32500" b="11852"/>
          <a:stretch/>
        </p:blipFill>
        <p:spPr>
          <a:xfrm>
            <a:off x="762000" y="1600200"/>
            <a:ext cx="7696200" cy="457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4"/>
          <p:cNvSpPr/>
          <p:nvPr/>
        </p:nvSpPr>
        <p:spPr>
          <a:xfrm>
            <a:off x="739800" y="219075"/>
            <a:ext cx="7664400" cy="6582000"/>
          </a:xfrm>
          <a:prstGeom prst="ellipse">
            <a:avLst/>
          </a:prstGeom>
          <a:solidFill>
            <a:srgbClr val="FFFF00">
              <a:alpha val="3294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1" name="Google Shape;591;p34"/>
          <p:cNvSpPr/>
          <p:nvPr/>
        </p:nvSpPr>
        <p:spPr>
          <a:xfrm>
            <a:off x="6228249" y="3733600"/>
            <a:ext cx="1776212"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Set a goal based on student outcome data</a:t>
            </a:r>
            <a:endParaRPr sz="1800" b="0" i="0" u="none" strike="noStrike" cap="none">
              <a:solidFill>
                <a:schemeClr val="dk1"/>
              </a:solidFill>
              <a:latin typeface="Verdana"/>
              <a:ea typeface="Verdana"/>
              <a:cs typeface="Verdana"/>
              <a:sym typeface="Verdana"/>
            </a:endParaRPr>
          </a:p>
        </p:txBody>
      </p:sp>
      <p:sp>
        <p:nvSpPr>
          <p:cNvPr id="592" name="Google Shape;592;p34"/>
          <p:cNvSpPr/>
          <p:nvPr/>
        </p:nvSpPr>
        <p:spPr>
          <a:xfrm>
            <a:off x="3951729" y="2793063"/>
            <a:ext cx="1317000" cy="1568400"/>
          </a:xfrm>
          <a:prstGeom prst="hexagon">
            <a:avLst>
              <a:gd name="adj" fmla="val 25000"/>
              <a:gd name="vf" fmla="val 115470"/>
            </a:avLst>
          </a:prstGeom>
          <a:solidFill>
            <a:schemeClr val="accent1"/>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a:solidFill>
                  <a:srgbClr val="F2F2F2"/>
                </a:solidFill>
                <a:latin typeface="Calibri"/>
                <a:ea typeface="Calibri"/>
                <a:cs typeface="Calibri"/>
                <a:sym typeface="Calibri"/>
              </a:rPr>
              <a:t>Collect and Use Data</a:t>
            </a:r>
            <a:endParaRPr sz="1800" b="0" i="0" u="none" strike="noStrike" cap="none">
              <a:solidFill>
                <a:schemeClr val="dk1"/>
              </a:solidFill>
              <a:latin typeface="Verdana"/>
              <a:ea typeface="Verdana"/>
              <a:cs typeface="Verdana"/>
              <a:sym typeface="Verdana"/>
            </a:endParaRPr>
          </a:p>
        </p:txBody>
      </p:sp>
      <p:sp>
        <p:nvSpPr>
          <p:cNvPr id="593" name="Google Shape;593;p34"/>
          <p:cNvSpPr/>
          <p:nvPr/>
        </p:nvSpPr>
        <p:spPr>
          <a:xfrm rot="2232510">
            <a:off x="5710617" y="1340343"/>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4" name="Google Shape;594;p34"/>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5" name="Google Shape;595;p34"/>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6" name="Google Shape;596;p34"/>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7" name="Google Shape;597;p34"/>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8" name="Google Shape;598;p34"/>
          <p:cNvSpPr/>
          <p:nvPr/>
        </p:nvSpPr>
        <p:spPr>
          <a:xfrm rot="-1701195">
            <a:off x="3262610" y="1346034"/>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599" name="Google Shape;599;p34"/>
          <p:cNvSpPr/>
          <p:nvPr/>
        </p:nvSpPr>
        <p:spPr>
          <a:xfrm>
            <a:off x="4562728" y="2404150"/>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0" name="Google Shape;600;p34"/>
          <p:cNvSpPr/>
          <p:nvPr/>
        </p:nvSpPr>
        <p:spPr>
          <a:xfrm>
            <a:off x="4623916" y="4441638"/>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1" name="Google Shape;601;p34"/>
          <p:cNvSpPr/>
          <p:nvPr/>
        </p:nvSpPr>
        <p:spPr>
          <a:xfrm rot="4186508">
            <a:off x="5862088" y="2713369"/>
            <a:ext cx="133640" cy="210521"/>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2" name="Google Shape;602;p34"/>
          <p:cNvSpPr/>
          <p:nvPr/>
        </p:nvSpPr>
        <p:spPr>
          <a:xfrm rot="4186508">
            <a:off x="3150814" y="4085471"/>
            <a:ext cx="133640" cy="209439"/>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3" name="Google Shape;603;p34"/>
          <p:cNvSpPr/>
          <p:nvPr/>
        </p:nvSpPr>
        <p:spPr>
          <a:xfrm rot="7114422">
            <a:off x="5938419" y="4041725"/>
            <a:ext cx="149282" cy="23741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4" name="Google Shape;604;p34"/>
          <p:cNvSpPr/>
          <p:nvPr/>
        </p:nvSpPr>
        <p:spPr>
          <a:xfrm rot="7109388">
            <a:off x="3058011" y="2822154"/>
            <a:ext cx="147798" cy="238683"/>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05" name="Google Shape;605;p34"/>
          <p:cNvSpPr/>
          <p:nvPr/>
        </p:nvSpPr>
        <p:spPr>
          <a:xfrm>
            <a:off x="6057899" y="1260600"/>
            <a:ext cx="1946562"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Develop a precision statement</a:t>
            </a:r>
            <a:endParaRPr sz="1800" b="0" i="0" u="none" strike="noStrike" cap="none">
              <a:solidFill>
                <a:schemeClr val="dk1"/>
              </a:solidFill>
              <a:latin typeface="Verdana"/>
              <a:ea typeface="Verdana"/>
              <a:cs typeface="Verdana"/>
              <a:sym typeface="Verdana"/>
            </a:endParaRPr>
          </a:p>
        </p:txBody>
      </p:sp>
      <p:sp>
        <p:nvSpPr>
          <p:cNvPr id="606" name="Google Shape;606;p34"/>
          <p:cNvSpPr/>
          <p:nvPr/>
        </p:nvSpPr>
        <p:spPr>
          <a:xfrm>
            <a:off x="3873762" y="4841050"/>
            <a:ext cx="1833218"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practices for students</a:t>
            </a:r>
            <a:endParaRPr sz="1800" b="0" i="0" u="none" strike="noStrike" cap="none">
              <a:solidFill>
                <a:schemeClr val="dk1"/>
              </a:solidFill>
              <a:latin typeface="Verdana"/>
              <a:ea typeface="Verdana"/>
              <a:cs typeface="Verdana"/>
              <a:sym typeface="Verdana"/>
            </a:endParaRPr>
          </a:p>
        </p:txBody>
      </p:sp>
      <p:sp>
        <p:nvSpPr>
          <p:cNvPr id="607" name="Google Shape;607;p34"/>
          <p:cNvSpPr/>
          <p:nvPr/>
        </p:nvSpPr>
        <p:spPr>
          <a:xfrm>
            <a:off x="3764698" y="413775"/>
            <a:ext cx="1723663"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data / evidence of need</a:t>
            </a:r>
            <a:endParaRPr sz="1800" b="0" i="0" u="none" strike="noStrike" cap="none">
              <a:solidFill>
                <a:schemeClr val="dk1"/>
              </a:solidFill>
              <a:latin typeface="Verdana"/>
              <a:ea typeface="Verdana"/>
              <a:cs typeface="Verdana"/>
              <a:sym typeface="Verdana"/>
            </a:endParaRPr>
          </a:p>
        </p:txBody>
      </p:sp>
      <p:sp>
        <p:nvSpPr>
          <p:cNvPr id="608" name="Google Shape;608;p34"/>
          <p:cNvSpPr/>
          <p:nvPr/>
        </p:nvSpPr>
        <p:spPr>
          <a:xfrm>
            <a:off x="1138131" y="1260600"/>
            <a:ext cx="2043744"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Create progress monitoring plan</a:t>
            </a:r>
            <a:endParaRPr sz="1800" b="0" i="0" u="none" strike="noStrike" cap="none">
              <a:solidFill>
                <a:schemeClr val="dk1"/>
              </a:solidFill>
              <a:latin typeface="Verdana"/>
              <a:ea typeface="Verdana"/>
              <a:cs typeface="Verdana"/>
              <a:sym typeface="Verdana"/>
            </a:endParaRPr>
          </a:p>
        </p:txBody>
      </p:sp>
      <p:sp>
        <p:nvSpPr>
          <p:cNvPr id="609" name="Google Shape;609;p34"/>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systems for adults</a:t>
            </a:r>
            <a:endParaRPr sz="1800" b="0" i="0" u="none" strike="noStrike" cap="none">
              <a:solidFill>
                <a:schemeClr val="dk1"/>
              </a:solidFill>
              <a:latin typeface="Verdana"/>
              <a:ea typeface="Verdana"/>
              <a:cs typeface="Verdana"/>
              <a:sym typeface="Verdana"/>
            </a:endParaRPr>
          </a:p>
        </p:txBody>
      </p:sp>
      <p:sp>
        <p:nvSpPr>
          <p:cNvPr id="610" name="Google Shape;610;p34"/>
          <p:cNvSpPr txBox="1"/>
          <p:nvPr/>
        </p:nvSpPr>
        <p:spPr>
          <a:xfrm>
            <a:off x="118574" y="83924"/>
            <a:ext cx="2548425" cy="1440075"/>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3F3F3"/>
              </a:buClr>
              <a:buSzPts val="1800"/>
              <a:buFont typeface="Verdana"/>
              <a:buNone/>
            </a:pPr>
            <a:r>
              <a:rPr lang="en-US" sz="1800" b="0" i="0" u="none" strike="noStrike" cap="none">
                <a:solidFill>
                  <a:srgbClr val="F3F3F3"/>
                </a:solidFill>
                <a:latin typeface="Verdana"/>
                <a:ea typeface="Verdana"/>
                <a:cs typeface="Verdana"/>
                <a:sym typeface="Verdana"/>
              </a:rPr>
              <a:t>Visual Representation of VTSS Data Informed Decision Making Process</a:t>
            </a:r>
            <a:endParaRPr sz="1800" b="0" i="0" u="none" strike="noStrike" cap="none">
              <a:solidFill>
                <a:srgbClr val="F3F3F3"/>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par>
                                <p:cTn id="8" presetID="10" presetClass="entr" presetSubtype="0" fill="hold" nodeType="withEffect">
                                  <p:stCondLst>
                                    <p:cond delay="0"/>
                                  </p:stCondLst>
                                  <p:childTnLst>
                                    <p:set>
                                      <p:cBhvr>
                                        <p:cTn id="9" dur="1" fill="hold">
                                          <p:stCondLst>
                                            <p:cond delay="0"/>
                                          </p:stCondLst>
                                        </p:cTn>
                                        <p:tgtEl>
                                          <p:spTgt spid="599"/>
                                        </p:tgtEl>
                                        <p:attrNameLst>
                                          <p:attrName>style.visibility</p:attrName>
                                        </p:attrNameLst>
                                      </p:cBhvr>
                                      <p:to>
                                        <p:strVal val="visible"/>
                                      </p:to>
                                    </p:set>
                                    <p:animEffect transition="in" filter="fade">
                                      <p:cBhvr>
                                        <p:cTn id="10" dur="500"/>
                                        <p:tgtEl>
                                          <p:spTgt spid="599"/>
                                        </p:tgtEl>
                                      </p:cBhvr>
                                    </p:animEffect>
                                  </p:childTnLst>
                                </p:cTn>
                              </p:par>
                              <p:par>
                                <p:cTn id="11" presetID="10" presetClass="entr" presetSubtype="0" fill="hold" nodeType="withEffect">
                                  <p:stCondLst>
                                    <p:cond delay="0"/>
                                  </p:stCondLst>
                                  <p:childTnLst>
                                    <p:set>
                                      <p:cBhvr>
                                        <p:cTn id="12" dur="1" fill="hold">
                                          <p:stCondLst>
                                            <p:cond delay="0"/>
                                          </p:stCondLst>
                                        </p:cTn>
                                        <p:tgtEl>
                                          <p:spTgt spid="601"/>
                                        </p:tgtEl>
                                        <p:attrNameLst>
                                          <p:attrName>style.visibility</p:attrName>
                                        </p:attrNameLst>
                                      </p:cBhvr>
                                      <p:to>
                                        <p:strVal val="visible"/>
                                      </p:to>
                                    </p:set>
                                    <p:animEffect transition="in" filter="fade">
                                      <p:cBhvr>
                                        <p:cTn id="13" dur="500"/>
                                        <p:tgtEl>
                                          <p:spTgt spid="601"/>
                                        </p:tgtEl>
                                      </p:cBhvr>
                                    </p:animEffect>
                                  </p:childTnLst>
                                </p:cTn>
                              </p:par>
                              <p:par>
                                <p:cTn id="14" presetID="10" presetClass="entr" presetSubtype="0" fill="hold" nodeType="withEffect">
                                  <p:stCondLst>
                                    <p:cond delay="0"/>
                                  </p:stCondLst>
                                  <p:childTnLst>
                                    <p:set>
                                      <p:cBhvr>
                                        <p:cTn id="15" dur="1" fill="hold">
                                          <p:stCondLst>
                                            <p:cond delay="0"/>
                                          </p:stCondLst>
                                        </p:cTn>
                                        <p:tgtEl>
                                          <p:spTgt spid="603"/>
                                        </p:tgtEl>
                                        <p:attrNameLst>
                                          <p:attrName>style.visibility</p:attrName>
                                        </p:attrNameLst>
                                      </p:cBhvr>
                                      <p:to>
                                        <p:strVal val="visible"/>
                                      </p:to>
                                    </p:set>
                                    <p:animEffect transition="in" filter="fade">
                                      <p:cBhvr>
                                        <p:cTn id="16" dur="500"/>
                                        <p:tgtEl>
                                          <p:spTgt spid="603"/>
                                        </p:tgtEl>
                                      </p:cBhvr>
                                    </p:animEffect>
                                  </p:childTnLst>
                                </p:cTn>
                              </p:par>
                              <p:par>
                                <p:cTn id="17" presetID="10" presetClass="entr" presetSubtype="0" fill="hold" nodeType="withEffect">
                                  <p:stCondLst>
                                    <p:cond delay="0"/>
                                  </p:stCondLst>
                                  <p:childTnLst>
                                    <p:set>
                                      <p:cBhvr>
                                        <p:cTn id="18" dur="1" fill="hold">
                                          <p:stCondLst>
                                            <p:cond delay="0"/>
                                          </p:stCondLst>
                                        </p:cTn>
                                        <p:tgtEl>
                                          <p:spTgt spid="600"/>
                                        </p:tgtEl>
                                        <p:attrNameLst>
                                          <p:attrName>style.visibility</p:attrName>
                                        </p:attrNameLst>
                                      </p:cBhvr>
                                      <p:to>
                                        <p:strVal val="visible"/>
                                      </p:to>
                                    </p:set>
                                    <p:animEffect transition="in" filter="fade">
                                      <p:cBhvr>
                                        <p:cTn id="19" dur="500"/>
                                        <p:tgtEl>
                                          <p:spTgt spid="600"/>
                                        </p:tgtEl>
                                      </p:cBhvr>
                                    </p:animEffect>
                                  </p:childTnLst>
                                </p:cTn>
                              </p:par>
                              <p:par>
                                <p:cTn id="20" presetID="10" presetClass="entr" presetSubtype="0" fill="hold" nodeType="withEffect">
                                  <p:stCondLst>
                                    <p:cond delay="0"/>
                                  </p:stCondLst>
                                  <p:childTnLst>
                                    <p:set>
                                      <p:cBhvr>
                                        <p:cTn id="21" dur="1" fill="hold">
                                          <p:stCondLst>
                                            <p:cond delay="0"/>
                                          </p:stCondLst>
                                        </p:cTn>
                                        <p:tgtEl>
                                          <p:spTgt spid="602"/>
                                        </p:tgtEl>
                                        <p:attrNameLst>
                                          <p:attrName>style.visibility</p:attrName>
                                        </p:attrNameLst>
                                      </p:cBhvr>
                                      <p:to>
                                        <p:strVal val="visible"/>
                                      </p:to>
                                    </p:set>
                                    <p:animEffect transition="in" filter="fade">
                                      <p:cBhvr>
                                        <p:cTn id="22" dur="500"/>
                                        <p:tgtEl>
                                          <p:spTgt spid="602"/>
                                        </p:tgtEl>
                                      </p:cBhvr>
                                    </p:animEffect>
                                  </p:childTnLst>
                                </p:cTn>
                              </p:par>
                              <p:par>
                                <p:cTn id="23" presetID="10" presetClass="entr" presetSubtype="0" fill="hold" nodeType="withEffect">
                                  <p:stCondLst>
                                    <p:cond delay="0"/>
                                  </p:stCondLst>
                                  <p:childTnLst>
                                    <p:set>
                                      <p:cBhvr>
                                        <p:cTn id="24" dur="1" fill="hold">
                                          <p:stCondLst>
                                            <p:cond delay="0"/>
                                          </p:stCondLst>
                                        </p:cTn>
                                        <p:tgtEl>
                                          <p:spTgt spid="593"/>
                                        </p:tgtEl>
                                        <p:attrNameLst>
                                          <p:attrName>style.visibility</p:attrName>
                                        </p:attrNameLst>
                                      </p:cBhvr>
                                      <p:to>
                                        <p:strVal val="visible"/>
                                      </p:to>
                                    </p:set>
                                    <p:animEffect transition="in" filter="fade">
                                      <p:cBhvr>
                                        <p:cTn id="25" dur="500"/>
                                        <p:tgtEl>
                                          <p:spTgt spid="593"/>
                                        </p:tgtEl>
                                      </p:cBhvr>
                                    </p:animEffect>
                                  </p:childTnLst>
                                </p:cTn>
                              </p:par>
                              <p:par>
                                <p:cTn id="26" presetID="10" presetClass="entr" presetSubtype="0" fill="hold" nodeType="withEffect">
                                  <p:stCondLst>
                                    <p:cond delay="0"/>
                                  </p:stCondLst>
                                  <p:childTnLst>
                                    <p:set>
                                      <p:cBhvr>
                                        <p:cTn id="27" dur="1" fill="hold">
                                          <p:stCondLst>
                                            <p:cond delay="0"/>
                                          </p:stCondLst>
                                        </p:cTn>
                                        <p:tgtEl>
                                          <p:spTgt spid="601"/>
                                        </p:tgtEl>
                                        <p:attrNameLst>
                                          <p:attrName>style.visibility</p:attrName>
                                        </p:attrNameLst>
                                      </p:cBhvr>
                                      <p:to>
                                        <p:strVal val="visible"/>
                                      </p:to>
                                    </p:set>
                                    <p:animEffect transition="in" filter="fade">
                                      <p:cBhvr>
                                        <p:cTn id="28" dur="500"/>
                                        <p:tgtEl>
                                          <p:spTgt spid="601"/>
                                        </p:tgtEl>
                                      </p:cBhvr>
                                    </p:animEffect>
                                  </p:childTnLst>
                                </p:cTn>
                              </p:par>
                              <p:par>
                                <p:cTn id="29" presetID="10" presetClass="entr" presetSubtype="0" fill="hold" nodeType="withEffect">
                                  <p:stCondLst>
                                    <p:cond delay="0"/>
                                  </p:stCondLst>
                                  <p:childTnLst>
                                    <p:set>
                                      <p:cBhvr>
                                        <p:cTn id="30" dur="1" fill="hold">
                                          <p:stCondLst>
                                            <p:cond delay="0"/>
                                          </p:stCondLst>
                                        </p:cTn>
                                        <p:tgtEl>
                                          <p:spTgt spid="603"/>
                                        </p:tgtEl>
                                        <p:attrNameLst>
                                          <p:attrName>style.visibility</p:attrName>
                                        </p:attrNameLst>
                                      </p:cBhvr>
                                      <p:to>
                                        <p:strVal val="visible"/>
                                      </p:to>
                                    </p:set>
                                    <p:animEffect transition="in" filter="fade">
                                      <p:cBhvr>
                                        <p:cTn id="31" dur="500"/>
                                        <p:tgtEl>
                                          <p:spTgt spid="603"/>
                                        </p:tgtEl>
                                      </p:cBhvr>
                                    </p:animEffect>
                                  </p:childTnLst>
                                </p:cTn>
                              </p:par>
                              <p:par>
                                <p:cTn id="32" presetID="10" presetClass="entr" presetSubtype="0" fill="hold" nodeType="withEffect">
                                  <p:stCondLst>
                                    <p:cond delay="0"/>
                                  </p:stCondLst>
                                  <p:childTnLst>
                                    <p:set>
                                      <p:cBhvr>
                                        <p:cTn id="33" dur="1" fill="hold">
                                          <p:stCondLst>
                                            <p:cond delay="0"/>
                                          </p:stCondLst>
                                        </p:cTn>
                                        <p:tgtEl>
                                          <p:spTgt spid="594"/>
                                        </p:tgtEl>
                                        <p:attrNameLst>
                                          <p:attrName>style.visibility</p:attrName>
                                        </p:attrNameLst>
                                      </p:cBhvr>
                                      <p:to>
                                        <p:strVal val="visible"/>
                                      </p:to>
                                    </p:set>
                                    <p:animEffect transition="in" filter="fade">
                                      <p:cBhvr>
                                        <p:cTn id="34" dur="500"/>
                                        <p:tgtEl>
                                          <p:spTgt spid="594"/>
                                        </p:tgtEl>
                                      </p:cBhvr>
                                    </p:animEffect>
                                  </p:childTnLst>
                                </p:cTn>
                              </p:par>
                              <p:par>
                                <p:cTn id="35" presetID="10" presetClass="entr" presetSubtype="0" fill="hold" nodeType="withEffect">
                                  <p:stCondLst>
                                    <p:cond delay="0"/>
                                  </p:stCondLst>
                                  <p:childTnLst>
                                    <p:set>
                                      <p:cBhvr>
                                        <p:cTn id="36" dur="1" fill="hold">
                                          <p:stCondLst>
                                            <p:cond delay="0"/>
                                          </p:stCondLst>
                                        </p:cTn>
                                        <p:tgtEl>
                                          <p:spTgt spid="600"/>
                                        </p:tgtEl>
                                        <p:attrNameLst>
                                          <p:attrName>style.visibility</p:attrName>
                                        </p:attrNameLst>
                                      </p:cBhvr>
                                      <p:to>
                                        <p:strVal val="visible"/>
                                      </p:to>
                                    </p:set>
                                    <p:animEffect transition="in" filter="fade">
                                      <p:cBhvr>
                                        <p:cTn id="37" dur="500"/>
                                        <p:tgtEl>
                                          <p:spTgt spid="600"/>
                                        </p:tgtEl>
                                      </p:cBhvr>
                                    </p:animEffect>
                                  </p:childTnLst>
                                </p:cTn>
                              </p:par>
                              <p:par>
                                <p:cTn id="38" presetID="10" presetClass="entr" presetSubtype="0" fill="hold" nodeType="withEffect">
                                  <p:stCondLst>
                                    <p:cond delay="0"/>
                                  </p:stCondLst>
                                  <p:childTnLst>
                                    <p:set>
                                      <p:cBhvr>
                                        <p:cTn id="39" dur="1" fill="hold">
                                          <p:stCondLst>
                                            <p:cond delay="0"/>
                                          </p:stCondLst>
                                        </p:cTn>
                                        <p:tgtEl>
                                          <p:spTgt spid="595"/>
                                        </p:tgtEl>
                                        <p:attrNameLst>
                                          <p:attrName>style.visibility</p:attrName>
                                        </p:attrNameLst>
                                      </p:cBhvr>
                                      <p:to>
                                        <p:strVal val="visible"/>
                                      </p:to>
                                    </p:set>
                                    <p:animEffect transition="in" filter="fade">
                                      <p:cBhvr>
                                        <p:cTn id="40" dur="500"/>
                                        <p:tgtEl>
                                          <p:spTgt spid="595"/>
                                        </p:tgtEl>
                                      </p:cBhvr>
                                    </p:animEffect>
                                  </p:childTnLst>
                                </p:cTn>
                              </p:par>
                              <p:par>
                                <p:cTn id="41" presetID="10" presetClass="entr" presetSubtype="0" fill="hold" nodeType="withEffect">
                                  <p:stCondLst>
                                    <p:cond delay="0"/>
                                  </p:stCondLst>
                                  <p:childTnLst>
                                    <p:set>
                                      <p:cBhvr>
                                        <p:cTn id="42" dur="1" fill="hold">
                                          <p:stCondLst>
                                            <p:cond delay="0"/>
                                          </p:stCondLst>
                                        </p:cTn>
                                        <p:tgtEl>
                                          <p:spTgt spid="602"/>
                                        </p:tgtEl>
                                        <p:attrNameLst>
                                          <p:attrName>style.visibility</p:attrName>
                                        </p:attrNameLst>
                                      </p:cBhvr>
                                      <p:to>
                                        <p:strVal val="visible"/>
                                      </p:to>
                                    </p:set>
                                    <p:animEffect transition="in" filter="fade">
                                      <p:cBhvr>
                                        <p:cTn id="43" dur="500"/>
                                        <p:tgtEl>
                                          <p:spTgt spid="602"/>
                                        </p:tgtEl>
                                      </p:cBhvr>
                                    </p:animEffect>
                                  </p:childTnLst>
                                </p:cTn>
                              </p:par>
                              <p:par>
                                <p:cTn id="44" presetID="10" presetClass="entr" presetSubtype="0" fill="hold" nodeType="withEffect">
                                  <p:stCondLst>
                                    <p:cond delay="0"/>
                                  </p:stCondLst>
                                  <p:childTnLst>
                                    <p:set>
                                      <p:cBhvr>
                                        <p:cTn id="45" dur="1" fill="hold">
                                          <p:stCondLst>
                                            <p:cond delay="0"/>
                                          </p:stCondLst>
                                        </p:cTn>
                                        <p:tgtEl>
                                          <p:spTgt spid="596"/>
                                        </p:tgtEl>
                                        <p:attrNameLst>
                                          <p:attrName>style.visibility</p:attrName>
                                        </p:attrNameLst>
                                      </p:cBhvr>
                                      <p:to>
                                        <p:strVal val="visible"/>
                                      </p:to>
                                    </p:set>
                                    <p:animEffect transition="in" filter="fade">
                                      <p:cBhvr>
                                        <p:cTn id="46" dur="500"/>
                                        <p:tgtEl>
                                          <p:spTgt spid="596"/>
                                        </p:tgtEl>
                                      </p:cBhvr>
                                    </p:animEffect>
                                  </p:childTnLst>
                                </p:cTn>
                              </p:par>
                              <p:par>
                                <p:cTn id="47" presetID="10" presetClass="entr" presetSubtype="0" fill="hold" nodeType="withEffect">
                                  <p:stCondLst>
                                    <p:cond delay="0"/>
                                  </p:stCondLst>
                                  <p:childTnLst>
                                    <p:set>
                                      <p:cBhvr>
                                        <p:cTn id="48" dur="1" fill="hold">
                                          <p:stCondLst>
                                            <p:cond delay="0"/>
                                          </p:stCondLst>
                                        </p:cTn>
                                        <p:tgtEl>
                                          <p:spTgt spid="604"/>
                                        </p:tgtEl>
                                        <p:attrNameLst>
                                          <p:attrName>style.visibility</p:attrName>
                                        </p:attrNameLst>
                                      </p:cBhvr>
                                      <p:to>
                                        <p:strVal val="visible"/>
                                      </p:to>
                                    </p:set>
                                    <p:animEffect transition="in" filter="fade">
                                      <p:cBhvr>
                                        <p:cTn id="49" dur="500"/>
                                        <p:tgtEl>
                                          <p:spTgt spid="604"/>
                                        </p:tgtEl>
                                      </p:cBhvr>
                                    </p:animEffect>
                                  </p:childTnLst>
                                </p:cTn>
                              </p:par>
                              <p:par>
                                <p:cTn id="50" presetID="10" presetClass="entr" presetSubtype="0" fill="hold" nodeType="withEffect">
                                  <p:stCondLst>
                                    <p:cond delay="0"/>
                                  </p:stCondLst>
                                  <p:childTnLst>
                                    <p:set>
                                      <p:cBhvr>
                                        <p:cTn id="51" dur="1" fill="hold">
                                          <p:stCondLst>
                                            <p:cond delay="0"/>
                                          </p:stCondLst>
                                        </p:cTn>
                                        <p:tgtEl>
                                          <p:spTgt spid="597"/>
                                        </p:tgtEl>
                                        <p:attrNameLst>
                                          <p:attrName>style.visibility</p:attrName>
                                        </p:attrNameLst>
                                      </p:cBhvr>
                                      <p:to>
                                        <p:strVal val="visible"/>
                                      </p:to>
                                    </p:set>
                                    <p:animEffect transition="in" filter="fade">
                                      <p:cBhvr>
                                        <p:cTn id="52" dur="500"/>
                                        <p:tgtEl>
                                          <p:spTgt spid="597"/>
                                        </p:tgtEl>
                                      </p:cBhvr>
                                    </p:animEffect>
                                  </p:childTnLst>
                                </p:cTn>
                              </p:par>
                              <p:par>
                                <p:cTn id="53" presetID="10" presetClass="entr" presetSubtype="0" fill="hold" nodeType="withEffect">
                                  <p:stCondLst>
                                    <p:cond delay="0"/>
                                  </p:stCondLst>
                                  <p:childTnLst>
                                    <p:set>
                                      <p:cBhvr>
                                        <p:cTn id="54" dur="1" fill="hold">
                                          <p:stCondLst>
                                            <p:cond delay="0"/>
                                          </p:stCondLst>
                                        </p:cTn>
                                        <p:tgtEl>
                                          <p:spTgt spid="598"/>
                                        </p:tgtEl>
                                        <p:attrNameLst>
                                          <p:attrName>style.visibility</p:attrName>
                                        </p:attrNameLst>
                                      </p:cBhvr>
                                      <p:to>
                                        <p:strVal val="visible"/>
                                      </p:to>
                                    </p:set>
                                    <p:animEffect transition="in" filter="fade">
                                      <p:cBhvr>
                                        <p:cTn id="55" dur="500"/>
                                        <p:tgtEl>
                                          <p:spTgt spid="598"/>
                                        </p:tgtEl>
                                      </p:cBhvr>
                                    </p:animEffect>
                                  </p:childTnLst>
                                </p:cTn>
                              </p:par>
                              <p:par>
                                <p:cTn id="56" presetID="10" presetClass="entr" presetSubtype="0" fill="hold" nodeType="withEffect">
                                  <p:stCondLst>
                                    <p:cond delay="0"/>
                                  </p:stCondLst>
                                  <p:childTnLst>
                                    <p:set>
                                      <p:cBhvr>
                                        <p:cTn id="57" dur="1" fill="hold">
                                          <p:stCondLst>
                                            <p:cond delay="0"/>
                                          </p:stCondLst>
                                        </p:cTn>
                                        <p:tgtEl>
                                          <p:spTgt spid="599"/>
                                        </p:tgtEl>
                                        <p:attrNameLst>
                                          <p:attrName>style.visibility</p:attrName>
                                        </p:attrNameLst>
                                      </p:cBhvr>
                                      <p:to>
                                        <p:strVal val="visible"/>
                                      </p:to>
                                    </p:set>
                                    <p:animEffect transition="in" filter="fade">
                                      <p:cBhvr>
                                        <p:cTn id="58" dur="50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p:nvPr/>
        </p:nvSpPr>
        <p:spPr>
          <a:xfrm>
            <a:off x="838200" y="1295400"/>
            <a:ext cx="7315200" cy="711300"/>
          </a:xfrm>
          <a:prstGeom prst="rect">
            <a:avLst/>
          </a:prstGeom>
          <a:noFill/>
          <a:ln>
            <a:noFill/>
          </a:ln>
        </p:spPr>
        <p:txBody>
          <a:bodyPr spcFirstLastPara="1" wrap="square" lIns="0" tIns="0" rIns="40625" bIns="0" anchor="ctr" anchorCtr="0">
            <a:noAutofit/>
          </a:bodyPr>
          <a:lstStyle/>
          <a:p>
            <a:pPr marL="39687" marR="0" lvl="0" indent="-1587" algn="ctr" rtl="0">
              <a:lnSpc>
                <a:spcPct val="100000"/>
              </a:lnSpc>
              <a:spcBef>
                <a:spcPts val="0"/>
              </a:spcBef>
              <a:spcAft>
                <a:spcPts val="0"/>
              </a:spcAft>
              <a:buClr>
                <a:srgbClr val="2C0C0B"/>
              </a:buClr>
              <a:buSzPts val="3400"/>
              <a:buFont typeface="Rockwell"/>
              <a:buNone/>
            </a:pPr>
            <a:r>
              <a:rPr lang="en-US" sz="3400" b="1" i="0" u="none" strike="noStrike" cap="none">
                <a:solidFill>
                  <a:srgbClr val="2C0C0B"/>
                </a:solidFill>
                <a:latin typeface="Rockwell"/>
                <a:ea typeface="Rockwell"/>
                <a:cs typeface="Rockwell"/>
                <a:sym typeface="Rockwell"/>
              </a:rPr>
              <a:t> </a:t>
            </a:r>
            <a:endParaRPr sz="1600" b="1" i="1" u="none" strike="noStrike" cap="none">
              <a:solidFill>
                <a:srgbClr val="2C0C0B"/>
              </a:solidFill>
              <a:latin typeface="Rockwell"/>
              <a:ea typeface="Rockwell"/>
              <a:cs typeface="Rockwell"/>
              <a:sym typeface="Rockwell"/>
            </a:endParaRPr>
          </a:p>
        </p:txBody>
      </p:sp>
      <p:sp>
        <p:nvSpPr>
          <p:cNvPr id="616" name="Google Shape;616;p35"/>
          <p:cNvSpPr/>
          <p:nvPr/>
        </p:nvSpPr>
        <p:spPr>
          <a:xfrm>
            <a:off x="457200" y="2279307"/>
            <a:ext cx="2997300" cy="304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Ubuntu"/>
              <a:buNone/>
            </a:pPr>
            <a:r>
              <a:rPr lang="en-US" sz="2800" b="0" i="0" u="none" strike="noStrike" cap="none">
                <a:solidFill>
                  <a:srgbClr val="000000"/>
                </a:solidFill>
                <a:latin typeface="Ubuntu"/>
                <a:ea typeface="Ubuntu"/>
                <a:cs typeface="Ubuntu"/>
                <a:sym typeface="Ubuntu"/>
              </a:rPr>
              <a:t>The metaphor of a </a:t>
            </a:r>
            <a:r>
              <a:rPr lang="en-US" sz="2800" b="0" i="1" u="none" strike="noStrike" cap="none">
                <a:solidFill>
                  <a:srgbClr val="000000"/>
                </a:solidFill>
                <a:latin typeface="Ubuntu"/>
                <a:ea typeface="Ubuntu"/>
                <a:cs typeface="Ubuntu"/>
                <a:sym typeface="Ubuntu"/>
              </a:rPr>
              <a:t>lens </a:t>
            </a:r>
            <a:r>
              <a:rPr lang="en-US" sz="2800" b="0" i="0" u="none" strike="noStrike" cap="none">
                <a:solidFill>
                  <a:srgbClr val="000000"/>
                </a:solidFill>
                <a:latin typeface="Ubuntu"/>
                <a:ea typeface="Ubuntu"/>
                <a:cs typeface="Ubuntu"/>
                <a:sym typeface="Ubuntu"/>
              </a:rPr>
              <a:t>allows us to see our contexts in new and revealing ways. </a:t>
            </a:r>
            <a:endParaRPr sz="2800" b="0" i="0" u="none" strike="noStrike" cap="none">
              <a:solidFill>
                <a:srgbClr val="000000"/>
              </a:solidFill>
              <a:latin typeface="Ubuntu"/>
              <a:ea typeface="Ubuntu"/>
              <a:cs typeface="Ubuntu"/>
              <a:sym typeface="Ubuntu"/>
            </a:endParaRPr>
          </a:p>
        </p:txBody>
      </p:sp>
      <p:pic>
        <p:nvPicPr>
          <p:cNvPr id="617" name="Google Shape;617;p35"/>
          <p:cNvPicPr preferRelativeResize="0"/>
          <p:nvPr/>
        </p:nvPicPr>
        <p:blipFill rotWithShape="1">
          <a:blip r:embed="rId3">
            <a:alphaModFix/>
          </a:blip>
          <a:srcRect/>
          <a:stretch/>
        </p:blipFill>
        <p:spPr>
          <a:xfrm flipH="1">
            <a:off x="3513600" y="1668284"/>
            <a:ext cx="2620500" cy="3866700"/>
          </a:xfrm>
          <a:prstGeom prst="rect">
            <a:avLst/>
          </a:prstGeom>
          <a:solidFill>
            <a:schemeClr val="accent2"/>
          </a:solidFill>
          <a:ln>
            <a:noFill/>
          </a:ln>
        </p:spPr>
      </p:pic>
      <p:sp>
        <p:nvSpPr>
          <p:cNvPr id="618" name="Google Shape;618;p35"/>
          <p:cNvSpPr/>
          <p:nvPr/>
        </p:nvSpPr>
        <p:spPr>
          <a:xfrm>
            <a:off x="6329157" y="2279307"/>
            <a:ext cx="2997300" cy="3939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Ubuntu"/>
              <a:buNone/>
            </a:pPr>
            <a:r>
              <a:rPr lang="en-US" sz="2400" b="1" i="0" u="none" strike="noStrike" cap="none">
                <a:solidFill>
                  <a:srgbClr val="000000"/>
                </a:solidFill>
                <a:latin typeface="Ubuntu"/>
                <a:ea typeface="Ubuntu"/>
                <a:cs typeface="Ubuntu"/>
                <a:sym typeface="Ubuntu"/>
              </a:rPr>
              <a:t>POLICIES</a:t>
            </a:r>
            <a:endParaRPr sz="1800" b="0" i="0" u="none" strike="noStrike" cap="none">
              <a:solidFill>
                <a:schemeClr val="dk1"/>
              </a:solidFill>
              <a:latin typeface="Ubuntu"/>
              <a:ea typeface="Ubuntu"/>
              <a:cs typeface="Ubuntu"/>
              <a:sym typeface="Ubuntu"/>
            </a:endParaRPr>
          </a:p>
          <a:p>
            <a:pPr marL="0" marR="0" lvl="0" indent="0" algn="l" rtl="0">
              <a:lnSpc>
                <a:spcPct val="150000"/>
              </a:lnSpc>
              <a:spcBef>
                <a:spcPts val="0"/>
              </a:spcBef>
              <a:spcAft>
                <a:spcPts val="0"/>
              </a:spcAft>
              <a:buClr>
                <a:srgbClr val="000000"/>
              </a:buClr>
              <a:buSzPts val="2400"/>
              <a:buFont typeface="Ubuntu"/>
              <a:buNone/>
            </a:pPr>
            <a:r>
              <a:rPr lang="en-US" sz="2400" b="1" i="0" u="none" strike="noStrike" cap="none">
                <a:solidFill>
                  <a:srgbClr val="000000"/>
                </a:solidFill>
                <a:latin typeface="Ubuntu"/>
                <a:ea typeface="Ubuntu"/>
                <a:cs typeface="Ubuntu"/>
                <a:sym typeface="Ubuntu"/>
              </a:rPr>
              <a:t>OUTCOMES</a:t>
            </a:r>
            <a:endParaRPr sz="1800" b="0" i="0" u="none" strike="noStrike" cap="none">
              <a:solidFill>
                <a:schemeClr val="dk1"/>
              </a:solidFill>
              <a:latin typeface="Ubuntu"/>
              <a:ea typeface="Ubuntu"/>
              <a:cs typeface="Ubuntu"/>
              <a:sym typeface="Ubuntu"/>
            </a:endParaRPr>
          </a:p>
          <a:p>
            <a:pPr marL="0" marR="0" lvl="0" indent="0" algn="l" rtl="0">
              <a:lnSpc>
                <a:spcPct val="150000"/>
              </a:lnSpc>
              <a:spcBef>
                <a:spcPts val="0"/>
              </a:spcBef>
              <a:spcAft>
                <a:spcPts val="0"/>
              </a:spcAft>
              <a:buClr>
                <a:srgbClr val="000000"/>
              </a:buClr>
              <a:buSzPts val="2400"/>
              <a:buFont typeface="Ubuntu"/>
              <a:buNone/>
            </a:pPr>
            <a:r>
              <a:rPr lang="en-US" sz="2400" b="1" i="0" u="none" strike="noStrike" cap="none">
                <a:solidFill>
                  <a:srgbClr val="000000"/>
                </a:solidFill>
                <a:latin typeface="Ubuntu"/>
                <a:ea typeface="Ubuntu"/>
                <a:cs typeface="Ubuntu"/>
                <a:sym typeface="Ubuntu"/>
              </a:rPr>
              <a:t>POWER</a:t>
            </a:r>
            <a:endParaRPr sz="1800" b="0" i="0" u="none" strike="noStrike" cap="none">
              <a:solidFill>
                <a:schemeClr val="dk1"/>
              </a:solidFill>
              <a:latin typeface="Ubuntu"/>
              <a:ea typeface="Ubuntu"/>
              <a:cs typeface="Ubuntu"/>
              <a:sym typeface="Ubuntu"/>
            </a:endParaRPr>
          </a:p>
          <a:p>
            <a:pPr marL="0" marR="0" lvl="0" indent="0" algn="l" rtl="0">
              <a:lnSpc>
                <a:spcPct val="150000"/>
              </a:lnSpc>
              <a:spcBef>
                <a:spcPts val="0"/>
              </a:spcBef>
              <a:spcAft>
                <a:spcPts val="0"/>
              </a:spcAft>
              <a:buClr>
                <a:srgbClr val="000000"/>
              </a:buClr>
              <a:buSzPts val="2400"/>
              <a:buFont typeface="Ubuntu"/>
              <a:buNone/>
            </a:pPr>
            <a:r>
              <a:rPr lang="en-US" sz="2400" b="1" i="0" u="none" strike="noStrike" cap="none">
                <a:solidFill>
                  <a:srgbClr val="000000"/>
                </a:solidFill>
                <a:latin typeface="Ubuntu"/>
                <a:ea typeface="Ubuntu"/>
                <a:cs typeface="Ubuntu"/>
                <a:sym typeface="Ubuntu"/>
              </a:rPr>
              <a:t>RELATIONSHIPS</a:t>
            </a:r>
            <a:endParaRPr sz="1800" b="0" i="0" u="none" strike="noStrike" cap="none">
              <a:solidFill>
                <a:schemeClr val="dk1"/>
              </a:solidFill>
              <a:latin typeface="Ubuntu"/>
              <a:ea typeface="Ubuntu"/>
              <a:cs typeface="Ubuntu"/>
              <a:sym typeface="Ubuntu"/>
            </a:endParaRPr>
          </a:p>
          <a:p>
            <a:pPr marL="0" marR="0" lvl="0" indent="0" algn="l" rtl="0">
              <a:lnSpc>
                <a:spcPct val="150000"/>
              </a:lnSpc>
              <a:spcBef>
                <a:spcPts val="0"/>
              </a:spcBef>
              <a:spcAft>
                <a:spcPts val="0"/>
              </a:spcAft>
              <a:buClr>
                <a:srgbClr val="000000"/>
              </a:buClr>
              <a:buSzPts val="2400"/>
              <a:buFont typeface="Ubuntu"/>
              <a:buNone/>
            </a:pPr>
            <a:r>
              <a:rPr lang="en-US" sz="2400" b="1" i="0" u="none" strike="noStrike" cap="none">
                <a:solidFill>
                  <a:srgbClr val="000000"/>
                </a:solidFill>
                <a:latin typeface="Ubuntu"/>
                <a:ea typeface="Ubuntu"/>
                <a:cs typeface="Ubuntu"/>
                <a:sym typeface="Ubuntu"/>
              </a:rPr>
              <a:t>SOLUTIONS</a:t>
            </a:r>
            <a:endParaRPr sz="1800" b="0" i="0" u="none" strike="noStrike" cap="none">
              <a:solidFill>
                <a:schemeClr val="dk1"/>
              </a:solidFill>
              <a:latin typeface="Ubuntu"/>
              <a:ea typeface="Ubuntu"/>
              <a:cs typeface="Ubuntu"/>
              <a:sym typeface="Ubuntu"/>
            </a:endParaRPr>
          </a:p>
          <a:p>
            <a:pPr marL="0" marR="0" lvl="0" indent="0" algn="l" rtl="0">
              <a:lnSpc>
                <a:spcPct val="150000"/>
              </a:lnSpc>
              <a:spcBef>
                <a:spcPts val="0"/>
              </a:spcBef>
              <a:spcAft>
                <a:spcPts val="0"/>
              </a:spcAft>
              <a:buClr>
                <a:schemeClr val="dk1"/>
              </a:buClr>
              <a:buSzPts val="2400"/>
              <a:buFont typeface="Verdana"/>
              <a:buNone/>
            </a:pPr>
            <a:endParaRPr sz="2400" b="1" i="0" u="none" strike="noStrike" cap="none">
              <a:solidFill>
                <a:srgbClr val="000000"/>
              </a:solidFill>
              <a:latin typeface="Century Gothic"/>
              <a:ea typeface="Century Gothic"/>
              <a:cs typeface="Century Gothic"/>
              <a:sym typeface="Century Gothic"/>
            </a:endParaRPr>
          </a:p>
          <a:p>
            <a:pPr marL="0" marR="0" lvl="0" indent="0" algn="l" rtl="0">
              <a:lnSpc>
                <a:spcPct val="150000"/>
              </a:lnSpc>
              <a:spcBef>
                <a:spcPts val="0"/>
              </a:spcBef>
              <a:spcAft>
                <a:spcPts val="0"/>
              </a:spcAft>
              <a:buClr>
                <a:schemeClr val="dk1"/>
              </a:buClr>
              <a:buSzPts val="2400"/>
              <a:buFont typeface="Verdana"/>
              <a:buNone/>
            </a:pPr>
            <a:endParaRPr sz="2400" b="0" i="0" u="none" strike="noStrike" cap="none">
              <a:solidFill>
                <a:srgbClr val="FFFFFF"/>
              </a:solidFill>
              <a:latin typeface="Century Gothic"/>
              <a:ea typeface="Century Gothic"/>
              <a:cs typeface="Century Gothic"/>
              <a:sym typeface="Century Gothic"/>
            </a:endParaRPr>
          </a:p>
        </p:txBody>
      </p:sp>
      <p:sp>
        <p:nvSpPr>
          <p:cNvPr id="619" name="Google Shape;619;p35"/>
          <p:cNvSpPr txBox="1">
            <a:spLocks noGrp="1"/>
          </p:cNvSpPr>
          <p:nvPr>
            <p:ph type="title"/>
          </p:nvPr>
        </p:nvSpPr>
        <p:spPr>
          <a:xfrm>
            <a:off x="464100" y="593367"/>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solidFill>
                  <a:srgbClr val="5B96E8"/>
                </a:solidFill>
                <a:latin typeface="Ubuntu"/>
                <a:ea typeface="Ubuntu"/>
                <a:cs typeface="Ubuntu"/>
                <a:sym typeface="Ubuntu"/>
              </a:rPr>
              <a:t>Equity Lens</a:t>
            </a:r>
            <a:endParaRPr b="1">
              <a:solidFill>
                <a:srgbClr val="5B96E8"/>
              </a:solidFill>
              <a:latin typeface="Ubuntu"/>
              <a:ea typeface="Ubuntu"/>
              <a:cs typeface="Ubuntu"/>
              <a:sym typeface="Ubuntu"/>
            </a:endParaRPr>
          </a:p>
        </p:txBody>
      </p:sp>
      <p:pic>
        <p:nvPicPr>
          <p:cNvPr id="620" name="Google Shape;620;p35"/>
          <p:cNvPicPr preferRelativeResize="0"/>
          <p:nvPr/>
        </p:nvPicPr>
        <p:blipFill rotWithShape="1">
          <a:blip r:embed="rId4">
            <a:alphaModFix/>
          </a:blip>
          <a:srcRect l="24997" t="31761" r="25512" b="33674"/>
          <a:stretch/>
        </p:blipFill>
        <p:spPr>
          <a:xfrm>
            <a:off x="7732798" y="6211100"/>
            <a:ext cx="1258800" cy="494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6"/>
          <p:cNvSpPr/>
          <p:nvPr/>
        </p:nvSpPr>
        <p:spPr>
          <a:xfrm>
            <a:off x="739800" y="219075"/>
            <a:ext cx="7664400" cy="6582000"/>
          </a:xfrm>
          <a:prstGeom prst="ellipse">
            <a:avLst/>
          </a:prstGeom>
          <a:solidFill>
            <a:srgbClr val="FFFF00">
              <a:alpha val="3294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27" name="Google Shape;627;p36"/>
          <p:cNvSpPr/>
          <p:nvPr/>
        </p:nvSpPr>
        <p:spPr>
          <a:xfrm>
            <a:off x="6228249" y="3733600"/>
            <a:ext cx="1665642"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Set a goal based on student outcome data</a:t>
            </a:r>
            <a:endParaRPr sz="1800" b="0" i="0" u="none" strike="noStrike" cap="none">
              <a:solidFill>
                <a:schemeClr val="dk1"/>
              </a:solidFill>
              <a:latin typeface="Verdana"/>
              <a:ea typeface="Verdana"/>
              <a:cs typeface="Verdana"/>
              <a:sym typeface="Verdana"/>
            </a:endParaRPr>
          </a:p>
        </p:txBody>
      </p:sp>
      <p:sp>
        <p:nvSpPr>
          <p:cNvPr id="628" name="Google Shape;628;p36"/>
          <p:cNvSpPr/>
          <p:nvPr/>
        </p:nvSpPr>
        <p:spPr>
          <a:xfrm>
            <a:off x="3951729" y="2793063"/>
            <a:ext cx="1317000" cy="1568400"/>
          </a:xfrm>
          <a:prstGeom prst="hexagon">
            <a:avLst>
              <a:gd name="adj" fmla="val 25000"/>
              <a:gd name="vf" fmla="val 115470"/>
            </a:avLst>
          </a:prstGeom>
          <a:solidFill>
            <a:schemeClr val="accent1"/>
          </a:solidFill>
          <a:ln w="127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2F2F2"/>
              </a:buClr>
              <a:buSzPts val="1600"/>
              <a:buFont typeface="Calibri"/>
              <a:buNone/>
            </a:pPr>
            <a:r>
              <a:rPr lang="en-US" sz="1600" b="0" i="0" u="none" strike="noStrike" cap="none">
                <a:solidFill>
                  <a:srgbClr val="F2F2F2"/>
                </a:solidFill>
                <a:latin typeface="Calibri"/>
                <a:ea typeface="Calibri"/>
                <a:cs typeface="Calibri"/>
                <a:sym typeface="Calibri"/>
              </a:rPr>
              <a:t>Collect and Use Data</a:t>
            </a:r>
            <a:endParaRPr sz="1800" b="0" i="0" u="none" strike="noStrike" cap="none">
              <a:solidFill>
                <a:schemeClr val="dk1"/>
              </a:solidFill>
              <a:latin typeface="Verdana"/>
              <a:ea typeface="Verdana"/>
              <a:cs typeface="Verdana"/>
              <a:sym typeface="Verdana"/>
            </a:endParaRPr>
          </a:p>
        </p:txBody>
      </p:sp>
      <p:sp>
        <p:nvSpPr>
          <p:cNvPr id="629" name="Google Shape;629;p36"/>
          <p:cNvSpPr/>
          <p:nvPr/>
        </p:nvSpPr>
        <p:spPr>
          <a:xfrm rot="2232510">
            <a:off x="5794767" y="1386168"/>
            <a:ext cx="436568" cy="158986"/>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0" name="Google Shape;630;p36"/>
          <p:cNvSpPr/>
          <p:nvPr/>
        </p:nvSpPr>
        <p:spPr>
          <a:xfrm rot="5612921">
            <a:off x="6999619" y="3330199"/>
            <a:ext cx="465292" cy="162620"/>
          </a:xfrm>
          <a:prstGeom prst="rightArrow">
            <a:avLst>
              <a:gd name="adj1" fmla="val 37299"/>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1" name="Google Shape;631;p36"/>
          <p:cNvSpPr/>
          <p:nvPr/>
        </p:nvSpPr>
        <p:spPr>
          <a:xfrm rot="9453936">
            <a:off x="5940879" y="5557970"/>
            <a:ext cx="413494" cy="149329"/>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2" name="Google Shape;632;p36"/>
          <p:cNvSpPr/>
          <p:nvPr/>
        </p:nvSpPr>
        <p:spPr>
          <a:xfrm rot="-8414358">
            <a:off x="3161131" y="5507073"/>
            <a:ext cx="441382" cy="14279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3" name="Google Shape;633;p36"/>
          <p:cNvSpPr/>
          <p:nvPr/>
        </p:nvSpPr>
        <p:spPr>
          <a:xfrm rot="-5270523">
            <a:off x="2064966" y="3365062"/>
            <a:ext cx="517867" cy="145537"/>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4" name="Google Shape;634;p36"/>
          <p:cNvSpPr/>
          <p:nvPr/>
        </p:nvSpPr>
        <p:spPr>
          <a:xfrm rot="-1701195">
            <a:off x="3102810" y="1465309"/>
            <a:ext cx="421346" cy="14758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5" name="Google Shape;635;p36"/>
          <p:cNvSpPr/>
          <p:nvPr/>
        </p:nvSpPr>
        <p:spPr>
          <a:xfrm>
            <a:off x="4562728" y="2404150"/>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6" name="Google Shape;636;p36"/>
          <p:cNvSpPr/>
          <p:nvPr/>
        </p:nvSpPr>
        <p:spPr>
          <a:xfrm>
            <a:off x="4623916" y="4441638"/>
            <a:ext cx="114300" cy="22860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7" name="Google Shape;637;p36"/>
          <p:cNvSpPr/>
          <p:nvPr/>
        </p:nvSpPr>
        <p:spPr>
          <a:xfrm rot="4186508">
            <a:off x="5862088" y="2713369"/>
            <a:ext cx="133640" cy="210521"/>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8" name="Google Shape;638;p36"/>
          <p:cNvSpPr/>
          <p:nvPr/>
        </p:nvSpPr>
        <p:spPr>
          <a:xfrm rot="4186508">
            <a:off x="3150814" y="4085471"/>
            <a:ext cx="133640" cy="209439"/>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39" name="Google Shape;639;p36"/>
          <p:cNvSpPr/>
          <p:nvPr/>
        </p:nvSpPr>
        <p:spPr>
          <a:xfrm rot="7114422">
            <a:off x="5938419" y="4041725"/>
            <a:ext cx="149282" cy="237410"/>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40" name="Google Shape;640;p36"/>
          <p:cNvSpPr/>
          <p:nvPr/>
        </p:nvSpPr>
        <p:spPr>
          <a:xfrm rot="7109388">
            <a:off x="3058011" y="2822154"/>
            <a:ext cx="147798" cy="238683"/>
          </a:xfrm>
          <a:prstGeom prst="upDownArrow">
            <a:avLst>
              <a:gd name="adj1" fmla="val 50000"/>
              <a:gd name="adj2" fmla="val 50000"/>
            </a:avLst>
          </a:prstGeom>
          <a:solidFill>
            <a:srgbClr val="F4B0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Verdana"/>
              <a:buNone/>
            </a:pPr>
            <a:endParaRPr sz="1800" b="0" i="0" u="none" strike="noStrike" cap="none">
              <a:solidFill>
                <a:schemeClr val="lt1"/>
              </a:solidFill>
              <a:latin typeface="Calibri"/>
              <a:ea typeface="Calibri"/>
              <a:cs typeface="Calibri"/>
              <a:sym typeface="Calibri"/>
            </a:endParaRPr>
          </a:p>
        </p:txBody>
      </p:sp>
      <p:sp>
        <p:nvSpPr>
          <p:cNvPr id="641" name="Google Shape;641;p36"/>
          <p:cNvSpPr/>
          <p:nvPr/>
        </p:nvSpPr>
        <p:spPr>
          <a:xfrm>
            <a:off x="5948408" y="1260600"/>
            <a:ext cx="1945483"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l"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Develop a precision statement</a:t>
            </a:r>
            <a:endParaRPr sz="1800" b="0" i="0" u="none" strike="noStrike" cap="none">
              <a:solidFill>
                <a:schemeClr val="dk1"/>
              </a:solidFill>
              <a:latin typeface="Verdana"/>
              <a:ea typeface="Verdana"/>
              <a:cs typeface="Verdana"/>
              <a:sym typeface="Verdana"/>
            </a:endParaRPr>
          </a:p>
        </p:txBody>
      </p:sp>
      <p:sp>
        <p:nvSpPr>
          <p:cNvPr id="642" name="Google Shape;642;p36"/>
          <p:cNvSpPr/>
          <p:nvPr/>
        </p:nvSpPr>
        <p:spPr>
          <a:xfrm>
            <a:off x="3873762" y="4841050"/>
            <a:ext cx="1844178"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practices for students</a:t>
            </a:r>
            <a:endParaRPr sz="1800" b="0" i="0" u="none" strike="noStrike" cap="none">
              <a:solidFill>
                <a:schemeClr val="dk1"/>
              </a:solidFill>
              <a:latin typeface="Verdana"/>
              <a:ea typeface="Verdana"/>
              <a:cs typeface="Verdana"/>
              <a:sym typeface="Verdana"/>
            </a:endParaRPr>
          </a:p>
        </p:txBody>
      </p:sp>
      <p:sp>
        <p:nvSpPr>
          <p:cNvPr id="643" name="Google Shape;643;p36"/>
          <p:cNvSpPr/>
          <p:nvPr/>
        </p:nvSpPr>
        <p:spPr>
          <a:xfrm>
            <a:off x="3386737" y="83925"/>
            <a:ext cx="2466300" cy="2377800"/>
          </a:xfrm>
          <a:prstGeom prst="ellipse">
            <a:avLst/>
          </a:prstGeom>
          <a:solidFill>
            <a:srgbClr val="E6913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Identify data / evidence of need</a:t>
            </a:r>
            <a:endParaRPr sz="2100" b="1" i="0" u="none" strike="noStrike" cap="none">
              <a:solidFill>
                <a:schemeClr val="dk1"/>
              </a:solidFill>
              <a:latin typeface="Verdana"/>
              <a:ea typeface="Verdana"/>
              <a:cs typeface="Verdana"/>
              <a:sym typeface="Verdana"/>
            </a:endParaRPr>
          </a:p>
        </p:txBody>
      </p:sp>
      <p:sp>
        <p:nvSpPr>
          <p:cNvPr id="644" name="Google Shape;644;p36"/>
          <p:cNvSpPr/>
          <p:nvPr/>
        </p:nvSpPr>
        <p:spPr>
          <a:xfrm>
            <a:off x="1225058" y="1260600"/>
            <a:ext cx="2046992"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Create progress monitoring plan</a:t>
            </a:r>
            <a:endParaRPr sz="1800" b="0" i="0" u="none" strike="noStrike" cap="none">
              <a:solidFill>
                <a:schemeClr val="dk1"/>
              </a:solidFill>
              <a:latin typeface="Verdana"/>
              <a:ea typeface="Verdana"/>
              <a:cs typeface="Verdana"/>
              <a:sym typeface="Verdana"/>
            </a:endParaRPr>
          </a:p>
        </p:txBody>
      </p:sp>
      <p:sp>
        <p:nvSpPr>
          <p:cNvPr id="645" name="Google Shape;645;p36"/>
          <p:cNvSpPr/>
          <p:nvPr/>
        </p:nvSpPr>
        <p:spPr>
          <a:xfrm>
            <a:off x="1519274" y="3863425"/>
            <a:ext cx="1614600" cy="1828800"/>
          </a:xfrm>
          <a:prstGeom prst="ellipse">
            <a:avLst/>
          </a:prstGeom>
          <a:solidFill>
            <a:srgbClr val="D8D8D8"/>
          </a:solidFill>
          <a:ln>
            <a:noFill/>
          </a:ln>
          <a:effectLst>
            <a:outerShdw blurRad="50800" dist="38100" dir="2700000" algn="tl" rotWithShape="0">
              <a:srgbClr val="000000">
                <a:alpha val="41960"/>
              </a:srgbClr>
            </a:outerShdw>
          </a:effectLst>
        </p:spPr>
        <p:txBody>
          <a:bodyPr spcFirstLastPara="1" wrap="square" lIns="91425" tIns="45700" rIns="91425" bIns="45700" anchor="ctr" anchorCtr="0">
            <a:noAutofit/>
          </a:bodyPr>
          <a:lstStyle/>
          <a:p>
            <a:pPr marL="0" marR="0" lvl="0" indent="0" algn="ctr" rtl="0">
              <a:lnSpc>
                <a:spcPct val="100000"/>
              </a:lnSpc>
              <a:spcBef>
                <a:spcPts val="360"/>
              </a:spcBef>
              <a:spcAft>
                <a:spcPts val="0"/>
              </a:spcAft>
              <a:buClr>
                <a:schemeClr val="dk1"/>
              </a:buClr>
              <a:buSzPts val="1800"/>
              <a:buFont typeface="Verdana"/>
              <a:buNone/>
            </a:pPr>
            <a:r>
              <a:rPr lang="en-US" sz="1800" b="0" i="0" u="none" strike="noStrike" cap="none">
                <a:solidFill>
                  <a:schemeClr val="dk1"/>
                </a:solidFill>
                <a:latin typeface="Verdana"/>
                <a:ea typeface="Verdana"/>
                <a:cs typeface="Verdana"/>
                <a:sym typeface="Verdana"/>
              </a:rPr>
              <a:t>Identify key systems for adults</a:t>
            </a:r>
            <a:endParaRPr sz="1800" b="0" i="0" u="none" strike="noStrike" cap="none">
              <a:solidFill>
                <a:schemeClr val="dk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500"/>
                                        <p:tgtEl>
                                          <p:spTgt spid="640"/>
                                        </p:tgtEl>
                                      </p:cBhvr>
                                    </p:animEffect>
                                  </p:childTnLst>
                                </p:cTn>
                              </p:par>
                              <p:par>
                                <p:cTn id="8" presetID="10" presetClass="entr" presetSubtype="0" fill="hold" nodeType="withEffect">
                                  <p:stCondLst>
                                    <p:cond delay="0"/>
                                  </p:stCondLst>
                                  <p:childTnLst>
                                    <p:set>
                                      <p:cBhvr>
                                        <p:cTn id="9" dur="1" fill="hold">
                                          <p:stCondLst>
                                            <p:cond delay="0"/>
                                          </p:stCondLst>
                                        </p:cTn>
                                        <p:tgtEl>
                                          <p:spTgt spid="635"/>
                                        </p:tgtEl>
                                        <p:attrNameLst>
                                          <p:attrName>style.visibility</p:attrName>
                                        </p:attrNameLst>
                                      </p:cBhvr>
                                      <p:to>
                                        <p:strVal val="visible"/>
                                      </p:to>
                                    </p:set>
                                    <p:animEffect transition="in" filter="fade">
                                      <p:cBhvr>
                                        <p:cTn id="10" dur="500"/>
                                        <p:tgtEl>
                                          <p:spTgt spid="635"/>
                                        </p:tgtEl>
                                      </p:cBhvr>
                                    </p:animEffect>
                                  </p:childTnLst>
                                </p:cTn>
                              </p:par>
                              <p:par>
                                <p:cTn id="11" presetID="10" presetClass="entr" presetSubtype="0" fill="hold" nodeType="withEffect">
                                  <p:stCondLst>
                                    <p:cond delay="0"/>
                                  </p:stCondLst>
                                  <p:childTnLst>
                                    <p:set>
                                      <p:cBhvr>
                                        <p:cTn id="12" dur="1" fill="hold">
                                          <p:stCondLst>
                                            <p:cond delay="0"/>
                                          </p:stCondLst>
                                        </p:cTn>
                                        <p:tgtEl>
                                          <p:spTgt spid="637"/>
                                        </p:tgtEl>
                                        <p:attrNameLst>
                                          <p:attrName>style.visibility</p:attrName>
                                        </p:attrNameLst>
                                      </p:cBhvr>
                                      <p:to>
                                        <p:strVal val="visible"/>
                                      </p:to>
                                    </p:set>
                                    <p:animEffect transition="in" filter="fade">
                                      <p:cBhvr>
                                        <p:cTn id="13" dur="500"/>
                                        <p:tgtEl>
                                          <p:spTgt spid="637"/>
                                        </p:tgtEl>
                                      </p:cBhvr>
                                    </p:animEffect>
                                  </p:childTnLst>
                                </p:cTn>
                              </p:par>
                              <p:par>
                                <p:cTn id="14" presetID="10" presetClass="entr" presetSubtype="0" fill="hold" nodeType="withEffect">
                                  <p:stCondLst>
                                    <p:cond delay="0"/>
                                  </p:stCondLst>
                                  <p:childTnLst>
                                    <p:set>
                                      <p:cBhvr>
                                        <p:cTn id="15" dur="1" fill="hold">
                                          <p:stCondLst>
                                            <p:cond delay="0"/>
                                          </p:stCondLst>
                                        </p:cTn>
                                        <p:tgtEl>
                                          <p:spTgt spid="639"/>
                                        </p:tgtEl>
                                        <p:attrNameLst>
                                          <p:attrName>style.visibility</p:attrName>
                                        </p:attrNameLst>
                                      </p:cBhvr>
                                      <p:to>
                                        <p:strVal val="visible"/>
                                      </p:to>
                                    </p:set>
                                    <p:animEffect transition="in" filter="fade">
                                      <p:cBhvr>
                                        <p:cTn id="16" dur="500"/>
                                        <p:tgtEl>
                                          <p:spTgt spid="639"/>
                                        </p:tgtEl>
                                      </p:cBhvr>
                                    </p:animEffect>
                                  </p:childTnLst>
                                </p:cTn>
                              </p:par>
                              <p:par>
                                <p:cTn id="17" presetID="10" presetClass="entr" presetSubtype="0" fill="hold" nodeType="withEffect">
                                  <p:stCondLst>
                                    <p:cond delay="0"/>
                                  </p:stCondLst>
                                  <p:childTnLst>
                                    <p:set>
                                      <p:cBhvr>
                                        <p:cTn id="18" dur="1" fill="hold">
                                          <p:stCondLst>
                                            <p:cond delay="0"/>
                                          </p:stCondLst>
                                        </p:cTn>
                                        <p:tgtEl>
                                          <p:spTgt spid="636"/>
                                        </p:tgtEl>
                                        <p:attrNameLst>
                                          <p:attrName>style.visibility</p:attrName>
                                        </p:attrNameLst>
                                      </p:cBhvr>
                                      <p:to>
                                        <p:strVal val="visible"/>
                                      </p:to>
                                    </p:set>
                                    <p:animEffect transition="in" filter="fade">
                                      <p:cBhvr>
                                        <p:cTn id="19" dur="500"/>
                                        <p:tgtEl>
                                          <p:spTgt spid="636"/>
                                        </p:tgtEl>
                                      </p:cBhvr>
                                    </p:animEffect>
                                  </p:childTnLst>
                                </p:cTn>
                              </p:par>
                              <p:par>
                                <p:cTn id="20" presetID="10" presetClass="entr" presetSubtype="0" fill="hold" nodeType="withEffect">
                                  <p:stCondLst>
                                    <p:cond delay="0"/>
                                  </p:stCondLst>
                                  <p:childTnLst>
                                    <p:set>
                                      <p:cBhvr>
                                        <p:cTn id="21" dur="1" fill="hold">
                                          <p:stCondLst>
                                            <p:cond delay="0"/>
                                          </p:stCondLst>
                                        </p:cTn>
                                        <p:tgtEl>
                                          <p:spTgt spid="638"/>
                                        </p:tgtEl>
                                        <p:attrNameLst>
                                          <p:attrName>style.visibility</p:attrName>
                                        </p:attrNameLst>
                                      </p:cBhvr>
                                      <p:to>
                                        <p:strVal val="visible"/>
                                      </p:to>
                                    </p:set>
                                    <p:animEffect transition="in" filter="fade">
                                      <p:cBhvr>
                                        <p:cTn id="22" dur="500"/>
                                        <p:tgtEl>
                                          <p:spTgt spid="638"/>
                                        </p:tgtEl>
                                      </p:cBhvr>
                                    </p:animEffect>
                                  </p:childTnLst>
                                </p:cTn>
                              </p:par>
                              <p:par>
                                <p:cTn id="23" presetID="10" presetClass="entr" presetSubtype="0" fill="hold" nodeType="withEffect">
                                  <p:stCondLst>
                                    <p:cond delay="0"/>
                                  </p:stCondLst>
                                  <p:childTnLst>
                                    <p:set>
                                      <p:cBhvr>
                                        <p:cTn id="24" dur="1" fill="hold">
                                          <p:stCondLst>
                                            <p:cond delay="0"/>
                                          </p:stCondLst>
                                        </p:cTn>
                                        <p:tgtEl>
                                          <p:spTgt spid="629"/>
                                        </p:tgtEl>
                                        <p:attrNameLst>
                                          <p:attrName>style.visibility</p:attrName>
                                        </p:attrNameLst>
                                      </p:cBhvr>
                                      <p:to>
                                        <p:strVal val="visible"/>
                                      </p:to>
                                    </p:set>
                                    <p:animEffect transition="in" filter="fade">
                                      <p:cBhvr>
                                        <p:cTn id="25" dur="500"/>
                                        <p:tgtEl>
                                          <p:spTgt spid="629"/>
                                        </p:tgtEl>
                                      </p:cBhvr>
                                    </p:animEffect>
                                  </p:childTnLst>
                                </p:cTn>
                              </p:par>
                              <p:par>
                                <p:cTn id="26" presetID="10" presetClass="entr" presetSubtype="0" fill="hold" nodeType="withEffect">
                                  <p:stCondLst>
                                    <p:cond delay="0"/>
                                  </p:stCondLst>
                                  <p:childTnLst>
                                    <p:set>
                                      <p:cBhvr>
                                        <p:cTn id="27" dur="1" fill="hold">
                                          <p:stCondLst>
                                            <p:cond delay="0"/>
                                          </p:stCondLst>
                                        </p:cTn>
                                        <p:tgtEl>
                                          <p:spTgt spid="637"/>
                                        </p:tgtEl>
                                        <p:attrNameLst>
                                          <p:attrName>style.visibility</p:attrName>
                                        </p:attrNameLst>
                                      </p:cBhvr>
                                      <p:to>
                                        <p:strVal val="visible"/>
                                      </p:to>
                                    </p:set>
                                    <p:animEffect transition="in" filter="fade">
                                      <p:cBhvr>
                                        <p:cTn id="28" dur="500"/>
                                        <p:tgtEl>
                                          <p:spTgt spid="637"/>
                                        </p:tgtEl>
                                      </p:cBhvr>
                                    </p:animEffect>
                                  </p:childTnLst>
                                </p:cTn>
                              </p:par>
                              <p:par>
                                <p:cTn id="29" presetID="10" presetClass="entr" presetSubtype="0" fill="hold" nodeType="withEffect">
                                  <p:stCondLst>
                                    <p:cond delay="0"/>
                                  </p:stCondLst>
                                  <p:childTnLst>
                                    <p:set>
                                      <p:cBhvr>
                                        <p:cTn id="30" dur="1" fill="hold">
                                          <p:stCondLst>
                                            <p:cond delay="0"/>
                                          </p:stCondLst>
                                        </p:cTn>
                                        <p:tgtEl>
                                          <p:spTgt spid="639"/>
                                        </p:tgtEl>
                                        <p:attrNameLst>
                                          <p:attrName>style.visibility</p:attrName>
                                        </p:attrNameLst>
                                      </p:cBhvr>
                                      <p:to>
                                        <p:strVal val="visible"/>
                                      </p:to>
                                    </p:set>
                                    <p:animEffect transition="in" filter="fade">
                                      <p:cBhvr>
                                        <p:cTn id="31" dur="500"/>
                                        <p:tgtEl>
                                          <p:spTgt spid="639"/>
                                        </p:tgtEl>
                                      </p:cBhvr>
                                    </p:animEffect>
                                  </p:childTnLst>
                                </p:cTn>
                              </p:par>
                              <p:par>
                                <p:cTn id="32" presetID="10" presetClass="entr" presetSubtype="0" fill="hold" nodeType="withEffect">
                                  <p:stCondLst>
                                    <p:cond delay="0"/>
                                  </p:stCondLst>
                                  <p:childTnLst>
                                    <p:set>
                                      <p:cBhvr>
                                        <p:cTn id="33" dur="1" fill="hold">
                                          <p:stCondLst>
                                            <p:cond delay="0"/>
                                          </p:stCondLst>
                                        </p:cTn>
                                        <p:tgtEl>
                                          <p:spTgt spid="630"/>
                                        </p:tgtEl>
                                        <p:attrNameLst>
                                          <p:attrName>style.visibility</p:attrName>
                                        </p:attrNameLst>
                                      </p:cBhvr>
                                      <p:to>
                                        <p:strVal val="visible"/>
                                      </p:to>
                                    </p:set>
                                    <p:animEffect transition="in" filter="fade">
                                      <p:cBhvr>
                                        <p:cTn id="34" dur="500"/>
                                        <p:tgtEl>
                                          <p:spTgt spid="630"/>
                                        </p:tgtEl>
                                      </p:cBhvr>
                                    </p:animEffect>
                                  </p:childTnLst>
                                </p:cTn>
                              </p:par>
                              <p:par>
                                <p:cTn id="35" presetID="10" presetClass="entr" presetSubtype="0" fill="hold"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500"/>
                                        <p:tgtEl>
                                          <p:spTgt spid="636"/>
                                        </p:tgtEl>
                                      </p:cBhvr>
                                    </p:animEffect>
                                  </p:childTnLst>
                                </p:cTn>
                              </p:par>
                              <p:par>
                                <p:cTn id="38" presetID="10" presetClass="entr" presetSubtype="0" fill="hold" nodeType="withEffect">
                                  <p:stCondLst>
                                    <p:cond delay="0"/>
                                  </p:stCondLst>
                                  <p:childTnLst>
                                    <p:set>
                                      <p:cBhvr>
                                        <p:cTn id="39" dur="1" fill="hold">
                                          <p:stCondLst>
                                            <p:cond delay="0"/>
                                          </p:stCondLst>
                                        </p:cTn>
                                        <p:tgtEl>
                                          <p:spTgt spid="631"/>
                                        </p:tgtEl>
                                        <p:attrNameLst>
                                          <p:attrName>style.visibility</p:attrName>
                                        </p:attrNameLst>
                                      </p:cBhvr>
                                      <p:to>
                                        <p:strVal val="visible"/>
                                      </p:to>
                                    </p:set>
                                    <p:animEffect transition="in" filter="fade">
                                      <p:cBhvr>
                                        <p:cTn id="40" dur="500"/>
                                        <p:tgtEl>
                                          <p:spTgt spid="631"/>
                                        </p:tgtEl>
                                      </p:cBhvr>
                                    </p:animEffect>
                                  </p:childTnLst>
                                </p:cTn>
                              </p:par>
                              <p:par>
                                <p:cTn id="41" presetID="10" presetClass="entr" presetSubtype="0" fill="hold"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500"/>
                                        <p:tgtEl>
                                          <p:spTgt spid="638"/>
                                        </p:tgtEl>
                                      </p:cBhvr>
                                    </p:animEffect>
                                  </p:childTnLst>
                                </p:cTn>
                              </p:par>
                              <p:par>
                                <p:cTn id="44" presetID="10" presetClass="entr" presetSubtype="0" fill="hold" nodeType="withEffect">
                                  <p:stCondLst>
                                    <p:cond delay="0"/>
                                  </p:stCondLst>
                                  <p:childTnLst>
                                    <p:set>
                                      <p:cBhvr>
                                        <p:cTn id="45" dur="1" fill="hold">
                                          <p:stCondLst>
                                            <p:cond delay="0"/>
                                          </p:stCondLst>
                                        </p:cTn>
                                        <p:tgtEl>
                                          <p:spTgt spid="632"/>
                                        </p:tgtEl>
                                        <p:attrNameLst>
                                          <p:attrName>style.visibility</p:attrName>
                                        </p:attrNameLst>
                                      </p:cBhvr>
                                      <p:to>
                                        <p:strVal val="visible"/>
                                      </p:to>
                                    </p:set>
                                    <p:animEffect transition="in" filter="fade">
                                      <p:cBhvr>
                                        <p:cTn id="46" dur="500"/>
                                        <p:tgtEl>
                                          <p:spTgt spid="632"/>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5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633"/>
                                        </p:tgtEl>
                                        <p:attrNameLst>
                                          <p:attrName>style.visibility</p:attrName>
                                        </p:attrNameLst>
                                      </p:cBhvr>
                                      <p:to>
                                        <p:strVal val="visible"/>
                                      </p:to>
                                    </p:set>
                                    <p:animEffect transition="in" filter="fade">
                                      <p:cBhvr>
                                        <p:cTn id="52" dur="500"/>
                                        <p:tgtEl>
                                          <p:spTgt spid="633"/>
                                        </p:tgtEl>
                                      </p:cBhvr>
                                    </p:animEffect>
                                  </p:childTnLst>
                                </p:cTn>
                              </p:par>
                              <p:par>
                                <p:cTn id="53" presetID="10" presetClass="entr" presetSubtype="0" fill="hold" nodeType="withEffect">
                                  <p:stCondLst>
                                    <p:cond delay="0"/>
                                  </p:stCondLst>
                                  <p:childTnLst>
                                    <p:set>
                                      <p:cBhvr>
                                        <p:cTn id="54" dur="1" fill="hold">
                                          <p:stCondLst>
                                            <p:cond delay="0"/>
                                          </p:stCondLst>
                                        </p:cTn>
                                        <p:tgtEl>
                                          <p:spTgt spid="634"/>
                                        </p:tgtEl>
                                        <p:attrNameLst>
                                          <p:attrName>style.visibility</p:attrName>
                                        </p:attrNameLst>
                                      </p:cBhvr>
                                      <p:to>
                                        <p:strVal val="visible"/>
                                      </p:to>
                                    </p:set>
                                    <p:animEffect transition="in" filter="fade">
                                      <p:cBhvr>
                                        <p:cTn id="55" dur="500"/>
                                        <p:tgtEl>
                                          <p:spTgt spid="634"/>
                                        </p:tgtEl>
                                      </p:cBhvr>
                                    </p:animEffect>
                                  </p:childTnLst>
                                </p:cTn>
                              </p:par>
                              <p:par>
                                <p:cTn id="56" presetID="10" presetClass="entr" presetSubtype="0" fill="hold" nodeType="withEffect">
                                  <p:stCondLst>
                                    <p:cond delay="0"/>
                                  </p:stCondLst>
                                  <p:childTnLst>
                                    <p:set>
                                      <p:cBhvr>
                                        <p:cTn id="57" dur="1" fill="hold">
                                          <p:stCondLst>
                                            <p:cond delay="0"/>
                                          </p:stCondLst>
                                        </p:cTn>
                                        <p:tgtEl>
                                          <p:spTgt spid="635"/>
                                        </p:tgtEl>
                                        <p:attrNameLst>
                                          <p:attrName>style.visibility</p:attrName>
                                        </p:attrNameLst>
                                      </p:cBhvr>
                                      <p:to>
                                        <p:strVal val="visible"/>
                                      </p:to>
                                    </p:set>
                                    <p:animEffect transition="in" filter="fade">
                                      <p:cBhvr>
                                        <p:cTn id="58" dur="5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7"/>
          <p:cNvSpPr txBox="1">
            <a:spLocks noGrp="1"/>
          </p:cNvSpPr>
          <p:nvPr>
            <p:ph type="body" idx="1"/>
          </p:nvPr>
        </p:nvSpPr>
        <p:spPr>
          <a:xfrm>
            <a:off x="457200" y="1600200"/>
            <a:ext cx="8229600" cy="48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700">
                <a:solidFill>
                  <a:schemeClr val="dk1"/>
                </a:solidFill>
                <a:latin typeface="Verdana"/>
                <a:ea typeface="Verdana"/>
                <a:cs typeface="Verdana"/>
                <a:sym typeface="Verdana"/>
              </a:rPr>
              <a:t>What have you and/or your division already identified as your equity challenge?</a:t>
            </a:r>
            <a:endParaRPr sz="27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800"/>
              <a:buNone/>
            </a:pPr>
            <a:endParaRPr sz="27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800"/>
              <a:buNone/>
            </a:pPr>
            <a:r>
              <a:rPr lang="en-US" sz="2700">
                <a:solidFill>
                  <a:schemeClr val="dk1"/>
                </a:solidFill>
                <a:latin typeface="Verdana"/>
                <a:ea typeface="Verdana"/>
                <a:cs typeface="Verdana"/>
                <a:sym typeface="Verdana"/>
              </a:rPr>
              <a:t>What “big” data indicates this area of need?</a:t>
            </a:r>
            <a:endParaRPr sz="27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800"/>
              <a:buNone/>
            </a:pPr>
            <a:endParaRPr sz="27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800"/>
              <a:buNone/>
            </a:pPr>
            <a:r>
              <a:rPr lang="en-US" sz="2700">
                <a:solidFill>
                  <a:schemeClr val="dk1"/>
                </a:solidFill>
                <a:latin typeface="Verdana"/>
                <a:ea typeface="Verdana"/>
                <a:cs typeface="Verdana"/>
                <a:sym typeface="Verdana"/>
              </a:rPr>
              <a:t>Examples of big data:</a:t>
            </a:r>
            <a:endParaRPr sz="2700">
              <a:solidFill>
                <a:schemeClr val="dk1"/>
              </a:solidFill>
              <a:latin typeface="Verdana"/>
              <a:ea typeface="Verdana"/>
              <a:cs typeface="Verdana"/>
              <a:sym typeface="Verdana"/>
            </a:endParaRPr>
          </a:p>
          <a:p>
            <a:pPr marL="457200" lvl="0" indent="-400050" algn="l" rtl="0">
              <a:lnSpc>
                <a:spcPct val="100000"/>
              </a:lnSpc>
              <a:spcBef>
                <a:spcPts val="0"/>
              </a:spcBef>
              <a:spcAft>
                <a:spcPts val="0"/>
              </a:spcAft>
              <a:buSzPts val="2700"/>
              <a:buChar char="-"/>
            </a:pPr>
            <a:r>
              <a:rPr lang="en-US" sz="2700">
                <a:solidFill>
                  <a:schemeClr val="dk1"/>
                </a:solidFill>
                <a:latin typeface="Verdana"/>
                <a:ea typeface="Verdana"/>
                <a:cs typeface="Verdana"/>
                <a:sym typeface="Verdana"/>
              </a:rPr>
              <a:t>Overall Reading and Math SOL scores</a:t>
            </a:r>
            <a:endParaRPr sz="2700">
              <a:solidFill>
                <a:schemeClr val="dk1"/>
              </a:solidFill>
              <a:latin typeface="Verdana"/>
              <a:ea typeface="Verdana"/>
              <a:cs typeface="Verdana"/>
              <a:sym typeface="Verdana"/>
            </a:endParaRPr>
          </a:p>
          <a:p>
            <a:pPr marL="457200" lvl="0" indent="-400050" algn="l" rtl="0">
              <a:lnSpc>
                <a:spcPct val="100000"/>
              </a:lnSpc>
              <a:spcBef>
                <a:spcPts val="0"/>
              </a:spcBef>
              <a:spcAft>
                <a:spcPts val="0"/>
              </a:spcAft>
              <a:buSzPts val="2700"/>
              <a:buChar char="-"/>
            </a:pPr>
            <a:r>
              <a:rPr lang="en-US" sz="2700">
                <a:solidFill>
                  <a:schemeClr val="dk1"/>
                </a:solidFill>
                <a:latin typeface="Verdana"/>
                <a:ea typeface="Verdana"/>
                <a:cs typeface="Verdana"/>
                <a:sym typeface="Verdana"/>
              </a:rPr>
              <a:t>SOL scores for specific student groups</a:t>
            </a:r>
            <a:endParaRPr sz="2700">
              <a:solidFill>
                <a:schemeClr val="dk1"/>
              </a:solidFill>
              <a:latin typeface="Verdana"/>
              <a:ea typeface="Verdana"/>
              <a:cs typeface="Verdana"/>
              <a:sym typeface="Verdana"/>
            </a:endParaRPr>
          </a:p>
          <a:p>
            <a:pPr marL="457200" lvl="0" indent="-400050" algn="l" rtl="0">
              <a:lnSpc>
                <a:spcPct val="100000"/>
              </a:lnSpc>
              <a:spcBef>
                <a:spcPts val="0"/>
              </a:spcBef>
              <a:spcAft>
                <a:spcPts val="0"/>
              </a:spcAft>
              <a:buSzPts val="2700"/>
              <a:buChar char="-"/>
            </a:pPr>
            <a:r>
              <a:rPr lang="en-US" sz="2700">
                <a:solidFill>
                  <a:schemeClr val="dk1"/>
                </a:solidFill>
                <a:latin typeface="Verdana"/>
                <a:ea typeface="Verdana"/>
                <a:cs typeface="Verdana"/>
                <a:sym typeface="Verdana"/>
              </a:rPr>
              <a:t>Discipline data (starting with discipline referrals and suspension/expulsion)</a:t>
            </a:r>
            <a:endParaRPr sz="2700">
              <a:solidFill>
                <a:schemeClr val="dk1"/>
              </a:solidFill>
              <a:latin typeface="Verdana"/>
              <a:ea typeface="Verdana"/>
              <a:cs typeface="Verdana"/>
              <a:sym typeface="Verdana"/>
            </a:endParaRPr>
          </a:p>
          <a:p>
            <a:pPr marL="457200" lvl="0" indent="-400050" algn="l" rtl="0">
              <a:lnSpc>
                <a:spcPct val="100000"/>
              </a:lnSpc>
              <a:spcBef>
                <a:spcPts val="0"/>
              </a:spcBef>
              <a:spcAft>
                <a:spcPts val="0"/>
              </a:spcAft>
              <a:buSzPts val="2700"/>
              <a:buChar char="-"/>
            </a:pPr>
            <a:r>
              <a:rPr lang="en-US" sz="2700">
                <a:solidFill>
                  <a:schemeClr val="dk1"/>
                </a:solidFill>
                <a:latin typeface="Verdana"/>
                <a:ea typeface="Verdana"/>
                <a:cs typeface="Verdana"/>
                <a:sym typeface="Verdana"/>
              </a:rPr>
              <a:t>Chronic Absenteeism</a:t>
            </a:r>
            <a:endParaRPr sz="27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Clr>
                <a:schemeClr val="dk1"/>
              </a:buClr>
              <a:buSzPts val="1800"/>
              <a:buFont typeface="Arial"/>
              <a:buNone/>
            </a:pPr>
            <a:endParaRPr/>
          </a:p>
        </p:txBody>
      </p:sp>
      <p:sp>
        <p:nvSpPr>
          <p:cNvPr id="651" name="Google Shape;651;p37"/>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dk1"/>
                </a:solidFill>
                <a:latin typeface="Verdana"/>
                <a:ea typeface="Verdana"/>
                <a:cs typeface="Verdana"/>
                <a:sym typeface="Verdana"/>
              </a:rPr>
              <a:t>Equity Challenge: Initial Thoughts</a:t>
            </a:r>
            <a:endParaRPr>
              <a:solidFill>
                <a:schemeClr val="dk1"/>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38"/>
          <p:cNvSpPr txBox="1">
            <a:spLocks noGrp="1"/>
          </p:cNvSpPr>
          <p:nvPr>
            <p:ph type="title"/>
          </p:nvPr>
        </p:nvSpPr>
        <p:spPr>
          <a:xfrm>
            <a:off x="228600" y="228600"/>
            <a:ext cx="8686800" cy="1143000"/>
          </a:xfrm>
          <a:prstGeom prst="rect">
            <a:avLst/>
          </a:prstGeom>
          <a:solidFill>
            <a:srgbClr val="A9DCF2">
              <a:alpha val="63921"/>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12C"/>
              </a:buClr>
              <a:buSzPts val="3800"/>
              <a:buFont typeface="Verdana"/>
              <a:buNone/>
            </a:pPr>
            <a:r>
              <a:rPr lang="en-US" sz="3800">
                <a:solidFill>
                  <a:srgbClr val="00212C"/>
                </a:solidFill>
                <a:latin typeface="Verdana"/>
                <a:ea typeface="Verdana"/>
                <a:cs typeface="Verdana"/>
                <a:sym typeface="Verdana"/>
              </a:rPr>
              <a:t>Calculating Dispro: </a:t>
            </a:r>
            <a:endParaRPr>
              <a:solidFill>
                <a:srgbClr val="00212C"/>
              </a:solidFill>
              <a:latin typeface="Verdana"/>
              <a:ea typeface="Verdana"/>
              <a:cs typeface="Verdana"/>
              <a:sym typeface="Verdana"/>
            </a:endParaRPr>
          </a:p>
          <a:p>
            <a:pPr marL="0" lvl="0" indent="0" algn="ctr" rtl="0">
              <a:lnSpc>
                <a:spcPct val="100000"/>
              </a:lnSpc>
              <a:spcBef>
                <a:spcPts val="0"/>
              </a:spcBef>
              <a:spcAft>
                <a:spcPts val="0"/>
              </a:spcAft>
              <a:buClr>
                <a:srgbClr val="00212C"/>
              </a:buClr>
              <a:buSzPts val="3800"/>
              <a:buFont typeface="Verdana"/>
              <a:buNone/>
            </a:pPr>
            <a:r>
              <a:rPr lang="en-US">
                <a:solidFill>
                  <a:srgbClr val="00212C"/>
                </a:solidFill>
                <a:latin typeface="Verdana"/>
                <a:ea typeface="Verdana"/>
                <a:cs typeface="Verdana"/>
                <a:sym typeface="Verdana"/>
              </a:rPr>
              <a:t>The Why</a:t>
            </a:r>
            <a:endParaRPr>
              <a:solidFill>
                <a:srgbClr val="00212C"/>
              </a:solidFill>
              <a:latin typeface="Verdana"/>
              <a:ea typeface="Verdana"/>
              <a:cs typeface="Verdana"/>
              <a:sym typeface="Verdana"/>
            </a:endParaRPr>
          </a:p>
        </p:txBody>
      </p:sp>
      <p:sp>
        <p:nvSpPr>
          <p:cNvPr id="657" name="Google Shape;657;p38"/>
          <p:cNvSpPr txBox="1">
            <a:spLocks noGrp="1"/>
          </p:cNvSpPr>
          <p:nvPr>
            <p:ph type="body" idx="1"/>
          </p:nvPr>
        </p:nvSpPr>
        <p:spPr>
          <a:xfrm>
            <a:off x="228600" y="1600200"/>
            <a:ext cx="8686800" cy="493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400"/>
              <a:buFont typeface="Arial"/>
              <a:buNone/>
            </a:pPr>
            <a:r>
              <a:rPr lang="en-US" sz="2400">
                <a:solidFill>
                  <a:schemeClr val="dk1"/>
                </a:solidFill>
                <a:latin typeface="Verdana"/>
                <a:ea typeface="Verdana"/>
                <a:cs typeface="Verdana"/>
                <a:sym typeface="Verdana"/>
              </a:rPr>
              <a:t>1.Disproportionality represents one of the most significant problems in education today (Gregory, Skiba, &amp; Noguera, 2010; U.S. Government Accountability Office, 2013).</a:t>
            </a: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400"/>
              <a:buFont typeface="Arial"/>
              <a:buNone/>
            </a:pPr>
            <a:r>
              <a:rPr lang="en-US" sz="2400">
                <a:solidFill>
                  <a:schemeClr val="dk1"/>
                </a:solidFill>
                <a:latin typeface="Verdana"/>
                <a:ea typeface="Verdana"/>
                <a:cs typeface="Verdana"/>
                <a:sym typeface="Verdana"/>
              </a:rPr>
              <a:t>2. Disproportionality in exclusionary discipline blocks us from the overall objective of promoting positive outcomes for </a:t>
            </a:r>
            <a:r>
              <a:rPr lang="en-US" sz="2400" b="1">
                <a:solidFill>
                  <a:schemeClr val="dk1"/>
                </a:solidFill>
                <a:latin typeface="Verdana"/>
                <a:ea typeface="Verdana"/>
                <a:cs typeface="Verdana"/>
                <a:sym typeface="Verdana"/>
              </a:rPr>
              <a:t>ALL</a:t>
            </a:r>
            <a:r>
              <a:rPr lang="en-US" sz="2400">
                <a:solidFill>
                  <a:schemeClr val="dk1"/>
                </a:solidFill>
                <a:latin typeface="Verdana"/>
                <a:ea typeface="Verdana"/>
                <a:cs typeface="Verdana"/>
                <a:sym typeface="Verdana"/>
              </a:rPr>
              <a:t> students. </a:t>
            </a: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400"/>
              <a:buNone/>
            </a:pPr>
            <a:r>
              <a:rPr lang="en-US" sz="2400">
                <a:solidFill>
                  <a:schemeClr val="dk1"/>
                </a:solidFill>
                <a:latin typeface="Verdana"/>
                <a:ea typeface="Verdana"/>
                <a:cs typeface="Verdana"/>
                <a:sym typeface="Verdana"/>
              </a:rPr>
              <a:t>3. You can examine dispro to promote equity in many areas:  academics, students enrolled in AP classes, chronic absenteeism, discipline, etc.</a:t>
            </a:r>
            <a:endParaRPr>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400"/>
              <a:buNone/>
            </a:pPr>
            <a:r>
              <a:rPr lang="en-US" sz="2400">
                <a:solidFill>
                  <a:schemeClr val="dk1"/>
                </a:solidFill>
                <a:latin typeface="Verdana"/>
                <a:ea typeface="Verdana"/>
                <a:cs typeface="Verdana"/>
                <a:sym typeface="Verdana"/>
              </a:rPr>
              <a:t>4. Evidence of disproportionality is an indicator of the need for system or individual (adult) change.  </a:t>
            </a:r>
            <a:endParaRPr sz="1200">
              <a:solidFill>
                <a:schemeClr val="dk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Char char="•"/>
            </a:pPr>
            <a:r>
              <a:rPr lang="en-US" sz="2400">
                <a:solidFill>
                  <a:schemeClr val="dk1"/>
                </a:solidFill>
                <a:latin typeface="Verdana"/>
                <a:ea typeface="Verdana"/>
                <a:cs typeface="Verdana"/>
                <a:sym typeface="Verdana"/>
              </a:rPr>
              <a:t>Typically calculated as a risk ratio</a:t>
            </a:r>
            <a:endParaRPr sz="2400">
              <a:solidFill>
                <a:schemeClr val="dk1"/>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sz="2400">
              <a:solidFill>
                <a:schemeClr val="dk1"/>
              </a:solidFill>
              <a:latin typeface="Verdana"/>
              <a:ea typeface="Verdana"/>
              <a:cs typeface="Verdana"/>
              <a:sym typeface="Verdana"/>
            </a:endParaRPr>
          </a:p>
          <a:p>
            <a:pPr marL="457200" lvl="0" indent="-381000" algn="l" rtl="0">
              <a:lnSpc>
                <a:spcPct val="115000"/>
              </a:lnSpc>
              <a:spcBef>
                <a:spcPts val="1200"/>
              </a:spcBef>
              <a:spcAft>
                <a:spcPts val="0"/>
              </a:spcAft>
              <a:buSzPts val="2400"/>
              <a:buChar char="•"/>
            </a:pPr>
            <a:r>
              <a:rPr lang="en-US" sz="2400">
                <a:solidFill>
                  <a:schemeClr val="dk1"/>
                </a:solidFill>
                <a:latin typeface="Verdana"/>
                <a:ea typeface="Verdana"/>
                <a:cs typeface="Verdana"/>
                <a:sym typeface="Verdana"/>
              </a:rPr>
              <a:t>Risk ratios represent the likelihood of the outcome (e.g., ODRs) for one group in relation to a comparison group.</a:t>
            </a:r>
            <a:endParaRPr sz="2400">
              <a:solidFill>
                <a:schemeClr val="dk1"/>
              </a:solidFill>
              <a:latin typeface="Verdana"/>
              <a:ea typeface="Verdana"/>
              <a:cs typeface="Verdana"/>
              <a:sym typeface="Verdana"/>
            </a:endParaRPr>
          </a:p>
          <a:p>
            <a:pPr marL="457200" lvl="0" indent="0" algn="l" rtl="0">
              <a:lnSpc>
                <a:spcPct val="115000"/>
              </a:lnSpc>
              <a:spcBef>
                <a:spcPts val="1200"/>
              </a:spcBef>
              <a:spcAft>
                <a:spcPts val="0"/>
              </a:spcAft>
              <a:buSzPts val="1800"/>
              <a:buNone/>
            </a:pPr>
            <a:endParaRPr sz="2400">
              <a:solidFill>
                <a:schemeClr val="dk1"/>
              </a:solidFill>
              <a:latin typeface="Verdana"/>
              <a:ea typeface="Verdana"/>
              <a:cs typeface="Verdana"/>
              <a:sym typeface="Verdana"/>
            </a:endParaRPr>
          </a:p>
          <a:p>
            <a:pPr marL="457200" lvl="0" indent="-381000" algn="l" rtl="0">
              <a:lnSpc>
                <a:spcPct val="100000"/>
              </a:lnSpc>
              <a:spcBef>
                <a:spcPts val="1200"/>
              </a:spcBef>
              <a:spcAft>
                <a:spcPts val="0"/>
              </a:spcAft>
              <a:buSzPts val="2400"/>
              <a:buChar char="•"/>
            </a:pPr>
            <a:r>
              <a:rPr lang="en-US" sz="2400">
                <a:solidFill>
                  <a:schemeClr val="dk1"/>
                </a:solidFill>
                <a:latin typeface="Verdana"/>
                <a:ea typeface="Verdana"/>
                <a:cs typeface="Verdana"/>
                <a:sym typeface="Verdana"/>
              </a:rPr>
              <a:t>Frequently used for interpretation:</a:t>
            </a:r>
            <a:endParaRPr sz="2400">
              <a:solidFill>
                <a:schemeClr val="dk1"/>
              </a:solidFill>
              <a:latin typeface="Verdana"/>
              <a:ea typeface="Verdana"/>
              <a:cs typeface="Verdana"/>
              <a:sym typeface="Verdana"/>
            </a:endParaRPr>
          </a:p>
          <a:p>
            <a:pPr marL="45720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1.0 - 1.9 = low risk</a:t>
            </a:r>
            <a:endParaRPr sz="2400">
              <a:solidFill>
                <a:schemeClr val="dk1"/>
              </a:solidFill>
              <a:latin typeface="Verdana"/>
              <a:ea typeface="Verdana"/>
              <a:cs typeface="Verdana"/>
              <a:sym typeface="Verdana"/>
            </a:endParaRPr>
          </a:p>
          <a:p>
            <a:pPr marL="45720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2.0 - 2.9 = moderate</a:t>
            </a:r>
            <a:endParaRPr sz="2400">
              <a:solidFill>
                <a:schemeClr val="dk1"/>
              </a:solidFill>
              <a:latin typeface="Verdana"/>
              <a:ea typeface="Verdana"/>
              <a:cs typeface="Verdana"/>
              <a:sym typeface="Verdana"/>
            </a:endParaRPr>
          </a:p>
          <a:p>
            <a:pPr marL="457200" lvl="0" indent="0" algn="l" rtl="0">
              <a:lnSpc>
                <a:spcPct val="100000"/>
              </a:lnSpc>
              <a:spcBef>
                <a:spcPts val="360"/>
              </a:spcBef>
              <a:spcAft>
                <a:spcPts val="0"/>
              </a:spcAft>
              <a:buSzPts val="1800"/>
              <a:buNone/>
            </a:pPr>
            <a:r>
              <a:rPr lang="en-US" sz="2400">
                <a:solidFill>
                  <a:schemeClr val="dk1"/>
                </a:solidFill>
                <a:latin typeface="Verdana"/>
                <a:ea typeface="Verdana"/>
                <a:cs typeface="Verdana"/>
                <a:sym typeface="Verdana"/>
              </a:rPr>
              <a:t>3.0 and above = significant</a:t>
            </a:r>
            <a:endParaRPr sz="2400">
              <a:solidFill>
                <a:schemeClr val="dk1"/>
              </a:solidFill>
              <a:latin typeface="Verdana"/>
              <a:ea typeface="Verdana"/>
              <a:cs typeface="Verdana"/>
              <a:sym typeface="Verdana"/>
            </a:endParaRPr>
          </a:p>
        </p:txBody>
      </p:sp>
      <p:sp>
        <p:nvSpPr>
          <p:cNvPr id="664" name="Google Shape;664;p39"/>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Calculating Dispro:</a:t>
            </a:r>
            <a:endParaRPr>
              <a:solidFill>
                <a:srgbClr val="000000"/>
              </a:solidFill>
              <a:latin typeface="Verdana"/>
              <a:ea typeface="Verdana"/>
              <a:cs typeface="Verdana"/>
              <a:sym typeface="Verdana"/>
            </a:endParaRPr>
          </a:p>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The What</a:t>
            </a:r>
            <a:endParaRPr>
              <a:solidFill>
                <a:srgbClr val="00000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
          <p:cNvSpPr txBox="1">
            <a:spLocks noGrp="1"/>
          </p:cNvSpPr>
          <p:nvPr>
            <p:ph type="title"/>
          </p:nvPr>
        </p:nvSpPr>
        <p:spPr>
          <a:xfrm>
            <a:off x="228600" y="228600"/>
            <a:ext cx="86868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Who Are We?</a:t>
            </a:r>
            <a:endParaRPr>
              <a:solidFill>
                <a:schemeClr val="dk1"/>
              </a:solidFill>
              <a:latin typeface="Verdana"/>
              <a:ea typeface="Verdana"/>
              <a:cs typeface="Verdana"/>
              <a:sym typeface="Verdana"/>
            </a:endParaRPr>
          </a:p>
        </p:txBody>
      </p:sp>
      <p:graphicFrame>
        <p:nvGraphicFramePr>
          <p:cNvPr id="241" name="Google Shape;241;p4"/>
          <p:cNvGraphicFramePr/>
          <p:nvPr/>
        </p:nvGraphicFramePr>
        <p:xfrm>
          <a:off x="114300" y="1463317"/>
          <a:ext cx="3000000" cy="3000000"/>
        </p:xfrm>
        <a:graphic>
          <a:graphicData uri="http://schemas.openxmlformats.org/drawingml/2006/table">
            <a:tbl>
              <a:tblPr>
                <a:noFill/>
                <a:tableStyleId>{12450484-E36C-46B4-89BB-369BAC867081}</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2608975">
                <a:tc>
                  <a:txBody>
                    <a:bodyPr/>
                    <a:lstStyle/>
                    <a:p>
                      <a:pPr marL="0" marR="0" lvl="0" indent="0" algn="ctr" rtl="0">
                        <a:lnSpc>
                          <a:spcPct val="100000"/>
                        </a:lnSpc>
                        <a:spcBef>
                          <a:spcPts val="0"/>
                        </a:spcBef>
                        <a:spcAft>
                          <a:spcPts val="0"/>
                        </a:spcAft>
                        <a:buClr>
                          <a:schemeClr val="dk1"/>
                        </a:buClr>
                        <a:buSzPts val="2400"/>
                        <a:buFont typeface="Verdana"/>
                        <a:buNone/>
                      </a:pPr>
                      <a:r>
                        <a:rPr lang="en-US" sz="2400" u="none" strike="noStrike" cap="none"/>
                        <a:t>Division Level Equity Director or Coordinator</a:t>
                      </a: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Division Leadership Team (DLT) Member</a:t>
                      </a:r>
                      <a:endParaRPr sz="1800" u="none" strike="noStrike" cap="none"/>
                    </a:p>
                    <a:p>
                      <a:pPr marL="0" marR="0" lvl="0" indent="0" algn="ctr" rtl="0">
                        <a:lnSpc>
                          <a:spcPct val="100000"/>
                        </a:lnSpc>
                        <a:spcBef>
                          <a:spcPts val="0"/>
                        </a:spcBef>
                        <a:spcAft>
                          <a:spcPts val="0"/>
                        </a:spcAft>
                        <a:buClr>
                          <a:schemeClr val="dk1"/>
                        </a:buClr>
                        <a:buSzPts val="2400"/>
                        <a:buFont typeface="Verdana"/>
                        <a:buNone/>
                      </a:pP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Division Equity Team Member</a:t>
                      </a:r>
                      <a:endParaRPr sz="2400" u="none" strike="noStrike" cap="none"/>
                    </a:p>
                    <a:p>
                      <a:pPr marL="0" marR="0" lvl="0" indent="0" algn="ctr" rtl="0">
                        <a:lnSpc>
                          <a:spcPct val="100000"/>
                        </a:lnSpc>
                        <a:spcBef>
                          <a:spcPts val="0"/>
                        </a:spcBef>
                        <a:spcAft>
                          <a:spcPts val="0"/>
                        </a:spcAft>
                        <a:buClr>
                          <a:schemeClr val="dk1"/>
                        </a:buClr>
                        <a:buSzPts val="2400"/>
                        <a:buFont typeface="Verdana"/>
                        <a:buNone/>
                      </a:pPr>
                      <a:endParaRPr sz="2400" u="none" strike="noStrike" cap="none"/>
                    </a:p>
                  </a:txBody>
                  <a:tcPr marL="91450" marR="91450" marT="45725" marB="45725"/>
                </a:tc>
                <a:extLst>
                  <a:ext uri="{0D108BD9-81ED-4DB2-BD59-A6C34878D82A}">
                    <a16:rowId xmlns:a16="http://schemas.microsoft.com/office/drawing/2014/main" val="10000"/>
                  </a:ext>
                </a:extLst>
              </a:tr>
              <a:tr h="25606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School Leadership Team (SLT) Member </a:t>
                      </a:r>
                      <a:endParaRPr sz="2400" u="none" strike="noStrike" cap="none"/>
                    </a:p>
                    <a:p>
                      <a:pPr marL="0" marR="0" lvl="0" indent="0" algn="ctr" rtl="0">
                        <a:lnSpc>
                          <a:spcPct val="100000"/>
                        </a:lnSpc>
                        <a:spcBef>
                          <a:spcPts val="0"/>
                        </a:spcBef>
                        <a:spcAft>
                          <a:spcPts val="0"/>
                        </a:spcAft>
                        <a:buClr>
                          <a:schemeClr val="dk1"/>
                        </a:buClr>
                        <a:buSzPts val="2400"/>
                        <a:buFont typeface="Verdana"/>
                        <a:buNone/>
                      </a:pP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Behavior or Instructional Coach/Teacher</a:t>
                      </a:r>
                      <a:endParaRPr sz="1800" u="none" strike="noStrike" cap="none"/>
                    </a:p>
                    <a:p>
                      <a:pPr marL="0" marR="0" lvl="0" indent="0" algn="ctr" rtl="0">
                        <a:lnSpc>
                          <a:spcPct val="100000"/>
                        </a:lnSpc>
                        <a:spcBef>
                          <a:spcPts val="0"/>
                        </a:spcBef>
                        <a:spcAft>
                          <a:spcPts val="0"/>
                        </a:spcAft>
                        <a:buClr>
                          <a:schemeClr val="dk1"/>
                        </a:buClr>
                        <a:buSzPts val="2400"/>
                        <a:buFont typeface="Verdana"/>
                        <a:buNone/>
                      </a:pP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2400"/>
                        <a:buFont typeface="Verdana"/>
                        <a:buNone/>
                      </a:pPr>
                      <a:r>
                        <a:rPr lang="en-US" sz="2400" u="none" strike="noStrike" cap="none"/>
                        <a:t>Other</a:t>
                      </a:r>
                      <a:endParaRPr sz="2400" u="none" strike="noStrike" cap="none"/>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0"/>
          <p:cNvSpPr txBox="1">
            <a:spLocks noGrp="1"/>
          </p:cNvSpPr>
          <p:nvPr>
            <p:ph type="body" idx="1"/>
          </p:nvPr>
        </p:nvSpPr>
        <p:spPr>
          <a:xfrm>
            <a:off x="914401" y="518988"/>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sp>
        <p:nvSpPr>
          <p:cNvPr id="671" name="Google Shape;671;p40"/>
          <p:cNvSpPr txBox="1">
            <a:spLocks noGrp="1"/>
          </p:cNvSpPr>
          <p:nvPr>
            <p:ph type="title"/>
          </p:nvPr>
        </p:nvSpPr>
        <p:spPr>
          <a:xfrm>
            <a:off x="228600" y="228600"/>
            <a:ext cx="8686800" cy="1143000"/>
          </a:xfrm>
          <a:prstGeom prst="rect">
            <a:avLst/>
          </a:prstGeom>
          <a:solidFill>
            <a:srgbClr val="A9DCF2">
              <a:alpha val="64705"/>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Post Session Work-</a:t>
            </a:r>
            <a:endParaRPr>
              <a:solidFill>
                <a:srgbClr val="000000"/>
              </a:solidFill>
              <a:latin typeface="Verdana"/>
              <a:ea typeface="Verdana"/>
              <a:cs typeface="Verdana"/>
              <a:sym typeface="Verdana"/>
            </a:endParaRPr>
          </a:p>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Calculating Dispro: “The How”</a:t>
            </a:r>
            <a:endParaRPr>
              <a:solidFill>
                <a:srgbClr val="000000"/>
              </a:solidFill>
              <a:latin typeface="Verdana"/>
              <a:ea typeface="Verdana"/>
              <a:cs typeface="Verdana"/>
              <a:sym typeface="Verdana"/>
            </a:endParaRPr>
          </a:p>
        </p:txBody>
      </p:sp>
      <p:pic>
        <p:nvPicPr>
          <p:cNvPr id="672" name="Google Shape;672;p40"/>
          <p:cNvPicPr preferRelativeResize="0"/>
          <p:nvPr/>
        </p:nvPicPr>
        <p:blipFill rotWithShape="1">
          <a:blip r:embed="rId3">
            <a:alphaModFix/>
          </a:blip>
          <a:srcRect/>
          <a:stretch/>
        </p:blipFill>
        <p:spPr>
          <a:xfrm>
            <a:off x="1161975" y="1494638"/>
            <a:ext cx="6333950" cy="1827825"/>
          </a:xfrm>
          <a:prstGeom prst="rect">
            <a:avLst/>
          </a:prstGeom>
          <a:noFill/>
          <a:ln>
            <a:noFill/>
          </a:ln>
        </p:spPr>
      </p:pic>
      <p:sp>
        <p:nvSpPr>
          <p:cNvPr id="673" name="Google Shape;673;p40"/>
          <p:cNvSpPr txBox="1"/>
          <p:nvPr/>
        </p:nvSpPr>
        <p:spPr>
          <a:xfrm>
            <a:off x="228600" y="3445500"/>
            <a:ext cx="8915400" cy="34125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In your materials, you have an Excel document called “Risk Ratio Spreadsheet” and a document with instructions for using it.</a:t>
            </a:r>
            <a:endParaRPr sz="2800" b="0" i="0" u="none" strike="noStrike" cap="none">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In your team work time later today, or at a later time, please calculate Risk Ratios for your divisions for suspensions, chronic absenteeism, and SOL Proficiency.</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9"/>
          <p:cNvSpPr txBox="1"/>
          <p:nvPr/>
        </p:nvSpPr>
        <p:spPr>
          <a:xfrm>
            <a:off x="271350" y="1506250"/>
            <a:ext cx="8601300" cy="40023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Use your BIG DATA to help you narrow in on your equity challenge.</a:t>
            </a:r>
            <a:endParaRPr sz="25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Start by disaggregating your academic and behavior data by race, ability, gender, and socio economic status.  Who is what you’re doing working for?  Who is it not?  View the VoiceThread that will be sent to you to assist this process.</a:t>
            </a:r>
            <a:endParaRPr sz="25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endParaRPr sz="25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r>
              <a:rPr lang="en-US" sz="2500" b="0" i="1" u="none" strike="noStrike" cap="none">
                <a:solidFill>
                  <a:schemeClr val="dk1"/>
                </a:solidFill>
                <a:latin typeface="Verdana"/>
                <a:ea typeface="Verdana"/>
                <a:cs typeface="Verdana"/>
                <a:sym typeface="Verdana"/>
              </a:rPr>
              <a:t>Ex. Our students with disabilities are passing their SOL examines at a much lower rate than their non-disabled peers.</a:t>
            </a:r>
            <a:endParaRPr sz="2500" b="0" i="1" u="none" strike="noStrike" cap="none">
              <a:solidFill>
                <a:srgbClr val="000000"/>
              </a:solidFill>
              <a:latin typeface="Verdana"/>
              <a:ea typeface="Verdana"/>
              <a:cs typeface="Verdana"/>
              <a:sym typeface="Verdana"/>
            </a:endParaRPr>
          </a:p>
        </p:txBody>
      </p:sp>
      <p:sp>
        <p:nvSpPr>
          <p:cNvPr id="680" name="Google Shape;680;p49"/>
          <p:cNvSpPr txBox="1">
            <a:spLocks noGrp="1"/>
          </p:cNvSpPr>
          <p:nvPr>
            <p:ph type="title"/>
          </p:nvPr>
        </p:nvSpPr>
        <p:spPr>
          <a:xfrm>
            <a:off x="228600" y="228600"/>
            <a:ext cx="8686800" cy="1143000"/>
          </a:xfrm>
          <a:prstGeom prst="rect">
            <a:avLst/>
          </a:prstGeom>
          <a:solidFill>
            <a:srgbClr val="A9DCF2">
              <a:alpha val="66274"/>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Next Steps</a:t>
            </a:r>
            <a:endParaRPr>
              <a:solidFill>
                <a:srgbClr val="000000"/>
              </a:solidFill>
              <a:latin typeface="Verdana"/>
              <a:ea typeface="Verdana"/>
              <a:cs typeface="Verdana"/>
              <a:sym typeface="Verdana"/>
            </a:endParaRPr>
          </a:p>
        </p:txBody>
      </p:sp>
      <p:sp>
        <p:nvSpPr>
          <p:cNvPr id="681" name="Google Shape;681;p49"/>
          <p:cNvSpPr txBox="1"/>
          <p:nvPr/>
        </p:nvSpPr>
        <p:spPr>
          <a:xfrm>
            <a:off x="6196375" y="1005150"/>
            <a:ext cx="7328700" cy="85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f56d1d2cf1_0_435"/>
          <p:cNvSpPr txBox="1"/>
          <p:nvPr/>
        </p:nvSpPr>
        <p:spPr>
          <a:xfrm>
            <a:off x="1545625" y="1122000"/>
            <a:ext cx="611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Verdana"/>
                <a:ea typeface="Verdana"/>
                <a:cs typeface="Verdana"/>
                <a:sym typeface="Verdana"/>
              </a:rPr>
              <a:t>Lead India video</a:t>
            </a:r>
            <a:endParaRPr>
              <a:latin typeface="Verdana"/>
              <a:ea typeface="Verdana"/>
              <a:cs typeface="Verdana"/>
              <a:sym typeface="Verdana"/>
            </a:endParaRPr>
          </a:p>
        </p:txBody>
      </p:sp>
      <p:pic>
        <p:nvPicPr>
          <p:cNvPr id="688" name="Google Shape;688;gf56d1d2cf1_0_435" title="Lead India - The Tree">
            <a:hlinkClick r:id="rId3"/>
          </p:cNvPr>
          <p:cNvPicPr preferRelativeResize="0"/>
          <p:nvPr/>
        </p:nvPicPr>
        <p:blipFill>
          <a:blip r:embed="rId4">
            <a:alphaModFix/>
          </a:blip>
          <a:stretch>
            <a:fillRect/>
          </a:stretch>
        </p:blipFill>
        <p:spPr>
          <a:xfrm>
            <a:off x="183625" y="128050"/>
            <a:ext cx="8973266" cy="6729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10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3"/>
          <p:cNvSpPr txBox="1">
            <a:spLocks noGrp="1"/>
          </p:cNvSpPr>
          <p:nvPr>
            <p:ph type="title"/>
          </p:nvPr>
        </p:nvSpPr>
        <p:spPr>
          <a:xfrm>
            <a:off x="457200" y="274638"/>
            <a:ext cx="82296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a:t>Let’s reflect...</a:t>
            </a:r>
            <a:endParaRPr/>
          </a:p>
        </p:txBody>
      </p:sp>
      <p:pic>
        <p:nvPicPr>
          <p:cNvPr id="695" name="Google Shape;695;p53" descr="Please SUBSCRIBE by clicking here:&#10;http://www.youtube.com/subscription_center?add_user=Hansende&#10;&#10;To see my entire  playlist click here:&#10;http://www.youtube.com/playlist?list=PLlH3f5WW7DCsEsc3OPStPuSqPPBnSvala&#10;&#10;My website:&#10;http://OutstandingVideos.com&#10;&#10;&#10;Relaxing 3 Hour Video of A tropical beach  with clear torquoise water and gentle waves. Use as background while meditation, sleeping, studying, or entertaining.&#10;Why turn off your expensive big screen TV when you are not watching it? Turn it into a window to the world in high definition using videos like this and hardware like the Apple TV, Roku, Tivo, Boxee, XBox PS3, or Google TV,   Ideal for homes, offices,  waiting rooms, rest homes, home, office, restaurant, spa center, hospitals, and home confinement.&#10;&#10; &#10;Check out my playlist of similar videos:&#10;http://www.youtube.com/playlist?list=PLlH3f5WW7DCsEsc3OPStPuSqPPBnSvala&#10;&#10;Do not download this. I purchased this video clip  from LoungeV Creative Studio  for &quot;commercial purposes on unlimited basis. Please note that the license will not permit resale as stock footage&quot;." title="Relaxing 3 Hour Video of A Tropical Beach with Blue Sky White Sand and Palm Tree">
            <a:hlinkClick r:id="rId3"/>
          </p:cNvPr>
          <p:cNvPicPr preferRelativeResize="0"/>
          <p:nvPr/>
        </p:nvPicPr>
        <p:blipFill rotWithShape="1">
          <a:blip r:embed="rId4">
            <a:alphaModFix/>
          </a:blip>
          <a:srcRect/>
          <a:stretch/>
        </p:blipFill>
        <p:spPr>
          <a:xfrm>
            <a:off x="539525" y="1542776"/>
            <a:ext cx="7022900" cy="5267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700"/>
        <p:cNvGrpSpPr/>
        <p:nvPr/>
      </p:nvGrpSpPr>
      <p:grpSpPr>
        <a:xfrm>
          <a:off x="0" y="0"/>
          <a:ext cx="0" cy="0"/>
          <a:chOff x="0" y="0"/>
          <a:chExt cx="0" cy="0"/>
        </a:xfrm>
      </p:grpSpPr>
      <p:pic>
        <p:nvPicPr>
          <p:cNvPr id="701" name="Google Shape;701;p41"/>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702" name="Google Shape;702;p41"/>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703" name="Google Shape;703;p41"/>
          <p:cNvSpPr txBox="1"/>
          <p:nvPr/>
        </p:nvSpPr>
        <p:spPr>
          <a:xfrm>
            <a:off x="3378150" y="5053225"/>
            <a:ext cx="5446800" cy="101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300"/>
              <a:buFont typeface="Arial"/>
              <a:buNone/>
            </a:pPr>
            <a:r>
              <a:rPr lang="en-US" sz="2000" b="1" i="0" u="none" strike="noStrike" cap="none">
                <a:solidFill>
                  <a:schemeClr val="dk1"/>
                </a:solidFill>
                <a:latin typeface="Verdana"/>
                <a:ea typeface="Verdana"/>
                <a:cs typeface="Verdana"/>
                <a:sym typeface="Verdana"/>
              </a:rPr>
              <a:t>What inequities (patterns of outcomes and experiences) are happening?</a:t>
            </a:r>
            <a:endParaRPr sz="2000" b="0" i="0" u="none" strike="noStrike" cap="none">
              <a:solidFill>
                <a:schemeClr val="dk1"/>
              </a:solidFill>
              <a:latin typeface="Verdana"/>
              <a:ea typeface="Verdana"/>
              <a:cs typeface="Verdana"/>
              <a:sym typeface="Verdana"/>
            </a:endParaRPr>
          </a:p>
        </p:txBody>
      </p:sp>
      <p:graphicFrame>
        <p:nvGraphicFramePr>
          <p:cNvPr id="704" name="Google Shape;704;p41"/>
          <p:cNvGraphicFramePr/>
          <p:nvPr/>
        </p:nvGraphicFramePr>
        <p:xfrm>
          <a:off x="3111234" y="276754"/>
          <a:ext cx="3000000" cy="3000000"/>
        </p:xfrm>
        <a:graphic>
          <a:graphicData uri="http://schemas.openxmlformats.org/drawingml/2006/table">
            <a:tbl>
              <a:tblPr bandRow="1">
                <a:noFill/>
                <a:tableStyleId>{DC15868B-541E-480E-9FA2-5B8EE9D6BA9F}</a:tableStyleId>
              </a:tblPr>
              <a:tblGrid>
                <a:gridCol w="5624550">
                  <a:extLst>
                    <a:ext uri="{9D8B030D-6E8A-4147-A177-3AD203B41FA5}">
                      <a16:colId xmlns:a16="http://schemas.microsoft.com/office/drawing/2014/main" val="20000"/>
                    </a:ext>
                  </a:extLst>
                </a:gridCol>
              </a:tblGrid>
              <a:tr h="42952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DATA/Evidence of Need:</a:t>
                      </a:r>
                      <a:endParaRPr sz="1400" u="none" strike="noStrike" cap="none"/>
                    </a:p>
                    <a:p>
                      <a:pPr marL="0" marR="0" lvl="0" indent="0" algn="l" rtl="0">
                        <a:lnSpc>
                          <a:spcPct val="100000"/>
                        </a:lnSpc>
                        <a:spcBef>
                          <a:spcPts val="0"/>
                        </a:spcBef>
                        <a:spcAft>
                          <a:spcPts val="0"/>
                        </a:spcAft>
                        <a:buClr>
                          <a:schemeClr val="dk1"/>
                        </a:buClr>
                        <a:buSzPts val="2000"/>
                        <a:buFont typeface="Verdana"/>
                        <a:buNone/>
                      </a:pPr>
                      <a:r>
                        <a:rPr lang="en-US" sz="2000" u="none" strike="noStrike" cap="none"/>
                        <a:t>Do we have an equity problem/challenge?</a:t>
                      </a:r>
                      <a:endParaRPr sz="1400" u="none" strike="noStrike" cap="none"/>
                    </a:p>
                    <a:p>
                      <a:pPr marL="0" marR="0" lvl="0" indent="0" algn="l" rtl="0">
                        <a:lnSpc>
                          <a:spcPct val="100000"/>
                        </a:lnSpc>
                        <a:spcBef>
                          <a:spcPts val="600"/>
                        </a:spcBef>
                        <a:spcAft>
                          <a:spcPts val="0"/>
                        </a:spcAft>
                        <a:buClr>
                          <a:schemeClr val="dk1"/>
                        </a:buClr>
                        <a:buSzPts val="3200"/>
                        <a:buFont typeface="Arial"/>
                        <a:buNone/>
                      </a:pPr>
                      <a:endParaRPr sz="2000" u="none" strike="noStrike" cap="none"/>
                    </a:p>
                    <a:p>
                      <a:pPr marL="0" marR="0" lvl="0" indent="0" algn="l" rtl="0">
                        <a:lnSpc>
                          <a:spcPct val="100000"/>
                        </a:lnSpc>
                        <a:spcBef>
                          <a:spcPts val="0"/>
                        </a:spcBef>
                        <a:spcAft>
                          <a:spcPts val="0"/>
                        </a:spcAft>
                        <a:buClr>
                          <a:schemeClr val="dk1"/>
                        </a:buClr>
                        <a:buSzPts val="2000"/>
                        <a:buFont typeface="Verdana"/>
                        <a:buNone/>
                      </a:pPr>
                      <a:r>
                        <a:rPr lang="en-US" sz="2000" u="none" strike="noStrike" cap="none"/>
                        <a:t>Compare your subgroups with...</a:t>
                      </a:r>
                      <a:endParaRPr sz="14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your entire student population and/or that of the dominant group.</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the same subgroups within your region, the state and/or nationally.</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t>regional / state / national preferred/expected status. </a:t>
                      </a:r>
                      <a:endParaRPr sz="1400" u="none" strike="noStrike" cap="none"/>
                    </a:p>
                  </a:txBody>
                  <a:tcPr marL="68575" marR="68575" marT="0" marB="0"/>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709"/>
        <p:cNvGrpSpPr/>
        <p:nvPr/>
      </p:nvGrpSpPr>
      <p:grpSpPr>
        <a:xfrm>
          <a:off x="0" y="0"/>
          <a:ext cx="0" cy="0"/>
          <a:chOff x="0" y="0"/>
          <a:chExt cx="0" cy="0"/>
        </a:xfrm>
      </p:grpSpPr>
      <p:pic>
        <p:nvPicPr>
          <p:cNvPr id="710" name="Google Shape;710;p42"/>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711" name="Google Shape;711;p42"/>
          <p:cNvSpPr/>
          <p:nvPr/>
        </p:nvSpPr>
        <p:spPr>
          <a:xfrm>
            <a:off x="149225" y="1287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712" name="Google Shape;712;p42"/>
          <p:cNvSpPr txBox="1"/>
          <p:nvPr/>
        </p:nvSpPr>
        <p:spPr>
          <a:xfrm>
            <a:off x="3352800" y="5215128"/>
            <a:ext cx="4761000" cy="76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700"/>
              <a:buFont typeface="Verdana"/>
              <a:buNone/>
            </a:pPr>
            <a:r>
              <a:rPr lang="en-US" sz="2700" b="1" i="0" u="none" strike="noStrike" cap="none">
                <a:solidFill>
                  <a:schemeClr val="dk1"/>
                </a:solidFill>
                <a:latin typeface="Verdana"/>
                <a:ea typeface="Verdana"/>
                <a:cs typeface="Verdana"/>
                <a:sym typeface="Verdana"/>
              </a:rPr>
              <a:t>Hint: It is NOT the kids or their families.</a:t>
            </a:r>
            <a:endParaRPr sz="2700" b="1" i="0" u="none" strike="noStrike" cap="none">
              <a:solidFill>
                <a:schemeClr val="dk1"/>
              </a:solidFill>
              <a:latin typeface="Verdana"/>
              <a:ea typeface="Verdana"/>
              <a:cs typeface="Verdana"/>
              <a:sym typeface="Verdana"/>
            </a:endParaRPr>
          </a:p>
        </p:txBody>
      </p:sp>
      <p:graphicFrame>
        <p:nvGraphicFramePr>
          <p:cNvPr id="713" name="Google Shape;713;p42"/>
          <p:cNvGraphicFramePr/>
          <p:nvPr/>
        </p:nvGraphicFramePr>
        <p:xfrm>
          <a:off x="3352800" y="304800"/>
          <a:ext cx="3000000" cy="3000000"/>
        </p:xfrm>
        <a:graphic>
          <a:graphicData uri="http://schemas.openxmlformats.org/drawingml/2006/table">
            <a:tbl>
              <a:tblPr bandRow="1">
                <a:noFill/>
                <a:tableStyleId>{DC15868B-541E-480E-9FA2-5B8EE9D6BA9F}</a:tableStyleId>
              </a:tblPr>
              <a:tblGrid>
                <a:gridCol w="5486400">
                  <a:extLst>
                    <a:ext uri="{9D8B030D-6E8A-4147-A177-3AD203B41FA5}">
                      <a16:colId xmlns:a16="http://schemas.microsoft.com/office/drawing/2014/main" val="20000"/>
                    </a:ext>
                  </a:extLst>
                </a:gridCol>
              </a:tblGrid>
              <a:tr h="491032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t>DATA/Evidence of Need:</a:t>
                      </a:r>
                      <a:endParaRPr sz="1400" u="none" strike="noStrike" cap="none"/>
                    </a:p>
                    <a:p>
                      <a:pPr marL="0" marR="0" lvl="0" indent="0" algn="l" rtl="0">
                        <a:lnSpc>
                          <a:spcPct val="100000"/>
                        </a:lnSpc>
                        <a:spcBef>
                          <a:spcPts val="600"/>
                        </a:spcBef>
                        <a:spcAft>
                          <a:spcPts val="0"/>
                        </a:spcAft>
                        <a:buClr>
                          <a:schemeClr val="dk1"/>
                        </a:buClr>
                        <a:buSzPts val="2000"/>
                        <a:buFont typeface="Verdana"/>
                        <a:buNone/>
                      </a:pPr>
                      <a:r>
                        <a:rPr lang="en-US" sz="2000" b="1" u="none" strike="noStrike" cap="none">
                          <a:solidFill>
                            <a:schemeClr val="dk1"/>
                          </a:solidFill>
                          <a:latin typeface="Verdana"/>
                          <a:ea typeface="Verdana"/>
                          <a:cs typeface="Verdana"/>
                          <a:sym typeface="Verdana"/>
                        </a:rPr>
                        <a:t>If an equity problem/challenge is identified, then ask...</a:t>
                      </a:r>
                      <a:endParaRPr sz="1400" u="none" strike="noStrike" cap="none"/>
                    </a:p>
                    <a:p>
                      <a:pPr marL="0" marR="0" lvl="0" indent="0" algn="l" rtl="0">
                        <a:lnSpc>
                          <a:spcPct val="100000"/>
                        </a:lnSpc>
                        <a:spcBef>
                          <a:spcPts val="0"/>
                        </a:spcBef>
                        <a:spcAft>
                          <a:spcPts val="0"/>
                        </a:spcAft>
                        <a:buClr>
                          <a:schemeClr val="dk1"/>
                        </a:buClr>
                        <a:buSzPts val="2000"/>
                        <a:buFont typeface="Verdana"/>
                        <a:buNone/>
                      </a:pPr>
                      <a:endParaRPr sz="20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000"/>
                        <a:buFont typeface="Verdana"/>
                        <a:buNone/>
                      </a:pPr>
                      <a:r>
                        <a:rPr lang="en-US" sz="2000" u="none" strike="noStrike" cap="none">
                          <a:solidFill>
                            <a:schemeClr val="dk1"/>
                          </a:solidFill>
                          <a:latin typeface="Verdana"/>
                          <a:ea typeface="Verdana"/>
                          <a:cs typeface="Verdana"/>
                          <a:sym typeface="Verdana"/>
                        </a:rPr>
                        <a:t>What structures could be contributing to these outcomes? What could be the root cause?</a:t>
                      </a:r>
                      <a:endParaRPr sz="1400" u="none" strike="noStrike" cap="none"/>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solidFill>
                            <a:schemeClr val="dk1"/>
                          </a:solidFill>
                          <a:latin typeface="Verdana"/>
                          <a:ea typeface="Verdana"/>
                          <a:cs typeface="Verdana"/>
                          <a:sym typeface="Verdana"/>
                        </a:rPr>
                        <a:t>Biased based beliefs that are influencing: adult/student relationships, instructional methods and practices, student self-efficacy?</a:t>
                      </a:r>
                      <a:endParaRPr sz="1400" u="none" strike="noStrike" cap="none"/>
                    </a:p>
                    <a:p>
                      <a:pPr marL="914400" marR="0" lvl="0" indent="0" algn="l" rtl="0">
                        <a:lnSpc>
                          <a:spcPct val="100000"/>
                        </a:lnSpc>
                        <a:spcBef>
                          <a:spcPts val="0"/>
                        </a:spcBef>
                        <a:spcAft>
                          <a:spcPts val="0"/>
                        </a:spcAft>
                        <a:buClr>
                          <a:schemeClr val="dk1"/>
                        </a:buClr>
                        <a:buSzPts val="2000"/>
                        <a:buFont typeface="Verdana"/>
                        <a:buNone/>
                      </a:pPr>
                      <a:endParaRPr sz="200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000" u="none" strike="noStrike" cap="none">
                          <a:solidFill>
                            <a:schemeClr val="dk1"/>
                          </a:solidFill>
                          <a:latin typeface="Verdana"/>
                          <a:ea typeface="Verdana"/>
                          <a:cs typeface="Verdana"/>
                          <a:sym typeface="Verdana"/>
                        </a:rPr>
                        <a:t>Structural inequities within our policies, systems, and/or way of work?</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 </a:t>
                      </a:r>
                      <a:endParaRPr sz="1200" u="none" strike="noStrike" cap="none">
                        <a:latin typeface="Cambria"/>
                        <a:ea typeface="Cambria"/>
                        <a:cs typeface="Cambria"/>
                        <a:sym typeface="Cambria"/>
                      </a:endParaRPr>
                    </a:p>
                  </a:txBody>
                  <a:tcPr marL="68575" marR="68575" marT="0" marB="0"/>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717"/>
        <p:cNvGrpSpPr/>
        <p:nvPr/>
      </p:nvGrpSpPr>
      <p:grpSpPr>
        <a:xfrm>
          <a:off x="0" y="0"/>
          <a:ext cx="0" cy="0"/>
          <a:chOff x="0" y="0"/>
          <a:chExt cx="0" cy="0"/>
        </a:xfrm>
      </p:grpSpPr>
      <p:grpSp>
        <p:nvGrpSpPr>
          <p:cNvPr id="718" name="Google Shape;718;p43"/>
          <p:cNvGrpSpPr/>
          <p:nvPr/>
        </p:nvGrpSpPr>
        <p:grpSpPr>
          <a:xfrm>
            <a:off x="630086" y="1066800"/>
            <a:ext cx="5216828" cy="5562600"/>
            <a:chOff x="1773086" y="0"/>
            <a:chExt cx="5216828" cy="5562600"/>
          </a:xfrm>
        </p:grpSpPr>
        <p:sp>
          <p:nvSpPr>
            <p:cNvPr id="719" name="Google Shape;719;p43"/>
            <p:cNvSpPr/>
            <p:nvPr/>
          </p:nvSpPr>
          <p:spPr>
            <a:xfrm>
              <a:off x="2829979" y="2781300"/>
              <a:ext cx="693322" cy="1321117"/>
            </a:xfrm>
            <a:custGeom>
              <a:avLst/>
              <a:gdLst/>
              <a:ahLst/>
              <a:cxnLst/>
              <a:rect l="l" t="t" r="r" b="b"/>
              <a:pathLst>
                <a:path w="120000" h="120000" extrusionOk="0">
                  <a:moveTo>
                    <a:pt x="0" y="0"/>
                  </a:moveTo>
                  <a:lnTo>
                    <a:pt x="60000" y="0"/>
                  </a:lnTo>
                  <a:lnTo>
                    <a:pt x="60000" y="120000"/>
                  </a:lnTo>
                  <a:lnTo>
                    <a:pt x="120000" y="12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43"/>
            <p:cNvSpPr txBox="1"/>
            <p:nvPr/>
          </p:nvSpPr>
          <p:spPr>
            <a:xfrm>
              <a:off x="3139340" y="3404558"/>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721" name="Google Shape;721;p43"/>
            <p:cNvSpPr/>
            <p:nvPr/>
          </p:nvSpPr>
          <p:spPr>
            <a:xfrm>
              <a:off x="2829979" y="2735580"/>
              <a:ext cx="693322" cy="91440"/>
            </a:xfrm>
            <a:custGeom>
              <a:avLst/>
              <a:gdLst/>
              <a:ahLst/>
              <a:cxnLst/>
              <a:rect l="l" t="t" r="r" b="b"/>
              <a:pathLst>
                <a:path w="120000" h="120000" extrusionOk="0">
                  <a:moveTo>
                    <a:pt x="0" y="60000"/>
                  </a:moveTo>
                  <a:lnTo>
                    <a:pt x="120000" y="6000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43"/>
            <p:cNvSpPr txBox="1"/>
            <p:nvPr/>
          </p:nvSpPr>
          <p:spPr>
            <a:xfrm>
              <a:off x="3159307" y="2763966"/>
              <a:ext cx="34666" cy="346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723" name="Google Shape;723;p43"/>
            <p:cNvSpPr/>
            <p:nvPr/>
          </p:nvSpPr>
          <p:spPr>
            <a:xfrm>
              <a:off x="2829979" y="1460182"/>
              <a:ext cx="693322" cy="1321117"/>
            </a:xfrm>
            <a:custGeom>
              <a:avLst/>
              <a:gdLst/>
              <a:ahLst/>
              <a:cxnLst/>
              <a:rect l="l" t="t" r="r" b="b"/>
              <a:pathLst>
                <a:path w="120000" h="120000" extrusionOk="0">
                  <a:moveTo>
                    <a:pt x="0" y="120000"/>
                  </a:moveTo>
                  <a:lnTo>
                    <a:pt x="60000" y="120000"/>
                  </a:lnTo>
                  <a:lnTo>
                    <a:pt x="60000" y="0"/>
                  </a:lnTo>
                  <a:lnTo>
                    <a:pt x="120000" y="0"/>
                  </a:lnTo>
                </a:path>
              </a:pathLst>
            </a:custGeom>
            <a:noFill/>
            <a:ln w="25400" cap="flat" cmpd="sng">
              <a:solidFill>
                <a:srgbClr val="76AC7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43"/>
            <p:cNvSpPr txBox="1"/>
            <p:nvPr/>
          </p:nvSpPr>
          <p:spPr>
            <a:xfrm>
              <a:off x="3139340" y="2083441"/>
              <a:ext cx="74599" cy="7459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Verdana"/>
                <a:buNone/>
              </a:pPr>
              <a:endParaRPr sz="500" b="0" i="0" u="none" strike="noStrike" cap="none">
                <a:solidFill>
                  <a:schemeClr val="dk1"/>
                </a:solidFill>
                <a:latin typeface="Verdana"/>
                <a:ea typeface="Verdana"/>
                <a:cs typeface="Verdana"/>
                <a:sym typeface="Verdana"/>
              </a:endParaRPr>
            </a:p>
          </p:txBody>
        </p:sp>
        <p:sp>
          <p:nvSpPr>
            <p:cNvPr id="725" name="Google Shape;725;p43"/>
            <p:cNvSpPr/>
            <p:nvPr/>
          </p:nvSpPr>
          <p:spPr>
            <a:xfrm rot="-5400000">
              <a:off x="-479767" y="2252853"/>
              <a:ext cx="5562600"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43"/>
            <p:cNvSpPr txBox="1"/>
            <p:nvPr/>
          </p:nvSpPr>
          <p:spPr>
            <a:xfrm rot="-5400000">
              <a:off x="-479767" y="2252853"/>
              <a:ext cx="5562600" cy="1056894"/>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Clr>
                  <a:schemeClr val="dk1"/>
                </a:buClr>
                <a:buSzPts val="4200"/>
                <a:buFont typeface="Verdana"/>
                <a:buNone/>
              </a:pPr>
              <a:r>
                <a:rPr lang="en-US" sz="4200" b="0" i="0" u="none" strike="noStrike" cap="none">
                  <a:solidFill>
                    <a:schemeClr val="dk1"/>
                  </a:solidFill>
                  <a:latin typeface="Verdana"/>
                  <a:ea typeface="Verdana"/>
                  <a:cs typeface="Verdana"/>
                  <a:sym typeface="Verdana"/>
                </a:rPr>
                <a:t>Biased Based Beliefs</a:t>
              </a:r>
              <a:endParaRPr sz="1400" b="0" i="0" u="none" strike="noStrike" cap="none">
                <a:solidFill>
                  <a:srgbClr val="000000"/>
                </a:solidFill>
                <a:latin typeface="Arial"/>
                <a:ea typeface="Arial"/>
                <a:cs typeface="Arial"/>
                <a:sym typeface="Arial"/>
              </a:endParaRPr>
            </a:p>
          </p:txBody>
        </p:sp>
        <p:sp>
          <p:nvSpPr>
            <p:cNvPr id="727" name="Google Shape;727;p43"/>
            <p:cNvSpPr/>
            <p:nvPr/>
          </p:nvSpPr>
          <p:spPr>
            <a:xfrm>
              <a:off x="3523302" y="931735"/>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43"/>
            <p:cNvSpPr txBox="1"/>
            <p:nvPr/>
          </p:nvSpPr>
          <p:spPr>
            <a:xfrm>
              <a:off x="3523302" y="931735"/>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Color Blindness</a:t>
              </a:r>
              <a:endParaRPr sz="1400" b="0" i="0" u="none" strike="noStrike" cap="none">
                <a:solidFill>
                  <a:srgbClr val="000000"/>
                </a:solidFill>
                <a:latin typeface="Arial"/>
                <a:ea typeface="Arial"/>
                <a:cs typeface="Arial"/>
                <a:sym typeface="Arial"/>
              </a:endParaRPr>
            </a:p>
          </p:txBody>
        </p:sp>
        <p:sp>
          <p:nvSpPr>
            <p:cNvPr id="729" name="Google Shape;729;p43"/>
            <p:cNvSpPr/>
            <p:nvPr/>
          </p:nvSpPr>
          <p:spPr>
            <a:xfrm>
              <a:off x="3523302" y="2252853"/>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43"/>
            <p:cNvSpPr txBox="1"/>
            <p:nvPr/>
          </p:nvSpPr>
          <p:spPr>
            <a:xfrm>
              <a:off x="3523302" y="2252853"/>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Deficit Thinking</a:t>
              </a:r>
              <a:endParaRPr sz="1400" b="0" i="0" u="none" strike="noStrike" cap="none">
                <a:solidFill>
                  <a:srgbClr val="000000"/>
                </a:solidFill>
                <a:latin typeface="Arial"/>
                <a:ea typeface="Arial"/>
                <a:cs typeface="Arial"/>
                <a:sym typeface="Arial"/>
              </a:endParaRPr>
            </a:p>
          </p:txBody>
        </p:sp>
        <p:sp>
          <p:nvSpPr>
            <p:cNvPr id="731" name="Google Shape;731;p43"/>
            <p:cNvSpPr/>
            <p:nvPr/>
          </p:nvSpPr>
          <p:spPr>
            <a:xfrm>
              <a:off x="3523302" y="3573970"/>
              <a:ext cx="3466612" cy="1056894"/>
            </a:xfrm>
            <a:prstGeom prst="rect">
              <a:avLst/>
            </a:prstGeom>
            <a:solidFill>
              <a:srgbClr val="95D9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43"/>
            <p:cNvSpPr txBox="1"/>
            <p:nvPr/>
          </p:nvSpPr>
          <p:spPr>
            <a:xfrm>
              <a:off x="3523302" y="3573970"/>
              <a:ext cx="3466612" cy="1056894"/>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Poverty Disciplining</a:t>
              </a:r>
              <a:endParaRPr sz="1400" b="0" i="0" u="none" strike="noStrike" cap="none">
                <a:solidFill>
                  <a:srgbClr val="000000"/>
                </a:solidFill>
                <a:latin typeface="Arial"/>
                <a:ea typeface="Arial"/>
                <a:cs typeface="Arial"/>
                <a:sym typeface="Arial"/>
              </a:endParaRPr>
            </a:p>
          </p:txBody>
        </p:sp>
      </p:grpSp>
      <p:sp>
        <p:nvSpPr>
          <p:cNvPr id="733" name="Google Shape;733;p43"/>
          <p:cNvSpPr txBox="1"/>
          <p:nvPr/>
        </p:nvSpPr>
        <p:spPr>
          <a:xfrm>
            <a:off x="1828800" y="258886"/>
            <a:ext cx="6858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What gets in the way of educational equity?</a:t>
            </a:r>
            <a:endParaRPr sz="3200" b="1" i="0" u="none" strike="noStrike" cap="none">
              <a:solidFill>
                <a:schemeClr val="dk1"/>
              </a:solidFill>
              <a:latin typeface="Verdana"/>
              <a:ea typeface="Verdana"/>
              <a:cs typeface="Verdana"/>
              <a:sym typeface="Verdana"/>
            </a:endParaRPr>
          </a:p>
        </p:txBody>
      </p:sp>
      <p:pic>
        <p:nvPicPr>
          <p:cNvPr id="734" name="Google Shape;734;p43"/>
          <p:cNvPicPr preferRelativeResize="0"/>
          <p:nvPr/>
        </p:nvPicPr>
        <p:blipFill rotWithShape="1">
          <a:blip r:embed="rId3">
            <a:alphaModFix/>
          </a:blip>
          <a:srcRect/>
          <a:stretch/>
        </p:blipFill>
        <p:spPr>
          <a:xfrm>
            <a:off x="6019801" y="1336104"/>
            <a:ext cx="2971800" cy="47471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738"/>
        <p:cNvGrpSpPr/>
        <p:nvPr/>
      </p:nvGrpSpPr>
      <p:grpSpPr>
        <a:xfrm>
          <a:off x="0" y="0"/>
          <a:ext cx="0" cy="0"/>
          <a:chOff x="0" y="0"/>
          <a:chExt cx="0" cy="0"/>
        </a:xfrm>
      </p:grpSpPr>
      <p:sp>
        <p:nvSpPr>
          <p:cNvPr id="739" name="Google Shape;739;p44"/>
          <p:cNvSpPr txBox="1">
            <a:spLocks noGrp="1"/>
          </p:cNvSpPr>
          <p:nvPr>
            <p:ph type="body" idx="1"/>
          </p:nvPr>
        </p:nvSpPr>
        <p:spPr>
          <a:xfrm>
            <a:off x="457199" y="2091268"/>
            <a:ext cx="8229600" cy="4571999"/>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960"/>
              <a:buNone/>
            </a:pPr>
            <a:r>
              <a:rPr lang="en-US" sz="2960">
                <a:solidFill>
                  <a:schemeClr val="dk1"/>
                </a:solidFill>
                <a:latin typeface="Verdana"/>
                <a:ea typeface="Verdana"/>
                <a:cs typeface="Verdana"/>
                <a:sym typeface="Verdana"/>
              </a:rPr>
              <a:t>“The Discourse of Individualism does more than posit that opportunity is equal and people arrive at their achievements through hard work alone, thus </a:t>
            </a:r>
            <a:r>
              <a:rPr lang="en-US" sz="2960" b="1">
                <a:solidFill>
                  <a:schemeClr val="dk1"/>
                </a:solidFill>
                <a:latin typeface="Verdana"/>
                <a:ea typeface="Verdana"/>
                <a:cs typeface="Verdana"/>
                <a:sym typeface="Verdana"/>
              </a:rPr>
              <a:t>positioning dominant group members in a favorable light</a:t>
            </a:r>
            <a:r>
              <a:rPr lang="en-US" sz="2960">
                <a:solidFill>
                  <a:schemeClr val="dk1"/>
                </a:solidFill>
                <a:latin typeface="Verdana"/>
                <a:ea typeface="Verdana"/>
                <a:cs typeface="Verdana"/>
                <a:sym typeface="Verdana"/>
              </a:rPr>
              <a:t>; it simultaneously obscures structural barriers and positions members of social groups who have achieved less in an unfavorable light”				                    </a:t>
            </a:r>
            <a:endParaRPr/>
          </a:p>
          <a:p>
            <a:pPr marL="0" lvl="0" indent="0" algn="l" rtl="0">
              <a:lnSpc>
                <a:spcPct val="80000"/>
              </a:lnSpc>
              <a:spcBef>
                <a:spcPts val="592"/>
              </a:spcBef>
              <a:spcAft>
                <a:spcPts val="0"/>
              </a:spcAft>
              <a:buClr>
                <a:schemeClr val="dk1"/>
              </a:buClr>
              <a:buSzPts val="2960"/>
              <a:buNone/>
            </a:pPr>
            <a:r>
              <a:rPr lang="en-US" sz="2960">
                <a:solidFill>
                  <a:schemeClr val="dk1"/>
                </a:solidFill>
                <a:latin typeface="Verdana"/>
                <a:ea typeface="Verdana"/>
                <a:cs typeface="Verdana"/>
                <a:sym typeface="Verdana"/>
              </a:rPr>
              <a:t>							(DiAngelo, 2010)  </a:t>
            </a:r>
            <a:endParaRPr/>
          </a:p>
          <a:p>
            <a:pPr marL="0" lvl="0" indent="0" algn="l" rtl="0">
              <a:lnSpc>
                <a:spcPct val="80000"/>
              </a:lnSpc>
              <a:spcBef>
                <a:spcPts val="592"/>
              </a:spcBef>
              <a:spcAft>
                <a:spcPts val="0"/>
              </a:spcAft>
              <a:buClr>
                <a:schemeClr val="dk1"/>
              </a:buClr>
              <a:buSzPts val="2960"/>
              <a:buNone/>
            </a:pPr>
            <a:endParaRPr sz="2960"/>
          </a:p>
        </p:txBody>
      </p:sp>
      <p:sp>
        <p:nvSpPr>
          <p:cNvPr id="740" name="Google Shape;740;p44"/>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Verdana"/>
              <a:buNone/>
            </a:pPr>
            <a:r>
              <a:rPr lang="en-US" sz="3240">
                <a:solidFill>
                  <a:schemeClr val="dk1"/>
                </a:solidFill>
                <a:latin typeface="Verdana"/>
                <a:ea typeface="Verdana"/>
                <a:cs typeface="Verdana"/>
                <a:sym typeface="Verdana"/>
              </a:rPr>
              <a:t>Color Blindness:</a:t>
            </a:r>
            <a:br>
              <a:rPr lang="en-US" sz="3240">
                <a:solidFill>
                  <a:schemeClr val="dk1"/>
                </a:solidFill>
                <a:latin typeface="Verdana"/>
                <a:ea typeface="Verdana"/>
                <a:cs typeface="Verdana"/>
                <a:sym typeface="Verdana"/>
              </a:rPr>
            </a:br>
            <a:r>
              <a:rPr lang="en-US" sz="3240">
                <a:solidFill>
                  <a:schemeClr val="dk1"/>
                </a:solidFill>
                <a:latin typeface="Verdana"/>
                <a:ea typeface="Verdana"/>
                <a:cs typeface="Verdana"/>
                <a:sym typeface="Verdana"/>
              </a:rPr>
              <a:t>“I don’t see race or difference.”</a:t>
            </a:r>
            <a:endParaRPr sz="324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744"/>
        <p:cNvGrpSpPr/>
        <p:nvPr/>
      </p:nvGrpSpPr>
      <p:grpSpPr>
        <a:xfrm>
          <a:off x="0" y="0"/>
          <a:ext cx="0" cy="0"/>
          <a:chOff x="0" y="0"/>
          <a:chExt cx="0" cy="0"/>
        </a:xfrm>
      </p:grpSpPr>
      <p:sp>
        <p:nvSpPr>
          <p:cNvPr id="745" name="Google Shape;745;p4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0"/>
              </a:spcBef>
              <a:spcAft>
                <a:spcPts val="0"/>
              </a:spcAft>
              <a:buClr>
                <a:schemeClr val="dk1"/>
              </a:buClr>
              <a:buSzPts val="3200"/>
              <a:buNone/>
            </a:pPr>
            <a:r>
              <a:rPr lang="en-US" sz="3600">
                <a:solidFill>
                  <a:schemeClr val="dk1"/>
                </a:solidFill>
                <a:latin typeface="Verdana"/>
                <a:ea typeface="Verdana"/>
                <a:cs typeface="Verdana"/>
                <a:sym typeface="Verdana"/>
              </a:rPr>
              <a:t>Discounts the presence of systemic inequities as the result of race-based processes, practices, and policies</a:t>
            </a:r>
            <a:endParaRPr>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endParaRPr sz="3600">
              <a:solidFill>
                <a:schemeClr val="dk1"/>
              </a:solidFill>
              <a:latin typeface="Verdana"/>
              <a:ea typeface="Verdana"/>
              <a:cs typeface="Verdana"/>
              <a:sym typeface="Verdana"/>
            </a:endParaRPr>
          </a:p>
          <a:p>
            <a:pPr marL="25400" lvl="0" indent="0" algn="l" rtl="0">
              <a:lnSpc>
                <a:spcPct val="100000"/>
              </a:lnSpc>
              <a:spcBef>
                <a:spcPts val="640"/>
              </a:spcBef>
              <a:spcAft>
                <a:spcPts val="0"/>
              </a:spcAft>
              <a:buClr>
                <a:schemeClr val="dk1"/>
              </a:buClr>
              <a:buSzPts val="3200"/>
              <a:buNone/>
            </a:pPr>
            <a:r>
              <a:rPr lang="en-US" sz="3600">
                <a:solidFill>
                  <a:schemeClr val="dk1"/>
                </a:solidFill>
                <a:latin typeface="Verdana"/>
                <a:ea typeface="Verdana"/>
                <a:cs typeface="Verdana"/>
                <a:sym typeface="Verdana"/>
              </a:rPr>
              <a:t>Blames a group for the conditions they find themselves experiencing</a:t>
            </a:r>
            <a:endParaRPr>
              <a:latin typeface="Verdana"/>
              <a:ea typeface="Verdana"/>
              <a:cs typeface="Verdana"/>
              <a:sym typeface="Verdana"/>
            </a:endParaRPr>
          </a:p>
          <a:p>
            <a:pPr marL="0" lvl="0" indent="0" algn="l" rtl="0">
              <a:lnSpc>
                <a:spcPct val="100000"/>
              </a:lnSpc>
              <a:spcBef>
                <a:spcPts val="640"/>
              </a:spcBef>
              <a:spcAft>
                <a:spcPts val="0"/>
              </a:spcAft>
              <a:buClr>
                <a:schemeClr val="dk1"/>
              </a:buClr>
              <a:buSzPts val="3200"/>
              <a:buNone/>
            </a:pPr>
            <a:endParaRPr/>
          </a:p>
        </p:txBody>
      </p:sp>
      <p:sp>
        <p:nvSpPr>
          <p:cNvPr id="746" name="Google Shape;746;p45"/>
          <p:cNvSpPr txBox="1">
            <a:spLocks noGrp="1"/>
          </p:cNvSpPr>
          <p:nvPr>
            <p:ph type="title"/>
          </p:nvPr>
        </p:nvSpPr>
        <p:spPr>
          <a:xfrm>
            <a:off x="228600" y="228600"/>
            <a:ext cx="8686799" cy="1143000"/>
          </a:xfrm>
          <a:prstGeom prst="rect">
            <a:avLst/>
          </a:prstGeom>
          <a:solidFill>
            <a:srgbClr val="A9DCF2">
              <a:alpha val="66274"/>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Verdana"/>
              <a:buNone/>
            </a:pPr>
            <a:r>
              <a:rPr lang="en-US">
                <a:solidFill>
                  <a:schemeClr val="dk1"/>
                </a:solidFill>
                <a:latin typeface="Verdana"/>
                <a:ea typeface="Verdana"/>
                <a:cs typeface="Verdana"/>
                <a:sym typeface="Verdana"/>
              </a:rPr>
              <a:t>Deficit Thinking Ideology</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751"/>
        <p:cNvGrpSpPr/>
        <p:nvPr/>
      </p:nvGrpSpPr>
      <p:grpSpPr>
        <a:xfrm>
          <a:off x="0" y="0"/>
          <a:ext cx="0" cy="0"/>
          <a:chOff x="0" y="0"/>
          <a:chExt cx="0" cy="0"/>
        </a:xfrm>
      </p:grpSpPr>
      <p:pic>
        <p:nvPicPr>
          <p:cNvPr id="752" name="Google Shape;752;p46"/>
          <p:cNvPicPr preferRelativeResize="0"/>
          <p:nvPr/>
        </p:nvPicPr>
        <p:blipFill rotWithShape="1">
          <a:blip r:embed="rId3">
            <a:alphaModFix/>
          </a:blip>
          <a:srcRect/>
          <a:stretch/>
        </p:blipFill>
        <p:spPr>
          <a:xfrm>
            <a:off x="0" y="4451675"/>
            <a:ext cx="3115000" cy="2406325"/>
          </a:xfrm>
          <a:prstGeom prst="rect">
            <a:avLst/>
          </a:prstGeom>
          <a:noFill/>
          <a:ln>
            <a:noFill/>
          </a:ln>
        </p:spPr>
      </p:pic>
      <p:sp>
        <p:nvSpPr>
          <p:cNvPr id="753" name="Google Shape;753;p46"/>
          <p:cNvSpPr/>
          <p:nvPr/>
        </p:nvSpPr>
        <p:spPr>
          <a:xfrm>
            <a:off x="119425" y="1456550"/>
            <a:ext cx="2697000" cy="2867400"/>
          </a:xfrm>
          <a:prstGeom prst="wedgeEllipseCallout">
            <a:avLst>
              <a:gd name="adj1" fmla="val 1710"/>
              <a:gd name="adj2" fmla="val 63641"/>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600"/>
              <a:buFont typeface="Verdana"/>
              <a:buNone/>
            </a:pPr>
            <a:r>
              <a:rPr lang="en-US" sz="2600" b="0" i="0" u="none" strike="noStrike" cap="none">
                <a:solidFill>
                  <a:schemeClr val="dk1"/>
                </a:solidFill>
                <a:latin typeface="Verdana"/>
                <a:ea typeface="Verdana"/>
                <a:cs typeface="Verdana"/>
                <a:sym typeface="Verdana"/>
              </a:rPr>
              <a:t>Identify data / evidence of need</a:t>
            </a:r>
            <a:endParaRPr sz="2600" b="0" i="0" u="none" strike="noStrike" cap="none">
              <a:solidFill>
                <a:schemeClr val="dk1"/>
              </a:solidFill>
              <a:latin typeface="Verdana"/>
              <a:ea typeface="Verdana"/>
              <a:cs typeface="Verdana"/>
              <a:sym typeface="Verdana"/>
            </a:endParaRPr>
          </a:p>
        </p:txBody>
      </p:sp>
      <p:sp>
        <p:nvSpPr>
          <p:cNvPr id="754" name="Google Shape;754;p46"/>
          <p:cNvSpPr txBox="1"/>
          <p:nvPr/>
        </p:nvSpPr>
        <p:spPr>
          <a:xfrm>
            <a:off x="3079975" y="530925"/>
            <a:ext cx="5844300" cy="54765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2100"/>
              <a:buFont typeface="Verdana"/>
              <a:buNone/>
            </a:pPr>
            <a:r>
              <a:rPr lang="en-US" sz="2100" b="1" i="0" u="none" strike="noStrike" cap="none">
                <a:solidFill>
                  <a:schemeClr val="dk1"/>
                </a:solidFill>
                <a:latin typeface="Verdana"/>
                <a:ea typeface="Verdana"/>
                <a:cs typeface="Verdana"/>
                <a:sym typeface="Verdana"/>
              </a:rPr>
              <a:t>To truly understand the problem/challenge we have to gain insight from those affected by the problem/challenge.</a:t>
            </a:r>
            <a:endParaRPr sz="21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100"/>
              <a:buFont typeface="Verdana"/>
              <a:buNone/>
            </a:pPr>
            <a:r>
              <a:rPr lang="en-US" sz="2100" b="0" i="0" u="none" strike="noStrike" cap="none">
                <a:solidFill>
                  <a:schemeClr val="dk1"/>
                </a:solidFill>
                <a:latin typeface="Verdana"/>
                <a:ea typeface="Verdana"/>
                <a:cs typeface="Verdana"/>
                <a:sym typeface="Verdana"/>
              </a:rPr>
              <a:t>They can help us understand:</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What</a:t>
            </a:r>
            <a:r>
              <a:rPr lang="en-US" sz="2100" b="0" i="0" u="none" strike="noStrike" cap="none">
                <a:solidFill>
                  <a:schemeClr val="dk1"/>
                </a:solidFill>
                <a:latin typeface="Verdana"/>
                <a:ea typeface="Verdana"/>
                <a:cs typeface="Verdana"/>
                <a:sym typeface="Verdana"/>
              </a:rPr>
              <a:t> does this problem look/sound/feel like for them?</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Who</a:t>
            </a:r>
            <a:r>
              <a:rPr lang="en-US" sz="2100" b="0" i="0" u="none" strike="noStrike" cap="none">
                <a:solidFill>
                  <a:schemeClr val="dk1"/>
                </a:solidFill>
                <a:latin typeface="Verdana"/>
                <a:ea typeface="Verdana"/>
                <a:cs typeface="Verdana"/>
                <a:sym typeface="Verdana"/>
              </a:rPr>
              <a:t> is this problem affecting and in what way?  </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When</a:t>
            </a:r>
            <a:r>
              <a:rPr lang="en-US" sz="2100" b="0" i="0" u="none" strike="noStrike" cap="none">
                <a:solidFill>
                  <a:schemeClr val="dk1"/>
                </a:solidFill>
                <a:latin typeface="Verdana"/>
                <a:ea typeface="Verdana"/>
                <a:cs typeface="Verdana"/>
                <a:sym typeface="Verdana"/>
              </a:rPr>
              <a:t> is this problem affecting them more?  the least?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Where</a:t>
            </a:r>
            <a:r>
              <a:rPr lang="en-US" sz="2100" b="0" i="0" u="none" strike="noStrike" cap="none">
                <a:solidFill>
                  <a:schemeClr val="dk1"/>
                </a:solidFill>
                <a:latin typeface="Verdana"/>
                <a:ea typeface="Verdana"/>
                <a:cs typeface="Verdana"/>
                <a:sym typeface="Verdana"/>
              </a:rPr>
              <a:t> do they experience this problem the most?</a:t>
            </a:r>
            <a:endParaRPr sz="2100" b="0" i="0" u="none" strike="noStrike" cap="none">
              <a:solidFill>
                <a:schemeClr val="dk1"/>
              </a:solidFill>
              <a:latin typeface="Verdana"/>
              <a:ea typeface="Verdana"/>
              <a:cs typeface="Verdana"/>
              <a:sym typeface="Verdana"/>
            </a:endParaRPr>
          </a:p>
          <a:p>
            <a:pPr marL="457200" marR="0" lvl="0" indent="-361950" algn="l" rtl="0">
              <a:lnSpc>
                <a:spcPct val="100000"/>
              </a:lnSpc>
              <a:spcBef>
                <a:spcPts val="0"/>
              </a:spcBef>
              <a:spcAft>
                <a:spcPts val="0"/>
              </a:spcAft>
              <a:buClr>
                <a:schemeClr val="dk1"/>
              </a:buClr>
              <a:buSzPts val="2100"/>
              <a:buFont typeface="Verdana"/>
              <a:buChar char="-"/>
            </a:pPr>
            <a:r>
              <a:rPr lang="en-US" sz="2100" b="0" i="1" u="none" strike="noStrike" cap="none">
                <a:solidFill>
                  <a:schemeClr val="dk1"/>
                </a:solidFill>
                <a:latin typeface="Verdana"/>
                <a:ea typeface="Verdana"/>
                <a:cs typeface="Verdana"/>
                <a:sym typeface="Verdana"/>
              </a:rPr>
              <a:t>Why</a:t>
            </a:r>
            <a:r>
              <a:rPr lang="en-US" sz="2100" b="0" i="0" u="none" strike="noStrike" cap="none">
                <a:solidFill>
                  <a:schemeClr val="dk1"/>
                </a:solidFill>
                <a:latin typeface="Verdana"/>
                <a:ea typeface="Verdana"/>
                <a:cs typeface="Verdana"/>
                <a:sym typeface="Verdana"/>
              </a:rPr>
              <a:t> do they think this problem is occuring?</a:t>
            </a:r>
            <a:endParaRPr sz="2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f56d1d2cf1_0_0"/>
          <p:cNvSpPr txBox="1"/>
          <p:nvPr/>
        </p:nvSpPr>
        <p:spPr>
          <a:xfrm>
            <a:off x="1453050" y="1841750"/>
            <a:ext cx="605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Verdana"/>
                <a:ea typeface="Verdana"/>
                <a:cs typeface="Verdana"/>
                <a:sym typeface="Verdana"/>
              </a:rPr>
              <a:t>Poll Everywhere - Daria </a:t>
            </a:r>
            <a:endParaRPr>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759"/>
        <p:cNvGrpSpPr/>
        <p:nvPr/>
      </p:nvGrpSpPr>
      <p:grpSpPr>
        <a:xfrm>
          <a:off x="0" y="0"/>
          <a:ext cx="0" cy="0"/>
          <a:chOff x="0" y="0"/>
          <a:chExt cx="0" cy="0"/>
        </a:xfrm>
      </p:grpSpPr>
      <p:sp>
        <p:nvSpPr>
          <p:cNvPr id="760" name="Google Shape;760;p47"/>
          <p:cNvSpPr txBox="1">
            <a:spLocks noGrp="1"/>
          </p:cNvSpPr>
          <p:nvPr>
            <p:ph type="title"/>
          </p:nvPr>
        </p:nvSpPr>
        <p:spPr>
          <a:xfrm>
            <a:off x="457200" y="274675"/>
            <a:ext cx="8229600" cy="20352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000"/>
              <a:buFont typeface="Verdana"/>
              <a:buNone/>
            </a:pPr>
            <a:r>
              <a:rPr lang="en-US" sz="2900"/>
              <a:t>What are the underlying factors influencing why our data looks the way it does?  </a:t>
            </a:r>
            <a:endParaRPr sz="2900"/>
          </a:p>
          <a:p>
            <a:pPr marL="0" lvl="0" indent="0" algn="l" rtl="0">
              <a:lnSpc>
                <a:spcPct val="100000"/>
              </a:lnSpc>
              <a:spcBef>
                <a:spcPts val="0"/>
              </a:spcBef>
              <a:spcAft>
                <a:spcPts val="0"/>
              </a:spcAft>
              <a:buClr>
                <a:schemeClr val="dk1"/>
              </a:buClr>
              <a:buSzPts val="4000"/>
              <a:buFont typeface="Verdana"/>
              <a:buNone/>
            </a:pPr>
            <a:r>
              <a:rPr lang="en-US" sz="2900"/>
              <a:t>How are those being affected by the problem experiencing it?</a:t>
            </a:r>
            <a:endParaRPr sz="2700" b="1"/>
          </a:p>
        </p:txBody>
      </p:sp>
      <p:sp>
        <p:nvSpPr>
          <p:cNvPr id="761" name="Google Shape;761;p47"/>
          <p:cNvSpPr txBox="1"/>
          <p:nvPr/>
        </p:nvSpPr>
        <p:spPr>
          <a:xfrm>
            <a:off x="457200" y="2375450"/>
            <a:ext cx="8382000" cy="41777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rgbClr val="000000"/>
                </a:solidFill>
                <a:latin typeface="Verdana"/>
                <a:ea typeface="Verdana"/>
                <a:cs typeface="Verdana"/>
                <a:sym typeface="Verdana"/>
              </a:rPr>
              <a:t>Tools </a:t>
            </a:r>
            <a:r>
              <a:rPr lang="en-US" sz="2400" b="1" i="0" u="none" strike="noStrike" cap="none">
                <a:solidFill>
                  <a:schemeClr val="dk1"/>
                </a:solidFill>
                <a:latin typeface="Verdana"/>
                <a:ea typeface="Verdana"/>
                <a:cs typeface="Verdana"/>
                <a:sym typeface="Verdana"/>
              </a:rPr>
              <a:t>we</a:t>
            </a:r>
            <a:r>
              <a:rPr lang="en-US" sz="2400" b="1" i="0" u="none" strike="noStrike" cap="none">
                <a:solidFill>
                  <a:srgbClr val="000000"/>
                </a:solidFill>
                <a:latin typeface="Verdana"/>
                <a:ea typeface="Verdana"/>
                <a:cs typeface="Verdana"/>
                <a:sym typeface="Verdana"/>
              </a:rPr>
              <a:t> could use to figure it out…</a:t>
            </a:r>
            <a:endParaRPr sz="18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Verdana"/>
              <a:buAutoNum type="arabicPeriod"/>
            </a:pPr>
            <a:r>
              <a:rPr lang="en-US" sz="2400" b="1" i="0" u="none" strike="noStrike" cap="none">
                <a:solidFill>
                  <a:srgbClr val="000000"/>
                </a:solidFill>
                <a:latin typeface="Verdana"/>
                <a:ea typeface="Verdana"/>
                <a:cs typeface="Verdana"/>
                <a:sym typeface="Verdana"/>
              </a:rPr>
              <a:t>Empathy interviews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2. Equity audits (curriculum, policies, budget, etc.)</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3. Focus groups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4. Observations</a:t>
            </a:r>
            <a:endParaRPr sz="24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Arial"/>
              <a:buNone/>
            </a:pPr>
            <a:endParaRPr sz="24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5. Surveys</a:t>
            </a:r>
            <a:endParaRPr sz="2400" b="1"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7" name="Google Shape;767;p48"/>
          <p:cNvSpPr txBox="1"/>
          <p:nvPr/>
        </p:nvSpPr>
        <p:spPr>
          <a:xfrm>
            <a:off x="163063" y="3781975"/>
            <a:ext cx="4504800" cy="264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-Who are we as a team, relative to those whose needs we’re designing for?  </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are we seeing power here?</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emotions are up for us in this design situation?</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mindsets feel important now?</a:t>
            </a:r>
            <a:endParaRPr sz="2200" b="1" i="0" u="none" strike="noStrike" cap="none">
              <a:solidFill>
                <a:schemeClr val="dk1"/>
              </a:solidFill>
              <a:latin typeface="Verdana"/>
              <a:ea typeface="Verdana"/>
              <a:cs typeface="Verdana"/>
              <a:sym typeface="Verdana"/>
            </a:endParaRPr>
          </a:p>
        </p:txBody>
      </p:sp>
      <p:sp>
        <p:nvSpPr>
          <p:cNvPr id="768" name="Google Shape;768;p48"/>
          <p:cNvSpPr txBox="1"/>
          <p:nvPr/>
        </p:nvSpPr>
        <p:spPr>
          <a:xfrm>
            <a:off x="4975425" y="3782125"/>
            <a:ext cx="4050900" cy="231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-How did we experience this process?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cultural norms and biases may have been at play?</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Verdana"/>
              <a:buNone/>
            </a:pPr>
            <a:r>
              <a:rPr lang="en-US" sz="1800" b="1" i="0" u="none" strike="noStrike" cap="none">
                <a:solidFill>
                  <a:schemeClr val="dk1"/>
                </a:solidFill>
                <a:latin typeface="Verdana"/>
                <a:ea typeface="Verdana"/>
                <a:cs typeface="Verdana"/>
                <a:sym typeface="Verdana"/>
              </a:rPr>
              <a:t>-What do we want to adjust?</a:t>
            </a:r>
            <a:endParaRPr sz="1800" b="1" i="0" u="none" strike="noStrike" cap="none">
              <a:solidFill>
                <a:schemeClr val="dk1"/>
              </a:solidFill>
              <a:latin typeface="Verdana"/>
              <a:ea typeface="Verdana"/>
              <a:cs typeface="Verdana"/>
              <a:sym typeface="Verdana"/>
            </a:endParaRPr>
          </a:p>
        </p:txBody>
      </p:sp>
      <p:pic>
        <p:nvPicPr>
          <p:cNvPr id="769" name="Google Shape;769;p48"/>
          <p:cNvPicPr preferRelativeResize="0"/>
          <p:nvPr/>
        </p:nvPicPr>
        <p:blipFill rotWithShape="1">
          <a:blip r:embed="rId3">
            <a:alphaModFix/>
          </a:blip>
          <a:srcRect/>
          <a:stretch/>
        </p:blipFill>
        <p:spPr>
          <a:xfrm>
            <a:off x="1345800" y="1730750"/>
            <a:ext cx="2139315" cy="2051225"/>
          </a:xfrm>
          <a:prstGeom prst="rect">
            <a:avLst/>
          </a:prstGeom>
          <a:noFill/>
          <a:ln>
            <a:noFill/>
          </a:ln>
        </p:spPr>
      </p:pic>
      <p:pic>
        <p:nvPicPr>
          <p:cNvPr id="770" name="Google Shape;770;p48"/>
          <p:cNvPicPr preferRelativeResize="0"/>
          <p:nvPr/>
        </p:nvPicPr>
        <p:blipFill rotWithShape="1">
          <a:blip r:embed="rId4">
            <a:alphaModFix/>
          </a:blip>
          <a:srcRect/>
          <a:stretch/>
        </p:blipFill>
        <p:spPr>
          <a:xfrm>
            <a:off x="5970552" y="1551238"/>
            <a:ext cx="2051225" cy="2051225"/>
          </a:xfrm>
          <a:prstGeom prst="rect">
            <a:avLst/>
          </a:prstGeom>
          <a:noFill/>
          <a:ln>
            <a:noFill/>
          </a:ln>
        </p:spPr>
      </p:pic>
      <p:sp>
        <p:nvSpPr>
          <p:cNvPr id="771" name="Google Shape;771;p48"/>
          <p:cNvSpPr txBox="1">
            <a:spLocks noGrp="1"/>
          </p:cNvSpPr>
          <p:nvPr>
            <p:ph type="title"/>
          </p:nvPr>
        </p:nvSpPr>
        <p:spPr>
          <a:xfrm>
            <a:off x="228600" y="228600"/>
            <a:ext cx="8686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solidFill>
                  <a:srgbClr val="000000"/>
                </a:solidFill>
                <a:latin typeface="Verdana"/>
                <a:ea typeface="Verdana"/>
                <a:cs typeface="Verdana"/>
                <a:sym typeface="Verdana"/>
              </a:rPr>
              <a:t>Notice and Reflect</a:t>
            </a:r>
            <a:endParaRPr>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776"/>
        <p:cNvGrpSpPr/>
        <p:nvPr/>
      </p:nvGrpSpPr>
      <p:grpSpPr>
        <a:xfrm>
          <a:off x="0" y="0"/>
          <a:ext cx="0" cy="0"/>
          <a:chOff x="0" y="0"/>
          <a:chExt cx="0" cy="0"/>
        </a:xfrm>
      </p:grpSpPr>
      <p:sp>
        <p:nvSpPr>
          <p:cNvPr id="777" name="Google Shape;777;p50"/>
          <p:cNvSpPr txBox="1"/>
          <p:nvPr/>
        </p:nvSpPr>
        <p:spPr>
          <a:xfrm>
            <a:off x="217050" y="257775"/>
            <a:ext cx="8465700" cy="50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Step 2</a:t>
            </a:r>
            <a:endParaRPr sz="25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Once you know WHO it’s not working for, brainstorm all of the factors that might be contributing to WHY it’s not working.</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r>
              <a:rPr lang="en-US" sz="2500" b="0" i="1" u="none" strike="noStrike" cap="none">
                <a:solidFill>
                  <a:schemeClr val="dk1"/>
                </a:solidFill>
                <a:latin typeface="Verdana"/>
                <a:ea typeface="Verdana"/>
                <a:cs typeface="Verdana"/>
                <a:sym typeface="Verdana"/>
              </a:rPr>
              <a:t>Ex.  </a:t>
            </a:r>
            <a:endParaRPr sz="2500" b="0" i="1" u="none" strike="noStrike" cap="none">
              <a:solidFill>
                <a:schemeClr val="dk1"/>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500"/>
              <a:buFont typeface="Arial"/>
              <a:buNone/>
            </a:pPr>
            <a:r>
              <a:rPr lang="en-US" sz="2500" b="0" i="1" u="none" strike="noStrike" cap="none">
                <a:solidFill>
                  <a:schemeClr val="dk1"/>
                </a:solidFill>
                <a:latin typeface="Verdana"/>
                <a:ea typeface="Verdana"/>
                <a:cs typeface="Verdana"/>
                <a:sym typeface="Verdana"/>
              </a:rPr>
              <a:t>SWD...</a:t>
            </a:r>
            <a:endParaRPr sz="2500" b="0" i="1"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1" u="none" strike="noStrike" cap="none">
                <a:solidFill>
                  <a:schemeClr val="dk1"/>
                </a:solidFill>
                <a:latin typeface="Verdana"/>
                <a:ea typeface="Verdana"/>
                <a:cs typeface="Verdana"/>
                <a:sym typeface="Verdana"/>
              </a:rPr>
              <a:t>attend school less regularly.</a:t>
            </a:r>
            <a:endParaRPr sz="2500" b="0" i="1"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1" u="none" strike="noStrike" cap="none">
                <a:solidFill>
                  <a:schemeClr val="dk1"/>
                </a:solidFill>
                <a:latin typeface="Verdana"/>
                <a:ea typeface="Verdana"/>
                <a:cs typeface="Verdana"/>
                <a:sym typeface="Verdana"/>
              </a:rPr>
              <a:t>are often out of class (sent out for disciplinary reasons, missing due to illness, cut class, pulled out for additional instruction, etc.) and are missing a lot of tier 1 instructional time.</a:t>
            </a:r>
            <a:endParaRPr sz="2500" b="0" i="1"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1" u="none" strike="noStrike" cap="none">
                <a:solidFill>
                  <a:schemeClr val="dk1"/>
                </a:solidFill>
                <a:latin typeface="Verdana"/>
                <a:ea typeface="Verdana"/>
                <a:cs typeface="Verdana"/>
                <a:sym typeface="Verdana"/>
              </a:rPr>
              <a:t>do not feel successful school, which leads to having negative feelings about school</a:t>
            </a:r>
            <a:endParaRPr sz="2500" b="0" i="1"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1" u="none" strike="noStrike" cap="none">
                <a:solidFill>
                  <a:schemeClr val="dk1"/>
                </a:solidFill>
                <a:latin typeface="Verdana"/>
                <a:ea typeface="Verdana"/>
                <a:cs typeface="Verdana"/>
                <a:sym typeface="Verdana"/>
              </a:rPr>
              <a:t>do not have strong, positive relationships with their general education teachers</a:t>
            </a:r>
            <a:endParaRPr sz="2500" b="0" i="1"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51"/>
          <p:cNvSpPr txBox="1"/>
          <p:nvPr/>
        </p:nvSpPr>
        <p:spPr>
          <a:xfrm>
            <a:off x="339150" y="244200"/>
            <a:ext cx="8004300" cy="537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Step 3</a:t>
            </a:r>
            <a:endParaRPr sz="25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Explore the different tools you might use to explore the WHYs.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Empathy interviews</a:t>
            </a:r>
            <a:endParaRPr sz="2500" b="0" i="0" u="none" strike="noStrike" cap="none">
              <a:solidFill>
                <a:schemeClr val="dk1"/>
              </a:solidFill>
              <a:latin typeface="Verdana"/>
              <a:ea typeface="Verdana"/>
              <a:cs typeface="Verdana"/>
              <a:sym typeface="Verdana"/>
            </a:endParaRPr>
          </a:p>
          <a:p>
            <a:pPr marL="457200" marR="0" lvl="0" indent="-29845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Equity audits (curriculum, policies, budget, etc.)</a:t>
            </a:r>
            <a:endParaRPr sz="2500" b="0" i="0" u="none" strike="noStrike" cap="none">
              <a:solidFill>
                <a:schemeClr val="dk1"/>
              </a:solidFill>
              <a:latin typeface="Verdana"/>
              <a:ea typeface="Verdana"/>
              <a:cs typeface="Verdana"/>
              <a:sym typeface="Verdana"/>
            </a:endParaRPr>
          </a:p>
          <a:p>
            <a:pPr marL="457200" marR="0" lvl="0" indent="-29845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Focus groups</a:t>
            </a:r>
            <a:endParaRPr sz="2500" b="0" i="0" u="none" strike="noStrike" cap="none">
              <a:solidFill>
                <a:schemeClr val="dk1"/>
              </a:solidFill>
              <a:latin typeface="Verdana"/>
              <a:ea typeface="Verdana"/>
              <a:cs typeface="Verdana"/>
              <a:sym typeface="Verdana"/>
            </a:endParaRPr>
          </a:p>
          <a:p>
            <a:pPr marL="457200" marR="0" lvl="0" indent="-29845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Observations</a:t>
            </a:r>
            <a:endParaRPr sz="2500" b="0" i="0" u="none" strike="noStrike" cap="none">
              <a:solidFill>
                <a:schemeClr val="dk1"/>
              </a:solidFill>
              <a:latin typeface="Verdana"/>
              <a:ea typeface="Verdana"/>
              <a:cs typeface="Verdana"/>
              <a:sym typeface="Verdana"/>
            </a:endParaRPr>
          </a:p>
          <a:p>
            <a:pPr marL="457200" marR="0" lvl="0" indent="-29845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Surveys</a:t>
            </a:r>
            <a:endParaRPr sz="2500" b="0" i="0" u="none" strike="noStrike" cap="none">
              <a:solidFill>
                <a:schemeClr val="dk1"/>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2"/>
          <p:cNvSpPr txBox="1"/>
          <p:nvPr/>
        </p:nvSpPr>
        <p:spPr>
          <a:xfrm>
            <a:off x="366325" y="420550"/>
            <a:ext cx="7719600" cy="576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Verdana"/>
                <a:ea typeface="Verdana"/>
                <a:cs typeface="Verdana"/>
                <a:sym typeface="Verdana"/>
              </a:rPr>
              <a:t>Step 4</a:t>
            </a:r>
            <a:endParaRPr sz="20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Determine HOW you’re going to gather more information to tell you whether the WHYs are really making an impact and in what way.</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 What tool are you going to use?</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 Who are your going to use the tool with?</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 Who will be a gathering the data with the tool?</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 When are they going to do that?</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 When are you going to get back together to look   	at the new data you’ve collected?</a:t>
            </a:r>
            <a:endParaRPr sz="2200" b="0" i="0" u="none" strike="noStrike" cap="none">
              <a:solidFill>
                <a:schemeClr val="dk1"/>
              </a:solidFill>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1100"/>
              <a:buFont typeface="Arial"/>
              <a:buNone/>
            </a:pP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200" b="0" i="1" u="none" strike="noStrike" cap="none">
                <a:solidFill>
                  <a:schemeClr val="dk1"/>
                </a:solidFill>
                <a:latin typeface="Verdana"/>
                <a:ea typeface="Verdana"/>
                <a:cs typeface="Verdana"/>
                <a:sym typeface="Verdana"/>
              </a:rPr>
              <a:t>Ex. Conducting a school climate survey for students and parents to see how they feel about school.  Include what they think is working / not working.  Work with schools to figure out the best time and way to give surveys.  Get results back by mid-October and review as a team at November meeting.</a:t>
            </a:r>
            <a:endParaRPr sz="2200" b="0" i="1" u="none" strike="noStrike" cap="non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51"/>
        <p:cNvGrpSpPr/>
        <p:nvPr/>
      </p:nvGrpSpPr>
      <p:grpSpPr>
        <a:xfrm>
          <a:off x="0" y="0"/>
          <a:ext cx="0" cy="0"/>
          <a:chOff x="0" y="0"/>
          <a:chExt cx="0" cy="0"/>
        </a:xfrm>
      </p:grpSpPr>
      <p:sp>
        <p:nvSpPr>
          <p:cNvPr id="252" name="Google Shape;252;p5"/>
          <p:cNvSpPr txBox="1">
            <a:spLocks noGrp="1"/>
          </p:cNvSpPr>
          <p:nvPr>
            <p:ph type="body" idx="1"/>
          </p:nvPr>
        </p:nvSpPr>
        <p:spPr>
          <a:xfrm>
            <a:off x="457200" y="1396225"/>
            <a:ext cx="8578200" cy="4941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We are currently implementing an equity system in our division/school.</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400">
                <a:solidFill>
                  <a:schemeClr val="dk1"/>
                </a:solidFill>
                <a:latin typeface="Verdana"/>
                <a:ea typeface="Verdana"/>
                <a:cs typeface="Verdana"/>
                <a:sym typeface="Verdana"/>
              </a:rPr>
              <a:t>2. We are exploring implementing an equity system in   </a:t>
            </a:r>
            <a:endParaRPr sz="2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400">
                <a:solidFill>
                  <a:schemeClr val="dk1"/>
                </a:solidFill>
                <a:latin typeface="Verdana"/>
                <a:ea typeface="Verdana"/>
                <a:cs typeface="Verdana"/>
                <a:sym typeface="Verdana"/>
              </a:rPr>
              <a:t>    our division/school.</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400">
                <a:solidFill>
                  <a:schemeClr val="dk1"/>
                </a:solidFill>
                <a:latin typeface="Verdana"/>
                <a:ea typeface="Verdana"/>
                <a:cs typeface="Verdana"/>
                <a:sym typeface="Verdana"/>
              </a:rPr>
              <a:t>3. We are not doing much equity work in my </a:t>
            </a:r>
            <a:endParaRPr sz="2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400">
                <a:solidFill>
                  <a:schemeClr val="dk1"/>
                </a:solidFill>
                <a:latin typeface="Verdana"/>
                <a:ea typeface="Verdana"/>
                <a:cs typeface="Verdana"/>
                <a:sym typeface="Verdana"/>
              </a:rPr>
              <a:t>    division/school, but I am interested in this work.</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400">
                <a:solidFill>
                  <a:schemeClr val="dk1"/>
                </a:solidFill>
                <a:latin typeface="Verdana"/>
                <a:ea typeface="Verdana"/>
                <a:cs typeface="Verdana"/>
                <a:sym typeface="Verdana"/>
              </a:rPr>
              <a:t>4.   I was voluntold to attend this strand.</a:t>
            </a:r>
            <a:endParaRPr sz="2400">
              <a:solidFill>
                <a:schemeClr val="dk1"/>
              </a:solidFill>
              <a:latin typeface="Verdana"/>
              <a:ea typeface="Verdana"/>
              <a:cs typeface="Verdana"/>
              <a:sym typeface="Verdana"/>
            </a:endParaRPr>
          </a:p>
          <a:p>
            <a:pPr marL="717550" lvl="0" indent="-311150" algn="l" rtl="0">
              <a:lnSpc>
                <a:spcPct val="100000"/>
              </a:lnSpc>
              <a:spcBef>
                <a:spcPts val="0"/>
              </a:spcBef>
              <a:spcAft>
                <a:spcPts val="0"/>
              </a:spcAft>
              <a:buClr>
                <a:schemeClr val="dk1"/>
              </a:buClr>
              <a:buSzPts val="3200"/>
              <a:buNone/>
            </a:pPr>
            <a:endParaRPr/>
          </a:p>
          <a:p>
            <a:pPr marL="717550" lvl="0" indent="-311150" algn="l" rtl="0">
              <a:lnSpc>
                <a:spcPct val="100000"/>
              </a:lnSpc>
              <a:spcBef>
                <a:spcPts val="0"/>
              </a:spcBef>
              <a:spcAft>
                <a:spcPts val="0"/>
              </a:spcAft>
              <a:buClr>
                <a:schemeClr val="dk1"/>
              </a:buClr>
              <a:buSzPts val="3200"/>
              <a:buNone/>
            </a:pPr>
            <a:endParaRPr/>
          </a:p>
        </p:txBody>
      </p:sp>
      <p:sp>
        <p:nvSpPr>
          <p:cNvPr id="253" name="Google Shape;253;p5"/>
          <p:cNvSpPr txBox="1">
            <a:spLocks noGrp="1"/>
          </p:cNvSpPr>
          <p:nvPr>
            <p:ph type="title"/>
          </p:nvPr>
        </p:nvSpPr>
        <p:spPr>
          <a:xfrm>
            <a:off x="228600" y="228600"/>
            <a:ext cx="86868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Why Strand 4?</a:t>
            </a:r>
            <a:endParaRPr>
              <a:solidFill>
                <a:schemeClr val="dk1"/>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257"/>
        <p:cNvGrpSpPr/>
        <p:nvPr/>
      </p:nvGrpSpPr>
      <p:grpSpPr>
        <a:xfrm>
          <a:off x="0" y="0"/>
          <a:ext cx="0" cy="0"/>
          <a:chOff x="0" y="0"/>
          <a:chExt cx="0" cy="0"/>
        </a:xfrm>
      </p:grpSpPr>
      <p:sp>
        <p:nvSpPr>
          <p:cNvPr id="258" name="Google Shape;258;p6"/>
          <p:cNvSpPr txBox="1">
            <a:spLocks noGrp="1"/>
          </p:cNvSpPr>
          <p:nvPr>
            <p:ph type="body" idx="1"/>
          </p:nvPr>
        </p:nvSpPr>
        <p:spPr>
          <a:xfrm>
            <a:off x="457200" y="1371599"/>
            <a:ext cx="8229600" cy="5253789"/>
          </a:xfrm>
          <a:prstGeom prst="rect">
            <a:avLst/>
          </a:prstGeom>
          <a:noFill/>
          <a:ln>
            <a:noFill/>
          </a:ln>
        </p:spPr>
        <p:txBody>
          <a:bodyPr spcFirstLastPara="1" wrap="square" lIns="91425" tIns="45700" rIns="91425" bIns="45700" anchor="t" anchorCtr="0">
            <a:noAutofit/>
          </a:bodyPr>
          <a:lstStyle/>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1. We have an office of equity/equity team with a  </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director/coordinator leading equity work in     </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our division.</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2. Our division/school leaders provide us with   </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some equity work, but I am not aware of a </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formal committee/team and/or a </a:t>
            </a: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director/coordinator.</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3. We talk about equity in our school/division, but </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not in a formal way. </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400">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4. I am not aware of any equity work in my </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r>
              <a:rPr lang="en-US" sz="2400">
                <a:solidFill>
                  <a:schemeClr val="dk1"/>
                </a:solidFill>
                <a:latin typeface="Verdana"/>
                <a:ea typeface="Verdana"/>
                <a:cs typeface="Verdana"/>
                <a:sym typeface="Verdana"/>
              </a:rPr>
              <a:t>   division/school.</a:t>
            </a:r>
            <a:endParaRPr>
              <a:solidFill>
                <a:schemeClr val="dk1"/>
              </a:solidFill>
              <a:latin typeface="Verdana"/>
              <a:ea typeface="Verdana"/>
              <a:cs typeface="Verdana"/>
              <a:sym typeface="Verdana"/>
            </a:endParaRPr>
          </a:p>
          <a:p>
            <a:pPr marL="203200" lvl="0" indent="0" algn="l" rtl="0">
              <a:lnSpc>
                <a:spcPct val="100000"/>
              </a:lnSpc>
              <a:spcBef>
                <a:spcPts val="0"/>
              </a:spcBef>
              <a:spcAft>
                <a:spcPts val="0"/>
              </a:spcAft>
              <a:buClr>
                <a:schemeClr val="dk1"/>
              </a:buClr>
              <a:buSzPts val="3200"/>
              <a:buNone/>
            </a:pPr>
            <a:endParaRPr sz="2800"/>
          </a:p>
          <a:p>
            <a:pPr marL="717550" lvl="0" indent="-311150" algn="l" rtl="0">
              <a:lnSpc>
                <a:spcPct val="100000"/>
              </a:lnSpc>
              <a:spcBef>
                <a:spcPts val="0"/>
              </a:spcBef>
              <a:spcAft>
                <a:spcPts val="0"/>
              </a:spcAft>
              <a:buClr>
                <a:schemeClr val="dk1"/>
              </a:buClr>
              <a:buSzPts val="3200"/>
              <a:buNone/>
            </a:pPr>
            <a:endParaRPr/>
          </a:p>
          <a:p>
            <a:pPr marL="717550" lvl="0" indent="-311150" algn="l" rtl="0">
              <a:lnSpc>
                <a:spcPct val="100000"/>
              </a:lnSpc>
              <a:spcBef>
                <a:spcPts val="0"/>
              </a:spcBef>
              <a:spcAft>
                <a:spcPts val="0"/>
              </a:spcAft>
              <a:buClr>
                <a:schemeClr val="dk1"/>
              </a:buClr>
              <a:buSzPts val="3200"/>
              <a:buNone/>
            </a:pPr>
            <a:endParaRPr/>
          </a:p>
        </p:txBody>
      </p:sp>
      <p:sp>
        <p:nvSpPr>
          <p:cNvPr id="259" name="Google Shape;259;p6"/>
          <p:cNvSpPr txBox="1">
            <a:spLocks noGrp="1"/>
          </p:cNvSpPr>
          <p:nvPr>
            <p:ph type="title"/>
          </p:nvPr>
        </p:nvSpPr>
        <p:spPr>
          <a:xfrm>
            <a:off x="228600" y="228600"/>
            <a:ext cx="8686800" cy="1143000"/>
          </a:xfrm>
          <a:prstGeom prst="rect">
            <a:avLst/>
          </a:prstGeom>
          <a:solidFill>
            <a:srgbClr val="A9DCF2">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chemeClr val="dk1"/>
                </a:solidFill>
                <a:latin typeface="Verdana"/>
                <a:ea typeface="Verdana"/>
                <a:cs typeface="Verdana"/>
                <a:sym typeface="Verdana"/>
              </a:rPr>
              <a:t>What Are We Doing?</a:t>
            </a:r>
            <a:endParaRPr>
              <a:solidFill>
                <a:schemeClr val="dk1"/>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264"/>
        <p:cNvGrpSpPr/>
        <p:nvPr/>
      </p:nvGrpSpPr>
      <p:grpSpPr>
        <a:xfrm>
          <a:off x="0" y="0"/>
          <a:ext cx="0" cy="0"/>
          <a:chOff x="0" y="0"/>
          <a:chExt cx="0" cy="0"/>
        </a:xfrm>
      </p:grpSpPr>
      <p:sp>
        <p:nvSpPr>
          <p:cNvPr id="265" name="Google Shape;265;p8"/>
          <p:cNvSpPr txBox="1">
            <a:spLocks noGrp="1"/>
          </p:cNvSpPr>
          <p:nvPr>
            <p:ph type="body" idx="1"/>
          </p:nvPr>
        </p:nvSpPr>
        <p:spPr>
          <a:xfrm>
            <a:off x="457201" y="1692176"/>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solidFill>
                  <a:srgbClr val="000000"/>
                </a:solidFill>
                <a:latin typeface="Verdana"/>
                <a:ea typeface="Verdana"/>
                <a:cs typeface="Verdana"/>
                <a:sym typeface="Verdana"/>
              </a:rPr>
              <a:t>Feelings</a:t>
            </a:r>
            <a:endParaRPr>
              <a:solidFill>
                <a:srgbClr val="000000"/>
              </a:solidFill>
              <a:latin typeface="Verdana"/>
              <a:ea typeface="Verdana"/>
              <a:cs typeface="Verdana"/>
              <a:sym typeface="Verdana"/>
            </a:endParaRPr>
          </a:p>
          <a:p>
            <a:pPr marL="0" lvl="0" indent="0" algn="l" rtl="0">
              <a:lnSpc>
                <a:spcPct val="100000"/>
              </a:lnSpc>
              <a:spcBef>
                <a:spcPts val="360"/>
              </a:spcBef>
              <a:spcAft>
                <a:spcPts val="0"/>
              </a:spcAft>
              <a:buSzPts val="1800"/>
              <a:buNone/>
            </a:pPr>
            <a:endParaRPr>
              <a:latin typeface="Verdana"/>
              <a:ea typeface="Verdana"/>
              <a:cs typeface="Verdana"/>
              <a:sym typeface="Verdana"/>
            </a:endParaRPr>
          </a:p>
          <a:p>
            <a:pPr marL="0" lvl="0" indent="0" algn="l" rtl="0">
              <a:lnSpc>
                <a:spcPct val="100000"/>
              </a:lnSpc>
              <a:spcBef>
                <a:spcPts val="360"/>
              </a:spcBef>
              <a:spcAft>
                <a:spcPts val="0"/>
              </a:spcAft>
              <a:buSzPts val="1800"/>
              <a:buNone/>
            </a:pPr>
            <a:r>
              <a:rPr lang="en-US">
                <a:latin typeface="Verdana"/>
                <a:ea typeface="Verdana"/>
                <a:cs typeface="Verdana"/>
                <a:sym typeface="Verdana"/>
              </a:rPr>
              <a:t>Turn slides 5-8 into a POLL EVERYWHERE</a:t>
            </a:r>
            <a:endParaRPr>
              <a:latin typeface="Verdana"/>
              <a:ea typeface="Verdana"/>
              <a:cs typeface="Verdana"/>
              <a:sym typeface="Verdana"/>
            </a:endParaRPr>
          </a:p>
        </p:txBody>
      </p:sp>
      <p:sp>
        <p:nvSpPr>
          <p:cNvPr id="266" name="Google Shape;266;p8"/>
          <p:cNvSpPr txBox="1">
            <a:spLocks noGrp="1"/>
          </p:cNvSpPr>
          <p:nvPr>
            <p:ph type="title"/>
          </p:nvPr>
        </p:nvSpPr>
        <p:spPr>
          <a:xfrm>
            <a:off x="228600" y="228600"/>
            <a:ext cx="8686800" cy="1143000"/>
          </a:xfrm>
          <a:prstGeom prst="rect">
            <a:avLst/>
          </a:prstGeom>
          <a:solidFill>
            <a:srgbClr val="A9DCF2">
              <a:alpha val="66274"/>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latin typeface="Verdana"/>
                <a:ea typeface="Verdana"/>
                <a:cs typeface="Verdana"/>
                <a:sym typeface="Verdana"/>
              </a:rPr>
              <a:t>Self-Assessment</a:t>
            </a:r>
            <a:endParaRPr>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From Starting to Sustaining&amp;quot;&quot;/&gt;&lt;property id=&quot;20307&quot; value=&quot;256&quot;/&gt;&lt;/object&gt;&lt;object type=&quot;3&quot; unique_id=&quot;10004&quot;&gt;&lt;property id=&quot;20148&quot; value=&quot;5&quot;/&gt;&lt;property id=&quot;20300&quot; value=&quot;Slide 2 - &amp;quot;As everyone is signing in, please change your name to: name - division (ex. Tracy - Radford).  &amp;#x0D;To do this…&amp;#x0D;&amp;#x0D;Click &quot;/&gt;&lt;property id=&quot;20307&quot; value=&quot;257&quot;/&gt;&lt;/object&gt;&lt;object type=&quot;3&quot; unique_id=&quot;10005&quot;&gt;&lt;property id=&quot;20148&quot; value=&quot;5&quot;/&gt;&lt;property id=&quot;20300&quot; value=&quot;Slide 3 - &amp;quot;Workbook and Workspace&amp;quot;&quot;/&gt;&lt;property id=&quot;20307&quot; value=&quot;258&quot;/&gt;&lt;/object&gt;&lt;object type=&quot;3&quot; unique_id=&quot;10006&quot;&gt;&lt;property id=&quot;20148&quot; value=&quot;5&quot;/&gt;&lt;property id=&quot;20300&quot; value=&quot;Slide 4 - &amp;quot;Welcome!&amp;quot;&quot;/&gt;&lt;property id=&quot;20307&quot; value=&quot;259&quot;/&gt;&lt;/object&gt;&lt;object type=&quot;3&quot; unique_id=&quot;10007&quot;&gt;&lt;property id=&quot;20148&quot; value=&quot;5&quot;/&gt;&lt;property id=&quot;20300&quot; value=&quot;Slide 5 - &amp;quot;Who Are We?&amp;quot;&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 - &amp;quot;Why Strand 4?&amp;quot;&quot;/&gt;&lt;property id=&quot;20307&quot; value=&quot;262&quot;/&gt;&lt;/object&gt;&lt;object type=&quot;3&quot; unique_id=&quot;10010&quot;&gt;&lt;property id=&quot;20148&quot; value=&quot;5&quot;/&gt;&lt;property id=&quot;20300&quot; value=&quot;Slide 8 - &amp;quot;What Are We Doing?&amp;quot;&quot;/&gt;&lt;property id=&quot;20307&quot; value=&quot;263&quot;/&gt;&lt;/object&gt;&lt;object type=&quot;3&quot; unique_id=&quot;10011&quot;&gt;&lt;property id=&quot;20148&quot; value=&quot;5&quot;/&gt;&lt;property id=&quot;20300&quot; value=&quot;Slide 9 - &amp;quot;Self-Assessment&amp;quot;&quot;/&gt;&lt;property id=&quot;20307&quot; value=&quot;264&quot;/&gt;&lt;/object&gt;&lt;object type=&quot;3&quot; unique_id=&quot;10012&quot;&gt;&lt;property id=&quot;20148&quot; value=&quot;5&quot;/&gt;&lt;property id=&quot;20300&quot; value=&quot;Slide 10 - &amp;quot;Learning Intentions&amp;quot;&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 - &amp;quot;Assumptions&amp;quot;&quot;/&gt;&lt;property id=&quot;20307&quot; value=&quot;267&quot;/&gt;&lt;/object&gt;&lt;object type=&quot;3&quot; unique_id=&quot;10015&quot;&gt;&lt;property id=&quot;20148&quot; value=&quot;5&quot;/&gt;&lt;property id=&quot;20300&quot; value=&quot;Slide 13 - &amp;quot;BEHAVIORS THAT HELP TAKE CONVERSATION TO A DEEPER REALM: &amp;quot;&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 - &amp;quot;Virginia’s Equity 5Cs&amp;quot;&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quot;/&gt;&lt;property id=&quot;20307&quot; value=&quot;273&quot;/&gt;&lt;/object&gt;&lt;object type=&quot;3&quot; unique_id=&quot;10021&quot;&gt;&lt;property id=&quot;20148&quot; value=&quot;5&quot;/&gt;&lt;property id=&quot;20300&quot; value=&quot;Slide 19 - &amp;quot;VTSS Matrix Connections&amp;quot;&quot;/&gt;&lt;property id=&quot;20307&quot; value=&quot;274&quot;/&gt;&lt;/object&gt;&lt;object type=&quot;3&quot; unique_id=&quot;10022&quot;&gt;&lt;property id=&quot;20148&quot; value=&quot;5&quot;/&gt;&lt;property id=&quot;20300&quot; value=&quot;Slide 20 - &amp;quot;Guiding Questions &amp;quot;&quot;/&gt;&lt;property id=&quot;20307&quot; value=&quot;275&quot;/&gt;&lt;/object&gt;&lt;object type=&quot;3&quot; unique_id=&quot;10023&quot;&gt;&lt;property id=&quot;20148&quot; value=&quot;5&quot;/&gt;&lt;property id=&quot;20300&quot; value=&quot;Slide 21 - &amp;quot;A “map” of Systemic Oppression&amp;quot;&quot;/&gt;&lt;property id=&quot;20307&quot; value=&quot;276&quot;/&gt;&lt;/object&gt;&lt;object type=&quot;3&quot; unique_id=&quot;10024&quot;&gt;&lt;property id=&quot;20148&quot; value=&quot;5&quot;/&gt;&lt;property id=&quot;20300&quot; value=&quot;Slide 22 - &amp;quot;A(partial) “map” of Liberation...&amp;quot;&quot;/&gt;&lt;property id=&quot;20307&quot; value=&quot;277&quot;/&gt;&lt;/object&gt;&lt;object type=&quot;3&quot; unique_id=&quot;10025&quot;&gt;&lt;property id=&quot;20148&quot; value=&quot;5&quot;/&gt;&lt;property id=&quot;20300&quot; value=&quot;Slide 23 - &amp;quot;Culture / Beliefs = IDENTITY&amp;quot;&quot;/&gt;&lt;property id=&quot;20307&quot; value=&quot;278&quot;/&gt;&lt;/object&gt;&lt;object type=&quot;3&quot; unique_id=&quot;10026&quot;&gt;&lt;property id=&quot;20148&quot; value=&quot;5&quot;/&gt;&lt;property id=&quot;20300&quot; value=&quot;Slide 24&quot;/&gt;&lt;property id=&quot;20307&quot; value=&quot;279&quot;/&gt;&lt;/object&gt;&lt;object type=&quot;3&quot; unique_id=&quot;10027&quot;&gt;&lt;property id=&quot;20148&quot; value=&quot;5&quot;/&gt;&lt;property id=&quot;20300&quot; value=&quot;Slide 25&quot;/&gt;&lt;property id=&quot;20307&quot; value=&quot;280&quot;/&gt;&lt;/object&gt;&lt;object type=&quot;3&quot; unique_id=&quot;10028&quot;&gt;&lt;property id=&quot;20148&quot; value=&quot;5&quot;/&gt;&lt;property id=&quot;20300&quot; value=&quot;Slide 26 - &amp;quot;We ALL Have Biases&amp;quot;&quot;/&gt;&lt;property id=&quot;20307&quot; value=&quot;281&quot;/&gt;&lt;/object&gt;&lt;object type=&quot;3&quot; unique_id=&quot;10029&quot;&gt;&lt;property id=&quot;20148&quot; value=&quot;5&quot;/&gt;&lt;property id=&quot;20300&quot; value=&quot;Slide 27&quot;/&gt;&lt;property id=&quot;20307&quot; value=&quot;282&quot;/&gt;&lt;/object&gt;&lt;object type=&quot;3&quot; unique_id=&quot;10030&quot;&gt;&lt;property id=&quot;20148&quot; value=&quot;5&quot;/&gt;&lt;property id=&quot;20300&quot; value=&quot;Slide 28&quot;/&gt;&lt;property id=&quot;20307&quot; value=&quot;283&quot;/&gt;&lt;/object&gt;&lt;object type=&quot;3&quot; unique_id=&quot;10031&quot;&gt;&lt;property id=&quot;20148&quot; value=&quot;5&quot;/&gt;&lt;property id=&quot;20300&quot; value=&quot;Slide 29 - &amp;quot;Harvard Implicit Bias Test&amp;quot;&quot;/&gt;&lt;property id=&quot;20307&quot; value=&quot;284&quot;/&gt;&lt;/object&gt;&lt;object type=&quot;3&quot; unique_id=&quot;10032&quot;&gt;&lt;property id=&quot;20148&quot; value=&quot;5&quot;/&gt;&lt;property id=&quot;20300&quot; value=&quot;Slide 30&quot;/&gt;&lt;property id=&quot;20307&quot; value=&quot;285&quot;/&gt;&lt;/object&gt;&lt;object type=&quot;3&quot; unique_id=&quot;10033&quot;&gt;&lt;property id=&quot;20148&quot; value=&quot;5&quot;/&gt;&lt;property id=&quot;20300&quot; value=&quot;Slide 31&quot;/&gt;&lt;property id=&quot;20307&quot; value=&quot;286&quot;/&gt;&lt;/object&gt;&lt;object type=&quot;3&quot; unique_id=&quot;10034&quot;&gt;&lt;property id=&quot;20148&quot; value=&quot;5&quot;/&gt;&lt;property id=&quot;20300&quot; value=&quot;Slide 32 - &amp;quot;Stretch Break&amp;quot;&quot;/&gt;&lt;property id=&quot;20307&quot; value=&quot;287&quot;/&gt;&lt;/object&gt;&lt;object type=&quot;3&quot; unique_id=&quot;10035&quot;&gt;&lt;property id=&quot;20148&quot; value=&quot;5&quot;/&gt;&lt;property id=&quot;20300&quot; value=&quot;Slide 33&quot;/&gt;&lt;property id=&quot;20307&quot; value=&quot;288&quot;/&gt;&lt;/object&gt;&lt;object type=&quot;3&quot; unique_id=&quot;10036&quot;&gt;&lt;property id=&quot;20148&quot; value=&quot;5&quot;/&gt;&lt;property id=&quot;20300&quot; value=&quot;Slide 34 - &amp;quot;A(partial) “map” of Liberation...&amp;quot;&quot;/&gt;&lt;property id=&quot;20307&quot; value=&quot;289&quot;/&gt;&lt;/object&gt;&lt;object type=&quot;3&quot; unique_id=&quot;10037&quot;&gt;&lt;property id=&quot;20148&quot; value=&quot;5&quot;/&gt;&lt;property id=&quot;20300&quot; value=&quot;Slide 35&quot;/&gt;&lt;property id=&quot;20307&quot; value=&quot;290&quot;/&gt;&lt;/object&gt;&lt;object type=&quot;3&quot; unique_id=&quot;10038&quot;&gt;&lt;property id=&quot;20148&quot; value=&quot;5&quot;/&gt;&lt;property id=&quot;20300&quot; value=&quot;Slide 36&quot;/&gt;&lt;property id=&quot;20307&quot; value=&quot;291&quot;/&gt;&lt;/object&gt;&lt;object type=&quot;3&quot; unique_id=&quot;10039&quot;&gt;&lt;property id=&quot;20148&quot; value=&quot;5&quot;/&gt;&lt;property id=&quot;20300&quot; value=&quot;Slide 37 - &amp;quot;Advantage / Disadvantage&amp;quot;&quot;/&gt;&lt;property id=&quot;20307&quot; value=&quot;292&quot;/&gt;&lt;/object&gt;&lt;object type=&quot;3&quot; unique_id=&quot;10040&quot;&gt;&lt;property id=&quot;20148&quot; value=&quot;5&quot;/&gt;&lt;property id=&quot;20300&quot; value=&quot;Slide 38&quot;/&gt;&lt;property id=&quot;20307&quot; value=&quot;293&quot;/&gt;&lt;/object&gt;&lt;object type=&quot;3&quot; unique_id=&quot;10041&quot;&gt;&lt;property id=&quot;20148&quot; value=&quot;5&quot;/&gt;&lt;property id=&quot;20300&quot; value=&quot;Slide 39&quot;/&gt;&lt;property id=&quot;20307&quot; value=&quot;294&quot;/&gt;&lt;/object&gt;&lt;object type=&quot;3&quot; unique_id=&quot;10042&quot;&gt;&lt;property id=&quot;20148&quot; value=&quot;5&quot;/&gt;&lt;property id=&quot;20300&quot; value=&quot;Slide 40 - &amp;quot;Notice and Reflect&amp;quot;&quot;/&gt;&lt;property id=&quot;20307&quot; value=&quot;295&quot;/&gt;&lt;/object&gt;&lt;object type=&quot;3&quot; unique_id=&quot;10043&quot;&gt;&lt;property id=&quot;20148&quot; value=&quot;5&quot;/&gt;&lt;property id=&quot;20300&quot; value=&quot;Slide 41 - &amp;quot;Notice and Reflect&amp;quot;&quot;/&gt;&lt;property id=&quot;20307&quot; value=&quot;296&quot;/&gt;&lt;/object&gt;&lt;object type=&quot;3&quot; unique_id=&quot;10044&quot;&gt;&lt;property id=&quot;20148&quot; value=&quot;5&quot;/&gt;&lt;property id=&quot;20300&quot; value=&quot;Slide 42 - &amp;quot;Problem Solving for Equity&amp;quot;&quot;/&gt;&lt;property id=&quot;20307&quot; value=&quot;297&quot;/&gt;&lt;/object&gt;&lt;object type=&quot;3&quot; unique_id=&quot;10045&quot;&gt;&lt;property id=&quot;20148&quot; value=&quot;5&quot;/&gt;&lt;property id=&quot;20300&quot; value=&quot;Slide 43 - &amp;quot;VTSS Data-Informed Decision Making&amp;quot;&quot;/&gt;&lt;property id=&quot;20307&quot; value=&quot;298&quot;/&gt;&lt;/object&gt;&lt;object type=&quot;3&quot; unique_id=&quot;10046&quot;&gt;&lt;property id=&quot;20148&quot; value=&quot;5&quot;/&gt;&lt;property id=&quot;20300&quot; value=&quot;Slide 44&quot;/&gt;&lt;property id=&quot;20307&quot; value=&quot;299&quot;/&gt;&lt;/object&gt;&lt;object type=&quot;3&quot; unique_id=&quot;10047&quot;&gt;&lt;property id=&quot;20148&quot; value=&quot;5&quot;/&gt;&lt;property id=&quot;20300&quot; value=&quot;Slide 45 - &amp;quot;Equity Lens&amp;quot;&quot;/&gt;&lt;property id=&quot;20307&quot; value=&quot;300&quot;/&gt;&lt;/object&gt;&lt;object type=&quot;3&quot; unique_id=&quot;10048&quot;&gt;&lt;property id=&quot;20148&quot; value=&quot;5&quot;/&gt;&lt;property id=&quot;20300&quot; value=&quot;Slide 46&quot;/&gt;&lt;property id=&quot;20307&quot; value=&quot;301&quot;/&gt;&lt;/object&gt;&lt;object type=&quot;3&quot; unique_id=&quot;10049&quot;&gt;&lt;property id=&quot;20148&quot; value=&quot;5&quot;/&gt;&lt;property id=&quot;20300&quot; value=&quot;Slide 47 - &amp;quot;Equity Challenge: Initial Thoughts&amp;quot;&quot;/&gt;&lt;property id=&quot;20307&quot; value=&quot;302&quot;/&gt;&lt;/object&gt;&lt;object type=&quot;3&quot; unique_id=&quot;10050&quot;&gt;&lt;property id=&quot;20148&quot; value=&quot;5&quot;/&gt;&lt;property id=&quot;20300&quot; value=&quot;Slide 48 - &amp;quot;Calculating Dispro: &amp;#x0D;The Why&amp;quot;&quot;/&gt;&lt;property id=&quot;20307&quot; value=&quot;303&quot;/&gt;&lt;/object&gt;&lt;object type=&quot;3&quot; unique_id=&quot;10051&quot;&gt;&lt;property id=&quot;20148&quot; value=&quot;5&quot;/&gt;&lt;property id=&quot;20300&quot; value=&quot;Slide 49 - &amp;quot;Calculating Dispro:&amp;#x0D;The What&amp;quot;&quot;/&gt;&lt;property id=&quot;20307&quot; value=&quot;304&quot;/&gt;&lt;/object&gt;&lt;object type=&quot;3&quot; unique_id=&quot;10052&quot;&gt;&lt;property id=&quot;20148&quot; value=&quot;5&quot;/&gt;&lt;property id=&quot;20300&quot; value=&quot;Slide 50 - &amp;quot;Post Session Work-&amp;#x0D;Calculating Dispro: “The How”&amp;quot;&quot;/&gt;&lt;property id=&quot;20307&quot; value=&quot;305&quot;/&gt;&lt;/object&gt;&lt;object type=&quot;3&quot; unique_id=&quot;10053&quot;&gt;&lt;property id=&quot;20148&quot; value=&quot;5&quot;/&gt;&lt;property id=&quot;20300&quot; value=&quot;Slide 51 - &amp;quot;Next Steps&amp;quot;&quot;/&gt;&lt;property id=&quot;20307&quot; value=&quot;306&quot;/&gt;&lt;/object&gt;&lt;object type=&quot;3&quot; unique_id=&quot;10054&quot;&gt;&lt;property id=&quot;20148&quot; value=&quot;5&quot;/&gt;&lt;property id=&quot;20300&quot; value=&quot;Slide 52&quot;/&gt;&lt;property id=&quot;20307&quot; value=&quot;307&quot;/&gt;&lt;/object&gt;&lt;object type=&quot;3&quot; unique_id=&quot;10055&quot;&gt;&lt;property id=&quot;20148&quot; value=&quot;5&quot;/&gt;&lt;property id=&quot;20300&quot; value=&quot;Slide 53 - &amp;quot;Let’s reflect...&amp;quot;&quot;/&gt;&lt;property id=&quot;20307&quot; value=&quot;308&quot;/&gt;&lt;/object&gt;&lt;object type=&quot;3&quot; unique_id=&quot;10056&quot;&gt;&lt;property id=&quot;20148&quot; value=&quot;5&quot;/&gt;&lt;property id=&quot;20300&quot; value=&quot;Slide 54&quot;/&gt;&lt;property id=&quot;20307&quot; value=&quot;309&quot;/&gt;&lt;/object&gt;&lt;object type=&quot;3&quot; unique_id=&quot;10057&quot;&gt;&lt;property id=&quot;20148&quot; value=&quot;5&quot;/&gt;&lt;property id=&quot;20300&quot; value=&quot;Slide 55&quot;/&gt;&lt;property id=&quot;20307&quot; value=&quot;310&quot;/&gt;&lt;/object&gt;&lt;object type=&quot;3&quot; unique_id=&quot;10058&quot;&gt;&lt;property id=&quot;20148&quot; value=&quot;5&quot;/&gt;&lt;property id=&quot;20300&quot; value=&quot;Slide 56&quot;/&gt;&lt;property id=&quot;20307&quot; value=&quot;311&quot;/&gt;&lt;/object&gt;&lt;object type=&quot;3&quot; unique_id=&quot;10059&quot;&gt;&lt;property id=&quot;20148&quot; value=&quot;5&quot;/&gt;&lt;property id=&quot;20300&quot; value=&quot;Slide 57 - &amp;quot;Color Blindness: “I don’t see race or difference.”&amp;quot;&quot;/&gt;&lt;property id=&quot;20307&quot; value=&quot;312&quot;/&gt;&lt;/object&gt;&lt;object type=&quot;3&quot; unique_id=&quot;10060&quot;&gt;&lt;property id=&quot;20148&quot; value=&quot;5&quot;/&gt;&lt;property id=&quot;20300&quot; value=&quot;Slide 58 - &amp;quot;Deficit Thinking Ideology&amp;quot;&quot;/&gt;&lt;property id=&quot;20307&quot; value=&quot;313&quot;/&gt;&lt;/object&gt;&lt;object type=&quot;3&quot; unique_id=&quot;10061&quot;&gt;&lt;property id=&quot;20148&quot; value=&quot;5&quot;/&gt;&lt;property id=&quot;20300&quot; value=&quot;Slide 59&quot;/&gt;&lt;property id=&quot;20307&quot; value=&quot;314&quot;/&gt;&lt;/object&gt;&lt;object type=&quot;3&quot; unique_id=&quot;10062&quot;&gt;&lt;property id=&quot;20148&quot; value=&quot;5&quot;/&gt;&lt;property id=&quot;20300&quot; value=&quot;Slide 60 - &amp;quot;What are the underlying factors influencing why our data looks the way it does?  &amp;#x0D;How are those being affected by &quot;/&gt;&lt;property id=&quot;20307&quot; value=&quot;315&quot;/&gt;&lt;/object&gt;&lt;object type=&quot;3&quot; unique_id=&quot;10063&quot;&gt;&lt;property id=&quot;20148&quot; value=&quot;5&quot;/&gt;&lt;property id=&quot;20300&quot; value=&quot;Slide 61 - &amp;quot;Notice and Reflect&amp;quot;&quot;/&gt;&lt;property id=&quot;20307&quot; value=&quot;316&quot;/&gt;&lt;/object&gt;&lt;object type=&quot;3&quot; unique_id=&quot;10064&quot;&gt;&lt;property id=&quot;20148&quot; value=&quot;5&quot;/&gt;&lt;property id=&quot;20300&quot; value=&quot;Slide 62&quot;/&gt;&lt;property id=&quot;20307&quot; value=&quot;317&quot;/&gt;&lt;/object&gt;&lt;object type=&quot;3&quot; unique_id=&quot;10065&quot;&gt;&lt;property id=&quot;20148&quot; value=&quot;5&quot;/&gt;&lt;property id=&quot;20300&quot; value=&quot;Slide 63&quot;/&gt;&lt;property id=&quot;20307&quot; value=&quot;318&quot;/&gt;&lt;/object&gt;&lt;object type=&quot;3&quot; unique_id=&quot;10066&quot;&gt;&lt;property id=&quot;20148&quot; value=&quot;5&quot;/&gt;&lt;property id=&quot;20300&quot; value=&quot;Slide 64&quot;/&gt;&lt;property id=&quot;20307&quot; value=&quot;319&quot;/&gt;&lt;/object&gt;&lt;/object&gt;&lt;object type=&quot;8&quot; unique_id=&quot;10132&quot;&gt;&lt;/object&gt;&lt;/object&gt;&lt;/database&gt;"/>
  <p:tag name="ARTICULATE_PROJECT_OPEN" val="0"/>
  <p:tag name="MMPROD_NEXTUNIQUEID" val="10009"/>
  <p:tag name="SECTOMILLISECCONVERTED" val="1"/>
</p:tagLst>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5828</Words>
  <Application>Microsoft Office PowerPoint</Application>
  <PresentationFormat>On-screen Show (4:3)</PresentationFormat>
  <Paragraphs>702</Paragraphs>
  <Slides>64</Slides>
  <Notes>64</Notes>
  <HiddenSlides>14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Rockwell</vt:lpstr>
      <vt:lpstr>Cambria</vt:lpstr>
      <vt:lpstr>Calibri</vt:lpstr>
      <vt:lpstr>Verdana</vt:lpstr>
      <vt:lpstr>Arial</vt:lpstr>
      <vt:lpstr>Century Gothic</vt:lpstr>
      <vt:lpstr>Noto Sans Symbols</vt:lpstr>
      <vt:lpstr>Ubuntu</vt:lpstr>
      <vt:lpstr>Roboto</vt:lpstr>
      <vt:lpstr>Office Theme</vt:lpstr>
      <vt:lpstr>From Starting to Sustaining</vt:lpstr>
      <vt:lpstr>As everyone is signing in, please change your name to: name - division (ex. Tracy - Radford).   To do this…  Click on PARTICIPANTS on the bottom bar. Go to your name and click MORE. Select RENAME from the drop down menu. Type in your name - division.</vt:lpstr>
      <vt:lpstr>Workbook and Workspace</vt:lpstr>
      <vt:lpstr>Welcome!</vt:lpstr>
      <vt:lpstr>Who Are We?</vt:lpstr>
      <vt:lpstr>PowerPoint Presentation</vt:lpstr>
      <vt:lpstr>Why Strand 4?</vt:lpstr>
      <vt:lpstr>What Are We Doing?</vt:lpstr>
      <vt:lpstr>Self-Assessment</vt:lpstr>
      <vt:lpstr>Learning Intentions</vt:lpstr>
      <vt:lpstr>PowerPoint Presentation</vt:lpstr>
      <vt:lpstr>Assumptions</vt:lpstr>
      <vt:lpstr>BEHAVIORS THAT HELP TAKE CONVERSATION TO A DEEPER REALM: </vt:lpstr>
      <vt:lpstr>PowerPoint Presentation</vt:lpstr>
      <vt:lpstr>PowerPoint Presentation</vt:lpstr>
      <vt:lpstr>Virginia’s Equity 5Cs</vt:lpstr>
      <vt:lpstr>PowerPoint Presentation</vt:lpstr>
      <vt:lpstr>PowerPoint Presentation</vt:lpstr>
      <vt:lpstr>VTSS Matrix Connections</vt:lpstr>
      <vt:lpstr>Guiding Questions </vt:lpstr>
      <vt:lpstr>A “map” of Systemic Oppression</vt:lpstr>
      <vt:lpstr>A(partial) “map” of Liberation...</vt:lpstr>
      <vt:lpstr>Culture / Beliefs = IDENTITY</vt:lpstr>
      <vt:lpstr>PowerPoint Presentation</vt:lpstr>
      <vt:lpstr>PowerPoint Presentation</vt:lpstr>
      <vt:lpstr>We ALL Have Biases</vt:lpstr>
      <vt:lpstr>PowerPoint Presentation</vt:lpstr>
      <vt:lpstr>PowerPoint Presentation</vt:lpstr>
      <vt:lpstr>Harvard Implicit Bias Test</vt:lpstr>
      <vt:lpstr>PowerPoint Presentation</vt:lpstr>
      <vt:lpstr>PowerPoint Presentation</vt:lpstr>
      <vt:lpstr>Stretch Break</vt:lpstr>
      <vt:lpstr>PowerPoint Presentation</vt:lpstr>
      <vt:lpstr>A(partial) “map” of Liberation...</vt:lpstr>
      <vt:lpstr>PowerPoint Presentation</vt:lpstr>
      <vt:lpstr>PowerPoint Presentation</vt:lpstr>
      <vt:lpstr>Advantage / Disadvantage</vt:lpstr>
      <vt:lpstr>PowerPoint Presentation</vt:lpstr>
      <vt:lpstr>PowerPoint Presentation</vt:lpstr>
      <vt:lpstr>Notice and Reflect</vt:lpstr>
      <vt:lpstr>Notice and Reflect</vt:lpstr>
      <vt:lpstr>Problem Solving for Equity</vt:lpstr>
      <vt:lpstr>VTSS Data-Informed Decision Making</vt:lpstr>
      <vt:lpstr>PowerPoint Presentation</vt:lpstr>
      <vt:lpstr>Equity Lens</vt:lpstr>
      <vt:lpstr>PowerPoint Presentation</vt:lpstr>
      <vt:lpstr>Equity Challenge: Initial Thoughts</vt:lpstr>
      <vt:lpstr>Calculating Dispro:  The Why</vt:lpstr>
      <vt:lpstr>Calculating Dispro: The What</vt:lpstr>
      <vt:lpstr>Post Session Work- Calculating Dispro: “The How”</vt:lpstr>
      <vt:lpstr>Next Steps</vt:lpstr>
      <vt:lpstr>PowerPoint Presentation</vt:lpstr>
      <vt:lpstr>Let’s reflect...</vt:lpstr>
      <vt:lpstr>PowerPoint Presentation</vt:lpstr>
      <vt:lpstr>PowerPoint Presentation</vt:lpstr>
      <vt:lpstr>PowerPoint Presentation</vt:lpstr>
      <vt:lpstr>Color Blindness: “I don’t see race or difference.”</vt:lpstr>
      <vt:lpstr>Deficit Thinking Ideology</vt:lpstr>
      <vt:lpstr>PowerPoint Presentation</vt:lpstr>
      <vt:lpstr>What are the underlying factors influencing why our data looks the way it does?   How are those being affected by the problem experiencing it?</vt:lpstr>
      <vt:lpstr>Notice and Reflect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Starting to Sustaining</dc:title>
  <dc:creator>Jacklyn N Lewis</dc:creator>
  <cp:lastModifiedBy>J Shelton</cp:lastModifiedBy>
  <cp:revision>1</cp:revision>
  <dcterms:created xsi:type="dcterms:W3CDTF">2017-04-18T16:38:12Z</dcterms:created>
  <dcterms:modified xsi:type="dcterms:W3CDTF">2021-10-11T18:28:42Z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0x010100798875F1B051724A93236C28E4F748B8</vt:lpwstr>
  </property>
</Properties>
</file>