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7772400" cy="10058400"/>
  <p:notesSz cx="6858000" cy="9144000"/>
  <p:embeddedFontLst>
    <p:embeddedFont>
      <p:font typeface="Calibri" panose="020F0502020204030204" pitchFamily="34" charset="0"/>
      <p:regular r:id="rId43"/>
      <p:bold r:id="rId44"/>
      <p:italic r:id="rId45"/>
      <p:boldItalic r:id="rId46"/>
    </p:embeddedFont>
    <p:embeddedFont>
      <p:font typeface="Roboto Slab" panose="020B0604020202020204" charset="0"/>
      <p:regular r:id="rId47"/>
      <p:bold r:id="rId48"/>
    </p:embeddedFont>
    <p:embeddedFont>
      <p:font typeface="Roboto" panose="020B060402020202020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
      <p:font typeface="Proxima Nova"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8A8848-58B9-4A9E-B14C-2A8CC2865F89}">
  <a:tblStyle styleId="{F78A8848-58B9-4A9E-B14C-2A8CC2865F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438" y="77"/>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tionalequityproject.org/tools/liberatory-design-card-dec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rive.google.com/file/d/1IKT431tVTs1tB5oHu-X-BKmkTvvPg5hl/view?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863792fbf_0_26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863792fbf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863792fbf_0_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863792fb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6ceaf2b4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6ceaf2b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863792fbf_0_43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863792fbf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Liberatory Mindset Cards: </a:t>
            </a:r>
            <a:r>
              <a:rPr lang="en" u="sng">
                <a:solidFill>
                  <a:schemeClr val="hlink"/>
                </a:solidFill>
                <a:hlinkClick r:id="rId3"/>
              </a:rPr>
              <a:t>Liberatory Design Card Deck — National Equity Project</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8f9e75e27_0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8f9e75e2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863792fbf_0_50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863792fbf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863792fbf_0_49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863792fbf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863792fbf_0_45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863792fbf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863792fbf_0_45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863792fbf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863792fbf_0_4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863792fbf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863792fbf_0_6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863792fb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863792fbf_0_4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863792fbf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863792fbf_0_46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863792fbf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863792fbf_0_4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9863792fbf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863792fbf_0_5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863792fbf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PDF of From Safe Spaces to Brave Spaces by Arao and Clemens: </a:t>
            </a:r>
            <a:r>
              <a:rPr lang="en" u="sng">
                <a:solidFill>
                  <a:schemeClr val="hlink"/>
                </a:solidFill>
                <a:hlinkClick r:id="rId3"/>
              </a:rPr>
              <a:t>from-safe-spaces-to-brave-spaces.pdf</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863792fbf_0_50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863792fbf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863792fbf_0_5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863792fbf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863792fbf_0_5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863792fbf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863792fbf_0_5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9863792fbf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863792fbf_0_52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863792fbf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863792fbf_0_5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863792fbf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863792fbf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863792fb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863792fbf_0_52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9863792fbf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863792fbf_0_53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9863792fbf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863792fbf_0_5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863792fbf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863792fbf_0_55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863792fbf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9863792fbf_0_55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9863792fbf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863792fbf_0_55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863792fbf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863792fbf_0_55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9863792fbf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863792fbf_0_5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863792fbf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9863792fbf_0_57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9863792fbf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Link to PDF of From Safe Spaces to Brave Spaces by Arao and Clemens: </a:t>
            </a:r>
            <a:r>
              <a:rPr lang="en" u="sng">
                <a:solidFill>
                  <a:srgbClr val="8BC34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https://drive.google.com/file/d/1IKT431tVTs1tB5oHu-X-BKmkTvvPg5hl/view?usp=sharing</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8da8f7ffa_0_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8da8f7ff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Liberatory Design in Complex Systems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863792fbf_0_47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863792fb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98da8f7ffa_0_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98da8f7ff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Liberatory Design in Complex Systems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863792fbf_0_47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863792fbf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863792fbf_0_71:notes"/>
          <p:cNvSpPr>
            <a:spLocks noGrp="1" noRot="1" noChangeAspect="1"/>
          </p:cNvSpPr>
          <p:nvPr>
            <p:ph type="sldImg" idx="2"/>
          </p:nvPr>
        </p:nvSpPr>
        <p:spPr>
          <a:xfrm>
            <a:off x="2103438" y="685800"/>
            <a:ext cx="264953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9863792fbf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Throughout our work together, we will lean on the experts in the field in order to bring you the latest research and information on educational equity. We will share those resources along the way, however, know that Dr. Edward Fergus of Temple University and author of this book as well as the National Equity Project, both have an influence on this work.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4" name="Google Shape;94;g9863792fbf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863792fbf_0_58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863792fbf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8f9e75e2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8f9e75e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Directions: Move the box with one of the 5 Equity C’s to where you think it aligns with the Liberation Map.  If you believe it shows up in multiple places, copy the box and put the duplicates where you think they belong.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863792fbf_0_5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863792fb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96080" y="1315318"/>
            <a:ext cx="919381" cy="219995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5556928" y="6537226"/>
            <a:ext cx="919381" cy="219995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3705661" y="5509707"/>
            <a:ext cx="3612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428256" y="2325009"/>
            <a:ext cx="4915800" cy="28500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428256" y="5963369"/>
            <a:ext cx="4915800" cy="177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28" y="9928013"/>
            <a:ext cx="7772100" cy="130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29715" y="2253680"/>
            <a:ext cx="7113000" cy="300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29715" y="5709147"/>
            <a:ext cx="7113000" cy="2095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3705661" y="5509707"/>
            <a:ext cx="3612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08638" y="3451458"/>
            <a:ext cx="6988800" cy="1774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18678" y="2464555"/>
            <a:ext cx="3612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29715" y="895693"/>
            <a:ext cx="7113000" cy="1341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29715" y="2913434"/>
            <a:ext cx="7113000" cy="602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18678" y="2464555"/>
            <a:ext cx="3612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29715" y="895693"/>
            <a:ext cx="7113000" cy="1341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29715" y="2913436"/>
            <a:ext cx="3399900" cy="602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042770" y="2913436"/>
            <a:ext cx="3399900" cy="602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29715" y="895693"/>
            <a:ext cx="7113000" cy="1341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15835" y="2761786"/>
            <a:ext cx="2817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2971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29715" y="3117205"/>
            <a:ext cx="2386800" cy="5243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16713" y="1029307"/>
            <a:ext cx="47760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3886200" y="-147"/>
            <a:ext cx="3886200" cy="10058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4275224" y="8791206"/>
            <a:ext cx="459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25675" y="2364413"/>
            <a:ext cx="3438300" cy="29457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25675" y="5414935"/>
            <a:ext cx="3438300" cy="263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198575" y="1416213"/>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271575" y="8279284"/>
            <a:ext cx="5099100" cy="1170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9715" y="895693"/>
            <a:ext cx="7113000" cy="1341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9715" y="2913434"/>
            <a:ext cx="7113000" cy="602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nationalequityproject.org/tools/liberatory-design-card-dec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us.corwin.com/en-us/nam/book/solving-disproportionality-and-achieving-equity"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education.temple.edu/about/faculty-staff/edward-fergus-tuh42458" TargetMode="External"/><Relationship Id="rId5" Type="http://schemas.openxmlformats.org/officeDocument/2006/relationships/hyperlink" Target="https://www.nationalequityproject.org/" TargetMode="External"/><Relationship Id="rId10" Type="http://schemas.openxmlformats.org/officeDocument/2006/relationships/hyperlink" Target="https://content.govdelivery.com/attachments/VADOE/2020/08/12/file_attachments/1516781/Navigating%20EdEquityVA_Summit%20Presentation.pdf" TargetMode="External"/><Relationship Id="rId4" Type="http://schemas.openxmlformats.org/officeDocument/2006/relationships/image" Target="../media/image4.png"/><Relationship Id="rId9" Type="http://schemas.openxmlformats.org/officeDocument/2006/relationships/hyperlink" Target="https://www.youtube.com/watch?v=kT7HtzkZ74o&amp;list=PLRTyI0-OTuVMiCuRJItbRubhQUCDGd4nk&amp;index=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subTitle" idx="1"/>
          </p:nvPr>
        </p:nvSpPr>
        <p:spPr>
          <a:xfrm>
            <a:off x="198270" y="3269539"/>
            <a:ext cx="7242600" cy="15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t>Strand 4 - Equity (Day 1)</a:t>
            </a:r>
            <a:endParaRPr sz="3800"/>
          </a:p>
          <a:p>
            <a:pPr marL="0" lvl="0" indent="0" algn="ctr" rtl="0">
              <a:spcBef>
                <a:spcPts val="0"/>
              </a:spcBef>
              <a:spcAft>
                <a:spcPts val="0"/>
              </a:spcAft>
              <a:buNone/>
            </a:pPr>
            <a:r>
              <a:rPr lang="en" sz="3800"/>
              <a:t>October 13,  2021</a:t>
            </a:r>
            <a:endParaRPr sz="3800"/>
          </a:p>
        </p:txBody>
      </p:sp>
      <p:sp>
        <p:nvSpPr>
          <p:cNvPr id="64" name="Google Shape;64;p13"/>
          <p:cNvSpPr txBox="1"/>
          <p:nvPr/>
        </p:nvSpPr>
        <p:spPr>
          <a:xfrm>
            <a:off x="198275" y="2205751"/>
            <a:ext cx="7242600" cy="949500"/>
          </a:xfrm>
          <a:prstGeom prst="rect">
            <a:avLst/>
          </a:prstGeom>
          <a:solidFill>
            <a:srgbClr val="FFFFFF">
              <a:alpha val="67060"/>
            </a:srgbClr>
          </a:solidFill>
          <a:ln w="19050" cap="flat" cmpd="sng">
            <a:solidFill>
              <a:srgbClr val="2AABE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a:solidFill>
                  <a:srgbClr val="000000"/>
                </a:solidFill>
                <a:latin typeface="Verdana"/>
                <a:ea typeface="Verdana"/>
                <a:cs typeface="Verdana"/>
                <a:sym typeface="Verdana"/>
              </a:rPr>
              <a:t>From Starting to Sustaining</a:t>
            </a:r>
            <a:endParaRPr sz="3800">
              <a:solidFill>
                <a:srgbClr val="000000"/>
              </a:solidFill>
              <a:latin typeface="Verdana"/>
              <a:ea typeface="Verdana"/>
              <a:cs typeface="Verdana"/>
              <a:sym typeface="Verdana"/>
            </a:endParaRPr>
          </a:p>
        </p:txBody>
      </p:sp>
      <p:sp>
        <p:nvSpPr>
          <p:cNvPr id="65" name="Google Shape;65;p13"/>
          <p:cNvSpPr txBox="1"/>
          <p:nvPr/>
        </p:nvSpPr>
        <p:spPr>
          <a:xfrm>
            <a:off x="590550" y="0"/>
            <a:ext cx="6591300" cy="146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0"/>
              <a:t>Workbook</a:t>
            </a:r>
            <a:endParaRPr sz="10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ctrTitle"/>
          </p:nvPr>
        </p:nvSpPr>
        <p:spPr>
          <a:xfrm>
            <a:off x="1428256" y="2325009"/>
            <a:ext cx="4915800" cy="285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3" name="Google Shape;133;p22"/>
          <p:cNvSpPr txBox="1">
            <a:spLocks noGrp="1"/>
          </p:cNvSpPr>
          <p:nvPr>
            <p:ph type="subTitle" idx="1"/>
          </p:nvPr>
        </p:nvSpPr>
        <p:spPr>
          <a:xfrm>
            <a:off x="1428256" y="5963369"/>
            <a:ext cx="4915800" cy="17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4" name="Google Shape;134;p22"/>
          <p:cNvPicPr preferRelativeResize="0"/>
          <p:nvPr/>
        </p:nvPicPr>
        <p:blipFill>
          <a:blip r:embed="rId3">
            <a:alphaModFix/>
          </a:blip>
          <a:stretch>
            <a:fillRect/>
          </a:stretch>
        </p:blipFill>
        <p:spPr>
          <a:xfrm>
            <a:off x="124950" y="68100"/>
            <a:ext cx="7487150" cy="8719874"/>
          </a:xfrm>
          <a:prstGeom prst="rect">
            <a:avLst/>
          </a:prstGeom>
          <a:noFill/>
          <a:ln>
            <a:noFill/>
          </a:ln>
        </p:spPr>
      </p:pic>
      <p:sp>
        <p:nvSpPr>
          <p:cNvPr id="135" name="Google Shape;135;p22"/>
          <p:cNvSpPr txBox="1"/>
          <p:nvPr/>
        </p:nvSpPr>
        <p:spPr>
          <a:xfrm>
            <a:off x="1932475" y="361617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2"/>
          <p:cNvSpPr txBox="1"/>
          <p:nvPr/>
        </p:nvSpPr>
        <p:spPr>
          <a:xfrm>
            <a:off x="2923075" y="3606650"/>
            <a:ext cx="924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2"/>
          <p:cNvSpPr txBox="1"/>
          <p:nvPr/>
        </p:nvSpPr>
        <p:spPr>
          <a:xfrm>
            <a:off x="3856525" y="361617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2"/>
          <p:cNvSpPr txBox="1"/>
          <p:nvPr/>
        </p:nvSpPr>
        <p:spPr>
          <a:xfrm>
            <a:off x="4809025" y="3597125"/>
            <a:ext cx="9525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2"/>
          <p:cNvSpPr txBox="1"/>
          <p:nvPr/>
        </p:nvSpPr>
        <p:spPr>
          <a:xfrm>
            <a:off x="5799625" y="3616175"/>
            <a:ext cx="924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2"/>
          <p:cNvSpPr txBox="1"/>
          <p:nvPr/>
        </p:nvSpPr>
        <p:spPr>
          <a:xfrm>
            <a:off x="1932475" y="4140050"/>
            <a:ext cx="924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2"/>
          <p:cNvSpPr txBox="1"/>
          <p:nvPr/>
        </p:nvSpPr>
        <p:spPr>
          <a:xfrm>
            <a:off x="2880250" y="413052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2"/>
          <p:cNvSpPr txBox="1"/>
          <p:nvPr/>
        </p:nvSpPr>
        <p:spPr>
          <a:xfrm>
            <a:off x="3856525" y="413052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2"/>
          <p:cNvSpPr txBox="1"/>
          <p:nvPr/>
        </p:nvSpPr>
        <p:spPr>
          <a:xfrm>
            <a:off x="4828075" y="413052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2"/>
          <p:cNvSpPr txBox="1"/>
          <p:nvPr/>
        </p:nvSpPr>
        <p:spPr>
          <a:xfrm>
            <a:off x="5780575" y="4130525"/>
            <a:ext cx="9525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2"/>
          <p:cNvSpPr txBox="1"/>
          <p:nvPr/>
        </p:nvSpPr>
        <p:spPr>
          <a:xfrm>
            <a:off x="1932475" y="4130550"/>
            <a:ext cx="924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2"/>
          <p:cNvSpPr txBox="1"/>
          <p:nvPr/>
        </p:nvSpPr>
        <p:spPr>
          <a:xfrm>
            <a:off x="5932975" y="4282925"/>
            <a:ext cx="9525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2"/>
          <p:cNvSpPr txBox="1"/>
          <p:nvPr/>
        </p:nvSpPr>
        <p:spPr>
          <a:xfrm>
            <a:off x="1932475" y="4660663"/>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2"/>
          <p:cNvSpPr txBox="1"/>
          <p:nvPr/>
        </p:nvSpPr>
        <p:spPr>
          <a:xfrm>
            <a:off x="1922950" y="5190800"/>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2"/>
          <p:cNvSpPr txBox="1"/>
          <p:nvPr/>
        </p:nvSpPr>
        <p:spPr>
          <a:xfrm>
            <a:off x="1913425" y="5686100"/>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2"/>
          <p:cNvSpPr txBox="1"/>
          <p:nvPr/>
        </p:nvSpPr>
        <p:spPr>
          <a:xfrm>
            <a:off x="1903900" y="6209975"/>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2"/>
          <p:cNvSpPr txBox="1"/>
          <p:nvPr/>
        </p:nvSpPr>
        <p:spPr>
          <a:xfrm>
            <a:off x="1913425" y="6733850"/>
            <a:ext cx="10098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2"/>
          <p:cNvSpPr txBox="1"/>
          <p:nvPr/>
        </p:nvSpPr>
        <p:spPr>
          <a:xfrm>
            <a:off x="1922950" y="723867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2"/>
          <p:cNvSpPr txBox="1"/>
          <p:nvPr/>
        </p:nvSpPr>
        <p:spPr>
          <a:xfrm>
            <a:off x="1922950" y="7753025"/>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2"/>
          <p:cNvSpPr txBox="1"/>
          <p:nvPr/>
        </p:nvSpPr>
        <p:spPr>
          <a:xfrm>
            <a:off x="2913550" y="4666925"/>
            <a:ext cx="924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2"/>
          <p:cNvSpPr txBox="1"/>
          <p:nvPr/>
        </p:nvSpPr>
        <p:spPr>
          <a:xfrm>
            <a:off x="2865925" y="5162225"/>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2"/>
          <p:cNvSpPr txBox="1"/>
          <p:nvPr/>
        </p:nvSpPr>
        <p:spPr>
          <a:xfrm>
            <a:off x="2894500" y="5695625"/>
            <a:ext cx="9525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2"/>
          <p:cNvSpPr txBox="1"/>
          <p:nvPr/>
        </p:nvSpPr>
        <p:spPr>
          <a:xfrm>
            <a:off x="2884975" y="6209975"/>
            <a:ext cx="9525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2"/>
          <p:cNvSpPr txBox="1"/>
          <p:nvPr/>
        </p:nvSpPr>
        <p:spPr>
          <a:xfrm>
            <a:off x="2884975" y="6695750"/>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2"/>
          <p:cNvSpPr txBox="1"/>
          <p:nvPr/>
        </p:nvSpPr>
        <p:spPr>
          <a:xfrm>
            <a:off x="2865925" y="7238675"/>
            <a:ext cx="10098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2"/>
          <p:cNvSpPr txBox="1"/>
          <p:nvPr/>
        </p:nvSpPr>
        <p:spPr>
          <a:xfrm>
            <a:off x="2884975" y="7743500"/>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2"/>
          <p:cNvSpPr txBox="1"/>
          <p:nvPr/>
        </p:nvSpPr>
        <p:spPr>
          <a:xfrm>
            <a:off x="3866050" y="4647875"/>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2"/>
          <p:cNvSpPr txBox="1"/>
          <p:nvPr/>
        </p:nvSpPr>
        <p:spPr>
          <a:xfrm>
            <a:off x="3837475" y="5181275"/>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2"/>
          <p:cNvSpPr txBox="1"/>
          <p:nvPr/>
        </p:nvSpPr>
        <p:spPr>
          <a:xfrm>
            <a:off x="3847000" y="5695625"/>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2"/>
          <p:cNvSpPr txBox="1"/>
          <p:nvPr/>
        </p:nvSpPr>
        <p:spPr>
          <a:xfrm>
            <a:off x="3847000" y="6209975"/>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2"/>
          <p:cNvSpPr txBox="1"/>
          <p:nvPr/>
        </p:nvSpPr>
        <p:spPr>
          <a:xfrm>
            <a:off x="3847000" y="6743375"/>
            <a:ext cx="9810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2"/>
          <p:cNvSpPr txBox="1"/>
          <p:nvPr/>
        </p:nvSpPr>
        <p:spPr>
          <a:xfrm>
            <a:off x="3856525" y="7257725"/>
            <a:ext cx="9525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2"/>
          <p:cNvSpPr txBox="1"/>
          <p:nvPr/>
        </p:nvSpPr>
        <p:spPr>
          <a:xfrm>
            <a:off x="3847000" y="7743500"/>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2"/>
          <p:cNvSpPr txBox="1"/>
          <p:nvPr/>
        </p:nvSpPr>
        <p:spPr>
          <a:xfrm>
            <a:off x="4837600" y="4647875"/>
            <a:ext cx="9525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2"/>
          <p:cNvSpPr txBox="1"/>
          <p:nvPr/>
        </p:nvSpPr>
        <p:spPr>
          <a:xfrm>
            <a:off x="4828075" y="5181275"/>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2"/>
          <p:cNvSpPr txBox="1"/>
          <p:nvPr/>
        </p:nvSpPr>
        <p:spPr>
          <a:xfrm>
            <a:off x="4818550" y="5686100"/>
            <a:ext cx="9810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2"/>
          <p:cNvSpPr txBox="1"/>
          <p:nvPr/>
        </p:nvSpPr>
        <p:spPr>
          <a:xfrm>
            <a:off x="4828075" y="6209975"/>
            <a:ext cx="9525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2"/>
          <p:cNvSpPr txBox="1"/>
          <p:nvPr/>
        </p:nvSpPr>
        <p:spPr>
          <a:xfrm>
            <a:off x="4809025" y="6733850"/>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2"/>
          <p:cNvSpPr txBox="1"/>
          <p:nvPr/>
        </p:nvSpPr>
        <p:spPr>
          <a:xfrm>
            <a:off x="4809025" y="7238675"/>
            <a:ext cx="10098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2"/>
          <p:cNvSpPr txBox="1"/>
          <p:nvPr/>
        </p:nvSpPr>
        <p:spPr>
          <a:xfrm>
            <a:off x="4809025" y="7772075"/>
            <a:ext cx="10098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2"/>
          <p:cNvSpPr txBox="1"/>
          <p:nvPr/>
        </p:nvSpPr>
        <p:spPr>
          <a:xfrm>
            <a:off x="5818675" y="4647875"/>
            <a:ext cx="9240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2"/>
          <p:cNvSpPr txBox="1"/>
          <p:nvPr/>
        </p:nvSpPr>
        <p:spPr>
          <a:xfrm>
            <a:off x="5771050" y="5190800"/>
            <a:ext cx="9810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2"/>
          <p:cNvSpPr txBox="1"/>
          <p:nvPr/>
        </p:nvSpPr>
        <p:spPr>
          <a:xfrm>
            <a:off x="5809150" y="5670313"/>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2"/>
          <p:cNvSpPr txBox="1"/>
          <p:nvPr/>
        </p:nvSpPr>
        <p:spPr>
          <a:xfrm>
            <a:off x="5780650" y="6195688"/>
            <a:ext cx="924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2"/>
          <p:cNvSpPr txBox="1"/>
          <p:nvPr/>
        </p:nvSpPr>
        <p:spPr>
          <a:xfrm>
            <a:off x="5781525" y="6212675"/>
            <a:ext cx="9810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2"/>
          <p:cNvSpPr txBox="1"/>
          <p:nvPr/>
        </p:nvSpPr>
        <p:spPr>
          <a:xfrm>
            <a:off x="5791050" y="6746075"/>
            <a:ext cx="9810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2"/>
          <p:cNvSpPr txBox="1"/>
          <p:nvPr/>
        </p:nvSpPr>
        <p:spPr>
          <a:xfrm>
            <a:off x="5791050" y="7260425"/>
            <a:ext cx="9810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2"/>
          <p:cNvSpPr txBox="1"/>
          <p:nvPr/>
        </p:nvSpPr>
        <p:spPr>
          <a:xfrm>
            <a:off x="5781525" y="7774775"/>
            <a:ext cx="9810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3"/>
          <p:cNvPicPr preferRelativeResize="0"/>
          <p:nvPr/>
        </p:nvPicPr>
        <p:blipFill>
          <a:blip r:embed="rId3">
            <a:alphaModFix/>
          </a:blip>
          <a:stretch>
            <a:fillRect/>
          </a:stretch>
        </p:blipFill>
        <p:spPr>
          <a:xfrm>
            <a:off x="104775" y="95250"/>
            <a:ext cx="4418499" cy="9837426"/>
          </a:xfrm>
          <a:prstGeom prst="rect">
            <a:avLst/>
          </a:prstGeom>
          <a:noFill/>
          <a:ln>
            <a:noFill/>
          </a:ln>
        </p:spPr>
      </p:pic>
      <p:sp>
        <p:nvSpPr>
          <p:cNvPr id="188" name="Google Shape;188;p23"/>
          <p:cNvSpPr txBox="1"/>
          <p:nvPr/>
        </p:nvSpPr>
        <p:spPr>
          <a:xfrm>
            <a:off x="4647100" y="108750"/>
            <a:ext cx="3038400" cy="98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3F3F3"/>
                </a:solidFill>
                <a:latin typeface="Calibri"/>
                <a:ea typeface="Calibri"/>
                <a:cs typeface="Calibri"/>
                <a:sym typeface="Calibri"/>
              </a:rPr>
              <a:t>What are some stereotypes or biases you already know you hold?  What do you do change/challenge  them?</a:t>
            </a:r>
            <a:endParaRPr sz="1900">
              <a:solidFill>
                <a:srgbClr val="F3F3F3"/>
              </a:solidFill>
              <a:latin typeface="Calibri"/>
              <a:ea typeface="Calibri"/>
              <a:cs typeface="Calibri"/>
              <a:sym typeface="Calibri"/>
            </a:endParaRPr>
          </a:p>
          <a:p>
            <a:pPr marL="0" lvl="0" indent="0" algn="l" rtl="0">
              <a:spcBef>
                <a:spcPts val="0"/>
              </a:spcBef>
              <a:spcAft>
                <a:spcPts val="0"/>
              </a:spcAft>
              <a:buNone/>
            </a:pPr>
            <a:endParaRPr sz="1900">
              <a:solidFill>
                <a:srgbClr val="F3F3F3"/>
              </a:solidFill>
              <a:latin typeface="Calibri"/>
              <a:ea typeface="Calibri"/>
              <a:cs typeface="Calibri"/>
              <a:sym typeface="Calibri"/>
            </a:endParaRPr>
          </a:p>
          <a:p>
            <a:pPr marL="0" lvl="0" indent="0" algn="l" rtl="0">
              <a:spcBef>
                <a:spcPts val="0"/>
              </a:spcBef>
              <a:spcAft>
                <a:spcPts val="0"/>
              </a:spcAft>
              <a:buNone/>
            </a:pPr>
            <a:endParaRPr sz="1900">
              <a:solidFill>
                <a:srgbClr val="F3F3F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p:cNvPicPr preferRelativeResize="0"/>
          <p:nvPr/>
        </p:nvPicPr>
        <p:blipFill>
          <a:blip r:embed="rId3">
            <a:alphaModFix/>
          </a:blip>
          <a:stretch>
            <a:fillRect/>
          </a:stretch>
        </p:blipFill>
        <p:spPr>
          <a:xfrm>
            <a:off x="371063" y="152400"/>
            <a:ext cx="7030287" cy="6553199"/>
          </a:xfrm>
          <a:prstGeom prst="rect">
            <a:avLst/>
          </a:prstGeom>
          <a:noFill/>
          <a:ln>
            <a:noFill/>
          </a:ln>
        </p:spPr>
      </p:pic>
      <p:sp>
        <p:nvSpPr>
          <p:cNvPr id="194" name="Google Shape;194;p24"/>
          <p:cNvSpPr txBox="1"/>
          <p:nvPr/>
        </p:nvSpPr>
        <p:spPr>
          <a:xfrm>
            <a:off x="163813" y="6826650"/>
            <a:ext cx="7444800" cy="31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3F3F3"/>
                </a:solidFill>
                <a:latin typeface="Calibri"/>
                <a:ea typeface="Calibri"/>
                <a:cs typeface="Calibri"/>
                <a:sym typeface="Calibri"/>
              </a:rPr>
              <a:t>Where do you feel like your identities sometimes privilege you?  What does that look like / sound like?</a:t>
            </a:r>
            <a:endParaRPr sz="1900">
              <a:solidFill>
                <a:srgbClr val="F3F3F3"/>
              </a:solidFill>
              <a:latin typeface="Calibri"/>
              <a:ea typeface="Calibri"/>
              <a:cs typeface="Calibri"/>
              <a:sym typeface="Calibri"/>
            </a:endParaRPr>
          </a:p>
          <a:p>
            <a:pPr marL="0" lvl="0" indent="0" algn="l" rtl="0">
              <a:spcBef>
                <a:spcPts val="0"/>
              </a:spcBef>
              <a:spcAft>
                <a:spcPts val="0"/>
              </a:spcAft>
              <a:buNone/>
            </a:pPr>
            <a:endParaRPr sz="1900">
              <a:solidFill>
                <a:srgbClr val="F3F3F3"/>
              </a:solidFill>
              <a:latin typeface="Calibri"/>
              <a:ea typeface="Calibri"/>
              <a:cs typeface="Calibri"/>
              <a:sym typeface="Calibri"/>
            </a:endParaRPr>
          </a:p>
          <a:p>
            <a:pPr marL="0" lvl="0" indent="0" algn="l" rtl="0">
              <a:spcBef>
                <a:spcPts val="0"/>
              </a:spcBef>
              <a:spcAft>
                <a:spcPts val="0"/>
              </a:spcAft>
              <a:buNone/>
            </a:pPr>
            <a:endParaRPr sz="1900">
              <a:solidFill>
                <a:srgbClr val="F3F3F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5"/>
          <p:cNvPicPr preferRelativeResize="0"/>
          <p:nvPr/>
        </p:nvPicPr>
        <p:blipFill>
          <a:blip r:embed="rId3">
            <a:alphaModFix/>
          </a:blip>
          <a:stretch>
            <a:fillRect/>
          </a:stretch>
        </p:blipFill>
        <p:spPr>
          <a:xfrm>
            <a:off x="153738" y="180975"/>
            <a:ext cx="7464926" cy="4042575"/>
          </a:xfrm>
          <a:prstGeom prst="rect">
            <a:avLst/>
          </a:prstGeom>
          <a:noFill/>
          <a:ln>
            <a:noFill/>
          </a:ln>
        </p:spPr>
      </p:pic>
      <p:sp>
        <p:nvSpPr>
          <p:cNvPr id="200" name="Google Shape;200;p25"/>
          <p:cNvSpPr txBox="1"/>
          <p:nvPr/>
        </p:nvSpPr>
        <p:spPr>
          <a:xfrm>
            <a:off x="405900" y="4683975"/>
            <a:ext cx="6960600" cy="9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Liberatory Design Card Deck — National Equity Project</a:t>
            </a:r>
            <a:endParaRPr sz="24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6"/>
          <p:cNvPicPr preferRelativeResize="0"/>
          <p:nvPr/>
        </p:nvPicPr>
        <p:blipFill rotWithShape="1">
          <a:blip r:embed="rId3">
            <a:alphaModFix/>
          </a:blip>
          <a:srcRect t="-7109" b="7109"/>
          <a:stretch/>
        </p:blipFill>
        <p:spPr>
          <a:xfrm>
            <a:off x="619125" y="-200025"/>
            <a:ext cx="6743700" cy="3886200"/>
          </a:xfrm>
          <a:prstGeom prst="rect">
            <a:avLst/>
          </a:prstGeom>
          <a:noFill/>
          <a:ln>
            <a:noFill/>
          </a:ln>
        </p:spPr>
      </p:pic>
      <p:sp>
        <p:nvSpPr>
          <p:cNvPr id="206" name="Google Shape;206;p26"/>
          <p:cNvSpPr txBox="1"/>
          <p:nvPr/>
        </p:nvSpPr>
        <p:spPr>
          <a:xfrm>
            <a:off x="134125" y="6826900"/>
            <a:ext cx="7444800" cy="29022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How might these identities impact people and our process?</a:t>
            </a:r>
            <a:endParaRPr>
              <a:latin typeface="Roboto"/>
              <a:ea typeface="Roboto"/>
              <a:cs typeface="Roboto"/>
              <a:sym typeface="Roboto"/>
            </a:endParaRPr>
          </a:p>
        </p:txBody>
      </p:sp>
      <p:sp>
        <p:nvSpPr>
          <p:cNvPr id="207" name="Google Shape;207;p26"/>
          <p:cNvSpPr txBox="1"/>
          <p:nvPr/>
        </p:nvSpPr>
        <p:spPr>
          <a:xfrm>
            <a:off x="198925" y="3770000"/>
            <a:ext cx="73152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Roboto"/>
                <a:ea typeface="Roboto"/>
                <a:cs typeface="Roboto"/>
                <a:sym typeface="Roboto"/>
              </a:rPr>
              <a:t>How am I positioned (relative to privilege and/or oppression) in all of my identities (e.g. race, class, gender, language, ability)?</a:t>
            </a:r>
            <a:endParaRPr>
              <a:solidFill>
                <a:srgbClr val="F3F3F3"/>
              </a:solidFill>
              <a:latin typeface="Roboto"/>
              <a:ea typeface="Roboto"/>
              <a:cs typeface="Roboto"/>
              <a:sym typeface="Roboto"/>
            </a:endParaRPr>
          </a:p>
        </p:txBody>
      </p:sp>
      <p:graphicFrame>
        <p:nvGraphicFramePr>
          <p:cNvPr id="208" name="Google Shape;208;p26"/>
          <p:cNvGraphicFramePr/>
          <p:nvPr/>
        </p:nvGraphicFramePr>
        <p:xfrm>
          <a:off x="134050" y="4340030"/>
          <a:ext cx="3000000" cy="3000000"/>
        </p:xfrm>
        <a:graphic>
          <a:graphicData uri="http://schemas.openxmlformats.org/drawingml/2006/table">
            <a:tbl>
              <a:tblPr>
                <a:noFill/>
                <a:tableStyleId>{F78A8848-58B9-4A9E-B14C-2A8CC2865F89}</a:tableStyleId>
              </a:tblPr>
              <a:tblGrid>
                <a:gridCol w="1240825">
                  <a:extLst>
                    <a:ext uri="{9D8B030D-6E8A-4147-A177-3AD203B41FA5}">
                      <a16:colId xmlns:a16="http://schemas.microsoft.com/office/drawing/2014/main" val="20000"/>
                    </a:ext>
                  </a:extLst>
                </a:gridCol>
                <a:gridCol w="1240825">
                  <a:extLst>
                    <a:ext uri="{9D8B030D-6E8A-4147-A177-3AD203B41FA5}">
                      <a16:colId xmlns:a16="http://schemas.microsoft.com/office/drawing/2014/main" val="20001"/>
                    </a:ext>
                  </a:extLst>
                </a:gridCol>
                <a:gridCol w="1240825">
                  <a:extLst>
                    <a:ext uri="{9D8B030D-6E8A-4147-A177-3AD203B41FA5}">
                      <a16:colId xmlns:a16="http://schemas.microsoft.com/office/drawing/2014/main" val="20002"/>
                    </a:ext>
                  </a:extLst>
                </a:gridCol>
                <a:gridCol w="1240825">
                  <a:extLst>
                    <a:ext uri="{9D8B030D-6E8A-4147-A177-3AD203B41FA5}">
                      <a16:colId xmlns:a16="http://schemas.microsoft.com/office/drawing/2014/main" val="20003"/>
                    </a:ext>
                  </a:extLst>
                </a:gridCol>
                <a:gridCol w="1240825">
                  <a:extLst>
                    <a:ext uri="{9D8B030D-6E8A-4147-A177-3AD203B41FA5}">
                      <a16:colId xmlns:a16="http://schemas.microsoft.com/office/drawing/2014/main" val="20004"/>
                    </a:ext>
                  </a:extLst>
                </a:gridCol>
                <a:gridCol w="1240825">
                  <a:extLst>
                    <a:ext uri="{9D8B030D-6E8A-4147-A177-3AD203B41FA5}">
                      <a16:colId xmlns:a16="http://schemas.microsoft.com/office/drawing/2014/main" val="20005"/>
                    </a:ext>
                  </a:extLst>
                </a:gridCol>
              </a:tblGrid>
              <a:tr h="415050">
                <a:tc>
                  <a:txBody>
                    <a:bodyPr/>
                    <a:lstStyle/>
                    <a:p>
                      <a:pPr marL="0" lvl="0" indent="0" algn="l" rtl="0">
                        <a:spcBef>
                          <a:spcPts val="0"/>
                        </a:spcBef>
                        <a:spcAft>
                          <a:spcPts val="0"/>
                        </a:spcAft>
                        <a:buNone/>
                      </a:pPr>
                      <a:r>
                        <a:rPr lang="en">
                          <a:solidFill>
                            <a:srgbClr val="F3F3F3"/>
                          </a:solidFill>
                        </a:rPr>
                        <a:t>race</a:t>
                      </a:r>
                      <a:endParaRPr>
                        <a:solidFill>
                          <a:srgbClr val="F3F3F3"/>
                        </a:solidFill>
                      </a:endParaRPr>
                    </a:p>
                  </a:txBody>
                  <a:tcPr marL="91425" marR="91425" marT="91425" marB="91425"/>
                </a:tc>
                <a:tc>
                  <a:txBody>
                    <a:bodyPr/>
                    <a:lstStyle/>
                    <a:p>
                      <a:pPr marL="0" lvl="0" indent="0" algn="l" rtl="0">
                        <a:spcBef>
                          <a:spcPts val="0"/>
                        </a:spcBef>
                        <a:spcAft>
                          <a:spcPts val="0"/>
                        </a:spcAft>
                        <a:buNone/>
                      </a:pPr>
                      <a:r>
                        <a:rPr lang="en">
                          <a:solidFill>
                            <a:srgbClr val="F3F3F3"/>
                          </a:solidFill>
                        </a:rPr>
                        <a:t>class</a:t>
                      </a:r>
                      <a:endParaRPr>
                        <a:solidFill>
                          <a:srgbClr val="F3F3F3"/>
                        </a:solidFill>
                      </a:endParaRPr>
                    </a:p>
                  </a:txBody>
                  <a:tcPr marL="91425" marR="91425" marT="91425" marB="91425"/>
                </a:tc>
                <a:tc>
                  <a:txBody>
                    <a:bodyPr/>
                    <a:lstStyle/>
                    <a:p>
                      <a:pPr marL="0" lvl="0" indent="0" algn="l" rtl="0">
                        <a:spcBef>
                          <a:spcPts val="0"/>
                        </a:spcBef>
                        <a:spcAft>
                          <a:spcPts val="0"/>
                        </a:spcAft>
                        <a:buNone/>
                      </a:pPr>
                      <a:r>
                        <a:rPr lang="en">
                          <a:solidFill>
                            <a:srgbClr val="F3F3F3"/>
                          </a:solidFill>
                        </a:rPr>
                        <a:t>gender</a:t>
                      </a:r>
                      <a:endParaRPr>
                        <a:solidFill>
                          <a:srgbClr val="F3F3F3"/>
                        </a:solidFill>
                      </a:endParaRPr>
                    </a:p>
                  </a:txBody>
                  <a:tcPr marL="91425" marR="91425" marT="91425" marB="91425"/>
                </a:tc>
                <a:tc>
                  <a:txBody>
                    <a:bodyPr/>
                    <a:lstStyle/>
                    <a:p>
                      <a:pPr marL="0" lvl="0" indent="0" algn="l" rtl="0">
                        <a:spcBef>
                          <a:spcPts val="0"/>
                        </a:spcBef>
                        <a:spcAft>
                          <a:spcPts val="0"/>
                        </a:spcAft>
                        <a:buNone/>
                      </a:pPr>
                      <a:r>
                        <a:rPr lang="en">
                          <a:solidFill>
                            <a:srgbClr val="F3F3F3"/>
                          </a:solidFill>
                        </a:rPr>
                        <a:t>language</a:t>
                      </a:r>
                      <a:endParaRPr>
                        <a:solidFill>
                          <a:srgbClr val="F3F3F3"/>
                        </a:solidFill>
                      </a:endParaRPr>
                    </a:p>
                  </a:txBody>
                  <a:tcPr marL="91425" marR="91425" marT="91425" marB="91425"/>
                </a:tc>
                <a:tc>
                  <a:txBody>
                    <a:bodyPr/>
                    <a:lstStyle/>
                    <a:p>
                      <a:pPr marL="0" lvl="0" indent="0" algn="l" rtl="0">
                        <a:spcBef>
                          <a:spcPts val="0"/>
                        </a:spcBef>
                        <a:spcAft>
                          <a:spcPts val="0"/>
                        </a:spcAft>
                        <a:buNone/>
                      </a:pPr>
                      <a:r>
                        <a:rPr lang="en">
                          <a:solidFill>
                            <a:srgbClr val="F3F3F3"/>
                          </a:solidFill>
                        </a:rPr>
                        <a:t>ability</a:t>
                      </a:r>
                      <a:endParaRPr>
                        <a:solidFill>
                          <a:srgbClr val="F3F3F3"/>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extLst>
                  <a:ext uri="{0D108BD9-81ED-4DB2-BD59-A6C34878D82A}">
                    <a16:rowId xmlns:a16="http://schemas.microsoft.com/office/drawing/2014/main" val="10000"/>
                  </a:ext>
                </a:extLst>
              </a:tr>
              <a:tr h="2071825">
                <a:tc>
                  <a:txBody>
                    <a:bodyPr/>
                    <a:lstStyle/>
                    <a:p>
                      <a:pPr marL="0" lvl="0" indent="0" algn="l" rtl="0">
                        <a:spcBef>
                          <a:spcPts val="0"/>
                        </a:spcBef>
                        <a:spcAft>
                          <a:spcPts val="0"/>
                        </a:spcAft>
                        <a:buNone/>
                      </a:pPr>
                      <a:endParaRPr/>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7"/>
          <p:cNvPicPr preferRelativeResize="0"/>
          <p:nvPr/>
        </p:nvPicPr>
        <p:blipFill>
          <a:blip r:embed="rId3">
            <a:alphaModFix/>
          </a:blip>
          <a:stretch>
            <a:fillRect/>
          </a:stretch>
        </p:blipFill>
        <p:spPr>
          <a:xfrm>
            <a:off x="122725" y="152400"/>
            <a:ext cx="7534275" cy="4500550"/>
          </a:xfrm>
          <a:prstGeom prst="rect">
            <a:avLst/>
          </a:prstGeom>
          <a:noFill/>
          <a:ln>
            <a:noFill/>
          </a:ln>
        </p:spPr>
      </p:pic>
      <p:sp>
        <p:nvSpPr>
          <p:cNvPr id="214" name="Google Shape;214;p27"/>
          <p:cNvSpPr txBox="1"/>
          <p:nvPr/>
        </p:nvSpPr>
        <p:spPr>
          <a:xfrm>
            <a:off x="151300" y="4712975"/>
            <a:ext cx="7505700" cy="52770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600">
                <a:solidFill>
                  <a:srgbClr val="002060"/>
                </a:solidFill>
                <a:latin typeface="Verdana"/>
                <a:ea typeface="Verdana"/>
                <a:cs typeface="Verdana"/>
                <a:sym typeface="Verdana"/>
              </a:rPr>
              <a:t>What are examples of systemic inequity you and/or your students navigate or deal with regularly?</a:t>
            </a:r>
            <a:endParaRPr sz="1600"/>
          </a:p>
          <a:p>
            <a:pPr marL="0" lvl="0" indent="0" algn="l" rtl="0">
              <a:spcBef>
                <a:spcPts val="0"/>
              </a:spcBef>
              <a:spcAft>
                <a:spcPts val="0"/>
              </a:spcAft>
              <a:buClr>
                <a:srgbClr val="000000"/>
              </a:buClr>
              <a:buFont typeface="Arial"/>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Clr>
                <a:srgbClr val="000000"/>
              </a:buClr>
              <a:buFont typeface="Arial"/>
              <a:buNone/>
            </a:pPr>
            <a:r>
              <a:rPr lang="en" sz="1600">
                <a:solidFill>
                  <a:srgbClr val="002060"/>
                </a:solidFill>
                <a:latin typeface="Verdana"/>
                <a:ea typeface="Verdana"/>
                <a:cs typeface="Verdana"/>
                <a:sym typeface="Verdana"/>
              </a:rPr>
              <a:t>Do you think people recognize the inequity?</a:t>
            </a:r>
            <a:endParaRPr sz="1600"/>
          </a:p>
          <a:p>
            <a:pPr marL="0" lvl="0" indent="0" algn="l" rtl="0">
              <a:spcBef>
                <a:spcPts val="0"/>
              </a:spcBef>
              <a:spcAft>
                <a:spcPts val="0"/>
              </a:spcAft>
              <a:buClr>
                <a:srgbClr val="000000"/>
              </a:buClr>
              <a:buFont typeface="Arial"/>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None/>
            </a:pPr>
            <a:endParaRPr sz="1600">
              <a:solidFill>
                <a:srgbClr val="002060"/>
              </a:solidFill>
              <a:latin typeface="Verdana"/>
              <a:ea typeface="Verdana"/>
              <a:cs typeface="Verdana"/>
              <a:sym typeface="Verdana"/>
            </a:endParaRPr>
          </a:p>
          <a:p>
            <a:pPr marL="0" lvl="0" indent="0" algn="l" rtl="0">
              <a:spcBef>
                <a:spcPts val="0"/>
              </a:spcBef>
              <a:spcAft>
                <a:spcPts val="0"/>
              </a:spcAft>
              <a:buClr>
                <a:srgbClr val="000000"/>
              </a:buClr>
              <a:buFont typeface="Arial"/>
              <a:buNone/>
            </a:pPr>
            <a:r>
              <a:rPr lang="en" sz="1600">
                <a:solidFill>
                  <a:srgbClr val="002060"/>
                </a:solidFill>
                <a:latin typeface="Verdana"/>
                <a:ea typeface="Verdana"/>
                <a:cs typeface="Verdana"/>
                <a:sym typeface="Verdana"/>
              </a:rPr>
              <a:t>Why does it exist?</a:t>
            </a:r>
            <a:endParaRPr sz="16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8"/>
          <p:cNvPicPr preferRelativeResize="0"/>
          <p:nvPr/>
        </p:nvPicPr>
        <p:blipFill>
          <a:blip r:embed="rId3">
            <a:alphaModFix/>
          </a:blip>
          <a:stretch>
            <a:fillRect/>
          </a:stretch>
        </p:blipFill>
        <p:spPr>
          <a:xfrm>
            <a:off x="152400" y="152400"/>
            <a:ext cx="7418875" cy="4410650"/>
          </a:xfrm>
          <a:prstGeom prst="rect">
            <a:avLst/>
          </a:prstGeom>
          <a:noFill/>
          <a:ln>
            <a:noFill/>
          </a:ln>
        </p:spPr>
      </p:pic>
      <p:sp>
        <p:nvSpPr>
          <p:cNvPr id="220" name="Google Shape;220;p28"/>
          <p:cNvSpPr txBox="1"/>
          <p:nvPr/>
        </p:nvSpPr>
        <p:spPr>
          <a:xfrm>
            <a:off x="149300" y="4702625"/>
            <a:ext cx="7419000" cy="5243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How will we make others PART of this DESIGN PROCESS?  How will we: stay connected, honor what is shared with us, and engage in collective sense-making?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Is this different/similar than how we’ve worked with stakeholders before?  Are there methods that work that we could utilize or tap into?  Are there stakeholders we’ll need to build trust with first?</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9"/>
          <p:cNvPicPr preferRelativeResize="0"/>
          <p:nvPr/>
        </p:nvPicPr>
        <p:blipFill>
          <a:blip r:embed="rId3">
            <a:alphaModFix/>
          </a:blip>
          <a:stretch>
            <a:fillRect/>
          </a:stretch>
        </p:blipFill>
        <p:spPr>
          <a:xfrm>
            <a:off x="152400" y="685800"/>
            <a:ext cx="7493550" cy="8806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0"/>
          <p:cNvPicPr preferRelativeResize="0"/>
          <p:nvPr/>
        </p:nvPicPr>
        <p:blipFill>
          <a:blip r:embed="rId3">
            <a:alphaModFix/>
          </a:blip>
          <a:stretch>
            <a:fillRect/>
          </a:stretch>
        </p:blipFill>
        <p:spPr>
          <a:xfrm>
            <a:off x="152400" y="762000"/>
            <a:ext cx="7473225" cy="853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1"/>
          <p:cNvPicPr preferRelativeResize="0"/>
          <p:nvPr/>
        </p:nvPicPr>
        <p:blipFill>
          <a:blip r:embed="rId3">
            <a:alphaModFix/>
          </a:blip>
          <a:stretch>
            <a:fillRect/>
          </a:stretch>
        </p:blipFill>
        <p:spPr>
          <a:xfrm>
            <a:off x="152400" y="685800"/>
            <a:ext cx="7447575" cy="849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221300" y="196700"/>
            <a:ext cx="7096200" cy="647700"/>
          </a:xfrm>
          <a:prstGeom prst="rect">
            <a:avLst/>
          </a:prstGeom>
          <a:noFill/>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3F3F3"/>
                </a:solidFill>
              </a:rPr>
              <a:t>Notes / Thoughts / Reflections</a:t>
            </a:r>
            <a:endParaRPr sz="4000">
              <a:solidFill>
                <a:srgbClr val="F3F3F3"/>
              </a:solidFill>
            </a:endParaRPr>
          </a:p>
        </p:txBody>
      </p:sp>
      <p:sp>
        <p:nvSpPr>
          <p:cNvPr id="71" name="Google Shape;71;p14"/>
          <p:cNvSpPr txBox="1"/>
          <p:nvPr/>
        </p:nvSpPr>
        <p:spPr>
          <a:xfrm>
            <a:off x="170350" y="927900"/>
            <a:ext cx="7563000" cy="90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3F3F3"/>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2"/>
          <p:cNvPicPr preferRelativeResize="0"/>
          <p:nvPr/>
        </p:nvPicPr>
        <p:blipFill>
          <a:blip r:embed="rId3">
            <a:alphaModFix/>
          </a:blip>
          <a:stretch>
            <a:fillRect/>
          </a:stretch>
        </p:blipFill>
        <p:spPr>
          <a:xfrm>
            <a:off x="152400" y="533400"/>
            <a:ext cx="7485549" cy="8819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3"/>
          <p:cNvPicPr preferRelativeResize="0"/>
          <p:nvPr/>
        </p:nvPicPr>
        <p:blipFill>
          <a:blip r:embed="rId3">
            <a:alphaModFix/>
          </a:blip>
          <a:stretch>
            <a:fillRect/>
          </a:stretch>
        </p:blipFill>
        <p:spPr>
          <a:xfrm>
            <a:off x="152400" y="533400"/>
            <a:ext cx="7476025" cy="8784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p:nvPr/>
        </p:nvSpPr>
        <p:spPr>
          <a:xfrm>
            <a:off x="360850" y="662000"/>
            <a:ext cx="6991200" cy="561900"/>
          </a:xfrm>
          <a:prstGeom prst="rect">
            <a:avLst/>
          </a:prstGeom>
          <a:noFill/>
          <a:ln>
            <a:noFill/>
          </a:ln>
        </p:spPr>
        <p:txBody>
          <a:bodyPr spcFirstLastPara="1" wrap="square" lIns="91425" tIns="91425" rIns="91425" bIns="91425" anchor="t" anchorCtr="0">
            <a:noAutofit/>
          </a:bodyPr>
          <a:lstStyle/>
          <a:p>
            <a:pPr marL="0" lvl="0" indent="0" algn="l" rtl="0">
              <a:spcBef>
                <a:spcPts val="560"/>
              </a:spcBef>
              <a:spcAft>
                <a:spcPts val="0"/>
              </a:spcAft>
              <a:buNone/>
            </a:pPr>
            <a:r>
              <a:rPr lang="en" sz="1600" b="1">
                <a:solidFill>
                  <a:srgbClr val="F3F3F3"/>
                </a:solidFill>
                <a:latin typeface="Verdana"/>
                <a:ea typeface="Verdana"/>
                <a:cs typeface="Verdana"/>
                <a:sym typeface="Verdana"/>
              </a:rPr>
              <a:t>What resonates and what feels challenging about what you’ve learned and experienced today?</a:t>
            </a:r>
            <a:r>
              <a:rPr lang="en" sz="1600" b="1">
                <a:solidFill>
                  <a:srgbClr val="F3F3F3"/>
                </a:solidFill>
                <a:latin typeface="Proxima Nova"/>
                <a:ea typeface="Proxima Nova"/>
                <a:cs typeface="Proxima Nova"/>
                <a:sym typeface="Proxima Nova"/>
              </a:rPr>
              <a:t> </a:t>
            </a:r>
            <a:endParaRPr sz="1800">
              <a:solidFill>
                <a:srgbClr val="F3F3F3"/>
              </a:solidFill>
              <a:latin typeface="Roboto"/>
              <a:ea typeface="Roboto"/>
              <a:cs typeface="Roboto"/>
              <a:sym typeface="Roboto"/>
            </a:endParaRPr>
          </a:p>
        </p:txBody>
      </p:sp>
      <p:sp>
        <p:nvSpPr>
          <p:cNvPr id="251" name="Google Shape;251;p34"/>
          <p:cNvSpPr txBox="1"/>
          <p:nvPr/>
        </p:nvSpPr>
        <p:spPr>
          <a:xfrm>
            <a:off x="389425" y="1414475"/>
            <a:ext cx="6962700" cy="20946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52" name="Google Shape;252;p34"/>
          <p:cNvSpPr txBox="1"/>
          <p:nvPr/>
        </p:nvSpPr>
        <p:spPr>
          <a:xfrm>
            <a:off x="389425" y="3699650"/>
            <a:ext cx="6962700" cy="1019100"/>
          </a:xfrm>
          <a:prstGeom prst="rect">
            <a:avLst/>
          </a:prstGeom>
          <a:noFill/>
          <a:ln>
            <a:noFill/>
          </a:ln>
        </p:spPr>
        <p:txBody>
          <a:bodyPr spcFirstLastPara="1" wrap="square" lIns="91425" tIns="91425" rIns="91425" bIns="91425" anchor="t" anchorCtr="0">
            <a:noAutofit/>
          </a:bodyPr>
          <a:lstStyle/>
          <a:p>
            <a:pPr marL="0" lvl="0" indent="0" algn="l" rtl="0">
              <a:spcBef>
                <a:spcPts val="560"/>
              </a:spcBef>
              <a:spcAft>
                <a:spcPts val="0"/>
              </a:spcAft>
              <a:buNone/>
            </a:pPr>
            <a:r>
              <a:rPr lang="en" sz="1600" b="1">
                <a:solidFill>
                  <a:srgbClr val="F3F3F3"/>
                </a:solidFill>
                <a:latin typeface="Verdana"/>
                <a:ea typeface="Verdana"/>
                <a:cs typeface="Verdana"/>
                <a:sym typeface="Verdana"/>
              </a:rPr>
              <a:t>In what ways do you think your identity (race, class, gender identity, sexual identity, role, etc.) affects what you’re able to see and do in your organization?</a:t>
            </a:r>
            <a:endParaRPr sz="1800">
              <a:solidFill>
                <a:srgbClr val="F3F3F3"/>
              </a:solidFill>
              <a:latin typeface="Verdana"/>
              <a:ea typeface="Verdana"/>
              <a:cs typeface="Verdana"/>
              <a:sym typeface="Verdana"/>
            </a:endParaRPr>
          </a:p>
        </p:txBody>
      </p:sp>
      <p:sp>
        <p:nvSpPr>
          <p:cNvPr id="253" name="Google Shape;253;p34"/>
          <p:cNvSpPr txBox="1"/>
          <p:nvPr/>
        </p:nvSpPr>
        <p:spPr>
          <a:xfrm>
            <a:off x="457200" y="4718750"/>
            <a:ext cx="6858000" cy="29508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54" name="Google Shape;254;p34"/>
          <p:cNvSpPr txBox="1"/>
          <p:nvPr/>
        </p:nvSpPr>
        <p:spPr>
          <a:xfrm>
            <a:off x="2657400" y="127800"/>
            <a:ext cx="2457600" cy="41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F3F3F3"/>
                </a:solidFill>
                <a:latin typeface="Roboto"/>
                <a:ea typeface="Roboto"/>
                <a:cs typeface="Roboto"/>
                <a:sym typeface="Roboto"/>
              </a:rPr>
              <a:t>Day 1 - Reflection</a:t>
            </a:r>
            <a:endParaRPr sz="2000" b="1">
              <a:solidFill>
                <a:srgbClr val="F3F3F3"/>
              </a:solidFill>
              <a:latin typeface="Roboto"/>
              <a:ea typeface="Roboto"/>
              <a:cs typeface="Roboto"/>
              <a:sym typeface="Roboto"/>
            </a:endParaRPr>
          </a:p>
        </p:txBody>
      </p:sp>
      <p:sp>
        <p:nvSpPr>
          <p:cNvPr id="255" name="Google Shape;255;p34"/>
          <p:cNvSpPr txBox="1"/>
          <p:nvPr/>
        </p:nvSpPr>
        <p:spPr>
          <a:xfrm>
            <a:off x="427450" y="7871500"/>
            <a:ext cx="6858000" cy="20946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Please take a second to fill out the evaluation form emailed to you by VTSS.  We would appreciate knowing what worked for you as a learner / practitioner in this work today and what challenges / barriers you ran into.</a:t>
            </a:r>
            <a:endParaRPr sz="2000" b="1">
              <a:latin typeface="Roboto"/>
              <a:ea typeface="Roboto"/>
              <a:cs typeface="Roboto"/>
              <a:sym typeface="Roboto"/>
            </a:endParaRPr>
          </a:p>
          <a:p>
            <a:pPr marL="0" lvl="0" indent="0" algn="l" rtl="0">
              <a:spcBef>
                <a:spcPts val="0"/>
              </a:spcBef>
              <a:spcAft>
                <a:spcPts val="0"/>
              </a:spcAft>
              <a:buNone/>
            </a:pPr>
            <a:r>
              <a:rPr lang="en" sz="2000" b="1">
                <a:latin typeface="Roboto"/>
                <a:ea typeface="Roboto"/>
                <a:cs typeface="Roboto"/>
                <a:sym typeface="Roboto"/>
              </a:rPr>
              <a:t>Thank you for being present and bringing your voice to this important conversation!</a:t>
            </a:r>
            <a:endParaRPr sz="2000" b="1">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5"/>
          <p:cNvPicPr preferRelativeResize="0"/>
          <p:nvPr/>
        </p:nvPicPr>
        <p:blipFill>
          <a:blip r:embed="rId3">
            <a:alphaModFix/>
          </a:blip>
          <a:stretch>
            <a:fillRect/>
          </a:stretch>
        </p:blipFill>
        <p:spPr>
          <a:xfrm>
            <a:off x="49075" y="0"/>
            <a:ext cx="7646521" cy="9980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6"/>
          <p:cNvPicPr preferRelativeResize="0"/>
          <p:nvPr/>
        </p:nvPicPr>
        <p:blipFill>
          <a:blip r:embed="rId3">
            <a:alphaModFix/>
          </a:blip>
          <a:stretch>
            <a:fillRect/>
          </a:stretch>
        </p:blipFill>
        <p:spPr>
          <a:xfrm>
            <a:off x="67675" y="42075"/>
            <a:ext cx="7662375" cy="997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7"/>
          <p:cNvPicPr preferRelativeResize="0"/>
          <p:nvPr/>
        </p:nvPicPr>
        <p:blipFill>
          <a:blip r:embed="rId3">
            <a:alphaModFix/>
          </a:blip>
          <a:stretch>
            <a:fillRect/>
          </a:stretch>
        </p:blipFill>
        <p:spPr>
          <a:xfrm>
            <a:off x="75400" y="51600"/>
            <a:ext cx="7600550" cy="99498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8"/>
          <p:cNvPicPr preferRelativeResize="0"/>
          <p:nvPr/>
        </p:nvPicPr>
        <p:blipFill>
          <a:blip r:embed="rId3">
            <a:alphaModFix/>
          </a:blip>
          <a:stretch>
            <a:fillRect/>
          </a:stretch>
        </p:blipFill>
        <p:spPr>
          <a:xfrm>
            <a:off x="94150" y="76675"/>
            <a:ext cx="7626550" cy="99131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9"/>
          <p:cNvPicPr preferRelativeResize="0"/>
          <p:nvPr/>
        </p:nvPicPr>
        <p:blipFill>
          <a:blip r:embed="rId3">
            <a:alphaModFix/>
          </a:blip>
          <a:stretch>
            <a:fillRect/>
          </a:stretch>
        </p:blipFill>
        <p:spPr>
          <a:xfrm>
            <a:off x="67525" y="42075"/>
            <a:ext cx="7656150" cy="99516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0"/>
          <p:cNvPicPr preferRelativeResize="0"/>
          <p:nvPr/>
        </p:nvPicPr>
        <p:blipFill>
          <a:blip r:embed="rId3">
            <a:alphaModFix/>
          </a:blip>
          <a:stretch>
            <a:fillRect/>
          </a:stretch>
        </p:blipFill>
        <p:spPr>
          <a:xfrm>
            <a:off x="75750" y="51600"/>
            <a:ext cx="7615149" cy="9947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1"/>
          <p:cNvPicPr preferRelativeResize="0"/>
          <p:nvPr/>
        </p:nvPicPr>
        <p:blipFill>
          <a:blip r:embed="rId3">
            <a:alphaModFix/>
          </a:blip>
          <a:stretch>
            <a:fillRect/>
          </a:stretch>
        </p:blipFill>
        <p:spPr>
          <a:xfrm>
            <a:off x="74950" y="51600"/>
            <a:ext cx="7643625" cy="9947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126450" y="-120800"/>
            <a:ext cx="7519500" cy="4611050"/>
          </a:xfrm>
          <a:prstGeom prst="rect">
            <a:avLst/>
          </a:prstGeom>
          <a:noFill/>
          <a:ln w="9525" cap="flat" cmpd="sng">
            <a:solidFill>
              <a:srgbClr val="000000"/>
            </a:solidFill>
            <a:prstDash val="solid"/>
            <a:round/>
            <a:headEnd type="none" w="sm" len="sm"/>
            <a:tailEnd type="none" w="sm" len="sm"/>
          </a:ln>
        </p:spPr>
      </p:pic>
      <p:sp>
        <p:nvSpPr>
          <p:cNvPr id="77" name="Google Shape;77;p15"/>
          <p:cNvSpPr txBox="1"/>
          <p:nvPr/>
        </p:nvSpPr>
        <p:spPr>
          <a:xfrm>
            <a:off x="6212675" y="4008750"/>
            <a:ext cx="1276500" cy="4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Fergus 2019</a:t>
            </a:r>
            <a:endParaRPr/>
          </a:p>
        </p:txBody>
      </p:sp>
      <p:sp>
        <p:nvSpPr>
          <p:cNvPr id="78" name="Google Shape;78;p15"/>
          <p:cNvSpPr txBox="1"/>
          <p:nvPr/>
        </p:nvSpPr>
        <p:spPr>
          <a:xfrm>
            <a:off x="141775" y="4633925"/>
            <a:ext cx="7519500" cy="52482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Where do you feel like you fall within each of these assumptions?  What do you think your strengths and challenges are with:</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Wanting all of our children to succeed</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Having answers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Talking about cultural differences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Seeking safety in equity dialogues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Embracing inherent risk  </a:t>
            </a: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2"/>
          <p:cNvPicPr preferRelativeResize="0"/>
          <p:nvPr/>
        </p:nvPicPr>
        <p:blipFill>
          <a:blip r:embed="rId3">
            <a:alphaModFix/>
          </a:blip>
          <a:stretch>
            <a:fillRect/>
          </a:stretch>
        </p:blipFill>
        <p:spPr>
          <a:xfrm>
            <a:off x="65575" y="38875"/>
            <a:ext cx="7610474" cy="99500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3"/>
          <p:cNvPicPr preferRelativeResize="0"/>
          <p:nvPr/>
        </p:nvPicPr>
        <p:blipFill>
          <a:blip r:embed="rId3">
            <a:alphaModFix/>
          </a:blip>
          <a:stretch>
            <a:fillRect/>
          </a:stretch>
        </p:blipFill>
        <p:spPr>
          <a:xfrm>
            <a:off x="89550" y="70650"/>
            <a:ext cx="7632175" cy="992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4"/>
          <p:cNvPicPr preferRelativeResize="0"/>
          <p:nvPr/>
        </p:nvPicPr>
        <p:blipFill>
          <a:blip r:embed="rId3">
            <a:alphaModFix/>
          </a:blip>
          <a:stretch>
            <a:fillRect/>
          </a:stretch>
        </p:blipFill>
        <p:spPr>
          <a:xfrm>
            <a:off x="65575" y="39500"/>
            <a:ext cx="7629525" cy="9919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5"/>
          <p:cNvPicPr preferRelativeResize="0"/>
          <p:nvPr/>
        </p:nvPicPr>
        <p:blipFill>
          <a:blip r:embed="rId3">
            <a:alphaModFix/>
          </a:blip>
          <a:stretch>
            <a:fillRect/>
          </a:stretch>
        </p:blipFill>
        <p:spPr>
          <a:xfrm>
            <a:off x="82175" y="61125"/>
            <a:ext cx="7593875" cy="98706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6"/>
          <p:cNvPicPr preferRelativeResize="0"/>
          <p:nvPr/>
        </p:nvPicPr>
        <p:blipFill>
          <a:blip r:embed="rId3">
            <a:alphaModFix/>
          </a:blip>
          <a:stretch>
            <a:fillRect/>
          </a:stretch>
        </p:blipFill>
        <p:spPr>
          <a:xfrm>
            <a:off x="84625" y="64075"/>
            <a:ext cx="7623475" cy="99352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7"/>
          <p:cNvPicPr preferRelativeResize="0"/>
          <p:nvPr/>
        </p:nvPicPr>
        <p:blipFill>
          <a:blip r:embed="rId3">
            <a:alphaModFix/>
          </a:blip>
          <a:stretch>
            <a:fillRect/>
          </a:stretch>
        </p:blipFill>
        <p:spPr>
          <a:xfrm>
            <a:off x="82500" y="61125"/>
            <a:ext cx="7602326" cy="9928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8"/>
          <p:cNvPicPr preferRelativeResize="0"/>
          <p:nvPr/>
        </p:nvPicPr>
        <p:blipFill>
          <a:blip r:embed="rId3">
            <a:alphaModFix/>
          </a:blip>
          <a:stretch>
            <a:fillRect/>
          </a:stretch>
        </p:blipFill>
        <p:spPr>
          <a:xfrm>
            <a:off x="74850" y="51600"/>
            <a:ext cx="7591675" cy="9867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9"/>
          <p:cNvPicPr preferRelativeResize="0"/>
          <p:nvPr/>
        </p:nvPicPr>
        <p:blipFill>
          <a:blip r:embed="rId3">
            <a:alphaModFix/>
          </a:blip>
          <a:stretch>
            <a:fillRect/>
          </a:stretch>
        </p:blipFill>
        <p:spPr>
          <a:xfrm>
            <a:off x="90000" y="70650"/>
            <a:ext cx="7570625" cy="9919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50"/>
          <p:cNvPicPr preferRelativeResize="0"/>
          <p:nvPr/>
        </p:nvPicPr>
        <p:blipFill>
          <a:blip r:embed="rId3">
            <a:alphaModFix/>
          </a:blip>
          <a:stretch>
            <a:fillRect/>
          </a:stretch>
        </p:blipFill>
        <p:spPr>
          <a:xfrm>
            <a:off x="67575" y="42075"/>
            <a:ext cx="7656225" cy="99572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1"/>
          <p:cNvPicPr preferRelativeResize="0"/>
          <p:nvPr/>
        </p:nvPicPr>
        <p:blipFill>
          <a:blip r:embed="rId3">
            <a:alphaModFix/>
          </a:blip>
          <a:stretch>
            <a:fillRect/>
          </a:stretch>
        </p:blipFill>
        <p:spPr>
          <a:xfrm>
            <a:off x="142875" y="208700"/>
            <a:ext cx="7486651" cy="9849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152400" y="142950"/>
            <a:ext cx="7467600" cy="3769192"/>
          </a:xfrm>
          <a:prstGeom prst="rect">
            <a:avLst/>
          </a:prstGeom>
          <a:noFill/>
          <a:ln>
            <a:noFill/>
          </a:ln>
        </p:spPr>
      </p:pic>
      <p:sp>
        <p:nvSpPr>
          <p:cNvPr id="84" name="Google Shape;84;p16"/>
          <p:cNvSpPr txBox="1"/>
          <p:nvPr/>
        </p:nvSpPr>
        <p:spPr>
          <a:xfrm>
            <a:off x="160825" y="3975900"/>
            <a:ext cx="7477200" cy="59607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Reflections and commitments:</a:t>
            </a:r>
            <a:endParaRPr sz="1200">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52"/>
          <p:cNvPicPr preferRelativeResize="0"/>
          <p:nvPr/>
        </p:nvPicPr>
        <p:blipFill>
          <a:blip r:embed="rId3">
            <a:alphaModFix/>
          </a:blip>
          <a:stretch>
            <a:fillRect/>
          </a:stretch>
        </p:blipFill>
        <p:spPr>
          <a:xfrm>
            <a:off x="59675" y="152400"/>
            <a:ext cx="7665101" cy="9839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p:nvPr/>
        </p:nvSpPr>
        <p:spPr>
          <a:xfrm>
            <a:off x="147600" y="2687325"/>
            <a:ext cx="7477200" cy="70128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How do you think this passage relates to norm setting? </a:t>
            </a:r>
            <a:endParaRPr sz="1200" b="1">
              <a:latin typeface="Roboto"/>
              <a:ea typeface="Roboto"/>
              <a:cs typeface="Roboto"/>
              <a:sym typeface="Roboto"/>
            </a:endParaRPr>
          </a:p>
          <a:p>
            <a:pPr marL="0" lvl="0" indent="0" algn="l" rtl="0">
              <a:spcBef>
                <a:spcPts val="0"/>
              </a:spcBef>
              <a:spcAft>
                <a:spcPts val="0"/>
              </a:spcAft>
              <a:buNone/>
            </a:pPr>
            <a:r>
              <a:rPr lang="en" sz="1200" b="1">
                <a:latin typeface="Roboto"/>
                <a:ea typeface="Roboto"/>
                <a:cs typeface="Roboto"/>
                <a:sym typeface="Roboto"/>
              </a:rPr>
              <a:t>Why do Arao and Clemens argue that we should be focusing less on making everyone feel safe and more on creating spaces where participants can </a:t>
            </a:r>
            <a:r>
              <a:rPr lang="en" sz="1200" b="1"/>
              <a:t>learn about differences and engage in respectful, civil discourse.</a:t>
            </a:r>
            <a:endParaRPr sz="1200" b="1">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p:txBody>
      </p:sp>
      <p:sp>
        <p:nvSpPr>
          <p:cNvPr id="90" name="Google Shape;90;p17"/>
          <p:cNvSpPr txBox="1"/>
          <p:nvPr/>
        </p:nvSpPr>
        <p:spPr>
          <a:xfrm>
            <a:off x="604800" y="0"/>
            <a:ext cx="6562800" cy="24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3F3F3"/>
                </a:solidFill>
                <a:latin typeface="Roboto"/>
                <a:ea typeface="Roboto"/>
                <a:cs typeface="Roboto"/>
                <a:sym typeface="Roboto"/>
              </a:rPr>
              <a:t>Indeed</a:t>
            </a:r>
            <a:r>
              <a:rPr lang="en" sz="1200">
                <a:solidFill>
                  <a:srgbClr val="EFEFEF"/>
                </a:solidFill>
                <a:latin typeface="Roboto"/>
                <a:ea typeface="Roboto"/>
                <a:cs typeface="Roboto"/>
                <a:sym typeface="Roboto"/>
              </a:rPr>
              <a:t>, the unanticipated discomfort and difficulty many agent group members experience as a result of participation in a social justice learning activity can also lead to resistance and denial.  Here, the truth of how power and privilege have moved in one’s life is rejected and energy is redirected toward critiquing the activity (rather than the content) as the source of her or his discomfort or explaining away others’ experiences as springing not from oppression, but from some other more benign source, disconnected from oneself.  In this manner the language of safety may actually encourage entrenchment in privilege, which we may be able to curtail more effectively by building conditions in which agent group members understand and expect from the outset the challenge is forthcoming.</a:t>
            </a:r>
            <a:endParaRPr sz="1200">
              <a:solidFill>
                <a:srgbClr val="EFEFEF"/>
              </a:solidFill>
              <a:latin typeface="Roboto"/>
              <a:ea typeface="Roboto"/>
              <a:cs typeface="Roboto"/>
              <a:sym typeface="Roboto"/>
            </a:endParaRPr>
          </a:p>
          <a:p>
            <a:pPr marL="0" lvl="0" indent="0" algn="l" rtl="0">
              <a:spcBef>
                <a:spcPts val="0"/>
              </a:spcBef>
              <a:spcAft>
                <a:spcPts val="0"/>
              </a:spcAft>
              <a:buNone/>
            </a:pPr>
            <a:endParaRPr sz="1200">
              <a:solidFill>
                <a:srgbClr val="EFEFEF"/>
              </a:solidFill>
              <a:latin typeface="Roboto"/>
              <a:ea typeface="Roboto"/>
              <a:cs typeface="Roboto"/>
              <a:sym typeface="Roboto"/>
            </a:endParaRPr>
          </a:p>
          <a:p>
            <a:pPr marL="0" lvl="0" indent="0" algn="l" rtl="0">
              <a:spcBef>
                <a:spcPts val="0"/>
              </a:spcBef>
              <a:spcAft>
                <a:spcPts val="0"/>
              </a:spcAft>
              <a:buNone/>
            </a:pPr>
            <a:r>
              <a:rPr lang="en" sz="1200">
                <a:solidFill>
                  <a:srgbClr val="EFEFEF"/>
                </a:solidFill>
                <a:latin typeface="Roboto"/>
                <a:ea typeface="Roboto"/>
                <a:cs typeface="Roboto"/>
                <a:sym typeface="Roboto"/>
              </a:rPr>
              <a:t>								</a:t>
            </a:r>
            <a:r>
              <a:rPr lang="en" sz="1200" i="1">
                <a:solidFill>
                  <a:srgbClr val="EFEFEF"/>
                </a:solidFill>
                <a:latin typeface="Roboto"/>
                <a:ea typeface="Roboto"/>
                <a:cs typeface="Roboto"/>
                <a:sym typeface="Roboto"/>
              </a:rPr>
              <a:t>From Safe Spaces to Brave Spaces</a:t>
            </a:r>
            <a:endParaRPr sz="1200" i="1">
              <a:solidFill>
                <a:srgbClr val="EFEFEF"/>
              </a:solidFill>
              <a:latin typeface="Roboto"/>
              <a:ea typeface="Roboto"/>
              <a:cs typeface="Roboto"/>
              <a:sym typeface="Roboto"/>
            </a:endParaRPr>
          </a:p>
          <a:p>
            <a:pPr marL="3657600" lvl="0" indent="0" algn="l" rtl="0">
              <a:spcBef>
                <a:spcPts val="0"/>
              </a:spcBef>
              <a:spcAft>
                <a:spcPts val="0"/>
              </a:spcAft>
              <a:buNone/>
            </a:pPr>
            <a:r>
              <a:rPr lang="en" sz="1200">
                <a:solidFill>
                  <a:srgbClr val="EFEFEF"/>
                </a:solidFill>
                <a:latin typeface="Roboto"/>
                <a:ea typeface="Roboto"/>
                <a:cs typeface="Roboto"/>
                <a:sym typeface="Roboto"/>
              </a:rPr>
              <a:t>Arao and Clemens, 2013</a:t>
            </a:r>
            <a:endParaRPr sz="1200">
              <a:solidFill>
                <a:srgbClr val="EFEFEF"/>
              </a:solidFill>
              <a:latin typeface="Roboto"/>
              <a:ea typeface="Roboto"/>
              <a:cs typeface="Roboto"/>
              <a:sym typeface="Roboto"/>
            </a:endParaRPr>
          </a:p>
          <a:p>
            <a:pPr marL="0" lvl="0" indent="0" algn="l" rtl="0">
              <a:spcBef>
                <a:spcPts val="0"/>
              </a:spcBef>
              <a:spcAft>
                <a:spcPts val="0"/>
              </a:spcAft>
              <a:buNone/>
            </a:pPr>
            <a:endParaRPr sz="1200">
              <a:solidFill>
                <a:srgbClr val="EFEFEF"/>
              </a:solidFill>
              <a:latin typeface="Roboto"/>
              <a:ea typeface="Roboto"/>
              <a:cs typeface="Roboto"/>
              <a:sym typeface="Roboto"/>
            </a:endParaRPr>
          </a:p>
          <a:p>
            <a:pPr marL="0" lvl="0" indent="0" algn="l" rtl="0">
              <a:spcBef>
                <a:spcPts val="0"/>
              </a:spcBef>
              <a:spcAft>
                <a:spcPts val="0"/>
              </a:spcAft>
              <a:buNone/>
            </a:pPr>
            <a:r>
              <a:rPr lang="en" sz="1200">
                <a:solidFill>
                  <a:srgbClr val="EFEFEF"/>
                </a:solidFill>
                <a:latin typeface="Roboto"/>
                <a:ea typeface="Roboto"/>
                <a:cs typeface="Roboto"/>
                <a:sym typeface="Roboto"/>
              </a:rPr>
              <a:t>Entire chapter can be found on slides 21-36.</a:t>
            </a:r>
            <a:endParaRPr sz="1200">
              <a:solidFill>
                <a:srgbClr val="EFEFE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rotWithShape="1">
          <a:blip r:embed="rId3">
            <a:alphaModFix/>
          </a:blip>
          <a:srcRect/>
          <a:stretch/>
        </p:blipFill>
        <p:spPr>
          <a:xfrm>
            <a:off x="388620" y="558800"/>
            <a:ext cx="3525480" cy="4534380"/>
          </a:xfrm>
          <a:prstGeom prst="rect">
            <a:avLst/>
          </a:prstGeom>
          <a:noFill/>
          <a:ln w="9525" cap="flat" cmpd="sng">
            <a:solidFill>
              <a:schemeClr val="dk1"/>
            </a:solidFill>
            <a:prstDash val="solid"/>
            <a:round/>
            <a:headEnd type="none" w="sm" len="sm"/>
            <a:tailEnd type="none" w="sm" len="sm"/>
          </a:ln>
        </p:spPr>
      </p:pic>
      <p:pic>
        <p:nvPicPr>
          <p:cNvPr id="97" name="Google Shape;97;p18"/>
          <p:cNvPicPr preferRelativeResize="0"/>
          <p:nvPr/>
        </p:nvPicPr>
        <p:blipFill rotWithShape="1">
          <a:blip r:embed="rId4">
            <a:alphaModFix/>
          </a:blip>
          <a:srcRect/>
          <a:stretch/>
        </p:blipFill>
        <p:spPr>
          <a:xfrm>
            <a:off x="4251905" y="558797"/>
            <a:ext cx="3141345" cy="1457325"/>
          </a:xfrm>
          <a:prstGeom prst="rect">
            <a:avLst/>
          </a:prstGeom>
          <a:noFill/>
          <a:ln>
            <a:noFill/>
          </a:ln>
        </p:spPr>
      </p:pic>
      <p:sp>
        <p:nvSpPr>
          <p:cNvPr id="98" name="Google Shape;98;p18"/>
          <p:cNvSpPr txBox="1"/>
          <p:nvPr/>
        </p:nvSpPr>
        <p:spPr>
          <a:xfrm>
            <a:off x="4251925" y="2187425"/>
            <a:ext cx="31413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5"/>
              </a:rPr>
              <a:t>National Equity Project</a:t>
            </a:r>
            <a:endParaRPr sz="1100">
              <a:solidFill>
                <a:schemeClr val="dk1"/>
              </a:solidFill>
            </a:endParaRPr>
          </a:p>
          <a:p>
            <a:pPr marL="0" lvl="0" indent="0" algn="l" rtl="0">
              <a:spcBef>
                <a:spcPts val="0"/>
              </a:spcBef>
              <a:spcAft>
                <a:spcPts val="0"/>
              </a:spcAft>
              <a:buClr>
                <a:schemeClr val="dk1"/>
              </a:buClr>
              <a:buFont typeface="Arial"/>
              <a:buNone/>
            </a:pPr>
            <a:endParaRPr sz="1100">
              <a:solidFill>
                <a:schemeClr val="dk1"/>
              </a:solidFill>
            </a:endParaRPr>
          </a:p>
        </p:txBody>
      </p:sp>
      <p:sp>
        <p:nvSpPr>
          <p:cNvPr id="99" name="Google Shape;99;p18"/>
          <p:cNvSpPr txBox="1"/>
          <p:nvPr/>
        </p:nvSpPr>
        <p:spPr>
          <a:xfrm>
            <a:off x="139225" y="5093175"/>
            <a:ext cx="5142300" cy="4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6"/>
              </a:rPr>
              <a:t>Edward Fergus</a:t>
            </a:r>
            <a:endParaRPr sz="1100">
              <a:solidFill>
                <a:schemeClr val="dk1"/>
              </a:solidFill>
            </a:endParaRPr>
          </a:p>
          <a:p>
            <a:pPr marL="0" lvl="0" indent="0" algn="l" rtl="0">
              <a:spcBef>
                <a:spcPts val="0"/>
              </a:spcBef>
              <a:spcAft>
                <a:spcPts val="0"/>
              </a:spcAft>
              <a:buNone/>
            </a:pPr>
            <a:r>
              <a:rPr lang="en" sz="1100" u="sng">
                <a:solidFill>
                  <a:schemeClr val="hlink"/>
                </a:solidFill>
                <a:hlinkClick r:id="rId7"/>
              </a:rPr>
              <a:t>Solving Disproportionality and Achieving Equity | Corwin</a:t>
            </a:r>
            <a:endParaRPr sz="1100">
              <a:solidFill>
                <a:schemeClr val="dk1"/>
              </a:solidFill>
            </a:endParaRPr>
          </a:p>
          <a:p>
            <a:pPr marL="0" lvl="0" indent="0" algn="l" rtl="0">
              <a:spcBef>
                <a:spcPts val="0"/>
              </a:spcBef>
              <a:spcAft>
                <a:spcPts val="0"/>
              </a:spcAft>
              <a:buClr>
                <a:schemeClr val="dk1"/>
              </a:buClr>
              <a:buFont typeface="Arial"/>
              <a:buNone/>
            </a:pPr>
            <a:endParaRPr sz="1100">
              <a:solidFill>
                <a:schemeClr val="dk1"/>
              </a:solidFill>
            </a:endParaRPr>
          </a:p>
        </p:txBody>
      </p:sp>
      <p:pic>
        <p:nvPicPr>
          <p:cNvPr id="100" name="Google Shape;100;p18"/>
          <p:cNvPicPr preferRelativeResize="0"/>
          <p:nvPr/>
        </p:nvPicPr>
        <p:blipFill rotWithShape="1">
          <a:blip r:embed="rId8">
            <a:alphaModFix/>
          </a:blip>
          <a:srcRect/>
          <a:stretch/>
        </p:blipFill>
        <p:spPr>
          <a:xfrm>
            <a:off x="1248978" y="6020400"/>
            <a:ext cx="5413598" cy="3059651"/>
          </a:xfrm>
          <a:prstGeom prst="rect">
            <a:avLst/>
          </a:prstGeom>
          <a:noFill/>
          <a:ln>
            <a:noFill/>
          </a:ln>
        </p:spPr>
      </p:pic>
      <p:sp>
        <p:nvSpPr>
          <p:cNvPr id="101" name="Google Shape;101;p18"/>
          <p:cNvSpPr txBox="1"/>
          <p:nvPr/>
        </p:nvSpPr>
        <p:spPr>
          <a:xfrm>
            <a:off x="520075" y="9131625"/>
            <a:ext cx="69534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Presentation By Dr. Lane and Ms. Walker: </a:t>
            </a:r>
            <a:r>
              <a:rPr lang="en" sz="1000" u="sng">
                <a:solidFill>
                  <a:schemeClr val="hlink"/>
                </a:solidFill>
                <a:hlinkClick r:id="rId9"/>
              </a:rPr>
              <a:t>https://www.youtube.com/watch?v=kT7HtzkZ74o&amp;list=PLRTyI0-OTuVMiCuRJItbRubhQUCDGd4nk&amp;index=6</a:t>
            </a:r>
            <a:endParaRPr sz="1000"/>
          </a:p>
          <a:p>
            <a:pPr marL="0" lvl="0" indent="0" algn="l" rtl="0">
              <a:spcBef>
                <a:spcPts val="0"/>
              </a:spcBef>
              <a:spcAft>
                <a:spcPts val="0"/>
              </a:spcAft>
              <a:buNone/>
            </a:pPr>
            <a:r>
              <a:rPr lang="en" sz="1000"/>
              <a:t>Slides: </a:t>
            </a:r>
            <a:r>
              <a:rPr lang="en" sz="1000" u="sng">
                <a:solidFill>
                  <a:schemeClr val="hlink"/>
                </a:solidFill>
                <a:hlinkClick r:id="rId10"/>
              </a:rPr>
              <a:t>NAVIGATING EdEquityVA:</a:t>
            </a:r>
            <a:endParaRPr sz="1000"/>
          </a:p>
          <a:p>
            <a:pPr marL="0" lvl="0" indent="0" algn="l" rtl="0">
              <a:spcBef>
                <a:spcPts val="0"/>
              </a:spcBef>
              <a:spcAft>
                <a:spcPts val="0"/>
              </a:spcAft>
              <a:buNone/>
            </a:pP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p:nvPr/>
        </p:nvSpPr>
        <p:spPr>
          <a:xfrm>
            <a:off x="114300" y="1102575"/>
            <a:ext cx="3828000" cy="22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3F3F3"/>
                </a:solidFill>
                <a:latin typeface="Verdana"/>
                <a:ea typeface="Verdana"/>
                <a:cs typeface="Verdana"/>
                <a:sym typeface="Verdana"/>
              </a:rPr>
              <a:t>Courageous Leadership</a:t>
            </a:r>
            <a:endParaRPr sz="1200" b="1">
              <a:solidFill>
                <a:srgbClr val="F3F3F3"/>
              </a:solidFill>
              <a:latin typeface="Verdana"/>
              <a:ea typeface="Verdana"/>
              <a:cs typeface="Verdana"/>
              <a:sym typeface="Verdana"/>
            </a:endParaRPr>
          </a:p>
          <a:p>
            <a:pPr marL="0" lvl="0" indent="0" algn="l" rtl="0">
              <a:spcBef>
                <a:spcPts val="0"/>
              </a:spcBef>
              <a:spcAft>
                <a:spcPts val="0"/>
              </a:spcAft>
              <a:buNone/>
            </a:pPr>
            <a:endParaRPr sz="1200" b="1">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Anti Racism and Equity Policy is explicitly stated and published.</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Equity Audit is conducted annually with published results.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School division leaders promote Diversity &amp; Cultivate Responsibility for Equity.</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Equity goals are explicitly stated in Strategic Planning.</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Resource Allocation advances equity goals.</a:t>
            </a:r>
            <a:endParaRPr sz="1200">
              <a:solidFill>
                <a:srgbClr val="F3F3F3"/>
              </a:solidFill>
              <a:latin typeface="Verdana"/>
              <a:ea typeface="Verdana"/>
              <a:cs typeface="Verdana"/>
              <a:sym typeface="Verdana"/>
            </a:endParaRPr>
          </a:p>
        </p:txBody>
      </p:sp>
      <p:sp>
        <p:nvSpPr>
          <p:cNvPr id="107" name="Google Shape;107;p19"/>
          <p:cNvSpPr txBox="1"/>
          <p:nvPr/>
        </p:nvSpPr>
        <p:spPr>
          <a:xfrm>
            <a:off x="3819600" y="1102575"/>
            <a:ext cx="39042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3F3F3"/>
                </a:solidFill>
                <a:latin typeface="Verdana"/>
                <a:ea typeface="Verdana"/>
                <a:cs typeface="Verdana"/>
                <a:sym typeface="Verdana"/>
              </a:rPr>
              <a:t>Curriculum Reframing</a:t>
            </a:r>
            <a:endParaRPr sz="1200" b="1">
              <a:solidFill>
                <a:srgbClr val="F3F3F3"/>
              </a:solidFill>
              <a:latin typeface="Verdana"/>
              <a:ea typeface="Verdana"/>
              <a:cs typeface="Verdana"/>
              <a:sym typeface="Verdana"/>
            </a:endParaRPr>
          </a:p>
          <a:p>
            <a:pPr marL="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Embeds student voice</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Audited for cultural and ethnic inclusivity</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Culturally relevant content and pedagogy</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Deeper learning aligned</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High quality instructional resources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p:txBody>
      </p:sp>
      <p:sp>
        <p:nvSpPr>
          <p:cNvPr id="108" name="Google Shape;108;p19"/>
          <p:cNvSpPr txBox="1"/>
          <p:nvPr/>
        </p:nvSpPr>
        <p:spPr>
          <a:xfrm>
            <a:off x="170400" y="4234650"/>
            <a:ext cx="37719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3F3F3"/>
                </a:solidFill>
                <a:latin typeface="Verdana"/>
                <a:ea typeface="Verdana"/>
                <a:cs typeface="Verdana"/>
                <a:sym typeface="Verdana"/>
              </a:rPr>
              <a:t>Compassionate Family and Student Engagement</a:t>
            </a:r>
            <a:endParaRPr sz="1200" b="1">
              <a:solidFill>
                <a:srgbClr val="F3F3F3"/>
              </a:solidFill>
              <a:latin typeface="Verdana"/>
              <a:ea typeface="Verdana"/>
              <a:cs typeface="Verdana"/>
              <a:sym typeface="Verdana"/>
            </a:endParaRPr>
          </a:p>
          <a:p>
            <a:pPr marL="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Social Emotional Learning (SEL)</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Student supports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Restorative practices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Asset-based interventions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Trauma informed</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p:txBody>
      </p:sp>
      <p:sp>
        <p:nvSpPr>
          <p:cNvPr id="109" name="Google Shape;109;p19"/>
          <p:cNvSpPr txBox="1"/>
          <p:nvPr/>
        </p:nvSpPr>
        <p:spPr>
          <a:xfrm>
            <a:off x="142350" y="6634950"/>
            <a:ext cx="37053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3F3F3"/>
                </a:solidFill>
                <a:latin typeface="Verdana"/>
                <a:ea typeface="Verdana"/>
                <a:cs typeface="Verdana"/>
                <a:sym typeface="Verdana"/>
              </a:rPr>
              <a:t>Continuous Reflection</a:t>
            </a:r>
            <a:endParaRPr sz="1200" b="1">
              <a:solidFill>
                <a:srgbClr val="F3F3F3"/>
              </a:solidFill>
              <a:latin typeface="Verdana"/>
              <a:ea typeface="Verdana"/>
              <a:cs typeface="Verdana"/>
              <a:sym typeface="Verdana"/>
            </a:endParaRPr>
          </a:p>
          <a:p>
            <a:pPr marL="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Data Driven Decision Making-Culturally relevant data guides the decisions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Equity dashboard for data is published on the website</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Accountability mechanisms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Examine implicit biases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Engage students, families, and stakeholders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Requires self awareness through self assessment</a:t>
            </a:r>
            <a:endParaRPr sz="1200">
              <a:solidFill>
                <a:srgbClr val="F3F3F3"/>
              </a:solidFill>
            </a:endParaRPr>
          </a:p>
        </p:txBody>
      </p:sp>
      <p:sp>
        <p:nvSpPr>
          <p:cNvPr id="110" name="Google Shape;110;p19"/>
          <p:cNvSpPr txBox="1"/>
          <p:nvPr/>
        </p:nvSpPr>
        <p:spPr>
          <a:xfrm>
            <a:off x="3886200" y="34359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3F3F3"/>
                </a:solidFill>
                <a:latin typeface="Verdana"/>
                <a:ea typeface="Verdana"/>
                <a:cs typeface="Verdana"/>
                <a:sym typeface="Verdana"/>
              </a:rPr>
              <a:t>Culturally Responsive Teaching</a:t>
            </a:r>
            <a:endParaRPr sz="1200" b="1">
              <a:solidFill>
                <a:srgbClr val="F3F3F3"/>
              </a:solidFill>
              <a:latin typeface="Verdana"/>
              <a:ea typeface="Verdana"/>
              <a:cs typeface="Verdana"/>
              <a:sym typeface="Verdana"/>
            </a:endParaRPr>
          </a:p>
          <a:p>
            <a:pPr marL="0" lvl="0" indent="0" algn="l" rtl="0">
              <a:spcBef>
                <a:spcPts val="0"/>
              </a:spcBef>
              <a:spcAft>
                <a:spcPts val="0"/>
              </a:spcAft>
              <a:buNone/>
            </a:pPr>
            <a:endParaRPr sz="1200" b="1">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Culture is centered as a vehicle for learning.</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Instruction is tailored to meet student needs.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School climate fosters affirmation of ALL students.</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Power imbalances based on race, culture, ethnicity, and class are mitigated.</a:t>
            </a:r>
            <a:endParaRPr sz="1200">
              <a:solidFill>
                <a:srgbClr val="F3F3F3"/>
              </a:solidFill>
              <a:latin typeface="Verdana"/>
              <a:ea typeface="Verdana"/>
              <a:cs typeface="Verdana"/>
              <a:sym typeface="Verdana"/>
            </a:endParaRPr>
          </a:p>
          <a:p>
            <a:pPr marL="457200" lvl="0" indent="0" algn="l" rtl="0">
              <a:spcBef>
                <a:spcPts val="0"/>
              </a:spcBef>
              <a:spcAft>
                <a:spcPts val="0"/>
              </a:spcAft>
              <a:buNone/>
            </a:pPr>
            <a:endParaRPr sz="1200">
              <a:solidFill>
                <a:srgbClr val="F3F3F3"/>
              </a:solidFill>
              <a:latin typeface="Verdana"/>
              <a:ea typeface="Verdana"/>
              <a:cs typeface="Verdana"/>
              <a:sym typeface="Verdana"/>
            </a:endParaRPr>
          </a:p>
          <a:p>
            <a:pPr marL="457200" lvl="0" indent="-304800" algn="l" rtl="0">
              <a:spcBef>
                <a:spcPts val="0"/>
              </a:spcBef>
              <a:spcAft>
                <a:spcPts val="0"/>
              </a:spcAft>
              <a:buClr>
                <a:srgbClr val="F3F3F3"/>
              </a:buClr>
              <a:buSzPts val="1200"/>
              <a:buFont typeface="Verdana"/>
              <a:buChar char="●"/>
            </a:pPr>
            <a:r>
              <a:rPr lang="en" sz="1200">
                <a:solidFill>
                  <a:srgbClr val="F3F3F3"/>
                </a:solidFill>
                <a:latin typeface="Verdana"/>
                <a:ea typeface="Verdana"/>
                <a:cs typeface="Verdana"/>
                <a:sym typeface="Verdana"/>
              </a:rPr>
              <a:t>Staff communicates high expectations for ALL students.</a:t>
            </a:r>
            <a:endParaRPr sz="1200">
              <a:solidFill>
                <a:srgbClr val="F3F3F3"/>
              </a:solidFill>
            </a:endParaRPr>
          </a:p>
        </p:txBody>
      </p:sp>
      <p:sp>
        <p:nvSpPr>
          <p:cNvPr id="111" name="Google Shape;111;p19"/>
          <p:cNvSpPr txBox="1"/>
          <p:nvPr/>
        </p:nvSpPr>
        <p:spPr>
          <a:xfrm>
            <a:off x="291000" y="123825"/>
            <a:ext cx="7190400" cy="8058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4000">
                <a:solidFill>
                  <a:srgbClr val="105775"/>
                </a:solidFill>
                <a:latin typeface="Verdana"/>
                <a:ea typeface="Verdana"/>
                <a:cs typeface="Verdana"/>
                <a:sym typeface="Verdana"/>
              </a:rPr>
              <a:t>Virginia’s Equity 5Cs</a:t>
            </a:r>
            <a:endParaRPr sz="4000">
              <a:solidFill>
                <a:srgbClr val="105775"/>
              </a:solidFill>
              <a:latin typeface="Verdana"/>
              <a:ea typeface="Verdana"/>
              <a:cs typeface="Verdana"/>
              <a:sym typeface="Verdana"/>
            </a:endParaRPr>
          </a:p>
        </p:txBody>
      </p:sp>
      <p:pic>
        <p:nvPicPr>
          <p:cNvPr id="112" name="Google Shape;112;p19"/>
          <p:cNvPicPr preferRelativeResize="0"/>
          <p:nvPr/>
        </p:nvPicPr>
        <p:blipFill>
          <a:blip r:embed="rId3">
            <a:alphaModFix/>
          </a:blip>
          <a:stretch>
            <a:fillRect/>
          </a:stretch>
        </p:blipFill>
        <p:spPr>
          <a:xfrm>
            <a:off x="4009575" y="7434825"/>
            <a:ext cx="3619951" cy="19048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0"/>
          <p:cNvPicPr preferRelativeResize="0"/>
          <p:nvPr/>
        </p:nvPicPr>
        <p:blipFill>
          <a:blip r:embed="rId3">
            <a:alphaModFix/>
          </a:blip>
          <a:stretch>
            <a:fillRect/>
          </a:stretch>
        </p:blipFill>
        <p:spPr>
          <a:xfrm>
            <a:off x="189400" y="1478675"/>
            <a:ext cx="7486650" cy="8225400"/>
          </a:xfrm>
          <a:prstGeom prst="rect">
            <a:avLst/>
          </a:prstGeom>
          <a:noFill/>
          <a:ln>
            <a:noFill/>
          </a:ln>
        </p:spPr>
      </p:pic>
      <p:sp>
        <p:nvSpPr>
          <p:cNvPr id="118" name="Google Shape;118;p20"/>
          <p:cNvSpPr txBox="1"/>
          <p:nvPr/>
        </p:nvSpPr>
        <p:spPr>
          <a:xfrm>
            <a:off x="132250" y="137325"/>
            <a:ext cx="1305000" cy="6858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50000"/>
              </a:lnSpc>
              <a:spcBef>
                <a:spcPts val="360"/>
              </a:spcBef>
              <a:spcAft>
                <a:spcPts val="0"/>
              </a:spcAft>
              <a:buNone/>
            </a:pPr>
            <a:r>
              <a:rPr lang="en" sz="1200">
                <a:latin typeface="Verdana"/>
                <a:ea typeface="Verdana"/>
                <a:cs typeface="Verdana"/>
                <a:sym typeface="Verdana"/>
              </a:rPr>
              <a:t>Courageous Leadership</a:t>
            </a:r>
            <a:endParaRPr sz="1200">
              <a:latin typeface="Roboto"/>
              <a:ea typeface="Roboto"/>
              <a:cs typeface="Roboto"/>
              <a:sym typeface="Roboto"/>
            </a:endParaRPr>
          </a:p>
        </p:txBody>
      </p:sp>
      <p:sp>
        <p:nvSpPr>
          <p:cNvPr id="119" name="Google Shape;119;p20"/>
          <p:cNvSpPr txBox="1"/>
          <p:nvPr/>
        </p:nvSpPr>
        <p:spPr>
          <a:xfrm>
            <a:off x="1580050" y="137325"/>
            <a:ext cx="1305000" cy="6858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50000"/>
              </a:lnSpc>
              <a:spcBef>
                <a:spcPts val="360"/>
              </a:spcBef>
              <a:spcAft>
                <a:spcPts val="0"/>
              </a:spcAft>
              <a:buNone/>
            </a:pPr>
            <a:r>
              <a:rPr lang="en" sz="1200">
                <a:latin typeface="Verdana"/>
                <a:ea typeface="Verdana"/>
                <a:cs typeface="Verdana"/>
                <a:sym typeface="Verdana"/>
              </a:rPr>
              <a:t>Curriculum Reframing</a:t>
            </a:r>
            <a:endParaRPr sz="1200">
              <a:latin typeface="Roboto"/>
              <a:ea typeface="Roboto"/>
              <a:cs typeface="Roboto"/>
              <a:sym typeface="Roboto"/>
            </a:endParaRPr>
          </a:p>
        </p:txBody>
      </p:sp>
      <p:sp>
        <p:nvSpPr>
          <p:cNvPr id="120" name="Google Shape;120;p20"/>
          <p:cNvSpPr txBox="1"/>
          <p:nvPr/>
        </p:nvSpPr>
        <p:spPr>
          <a:xfrm>
            <a:off x="3075475" y="137325"/>
            <a:ext cx="1400100" cy="6858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50000"/>
              </a:lnSpc>
              <a:spcBef>
                <a:spcPts val="360"/>
              </a:spcBef>
              <a:spcAft>
                <a:spcPts val="0"/>
              </a:spcAft>
              <a:buNone/>
            </a:pPr>
            <a:r>
              <a:rPr lang="en" sz="800">
                <a:latin typeface="Verdana"/>
                <a:ea typeface="Verdana"/>
                <a:cs typeface="Verdana"/>
                <a:sym typeface="Verdana"/>
              </a:rPr>
              <a:t>Compassionate Student &amp; Family Engagement</a:t>
            </a:r>
            <a:endParaRPr sz="800">
              <a:latin typeface="Roboto"/>
              <a:ea typeface="Roboto"/>
              <a:cs typeface="Roboto"/>
              <a:sym typeface="Roboto"/>
            </a:endParaRPr>
          </a:p>
        </p:txBody>
      </p:sp>
      <p:sp>
        <p:nvSpPr>
          <p:cNvPr id="121" name="Google Shape;121;p20"/>
          <p:cNvSpPr txBox="1"/>
          <p:nvPr/>
        </p:nvSpPr>
        <p:spPr>
          <a:xfrm>
            <a:off x="4618375" y="137325"/>
            <a:ext cx="1400100" cy="6858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50000"/>
              </a:lnSpc>
              <a:spcBef>
                <a:spcPts val="360"/>
              </a:spcBef>
              <a:spcAft>
                <a:spcPts val="0"/>
              </a:spcAft>
              <a:buNone/>
            </a:pPr>
            <a:r>
              <a:rPr lang="en" sz="1200">
                <a:latin typeface="Verdana"/>
                <a:ea typeface="Verdana"/>
                <a:cs typeface="Verdana"/>
                <a:sym typeface="Verdana"/>
              </a:rPr>
              <a:t>Continuous Reflection</a:t>
            </a:r>
            <a:endParaRPr sz="1200">
              <a:latin typeface="Roboto"/>
              <a:ea typeface="Roboto"/>
              <a:cs typeface="Roboto"/>
              <a:sym typeface="Roboto"/>
            </a:endParaRPr>
          </a:p>
        </p:txBody>
      </p:sp>
      <p:sp>
        <p:nvSpPr>
          <p:cNvPr id="122" name="Google Shape;122;p20"/>
          <p:cNvSpPr txBox="1"/>
          <p:nvPr/>
        </p:nvSpPr>
        <p:spPr>
          <a:xfrm>
            <a:off x="6113800" y="137325"/>
            <a:ext cx="1400100" cy="6858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50000"/>
              </a:lnSpc>
              <a:spcBef>
                <a:spcPts val="360"/>
              </a:spcBef>
              <a:spcAft>
                <a:spcPts val="0"/>
              </a:spcAft>
              <a:buNone/>
            </a:pPr>
            <a:r>
              <a:rPr lang="en" sz="900">
                <a:latin typeface="Verdana"/>
                <a:ea typeface="Verdana"/>
                <a:cs typeface="Verdana"/>
                <a:sym typeface="Verdana"/>
              </a:rPr>
              <a:t>Culturally Responsive Teaching</a:t>
            </a:r>
            <a:endParaRPr sz="9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a:off x="152400" y="1163525"/>
            <a:ext cx="7467601" cy="7731341"/>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Custom</PresentationFormat>
  <Paragraphs>146</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Roboto Slab</vt:lpstr>
      <vt:lpstr>Roboto</vt:lpstr>
      <vt:lpstr>Arial</vt:lpstr>
      <vt:lpstr>Verdana</vt:lpstr>
      <vt:lpstr>Proxima Nova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PPDLoaner5</dc:creator>
  <cp:lastModifiedBy>Loaner</cp:lastModifiedBy>
  <cp:revision>1</cp:revision>
  <dcterms:modified xsi:type="dcterms:W3CDTF">2021-10-07T17:40:32Z</dcterms:modified>
</cp:coreProperties>
</file>