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5" roundtripDataSignature="AMtx7mjhklgXB3FZAFdbjU1r37NFe1GB+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723A2D-A05F-71A3-4B5F-31D9E01AE31E}" name="Jennifer Owen" initials="JO" userId="S::jennifer@odco.onmicrosoft.com::5dd859b9-307d-4a9c-b37b-756b988d1df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9181"/>
    <a:srgbClr val="B28B6C"/>
    <a:srgbClr val="9E917F"/>
    <a:srgbClr val="E96D16"/>
    <a:srgbClr val="F6B187"/>
    <a:srgbClr val="AC9F91"/>
    <a:srgbClr val="013399"/>
    <a:srgbClr val="E69138"/>
    <a:srgbClr val="829797"/>
    <a:srgbClr val="377B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DF0F59-F7B3-4E73-BB9F-98304D8E2CE7}">
  <a:tblStyle styleId="{84DF0F59-F7B3-4E73-BB9F-98304D8E2CE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1B41BB5-ECD2-4BE0-B7D1-A4AA1AD17145}" styleName="Table_1">
    <a:wholeTbl>
      <a:tcTxStyle b="off" i="off">
        <a:font>
          <a:latin typeface="Verdana"/>
          <a:ea typeface="Verdana"/>
          <a:cs typeface="Verdan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8EF"/>
          </a:solidFill>
        </a:fill>
      </a:tcStyle>
    </a:wholeTbl>
    <a:band1H>
      <a:tcTxStyle b="off" i="off"/>
      <a:tcStyle>
        <a:tcBdr/>
        <a:fill>
          <a:solidFill>
            <a:srgbClr val="DCF1DF"/>
          </a:solidFill>
        </a:fill>
      </a:tcStyle>
    </a:band1H>
    <a:band2H>
      <a:tcTxStyle b="off" i="off"/>
      <a:tcStyle>
        <a:tcBdr/>
      </a:tcStyle>
    </a:band2H>
    <a:band1V>
      <a:tcTxStyle b="off" i="off"/>
      <a:tcStyle>
        <a:tcBdr/>
        <a:fill>
          <a:solidFill>
            <a:srgbClr val="DCF1DF"/>
          </a:solidFill>
        </a:fill>
      </a:tcStyle>
    </a:band1V>
    <a:band2V>
      <a:tcTxStyle b="off" i="off"/>
      <a:tcStyle>
        <a:tcBdr/>
      </a:tcStyle>
    </a:band2V>
    <a:lastCol>
      <a:tcTxStyle b="on" i="off">
        <a:font>
          <a:latin typeface="Verdana"/>
          <a:ea typeface="Verdana"/>
          <a:cs typeface="Verdana"/>
        </a:font>
        <a:schemeClr val="lt1"/>
      </a:tcTxStyle>
      <a:tcStyle>
        <a:tcBdr/>
        <a:fill>
          <a:solidFill>
            <a:schemeClr val="accent1"/>
          </a:solidFill>
        </a:fill>
      </a:tcStyle>
    </a:lastCol>
    <a:firstCol>
      <a:tcTxStyle b="on" i="off">
        <a:font>
          <a:latin typeface="Verdana"/>
          <a:ea typeface="Verdana"/>
          <a:cs typeface="Verdana"/>
        </a:font>
        <a:schemeClr val="lt1"/>
      </a:tcTxStyle>
      <a:tcStyle>
        <a:tcBdr/>
        <a:fill>
          <a:solidFill>
            <a:schemeClr val="accent1"/>
          </a:solidFill>
        </a:fill>
      </a:tcStyle>
    </a:firstCol>
    <a:lastRow>
      <a:tcTxStyle b="on" i="off">
        <a:font>
          <a:latin typeface="Verdana"/>
          <a:ea typeface="Verdana"/>
          <a:cs typeface="Verdan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Verdana"/>
          <a:ea typeface="Verdana"/>
          <a:cs typeface="Verdan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820"/>
    <p:restoredTop sz="86531"/>
  </p:normalViewPr>
  <p:slideViewPr>
    <p:cSldViewPr snapToGrid="0">
      <p:cViewPr varScale="1">
        <p:scale>
          <a:sx n="76" d="100"/>
          <a:sy n="76" d="100"/>
        </p:scale>
        <p:origin x="1085" y="53"/>
      </p:cViewPr>
      <p:guideLst>
        <p:guide orient="horz" pos="2160"/>
        <p:guide pos="2880"/>
      </p:guideLst>
    </p:cSldViewPr>
  </p:slideViewPr>
  <p:outlineViewPr>
    <p:cViewPr>
      <p:scale>
        <a:sx n="33" d="100"/>
        <a:sy n="33" d="100"/>
      </p:scale>
      <p:origin x="0" y="-12280"/>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89"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87" Type="http://schemas.openxmlformats.org/officeDocument/2006/relationships/viewProps" Target="viewProps.xml"/><Relationship Id="rId5" Type="http://schemas.openxmlformats.org/officeDocument/2006/relationships/slide" Target="slides/slide4.xml"/><Relationship Id="rId90"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85"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forms.gle/wwxA6gdCcneH9sXEA"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b="1" i="1"/>
          </a:p>
          <a:p>
            <a:pPr marL="0" lvl="0" indent="0" algn="l" rtl="0">
              <a:lnSpc>
                <a:spcPct val="100000"/>
              </a:lnSpc>
              <a:spcBef>
                <a:spcPts val="0"/>
              </a:spcBef>
              <a:spcAft>
                <a:spcPts val="0"/>
              </a:spcAft>
              <a:buClr>
                <a:schemeClr val="dk1"/>
              </a:buClr>
              <a:buSzPts val="1400"/>
              <a:buFont typeface="Calibri"/>
              <a:buNone/>
            </a:pPr>
            <a:endParaRPr b="1" i="1" dirty="0"/>
          </a:p>
        </p:txBody>
      </p:sp>
      <p:sp>
        <p:nvSpPr>
          <p:cNvPr id="203" name="Google Shape;20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100"/>
          </a:p>
        </p:txBody>
      </p:sp>
      <p:sp>
        <p:nvSpPr>
          <p:cNvPr id="269" name="Google Shape;26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92" name="Google Shape;29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99" name="Google Shape;29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fa7325843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fa7325843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fa73258439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018d1e052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1018d1e052f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g1018d1e052f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fa73258439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fa7325843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gfa7325843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b="1" i="1"/>
          </a:p>
        </p:txBody>
      </p:sp>
      <p:sp>
        <p:nvSpPr>
          <p:cNvPr id="334" name="Google Shape;33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39bfd3790_1_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a39bfd3790_1_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457200" lvl="0" indent="0" algn="l" rtl="0">
              <a:lnSpc>
                <a:spcPct val="100000"/>
              </a:lnSpc>
              <a:spcBef>
                <a:spcPts val="0"/>
              </a:spcBef>
              <a:spcAft>
                <a:spcPts val="0"/>
              </a:spcAft>
              <a:buSzPts val="1400"/>
              <a:buNone/>
            </a:pPr>
            <a:endParaRPr/>
          </a:p>
        </p:txBody>
      </p:sp>
      <p:sp>
        <p:nvSpPr>
          <p:cNvPr id="340" name="Google Shape;340;ga39bfd3790_1_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144164396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1014416439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10144164396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a4908cd048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a4908cd048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400"/>
          </a:p>
        </p:txBody>
      </p:sp>
      <p:sp>
        <p:nvSpPr>
          <p:cNvPr id="357" name="Google Shape;357;ga4908cd048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a006eb53a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a006eb53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ga006eb53a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Workbook slide 24 for reference.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92" name="Google Shape;392;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03" name="Google Shape;403;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420" name="Google Shape;420;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46" name="Google Shape;446;p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71" name="Google Shape;471;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81" name="Google Shape;481;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489" name="Google Shape;48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510" name="Google Shape;51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aee3afe4b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aee3afe4bd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ea5cc65a7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9ea5cc65a7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524" name="Google Shape;524;g9ea5cc65a7_0_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39bfd3790_1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a39bfd3790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ga39bfd3790_1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39bfd3790_1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a39bfd3790_1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a39bfd3790_1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a39bfd3790_1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a39bfd3790_1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Calibri"/>
              <a:buNone/>
            </a:pPr>
            <a:endParaRPr/>
          </a:p>
        </p:txBody>
      </p:sp>
      <p:sp>
        <p:nvSpPr>
          <p:cNvPr id="546" name="Google Shape;546;ga39bfd3790_1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01651e4f42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101651e4f42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101651e4f42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a39bfd3790_1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a39bfd3790_1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ga39bfd3790_1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a390e91a7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a390e91a74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ga390e91a74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fa73258439_0_5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gfa73258439_0_5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fa73258439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gfa73258439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gfa73258439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24" name="Google Shape;22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fa73258439_0_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fa73258439_0_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0185658f7c_2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10185658f7c_2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10185658f7c_2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33" name="Google Shape;633;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fa73258439_0_4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fa73258439_0_4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0185658f7c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10185658f7c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10185658f7c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g10185658f7c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1" name="Google Shape;661;g10185658f7c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67" name="Google Shape;667;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9ea5cc65a7_0_2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g9ea5cc65a7_0_2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g9ea5cc65a7_0_2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9ea5cc65a7_0_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9ea5cc65a7_0_2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g9ea5cc65a7_0_2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97" name="Google Shape;69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30" name="Google Shape;23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fd17a67b1b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fd17a67b1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7" name="Google Shape;707;gfd17a67b1b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Exit ticket - </a:t>
            </a:r>
            <a:r>
              <a:rPr lang="en-US" u="sng">
                <a:solidFill>
                  <a:srgbClr val="074A24"/>
                </a:solidFill>
                <a:latin typeface="Verdana"/>
                <a:ea typeface="Verdana"/>
                <a:cs typeface="Verdana"/>
                <a:sym typeface="Verdana"/>
                <a:hlinkClick r:id="rId3">
                  <a:extLst>
                    <a:ext uri="{A12FA001-AC4F-418D-AE19-62706E023703}">
                      <ahyp:hlinkClr xmlns:ahyp="http://schemas.microsoft.com/office/drawing/2018/hyperlinkcolor" xmlns="" val="tx"/>
                    </a:ext>
                  </a:extLst>
                </a:hlinkClick>
              </a:rPr>
              <a:t>https://forms.gle/wwxA6gdCcneH9sXEA</a:t>
            </a:r>
            <a:endParaRPr/>
          </a:p>
        </p:txBody>
      </p:sp>
      <p:sp>
        <p:nvSpPr>
          <p:cNvPr id="713" name="Google Shape;713;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a76200313f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ga76200313f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0" name="Google Shape;720;ga76200313f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a76200313f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a76200313f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a76200313f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a76200313f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a76200313f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ga76200313f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fd17a67b1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fd17a67b1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gfd17a67b1b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185658f7c_3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10185658f7c_3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10185658f7c_3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0185658f7c_3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0185658f7c_3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10185658f7c_3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61" name="Google Shape;26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pic>
        <p:nvPicPr>
          <p:cNvPr id="16" name="Google Shape;16;p79"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7" name="Google Shape;17;p79"/>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9"/>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 name="Google Shape;19;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79"/>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pic>
        <p:nvPicPr>
          <p:cNvPr id="74" name="Google Shape;74;p86"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75" name="Google Shape;75;p86"/>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6"/>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7" name="Google Shape;77;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80" name="Google Shape;80;p86"/>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81"/>
        <p:cNvGrpSpPr/>
        <p:nvPr/>
      </p:nvGrpSpPr>
      <p:grpSpPr>
        <a:xfrm>
          <a:off x="0" y="0"/>
          <a:ext cx="0" cy="0"/>
          <a:chOff x="0" y="0"/>
          <a:chExt cx="0" cy="0"/>
        </a:xfrm>
      </p:grpSpPr>
      <p:pic>
        <p:nvPicPr>
          <p:cNvPr id="82" name="Google Shape;82;p87"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83" name="Google Shape;83;p87"/>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87"/>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85" name="Google Shape;85;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88" name="Google Shape;88;p87"/>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9"/>
        <p:cNvGrpSpPr/>
        <p:nvPr/>
      </p:nvGrpSpPr>
      <p:grpSpPr>
        <a:xfrm>
          <a:off x="0" y="0"/>
          <a:ext cx="0" cy="0"/>
          <a:chOff x="0" y="0"/>
          <a:chExt cx="0" cy="0"/>
        </a:xfrm>
      </p:grpSpPr>
      <p:pic>
        <p:nvPicPr>
          <p:cNvPr id="90" name="Google Shape;90;p88"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91" name="Google Shape;91;p88"/>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88"/>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3" name="Google Shape;93;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96" name="Google Shape;96;p88"/>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97"/>
        <p:cNvGrpSpPr/>
        <p:nvPr/>
      </p:nvGrpSpPr>
      <p:grpSpPr>
        <a:xfrm>
          <a:off x="0" y="0"/>
          <a:ext cx="0" cy="0"/>
          <a:chOff x="0" y="0"/>
          <a:chExt cx="0" cy="0"/>
        </a:xfrm>
      </p:grpSpPr>
      <p:sp>
        <p:nvSpPr>
          <p:cNvPr id="98" name="Google Shape;98;p89"/>
          <p:cNvSpPr txBox="1">
            <a:spLocks noGrp="1"/>
          </p:cNvSpPr>
          <p:nvPr>
            <p:ph type="ctrTitle"/>
          </p:nvPr>
        </p:nvSpPr>
        <p:spPr>
          <a:xfrm>
            <a:off x="928464" y="1600200"/>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89"/>
          <p:cNvSpPr txBox="1">
            <a:spLocks noGrp="1"/>
          </p:cNvSpPr>
          <p:nvPr>
            <p:ph type="subTitle" idx="1"/>
          </p:nvPr>
        </p:nvSpPr>
        <p:spPr>
          <a:xfrm>
            <a:off x="1348319" y="34290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0" name="Google Shape;100;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03" name="Google Shape;103;p89"/>
          <p:cNvPicPr preferRelativeResize="0"/>
          <p:nvPr/>
        </p:nvPicPr>
        <p:blipFill rotWithShape="1">
          <a:blip r:embed="rId2">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104"/>
        <p:cNvGrpSpPr/>
        <p:nvPr/>
      </p:nvGrpSpPr>
      <p:grpSpPr>
        <a:xfrm>
          <a:off x="0" y="0"/>
          <a:ext cx="0" cy="0"/>
          <a:chOff x="0" y="0"/>
          <a:chExt cx="0" cy="0"/>
        </a:xfrm>
      </p:grpSpPr>
      <p:sp>
        <p:nvSpPr>
          <p:cNvPr id="105" name="Google Shape;105;p90"/>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90"/>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7" name="Google Shape;107;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10" name="Google Shape;110;p90"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111" name="Google Shape;111;p90"/>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112"/>
        <p:cNvGrpSpPr/>
        <p:nvPr/>
      </p:nvGrpSpPr>
      <p:grpSpPr>
        <a:xfrm>
          <a:off x="0" y="0"/>
          <a:ext cx="0" cy="0"/>
          <a:chOff x="0" y="0"/>
          <a:chExt cx="0" cy="0"/>
        </a:xfrm>
      </p:grpSpPr>
      <p:sp>
        <p:nvSpPr>
          <p:cNvPr id="113" name="Google Shape;113;p91"/>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91"/>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18" name="Google Shape;118;p91" descr="Decorative image of professionals around a computer" title="Decorative image"/>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119" name="Google Shape;119;p91"/>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120"/>
        <p:cNvGrpSpPr/>
        <p:nvPr/>
      </p:nvGrpSpPr>
      <p:grpSpPr>
        <a:xfrm>
          <a:off x="0" y="0"/>
          <a:ext cx="0" cy="0"/>
          <a:chOff x="0" y="0"/>
          <a:chExt cx="0" cy="0"/>
        </a:xfrm>
      </p:grpSpPr>
      <p:sp>
        <p:nvSpPr>
          <p:cNvPr id="121" name="Google Shape;121;p92"/>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92"/>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3" name="Google Shape;123;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26" name="Google Shape;126;p92"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127" name="Google Shape;127;p92"/>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8"/>
        <p:cNvGrpSpPr/>
        <p:nvPr/>
      </p:nvGrpSpPr>
      <p:grpSpPr>
        <a:xfrm>
          <a:off x="0" y="0"/>
          <a:ext cx="0" cy="0"/>
          <a:chOff x="0" y="0"/>
          <a:chExt cx="0" cy="0"/>
        </a:xfrm>
      </p:grpSpPr>
      <p:sp>
        <p:nvSpPr>
          <p:cNvPr id="129" name="Google Shape;129;p93"/>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93"/>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31" name="Google Shape;131;p93"/>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32" name="Google Shape;132;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35" name="Google Shape;135;p93" descr="Decorative image of smiling students shoulder-to-shoulder"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136" name="Google Shape;136;p93"/>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37"/>
        <p:cNvGrpSpPr/>
        <p:nvPr/>
      </p:nvGrpSpPr>
      <p:grpSpPr>
        <a:xfrm>
          <a:off x="0" y="0"/>
          <a:ext cx="0" cy="0"/>
          <a:chOff x="0" y="0"/>
          <a:chExt cx="0" cy="0"/>
        </a:xfrm>
      </p:grpSpPr>
      <p:sp>
        <p:nvSpPr>
          <p:cNvPr id="138" name="Google Shape;138;p9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9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40" name="Google Shape;140;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43" name="Google Shape;143;p94"/>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44" name="Google Shape;144;p94" descr="Decorative image of professionals around a table"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45" name="Google Shape;145;p94"/>
          <p:cNvPicPr preferRelativeResize="0"/>
          <p:nvPr/>
        </p:nvPicPr>
        <p:blipFill rotWithShape="1">
          <a:blip r:embed="rId3">
            <a:alphaModFix/>
          </a:blip>
          <a:srcRect/>
          <a:stretch/>
        </p:blipFill>
        <p:spPr>
          <a:xfrm>
            <a:off x="76200" y="55789"/>
            <a:ext cx="1559301" cy="747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46"/>
        <p:cNvGrpSpPr/>
        <p:nvPr/>
      </p:nvGrpSpPr>
      <p:grpSpPr>
        <a:xfrm>
          <a:off x="0" y="0"/>
          <a:ext cx="0" cy="0"/>
          <a:chOff x="0" y="0"/>
          <a:chExt cx="0" cy="0"/>
        </a:xfrm>
      </p:grpSpPr>
      <p:sp>
        <p:nvSpPr>
          <p:cNvPr id="147" name="Google Shape;147;p9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9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49" name="Google Shape;149;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2" name="Google Shape;152;p95"/>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53" name="Google Shape;153;p95" descr="Decorative image of smiling teenagers at a library"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54" name="Google Shape;154;p95"/>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3"/>
        <p:cNvGrpSpPr/>
        <p:nvPr/>
      </p:nvGrpSpPr>
      <p:grpSpPr>
        <a:xfrm>
          <a:off x="0" y="0"/>
          <a:ext cx="0" cy="0"/>
          <a:chOff x="0" y="0"/>
          <a:chExt cx="0" cy="0"/>
        </a:xfrm>
      </p:grpSpPr>
      <p:sp>
        <p:nvSpPr>
          <p:cNvPr id="24" name="Google Shape;24;p9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96"/>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30" name="Google Shape;30;p96"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31" name="Google Shape;31;p96"/>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5"/>
        <p:cNvGrpSpPr/>
        <p:nvPr/>
      </p:nvGrpSpPr>
      <p:grpSpPr>
        <a:xfrm>
          <a:off x="0" y="0"/>
          <a:ext cx="0" cy="0"/>
          <a:chOff x="0" y="0"/>
          <a:chExt cx="0" cy="0"/>
        </a:xfrm>
      </p:grpSpPr>
      <p:sp>
        <p:nvSpPr>
          <p:cNvPr id="156" name="Google Shape;156;p97"/>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97"/>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58" name="Google Shape;158;p9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59" name="Google Shape;159;p97"/>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60" name="Google Shape;160;p97"/>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61" name="Google Shape;161;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64" name="Google Shape;164;p97"/>
          <p:cNvSpPr/>
          <p:nvPr/>
        </p:nvSpPr>
        <p:spPr>
          <a:xfrm>
            <a:off x="457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5" name="Google Shape;165;p97"/>
          <p:cNvSpPr/>
          <p:nvPr/>
        </p:nvSpPr>
        <p:spPr>
          <a:xfrm>
            <a:off x="4648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66" name="Google Shape;166;p97"/>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167"/>
        <p:cNvGrpSpPr/>
        <p:nvPr/>
      </p:nvGrpSpPr>
      <p:grpSpPr>
        <a:xfrm>
          <a:off x="0" y="0"/>
          <a:ext cx="0" cy="0"/>
          <a:chOff x="0" y="0"/>
          <a:chExt cx="0" cy="0"/>
        </a:xfrm>
      </p:grpSpPr>
      <p:sp>
        <p:nvSpPr>
          <p:cNvPr id="168" name="Google Shape;168;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1"/>
        <p:cNvGrpSpPr/>
        <p:nvPr/>
      </p:nvGrpSpPr>
      <p:grpSpPr>
        <a:xfrm>
          <a:off x="0" y="0"/>
          <a:ext cx="0" cy="0"/>
          <a:chOff x="0" y="0"/>
          <a:chExt cx="0" cy="0"/>
        </a:xfrm>
      </p:grpSpPr>
      <p:sp>
        <p:nvSpPr>
          <p:cNvPr id="172" name="Google Shape;172;p99"/>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99"/>
          <p:cNvSpPr txBox="1">
            <a:spLocks noGrp="1"/>
          </p:cNvSpPr>
          <p:nvPr>
            <p:ph type="body" idx="1"/>
          </p:nvPr>
        </p:nvSpPr>
        <p:spPr>
          <a:xfrm>
            <a:off x="3575050" y="273050"/>
            <a:ext cx="5111750" cy="5853113"/>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74" name="Google Shape;174;p99"/>
          <p:cNvSpPr txBox="1">
            <a:spLocks noGrp="1"/>
          </p:cNvSpPr>
          <p:nvPr>
            <p:ph type="body" idx="2"/>
          </p:nvPr>
        </p:nvSpPr>
        <p:spPr>
          <a:xfrm>
            <a:off x="457200" y="1435100"/>
            <a:ext cx="3008313" cy="4691063"/>
          </a:xfrm>
          <a:prstGeom prst="rect">
            <a:avLst/>
          </a:prstGeom>
          <a:solidFill>
            <a:srgbClr val="E8F7EB"/>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75" name="Google Shape;175;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78" name="Google Shape;178;p99"/>
          <p:cNvSpPr/>
          <p:nvPr/>
        </p:nvSpPr>
        <p:spPr>
          <a:xfrm>
            <a:off x="457200" y="273362"/>
            <a:ext cx="457200" cy="11612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9" name="Google Shape;179;p99"/>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0"/>
        <p:cNvGrpSpPr/>
        <p:nvPr/>
      </p:nvGrpSpPr>
      <p:grpSpPr>
        <a:xfrm>
          <a:off x="0" y="0"/>
          <a:ext cx="0" cy="0"/>
          <a:chOff x="0" y="0"/>
          <a:chExt cx="0" cy="0"/>
        </a:xfrm>
      </p:grpSpPr>
      <p:sp>
        <p:nvSpPr>
          <p:cNvPr id="181" name="Google Shape;181;p100"/>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100"/>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sp>
      <p:sp>
        <p:nvSpPr>
          <p:cNvPr id="183" name="Google Shape;183;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86" name="Google Shape;186;p100"/>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87" name="Google Shape;187;p100"/>
          <p:cNvSpPr txBox="1">
            <a:spLocks noGrp="1"/>
          </p:cNvSpPr>
          <p:nvPr>
            <p:ph type="body" idx="1"/>
          </p:nvPr>
        </p:nvSpPr>
        <p:spPr>
          <a:xfrm>
            <a:off x="1828800" y="5368925"/>
            <a:ext cx="5449888" cy="804862"/>
          </a:xfrm>
          <a:prstGeom prst="rect">
            <a:avLst/>
          </a:prstGeom>
          <a:solidFill>
            <a:srgbClr val="E5E5E5"/>
          </a:solid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pic>
        <p:nvPicPr>
          <p:cNvPr id="188" name="Google Shape;188;p100"/>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9"/>
        <p:cNvGrpSpPr/>
        <p:nvPr/>
      </p:nvGrpSpPr>
      <p:grpSpPr>
        <a:xfrm>
          <a:off x="0" y="0"/>
          <a:ext cx="0" cy="0"/>
          <a:chOff x="0" y="0"/>
          <a:chExt cx="0" cy="0"/>
        </a:xfrm>
      </p:grpSpPr>
      <p:sp>
        <p:nvSpPr>
          <p:cNvPr id="190" name="Google Shape;190;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10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2" name="Google Shape;192;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5"/>
        <p:cNvGrpSpPr/>
        <p:nvPr/>
      </p:nvGrpSpPr>
      <p:grpSpPr>
        <a:xfrm>
          <a:off x="0" y="0"/>
          <a:ext cx="0" cy="0"/>
          <a:chOff x="0" y="0"/>
          <a:chExt cx="0" cy="0"/>
        </a:xfrm>
      </p:grpSpPr>
      <p:sp>
        <p:nvSpPr>
          <p:cNvPr id="196" name="Google Shape;196;p10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10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8" name="Google Shape;198;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80"/>
          <p:cNvSpPr txBox="1">
            <a:spLocks noGrp="1"/>
          </p:cNvSpPr>
          <p:nvPr>
            <p:ph type="title"/>
          </p:nvPr>
        </p:nvSpPr>
        <p:spPr>
          <a:xfrm>
            <a:off x="498474" y="484094"/>
            <a:ext cx="7556400" cy="1116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1400"/>
              <a:buFont typeface="Rockwell"/>
              <a:buNone/>
              <a:defRPr sz="36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4" name="Google Shape;34;p80"/>
          <p:cNvSpPr txBox="1">
            <a:spLocks noGrp="1"/>
          </p:cNvSpPr>
          <p:nvPr>
            <p:ph type="body" idx="1"/>
          </p:nvPr>
        </p:nvSpPr>
        <p:spPr>
          <a:xfrm>
            <a:off x="498474" y="1981200"/>
            <a:ext cx="7556400" cy="4145100"/>
          </a:xfrm>
          <a:prstGeom prst="rect">
            <a:avLst/>
          </a:prstGeom>
          <a:noFill/>
          <a:ln>
            <a:noFill/>
          </a:ln>
        </p:spPr>
        <p:txBody>
          <a:bodyPr spcFirstLastPara="1" wrap="square" lIns="91425" tIns="91425" rIns="91425" bIns="91425"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95746A"/>
                </a:solidFill>
                <a:latin typeface="Rockwell"/>
                <a:ea typeface="Rockwell"/>
                <a:cs typeface="Rockwell"/>
                <a:sym typeface="Rockwell"/>
              </a:defRPr>
            </a:lvl1pPr>
            <a:lvl2pPr marL="914400" marR="0" lvl="1" indent="-314325" algn="l">
              <a:lnSpc>
                <a:spcPct val="100000"/>
              </a:lnSpc>
              <a:spcBef>
                <a:spcPts val="600"/>
              </a:spcBef>
              <a:spcAft>
                <a:spcPts val="0"/>
              </a:spcAft>
              <a:buClr>
                <a:srgbClr val="F6B186"/>
              </a:buClr>
              <a:buSzPts val="1350"/>
              <a:buFont typeface="Noto Sans Symbols"/>
              <a:buChar char="■"/>
              <a:defRPr sz="1800" b="0" i="0" u="none" strike="noStrike" cap="none">
                <a:solidFill>
                  <a:srgbClr val="95746A"/>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95746A"/>
                </a:solidFill>
                <a:latin typeface="Rockwell"/>
                <a:ea typeface="Rockwell"/>
                <a:cs typeface="Rockwell"/>
                <a:sym typeface="Rockwell"/>
              </a:defRPr>
            </a:lvl3pPr>
            <a:lvl4pPr marL="1828800" marR="0" lvl="3" indent="-314325" algn="l">
              <a:lnSpc>
                <a:spcPct val="100000"/>
              </a:lnSpc>
              <a:spcBef>
                <a:spcPts val="600"/>
              </a:spcBef>
              <a:spcAft>
                <a:spcPts val="0"/>
              </a:spcAft>
              <a:buClr>
                <a:srgbClr val="F6B186"/>
              </a:buClr>
              <a:buSzPts val="1350"/>
              <a:buFont typeface="Noto Sans Symbols"/>
              <a:buChar char="■"/>
              <a:defRPr sz="1800" b="0" i="0" u="none" strike="noStrike" cap="none">
                <a:solidFill>
                  <a:srgbClr val="95746A"/>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95746A"/>
                </a:solidFill>
                <a:latin typeface="Rockwell"/>
                <a:ea typeface="Rockwell"/>
                <a:cs typeface="Rockwell"/>
                <a:sym typeface="Rockwell"/>
              </a:defRPr>
            </a:lvl5pPr>
            <a:lvl6pPr marL="2743200" marR="0" lvl="5" indent="-314325" algn="l">
              <a:lnSpc>
                <a:spcPct val="100000"/>
              </a:lnSpc>
              <a:spcBef>
                <a:spcPts val="360"/>
              </a:spcBef>
              <a:spcAft>
                <a:spcPts val="0"/>
              </a:spcAft>
              <a:buClr>
                <a:srgbClr val="F6B186"/>
              </a:buClr>
              <a:buSzPts val="1350"/>
              <a:buFont typeface="Noto Sans Symbols"/>
              <a:buChar char="■"/>
              <a:defRPr sz="1800" b="0" i="0" u="none" strike="noStrike" cap="none">
                <a:solidFill>
                  <a:srgbClr val="95746A"/>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95746A"/>
                </a:solidFill>
                <a:latin typeface="Rockwell"/>
                <a:ea typeface="Rockwell"/>
                <a:cs typeface="Rockwell"/>
                <a:sym typeface="Rockwell"/>
              </a:defRPr>
            </a:lvl7pPr>
            <a:lvl8pPr marL="3657600" marR="0" lvl="7" indent="-314325" algn="l">
              <a:lnSpc>
                <a:spcPct val="100000"/>
              </a:lnSpc>
              <a:spcBef>
                <a:spcPts val="360"/>
              </a:spcBef>
              <a:spcAft>
                <a:spcPts val="0"/>
              </a:spcAft>
              <a:buClr>
                <a:srgbClr val="F6B186"/>
              </a:buClr>
              <a:buSzPts val="1350"/>
              <a:buFont typeface="Noto Sans Symbols"/>
              <a:buChar char="■"/>
              <a:defRPr sz="1800" b="0" i="0" u="none" strike="noStrike" cap="none">
                <a:solidFill>
                  <a:srgbClr val="95746A"/>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95746A"/>
                </a:solidFill>
                <a:latin typeface="Rockwell"/>
                <a:ea typeface="Rockwell"/>
                <a:cs typeface="Rockwell"/>
                <a:sym typeface="Rockwell"/>
              </a:defRPr>
            </a:lvl9pPr>
          </a:lstStyle>
          <a:p>
            <a:endParaRPr/>
          </a:p>
        </p:txBody>
      </p:sp>
      <p:sp>
        <p:nvSpPr>
          <p:cNvPr id="35" name="Google Shape;35;p80"/>
          <p:cNvSpPr txBox="1">
            <a:spLocks noGrp="1"/>
          </p:cNvSpPr>
          <p:nvPr>
            <p:ph type="dt" idx="10"/>
          </p:nvPr>
        </p:nvSpPr>
        <p:spPr>
          <a:xfrm>
            <a:off x="6795247" y="6423585"/>
            <a:ext cx="2133600" cy="3651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95746A"/>
              </a:buClr>
              <a:buSzPts val="1400"/>
              <a:buFont typeface="Rockwell"/>
              <a:buNone/>
              <a:defRPr sz="1100">
                <a:solidFill>
                  <a:srgbClr val="95746A"/>
                </a:solidFill>
                <a:latin typeface="Rockwell"/>
                <a:ea typeface="Rockwell"/>
                <a:cs typeface="Rockwell"/>
                <a:sym typeface="Rockwell"/>
              </a:defRPr>
            </a:lvl1pPr>
            <a:lvl2pPr marR="0" lvl="1"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
        <p:nvSpPr>
          <p:cNvPr id="36" name="Google Shape;36;p80"/>
          <p:cNvSpPr txBox="1">
            <a:spLocks noGrp="1"/>
          </p:cNvSpPr>
          <p:nvPr>
            <p:ph type="ftr" idx="11"/>
          </p:nvPr>
        </p:nvSpPr>
        <p:spPr>
          <a:xfrm>
            <a:off x="201706" y="6423585"/>
            <a:ext cx="61230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95746A"/>
              </a:buClr>
              <a:buSzPts val="1400"/>
              <a:buFont typeface="Rockwell"/>
              <a:buNone/>
              <a:defRPr sz="1100">
                <a:solidFill>
                  <a:srgbClr val="95746A"/>
                </a:solidFill>
                <a:latin typeface="Rockwell"/>
                <a:ea typeface="Rockwell"/>
                <a:cs typeface="Rockwell"/>
                <a:sym typeface="Rockwell"/>
              </a:defRPr>
            </a:lvl1pPr>
            <a:lvl2pPr marR="0" lvl="1"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81"/>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2" name="Google Shape;42;p81"/>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8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6" name="Google Shape;46;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82"/>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50" name="Google Shape;50;p82" descr="Decorative image of professionals working around a table" title="Decorative image"/>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51" name="Google Shape;51;p82"/>
          <p:cNvPicPr preferRelativeResize="0"/>
          <p:nvPr/>
        </p:nvPicPr>
        <p:blipFill rotWithShape="1">
          <a:blip r:embed="rId3">
            <a:alphaModFix/>
          </a:blip>
          <a:srcRect/>
          <a:stretch/>
        </p:blipFill>
        <p:spPr>
          <a:xfrm>
            <a:off x="76200" y="76200"/>
            <a:ext cx="990600" cy="47457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2"/>
        <p:cNvGrpSpPr/>
        <p:nvPr/>
      </p:nvGrpSpPr>
      <p:grpSpPr>
        <a:xfrm>
          <a:off x="0" y="0"/>
          <a:ext cx="0" cy="0"/>
          <a:chOff x="0" y="0"/>
          <a:chExt cx="0" cy="0"/>
        </a:xfrm>
      </p:grpSpPr>
      <p:sp>
        <p:nvSpPr>
          <p:cNvPr id="53" name="Google Shape;53;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6" name="Google Shape;56;p83"/>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sp>
        <p:nvSpPr>
          <p:cNvPr id="58" name="Google Shape;58;p8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 name="Google Shape;59;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84"/>
          <p:cNvSpPr txBox="1">
            <a:spLocks noGrp="1"/>
          </p:cNvSpPr>
          <p:nvPr>
            <p:ph type="title"/>
          </p:nvPr>
        </p:nvSpPr>
        <p:spPr>
          <a:xfrm>
            <a:off x="228600" y="228600"/>
            <a:ext cx="8686799" cy="1143000"/>
          </a:xfrm>
          <a:prstGeom prst="rect">
            <a:avLst/>
          </a:prstGeom>
          <a:solidFill>
            <a:srgbClr val="A9DCF2">
              <a:alpha val="66274"/>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 name="Google Shape;63;p84"/>
          <p:cNvPicPr preferRelativeResize="0"/>
          <p:nvPr/>
        </p:nvPicPr>
        <p:blipFill rotWithShape="1">
          <a:blip r:embed="rId2">
            <a:alphaModFix/>
          </a:blip>
          <a:srcRect/>
          <a:stretch/>
        </p:blipFill>
        <p:spPr>
          <a:xfrm>
            <a:off x="8053977" y="6277285"/>
            <a:ext cx="1092200" cy="5232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5"/>
        <p:cNvGrpSpPr/>
        <p:nvPr/>
      </p:nvGrpSpPr>
      <p:grpSpPr>
        <a:xfrm>
          <a:off x="0" y="0"/>
          <a:ext cx="0" cy="0"/>
          <a:chOff x="0" y="0"/>
          <a:chExt cx="0" cy="0"/>
        </a:xfrm>
      </p:grpSpPr>
      <p:pic>
        <p:nvPicPr>
          <p:cNvPr id="66" name="Google Shape;66;p85"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67" name="Google Shape;67;p85"/>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85"/>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69" name="Google Shape;69;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72" name="Google Shape;72;p85"/>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2" name="Google Shape;12;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nQ9l7y4UuxY"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V8ZYf3QfpAA"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51.xml.rels><?xml version="1.0" encoding="UTF-8" standalone="yes"?>
<Relationships xmlns="http://schemas.openxmlformats.org/package/2006/relationships"><Relationship Id="rId3" Type="http://schemas.openxmlformats.org/officeDocument/2006/relationships/hyperlink" Target="https://forms.gle/wwxA6gdCcneH9sXEA"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6.jpg"/><Relationship Id="rId4" Type="http://schemas.openxmlformats.org/officeDocument/2006/relationships/hyperlink" Target="http://www.youtube.com/watch?v=qREKP9oijWI"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nationalequityproject.org/webinar-recordings"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s://www.kqed.org/mindshift/52679/why-its-crucial-and-really-hard-to-talk-about-more-equitable-grading"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1037/0022-3514.72.4.791"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hyperlink" Target="https://doi.org/10.1177/0146167201279013" TargetMode="External"/><Relationship Id="rId4" Type="http://schemas.openxmlformats.org/officeDocument/2006/relationships/hyperlink" Target="https://doi.org/10.1177/01461672982412005"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nationalequityproject.org/resources"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hyperlink" Target="http://www.virginiaisforlearners.virginia.gov/edequityva/" TargetMode="External"/><Relationship Id="rId5" Type="http://schemas.openxmlformats.org/officeDocument/2006/relationships/hyperlink" Target="https://www.tolerance.org/magazine/fall-2009/colorblindness-the-new-racism" TargetMode="External"/><Relationship Id="rId4" Type="http://schemas.openxmlformats.org/officeDocument/2006/relationships/hyperlink" Target="https://doi.org/10.1086/461377"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
          <p:cNvSpPr txBox="1">
            <a:spLocks noGrp="1"/>
          </p:cNvSpPr>
          <p:nvPr>
            <p:ph type="ctrTitle"/>
          </p:nvPr>
        </p:nvSpPr>
        <p:spPr>
          <a:xfrm>
            <a:off x="0" y="3671154"/>
            <a:ext cx="9144000" cy="1470025"/>
          </a:xfrm>
          <a:prstGeom prst="rect">
            <a:avLst/>
          </a:prstGeom>
          <a:solidFill>
            <a:schemeClr val="lt1">
              <a:alpha val="64705"/>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dirty="0"/>
              <a:t>From Starting to Sustaining</a:t>
            </a:r>
            <a:endParaRPr dirty="0"/>
          </a:p>
        </p:txBody>
      </p:sp>
      <p:sp>
        <p:nvSpPr>
          <p:cNvPr id="206" name="Google Shape;206;p1"/>
          <p:cNvSpPr txBox="1">
            <a:spLocks noGrp="1"/>
          </p:cNvSpPr>
          <p:nvPr>
            <p:ph type="subTitle" idx="1"/>
          </p:nvPr>
        </p:nvSpPr>
        <p:spPr>
          <a:xfrm>
            <a:off x="1373109" y="5257799"/>
            <a:ext cx="6400800" cy="1273629"/>
          </a:xfrm>
          <a:prstGeom prst="rect">
            <a:avLst/>
          </a:prstGeom>
          <a:solidFill>
            <a:schemeClr val="lt1">
              <a:alpha val="64705"/>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88888"/>
              </a:buClr>
              <a:buSzPts val="3200"/>
              <a:buNone/>
            </a:pPr>
            <a:r>
              <a:rPr lang="en-US"/>
              <a:t>Strand 4 Equity  </a:t>
            </a:r>
            <a:endParaRPr/>
          </a:p>
          <a:p>
            <a:pPr marL="0" lvl="0" indent="0" algn="ctr" rtl="0">
              <a:lnSpc>
                <a:spcPct val="100000"/>
              </a:lnSpc>
              <a:spcBef>
                <a:spcPts val="0"/>
              </a:spcBef>
              <a:spcAft>
                <a:spcPts val="0"/>
              </a:spcAft>
              <a:buClr>
                <a:srgbClr val="888888"/>
              </a:buClr>
              <a:buSzPts val="3200"/>
              <a:buNone/>
            </a:pPr>
            <a:r>
              <a:rPr lang="en-US"/>
              <a:t>December 1, 2021</a:t>
            </a:r>
            <a:endParaRPr/>
          </a:p>
          <a:p>
            <a:pPr marL="0" lvl="0" indent="0" algn="ctr" rtl="0">
              <a:lnSpc>
                <a:spcPct val="100000"/>
              </a:lnSpc>
              <a:spcBef>
                <a:spcPts val="0"/>
              </a:spcBef>
              <a:spcAft>
                <a:spcPts val="0"/>
              </a:spcAft>
              <a:buClr>
                <a:srgbClr val="888888"/>
              </a:buClr>
              <a:buSzPts val="3200"/>
              <a:buNone/>
            </a:pPr>
            <a:r>
              <a:rPr lang="en-US"/>
              <a:t/>
            </a:r>
            <a:br>
              <a:rPr lang="en-US"/>
            </a:b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0"/>
          <p:cNvSpPr txBox="1">
            <a:spLocks noGrp="1"/>
          </p:cNvSpPr>
          <p:nvPr>
            <p:ph type="title"/>
          </p:nvPr>
        </p:nvSpPr>
        <p:spPr>
          <a:xfrm>
            <a:off x="408668" y="187896"/>
            <a:ext cx="8229600" cy="1143000"/>
          </a:xfrm>
          <a:prstGeom prst="rect">
            <a:avLst/>
          </a:prstGeom>
          <a:solidFill>
            <a:srgbClr val="A9DCF2">
              <a:alpha val="6509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Assumptions</a:t>
            </a:r>
            <a:endParaRPr/>
          </a:p>
        </p:txBody>
      </p:sp>
      <p:sp>
        <p:nvSpPr>
          <p:cNvPr id="278" name="Google Shape;278;p10">
            <a:extLst>
              <a:ext uri="{C183D7F6-B498-43B3-948B-1728B52AA6E4}">
                <adec:decorative xmlns:adec="http://schemas.microsoft.com/office/drawing/2017/decorative" xmlns="" val="1"/>
              </a:ext>
            </a:extLst>
          </p:cNvPr>
          <p:cNvSpPr/>
          <p:nvPr/>
        </p:nvSpPr>
        <p:spPr>
          <a:xfrm>
            <a:off x="533400" y="1612560"/>
            <a:ext cx="961800" cy="961800"/>
          </a:xfrm>
          <a:prstGeom prst="ellipse">
            <a:avLst/>
          </a:prstGeom>
          <a:solidFill>
            <a:srgbClr val="38B54A"/>
          </a:solidFill>
          <a:ln>
            <a:noFill/>
          </a:ln>
          <a:effectLst>
            <a:outerShdw blurRad="40000" dist="23000" dir="5400000" rotWithShape="0">
              <a:srgbClr val="000000">
                <a:alpha val="3254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79" name="Google Shape;279;p10" descr="Children"/>
          <p:cNvSpPr/>
          <p:nvPr/>
        </p:nvSpPr>
        <p:spPr>
          <a:xfrm>
            <a:off x="738378" y="1817538"/>
            <a:ext cx="552000" cy="552000"/>
          </a:xfrm>
          <a:prstGeom prst="rect">
            <a:avLst/>
          </a:prstGeom>
          <a:blipFill rotWithShape="1">
            <a:blip r:embed="rId3">
              <a:alphaModFix/>
            </a:blip>
            <a:stretch>
              <a:fillRect/>
            </a:stretch>
          </a:blipFill>
          <a:ln>
            <a:noFill/>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0"/>
          <p:cNvSpPr txBox="1"/>
          <p:nvPr/>
        </p:nvSpPr>
        <p:spPr>
          <a:xfrm>
            <a:off x="207575" y="2856000"/>
            <a:ext cx="1758900" cy="29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We are all well-intentioned good people who want to see all of our children succeed in school.</a:t>
            </a:r>
            <a:endParaRPr sz="1600" b="0" i="0" u="none" strike="noStrike" cap="none">
              <a:solidFill>
                <a:schemeClr val="dk1"/>
              </a:solidFill>
              <a:latin typeface="Verdana"/>
              <a:ea typeface="Verdana"/>
              <a:cs typeface="Verdana"/>
              <a:sym typeface="Verdana"/>
            </a:endParaRPr>
          </a:p>
        </p:txBody>
      </p:sp>
      <p:sp>
        <p:nvSpPr>
          <p:cNvPr id="280" name="Google Shape;280;p10">
            <a:extLst>
              <a:ext uri="{C183D7F6-B498-43B3-948B-1728B52AA6E4}">
                <adec:decorative xmlns:adec="http://schemas.microsoft.com/office/drawing/2017/decorative" xmlns="" val="1"/>
              </a:ext>
            </a:extLst>
          </p:cNvPr>
          <p:cNvSpPr/>
          <p:nvPr/>
        </p:nvSpPr>
        <p:spPr>
          <a:xfrm>
            <a:off x="2209800" y="1612560"/>
            <a:ext cx="961800" cy="961800"/>
          </a:xfrm>
          <a:prstGeom prst="ellipse">
            <a:avLst/>
          </a:prstGeom>
          <a:solidFill>
            <a:srgbClr val="38B54A"/>
          </a:solidFill>
          <a:ln>
            <a:noFill/>
          </a:ln>
          <a:effectLst>
            <a:outerShdw blurRad="40000" dist="23000" dir="5400000" rotWithShape="0">
              <a:srgbClr val="000000">
                <a:alpha val="3254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highlight>
                <a:srgbClr val="008000"/>
              </a:highlight>
              <a:latin typeface="Verdana"/>
              <a:ea typeface="Verdana"/>
              <a:cs typeface="Verdana"/>
              <a:sym typeface="Verdana"/>
            </a:endParaRPr>
          </a:p>
        </p:txBody>
      </p:sp>
      <p:sp>
        <p:nvSpPr>
          <p:cNvPr id="281" name="Google Shape;281;p10" descr="Children"/>
          <p:cNvSpPr/>
          <p:nvPr/>
        </p:nvSpPr>
        <p:spPr>
          <a:xfrm>
            <a:off x="2414778" y="1817537"/>
            <a:ext cx="552000" cy="552000"/>
          </a:xfrm>
          <a:prstGeom prst="rect">
            <a:avLst/>
          </a:prstGeom>
          <a:blipFill rotWithShape="1">
            <a:blip r:embed="rId4">
              <a:alphaModFix/>
            </a:blip>
            <a:stretch>
              <a:fillRect/>
            </a:stretch>
          </a:blipFill>
          <a:ln>
            <a:noFill/>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0"/>
          <p:cNvSpPr txBox="1"/>
          <p:nvPr/>
        </p:nvSpPr>
        <p:spPr>
          <a:xfrm>
            <a:off x="1966470" y="2856130"/>
            <a:ext cx="1676400" cy="24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No one of us has all of the answers to the many complex questions about difference in a multi-racial, ethnic, and linguistic society. </a:t>
            </a:r>
            <a:endParaRPr sz="1800" b="0" i="0" u="none" strike="noStrike" cap="none">
              <a:solidFill>
                <a:schemeClr val="dk1"/>
              </a:solidFill>
              <a:latin typeface="Verdana"/>
              <a:ea typeface="Verdana"/>
              <a:cs typeface="Verdana"/>
              <a:sym typeface="Verdana"/>
            </a:endParaRPr>
          </a:p>
        </p:txBody>
      </p:sp>
      <p:sp>
        <p:nvSpPr>
          <p:cNvPr id="282" name="Google Shape;282;p10">
            <a:extLst>
              <a:ext uri="{C183D7F6-B498-43B3-948B-1728B52AA6E4}">
                <adec:decorative xmlns:adec="http://schemas.microsoft.com/office/drawing/2017/decorative" xmlns="" val="1"/>
              </a:ext>
            </a:extLst>
          </p:cNvPr>
          <p:cNvSpPr/>
          <p:nvPr/>
        </p:nvSpPr>
        <p:spPr>
          <a:xfrm>
            <a:off x="3851031" y="1612558"/>
            <a:ext cx="961800" cy="961800"/>
          </a:xfrm>
          <a:prstGeom prst="ellipse">
            <a:avLst/>
          </a:prstGeom>
          <a:solidFill>
            <a:srgbClr val="38B54A"/>
          </a:solidFill>
          <a:ln>
            <a:noFill/>
          </a:ln>
          <a:effectLst>
            <a:outerShdw blurRad="40000" dist="23000" dir="5400000" rotWithShape="0">
              <a:srgbClr val="000000">
                <a:alpha val="3254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85" name="Google Shape;285;p10" descr="Handshake"/>
          <p:cNvSpPr/>
          <p:nvPr/>
        </p:nvSpPr>
        <p:spPr>
          <a:xfrm>
            <a:off x="4056009" y="1887458"/>
            <a:ext cx="552000" cy="552000"/>
          </a:xfrm>
          <a:prstGeom prst="rect">
            <a:avLst/>
          </a:prstGeom>
          <a:blipFill rotWithShape="1">
            <a:blip r:embed="rId5">
              <a:alphaModFix/>
            </a:blip>
            <a:stretch>
              <a:fillRect/>
            </a:stretch>
          </a:blipFill>
          <a:ln>
            <a:noFill/>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0"/>
          <p:cNvSpPr txBox="1"/>
          <p:nvPr/>
        </p:nvSpPr>
        <p:spPr>
          <a:xfrm>
            <a:off x="3575050" y="2856025"/>
            <a:ext cx="1758900" cy="331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Some of us would much rather not talk about cultural differences such as race, but we agree to enter into this conversation under the agreement of trust and good will.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p:txBody>
      </p:sp>
      <p:sp>
        <p:nvSpPr>
          <p:cNvPr id="283" name="Google Shape;283;p10">
            <a:extLst>
              <a:ext uri="{C183D7F6-B498-43B3-948B-1728B52AA6E4}">
                <adec:decorative xmlns:adec="http://schemas.microsoft.com/office/drawing/2017/decorative" xmlns="" val="1"/>
              </a:ext>
            </a:extLst>
          </p:cNvPr>
          <p:cNvSpPr/>
          <p:nvPr/>
        </p:nvSpPr>
        <p:spPr>
          <a:xfrm>
            <a:off x="5650429" y="1612558"/>
            <a:ext cx="961800" cy="961800"/>
          </a:xfrm>
          <a:prstGeom prst="ellipse">
            <a:avLst/>
          </a:prstGeom>
          <a:solidFill>
            <a:srgbClr val="38B54A"/>
          </a:solidFill>
          <a:ln>
            <a:noFill/>
          </a:ln>
          <a:effectLst>
            <a:outerShdw blurRad="40000" dist="23000" dir="5400000" rotWithShape="0">
              <a:srgbClr val="000000">
                <a:alpha val="3254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86" name="Google Shape;286;p10" descr="Chat"/>
          <p:cNvSpPr/>
          <p:nvPr/>
        </p:nvSpPr>
        <p:spPr>
          <a:xfrm>
            <a:off x="5855407" y="1849873"/>
            <a:ext cx="552000" cy="552000"/>
          </a:xfrm>
          <a:prstGeom prst="rect">
            <a:avLst/>
          </a:prstGeom>
          <a:blipFill rotWithShape="1">
            <a:blip r:embed="rId6">
              <a:alphaModFix/>
            </a:blip>
            <a:stretch>
              <a:fillRect/>
            </a:stretch>
          </a:blipFill>
          <a:ln>
            <a:noFill/>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0"/>
          <p:cNvSpPr txBox="1"/>
          <p:nvPr/>
        </p:nvSpPr>
        <p:spPr>
          <a:xfrm>
            <a:off x="5334000" y="2856125"/>
            <a:ext cx="1758900" cy="29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Seeking safety in equity dialogues involves being heard, discussing our uncomfortable topics, making room to not know and seek understanding.</a:t>
            </a:r>
            <a:endParaRPr sz="1800" b="0" i="0" u="none" strike="noStrike" cap="none">
              <a:solidFill>
                <a:schemeClr val="dk1"/>
              </a:solidFill>
              <a:latin typeface="Verdana"/>
              <a:ea typeface="Verdana"/>
              <a:cs typeface="Verdana"/>
              <a:sym typeface="Verdana"/>
            </a:endParaRPr>
          </a:p>
        </p:txBody>
      </p:sp>
      <p:sp>
        <p:nvSpPr>
          <p:cNvPr id="284" name="Google Shape;284;p10">
            <a:extLst>
              <a:ext uri="{C183D7F6-B498-43B3-948B-1728B52AA6E4}">
                <adec:decorative xmlns:adec="http://schemas.microsoft.com/office/drawing/2017/decorative" xmlns="" val="1"/>
              </a:ext>
            </a:extLst>
          </p:cNvPr>
          <p:cNvSpPr/>
          <p:nvPr/>
        </p:nvSpPr>
        <p:spPr>
          <a:xfrm>
            <a:off x="7168662" y="1682479"/>
            <a:ext cx="961800" cy="961800"/>
          </a:xfrm>
          <a:prstGeom prst="ellipse">
            <a:avLst/>
          </a:prstGeom>
          <a:solidFill>
            <a:srgbClr val="38B54A"/>
          </a:solidFill>
          <a:ln>
            <a:noFill/>
          </a:ln>
          <a:effectLst>
            <a:outerShdw blurRad="40000" dist="23000" dir="5400000" rotWithShape="0">
              <a:srgbClr val="000000">
                <a:alpha val="3254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87" name="Google Shape;287;p10" descr="Warning"/>
          <p:cNvSpPr/>
          <p:nvPr/>
        </p:nvSpPr>
        <p:spPr>
          <a:xfrm>
            <a:off x="7373640" y="1824790"/>
            <a:ext cx="552000" cy="552000"/>
          </a:xfrm>
          <a:prstGeom prst="rect">
            <a:avLst/>
          </a:prstGeom>
          <a:blipFill rotWithShape="1">
            <a:blip r:embed="rId7">
              <a:alphaModFix/>
            </a:blip>
            <a:stretch>
              <a:fillRect/>
            </a:stretch>
          </a:blipFill>
          <a:ln>
            <a:noFill/>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0"/>
          <p:cNvSpPr txBox="1"/>
          <p:nvPr/>
        </p:nvSpPr>
        <p:spPr>
          <a:xfrm>
            <a:off x="7010400" y="2856125"/>
            <a:ext cx="1867800" cy="253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We must embrace the inherent risk within the conversations and actions to address disparity.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72" name="Google Shape;272;p10"/>
          <p:cNvSpPr txBox="1"/>
          <p:nvPr/>
        </p:nvSpPr>
        <p:spPr>
          <a:xfrm>
            <a:off x="68950" y="6464350"/>
            <a:ext cx="23457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(Fergus, 2019)</a:t>
            </a:r>
            <a:endParaRPr sz="1400" b="0" i="0" u="none" strike="noStrike" cap="none">
              <a:solidFill>
                <a:srgbClr val="000000"/>
              </a:solidFill>
              <a:latin typeface="Arial"/>
              <a:ea typeface="Arial"/>
              <a:cs typeface="Arial"/>
              <a:sym typeface="Arial"/>
            </a:endParaRPr>
          </a:p>
        </p:txBody>
      </p:sp>
      <p:sp>
        <p:nvSpPr>
          <p:cNvPr id="288" name="Google Shape;288;p10"/>
          <p:cNvSpPr txBox="1"/>
          <p:nvPr/>
        </p:nvSpPr>
        <p:spPr>
          <a:xfrm>
            <a:off x="2518350" y="6295875"/>
            <a:ext cx="4491900" cy="55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rgbClr val="000000"/>
                </a:solidFill>
                <a:latin typeface="Verdana"/>
                <a:ea typeface="Verdana"/>
                <a:cs typeface="Verdana"/>
                <a:sym typeface="Verdana"/>
              </a:rPr>
              <a:t>Workbook Slide 3</a:t>
            </a:r>
            <a:endParaRPr sz="2500" b="0" i="0" u="none" strike="noStrike" cap="none">
              <a:solidFill>
                <a:srgbClr val="000000"/>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685800" y="2590800"/>
            <a:ext cx="7772400" cy="13620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979"/>
              <a:buFont typeface="Verdana"/>
              <a:buNone/>
            </a:pPr>
            <a:r>
              <a:rPr lang="en-US" sz="1979" i="1"/>
              <a:t>BEHAVIORS</a:t>
            </a:r>
            <a:r>
              <a:rPr lang="en-US" sz="3600" i="1"/>
              <a:t> </a:t>
            </a:r>
            <a:r>
              <a:rPr lang="en-US" sz="1979" i="1"/>
              <a:t>THAT HELP TAKE CONVERSATION TO A DEEPER REALM:</a:t>
            </a:r>
            <a:r>
              <a:rPr lang="en-US" sz="1979"/>
              <a:t/>
            </a:r>
            <a:br>
              <a:rPr lang="en-US" sz="1979"/>
            </a:br>
            <a:endParaRPr sz="1979"/>
          </a:p>
        </p:txBody>
      </p:sp>
      <p:sp>
        <p:nvSpPr>
          <p:cNvPr id="295" name="Google Shape;295;p11"/>
          <p:cNvSpPr txBox="1">
            <a:spLocks noGrp="1"/>
          </p:cNvSpPr>
          <p:nvPr>
            <p:ph type="body" idx="1"/>
          </p:nvPr>
        </p:nvSpPr>
        <p:spPr>
          <a:xfrm>
            <a:off x="685800" y="3657600"/>
            <a:ext cx="7772400" cy="30963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2000"/>
              <a:buNone/>
            </a:pPr>
            <a:r>
              <a:rPr lang="en-US" i="1">
                <a:solidFill>
                  <a:schemeClr val="dk1"/>
                </a:solidFill>
              </a:rPr>
              <a:t>We acknowledge one another as equals.</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try to stay curious about each other.</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recognize that we need each other's help to become better listeners.</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slow down so we have time to think and reflect.</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remember that conversation is the natural way humans think together.</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expect it to get messy sometimes.</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296" name="Google Shape;296;p11"/>
          <p:cNvSpPr txBox="1"/>
          <p:nvPr/>
        </p:nvSpPr>
        <p:spPr>
          <a:xfrm>
            <a:off x="4876350" y="6355800"/>
            <a:ext cx="4137000" cy="39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i="1" u="none" strike="noStrike" cap="none">
                <a:solidFill>
                  <a:schemeClr val="dk1"/>
                </a:solidFill>
                <a:latin typeface="Calibri"/>
                <a:ea typeface="Calibri"/>
                <a:cs typeface="Calibri"/>
                <a:sym typeface="Calibri"/>
              </a:rPr>
              <a:t>The Art of Conversation</a:t>
            </a:r>
            <a:r>
              <a:rPr lang="en-US" sz="1200" b="1" i="0" u="none" strike="noStrike" cap="none">
                <a:solidFill>
                  <a:schemeClr val="dk1"/>
                </a:solidFill>
                <a:latin typeface="Calibri"/>
                <a:ea typeface="Calibri"/>
                <a:cs typeface="Calibri"/>
                <a:sym typeface="Calibri"/>
              </a:rPr>
              <a:t> (adapted from Margaret Wheatley)</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15"/>
          <p:cNvSpPr txBox="1">
            <a:spLocks noGrp="1"/>
          </p:cNvSpPr>
          <p:nvPr>
            <p:ph type="title"/>
          </p:nvPr>
        </p:nvSpPr>
        <p:spPr>
          <a:xfrm>
            <a:off x="228600" y="228600"/>
            <a:ext cx="8686799" cy="1143000"/>
          </a:xfrm>
          <a:prstGeom prst="rect">
            <a:avLst/>
          </a:prstGeom>
          <a:solidFill>
            <a:srgbClr val="A9DCF2">
              <a:alpha val="65490"/>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latin typeface="Verdana"/>
                <a:ea typeface="Verdana"/>
                <a:cs typeface="Verdana"/>
                <a:sym typeface="Verdana"/>
              </a:rPr>
              <a:t>VTSS Matrix Connections</a:t>
            </a:r>
            <a:endParaRPr>
              <a:latin typeface="Verdana"/>
              <a:ea typeface="Verdana"/>
              <a:cs typeface="Verdana"/>
              <a:sym typeface="Verdana"/>
            </a:endParaRPr>
          </a:p>
        </p:txBody>
      </p:sp>
      <p:graphicFrame>
        <p:nvGraphicFramePr>
          <p:cNvPr id="303" name="Google Shape;303;p15"/>
          <p:cNvGraphicFramePr/>
          <p:nvPr/>
        </p:nvGraphicFramePr>
        <p:xfrm>
          <a:off x="457199" y="1409604"/>
          <a:ext cx="8229600" cy="3505200"/>
        </p:xfrm>
        <a:graphic>
          <a:graphicData uri="http://schemas.openxmlformats.org/drawingml/2006/table">
            <a:tbl>
              <a:tblPr firstRow="1" firstCol="1" lastRow="1" lastCol="1" bandRow="1" bandCol="1">
                <a:noFill/>
                <a:tableStyleId>{B1B41BB5-ECD2-4BE0-B7D1-A4AA1AD17145}</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2284875">
                <a:tc>
                  <a:txBody>
                    <a:bodyPr/>
                    <a:lstStyle/>
                    <a:p>
                      <a:pPr marL="0" marR="0" lvl="0" indent="0" algn="l" rtl="0">
                        <a:lnSpc>
                          <a:spcPct val="100000"/>
                        </a:lnSpc>
                        <a:spcBef>
                          <a:spcPts val="0"/>
                        </a:spcBef>
                        <a:spcAft>
                          <a:spcPts val="0"/>
                        </a:spcAft>
                        <a:buClr>
                          <a:srgbClr val="000000"/>
                        </a:buClr>
                        <a:buSzPts val="700"/>
                        <a:buFont typeface="Arial"/>
                        <a:buNone/>
                      </a:pPr>
                      <a:r>
                        <a:rPr lang="en-US" sz="700" u="none" strike="noStrike" cap="none">
                          <a:solidFill>
                            <a:schemeClr val="dk1"/>
                          </a:solidFill>
                        </a:rPr>
                        <a:t> </a:t>
                      </a:r>
                      <a:endParaRPr sz="1000" u="none" strike="noStrike" cap="none">
                        <a:solidFill>
                          <a:schemeClr val="dk1"/>
                        </a:solidFill>
                      </a:endParaRPr>
                    </a:p>
                    <a:p>
                      <a:pPr marL="67945" marR="20002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3.C Continuum of Supports that is Culturally Responsive</a:t>
                      </a:r>
                      <a:endParaRPr sz="1400" u="none" strike="noStrike" cap="none"/>
                    </a:p>
                    <a:p>
                      <a:pPr marL="0" marR="0" lvl="0" indent="0" algn="l" rtl="0">
                        <a:lnSpc>
                          <a:spcPct val="100000"/>
                        </a:lnSpc>
                        <a:spcBef>
                          <a:spcPts val="20"/>
                        </a:spcBef>
                        <a:spcAft>
                          <a:spcPts val="0"/>
                        </a:spcAft>
                        <a:buClr>
                          <a:srgbClr val="000000"/>
                        </a:buClr>
                        <a:buSzPts val="700"/>
                        <a:buFont typeface="Arial"/>
                        <a:buNone/>
                      </a:pPr>
                      <a:r>
                        <a:rPr lang="en-US" sz="700" u="none" strike="noStrike" cap="none">
                          <a:solidFill>
                            <a:schemeClr val="dk1"/>
                          </a:solidFill>
                        </a:rPr>
                        <a:t> </a:t>
                      </a:r>
                      <a:endParaRPr sz="1000" u="none" strike="noStrike" cap="none">
                        <a:solidFill>
                          <a:schemeClr val="dk1"/>
                        </a:solidFill>
                      </a:endParaRPr>
                    </a:p>
                    <a:p>
                      <a:pPr marL="67945" marR="92710" lvl="0" indent="0" algn="l" rtl="0">
                        <a:lnSpc>
                          <a:spcPct val="100000"/>
                        </a:lnSpc>
                        <a:spcBef>
                          <a:spcPts val="5"/>
                        </a:spcBef>
                        <a:spcAft>
                          <a:spcPts val="0"/>
                        </a:spcAft>
                        <a:buClr>
                          <a:srgbClr val="000000"/>
                        </a:buClr>
                        <a:buSzPts val="1000"/>
                        <a:buFont typeface="Arial"/>
                        <a:buNone/>
                      </a:pPr>
                      <a:r>
                        <a:rPr lang="en-US" sz="1000" u="none" strike="noStrike" cap="none">
                          <a:solidFill>
                            <a:schemeClr val="dk1"/>
                          </a:solidFill>
                        </a:rPr>
                        <a:t>(Clearly defining the practices and programs supported by the division and ensuring they are culturally responsive)</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19050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The DLT maps the current reality of existing practices and programs and reviews them for evidence of effectiveness.</a:t>
                      </a:r>
                      <a:endParaRPr sz="1400" u="none" strike="noStrike" cap="none"/>
                    </a:p>
                    <a:p>
                      <a:pPr marL="0" marR="0" lvl="0" indent="0" algn="l" rtl="0">
                        <a:lnSpc>
                          <a:spcPct val="100000"/>
                        </a:lnSpc>
                        <a:spcBef>
                          <a:spcPts val="55"/>
                        </a:spcBef>
                        <a:spcAft>
                          <a:spcPts val="0"/>
                        </a:spcAft>
                        <a:buClr>
                          <a:srgbClr val="000000"/>
                        </a:buClr>
                        <a:buSzPts val="900"/>
                        <a:buFont typeface="Arial"/>
                        <a:buNone/>
                      </a:pPr>
                      <a:r>
                        <a:rPr lang="en-US" sz="900" u="none" strike="noStrike" cap="none">
                          <a:solidFill>
                            <a:schemeClr val="dk1"/>
                          </a:solidFill>
                        </a:rPr>
                        <a:t> </a:t>
                      </a:r>
                      <a:endParaRPr sz="1000" u="none" strike="noStrike" cap="none">
                        <a:solidFill>
                          <a:schemeClr val="dk1"/>
                        </a:solidFill>
                      </a:endParaRPr>
                    </a:p>
                    <a:p>
                      <a:pPr marL="67945" marR="17081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The DLT explores cultural and linguistic factors when adopting academic/social behavioral practices, programs, and assessments.</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9207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Upon completion of the review, the DLT seeks stakeholder input, investigates practices for which needs are identified, and makes purchases and/or withdraws programs as appropriate.</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 </a:t>
                      </a:r>
                      <a:endParaRPr sz="1400" u="none" strike="noStrike" cap="none"/>
                    </a:p>
                    <a:p>
                      <a:pPr marL="67945" marR="19748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The DLT and SLT use a selection tool, which prompts analysis for cultural context.</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118110" lvl="0" indent="-63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The DLT maintains an inventory of EBPs and materials in a continuum of supports.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 </a:t>
                      </a:r>
                      <a:endParaRPr sz="1400" u="none" strike="noStrike" cap="none"/>
                    </a:p>
                    <a:p>
                      <a:pPr marL="67945" marR="15303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A clearly defined continuum of supports is maintained in tier definition or separate document.</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8953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All instructional staff and stakeholders are aware of and able to utilize the continuum of supports for the purpose of providing an appropriate instructional match to meet the needs of all learners.</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0" lvl="0" indent="0" algn="l" rtl="0">
                        <a:lnSpc>
                          <a:spcPct val="100000"/>
                        </a:lnSpc>
                        <a:spcBef>
                          <a:spcPts val="0"/>
                        </a:spcBef>
                        <a:spcAft>
                          <a:spcPts val="0"/>
                        </a:spcAft>
                        <a:buClr>
                          <a:srgbClr val="000000"/>
                        </a:buClr>
                        <a:buSzPts val="1000"/>
                        <a:buFont typeface="Arial"/>
                        <a:buNone/>
                      </a:pPr>
                      <a:r>
                        <a:rPr lang="en-US" sz="1000" u="none" strike="noStrike" cap="none" dirty="0">
                          <a:solidFill>
                            <a:schemeClr val="dk1"/>
                          </a:solidFill>
                        </a:rPr>
                        <a:t>DCA: 6, 7</a:t>
                      </a:r>
                      <a:endParaRPr sz="1400" u="none" strike="noStrike" cap="none" dirty="0"/>
                    </a:p>
                    <a:p>
                      <a:pPr marL="0" marR="0" lvl="0" indent="0" algn="l" rtl="0">
                        <a:lnSpc>
                          <a:spcPct val="100000"/>
                        </a:lnSpc>
                        <a:spcBef>
                          <a:spcPts val="55"/>
                        </a:spcBef>
                        <a:spcAft>
                          <a:spcPts val="0"/>
                        </a:spcAft>
                        <a:buClr>
                          <a:srgbClr val="000000"/>
                        </a:buClr>
                        <a:buSzPts val="900"/>
                        <a:buFont typeface="Arial"/>
                        <a:buNone/>
                      </a:pPr>
                      <a:r>
                        <a:rPr lang="en-US" sz="900" u="none" strike="noStrike" cap="none" dirty="0">
                          <a:solidFill>
                            <a:schemeClr val="dk1"/>
                          </a:solidFill>
                        </a:rPr>
                        <a:t> </a:t>
                      </a:r>
                      <a:endParaRPr sz="1000" u="none" strike="noStrike" cap="none" dirty="0">
                        <a:solidFill>
                          <a:schemeClr val="dk1"/>
                        </a:solidFill>
                      </a:endParaRPr>
                    </a:p>
                    <a:p>
                      <a:pPr marL="67945" marR="0" lvl="0" indent="0" algn="l" rtl="0">
                        <a:lnSpc>
                          <a:spcPct val="100000"/>
                        </a:lnSpc>
                        <a:spcBef>
                          <a:spcPts val="0"/>
                        </a:spcBef>
                        <a:spcAft>
                          <a:spcPts val="0"/>
                        </a:spcAft>
                        <a:buClr>
                          <a:srgbClr val="000000"/>
                        </a:buClr>
                        <a:buSzPts val="1000"/>
                        <a:buFont typeface="Arial"/>
                        <a:buNone/>
                      </a:pPr>
                      <a:r>
                        <a:rPr lang="en-US" sz="1000" u="none" strike="noStrike" cap="none" dirty="0">
                          <a:solidFill>
                            <a:schemeClr val="dk1"/>
                          </a:solidFill>
                        </a:rPr>
                        <a:t>TFI: 1.6, 1.10, 1.11, 2.5,</a:t>
                      </a:r>
                      <a:endParaRPr sz="1400" u="none" strike="noStrike" cap="none" dirty="0"/>
                    </a:p>
                    <a:p>
                      <a:pPr marL="67945" marR="0" lvl="0" indent="0" algn="l" rtl="0">
                        <a:lnSpc>
                          <a:spcPct val="100000"/>
                        </a:lnSpc>
                        <a:spcBef>
                          <a:spcPts val="5"/>
                        </a:spcBef>
                        <a:spcAft>
                          <a:spcPts val="0"/>
                        </a:spcAft>
                        <a:buClr>
                          <a:srgbClr val="000000"/>
                        </a:buClr>
                        <a:buSzPts val="1000"/>
                        <a:buFont typeface="Arial"/>
                        <a:buNone/>
                      </a:pPr>
                      <a:r>
                        <a:rPr lang="en-US" sz="1000" u="none" strike="noStrike" cap="none" dirty="0">
                          <a:solidFill>
                            <a:schemeClr val="dk1"/>
                          </a:solidFill>
                        </a:rPr>
                        <a:t>3.6</a:t>
                      </a:r>
                      <a:endParaRPr sz="1400" u="none" strike="noStrike" cap="none" dirty="0"/>
                    </a:p>
                    <a:p>
                      <a:pPr marL="0" marR="0" lvl="0" indent="0" algn="l" rtl="0">
                        <a:lnSpc>
                          <a:spcPct val="100000"/>
                        </a:lnSpc>
                        <a:spcBef>
                          <a:spcPts val="0"/>
                        </a:spcBef>
                        <a:spcAft>
                          <a:spcPts val="0"/>
                        </a:spcAft>
                        <a:buClr>
                          <a:srgbClr val="000000"/>
                        </a:buClr>
                        <a:buSzPts val="1000"/>
                        <a:buFont typeface="Arial"/>
                        <a:buNone/>
                      </a:pPr>
                      <a:r>
                        <a:rPr lang="en-US" sz="1000" u="none" strike="noStrike" cap="none" dirty="0">
                          <a:solidFill>
                            <a:schemeClr val="dk1"/>
                          </a:solidFill>
                        </a:rPr>
                        <a:t> </a:t>
                      </a:r>
                      <a:endParaRPr sz="1400" u="none" strike="noStrike" cap="none" dirty="0"/>
                    </a:p>
                    <a:p>
                      <a:pPr marL="67945" marR="0" lvl="0" indent="0" algn="l" rtl="0">
                        <a:lnSpc>
                          <a:spcPct val="100000"/>
                        </a:lnSpc>
                        <a:spcBef>
                          <a:spcPts val="0"/>
                        </a:spcBef>
                        <a:spcAft>
                          <a:spcPts val="0"/>
                        </a:spcAft>
                        <a:buClr>
                          <a:srgbClr val="000000"/>
                        </a:buClr>
                        <a:buSzPts val="1000"/>
                        <a:buFont typeface="Arial"/>
                        <a:buNone/>
                      </a:pPr>
                      <a:r>
                        <a:rPr lang="en-US" sz="1000" u="none" strike="noStrike" cap="none" dirty="0">
                          <a:solidFill>
                            <a:schemeClr val="dk1"/>
                          </a:solidFill>
                        </a:rPr>
                        <a:t>A‐TFI: 1.3, 1.4c, 1.8, 1.9,</a:t>
                      </a:r>
                      <a:endParaRPr sz="1400" u="none" strike="noStrike" cap="none" dirty="0"/>
                    </a:p>
                    <a:p>
                      <a:pPr marL="67945" marR="0" lvl="0" indent="0" algn="l" rtl="0">
                        <a:lnSpc>
                          <a:spcPct val="100000"/>
                        </a:lnSpc>
                        <a:spcBef>
                          <a:spcPts val="0"/>
                        </a:spcBef>
                        <a:spcAft>
                          <a:spcPts val="0"/>
                        </a:spcAft>
                        <a:buClr>
                          <a:srgbClr val="000000"/>
                        </a:buClr>
                        <a:buSzPts val="1000"/>
                        <a:buFont typeface="Arial"/>
                        <a:buNone/>
                      </a:pPr>
                      <a:r>
                        <a:rPr lang="en-US" sz="1000" u="none" strike="noStrike" cap="none" dirty="0">
                          <a:solidFill>
                            <a:schemeClr val="dk1"/>
                          </a:solidFill>
                        </a:rPr>
                        <a:t>2.1, 2.4, 2.5, 3.1</a:t>
                      </a:r>
                      <a:endParaRPr sz="1000" u="none" strike="noStrike" cap="none" dirty="0">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01" name="Google Shape;301;p15"/>
          <p:cNvSpPr txBox="1">
            <a:spLocks noGrp="1"/>
          </p:cNvSpPr>
          <p:nvPr>
            <p:ph type="body" idx="1"/>
          </p:nvPr>
        </p:nvSpPr>
        <p:spPr>
          <a:xfrm>
            <a:off x="457199" y="4952808"/>
            <a:ext cx="8229600" cy="182899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None/>
            </a:pPr>
            <a:r>
              <a:rPr lang="en-US">
                <a:solidFill>
                  <a:schemeClr val="dk1"/>
                </a:solidFill>
                <a:latin typeface="Verdana"/>
                <a:ea typeface="Verdana"/>
                <a:cs typeface="Verdana"/>
                <a:sym typeface="Verdana"/>
              </a:rPr>
              <a:t>Equity applies throughout the VTSS Matrix: 1B, 1C, 1D, 1F, 2A, 2B, 3A, 3B, 3C, 3D, 3E, 4B, 6A, 6B.</a:t>
            </a:r>
            <a:endParaRPr>
              <a:solidFill>
                <a:schemeClr val="dk1"/>
              </a:solidFill>
              <a:latin typeface="Verdana"/>
              <a:ea typeface="Verdana"/>
              <a:cs typeface="Verdana"/>
              <a:sym typeface="Verdana"/>
            </a:endParaRPr>
          </a:p>
          <a:p>
            <a:pPr marL="0" lvl="0" indent="0" algn="l" rtl="0">
              <a:lnSpc>
                <a:spcPct val="100000"/>
              </a:lnSpc>
              <a:spcBef>
                <a:spcPts val="640"/>
              </a:spcBef>
              <a:spcAft>
                <a:spcPts val="0"/>
              </a:spcAft>
              <a:buClr>
                <a:schemeClr val="dk1"/>
              </a:buClr>
              <a:buSzPts val="3200"/>
              <a:buNone/>
            </a:pPr>
            <a:endParaRPr>
              <a:solidFill>
                <a:schemeClr val="dk1"/>
              </a:solidFill>
              <a:latin typeface="Verdana"/>
              <a:ea typeface="Verdana"/>
              <a:cs typeface="Verdana"/>
              <a:sym typeface="Verdana"/>
            </a:endParaRPr>
          </a:p>
          <a:p>
            <a:pPr marL="0" lvl="0" indent="0" algn="l" rtl="0">
              <a:lnSpc>
                <a:spcPct val="100000"/>
              </a:lnSpc>
              <a:spcBef>
                <a:spcPts val="640"/>
              </a:spcBef>
              <a:spcAft>
                <a:spcPts val="0"/>
              </a:spcAft>
              <a:buClr>
                <a:schemeClr val="dk1"/>
              </a:buClr>
              <a:buSzPts val="3200"/>
              <a:buNone/>
            </a:pPr>
            <a:r>
              <a:rPr lang="en-US">
                <a:solidFill>
                  <a:schemeClr val="dk1"/>
                </a:solidFill>
                <a:latin typeface="Verdana"/>
                <a:ea typeface="Verdana"/>
                <a:cs typeface="Verdana"/>
                <a:sym typeface="Verdana"/>
              </a:rPr>
              <a:t>You can also find it in the DCA Items: 5, 6, 10, 11, 14, 15, 18, 19, 21</a:t>
            </a:r>
            <a:endParaRPr>
              <a:solidFill>
                <a:schemeClr val="dk1"/>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fa73258439_0_0"/>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Pulse Check</a:t>
            </a:r>
            <a:endParaRPr/>
          </a:p>
        </p:txBody>
      </p:sp>
      <p:sp>
        <p:nvSpPr>
          <p:cNvPr id="310" name="Google Shape;310;gfa73258439_0_0"/>
          <p:cNvSpPr txBox="1"/>
          <p:nvPr/>
        </p:nvSpPr>
        <p:spPr>
          <a:xfrm>
            <a:off x="464225" y="1603725"/>
            <a:ext cx="82296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What is the current climate regarding equity within your division?  Schools?  Community?</a:t>
            </a:r>
            <a:endParaRPr sz="3000" b="0" i="0" u="none" strike="noStrike" cap="none">
              <a:solidFill>
                <a:srgbClr val="000000"/>
              </a:solidFill>
              <a:latin typeface="Verdana"/>
              <a:ea typeface="Verdana"/>
              <a:cs typeface="Verdana"/>
              <a:sym typeface="Verdana"/>
            </a:endParaRPr>
          </a:p>
        </p:txBody>
      </p:sp>
      <p:sp>
        <p:nvSpPr>
          <p:cNvPr id="312" name="Google Shape;312;gfa73258439_0_0"/>
          <p:cNvSpPr txBox="1"/>
          <p:nvPr/>
        </p:nvSpPr>
        <p:spPr>
          <a:xfrm>
            <a:off x="464225" y="3429000"/>
            <a:ext cx="50010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dk1"/>
                </a:solidFill>
                <a:latin typeface="Verdana"/>
                <a:ea typeface="Verdana"/>
                <a:cs typeface="Verdana"/>
                <a:sym typeface="Verdana"/>
              </a:rPr>
              <a:t>What CAN you do right now?  What are some of the limitations you have right now?</a:t>
            </a:r>
            <a:endParaRPr sz="3000" b="0" i="0" u="none" strike="noStrike" cap="none">
              <a:solidFill>
                <a:schemeClr val="dk1"/>
              </a:solidFill>
              <a:latin typeface="Verdana"/>
              <a:ea typeface="Verdana"/>
              <a:cs typeface="Verdana"/>
              <a:sym typeface="Verdana"/>
            </a:endParaRPr>
          </a:p>
        </p:txBody>
      </p:sp>
      <p:pic>
        <p:nvPicPr>
          <p:cNvPr id="311" name="Google Shape;311;gfa73258439_0_0" descr="Person taking their pulse on their wrist."/>
          <p:cNvPicPr preferRelativeResize="0"/>
          <p:nvPr/>
        </p:nvPicPr>
        <p:blipFill rotWithShape="1">
          <a:blip r:embed="rId3">
            <a:alphaModFix/>
          </a:blip>
          <a:srcRect/>
          <a:stretch/>
        </p:blipFill>
        <p:spPr>
          <a:xfrm>
            <a:off x="6197498" y="2847235"/>
            <a:ext cx="2797000" cy="3195425"/>
          </a:xfrm>
          <a:prstGeom prst="rect">
            <a:avLst/>
          </a:prstGeom>
          <a:noFill/>
          <a:ln w="9525" cap="flat" cmpd="sng">
            <a:solidFill>
              <a:schemeClr val="dk1"/>
            </a:solidFill>
            <a:prstDash val="solid"/>
            <a:round/>
            <a:headEnd type="none" w="sm" len="sm"/>
            <a:tailEnd type="none" w="sm" len="sm"/>
          </a:ln>
        </p:spPr>
      </p:pic>
      <p:sp>
        <p:nvSpPr>
          <p:cNvPr id="313" name="Google Shape;313;gfa73258439_0_0"/>
          <p:cNvSpPr txBox="1"/>
          <p:nvPr/>
        </p:nvSpPr>
        <p:spPr>
          <a:xfrm>
            <a:off x="93450" y="5946750"/>
            <a:ext cx="5512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Directions on Workspace Page</a:t>
            </a:r>
            <a:r>
              <a:rPr lang="en-US" sz="1400" b="0" i="0" u="none" strike="noStrike" cap="none">
                <a:solidFill>
                  <a:schemeClr val="dk1"/>
                </a:solidFill>
                <a:latin typeface="Verdana"/>
                <a:ea typeface="Verdana"/>
                <a:cs typeface="Verdana"/>
                <a:sym typeface="Verdana"/>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018d1e052f_0_6"/>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Remember the 20/20/20 </a:t>
            </a:r>
            <a:endParaRPr/>
          </a:p>
        </p:txBody>
      </p:sp>
      <p:sp>
        <p:nvSpPr>
          <p:cNvPr id="321" name="Google Shape;321;g1018d1e052f_0_6"/>
          <p:cNvSpPr txBox="1"/>
          <p:nvPr/>
        </p:nvSpPr>
        <p:spPr>
          <a:xfrm>
            <a:off x="597975" y="1719175"/>
            <a:ext cx="8088900" cy="184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000000"/>
                </a:solidFill>
                <a:latin typeface="Verdana"/>
                <a:ea typeface="Verdana"/>
                <a:cs typeface="Verdana"/>
                <a:sym typeface="Verdana"/>
              </a:rPr>
              <a:t>We tried to time our breakouts about 20 minutes apart.  Before joining the breakout rooms today, practice the 20/20/20 eye care practice.</a:t>
            </a:r>
            <a:endParaRPr sz="2700" b="0" i="0" u="none" strike="noStrike" cap="none">
              <a:solidFill>
                <a:srgbClr val="000000"/>
              </a:solidFill>
              <a:latin typeface="Verdana"/>
              <a:ea typeface="Verdana"/>
              <a:cs typeface="Verdana"/>
              <a:sym typeface="Verdana"/>
            </a:endParaRPr>
          </a:p>
        </p:txBody>
      </p:sp>
      <p:pic>
        <p:nvPicPr>
          <p:cNvPr id="320" name="Google Shape;320;g1018d1e052f_0_6" descr="For every 20 minutes of looking at a screen, look at something 20 feet away for 20 seconds."/>
          <p:cNvPicPr preferRelativeResize="0"/>
          <p:nvPr/>
        </p:nvPicPr>
        <p:blipFill rotWithShape="1">
          <a:blip r:embed="rId3">
            <a:alphaModFix/>
          </a:blip>
          <a:srcRect/>
          <a:stretch/>
        </p:blipFill>
        <p:spPr>
          <a:xfrm>
            <a:off x="2482987" y="3566275"/>
            <a:ext cx="4318876" cy="28330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6"/>
        <p:cNvGrpSpPr/>
        <p:nvPr/>
      </p:nvGrpSpPr>
      <p:grpSpPr>
        <a:xfrm>
          <a:off x="0" y="0"/>
          <a:ext cx="0" cy="0"/>
          <a:chOff x="0" y="0"/>
          <a:chExt cx="0" cy="0"/>
        </a:xfrm>
      </p:grpSpPr>
      <p:sp>
        <p:nvSpPr>
          <p:cNvPr id="2" name="Title 1">
            <a:extLst>
              <a:ext uri="{FF2B5EF4-FFF2-40B4-BE49-F238E27FC236}">
                <a16:creationId xmlns:a16="http://schemas.microsoft.com/office/drawing/2014/main" id="{5DEFF9A1-0EFB-7F4E-80A9-5A96E598302E}"/>
              </a:ext>
            </a:extLst>
          </p:cNvPr>
          <p:cNvSpPr>
            <a:spLocks noGrp="1"/>
          </p:cNvSpPr>
          <p:nvPr>
            <p:ph type="title" idx="4294967295"/>
          </p:nvPr>
        </p:nvSpPr>
        <p:spPr>
          <a:xfrm>
            <a:off x="364625" y="-1419174"/>
            <a:ext cx="8229600" cy="1143000"/>
          </a:xfrm>
        </p:spPr>
        <p:txBody>
          <a:bodyPr/>
          <a:lstStyle/>
          <a:p>
            <a:r>
              <a:rPr lang="en-US" dirty="0"/>
              <a:t>Headlines</a:t>
            </a:r>
          </a:p>
        </p:txBody>
      </p:sp>
      <p:pic>
        <p:nvPicPr>
          <p:cNvPr id="327" name="Google Shape;327;gfa73258439_0_6" descr="Education Week headline: Cultivating a Climate of Care and Connection in Schools"/>
          <p:cNvPicPr preferRelativeResize="0"/>
          <p:nvPr/>
        </p:nvPicPr>
        <p:blipFill rotWithShape="1">
          <a:blip r:embed="rId4">
            <a:alphaModFix/>
          </a:blip>
          <a:srcRect/>
          <a:stretch/>
        </p:blipFill>
        <p:spPr>
          <a:xfrm>
            <a:off x="364625" y="319425"/>
            <a:ext cx="7472725" cy="862250"/>
          </a:xfrm>
          <a:prstGeom prst="rect">
            <a:avLst/>
          </a:prstGeom>
          <a:noFill/>
          <a:ln>
            <a:noFill/>
          </a:ln>
        </p:spPr>
      </p:pic>
      <p:pic>
        <p:nvPicPr>
          <p:cNvPr id="328" name="Google Shape;328;gfa73258439_0_6" descr="Headline: Addressing Disparities of Black Students with Disabilities."/>
          <p:cNvPicPr preferRelativeResize="0"/>
          <p:nvPr/>
        </p:nvPicPr>
        <p:blipFill rotWithShape="1">
          <a:blip r:embed="rId5">
            <a:alphaModFix/>
          </a:blip>
          <a:srcRect/>
          <a:stretch/>
        </p:blipFill>
        <p:spPr>
          <a:xfrm>
            <a:off x="1335250" y="1321575"/>
            <a:ext cx="7486650" cy="1257300"/>
          </a:xfrm>
          <a:prstGeom prst="rect">
            <a:avLst/>
          </a:prstGeom>
          <a:noFill/>
          <a:ln>
            <a:noFill/>
          </a:ln>
        </p:spPr>
      </p:pic>
      <p:pic>
        <p:nvPicPr>
          <p:cNvPr id="331" name="Google Shape;331;gfa73258439_0_6" descr="Headline: Centering Student Identity: Learning PArtnerships and Teaching for Equity"/>
          <p:cNvPicPr preferRelativeResize="0"/>
          <p:nvPr/>
        </p:nvPicPr>
        <p:blipFill rotWithShape="1">
          <a:blip r:embed="rId6">
            <a:alphaModFix/>
          </a:blip>
          <a:srcRect/>
          <a:stretch/>
        </p:blipFill>
        <p:spPr>
          <a:xfrm>
            <a:off x="680900" y="2983025"/>
            <a:ext cx="7486650" cy="777933"/>
          </a:xfrm>
          <a:prstGeom prst="rect">
            <a:avLst/>
          </a:prstGeom>
          <a:noFill/>
          <a:ln>
            <a:noFill/>
          </a:ln>
        </p:spPr>
      </p:pic>
      <p:pic>
        <p:nvPicPr>
          <p:cNvPr id="329" name="Google Shape;329;gfa73258439_0_6" descr="Headline: No Turning Back: Towards an Abolitionist Teaching Future"/>
          <p:cNvPicPr preferRelativeResize="0"/>
          <p:nvPr/>
        </p:nvPicPr>
        <p:blipFill rotWithShape="1">
          <a:blip r:embed="rId7">
            <a:alphaModFix/>
          </a:blip>
          <a:srcRect/>
          <a:stretch/>
        </p:blipFill>
        <p:spPr>
          <a:xfrm>
            <a:off x="152400" y="4254225"/>
            <a:ext cx="8839201" cy="862250"/>
          </a:xfrm>
          <a:prstGeom prst="rect">
            <a:avLst/>
          </a:prstGeom>
          <a:noFill/>
          <a:ln>
            <a:noFill/>
          </a:ln>
        </p:spPr>
      </p:pic>
      <p:pic>
        <p:nvPicPr>
          <p:cNvPr id="330" name="Google Shape;330;gfa73258439_0_6" descr="Headline: Teaching with an Anti-Racist Lens"/>
          <p:cNvPicPr preferRelativeResize="0"/>
          <p:nvPr/>
        </p:nvPicPr>
        <p:blipFill rotWithShape="1">
          <a:blip r:embed="rId8">
            <a:alphaModFix/>
          </a:blip>
          <a:srcRect/>
          <a:stretch/>
        </p:blipFill>
        <p:spPr>
          <a:xfrm>
            <a:off x="152400" y="5369550"/>
            <a:ext cx="8839201" cy="6393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2" name="Title 1">
            <a:extLst>
              <a:ext uri="{FF2B5EF4-FFF2-40B4-BE49-F238E27FC236}">
                <a16:creationId xmlns:a16="http://schemas.microsoft.com/office/drawing/2014/main" id="{18B96BDE-8A46-9649-ACEE-0EEA5E5DE187}"/>
              </a:ext>
            </a:extLst>
          </p:cNvPr>
          <p:cNvSpPr>
            <a:spLocks noGrp="1"/>
          </p:cNvSpPr>
          <p:nvPr>
            <p:ph type="title" idx="4294967295"/>
          </p:nvPr>
        </p:nvSpPr>
        <p:spPr>
          <a:xfrm>
            <a:off x="457200" y="-1570204"/>
            <a:ext cx="8229600" cy="1143000"/>
          </a:xfrm>
        </p:spPr>
        <p:txBody>
          <a:bodyPr/>
          <a:lstStyle/>
          <a:p>
            <a:r>
              <a:rPr lang="en-US" dirty="0"/>
              <a:t>Education Equity in Virginia</a:t>
            </a:r>
          </a:p>
        </p:txBody>
      </p:sp>
      <p:pic>
        <p:nvPicPr>
          <p:cNvPr id="336" name="Google Shape;336;p13" descr="Education Equity in Virginia slide."/>
          <p:cNvPicPr preferRelativeResize="0"/>
          <p:nvPr/>
        </p:nvPicPr>
        <p:blipFill rotWithShape="1">
          <a:blip r:embed="rId3">
            <a:alphaModFix/>
          </a:blip>
          <a:srcRect/>
          <a:stretch/>
        </p:blipFill>
        <p:spPr>
          <a:xfrm>
            <a:off x="0" y="768796"/>
            <a:ext cx="9144000" cy="516800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2" name="Title 1">
            <a:extLst>
              <a:ext uri="{FF2B5EF4-FFF2-40B4-BE49-F238E27FC236}">
                <a16:creationId xmlns:a16="http://schemas.microsoft.com/office/drawing/2014/main" id="{15841FA6-CC2C-C042-8CB1-5D63C026DD24}"/>
              </a:ext>
            </a:extLst>
          </p:cNvPr>
          <p:cNvSpPr>
            <a:spLocks noGrp="1"/>
          </p:cNvSpPr>
          <p:nvPr>
            <p:ph type="title" idx="4294967295"/>
          </p:nvPr>
        </p:nvSpPr>
        <p:spPr>
          <a:xfrm>
            <a:off x="271072" y="-1526037"/>
            <a:ext cx="8229600" cy="1143000"/>
          </a:xfrm>
        </p:spPr>
        <p:txBody>
          <a:bodyPr/>
          <a:lstStyle/>
          <a:p>
            <a:r>
              <a:rPr lang="en-US" dirty="0"/>
              <a:t>Equality vs Equity</a:t>
            </a:r>
          </a:p>
        </p:txBody>
      </p:sp>
      <p:sp>
        <p:nvSpPr>
          <p:cNvPr id="345" name="Google Shape;345;ga39bfd3790_1_218"/>
          <p:cNvSpPr txBox="1"/>
          <p:nvPr/>
        </p:nvSpPr>
        <p:spPr>
          <a:xfrm>
            <a:off x="271075" y="228600"/>
            <a:ext cx="8759400" cy="1275600"/>
          </a:xfrm>
          <a:prstGeom prst="rect">
            <a:avLst/>
          </a:prstGeom>
          <a:solidFill>
            <a:srgbClr val="BEE8C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2400" b="0" i="0" u="none" strike="noStrike" cap="none" dirty="0">
                <a:solidFill>
                  <a:schemeClr val="dk1"/>
                </a:solidFill>
                <a:latin typeface="Verdana"/>
                <a:ea typeface="Verdana"/>
                <a:cs typeface="Verdana"/>
                <a:sym typeface="Verdana"/>
              </a:rPr>
              <a:t>Which one of these images (if any) do you think best represents your understanding of educational equity?  How about your division’s vision of educational equity?</a:t>
            </a:r>
            <a:endParaRPr sz="2400" b="0" i="0" u="none" strike="noStrike" cap="none" dirty="0">
              <a:solidFill>
                <a:srgbClr val="000000"/>
              </a:solidFill>
              <a:latin typeface="Arial"/>
              <a:ea typeface="Arial"/>
              <a:cs typeface="Arial"/>
              <a:sym typeface="Arial"/>
            </a:endParaRPr>
          </a:p>
        </p:txBody>
      </p:sp>
      <p:pic>
        <p:nvPicPr>
          <p:cNvPr id="346" name="Google Shape;346;ga39bfd3790_1_218" descr="Equal: All plants get a lot of sun and water; the cactus is drowning, the rose is stilted, and the fern is scorched.&#10;&#10;Equitable: The cactus gets a lot of sun and little water; the rose gets partial sun and some water; the fern gets little sun and a lot of water; all plants are thriving."/>
          <p:cNvPicPr preferRelativeResize="0"/>
          <p:nvPr/>
        </p:nvPicPr>
        <p:blipFill rotWithShape="1">
          <a:blip r:embed="rId3">
            <a:alphaModFix/>
          </a:blip>
          <a:srcRect/>
          <a:stretch/>
        </p:blipFill>
        <p:spPr>
          <a:xfrm>
            <a:off x="187287" y="1577663"/>
            <a:ext cx="3648999" cy="2531100"/>
          </a:xfrm>
          <a:prstGeom prst="rect">
            <a:avLst/>
          </a:prstGeom>
          <a:noFill/>
          <a:ln>
            <a:noFill/>
          </a:ln>
        </p:spPr>
      </p:pic>
      <p:pic>
        <p:nvPicPr>
          <p:cNvPr id="344" name="Google Shape;344;ga39bfd3790_1_218" descr="Equity: a handicapped person gets a recumbent tricycle, a tall person gets a big bicycle, a medium person gets a medium bicycle, and a child gets a small bicycle.&#10;&#10;Equality: Everyone gets a medium bicycle; the handicapped person can't ride it, the tall person is hunched over, and the child can barely reach the pedals."/>
          <p:cNvPicPr preferRelativeResize="0"/>
          <p:nvPr/>
        </p:nvPicPr>
        <p:blipFill rotWithShape="1">
          <a:blip r:embed="rId4">
            <a:alphaModFix/>
          </a:blip>
          <a:srcRect/>
          <a:stretch/>
        </p:blipFill>
        <p:spPr>
          <a:xfrm>
            <a:off x="3844600" y="1584475"/>
            <a:ext cx="5272926" cy="2450900"/>
          </a:xfrm>
          <a:prstGeom prst="rect">
            <a:avLst/>
          </a:prstGeom>
          <a:noFill/>
          <a:ln>
            <a:noFill/>
          </a:ln>
        </p:spPr>
      </p:pic>
      <p:pic>
        <p:nvPicPr>
          <p:cNvPr id="342" name="Google Shape;342;ga39bfd3790_1_218" descr="People underneath an apple tree on different sized platforms which let them all reach an apple."/>
          <p:cNvPicPr preferRelativeResize="0"/>
          <p:nvPr/>
        </p:nvPicPr>
        <p:blipFill rotWithShape="1">
          <a:blip r:embed="rId5">
            <a:alphaModFix/>
          </a:blip>
          <a:srcRect/>
          <a:stretch/>
        </p:blipFill>
        <p:spPr>
          <a:xfrm>
            <a:off x="271072" y="4182225"/>
            <a:ext cx="3481435" cy="2624891"/>
          </a:xfrm>
          <a:prstGeom prst="rect">
            <a:avLst/>
          </a:prstGeom>
          <a:noFill/>
          <a:ln>
            <a:noFill/>
          </a:ln>
        </p:spPr>
      </p:pic>
      <p:pic>
        <p:nvPicPr>
          <p:cNvPr id="343" name="Google Shape;343;ga39bfd3790_1_218" descr="Equality: Two sides of town each get one pipeline to community resources.&#10;&#10;Equity: One side of town gets 4 pipelines to community resources and the other side gets one."/>
          <p:cNvPicPr preferRelativeResize="0"/>
          <p:nvPr/>
        </p:nvPicPr>
        <p:blipFill rotWithShape="1">
          <a:blip r:embed="rId6">
            <a:alphaModFix/>
          </a:blip>
          <a:srcRect/>
          <a:stretch/>
        </p:blipFill>
        <p:spPr>
          <a:xfrm>
            <a:off x="3871075" y="4182228"/>
            <a:ext cx="5272926" cy="2653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2" name="Title 1">
            <a:extLst>
              <a:ext uri="{FF2B5EF4-FFF2-40B4-BE49-F238E27FC236}">
                <a16:creationId xmlns:a16="http://schemas.microsoft.com/office/drawing/2014/main" id="{47AF643D-7A7D-0F4A-BD90-C8317C3BB99B}"/>
              </a:ext>
            </a:extLst>
          </p:cNvPr>
          <p:cNvSpPr>
            <a:spLocks noGrp="1"/>
          </p:cNvSpPr>
          <p:nvPr>
            <p:ph type="title" idx="4294967295"/>
          </p:nvPr>
        </p:nvSpPr>
        <p:spPr>
          <a:xfrm>
            <a:off x="457200" y="-1377699"/>
            <a:ext cx="8229600" cy="1143000"/>
          </a:xfrm>
        </p:spPr>
        <p:txBody>
          <a:bodyPr/>
          <a:lstStyle/>
          <a:p>
            <a:r>
              <a:rPr lang="en-US" dirty="0"/>
              <a:t>Believe</a:t>
            </a:r>
          </a:p>
        </p:txBody>
      </p:sp>
      <p:pic>
        <p:nvPicPr>
          <p:cNvPr id="352" name="Google Shape;352;g10144164396_1_0" descr="Believe sign"/>
          <p:cNvPicPr preferRelativeResize="0"/>
          <p:nvPr/>
        </p:nvPicPr>
        <p:blipFill rotWithShape="1">
          <a:blip r:embed="rId3">
            <a:alphaModFix/>
          </a:blip>
          <a:srcRect/>
          <a:stretch/>
        </p:blipFill>
        <p:spPr>
          <a:xfrm>
            <a:off x="152400" y="152400"/>
            <a:ext cx="8887174" cy="5355100"/>
          </a:xfrm>
          <a:prstGeom prst="rect">
            <a:avLst/>
          </a:prstGeom>
          <a:noFill/>
          <a:ln>
            <a:noFill/>
          </a:ln>
        </p:spPr>
      </p:pic>
      <p:sp>
        <p:nvSpPr>
          <p:cNvPr id="353" name="Google Shape;353;g10144164396_1_0"/>
          <p:cNvSpPr txBox="1"/>
          <p:nvPr/>
        </p:nvSpPr>
        <p:spPr>
          <a:xfrm>
            <a:off x="261625" y="5643375"/>
            <a:ext cx="6727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Directions on Workspace Page</a:t>
            </a:r>
            <a:r>
              <a:rPr lang="en-US" sz="1400" b="0" i="0" u="none" strike="noStrike" cap="none">
                <a:solidFill>
                  <a:srgbClr val="000000"/>
                </a:solidFill>
                <a:latin typeface="Verdana"/>
                <a:ea typeface="Verdana"/>
                <a:cs typeface="Verdana"/>
                <a:sym typeface="Verdana"/>
              </a:rPr>
              <a:t> </a:t>
            </a:r>
            <a:endParaRPr sz="1700" b="0" i="0" u="none" strike="noStrike" cap="none">
              <a:solidFill>
                <a:srgbClr val="000000"/>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2" name="Title 1">
            <a:extLst>
              <a:ext uri="{FF2B5EF4-FFF2-40B4-BE49-F238E27FC236}">
                <a16:creationId xmlns:a16="http://schemas.microsoft.com/office/drawing/2014/main" id="{BDDFBF73-7774-CE43-A4CC-58059A8BF1D9}"/>
              </a:ext>
            </a:extLst>
          </p:cNvPr>
          <p:cNvSpPr>
            <a:spLocks noGrp="1"/>
          </p:cNvSpPr>
          <p:nvPr>
            <p:ph type="title" idx="4294967295"/>
          </p:nvPr>
        </p:nvSpPr>
        <p:spPr>
          <a:xfrm>
            <a:off x="569495" y="-1425825"/>
            <a:ext cx="8229600" cy="1143000"/>
          </a:xfrm>
        </p:spPr>
        <p:txBody>
          <a:bodyPr/>
          <a:lstStyle/>
          <a:p>
            <a:r>
              <a:rPr lang="en-US" dirty="0" err="1"/>
              <a:t>EdEquity</a:t>
            </a:r>
            <a:r>
              <a:rPr lang="en-US" dirty="0"/>
              <a:t> Audit</a:t>
            </a:r>
          </a:p>
        </p:txBody>
      </p:sp>
      <p:sp>
        <p:nvSpPr>
          <p:cNvPr id="359" name="Google Shape;359;ga4908cd048_0_1"/>
          <p:cNvSpPr txBox="1"/>
          <p:nvPr/>
        </p:nvSpPr>
        <p:spPr>
          <a:xfrm>
            <a:off x="100575" y="116175"/>
            <a:ext cx="8913300" cy="655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Verdana"/>
                <a:ea typeface="Verdana"/>
                <a:cs typeface="Verdana"/>
                <a:sym typeface="Verdana"/>
              </a:rPr>
              <a:t>EdEquity</a:t>
            </a:r>
            <a:r>
              <a:rPr lang="en-US" sz="2400" b="1" i="0" u="none" strike="noStrike" cap="none" dirty="0">
                <a:solidFill>
                  <a:srgbClr val="000000"/>
                </a:solidFill>
                <a:latin typeface="Verdana"/>
                <a:ea typeface="Verdana"/>
                <a:cs typeface="Verdana"/>
                <a:sym typeface="Verdana"/>
              </a:rPr>
              <a:t> Audit</a:t>
            </a:r>
            <a:endParaRPr sz="2400" b="1"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Do we have a mission that clearly articulates our equity goal?</a:t>
            </a: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Does our mission statement articulate equitable outcomes for all students regardless of race/ethnicity, gender, native language, ability/disability, gender identity, sexual orientation, and socioeconomic status?</a:t>
            </a: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Is the mission statement shared regularly with: Staff?  Students?  Families?  Community Stakeholders?</a:t>
            </a: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Did all component groups (the staff, parents, students, and community stakeholders) participate in the development of the mission statement?</a:t>
            </a: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Verdana"/>
              <a:ea typeface="Verdana"/>
              <a:cs typeface="Verdana"/>
              <a:sym typeface="Verdana"/>
            </a:endParaRPr>
          </a:p>
        </p:txBody>
      </p:sp>
      <p:sp>
        <p:nvSpPr>
          <p:cNvPr id="360" name="Google Shape;360;ga4908cd048_0_1"/>
          <p:cNvSpPr txBox="1"/>
          <p:nvPr/>
        </p:nvSpPr>
        <p:spPr>
          <a:xfrm>
            <a:off x="3827425" y="6241800"/>
            <a:ext cx="4025700" cy="6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EdEquity VA - Equity Audit Tool</a:t>
            </a:r>
            <a:endParaRPr sz="17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a006eb53a7_0_0"/>
          <p:cNvSpPr txBox="1">
            <a:spLocks noGrp="1"/>
          </p:cNvSpPr>
          <p:nvPr>
            <p:ph type="title"/>
          </p:nvPr>
        </p:nvSpPr>
        <p:spPr>
          <a:xfrm>
            <a:off x="192150" y="2695250"/>
            <a:ext cx="8852400" cy="130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US" sz="2900" b="0"/>
              <a:t>As everyone is signing in, please change your name to: division - name (ex. Radford - Tracy).  </a:t>
            </a:r>
            <a:endParaRPr sz="2900" b="0"/>
          </a:p>
          <a:p>
            <a:pPr marL="0" lvl="0" indent="0" algn="l" rtl="0">
              <a:lnSpc>
                <a:spcPct val="100000"/>
              </a:lnSpc>
              <a:spcBef>
                <a:spcPts val="0"/>
              </a:spcBef>
              <a:spcAft>
                <a:spcPts val="0"/>
              </a:spcAft>
              <a:buSzPts val="4000"/>
              <a:buNone/>
            </a:pPr>
            <a:r>
              <a:rPr lang="en-US" sz="2900" b="0"/>
              <a:t>To do this…</a:t>
            </a:r>
            <a:endParaRPr sz="2900" b="0"/>
          </a:p>
          <a:p>
            <a:pPr marL="0" lvl="0" indent="0" algn="l" rtl="0">
              <a:lnSpc>
                <a:spcPct val="100000"/>
              </a:lnSpc>
              <a:spcBef>
                <a:spcPts val="0"/>
              </a:spcBef>
              <a:spcAft>
                <a:spcPts val="0"/>
              </a:spcAft>
              <a:buSzPts val="4000"/>
              <a:buNone/>
            </a:pPr>
            <a:endParaRPr sz="2900" b="0"/>
          </a:p>
          <a:p>
            <a:pPr marL="457200" lvl="0" indent="-412750" algn="l" rtl="0">
              <a:lnSpc>
                <a:spcPct val="100000"/>
              </a:lnSpc>
              <a:spcBef>
                <a:spcPts val="0"/>
              </a:spcBef>
              <a:spcAft>
                <a:spcPts val="0"/>
              </a:spcAft>
              <a:buSzPts val="2900"/>
              <a:buAutoNum type="arabicPeriod"/>
            </a:pPr>
            <a:r>
              <a:rPr lang="en-US" sz="2900" b="0"/>
              <a:t>Click on PARTICIPANTS on the bottom bar.</a:t>
            </a:r>
            <a:endParaRPr sz="2900" b="0"/>
          </a:p>
          <a:p>
            <a:pPr marL="457200" lvl="0" indent="-412750" algn="l" rtl="0">
              <a:lnSpc>
                <a:spcPct val="100000"/>
              </a:lnSpc>
              <a:spcBef>
                <a:spcPts val="0"/>
              </a:spcBef>
              <a:spcAft>
                <a:spcPts val="0"/>
              </a:spcAft>
              <a:buSzPts val="2900"/>
              <a:buAutoNum type="arabicPeriod"/>
            </a:pPr>
            <a:r>
              <a:rPr lang="en-US" sz="2900" b="0"/>
              <a:t>Go to your name and click MORE.</a:t>
            </a:r>
            <a:endParaRPr sz="2900" b="0"/>
          </a:p>
          <a:p>
            <a:pPr marL="457200" lvl="0" indent="-412750" algn="l" rtl="0">
              <a:lnSpc>
                <a:spcPct val="100000"/>
              </a:lnSpc>
              <a:spcBef>
                <a:spcPts val="0"/>
              </a:spcBef>
              <a:spcAft>
                <a:spcPts val="0"/>
              </a:spcAft>
              <a:buSzPts val="2900"/>
              <a:buAutoNum type="arabicPeriod"/>
            </a:pPr>
            <a:r>
              <a:rPr lang="en-US" sz="2900" b="0"/>
              <a:t>Select RENAME from the drop down menu.</a:t>
            </a:r>
            <a:endParaRPr sz="2900" b="0"/>
          </a:p>
          <a:p>
            <a:pPr marL="457200" lvl="0" indent="-412750" algn="l" rtl="0">
              <a:lnSpc>
                <a:spcPct val="100000"/>
              </a:lnSpc>
              <a:spcBef>
                <a:spcPts val="0"/>
              </a:spcBef>
              <a:spcAft>
                <a:spcPts val="0"/>
              </a:spcAft>
              <a:buSzPts val="2900"/>
              <a:buAutoNum type="arabicPeriod"/>
            </a:pPr>
            <a:r>
              <a:rPr lang="en-US" sz="2900" b="0"/>
              <a:t>Type in your name - division.</a:t>
            </a:r>
            <a:endParaRPr sz="2900" b="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8" name="Google Shape;368;p17"/>
          <p:cNvSpPr txBox="1">
            <a:spLocks noGrp="1"/>
          </p:cNvSpPr>
          <p:nvPr>
            <p:ph type="title" idx="4294967295"/>
          </p:nvPr>
        </p:nvSpPr>
        <p:spPr>
          <a:xfrm>
            <a:off x="0" y="76200"/>
            <a:ext cx="7626350" cy="763588"/>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2400"/>
              <a:buFont typeface="Ubuntu"/>
              <a:buNone/>
            </a:pPr>
            <a:r>
              <a:rPr lang="en-US" sz="2400" b="1" dirty="0">
                <a:latin typeface="Ubuntu"/>
                <a:ea typeface="Ubuntu"/>
                <a:cs typeface="Ubuntu"/>
                <a:sym typeface="Ubuntu"/>
              </a:rPr>
              <a:t>National Equity Project’s (partial) “map” of Liberation...</a:t>
            </a:r>
            <a:endParaRPr sz="2400" b="1" dirty="0">
              <a:latin typeface="Ubuntu"/>
              <a:ea typeface="Ubuntu"/>
              <a:cs typeface="Ubuntu"/>
              <a:sym typeface="Ubuntu"/>
            </a:endParaRPr>
          </a:p>
        </p:txBody>
      </p:sp>
      <p:sp>
        <p:nvSpPr>
          <p:cNvPr id="366" name="Google Shape;366;p17">
            <a:extLst>
              <a:ext uri="{C183D7F6-B498-43B3-948B-1728B52AA6E4}">
                <adec:decorative xmlns:adec="http://schemas.microsoft.com/office/drawing/2017/decorative" xmlns="" val="1"/>
              </a:ext>
            </a:extLst>
          </p:cNvPr>
          <p:cNvSpPr/>
          <p:nvPr/>
        </p:nvSpPr>
        <p:spPr>
          <a:xfrm>
            <a:off x="591522" y="832000"/>
            <a:ext cx="5455800" cy="5455800"/>
          </a:xfrm>
          <a:prstGeom prst="ellipse">
            <a:avLst/>
          </a:pr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370" name="Google Shape;370;p17"/>
          <p:cNvSpPr/>
          <p:nvPr/>
        </p:nvSpPr>
        <p:spPr>
          <a:xfrm>
            <a:off x="591522" y="832011"/>
            <a:ext cx="1928400" cy="628500"/>
          </a:xfrm>
          <a:prstGeom prst="rect">
            <a:avLst/>
          </a:prstGeom>
          <a:solidFill>
            <a:srgbClr val="BC8B0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800"/>
              <a:buFont typeface="Ubuntu"/>
              <a:buNone/>
            </a:pPr>
            <a:r>
              <a:rPr lang="en-US" sz="1800" b="1" i="0" u="none" strike="noStrike" cap="none" dirty="0">
                <a:solidFill>
                  <a:srgbClr val="FFFFFF"/>
                </a:solidFill>
                <a:latin typeface="Ubuntu"/>
                <a:ea typeface="Ubuntu"/>
                <a:cs typeface="Ubuntu"/>
                <a:sym typeface="Ubuntu"/>
              </a:rPr>
              <a:t>INTERNAL</a:t>
            </a:r>
            <a:endParaRPr sz="1800" b="1" i="0" u="none" strike="noStrike" cap="none" dirty="0">
              <a:solidFill>
                <a:srgbClr val="FFFFFF"/>
              </a:solidFill>
              <a:latin typeface="Ubuntu"/>
              <a:ea typeface="Ubuntu"/>
              <a:cs typeface="Ubuntu"/>
              <a:sym typeface="Ubuntu"/>
            </a:endParaRPr>
          </a:p>
        </p:txBody>
      </p:sp>
      <p:sp>
        <p:nvSpPr>
          <p:cNvPr id="376" name="Google Shape;376;p17"/>
          <p:cNvSpPr txBox="1"/>
          <p:nvPr/>
        </p:nvSpPr>
        <p:spPr>
          <a:xfrm>
            <a:off x="536900" y="2452707"/>
            <a:ext cx="2693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Individual</a:t>
            </a:r>
            <a:endParaRPr sz="3600" b="1" i="0" u="none" strike="noStrike" cap="none">
              <a:solidFill>
                <a:schemeClr val="dk1"/>
              </a:solidFill>
              <a:latin typeface="Ubuntu"/>
              <a:ea typeface="Ubuntu"/>
              <a:cs typeface="Ubuntu"/>
              <a:sym typeface="Ubuntu"/>
            </a:endParaRPr>
          </a:p>
        </p:txBody>
      </p:sp>
      <p:sp>
        <p:nvSpPr>
          <p:cNvPr id="372" name="Google Shape;372;p17"/>
          <p:cNvSpPr txBox="1"/>
          <p:nvPr/>
        </p:nvSpPr>
        <p:spPr>
          <a:xfrm>
            <a:off x="1674798" y="1631258"/>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Recognizing identity &amp; difference</a:t>
            </a:r>
            <a:endParaRPr sz="1800" b="0" i="0" u="none" strike="noStrike" cap="none">
              <a:solidFill>
                <a:schemeClr val="dk1"/>
              </a:solidFill>
              <a:latin typeface="Ubuntu"/>
              <a:ea typeface="Ubuntu"/>
              <a:cs typeface="Ubuntu"/>
              <a:sym typeface="Ubuntu"/>
            </a:endParaRPr>
          </a:p>
        </p:txBody>
      </p:sp>
      <p:sp>
        <p:nvSpPr>
          <p:cNvPr id="373" name="Google Shape;373;p17"/>
          <p:cNvSpPr txBox="1"/>
          <p:nvPr/>
        </p:nvSpPr>
        <p:spPr>
          <a:xfrm>
            <a:off x="941545" y="3560913"/>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Recognizing and owning our privilege &amp; disadvantage</a:t>
            </a:r>
            <a:endParaRPr sz="1800" b="0" i="0" u="none" strike="noStrike" cap="none">
              <a:solidFill>
                <a:schemeClr val="dk1"/>
              </a:solidFill>
              <a:latin typeface="Ubuntu"/>
              <a:ea typeface="Ubuntu"/>
              <a:cs typeface="Ubuntu"/>
              <a:sym typeface="Ubuntu"/>
            </a:endParaRPr>
          </a:p>
        </p:txBody>
      </p:sp>
      <p:sp>
        <p:nvSpPr>
          <p:cNvPr id="374" name="Google Shape;374;p17"/>
          <p:cNvSpPr txBox="1"/>
          <p:nvPr/>
        </p:nvSpPr>
        <p:spPr>
          <a:xfrm>
            <a:off x="1215928" y="4821133"/>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Reflection &amp; Self-inquiry</a:t>
            </a:r>
            <a:endParaRPr sz="1800" b="0" i="0" u="none" strike="noStrike" cap="none">
              <a:solidFill>
                <a:schemeClr val="dk1"/>
              </a:solidFill>
              <a:latin typeface="Ubuntu"/>
              <a:ea typeface="Ubuntu"/>
              <a:cs typeface="Ubuntu"/>
              <a:sym typeface="Ubuntu"/>
            </a:endParaRPr>
          </a:p>
        </p:txBody>
      </p:sp>
      <p:sp>
        <p:nvSpPr>
          <p:cNvPr id="375" name="Google Shape;375;p17"/>
          <p:cNvSpPr txBox="1"/>
          <p:nvPr/>
        </p:nvSpPr>
        <p:spPr>
          <a:xfrm>
            <a:off x="2442540" y="5577306"/>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Learning (read, watch, talk)</a:t>
            </a:r>
            <a:endParaRPr sz="1800" b="0" i="0" u="none" strike="noStrike" cap="none">
              <a:solidFill>
                <a:schemeClr val="dk1"/>
              </a:solidFill>
              <a:latin typeface="Ubuntu"/>
              <a:ea typeface="Ubuntu"/>
              <a:cs typeface="Ubuntu"/>
              <a:sym typeface="Ubuntu"/>
            </a:endParaRPr>
          </a:p>
        </p:txBody>
      </p:sp>
      <p:sp>
        <p:nvSpPr>
          <p:cNvPr id="367" name="Google Shape;367;p17">
            <a:extLst>
              <a:ext uri="{C183D7F6-B498-43B3-948B-1728B52AA6E4}">
                <adec:decorative xmlns:adec="http://schemas.microsoft.com/office/drawing/2017/decorative" xmlns="" val="1"/>
              </a:ext>
            </a:extLst>
          </p:cNvPr>
          <p:cNvSpPr/>
          <p:nvPr/>
        </p:nvSpPr>
        <p:spPr>
          <a:xfrm>
            <a:off x="3106615" y="883250"/>
            <a:ext cx="5455800" cy="5455800"/>
          </a:xfrm>
          <a:prstGeom prst="ellipse">
            <a:avLst/>
          </a:prstGeom>
          <a:solidFill>
            <a:srgbClr val="93C47D">
              <a:alpha val="4627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371" name="Google Shape;371;p17"/>
          <p:cNvSpPr/>
          <p:nvPr/>
        </p:nvSpPr>
        <p:spPr>
          <a:xfrm>
            <a:off x="6634021" y="832011"/>
            <a:ext cx="1928400" cy="628500"/>
          </a:xfrm>
          <a:prstGeom prst="rect">
            <a:avLst/>
          </a:prstGeom>
          <a:solidFill>
            <a:srgbClr val="3876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800"/>
              <a:buFont typeface="Ubuntu"/>
              <a:buNone/>
            </a:pPr>
            <a:r>
              <a:rPr lang="en-US" sz="1800" b="1" i="0" u="none" strike="noStrike" cap="none">
                <a:solidFill>
                  <a:srgbClr val="FFFFFF"/>
                </a:solidFill>
                <a:latin typeface="Ubuntu"/>
                <a:ea typeface="Ubuntu"/>
                <a:cs typeface="Ubuntu"/>
                <a:sym typeface="Ubuntu"/>
              </a:rPr>
              <a:t>EXTERNAL</a:t>
            </a:r>
            <a:endParaRPr sz="1800" b="1" i="0" u="none" strike="noStrike" cap="none">
              <a:solidFill>
                <a:srgbClr val="FFFFFF"/>
              </a:solidFill>
              <a:latin typeface="Ubuntu"/>
              <a:ea typeface="Ubuntu"/>
              <a:cs typeface="Ubuntu"/>
              <a:sym typeface="Ubuntu"/>
            </a:endParaRPr>
          </a:p>
        </p:txBody>
      </p:sp>
      <p:sp>
        <p:nvSpPr>
          <p:cNvPr id="378" name="Google Shape;378;p17"/>
          <p:cNvSpPr txBox="1"/>
          <p:nvPr/>
        </p:nvSpPr>
        <p:spPr>
          <a:xfrm>
            <a:off x="5486423" y="2225494"/>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Institutional</a:t>
            </a:r>
            <a:endParaRPr sz="3600" b="1" i="0" u="none" strike="noStrike" cap="none">
              <a:solidFill>
                <a:schemeClr val="dk1"/>
              </a:solidFill>
              <a:latin typeface="Ubuntu"/>
              <a:ea typeface="Ubuntu"/>
              <a:cs typeface="Ubuntu"/>
              <a:sym typeface="Ubuntu"/>
            </a:endParaRPr>
          </a:p>
        </p:txBody>
      </p:sp>
      <p:sp>
        <p:nvSpPr>
          <p:cNvPr id="383" name="Google Shape;383;p17"/>
          <p:cNvSpPr txBox="1"/>
          <p:nvPr/>
        </p:nvSpPr>
        <p:spPr>
          <a:xfrm>
            <a:off x="5686148" y="1631250"/>
            <a:ext cx="22443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Equity-centered policies &amp; practices</a:t>
            </a:r>
            <a:endParaRPr sz="1800" b="0" i="0" u="none" strike="noStrike" cap="none">
              <a:solidFill>
                <a:schemeClr val="dk1"/>
              </a:solidFill>
              <a:latin typeface="Ubuntu"/>
              <a:ea typeface="Ubuntu"/>
              <a:cs typeface="Ubuntu"/>
              <a:sym typeface="Ubuntu"/>
            </a:endParaRPr>
          </a:p>
        </p:txBody>
      </p:sp>
      <p:sp>
        <p:nvSpPr>
          <p:cNvPr id="384" name="Google Shape;384;p17"/>
          <p:cNvSpPr txBox="1"/>
          <p:nvPr/>
        </p:nvSpPr>
        <p:spPr>
          <a:xfrm>
            <a:off x="6062904" y="2982875"/>
            <a:ext cx="24996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Equity-centered design &amp; learning</a:t>
            </a:r>
            <a:endParaRPr sz="1800" b="0" i="0" u="none" strike="noStrike" cap="none">
              <a:solidFill>
                <a:schemeClr val="dk1"/>
              </a:solidFill>
              <a:latin typeface="Ubuntu"/>
              <a:ea typeface="Ubuntu"/>
              <a:cs typeface="Ubuntu"/>
              <a:sym typeface="Ubuntu"/>
            </a:endParaRPr>
          </a:p>
        </p:txBody>
      </p:sp>
      <p:sp>
        <p:nvSpPr>
          <p:cNvPr id="385" name="Google Shape;385;p17"/>
          <p:cNvSpPr txBox="1"/>
          <p:nvPr/>
        </p:nvSpPr>
        <p:spPr>
          <a:xfrm>
            <a:off x="6435816" y="3687197"/>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Equitable outcomes</a:t>
            </a:r>
            <a:endParaRPr sz="1800" b="0" i="0" u="none" strike="noStrike" cap="none">
              <a:solidFill>
                <a:schemeClr val="dk1"/>
              </a:solidFill>
              <a:latin typeface="Ubuntu"/>
              <a:ea typeface="Ubuntu"/>
              <a:cs typeface="Ubuntu"/>
              <a:sym typeface="Ubuntu"/>
            </a:endParaRPr>
          </a:p>
        </p:txBody>
      </p:sp>
      <p:sp>
        <p:nvSpPr>
          <p:cNvPr id="388" name="Google Shape;388;p17"/>
          <p:cNvSpPr txBox="1"/>
          <p:nvPr/>
        </p:nvSpPr>
        <p:spPr>
          <a:xfrm>
            <a:off x="6435816" y="4355647"/>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Organizing &amp; Protest</a:t>
            </a:r>
            <a:endParaRPr sz="1800" b="0" i="0" u="none" strike="noStrike" cap="none">
              <a:solidFill>
                <a:schemeClr val="dk1"/>
              </a:solidFill>
              <a:latin typeface="Ubuntu"/>
              <a:ea typeface="Ubuntu"/>
              <a:cs typeface="Ubuntu"/>
              <a:sym typeface="Ubuntu"/>
            </a:endParaRPr>
          </a:p>
        </p:txBody>
      </p:sp>
      <p:sp>
        <p:nvSpPr>
          <p:cNvPr id="379" name="Google Shape;379;p17"/>
          <p:cNvSpPr txBox="1"/>
          <p:nvPr/>
        </p:nvSpPr>
        <p:spPr>
          <a:xfrm>
            <a:off x="5486423" y="5024088"/>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Structural</a:t>
            </a:r>
            <a:endParaRPr sz="3600" b="1" i="0" u="none" strike="noStrike" cap="none">
              <a:solidFill>
                <a:schemeClr val="dk1"/>
              </a:solidFill>
              <a:latin typeface="Ubuntu"/>
              <a:ea typeface="Ubuntu"/>
              <a:cs typeface="Ubuntu"/>
              <a:sym typeface="Ubuntu"/>
            </a:endParaRPr>
          </a:p>
        </p:txBody>
      </p:sp>
      <p:sp>
        <p:nvSpPr>
          <p:cNvPr id="386" name="Google Shape;386;p17"/>
          <p:cNvSpPr txBox="1"/>
          <p:nvPr/>
        </p:nvSpPr>
        <p:spPr>
          <a:xfrm>
            <a:off x="4672915" y="5296359"/>
            <a:ext cx="23232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Systems of government </a:t>
            </a:r>
            <a:endParaRPr sz="1800" b="0" i="0" u="none" strike="noStrike" cap="none">
              <a:solidFill>
                <a:schemeClr val="dk1"/>
              </a:solidFill>
              <a:latin typeface="Ubuntu"/>
              <a:ea typeface="Ubuntu"/>
              <a:cs typeface="Ubuntu"/>
              <a:sym typeface="Ubuntu"/>
            </a:endParaRPr>
          </a:p>
        </p:txBody>
      </p:sp>
      <p:sp>
        <p:nvSpPr>
          <p:cNvPr id="377" name="Google Shape;377;p17"/>
          <p:cNvSpPr txBox="1"/>
          <p:nvPr/>
        </p:nvSpPr>
        <p:spPr>
          <a:xfrm>
            <a:off x="2886737" y="3053751"/>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dirty="0">
                <a:solidFill>
                  <a:schemeClr val="dk1"/>
                </a:solidFill>
                <a:latin typeface="Ubuntu"/>
                <a:ea typeface="Ubuntu"/>
                <a:cs typeface="Ubuntu"/>
                <a:sym typeface="Ubuntu"/>
              </a:rPr>
              <a:t>Interpersonal</a:t>
            </a:r>
            <a:endParaRPr sz="3600" b="1" i="0" u="none" strike="noStrike" cap="none" dirty="0">
              <a:solidFill>
                <a:schemeClr val="dk1"/>
              </a:solidFill>
              <a:latin typeface="Ubuntu"/>
              <a:ea typeface="Ubuntu"/>
              <a:cs typeface="Ubuntu"/>
              <a:sym typeface="Ubuntu"/>
            </a:endParaRPr>
          </a:p>
        </p:txBody>
      </p:sp>
      <p:sp>
        <p:nvSpPr>
          <p:cNvPr id="380" name="Google Shape;380;p17"/>
          <p:cNvSpPr txBox="1"/>
          <p:nvPr/>
        </p:nvSpPr>
        <p:spPr>
          <a:xfrm>
            <a:off x="3700185" y="1603046"/>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Discourse 2</a:t>
            </a:r>
            <a:endParaRPr sz="1800" b="0" i="0" u="none" strike="noStrike" cap="none">
              <a:solidFill>
                <a:schemeClr val="dk1"/>
              </a:solidFill>
              <a:latin typeface="Ubuntu"/>
              <a:ea typeface="Ubuntu"/>
              <a:cs typeface="Ubuntu"/>
              <a:sym typeface="Ubuntu"/>
            </a:endParaRPr>
          </a:p>
        </p:txBody>
      </p:sp>
      <p:sp>
        <p:nvSpPr>
          <p:cNvPr id="381" name="Google Shape;381;p17"/>
          <p:cNvSpPr txBox="1"/>
          <p:nvPr/>
        </p:nvSpPr>
        <p:spPr>
          <a:xfrm>
            <a:off x="3415305" y="2240295"/>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Community Agreements</a:t>
            </a:r>
            <a:endParaRPr sz="1800" b="0" i="0" u="none" strike="noStrike" cap="none">
              <a:solidFill>
                <a:schemeClr val="dk1"/>
              </a:solidFill>
              <a:latin typeface="Ubuntu"/>
              <a:ea typeface="Ubuntu"/>
              <a:cs typeface="Ubuntu"/>
              <a:sym typeface="Ubuntu"/>
            </a:endParaRPr>
          </a:p>
        </p:txBody>
      </p:sp>
      <p:sp>
        <p:nvSpPr>
          <p:cNvPr id="382" name="Google Shape;382;p17"/>
          <p:cNvSpPr txBox="1"/>
          <p:nvPr/>
        </p:nvSpPr>
        <p:spPr>
          <a:xfrm>
            <a:off x="3415305" y="3882654"/>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Alliances (</a:t>
            </a:r>
            <a:r>
              <a:rPr lang="en-US" sz="1800" b="0" i="0" u="sng" strike="noStrike" cap="none">
                <a:solidFill>
                  <a:schemeClr val="dk1"/>
                </a:solidFill>
                <a:latin typeface="Ubuntu"/>
                <a:ea typeface="Ubuntu"/>
                <a:cs typeface="Ubuntu"/>
                <a:sym typeface="Ubuntu"/>
              </a:rPr>
              <a:t>across</a:t>
            </a:r>
            <a:r>
              <a:rPr lang="en-US" sz="1800" b="0" i="0" u="none" strike="noStrike" cap="none">
                <a:solidFill>
                  <a:schemeClr val="dk1"/>
                </a:solidFill>
                <a:latin typeface="Ubuntu"/>
                <a:ea typeface="Ubuntu"/>
                <a:cs typeface="Ubuntu"/>
                <a:sym typeface="Ubuntu"/>
              </a:rPr>
              <a:t> &amp; </a:t>
            </a:r>
            <a:r>
              <a:rPr lang="en-US" sz="1800" b="0" i="0" u="sng" strike="noStrike" cap="none">
                <a:solidFill>
                  <a:schemeClr val="dk1"/>
                </a:solidFill>
                <a:latin typeface="Ubuntu"/>
                <a:ea typeface="Ubuntu"/>
                <a:cs typeface="Ubuntu"/>
                <a:sym typeface="Ubuntu"/>
              </a:rPr>
              <a:t>within</a:t>
            </a:r>
            <a:r>
              <a:rPr lang="en-US" sz="1800" b="0" i="0" u="none" strike="noStrike" cap="none">
                <a:solidFill>
                  <a:schemeClr val="dk1"/>
                </a:solidFill>
                <a:latin typeface="Ubuntu"/>
                <a:ea typeface="Ubuntu"/>
                <a:cs typeface="Ubuntu"/>
                <a:sym typeface="Ubuntu"/>
              </a:rPr>
              <a:t> difference)</a:t>
            </a:r>
            <a:endParaRPr sz="1800" b="0" i="0" u="none" strike="noStrike" cap="none">
              <a:solidFill>
                <a:schemeClr val="dk1"/>
              </a:solidFill>
              <a:latin typeface="Ubuntu"/>
              <a:ea typeface="Ubuntu"/>
              <a:cs typeface="Ubuntu"/>
              <a:sym typeface="Ubuntu"/>
            </a:endParaRPr>
          </a:p>
        </p:txBody>
      </p:sp>
      <p:sp>
        <p:nvSpPr>
          <p:cNvPr id="387" name="Google Shape;387;p17"/>
          <p:cNvSpPr txBox="1"/>
          <p:nvPr/>
        </p:nvSpPr>
        <p:spPr>
          <a:xfrm>
            <a:off x="3415305" y="4772028"/>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Constructivist Listening</a:t>
            </a:r>
            <a:endParaRPr sz="1800" b="0" i="0" u="none" strike="noStrike" cap="none">
              <a:solidFill>
                <a:schemeClr val="dk1"/>
              </a:solidFill>
              <a:latin typeface="Ubuntu"/>
              <a:ea typeface="Ubuntu"/>
              <a:cs typeface="Ubuntu"/>
              <a:sym typeface="Ubuntu"/>
            </a:endParaRPr>
          </a:p>
        </p:txBody>
      </p:sp>
      <p:sp>
        <p:nvSpPr>
          <p:cNvPr id="369" name="Google Shape;369;p17"/>
          <p:cNvSpPr txBox="1">
            <a:spLocks noGrp="1"/>
          </p:cNvSpPr>
          <p:nvPr>
            <p:ph type="title" idx="4294967295"/>
          </p:nvPr>
        </p:nvSpPr>
        <p:spPr>
          <a:xfrm>
            <a:off x="0" y="6288088"/>
            <a:ext cx="7050088" cy="50323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0000"/>
              </a:buClr>
              <a:buSzPts val="1400"/>
              <a:buFont typeface="Ubuntu"/>
              <a:buNone/>
            </a:pPr>
            <a:r>
              <a:rPr lang="en-US" sz="1400" b="1" dirty="0">
                <a:solidFill>
                  <a:srgbClr val="FF0000"/>
                </a:solidFill>
                <a:latin typeface="Ubuntu"/>
                <a:ea typeface="Ubuntu"/>
                <a:cs typeface="Ubuntu"/>
                <a:sym typeface="Ubuntu"/>
              </a:rPr>
              <a:t>Awareness of the reality of systemic oppression - and agency to interrupt it...</a:t>
            </a:r>
            <a:endParaRPr sz="1400" b="1" dirty="0">
              <a:solidFill>
                <a:srgbClr val="FF0000"/>
              </a:solidFill>
              <a:latin typeface="Ubuntu"/>
              <a:ea typeface="Ubuntu"/>
              <a:cs typeface="Ubuntu"/>
              <a:sym typeface="Ubuntu"/>
            </a:endParaRPr>
          </a:p>
        </p:txBody>
      </p:sp>
      <p:pic>
        <p:nvPicPr>
          <p:cNvPr id="365" name="Google Shape;365;p17" descr="National Equity Project logo"/>
          <p:cNvPicPr preferRelativeResize="0"/>
          <p:nvPr/>
        </p:nvPicPr>
        <p:blipFill rotWithShape="1">
          <a:blip r:embed="rId3">
            <a:alphaModFix/>
          </a:blip>
          <a:srcRect l="24997" t="31761" r="25512" b="33674"/>
          <a:stretch/>
        </p:blipFill>
        <p:spPr>
          <a:xfrm>
            <a:off x="6899700" y="5972335"/>
            <a:ext cx="2244301" cy="8816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6" name="Google Shape;396;p31"/>
          <p:cNvSpPr txBox="1">
            <a:spLocks noGrp="1"/>
          </p:cNvSpPr>
          <p:nvPr>
            <p:ph type="title"/>
          </p:nvPr>
        </p:nvSpPr>
        <p:spPr>
          <a:xfrm>
            <a:off x="228600" y="0"/>
            <a:ext cx="8686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rgbClr val="000000"/>
                </a:solidFill>
                <a:latin typeface="Verdana"/>
                <a:ea typeface="Verdana"/>
                <a:cs typeface="Verdana"/>
                <a:sym typeface="Verdana"/>
              </a:rPr>
              <a:t>Notice and Reflect</a:t>
            </a:r>
            <a:endParaRPr>
              <a:solidFill>
                <a:srgbClr val="000000"/>
              </a:solidFill>
              <a:latin typeface="Verdana"/>
              <a:ea typeface="Verdana"/>
              <a:cs typeface="Verdana"/>
              <a:sym typeface="Verdana"/>
            </a:endParaRPr>
          </a:p>
        </p:txBody>
      </p:sp>
      <p:pic>
        <p:nvPicPr>
          <p:cNvPr id="398" name="Google Shape;398;p31" descr="Little boy holding their eyes open"/>
          <p:cNvPicPr preferRelativeResize="0"/>
          <p:nvPr/>
        </p:nvPicPr>
        <p:blipFill rotWithShape="1">
          <a:blip r:embed="rId3">
            <a:alphaModFix/>
          </a:blip>
          <a:srcRect/>
          <a:stretch/>
        </p:blipFill>
        <p:spPr>
          <a:xfrm>
            <a:off x="907863" y="1207900"/>
            <a:ext cx="3015235" cy="2105575"/>
          </a:xfrm>
          <a:prstGeom prst="rect">
            <a:avLst/>
          </a:prstGeom>
          <a:noFill/>
          <a:ln w="19050" cap="flat" cmpd="sng">
            <a:solidFill>
              <a:srgbClr val="000000"/>
            </a:solidFill>
            <a:prstDash val="solid"/>
            <a:round/>
            <a:headEnd type="none" w="sm" len="sm"/>
            <a:tailEnd type="none" w="sm" len="sm"/>
          </a:ln>
        </p:spPr>
      </p:pic>
      <p:sp>
        <p:nvSpPr>
          <p:cNvPr id="394" name="Google Shape;394;p31"/>
          <p:cNvSpPr txBox="1"/>
          <p:nvPr/>
        </p:nvSpPr>
        <p:spPr>
          <a:xfrm>
            <a:off x="163063" y="3553375"/>
            <a:ext cx="4504800" cy="2646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Verdana"/>
              <a:buChar char="-"/>
            </a:pPr>
            <a:r>
              <a:rPr lang="en-US" sz="1800" b="1" i="0" u="none" strike="noStrike" cap="none">
                <a:solidFill>
                  <a:schemeClr val="dk1"/>
                </a:solidFill>
                <a:latin typeface="Verdana"/>
                <a:ea typeface="Verdana"/>
                <a:cs typeface="Verdana"/>
                <a:sym typeface="Verdana"/>
              </a:rPr>
              <a:t>Practice </a:t>
            </a:r>
            <a:r>
              <a:rPr lang="en-US" sz="1800" b="1" i="0" u="none" strike="noStrike" cap="none">
                <a:solidFill>
                  <a:srgbClr val="4A86E8"/>
                </a:solidFill>
                <a:latin typeface="Verdana"/>
                <a:ea typeface="Verdana"/>
                <a:cs typeface="Verdana"/>
                <a:sym typeface="Verdana"/>
              </a:rPr>
              <a:t>self-awareness </a:t>
            </a:r>
            <a:r>
              <a:rPr lang="en-US" sz="1800" b="1" i="0" u="none" strike="noStrike" cap="none">
                <a:solidFill>
                  <a:schemeClr val="dk1"/>
                </a:solidFill>
                <a:latin typeface="Verdana"/>
                <a:ea typeface="Verdana"/>
                <a:cs typeface="Verdana"/>
                <a:sym typeface="Verdana"/>
              </a:rPr>
              <a:t>(own identity, values, emotions, bias, power, assumptions)</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endParaRPr sz="1800" b="1" i="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b="1" i="0" u="none" strike="noStrike" cap="none">
                <a:solidFill>
                  <a:schemeClr val="dk1"/>
                </a:solidFill>
                <a:latin typeface="Verdana"/>
                <a:ea typeface="Verdana"/>
                <a:cs typeface="Verdana"/>
                <a:sym typeface="Verdana"/>
              </a:rPr>
              <a:t>Collectively build </a:t>
            </a:r>
            <a:r>
              <a:rPr lang="en-US" sz="1800" b="1" i="0" u="none" strike="noStrike" cap="none">
                <a:solidFill>
                  <a:srgbClr val="4A86E8"/>
                </a:solidFill>
                <a:latin typeface="Verdana"/>
                <a:ea typeface="Verdana"/>
                <a:cs typeface="Verdana"/>
                <a:sym typeface="Verdana"/>
              </a:rPr>
              <a:t>situational awareness</a:t>
            </a:r>
            <a:r>
              <a:rPr lang="en-US" sz="1800" b="1" i="0" u="none" strike="noStrike" cap="none">
                <a:solidFill>
                  <a:schemeClr val="dk1"/>
                </a:solidFill>
                <a:latin typeface="Verdana"/>
                <a:ea typeface="Verdana"/>
                <a:cs typeface="Verdana"/>
                <a:sym typeface="Verdana"/>
              </a:rPr>
              <a:t> (context, people, power, history, current state)</a:t>
            </a:r>
            <a:endParaRPr sz="1800" b="1" i="0" u="none" strike="noStrike" cap="none">
              <a:solidFill>
                <a:schemeClr val="dk1"/>
              </a:solidFill>
              <a:latin typeface="Verdana"/>
              <a:ea typeface="Verdana"/>
              <a:cs typeface="Verdana"/>
              <a:sym typeface="Verdana"/>
            </a:endParaRPr>
          </a:p>
        </p:txBody>
      </p:sp>
      <p:pic>
        <p:nvPicPr>
          <p:cNvPr id="399" name="Google Shape;399;p31" descr="Child sitting by the water."/>
          <p:cNvPicPr preferRelativeResize="0"/>
          <p:nvPr/>
        </p:nvPicPr>
        <p:blipFill rotWithShape="1">
          <a:blip r:embed="rId4">
            <a:alphaModFix/>
          </a:blip>
          <a:srcRect/>
          <a:stretch/>
        </p:blipFill>
        <p:spPr>
          <a:xfrm>
            <a:off x="6100996" y="1011175"/>
            <a:ext cx="1514375" cy="2417825"/>
          </a:xfrm>
          <a:prstGeom prst="rect">
            <a:avLst/>
          </a:prstGeom>
          <a:noFill/>
          <a:ln w="19050" cap="flat" cmpd="sng">
            <a:solidFill>
              <a:srgbClr val="000000"/>
            </a:solidFill>
            <a:prstDash val="solid"/>
            <a:round/>
            <a:headEnd type="none" w="sm" len="sm"/>
            <a:tailEnd type="none" w="sm" len="sm"/>
          </a:ln>
        </p:spPr>
      </p:pic>
      <p:sp>
        <p:nvSpPr>
          <p:cNvPr id="395" name="Google Shape;395;p31"/>
          <p:cNvSpPr txBox="1"/>
          <p:nvPr/>
        </p:nvSpPr>
        <p:spPr>
          <a:xfrm>
            <a:off x="4975425" y="3477325"/>
            <a:ext cx="4050900" cy="2319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Verdana"/>
              <a:buChar char="-"/>
            </a:pPr>
            <a:r>
              <a:rPr lang="en-US" sz="1800" b="1" i="0" u="none" strike="noStrike" cap="none">
                <a:solidFill>
                  <a:schemeClr val="dk1"/>
                </a:solidFill>
                <a:latin typeface="Verdana"/>
                <a:ea typeface="Verdana"/>
                <a:cs typeface="Verdana"/>
                <a:sym typeface="Verdana"/>
              </a:rPr>
              <a:t>Pause midstream to reflect on actions, impact, emotions, relationship</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endParaRPr sz="1800" b="1" i="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b="1" i="0" u="none" strike="noStrike" cap="none">
                <a:solidFill>
                  <a:schemeClr val="dk1"/>
                </a:solidFill>
                <a:latin typeface="Verdana"/>
                <a:ea typeface="Verdana"/>
                <a:cs typeface="Verdana"/>
                <a:sym typeface="Verdana"/>
              </a:rPr>
              <a:t>Adjust our intentions, presence, direction</a:t>
            </a:r>
            <a:endParaRPr sz="1800" b="1" i="0" u="none" strike="noStrike" cap="none">
              <a:solidFill>
                <a:schemeClr val="dk1"/>
              </a:solidFill>
              <a:latin typeface="Verdana"/>
              <a:ea typeface="Verdana"/>
              <a:cs typeface="Verdana"/>
              <a:sym typeface="Verdana"/>
            </a:endParaRPr>
          </a:p>
        </p:txBody>
      </p:sp>
      <p:sp>
        <p:nvSpPr>
          <p:cNvPr id="397" name="Google Shape;397;p31"/>
          <p:cNvSpPr txBox="1"/>
          <p:nvPr/>
        </p:nvSpPr>
        <p:spPr>
          <a:xfrm>
            <a:off x="3209175" y="6589525"/>
            <a:ext cx="4981800" cy="19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strike="noStrike" cap="none">
                <a:solidFill>
                  <a:schemeClr val="dk1"/>
                </a:solidFill>
                <a:latin typeface="Verdana"/>
                <a:ea typeface="Verdana"/>
                <a:cs typeface="Verdana"/>
                <a:sym typeface="Verdana"/>
              </a:rPr>
              <a:t>National Equity Project - Liberatory Design in Challenging Times Webinar</a:t>
            </a:r>
            <a:endParaRPr sz="1000" b="0" i="0" u="none" strike="noStrike" cap="none">
              <a:solidFill>
                <a:schemeClr val="dk1"/>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2"/>
          <p:cNvSpPr txBox="1">
            <a:spLocks noGrp="1"/>
          </p:cNvSpPr>
          <p:nvPr>
            <p:ph type="title"/>
          </p:nvPr>
        </p:nvSpPr>
        <p:spPr>
          <a:xfrm>
            <a:off x="228600" y="228600"/>
            <a:ext cx="8686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solidFill>
                  <a:srgbClr val="000000"/>
                </a:solidFill>
                <a:latin typeface="Verdana"/>
                <a:ea typeface="Verdana"/>
                <a:cs typeface="Verdana"/>
                <a:sym typeface="Verdana"/>
              </a:rPr>
              <a:t>Mindsets to Be Aware of...</a:t>
            </a:r>
            <a:endParaRPr b="1">
              <a:solidFill>
                <a:srgbClr val="000000"/>
              </a:solidFill>
              <a:latin typeface="Verdana"/>
              <a:ea typeface="Verdana"/>
              <a:cs typeface="Verdana"/>
              <a:sym typeface="Verdana"/>
            </a:endParaRPr>
          </a:p>
        </p:txBody>
      </p:sp>
      <p:pic>
        <p:nvPicPr>
          <p:cNvPr id="406" name="Google Shape;406;p32" descr="Person looking at themselves in the mirror"/>
          <p:cNvPicPr preferRelativeResize="0"/>
          <p:nvPr/>
        </p:nvPicPr>
        <p:blipFill rotWithShape="1">
          <a:blip r:embed="rId3">
            <a:alphaModFix/>
          </a:blip>
          <a:srcRect/>
          <a:stretch/>
        </p:blipFill>
        <p:spPr>
          <a:xfrm>
            <a:off x="593225" y="1371600"/>
            <a:ext cx="1450725" cy="1595800"/>
          </a:xfrm>
          <a:prstGeom prst="rect">
            <a:avLst/>
          </a:prstGeom>
          <a:noFill/>
          <a:ln w="9525" cap="flat" cmpd="sng">
            <a:solidFill>
              <a:srgbClr val="000000"/>
            </a:solidFill>
            <a:prstDash val="solid"/>
            <a:round/>
            <a:headEnd type="none" w="sm" len="sm"/>
            <a:tailEnd type="none" w="sm" len="sm"/>
          </a:ln>
        </p:spPr>
      </p:pic>
      <p:sp>
        <p:nvSpPr>
          <p:cNvPr id="407" name="Google Shape;407;p32"/>
          <p:cNvSpPr txBox="1"/>
          <p:nvPr/>
        </p:nvSpPr>
        <p:spPr>
          <a:xfrm>
            <a:off x="2254599" y="1630850"/>
            <a:ext cx="58254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2400" b="1" i="0" u="none" strike="noStrike" cap="none">
                <a:solidFill>
                  <a:schemeClr val="dk1"/>
                </a:solidFill>
                <a:latin typeface="Verdana"/>
                <a:ea typeface="Verdana"/>
                <a:cs typeface="Verdana"/>
                <a:sym typeface="Verdana"/>
              </a:rPr>
              <a:t>Practice Self Awareness</a:t>
            </a:r>
            <a:endParaRPr sz="2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Verdana"/>
                <a:ea typeface="Verdana"/>
                <a:cs typeface="Verdana"/>
                <a:sym typeface="Verdana"/>
              </a:rPr>
              <a:t>who we are shapes what we see, how we relate, and how we design</a:t>
            </a:r>
            <a:endParaRPr sz="2400" b="0" i="0" u="none" strike="noStrike" cap="none">
              <a:solidFill>
                <a:schemeClr val="dk1"/>
              </a:solidFill>
              <a:latin typeface="Verdana"/>
              <a:ea typeface="Verdana"/>
              <a:cs typeface="Verdana"/>
              <a:sym typeface="Verdana"/>
            </a:endParaRPr>
          </a:p>
        </p:txBody>
      </p:sp>
      <p:pic>
        <p:nvPicPr>
          <p:cNvPr id="408" name="Google Shape;408;p32" descr="Large thumb squishing someone"/>
          <p:cNvPicPr preferRelativeResize="0"/>
          <p:nvPr/>
        </p:nvPicPr>
        <p:blipFill rotWithShape="1">
          <a:blip r:embed="rId4">
            <a:alphaModFix/>
          </a:blip>
          <a:srcRect/>
          <a:stretch/>
        </p:blipFill>
        <p:spPr>
          <a:xfrm>
            <a:off x="524526" y="4086547"/>
            <a:ext cx="1519426" cy="1311825"/>
          </a:xfrm>
          <a:prstGeom prst="rect">
            <a:avLst/>
          </a:prstGeom>
          <a:noFill/>
          <a:ln w="9525" cap="flat" cmpd="sng">
            <a:solidFill>
              <a:srgbClr val="000000"/>
            </a:solidFill>
            <a:prstDash val="solid"/>
            <a:round/>
            <a:headEnd type="none" w="sm" len="sm"/>
            <a:tailEnd type="none" w="sm" len="sm"/>
          </a:ln>
        </p:spPr>
      </p:pic>
      <p:sp>
        <p:nvSpPr>
          <p:cNvPr id="409" name="Google Shape;409;p32"/>
          <p:cNvSpPr txBox="1"/>
          <p:nvPr/>
        </p:nvSpPr>
        <p:spPr>
          <a:xfrm>
            <a:off x="2254602" y="4014986"/>
            <a:ext cx="52539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2400" b="1" i="0" u="none" strike="noStrike" cap="none">
                <a:solidFill>
                  <a:schemeClr val="dk1"/>
                </a:solidFill>
                <a:latin typeface="Verdana"/>
                <a:ea typeface="Verdana"/>
                <a:cs typeface="Verdana"/>
                <a:sym typeface="Verdana"/>
              </a:rPr>
              <a:t>Recognize Oppression</a:t>
            </a:r>
            <a:endParaRPr sz="2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Verdana"/>
                <a:ea typeface="Verdana"/>
                <a:cs typeface="Verdana"/>
                <a:sym typeface="Verdana"/>
              </a:rPr>
              <a:t>we need a clear “window” to see how oppression may be at play in our context</a:t>
            </a:r>
            <a:endParaRPr sz="2400" b="0" i="0" u="none" strike="noStrike" cap="none">
              <a:solidFill>
                <a:schemeClr val="dk1"/>
              </a:solidFill>
              <a:latin typeface="Verdana"/>
              <a:ea typeface="Verdana"/>
              <a:cs typeface="Verdana"/>
              <a:sym typeface="Verdana"/>
            </a:endParaRPr>
          </a:p>
        </p:txBody>
      </p:sp>
      <p:sp>
        <p:nvSpPr>
          <p:cNvPr id="410" name="Google Shape;410;p32"/>
          <p:cNvSpPr txBox="1"/>
          <p:nvPr/>
        </p:nvSpPr>
        <p:spPr>
          <a:xfrm>
            <a:off x="4000475" y="6541550"/>
            <a:ext cx="4981800" cy="19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strike="noStrike" cap="none">
                <a:solidFill>
                  <a:schemeClr val="dk1"/>
                </a:solidFill>
                <a:latin typeface="Verdana"/>
                <a:ea typeface="Verdana"/>
                <a:cs typeface="Verdana"/>
                <a:sym typeface="Verdana"/>
              </a:rPr>
              <a:t>National Equity Project - Liberatory Design Resource Guide</a:t>
            </a:r>
            <a:endParaRPr sz="1000" b="0" i="0" u="none" strike="noStrike" cap="none">
              <a:solidFill>
                <a:schemeClr val="dk1"/>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3"/>
          <p:cNvSpPr txBox="1">
            <a:spLocks noGrp="1"/>
          </p:cNvSpPr>
          <p:nvPr>
            <p:ph type="title"/>
          </p:nvPr>
        </p:nvSpPr>
        <p:spPr>
          <a:xfrm>
            <a:off x="228600" y="228600"/>
            <a:ext cx="8686799" cy="1143000"/>
          </a:xfrm>
          <a:prstGeom prst="rect">
            <a:avLst/>
          </a:prstGeom>
          <a:solidFill>
            <a:srgbClr val="A9DCF2">
              <a:alpha val="66274"/>
            </a:srgbClr>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Verdana"/>
              <a:buNone/>
            </a:pPr>
            <a:r>
              <a:rPr lang="en-US" sz="3600">
                <a:solidFill>
                  <a:schemeClr val="dk1"/>
                </a:solidFill>
              </a:rPr>
              <a:t>VTSS Data-Informed Decision Making</a:t>
            </a:r>
            <a:endParaRPr sz="3600">
              <a:solidFill>
                <a:schemeClr val="dk1"/>
              </a:solidFill>
            </a:endParaRPr>
          </a:p>
        </p:txBody>
      </p:sp>
      <p:pic>
        <p:nvPicPr>
          <p:cNvPr id="416" name="Google Shape;416;p33" descr="Data-Informed Decision Making sheet"/>
          <p:cNvPicPr preferRelativeResize="0">
            <a:picLocks noGrp="1"/>
          </p:cNvPicPr>
          <p:nvPr>
            <p:ph type="body" idx="1"/>
          </p:nvPr>
        </p:nvPicPr>
        <p:blipFill rotWithShape="1">
          <a:blip r:embed="rId3">
            <a:alphaModFix/>
          </a:blip>
          <a:srcRect l="23332" t="33333" r="32500" b="11852"/>
          <a:stretch/>
        </p:blipFill>
        <p:spPr>
          <a:xfrm>
            <a:off x="762000" y="1600200"/>
            <a:ext cx="7696200" cy="4572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2" name="Title 1">
            <a:extLst>
              <a:ext uri="{FF2B5EF4-FFF2-40B4-BE49-F238E27FC236}">
                <a16:creationId xmlns:a16="http://schemas.microsoft.com/office/drawing/2014/main" id="{2908CBC4-2F91-2249-B8A3-14F9365DBBF2}"/>
              </a:ext>
            </a:extLst>
          </p:cNvPr>
          <p:cNvSpPr>
            <a:spLocks noGrp="1"/>
          </p:cNvSpPr>
          <p:nvPr>
            <p:ph type="title" idx="4294967295"/>
          </p:nvPr>
        </p:nvSpPr>
        <p:spPr>
          <a:xfrm>
            <a:off x="505078" y="-1520670"/>
            <a:ext cx="8229600" cy="1143000"/>
          </a:xfrm>
        </p:spPr>
        <p:txBody>
          <a:bodyPr/>
          <a:lstStyle/>
          <a:p>
            <a:pPr rtl="0"/>
            <a:r>
              <a:rPr lang="en-US" sz="1800" b="0" i="0" dirty="0">
                <a:solidFill>
                  <a:srgbClr val="F3F3F3"/>
                </a:solidFill>
                <a:effectLst/>
                <a:latin typeface="Verdana" panose="020B0604030504040204" pitchFamily="34" charset="0"/>
                <a:ea typeface="Verdana" panose="020B0604030504040204" pitchFamily="34" charset="0"/>
                <a:cs typeface="Verdana" panose="020B0604030504040204" pitchFamily="34" charset="0"/>
              </a:rPr>
              <a:t>Visual Representation of VTSS Data Informed Decision Making Process</a:t>
            </a:r>
            <a:endParaRPr lang="en-US" dirty="0">
              <a:effectLst/>
            </a:endParaRPr>
          </a:p>
          <a:p>
            <a:endParaRPr lang="en-US" dirty="0"/>
          </a:p>
        </p:txBody>
      </p:sp>
      <p:sp>
        <p:nvSpPr>
          <p:cNvPr id="442" name="Google Shape;442;p34"/>
          <p:cNvSpPr txBox="1"/>
          <p:nvPr/>
        </p:nvSpPr>
        <p:spPr>
          <a:xfrm>
            <a:off x="118575" y="72625"/>
            <a:ext cx="2682600" cy="1380000"/>
          </a:xfrm>
          <a:prstGeom prst="rect">
            <a:avLst/>
          </a:prstGeom>
          <a:solidFill>
            <a:srgbClr val="0000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3F3F3"/>
              </a:buClr>
              <a:buSzPts val="1800"/>
              <a:buFont typeface="Verdana"/>
              <a:buNone/>
            </a:pPr>
            <a:r>
              <a:rPr lang="en-US" sz="1800" b="0" i="0" u="none" strike="noStrike" cap="none" dirty="0">
                <a:solidFill>
                  <a:srgbClr val="F3F3F3"/>
                </a:solidFill>
                <a:latin typeface="Verdana"/>
                <a:ea typeface="Verdana"/>
                <a:cs typeface="Verdana"/>
                <a:sym typeface="Verdana"/>
              </a:rPr>
              <a:t>Visual Representation of VTSS Data Informed Decision Making Process</a:t>
            </a:r>
            <a:endParaRPr sz="1800" b="0" i="0" u="none" strike="noStrike" cap="none" dirty="0">
              <a:solidFill>
                <a:srgbClr val="F3F3F3"/>
              </a:solidFill>
              <a:latin typeface="Verdana"/>
              <a:ea typeface="Verdana"/>
              <a:cs typeface="Verdana"/>
              <a:sym typeface="Verdana"/>
            </a:endParaRPr>
          </a:p>
        </p:txBody>
      </p:sp>
      <p:sp>
        <p:nvSpPr>
          <p:cNvPr id="422" name="Google Shape;422;p34">
            <a:extLst>
              <a:ext uri="{C183D7F6-B498-43B3-948B-1728B52AA6E4}">
                <adec:decorative xmlns:adec="http://schemas.microsoft.com/office/drawing/2017/decorative" xmlns="" val="1"/>
              </a:ext>
            </a:extLst>
          </p:cNvPr>
          <p:cNvSpPr/>
          <p:nvPr/>
        </p:nvSpPr>
        <p:spPr>
          <a:xfrm>
            <a:off x="739800" y="219075"/>
            <a:ext cx="7664400" cy="6582000"/>
          </a:xfrm>
          <a:prstGeom prst="ellipse">
            <a:avLst/>
          </a:prstGeom>
          <a:solidFill>
            <a:srgbClr val="FFFF00">
              <a:alpha val="32156"/>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9" name="Google Shape;439;p34"/>
          <p:cNvSpPr/>
          <p:nvPr/>
        </p:nvSpPr>
        <p:spPr>
          <a:xfrm>
            <a:off x="3764698" y="413775"/>
            <a:ext cx="1723663"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dirty="0">
                <a:solidFill>
                  <a:schemeClr val="dk1"/>
                </a:solidFill>
                <a:latin typeface="Verdana"/>
                <a:ea typeface="Verdana"/>
                <a:cs typeface="Verdana"/>
                <a:sym typeface="Verdana"/>
              </a:rPr>
              <a:t>Identify data / evidence of need</a:t>
            </a:r>
            <a:endParaRPr sz="1800" b="0" i="0" u="none" strike="noStrike" cap="none" dirty="0">
              <a:solidFill>
                <a:schemeClr val="dk1"/>
              </a:solidFill>
              <a:latin typeface="Verdana"/>
              <a:ea typeface="Verdana"/>
              <a:cs typeface="Verdana"/>
              <a:sym typeface="Verdana"/>
            </a:endParaRPr>
          </a:p>
        </p:txBody>
      </p:sp>
      <p:sp>
        <p:nvSpPr>
          <p:cNvPr id="425" name="Google Shape;425;p34" descr="Arrow pointing from &quot;Identify data / evidence of need&quot; to &quot;Develop a precision statement&quot;&#10;"/>
          <p:cNvSpPr/>
          <p:nvPr/>
        </p:nvSpPr>
        <p:spPr>
          <a:xfrm rot="2232510">
            <a:off x="5710617" y="1340343"/>
            <a:ext cx="436568" cy="158986"/>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7" name="Google Shape;437;p34"/>
          <p:cNvSpPr/>
          <p:nvPr/>
        </p:nvSpPr>
        <p:spPr>
          <a:xfrm>
            <a:off x="6057899" y="1260600"/>
            <a:ext cx="1946562"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l" rtl="0">
              <a:lnSpc>
                <a:spcPct val="100000"/>
              </a:lnSpc>
              <a:spcBef>
                <a:spcPts val="360"/>
              </a:spcBef>
              <a:spcAft>
                <a:spcPts val="0"/>
              </a:spcAft>
              <a:buClr>
                <a:schemeClr val="dk1"/>
              </a:buClr>
              <a:buSzPts val="1800"/>
              <a:buFont typeface="Verdana"/>
              <a:buNone/>
            </a:pPr>
            <a:r>
              <a:rPr lang="en-US" sz="1800" b="0" i="0" u="none" strike="noStrike" cap="none" dirty="0">
                <a:solidFill>
                  <a:schemeClr val="dk1"/>
                </a:solidFill>
                <a:latin typeface="Verdana"/>
                <a:ea typeface="Verdana"/>
                <a:cs typeface="Verdana"/>
                <a:sym typeface="Verdana"/>
              </a:rPr>
              <a:t>Develop a precision statement</a:t>
            </a:r>
            <a:endParaRPr sz="1800" b="0" i="0" u="none" strike="noStrike" cap="none" dirty="0">
              <a:solidFill>
                <a:schemeClr val="dk1"/>
              </a:solidFill>
              <a:latin typeface="Verdana"/>
              <a:ea typeface="Verdana"/>
              <a:cs typeface="Verdana"/>
              <a:sym typeface="Verdana"/>
            </a:endParaRPr>
          </a:p>
        </p:txBody>
      </p:sp>
      <p:sp>
        <p:nvSpPr>
          <p:cNvPr id="426" name="Google Shape;426;p34" descr="Arrow pointing from &quot;Develop a precision statement&quot; to &quot;Set a goal based on student outcome data&quot;"/>
          <p:cNvSpPr/>
          <p:nvPr/>
        </p:nvSpPr>
        <p:spPr>
          <a:xfrm rot="5612921">
            <a:off x="6999619" y="3330199"/>
            <a:ext cx="465292" cy="162620"/>
          </a:xfrm>
          <a:prstGeom prst="rightArrow">
            <a:avLst>
              <a:gd name="adj1" fmla="val 37299"/>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23" name="Google Shape;423;p34"/>
          <p:cNvSpPr/>
          <p:nvPr/>
        </p:nvSpPr>
        <p:spPr>
          <a:xfrm>
            <a:off x="6228249" y="3733600"/>
            <a:ext cx="1776212"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dirty="0">
                <a:solidFill>
                  <a:schemeClr val="dk1"/>
                </a:solidFill>
                <a:latin typeface="Verdana"/>
                <a:ea typeface="Verdana"/>
                <a:cs typeface="Verdana"/>
                <a:sym typeface="Verdana"/>
              </a:rPr>
              <a:t>Set a goal based on student outcome data</a:t>
            </a:r>
            <a:endParaRPr sz="1800" b="0" i="0" u="none" strike="noStrike" cap="none" dirty="0">
              <a:solidFill>
                <a:schemeClr val="dk1"/>
              </a:solidFill>
              <a:latin typeface="Verdana"/>
              <a:ea typeface="Verdana"/>
              <a:cs typeface="Verdana"/>
              <a:sym typeface="Verdana"/>
            </a:endParaRPr>
          </a:p>
        </p:txBody>
      </p:sp>
      <p:sp>
        <p:nvSpPr>
          <p:cNvPr id="427" name="Google Shape;427;p34" descr="Arrow pointing from &quot;Set a goal based on student outcome data&quot; to &quot;Identify key practices for students&quot;"/>
          <p:cNvSpPr/>
          <p:nvPr/>
        </p:nvSpPr>
        <p:spPr>
          <a:xfrm rot="9453936">
            <a:off x="5940879" y="5557970"/>
            <a:ext cx="413494" cy="14932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8" name="Google Shape;438;p34"/>
          <p:cNvSpPr/>
          <p:nvPr/>
        </p:nvSpPr>
        <p:spPr>
          <a:xfrm>
            <a:off x="3873762" y="4841050"/>
            <a:ext cx="1833218"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dirty="0">
                <a:solidFill>
                  <a:schemeClr val="dk1"/>
                </a:solidFill>
                <a:latin typeface="Verdana"/>
                <a:ea typeface="Verdana"/>
                <a:cs typeface="Verdana"/>
                <a:sym typeface="Verdana"/>
              </a:rPr>
              <a:t>Identify key practices for students</a:t>
            </a:r>
            <a:endParaRPr sz="1800" b="0" i="0" u="none" strike="noStrike" cap="none" dirty="0">
              <a:solidFill>
                <a:schemeClr val="dk1"/>
              </a:solidFill>
              <a:latin typeface="Verdana"/>
              <a:ea typeface="Verdana"/>
              <a:cs typeface="Verdana"/>
              <a:sym typeface="Verdana"/>
            </a:endParaRPr>
          </a:p>
        </p:txBody>
      </p:sp>
      <p:sp>
        <p:nvSpPr>
          <p:cNvPr id="428" name="Google Shape;428;p34" descr="Arrow pointing from &quot;Identify key practices for students&quot; to &quot;Identify key systems for adults&quot;"/>
          <p:cNvSpPr/>
          <p:nvPr/>
        </p:nvSpPr>
        <p:spPr>
          <a:xfrm rot="-8414358">
            <a:off x="3161131" y="5507073"/>
            <a:ext cx="441382" cy="14279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41" name="Google Shape;441;p34"/>
          <p:cNvSpPr/>
          <p:nvPr/>
        </p:nvSpPr>
        <p:spPr>
          <a:xfrm>
            <a:off x="1519274" y="3863425"/>
            <a:ext cx="1614600"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dirty="0">
                <a:solidFill>
                  <a:schemeClr val="dk1"/>
                </a:solidFill>
                <a:latin typeface="Verdana"/>
                <a:ea typeface="Verdana"/>
                <a:cs typeface="Verdana"/>
                <a:sym typeface="Verdana"/>
              </a:rPr>
              <a:t>Identify key systems for adults</a:t>
            </a:r>
            <a:endParaRPr sz="1800" b="0" i="0" u="none" strike="noStrike" cap="none" dirty="0">
              <a:solidFill>
                <a:schemeClr val="dk1"/>
              </a:solidFill>
              <a:latin typeface="Verdana"/>
              <a:ea typeface="Verdana"/>
              <a:cs typeface="Verdana"/>
              <a:sym typeface="Verdana"/>
            </a:endParaRPr>
          </a:p>
        </p:txBody>
      </p:sp>
      <p:sp>
        <p:nvSpPr>
          <p:cNvPr id="429" name="Google Shape;429;p34" descr="Arrow pointing from &quot;Identify key systems for adults&quot; to &quot;Create progress monitoring plan&quot;"/>
          <p:cNvSpPr/>
          <p:nvPr/>
        </p:nvSpPr>
        <p:spPr>
          <a:xfrm rot="-5270523">
            <a:off x="2064966" y="3365062"/>
            <a:ext cx="517867" cy="14553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40" name="Google Shape;440;p34"/>
          <p:cNvSpPr/>
          <p:nvPr/>
        </p:nvSpPr>
        <p:spPr>
          <a:xfrm>
            <a:off x="1138131" y="1260600"/>
            <a:ext cx="2043744"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dirty="0">
                <a:solidFill>
                  <a:schemeClr val="dk1"/>
                </a:solidFill>
                <a:latin typeface="Verdana"/>
                <a:ea typeface="Verdana"/>
                <a:cs typeface="Verdana"/>
                <a:sym typeface="Verdana"/>
              </a:rPr>
              <a:t>Create progress monitoring plan</a:t>
            </a:r>
            <a:endParaRPr sz="1800" b="0" i="0" u="none" strike="noStrike" cap="none" dirty="0">
              <a:solidFill>
                <a:schemeClr val="dk1"/>
              </a:solidFill>
              <a:latin typeface="Verdana"/>
              <a:ea typeface="Verdana"/>
              <a:cs typeface="Verdana"/>
              <a:sym typeface="Verdana"/>
            </a:endParaRPr>
          </a:p>
        </p:txBody>
      </p:sp>
      <p:sp>
        <p:nvSpPr>
          <p:cNvPr id="430" name="Google Shape;430;p34" descr="Arrow pointing from &quot;Create progress monitoring plan&quot; to &quot;Identify data / evidence of need&quot;"/>
          <p:cNvSpPr/>
          <p:nvPr/>
        </p:nvSpPr>
        <p:spPr>
          <a:xfrm rot="-1701195">
            <a:off x="3262610" y="1346034"/>
            <a:ext cx="421346" cy="14758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24" name="Google Shape;424;p34"/>
          <p:cNvSpPr/>
          <p:nvPr/>
        </p:nvSpPr>
        <p:spPr>
          <a:xfrm>
            <a:off x="3951729" y="2793063"/>
            <a:ext cx="1317000" cy="1568400"/>
          </a:xfrm>
          <a:prstGeom prst="hexagon">
            <a:avLst>
              <a:gd name="adj" fmla="val 25000"/>
              <a:gd name="vf" fmla="val 115470"/>
            </a:avLst>
          </a:prstGeom>
          <a:solidFill>
            <a:srgbClr val="377B3F"/>
          </a:solidFill>
          <a:ln w="12700" cap="flat" cmpd="sng">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600"/>
              <a:buFont typeface="Calibri"/>
              <a:buNone/>
            </a:pPr>
            <a:r>
              <a:rPr lang="en-US" sz="1600" b="0" i="0" u="none" strike="noStrike" cap="none" dirty="0">
                <a:solidFill>
                  <a:srgbClr val="F2F2F2"/>
                </a:solidFill>
                <a:latin typeface="Calibri"/>
                <a:ea typeface="Calibri"/>
                <a:cs typeface="Calibri"/>
                <a:sym typeface="Calibri"/>
              </a:rPr>
              <a:t>Collect and Use Data</a:t>
            </a:r>
            <a:endParaRPr sz="1800" b="0" i="0" u="none" strike="noStrike" cap="none" dirty="0">
              <a:solidFill>
                <a:schemeClr val="dk1"/>
              </a:solidFill>
              <a:latin typeface="Verdana"/>
              <a:ea typeface="Verdana"/>
              <a:cs typeface="Verdana"/>
              <a:sym typeface="Verdana"/>
            </a:endParaRPr>
          </a:p>
        </p:txBody>
      </p:sp>
      <p:sp>
        <p:nvSpPr>
          <p:cNvPr id="431" name="Google Shape;431;p34" descr="Two-directional arrow pointing between &quot;Identify data / evidence of need&quot; and &quot;Collect and Use Data&quot;"/>
          <p:cNvSpPr/>
          <p:nvPr/>
        </p:nvSpPr>
        <p:spPr>
          <a:xfrm>
            <a:off x="4562728" y="2404150"/>
            <a:ext cx="114300" cy="228600"/>
          </a:xfrm>
          <a:prstGeom prst="upDownArrow">
            <a:avLst>
              <a:gd name="adj1" fmla="val 50000"/>
              <a:gd name="adj2" fmla="val 50000"/>
            </a:avLst>
          </a:prstGeom>
          <a:solidFill>
            <a:srgbClr val="E96D16"/>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3" name="Google Shape;433;p34" descr="Two-directional arrow pointing between &quot;Develop a precision statement&quot; and &quot;Collect and Use Data&quot;"/>
          <p:cNvSpPr/>
          <p:nvPr/>
        </p:nvSpPr>
        <p:spPr>
          <a:xfrm rot="4186508">
            <a:off x="5862088" y="2713369"/>
            <a:ext cx="133640" cy="210521"/>
          </a:xfrm>
          <a:prstGeom prst="upDownArrow">
            <a:avLst>
              <a:gd name="adj1" fmla="val 50000"/>
              <a:gd name="adj2" fmla="val 50000"/>
            </a:avLst>
          </a:prstGeom>
          <a:solidFill>
            <a:srgbClr val="E96D16"/>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5" name="Google Shape;435;p34" descr="Two-directional arrow pointing between &quot;Set a goal based on student outcome data&quot; and &quot;Collect and Use Data&quot;"/>
          <p:cNvSpPr/>
          <p:nvPr/>
        </p:nvSpPr>
        <p:spPr>
          <a:xfrm rot="7114422">
            <a:off x="5938419" y="4041725"/>
            <a:ext cx="149282" cy="237410"/>
          </a:xfrm>
          <a:prstGeom prst="upDownArrow">
            <a:avLst>
              <a:gd name="adj1" fmla="val 50000"/>
              <a:gd name="adj2" fmla="val 50000"/>
            </a:avLst>
          </a:prstGeom>
          <a:solidFill>
            <a:srgbClr val="E96D16"/>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2" name="Google Shape;432;p34" descr="Two-directional arrow pointing between &quot;Identify key practices for students&quot; and &quot;Collect and Use Data&quot;"/>
          <p:cNvSpPr/>
          <p:nvPr/>
        </p:nvSpPr>
        <p:spPr>
          <a:xfrm>
            <a:off x="4623916" y="4441638"/>
            <a:ext cx="114300" cy="228600"/>
          </a:xfrm>
          <a:prstGeom prst="upDownArrow">
            <a:avLst>
              <a:gd name="adj1" fmla="val 50000"/>
              <a:gd name="adj2" fmla="val 50000"/>
            </a:avLst>
          </a:prstGeom>
          <a:solidFill>
            <a:srgbClr val="E96D16"/>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4" name="Google Shape;434;p34" descr="Two-directional arrow pointing between &quot;Identify key systems for adults&quot; and &quot;Collect and Use Data&quot;"/>
          <p:cNvSpPr/>
          <p:nvPr/>
        </p:nvSpPr>
        <p:spPr>
          <a:xfrm rot="4186508">
            <a:off x="3150814" y="4085471"/>
            <a:ext cx="133640" cy="209439"/>
          </a:xfrm>
          <a:prstGeom prst="upDownArrow">
            <a:avLst>
              <a:gd name="adj1" fmla="val 50000"/>
              <a:gd name="adj2" fmla="val 50000"/>
            </a:avLst>
          </a:prstGeom>
          <a:solidFill>
            <a:srgbClr val="E96D16"/>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6" name="Google Shape;436;p34" descr="Two-directional arrow pointing between &quot;Create progress monitoring plan&quot; and &quot;Collect and Use Data&quot;"/>
          <p:cNvSpPr/>
          <p:nvPr/>
        </p:nvSpPr>
        <p:spPr>
          <a:xfrm rot="7109388">
            <a:off x="3058011" y="2822154"/>
            <a:ext cx="147798" cy="238683"/>
          </a:xfrm>
          <a:prstGeom prst="upDownArrow">
            <a:avLst>
              <a:gd name="adj1" fmla="val 50000"/>
              <a:gd name="adj2" fmla="val 50000"/>
            </a:avLst>
          </a:prstGeom>
          <a:solidFill>
            <a:srgbClr val="E96D16"/>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animEffect transition="in" filter="fade">
                                      <p:cBhvr>
                                        <p:cTn id="7" dur="500"/>
                                        <p:tgtEl>
                                          <p:spTgt spid="436"/>
                                        </p:tgtEl>
                                      </p:cBhvr>
                                    </p:animEffect>
                                  </p:childTnLst>
                                </p:cTn>
                              </p:par>
                              <p:par>
                                <p:cTn id="8" presetID="10" presetClass="entr" presetSubtype="0" fill="hold" nodeType="withEffect">
                                  <p:stCondLst>
                                    <p:cond delay="0"/>
                                  </p:stCondLst>
                                  <p:childTnLst>
                                    <p:set>
                                      <p:cBhvr>
                                        <p:cTn id="9" dur="1" fill="hold">
                                          <p:stCondLst>
                                            <p:cond delay="0"/>
                                          </p:stCondLst>
                                        </p:cTn>
                                        <p:tgtEl>
                                          <p:spTgt spid="431"/>
                                        </p:tgtEl>
                                        <p:attrNameLst>
                                          <p:attrName>style.visibility</p:attrName>
                                        </p:attrNameLst>
                                      </p:cBhvr>
                                      <p:to>
                                        <p:strVal val="visible"/>
                                      </p:to>
                                    </p:set>
                                    <p:animEffect transition="in" filter="fade">
                                      <p:cBhvr>
                                        <p:cTn id="10" dur="500"/>
                                        <p:tgtEl>
                                          <p:spTgt spid="431"/>
                                        </p:tgtEl>
                                      </p:cBhvr>
                                    </p:animEffect>
                                  </p:childTnLst>
                                </p:cTn>
                              </p:par>
                              <p:par>
                                <p:cTn id="11" presetID="10" presetClass="entr" presetSubtype="0" fill="hold" nodeType="withEffect">
                                  <p:stCondLst>
                                    <p:cond delay="0"/>
                                  </p:stCondLst>
                                  <p:childTnLst>
                                    <p:set>
                                      <p:cBhvr>
                                        <p:cTn id="12" dur="1" fill="hold">
                                          <p:stCondLst>
                                            <p:cond delay="0"/>
                                          </p:stCondLst>
                                        </p:cTn>
                                        <p:tgtEl>
                                          <p:spTgt spid="433"/>
                                        </p:tgtEl>
                                        <p:attrNameLst>
                                          <p:attrName>style.visibility</p:attrName>
                                        </p:attrNameLst>
                                      </p:cBhvr>
                                      <p:to>
                                        <p:strVal val="visible"/>
                                      </p:to>
                                    </p:set>
                                    <p:animEffect transition="in" filter="fade">
                                      <p:cBhvr>
                                        <p:cTn id="13" dur="500"/>
                                        <p:tgtEl>
                                          <p:spTgt spid="433"/>
                                        </p:tgtEl>
                                      </p:cBhvr>
                                    </p:animEffect>
                                  </p:childTnLst>
                                </p:cTn>
                              </p:par>
                              <p:par>
                                <p:cTn id="14" presetID="10" presetClass="entr" presetSubtype="0" fill="hold" nodeType="withEffect">
                                  <p:stCondLst>
                                    <p:cond delay="0"/>
                                  </p:stCondLst>
                                  <p:childTnLst>
                                    <p:set>
                                      <p:cBhvr>
                                        <p:cTn id="15" dur="1" fill="hold">
                                          <p:stCondLst>
                                            <p:cond delay="0"/>
                                          </p:stCondLst>
                                        </p:cTn>
                                        <p:tgtEl>
                                          <p:spTgt spid="435"/>
                                        </p:tgtEl>
                                        <p:attrNameLst>
                                          <p:attrName>style.visibility</p:attrName>
                                        </p:attrNameLst>
                                      </p:cBhvr>
                                      <p:to>
                                        <p:strVal val="visible"/>
                                      </p:to>
                                    </p:set>
                                    <p:animEffect transition="in" filter="fade">
                                      <p:cBhvr>
                                        <p:cTn id="16" dur="500"/>
                                        <p:tgtEl>
                                          <p:spTgt spid="435"/>
                                        </p:tgtEl>
                                      </p:cBhvr>
                                    </p:animEffect>
                                  </p:childTnLst>
                                </p:cTn>
                              </p:par>
                              <p:par>
                                <p:cTn id="17" presetID="10" presetClass="entr" presetSubtype="0" fill="hold" nodeType="withEffect">
                                  <p:stCondLst>
                                    <p:cond delay="0"/>
                                  </p:stCondLst>
                                  <p:childTnLst>
                                    <p:set>
                                      <p:cBhvr>
                                        <p:cTn id="18" dur="1" fill="hold">
                                          <p:stCondLst>
                                            <p:cond delay="0"/>
                                          </p:stCondLst>
                                        </p:cTn>
                                        <p:tgtEl>
                                          <p:spTgt spid="432"/>
                                        </p:tgtEl>
                                        <p:attrNameLst>
                                          <p:attrName>style.visibility</p:attrName>
                                        </p:attrNameLst>
                                      </p:cBhvr>
                                      <p:to>
                                        <p:strVal val="visible"/>
                                      </p:to>
                                    </p:set>
                                    <p:animEffect transition="in" filter="fade">
                                      <p:cBhvr>
                                        <p:cTn id="19" dur="500"/>
                                        <p:tgtEl>
                                          <p:spTgt spid="432"/>
                                        </p:tgtEl>
                                      </p:cBhvr>
                                    </p:animEffect>
                                  </p:childTnLst>
                                </p:cTn>
                              </p:par>
                              <p:par>
                                <p:cTn id="20" presetID="10" presetClass="entr" presetSubtype="0" fill="hold" nodeType="withEffect">
                                  <p:stCondLst>
                                    <p:cond delay="0"/>
                                  </p:stCondLst>
                                  <p:childTnLst>
                                    <p:set>
                                      <p:cBhvr>
                                        <p:cTn id="21" dur="1" fill="hold">
                                          <p:stCondLst>
                                            <p:cond delay="0"/>
                                          </p:stCondLst>
                                        </p:cTn>
                                        <p:tgtEl>
                                          <p:spTgt spid="434"/>
                                        </p:tgtEl>
                                        <p:attrNameLst>
                                          <p:attrName>style.visibility</p:attrName>
                                        </p:attrNameLst>
                                      </p:cBhvr>
                                      <p:to>
                                        <p:strVal val="visible"/>
                                      </p:to>
                                    </p:set>
                                    <p:animEffect transition="in" filter="fade">
                                      <p:cBhvr>
                                        <p:cTn id="22" dur="500"/>
                                        <p:tgtEl>
                                          <p:spTgt spid="434"/>
                                        </p:tgtEl>
                                      </p:cBhvr>
                                    </p:animEffect>
                                  </p:childTnLst>
                                </p:cTn>
                              </p:par>
                              <p:par>
                                <p:cTn id="23" presetID="10" presetClass="entr" presetSubtype="0" fill="hold" nodeType="withEffect">
                                  <p:stCondLst>
                                    <p:cond delay="0"/>
                                  </p:stCondLst>
                                  <p:childTnLst>
                                    <p:set>
                                      <p:cBhvr>
                                        <p:cTn id="24" dur="1" fill="hold">
                                          <p:stCondLst>
                                            <p:cond delay="0"/>
                                          </p:stCondLst>
                                        </p:cTn>
                                        <p:tgtEl>
                                          <p:spTgt spid="425"/>
                                        </p:tgtEl>
                                        <p:attrNameLst>
                                          <p:attrName>style.visibility</p:attrName>
                                        </p:attrNameLst>
                                      </p:cBhvr>
                                      <p:to>
                                        <p:strVal val="visible"/>
                                      </p:to>
                                    </p:set>
                                    <p:animEffect transition="in" filter="fade">
                                      <p:cBhvr>
                                        <p:cTn id="25" dur="500"/>
                                        <p:tgtEl>
                                          <p:spTgt spid="425"/>
                                        </p:tgtEl>
                                      </p:cBhvr>
                                    </p:animEffect>
                                  </p:childTnLst>
                                </p:cTn>
                              </p:par>
                              <p:par>
                                <p:cTn id="26" presetID="10" presetClass="entr" presetSubtype="0" fill="hold" nodeType="withEffect">
                                  <p:stCondLst>
                                    <p:cond delay="0"/>
                                  </p:stCondLst>
                                  <p:childTnLst>
                                    <p:set>
                                      <p:cBhvr>
                                        <p:cTn id="27" dur="1" fill="hold">
                                          <p:stCondLst>
                                            <p:cond delay="0"/>
                                          </p:stCondLst>
                                        </p:cTn>
                                        <p:tgtEl>
                                          <p:spTgt spid="433"/>
                                        </p:tgtEl>
                                        <p:attrNameLst>
                                          <p:attrName>style.visibility</p:attrName>
                                        </p:attrNameLst>
                                      </p:cBhvr>
                                      <p:to>
                                        <p:strVal val="visible"/>
                                      </p:to>
                                    </p:set>
                                    <p:animEffect transition="in" filter="fade">
                                      <p:cBhvr>
                                        <p:cTn id="28" dur="500"/>
                                        <p:tgtEl>
                                          <p:spTgt spid="433"/>
                                        </p:tgtEl>
                                      </p:cBhvr>
                                    </p:animEffect>
                                  </p:childTnLst>
                                </p:cTn>
                              </p:par>
                              <p:par>
                                <p:cTn id="29" presetID="10" presetClass="entr" presetSubtype="0" fill="hold" nodeType="withEffect">
                                  <p:stCondLst>
                                    <p:cond delay="0"/>
                                  </p:stCondLst>
                                  <p:childTnLst>
                                    <p:set>
                                      <p:cBhvr>
                                        <p:cTn id="30" dur="1" fill="hold">
                                          <p:stCondLst>
                                            <p:cond delay="0"/>
                                          </p:stCondLst>
                                        </p:cTn>
                                        <p:tgtEl>
                                          <p:spTgt spid="435"/>
                                        </p:tgtEl>
                                        <p:attrNameLst>
                                          <p:attrName>style.visibility</p:attrName>
                                        </p:attrNameLst>
                                      </p:cBhvr>
                                      <p:to>
                                        <p:strVal val="visible"/>
                                      </p:to>
                                    </p:set>
                                    <p:animEffect transition="in" filter="fade">
                                      <p:cBhvr>
                                        <p:cTn id="31" dur="500"/>
                                        <p:tgtEl>
                                          <p:spTgt spid="435"/>
                                        </p:tgtEl>
                                      </p:cBhvr>
                                    </p:animEffect>
                                  </p:childTnLst>
                                </p:cTn>
                              </p:par>
                              <p:par>
                                <p:cTn id="32" presetID="10" presetClass="entr" presetSubtype="0" fill="hold" nodeType="withEffect">
                                  <p:stCondLst>
                                    <p:cond delay="0"/>
                                  </p:stCondLst>
                                  <p:childTnLst>
                                    <p:set>
                                      <p:cBhvr>
                                        <p:cTn id="33" dur="1" fill="hold">
                                          <p:stCondLst>
                                            <p:cond delay="0"/>
                                          </p:stCondLst>
                                        </p:cTn>
                                        <p:tgtEl>
                                          <p:spTgt spid="426"/>
                                        </p:tgtEl>
                                        <p:attrNameLst>
                                          <p:attrName>style.visibility</p:attrName>
                                        </p:attrNameLst>
                                      </p:cBhvr>
                                      <p:to>
                                        <p:strVal val="visible"/>
                                      </p:to>
                                    </p:set>
                                    <p:animEffect transition="in" filter="fade">
                                      <p:cBhvr>
                                        <p:cTn id="34" dur="500"/>
                                        <p:tgtEl>
                                          <p:spTgt spid="426"/>
                                        </p:tgtEl>
                                      </p:cBhvr>
                                    </p:animEffect>
                                  </p:childTnLst>
                                </p:cTn>
                              </p:par>
                              <p:par>
                                <p:cTn id="35" presetID="10" presetClass="entr" presetSubtype="0" fill="hold" nodeType="withEffect">
                                  <p:stCondLst>
                                    <p:cond delay="0"/>
                                  </p:stCondLst>
                                  <p:childTnLst>
                                    <p:set>
                                      <p:cBhvr>
                                        <p:cTn id="36" dur="1" fill="hold">
                                          <p:stCondLst>
                                            <p:cond delay="0"/>
                                          </p:stCondLst>
                                        </p:cTn>
                                        <p:tgtEl>
                                          <p:spTgt spid="432"/>
                                        </p:tgtEl>
                                        <p:attrNameLst>
                                          <p:attrName>style.visibility</p:attrName>
                                        </p:attrNameLst>
                                      </p:cBhvr>
                                      <p:to>
                                        <p:strVal val="visible"/>
                                      </p:to>
                                    </p:set>
                                    <p:animEffect transition="in" filter="fade">
                                      <p:cBhvr>
                                        <p:cTn id="37" dur="500"/>
                                        <p:tgtEl>
                                          <p:spTgt spid="432"/>
                                        </p:tgtEl>
                                      </p:cBhvr>
                                    </p:animEffect>
                                  </p:childTnLst>
                                </p:cTn>
                              </p:par>
                              <p:par>
                                <p:cTn id="38" presetID="10" presetClass="entr" presetSubtype="0" fill="hold" nodeType="withEffect">
                                  <p:stCondLst>
                                    <p:cond delay="0"/>
                                  </p:stCondLst>
                                  <p:childTnLst>
                                    <p:set>
                                      <p:cBhvr>
                                        <p:cTn id="39" dur="1" fill="hold">
                                          <p:stCondLst>
                                            <p:cond delay="0"/>
                                          </p:stCondLst>
                                        </p:cTn>
                                        <p:tgtEl>
                                          <p:spTgt spid="427"/>
                                        </p:tgtEl>
                                        <p:attrNameLst>
                                          <p:attrName>style.visibility</p:attrName>
                                        </p:attrNameLst>
                                      </p:cBhvr>
                                      <p:to>
                                        <p:strVal val="visible"/>
                                      </p:to>
                                    </p:set>
                                    <p:animEffect transition="in" filter="fade">
                                      <p:cBhvr>
                                        <p:cTn id="40" dur="500"/>
                                        <p:tgtEl>
                                          <p:spTgt spid="427"/>
                                        </p:tgtEl>
                                      </p:cBhvr>
                                    </p:animEffect>
                                  </p:childTnLst>
                                </p:cTn>
                              </p:par>
                              <p:par>
                                <p:cTn id="41" presetID="10" presetClass="entr" presetSubtype="0" fill="hold" nodeType="withEffect">
                                  <p:stCondLst>
                                    <p:cond delay="0"/>
                                  </p:stCondLst>
                                  <p:childTnLst>
                                    <p:set>
                                      <p:cBhvr>
                                        <p:cTn id="42" dur="1" fill="hold">
                                          <p:stCondLst>
                                            <p:cond delay="0"/>
                                          </p:stCondLst>
                                        </p:cTn>
                                        <p:tgtEl>
                                          <p:spTgt spid="434"/>
                                        </p:tgtEl>
                                        <p:attrNameLst>
                                          <p:attrName>style.visibility</p:attrName>
                                        </p:attrNameLst>
                                      </p:cBhvr>
                                      <p:to>
                                        <p:strVal val="visible"/>
                                      </p:to>
                                    </p:set>
                                    <p:animEffect transition="in" filter="fade">
                                      <p:cBhvr>
                                        <p:cTn id="43" dur="500"/>
                                        <p:tgtEl>
                                          <p:spTgt spid="434"/>
                                        </p:tgtEl>
                                      </p:cBhvr>
                                    </p:animEffect>
                                  </p:childTnLst>
                                </p:cTn>
                              </p:par>
                              <p:par>
                                <p:cTn id="44" presetID="10" presetClass="entr" presetSubtype="0" fill="hold" nodeType="withEffect">
                                  <p:stCondLst>
                                    <p:cond delay="0"/>
                                  </p:stCondLst>
                                  <p:childTnLst>
                                    <p:set>
                                      <p:cBhvr>
                                        <p:cTn id="45" dur="1" fill="hold">
                                          <p:stCondLst>
                                            <p:cond delay="0"/>
                                          </p:stCondLst>
                                        </p:cTn>
                                        <p:tgtEl>
                                          <p:spTgt spid="428"/>
                                        </p:tgtEl>
                                        <p:attrNameLst>
                                          <p:attrName>style.visibility</p:attrName>
                                        </p:attrNameLst>
                                      </p:cBhvr>
                                      <p:to>
                                        <p:strVal val="visible"/>
                                      </p:to>
                                    </p:set>
                                    <p:animEffect transition="in" filter="fade">
                                      <p:cBhvr>
                                        <p:cTn id="46" dur="500"/>
                                        <p:tgtEl>
                                          <p:spTgt spid="428"/>
                                        </p:tgtEl>
                                      </p:cBhvr>
                                    </p:animEffect>
                                  </p:childTnLst>
                                </p:cTn>
                              </p:par>
                              <p:par>
                                <p:cTn id="47" presetID="10" presetClass="entr" presetSubtype="0" fill="hold" nodeType="withEffect">
                                  <p:stCondLst>
                                    <p:cond delay="0"/>
                                  </p:stCondLst>
                                  <p:childTnLst>
                                    <p:set>
                                      <p:cBhvr>
                                        <p:cTn id="48" dur="1" fill="hold">
                                          <p:stCondLst>
                                            <p:cond delay="0"/>
                                          </p:stCondLst>
                                        </p:cTn>
                                        <p:tgtEl>
                                          <p:spTgt spid="436"/>
                                        </p:tgtEl>
                                        <p:attrNameLst>
                                          <p:attrName>style.visibility</p:attrName>
                                        </p:attrNameLst>
                                      </p:cBhvr>
                                      <p:to>
                                        <p:strVal val="visible"/>
                                      </p:to>
                                    </p:set>
                                    <p:animEffect transition="in" filter="fade">
                                      <p:cBhvr>
                                        <p:cTn id="49" dur="500"/>
                                        <p:tgtEl>
                                          <p:spTgt spid="436"/>
                                        </p:tgtEl>
                                      </p:cBhvr>
                                    </p:animEffect>
                                  </p:childTnLst>
                                </p:cTn>
                              </p:par>
                              <p:par>
                                <p:cTn id="50" presetID="10" presetClass="entr" presetSubtype="0" fill="hold" nodeType="withEffect">
                                  <p:stCondLst>
                                    <p:cond delay="0"/>
                                  </p:stCondLst>
                                  <p:childTnLst>
                                    <p:set>
                                      <p:cBhvr>
                                        <p:cTn id="51" dur="1" fill="hold">
                                          <p:stCondLst>
                                            <p:cond delay="0"/>
                                          </p:stCondLst>
                                        </p:cTn>
                                        <p:tgtEl>
                                          <p:spTgt spid="429"/>
                                        </p:tgtEl>
                                        <p:attrNameLst>
                                          <p:attrName>style.visibility</p:attrName>
                                        </p:attrNameLst>
                                      </p:cBhvr>
                                      <p:to>
                                        <p:strVal val="visible"/>
                                      </p:to>
                                    </p:set>
                                    <p:animEffect transition="in" filter="fade">
                                      <p:cBhvr>
                                        <p:cTn id="52" dur="500"/>
                                        <p:tgtEl>
                                          <p:spTgt spid="429"/>
                                        </p:tgtEl>
                                      </p:cBhvr>
                                    </p:animEffect>
                                  </p:childTnLst>
                                </p:cTn>
                              </p:par>
                              <p:par>
                                <p:cTn id="53" presetID="10" presetClass="entr" presetSubtype="0" fill="hold" nodeType="withEffect">
                                  <p:stCondLst>
                                    <p:cond delay="0"/>
                                  </p:stCondLst>
                                  <p:childTnLst>
                                    <p:set>
                                      <p:cBhvr>
                                        <p:cTn id="54" dur="1" fill="hold">
                                          <p:stCondLst>
                                            <p:cond delay="0"/>
                                          </p:stCondLst>
                                        </p:cTn>
                                        <p:tgtEl>
                                          <p:spTgt spid="430"/>
                                        </p:tgtEl>
                                        <p:attrNameLst>
                                          <p:attrName>style.visibility</p:attrName>
                                        </p:attrNameLst>
                                      </p:cBhvr>
                                      <p:to>
                                        <p:strVal val="visible"/>
                                      </p:to>
                                    </p:set>
                                    <p:animEffect transition="in" filter="fade">
                                      <p:cBhvr>
                                        <p:cTn id="55" dur="500"/>
                                        <p:tgtEl>
                                          <p:spTgt spid="430"/>
                                        </p:tgtEl>
                                      </p:cBhvr>
                                    </p:animEffect>
                                  </p:childTnLst>
                                </p:cTn>
                              </p:par>
                              <p:par>
                                <p:cTn id="56" presetID="10" presetClass="entr" presetSubtype="0" fill="hold" nodeType="withEffect">
                                  <p:stCondLst>
                                    <p:cond delay="0"/>
                                  </p:stCondLst>
                                  <p:childTnLst>
                                    <p:set>
                                      <p:cBhvr>
                                        <p:cTn id="57" dur="1" fill="hold">
                                          <p:stCondLst>
                                            <p:cond delay="0"/>
                                          </p:stCondLst>
                                        </p:cTn>
                                        <p:tgtEl>
                                          <p:spTgt spid="431"/>
                                        </p:tgtEl>
                                        <p:attrNameLst>
                                          <p:attrName>style.visibility</p:attrName>
                                        </p:attrNameLst>
                                      </p:cBhvr>
                                      <p:to>
                                        <p:strVal val="visible"/>
                                      </p:to>
                                    </p:set>
                                    <p:animEffect transition="in" filter="fade">
                                      <p:cBhvr>
                                        <p:cTn id="58" dur="5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2" name="Title 1">
            <a:extLst>
              <a:ext uri="{FF2B5EF4-FFF2-40B4-BE49-F238E27FC236}">
                <a16:creationId xmlns:a16="http://schemas.microsoft.com/office/drawing/2014/main" id="{727FC6CE-6514-E64C-90E7-4868B86B7D75}"/>
              </a:ext>
            </a:extLst>
          </p:cNvPr>
          <p:cNvSpPr>
            <a:spLocks noGrp="1"/>
          </p:cNvSpPr>
          <p:nvPr>
            <p:ph type="title" idx="4294967295"/>
          </p:nvPr>
        </p:nvSpPr>
        <p:spPr>
          <a:xfrm>
            <a:off x="674456" y="-1229097"/>
            <a:ext cx="8229600" cy="1039091"/>
          </a:xfrm>
        </p:spPr>
        <p:txBody>
          <a:bodyPr>
            <a:normAutofit fontScale="90000"/>
          </a:bodyPr>
          <a:lstStyle/>
          <a:p>
            <a:r>
              <a:rPr lang="en-US" dirty="0"/>
              <a:t>Identify data</a:t>
            </a:r>
            <a:r>
              <a:rPr lang="en-US" baseline="0" dirty="0"/>
              <a:t> / evidence of need</a:t>
            </a:r>
            <a:endParaRPr lang="en-US" dirty="0"/>
          </a:p>
        </p:txBody>
      </p:sp>
      <p:sp>
        <p:nvSpPr>
          <p:cNvPr id="448" name="Google Shape;448;p36">
            <a:extLst>
              <a:ext uri="{C183D7F6-B498-43B3-948B-1728B52AA6E4}">
                <adec:decorative xmlns:adec="http://schemas.microsoft.com/office/drawing/2017/decorative" xmlns="" val="1"/>
              </a:ext>
            </a:extLst>
          </p:cNvPr>
          <p:cNvSpPr/>
          <p:nvPr/>
        </p:nvSpPr>
        <p:spPr>
          <a:xfrm>
            <a:off x="739800" y="219075"/>
            <a:ext cx="7664400" cy="6582000"/>
          </a:xfrm>
          <a:prstGeom prst="ellipse">
            <a:avLst/>
          </a:prstGeom>
          <a:solidFill>
            <a:srgbClr val="FFFF00">
              <a:alpha val="32156"/>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65" name="Google Shape;465;p36"/>
          <p:cNvSpPr/>
          <p:nvPr/>
        </p:nvSpPr>
        <p:spPr>
          <a:xfrm>
            <a:off x="3386737" y="83925"/>
            <a:ext cx="2466300" cy="2377800"/>
          </a:xfrm>
          <a:prstGeom prst="ellipse">
            <a:avLst/>
          </a:prstGeom>
          <a:solidFill>
            <a:srgbClr val="E6913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2100"/>
              <a:buFont typeface="Verdana"/>
              <a:buNone/>
            </a:pPr>
            <a:r>
              <a:rPr lang="en-US" sz="2100" b="1" i="0" u="none" strike="noStrike" cap="none">
                <a:solidFill>
                  <a:schemeClr val="dk1"/>
                </a:solidFill>
                <a:latin typeface="Verdana"/>
                <a:ea typeface="Verdana"/>
                <a:cs typeface="Verdana"/>
                <a:sym typeface="Verdana"/>
              </a:rPr>
              <a:t>Identify data / evidence of need</a:t>
            </a:r>
            <a:endParaRPr sz="2100" b="1" i="0" u="none" strike="noStrike" cap="none">
              <a:solidFill>
                <a:schemeClr val="dk1"/>
              </a:solidFill>
              <a:latin typeface="Verdana"/>
              <a:ea typeface="Verdana"/>
              <a:cs typeface="Verdana"/>
              <a:sym typeface="Verdana"/>
            </a:endParaRPr>
          </a:p>
        </p:txBody>
      </p:sp>
      <p:sp>
        <p:nvSpPr>
          <p:cNvPr id="451" name="Google Shape;451;p36" descr="Arrow pointing from &quot;Identify data / evidence of need&quot; to &quot;Develop a precision statement&quot;&#10;"/>
          <p:cNvSpPr/>
          <p:nvPr/>
        </p:nvSpPr>
        <p:spPr>
          <a:xfrm rot="2232510">
            <a:off x="5794767" y="1386168"/>
            <a:ext cx="436568" cy="158986"/>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63" name="Google Shape;463;p36"/>
          <p:cNvSpPr/>
          <p:nvPr/>
        </p:nvSpPr>
        <p:spPr>
          <a:xfrm>
            <a:off x="5948408" y="1260600"/>
            <a:ext cx="1945483"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l"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Develop a precision statement</a:t>
            </a:r>
            <a:endParaRPr sz="1800" b="0" i="0" u="none" strike="noStrike" cap="none">
              <a:solidFill>
                <a:schemeClr val="dk1"/>
              </a:solidFill>
              <a:latin typeface="Verdana"/>
              <a:ea typeface="Verdana"/>
              <a:cs typeface="Verdana"/>
              <a:sym typeface="Verdana"/>
            </a:endParaRPr>
          </a:p>
        </p:txBody>
      </p:sp>
      <p:sp>
        <p:nvSpPr>
          <p:cNvPr id="22" name="Google Shape;426;p34" descr="Arrow pointing from &quot;Develop a precision statement&quot; to &quot;Set a goal based on student outcome data&quot;">
            <a:extLst>
              <a:ext uri="{FF2B5EF4-FFF2-40B4-BE49-F238E27FC236}">
                <a16:creationId xmlns:a16="http://schemas.microsoft.com/office/drawing/2014/main" id="{CE7F0D80-CFA0-0943-85D4-9BBB75F037A6}"/>
              </a:ext>
            </a:extLst>
          </p:cNvPr>
          <p:cNvSpPr/>
          <p:nvPr/>
        </p:nvSpPr>
        <p:spPr>
          <a:xfrm rot="5612921">
            <a:off x="6999619" y="3330199"/>
            <a:ext cx="465292" cy="162620"/>
          </a:xfrm>
          <a:prstGeom prst="rightArrow">
            <a:avLst>
              <a:gd name="adj1" fmla="val 37299"/>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49" name="Google Shape;449;p36"/>
          <p:cNvSpPr/>
          <p:nvPr/>
        </p:nvSpPr>
        <p:spPr>
          <a:xfrm>
            <a:off x="6228249" y="3733600"/>
            <a:ext cx="1665642"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Set a goal based on student outcome data</a:t>
            </a:r>
            <a:endParaRPr sz="1800" b="0" i="0" u="none" strike="noStrike" cap="none">
              <a:solidFill>
                <a:schemeClr val="dk1"/>
              </a:solidFill>
              <a:latin typeface="Verdana"/>
              <a:ea typeface="Verdana"/>
              <a:cs typeface="Verdana"/>
              <a:sym typeface="Verdana"/>
            </a:endParaRPr>
          </a:p>
        </p:txBody>
      </p:sp>
      <p:sp>
        <p:nvSpPr>
          <p:cNvPr id="23" name="Google Shape;427;p34" descr="Arrow pointing from &quot;Set a goal based on student outcome data&quot; to &quot;Identify key practices for students&quot;">
            <a:extLst>
              <a:ext uri="{FF2B5EF4-FFF2-40B4-BE49-F238E27FC236}">
                <a16:creationId xmlns:a16="http://schemas.microsoft.com/office/drawing/2014/main" id="{C975CD41-FFF1-964F-B0C0-1E2AB82A366C}"/>
              </a:ext>
            </a:extLst>
          </p:cNvPr>
          <p:cNvSpPr/>
          <p:nvPr/>
        </p:nvSpPr>
        <p:spPr>
          <a:xfrm rot="9453936">
            <a:off x="5940879" y="5557970"/>
            <a:ext cx="413494" cy="14932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64" name="Google Shape;464;p36"/>
          <p:cNvSpPr/>
          <p:nvPr/>
        </p:nvSpPr>
        <p:spPr>
          <a:xfrm>
            <a:off x="3873762" y="4841050"/>
            <a:ext cx="1844178"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Identify key practices for students</a:t>
            </a:r>
            <a:endParaRPr sz="1800" b="0" i="0" u="none" strike="noStrike" cap="none">
              <a:solidFill>
                <a:schemeClr val="dk1"/>
              </a:solidFill>
              <a:latin typeface="Verdana"/>
              <a:ea typeface="Verdana"/>
              <a:cs typeface="Verdana"/>
              <a:sym typeface="Verdana"/>
            </a:endParaRPr>
          </a:p>
        </p:txBody>
      </p:sp>
      <p:sp>
        <p:nvSpPr>
          <p:cNvPr id="24" name="Google Shape;428;p34" descr="Arrow pointing from &quot;Identify key practices for students&quot; to &quot;Identify key systems for adults&quot;">
            <a:extLst>
              <a:ext uri="{FF2B5EF4-FFF2-40B4-BE49-F238E27FC236}">
                <a16:creationId xmlns:a16="http://schemas.microsoft.com/office/drawing/2014/main" id="{8C1E8133-4B01-1843-BFC3-3A5B035F861A}"/>
              </a:ext>
            </a:extLst>
          </p:cNvPr>
          <p:cNvSpPr/>
          <p:nvPr/>
        </p:nvSpPr>
        <p:spPr>
          <a:xfrm rot="-8414358">
            <a:off x="3161131" y="5507073"/>
            <a:ext cx="441382" cy="14279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67" name="Google Shape;467;p36"/>
          <p:cNvSpPr/>
          <p:nvPr/>
        </p:nvSpPr>
        <p:spPr>
          <a:xfrm>
            <a:off x="1519274" y="3863425"/>
            <a:ext cx="1614600"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Identify key systems for adults</a:t>
            </a:r>
            <a:endParaRPr sz="1800" b="0" i="0" u="none" strike="noStrike" cap="none">
              <a:solidFill>
                <a:schemeClr val="dk1"/>
              </a:solidFill>
              <a:latin typeface="Verdana"/>
              <a:ea typeface="Verdana"/>
              <a:cs typeface="Verdana"/>
              <a:sym typeface="Verdana"/>
            </a:endParaRPr>
          </a:p>
        </p:txBody>
      </p:sp>
      <p:sp>
        <p:nvSpPr>
          <p:cNvPr id="25" name="Google Shape;429;p34" descr="Arrow pointing from &quot;Identify key systems for adults&quot; to &quot;Create progress monitoring plan&quot;">
            <a:extLst>
              <a:ext uri="{FF2B5EF4-FFF2-40B4-BE49-F238E27FC236}">
                <a16:creationId xmlns:a16="http://schemas.microsoft.com/office/drawing/2014/main" id="{AF4DF071-6AA1-7B47-BB03-693D7295E4C7}"/>
              </a:ext>
            </a:extLst>
          </p:cNvPr>
          <p:cNvSpPr/>
          <p:nvPr/>
        </p:nvSpPr>
        <p:spPr>
          <a:xfrm rot="-5270523">
            <a:off x="2064966" y="3365062"/>
            <a:ext cx="517867" cy="14553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66" name="Google Shape;466;p36"/>
          <p:cNvSpPr/>
          <p:nvPr/>
        </p:nvSpPr>
        <p:spPr>
          <a:xfrm>
            <a:off x="1225058" y="1260600"/>
            <a:ext cx="2046992"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Create progress monitoring plan</a:t>
            </a:r>
            <a:endParaRPr sz="1800" b="0" i="0" u="none" strike="noStrike" cap="none">
              <a:solidFill>
                <a:schemeClr val="dk1"/>
              </a:solidFill>
              <a:latin typeface="Verdana"/>
              <a:ea typeface="Verdana"/>
              <a:cs typeface="Verdana"/>
              <a:sym typeface="Verdana"/>
            </a:endParaRPr>
          </a:p>
        </p:txBody>
      </p:sp>
      <p:sp>
        <p:nvSpPr>
          <p:cNvPr id="456" name="Google Shape;456;p36" descr="Arrow pointing from &quot;Create progress monitoring plan&quot; to &quot;Identify data / evidence of need&quot;"/>
          <p:cNvSpPr/>
          <p:nvPr/>
        </p:nvSpPr>
        <p:spPr>
          <a:xfrm rot="-1701195">
            <a:off x="3102810" y="1465309"/>
            <a:ext cx="421346" cy="14758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50" name="Google Shape;450;p36"/>
          <p:cNvSpPr/>
          <p:nvPr/>
        </p:nvSpPr>
        <p:spPr>
          <a:xfrm>
            <a:off x="3951729" y="2793063"/>
            <a:ext cx="1317000" cy="1568400"/>
          </a:xfrm>
          <a:prstGeom prst="hexagon">
            <a:avLst>
              <a:gd name="adj" fmla="val 25000"/>
              <a:gd name="vf" fmla="val 115470"/>
            </a:avLst>
          </a:prstGeom>
          <a:solidFill>
            <a:srgbClr val="377B3F"/>
          </a:solidFill>
          <a:ln w="12700" cap="flat" cmpd="sng">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600"/>
              <a:buFont typeface="Calibri"/>
              <a:buNone/>
            </a:pPr>
            <a:r>
              <a:rPr lang="en-US" sz="1600" b="0" i="0" u="none" strike="noStrike" cap="none">
                <a:solidFill>
                  <a:srgbClr val="F2F2F2"/>
                </a:solidFill>
                <a:latin typeface="Calibri"/>
                <a:ea typeface="Calibri"/>
                <a:cs typeface="Calibri"/>
                <a:sym typeface="Calibri"/>
              </a:rPr>
              <a:t>Collect and Use Data</a:t>
            </a:r>
            <a:endParaRPr sz="1800" b="0" i="0" u="none" strike="noStrike" cap="none">
              <a:solidFill>
                <a:schemeClr val="dk1"/>
              </a:solidFill>
              <a:latin typeface="Verdana"/>
              <a:ea typeface="Verdana"/>
              <a:cs typeface="Verdana"/>
              <a:sym typeface="Verdana"/>
            </a:endParaRPr>
          </a:p>
        </p:txBody>
      </p:sp>
      <p:sp>
        <p:nvSpPr>
          <p:cNvPr id="26" name="Google Shape;431;p34" descr="Two-directional arrow pointing between &quot;Identify data / evidence of need&quot; and &quot;Collect and Use Data&quot;">
            <a:extLst>
              <a:ext uri="{FF2B5EF4-FFF2-40B4-BE49-F238E27FC236}">
                <a16:creationId xmlns:a16="http://schemas.microsoft.com/office/drawing/2014/main" id="{AB224A2A-AA64-144D-80D8-41CF987139D2}"/>
              </a:ext>
            </a:extLst>
          </p:cNvPr>
          <p:cNvSpPr/>
          <p:nvPr/>
        </p:nvSpPr>
        <p:spPr>
          <a:xfrm>
            <a:off x="4562728" y="2404150"/>
            <a:ext cx="114300" cy="228600"/>
          </a:xfrm>
          <a:prstGeom prst="upDownArrow">
            <a:avLst>
              <a:gd name="adj1" fmla="val 50000"/>
              <a:gd name="adj2" fmla="val 50000"/>
            </a:avLst>
          </a:prstGeom>
          <a:solidFill>
            <a:srgbClr val="E96D16"/>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28" name="Google Shape;433;p34" descr="Two-directional arrow pointing between &quot;Develop a precision statement&quot; and &quot;Collect and Use Data&quot;">
            <a:extLst>
              <a:ext uri="{FF2B5EF4-FFF2-40B4-BE49-F238E27FC236}">
                <a16:creationId xmlns:a16="http://schemas.microsoft.com/office/drawing/2014/main" id="{83054A41-0F81-D94B-9131-323F521EF4C6}"/>
              </a:ext>
            </a:extLst>
          </p:cNvPr>
          <p:cNvSpPr/>
          <p:nvPr/>
        </p:nvSpPr>
        <p:spPr>
          <a:xfrm rot="4186508">
            <a:off x="5862088" y="2713369"/>
            <a:ext cx="133640" cy="210521"/>
          </a:xfrm>
          <a:prstGeom prst="upDownArrow">
            <a:avLst>
              <a:gd name="adj1" fmla="val 50000"/>
              <a:gd name="adj2" fmla="val 50000"/>
            </a:avLst>
          </a:prstGeom>
          <a:solidFill>
            <a:srgbClr val="E96D16"/>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30" name="Google Shape;435;p34" descr="Two-directional arrow pointing between &quot;Set a goal based on student outcome data&quot; and &quot;Collect and Use Data&quot;">
            <a:extLst>
              <a:ext uri="{FF2B5EF4-FFF2-40B4-BE49-F238E27FC236}">
                <a16:creationId xmlns:a16="http://schemas.microsoft.com/office/drawing/2014/main" id="{0ECCC244-6194-2B4E-9BB7-3C539FA4BAA6}"/>
              </a:ext>
            </a:extLst>
          </p:cNvPr>
          <p:cNvSpPr/>
          <p:nvPr/>
        </p:nvSpPr>
        <p:spPr>
          <a:xfrm rot="7114422">
            <a:off x="5938419" y="4041725"/>
            <a:ext cx="149282" cy="237410"/>
          </a:xfrm>
          <a:prstGeom prst="upDownArrow">
            <a:avLst>
              <a:gd name="adj1" fmla="val 50000"/>
              <a:gd name="adj2" fmla="val 50000"/>
            </a:avLst>
          </a:prstGeom>
          <a:solidFill>
            <a:srgbClr val="E96D16"/>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27" name="Google Shape;432;p34" descr="Two-directional arrow pointing between &quot;Identify key practices for students&quot; and &quot;Collect and Use Data&quot;">
            <a:extLst>
              <a:ext uri="{FF2B5EF4-FFF2-40B4-BE49-F238E27FC236}">
                <a16:creationId xmlns:a16="http://schemas.microsoft.com/office/drawing/2014/main" id="{C0B4BB76-1C15-F14A-95EA-35061213C61A}"/>
              </a:ext>
            </a:extLst>
          </p:cNvPr>
          <p:cNvSpPr/>
          <p:nvPr/>
        </p:nvSpPr>
        <p:spPr>
          <a:xfrm>
            <a:off x="4623916" y="4441638"/>
            <a:ext cx="114300" cy="228600"/>
          </a:xfrm>
          <a:prstGeom prst="upDownArrow">
            <a:avLst>
              <a:gd name="adj1" fmla="val 50000"/>
              <a:gd name="adj2" fmla="val 50000"/>
            </a:avLst>
          </a:prstGeom>
          <a:solidFill>
            <a:srgbClr val="E96D16"/>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29" name="Google Shape;434;p34" descr="Two-directional arrow pointing between &quot;Identify key systems for adults&quot; and &quot;Collect and Use Data&quot;">
            <a:extLst>
              <a:ext uri="{FF2B5EF4-FFF2-40B4-BE49-F238E27FC236}">
                <a16:creationId xmlns:a16="http://schemas.microsoft.com/office/drawing/2014/main" id="{61EFFE53-F3CC-984F-9F8B-F61D988D383B}"/>
              </a:ext>
            </a:extLst>
          </p:cNvPr>
          <p:cNvSpPr/>
          <p:nvPr/>
        </p:nvSpPr>
        <p:spPr>
          <a:xfrm rot="4186508">
            <a:off x="3150814" y="4085471"/>
            <a:ext cx="133640" cy="209439"/>
          </a:xfrm>
          <a:prstGeom prst="upDownArrow">
            <a:avLst>
              <a:gd name="adj1" fmla="val 50000"/>
              <a:gd name="adj2" fmla="val 50000"/>
            </a:avLst>
          </a:prstGeom>
          <a:solidFill>
            <a:srgbClr val="E96D16"/>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31" name="Google Shape;436;p34" descr="Two-directional arrow pointing between &quot;Create progress monitoring plan&quot; and &quot;Collect and Use Data&quot;">
            <a:extLst>
              <a:ext uri="{FF2B5EF4-FFF2-40B4-BE49-F238E27FC236}">
                <a16:creationId xmlns:a16="http://schemas.microsoft.com/office/drawing/2014/main" id="{8FCEF208-1058-5544-98BD-E3963D7EEBA7}"/>
              </a:ext>
            </a:extLst>
          </p:cNvPr>
          <p:cNvSpPr/>
          <p:nvPr/>
        </p:nvSpPr>
        <p:spPr>
          <a:xfrm rot="7109388">
            <a:off x="3058011" y="2822154"/>
            <a:ext cx="147798" cy="238683"/>
          </a:xfrm>
          <a:prstGeom prst="upDownArrow">
            <a:avLst>
              <a:gd name="adj1" fmla="val 50000"/>
              <a:gd name="adj2" fmla="val 50000"/>
            </a:avLst>
          </a:prstGeom>
          <a:solidFill>
            <a:srgbClr val="E96D16"/>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1"/>
                                        </p:tgtEl>
                                        <p:attrNameLst>
                                          <p:attrName>style.visibility</p:attrName>
                                        </p:attrNameLst>
                                      </p:cBhvr>
                                      <p:to>
                                        <p:strVal val="visible"/>
                                      </p:to>
                                    </p:set>
                                    <p:animEffect transition="in" filter="fade">
                                      <p:cBhvr>
                                        <p:cTn id="7" dur="500"/>
                                        <p:tgtEl>
                                          <p:spTgt spid="451"/>
                                        </p:tgtEl>
                                      </p:cBhvr>
                                    </p:animEffect>
                                  </p:childTnLst>
                                </p:cTn>
                              </p:par>
                              <p:par>
                                <p:cTn id="8" presetID="10" presetClass="entr" presetSubtype="0" fill="hold" nodeType="withEffect">
                                  <p:stCondLst>
                                    <p:cond delay="0"/>
                                  </p:stCondLst>
                                  <p:childTnLst>
                                    <p:set>
                                      <p:cBhvr>
                                        <p:cTn id="9" dur="1" fill="hold">
                                          <p:stCondLst>
                                            <p:cond delay="0"/>
                                          </p:stCondLst>
                                        </p:cTn>
                                        <p:tgtEl>
                                          <p:spTgt spid="456"/>
                                        </p:tgtEl>
                                        <p:attrNameLst>
                                          <p:attrName>style.visibility</p:attrName>
                                        </p:attrNameLst>
                                      </p:cBhvr>
                                      <p:to>
                                        <p:strVal val="visible"/>
                                      </p:to>
                                    </p:set>
                                    <p:animEffect transition="in" filter="fade">
                                      <p:cBhvr>
                                        <p:cTn id="10" dur="500"/>
                                        <p:tgtEl>
                                          <p:spTgt spid="4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 name="Title 3">
            <a:extLst>
              <a:ext uri="{FF2B5EF4-FFF2-40B4-BE49-F238E27FC236}">
                <a16:creationId xmlns:a16="http://schemas.microsoft.com/office/drawing/2014/main" id="{56B91CF1-B5A3-8544-BE04-201B5FAFF686}"/>
              </a:ext>
            </a:extLst>
          </p:cNvPr>
          <p:cNvSpPr>
            <a:spLocks noGrp="1"/>
          </p:cNvSpPr>
          <p:nvPr>
            <p:ph type="title" idx="4294967295"/>
          </p:nvPr>
        </p:nvSpPr>
        <p:spPr>
          <a:xfrm>
            <a:off x="504325" y="-1632734"/>
            <a:ext cx="8229600" cy="1143000"/>
          </a:xfrm>
        </p:spPr>
        <p:txBody>
          <a:bodyPr>
            <a:normAutofit fontScale="90000"/>
          </a:bodyPr>
          <a:lstStyle/>
          <a:p>
            <a:r>
              <a:rPr lang="en-US" dirty="0"/>
              <a:t>What equity challenges did your big data reveal?</a:t>
            </a:r>
          </a:p>
        </p:txBody>
      </p:sp>
      <p:pic>
        <p:nvPicPr>
          <p:cNvPr id="473" name="Google Shape;473;p41" descr="Visual Representation of VTSS Data Informed Decision Making Process"/>
          <p:cNvPicPr preferRelativeResize="0"/>
          <p:nvPr/>
        </p:nvPicPr>
        <p:blipFill rotWithShape="1">
          <a:blip r:embed="rId3">
            <a:alphaModFix/>
          </a:blip>
          <a:srcRect/>
          <a:stretch/>
        </p:blipFill>
        <p:spPr>
          <a:xfrm>
            <a:off x="0" y="4451675"/>
            <a:ext cx="3115000" cy="2406325"/>
          </a:xfrm>
          <a:prstGeom prst="rect">
            <a:avLst/>
          </a:prstGeom>
          <a:noFill/>
          <a:ln>
            <a:noFill/>
          </a:ln>
        </p:spPr>
      </p:pic>
      <p:sp>
        <p:nvSpPr>
          <p:cNvPr id="474" name="Google Shape;474;p41"/>
          <p:cNvSpPr/>
          <p:nvPr/>
        </p:nvSpPr>
        <p:spPr>
          <a:xfrm>
            <a:off x="149225" y="1287550"/>
            <a:ext cx="2697000" cy="2867400"/>
          </a:xfrm>
          <a:prstGeom prst="wedgeEllipseCallout">
            <a:avLst>
              <a:gd name="adj1" fmla="val 1710"/>
              <a:gd name="adj2" fmla="val 63641"/>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600"/>
              <a:buFont typeface="Verdana"/>
              <a:buNone/>
            </a:pPr>
            <a:r>
              <a:rPr lang="en-US" sz="2600" b="0" i="0" u="none" strike="noStrike" cap="none">
                <a:solidFill>
                  <a:schemeClr val="dk1"/>
                </a:solidFill>
                <a:latin typeface="Verdana"/>
                <a:ea typeface="Verdana"/>
                <a:cs typeface="Verdana"/>
                <a:sym typeface="Verdana"/>
              </a:rPr>
              <a:t>Identify data / evidence of need</a:t>
            </a:r>
            <a:endParaRPr sz="2600" b="0" i="0" u="none" strike="noStrike" cap="none">
              <a:solidFill>
                <a:schemeClr val="dk1"/>
              </a:solidFill>
              <a:latin typeface="Verdana"/>
              <a:ea typeface="Verdana"/>
              <a:cs typeface="Verdana"/>
              <a:sym typeface="Verdana"/>
            </a:endParaRPr>
          </a:p>
        </p:txBody>
      </p:sp>
      <p:sp>
        <p:nvSpPr>
          <p:cNvPr id="475" name="Google Shape;475;p41"/>
          <p:cNvSpPr txBox="1"/>
          <p:nvPr/>
        </p:nvSpPr>
        <p:spPr>
          <a:xfrm>
            <a:off x="3378150" y="5053225"/>
            <a:ext cx="5446800" cy="101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300"/>
              <a:buFont typeface="Arial"/>
              <a:buNone/>
            </a:pPr>
            <a:r>
              <a:rPr lang="en-US" sz="2000" b="1" i="0" u="none" strike="noStrike" cap="none">
                <a:solidFill>
                  <a:schemeClr val="dk1"/>
                </a:solidFill>
                <a:latin typeface="Verdana"/>
                <a:ea typeface="Verdana"/>
                <a:cs typeface="Verdana"/>
                <a:sym typeface="Verdana"/>
              </a:rPr>
              <a:t>What inequities (patterns of outcomes and experiences) are happening?</a:t>
            </a:r>
            <a:endParaRPr sz="2000" b="0" i="0" u="none" strike="noStrike" cap="none">
              <a:solidFill>
                <a:schemeClr val="dk1"/>
              </a:solidFill>
              <a:latin typeface="Verdana"/>
              <a:ea typeface="Verdana"/>
              <a:cs typeface="Verdana"/>
              <a:sym typeface="Verdana"/>
            </a:endParaRPr>
          </a:p>
        </p:txBody>
      </p:sp>
      <p:sp>
        <p:nvSpPr>
          <p:cNvPr id="3" name="Rectangle 2">
            <a:extLst>
              <a:ext uri="{FF2B5EF4-FFF2-40B4-BE49-F238E27FC236}">
                <a16:creationId xmlns:a16="http://schemas.microsoft.com/office/drawing/2014/main" id="{80E2A3A3-2AA0-F044-AA22-01A1BE3EDDC7}"/>
              </a:ext>
            </a:extLst>
          </p:cNvPr>
          <p:cNvSpPr/>
          <p:nvPr/>
        </p:nvSpPr>
        <p:spPr>
          <a:xfrm>
            <a:off x="3109375" y="276980"/>
            <a:ext cx="5624550" cy="4385816"/>
          </a:xfrm>
          <a:prstGeom prst="rect">
            <a:avLst/>
          </a:prstGeom>
          <a:solidFill>
            <a:srgbClr val="DCF2DF"/>
          </a:solidFill>
        </p:spPr>
        <p:txBody>
          <a:bodyPr wrap="square">
            <a:spAutoFit/>
          </a:bodyPr>
          <a:lstStyle/>
          <a:p>
            <a:pPr lvl="0">
              <a:buSzPts val="2000"/>
            </a:pPr>
            <a:r>
              <a:rPr lang="en-US" sz="2000" b="1" dirty="0">
                <a:latin typeface="Verdana"/>
                <a:ea typeface="Verdana"/>
                <a:cs typeface="Verdana"/>
              </a:rPr>
              <a:t>DATA/Evidence of Need:</a:t>
            </a:r>
            <a:endParaRPr lang="en-US" dirty="0">
              <a:latin typeface="Verdana"/>
              <a:ea typeface="Verdana"/>
              <a:cs typeface="Verdana"/>
            </a:endParaRPr>
          </a:p>
          <a:p>
            <a:pPr lvl="0">
              <a:buSzPts val="2000"/>
            </a:pPr>
            <a:r>
              <a:rPr lang="en-US" sz="2000" dirty="0">
                <a:latin typeface="Verdana"/>
                <a:ea typeface="Verdana"/>
                <a:cs typeface="Verdana"/>
              </a:rPr>
              <a:t>Do we have an equity problem/challenge?</a:t>
            </a:r>
            <a:endParaRPr lang="en-US" dirty="0">
              <a:latin typeface="Verdana"/>
              <a:ea typeface="Verdana"/>
              <a:cs typeface="Verdana"/>
            </a:endParaRPr>
          </a:p>
          <a:p>
            <a:pPr lvl="0">
              <a:spcBef>
                <a:spcPts val="600"/>
              </a:spcBef>
              <a:buSzPts val="3200"/>
            </a:pPr>
            <a:endParaRPr lang="en-US" sz="2000" dirty="0">
              <a:latin typeface="Verdana"/>
              <a:ea typeface="Verdana"/>
              <a:cs typeface="Verdana"/>
            </a:endParaRPr>
          </a:p>
          <a:p>
            <a:pPr lvl="0">
              <a:buSzPts val="2000"/>
            </a:pPr>
            <a:r>
              <a:rPr lang="en-US" sz="2000" dirty="0">
                <a:latin typeface="Verdana"/>
                <a:ea typeface="Verdana"/>
                <a:cs typeface="Verdana"/>
              </a:rPr>
              <a:t>Compare your subgroups with...</a:t>
            </a:r>
            <a:endParaRPr lang="en-US" dirty="0">
              <a:latin typeface="Verdana"/>
              <a:ea typeface="Verdana"/>
              <a:cs typeface="Verdana"/>
            </a:endParaRPr>
          </a:p>
          <a:p>
            <a:pPr marL="457200" lvl="0" indent="-361950">
              <a:buSzPts val="2100"/>
              <a:buFont typeface="Verdana"/>
              <a:buChar char="-"/>
            </a:pPr>
            <a:r>
              <a:rPr lang="en-US" sz="2000" dirty="0">
                <a:latin typeface="Verdana"/>
                <a:ea typeface="Verdana"/>
                <a:cs typeface="Verdana"/>
              </a:rPr>
              <a:t>your entire student population and/or that of the dominant group.</a:t>
            </a:r>
            <a:endParaRPr lang="en-US" dirty="0">
              <a:latin typeface="Verdana"/>
              <a:ea typeface="Verdana"/>
              <a:cs typeface="Verdana"/>
            </a:endParaRPr>
          </a:p>
          <a:p>
            <a:pPr lvl="0">
              <a:buSzPts val="2000"/>
            </a:pPr>
            <a:endParaRPr lang="en-US" sz="2000" dirty="0">
              <a:latin typeface="Verdana"/>
              <a:ea typeface="Verdana"/>
              <a:cs typeface="Verdana"/>
            </a:endParaRPr>
          </a:p>
          <a:p>
            <a:pPr marL="457200" lvl="0" indent="-361950">
              <a:buSzPts val="2100"/>
              <a:buFont typeface="Verdana"/>
              <a:buChar char="-"/>
            </a:pPr>
            <a:r>
              <a:rPr lang="en-US" sz="2000" dirty="0">
                <a:latin typeface="Verdana"/>
                <a:ea typeface="Verdana"/>
                <a:cs typeface="Verdana"/>
              </a:rPr>
              <a:t>the same subgroups within your region, the state and/or nationally.</a:t>
            </a:r>
            <a:endParaRPr lang="en-US" dirty="0">
              <a:latin typeface="Verdana"/>
              <a:ea typeface="Verdana"/>
              <a:cs typeface="Verdana"/>
            </a:endParaRPr>
          </a:p>
          <a:p>
            <a:pPr lvl="0">
              <a:buSzPts val="2000"/>
            </a:pPr>
            <a:endParaRPr lang="en-US" sz="2000" dirty="0">
              <a:latin typeface="Verdana"/>
              <a:ea typeface="Verdana"/>
              <a:cs typeface="Verdana"/>
            </a:endParaRPr>
          </a:p>
          <a:p>
            <a:pPr marL="457200" lvl="0" indent="-361950">
              <a:buSzPts val="2100"/>
              <a:buFont typeface="Verdana"/>
              <a:buChar char="-"/>
            </a:pPr>
            <a:r>
              <a:rPr lang="en-US" sz="2000" dirty="0">
                <a:latin typeface="Verdana"/>
                <a:ea typeface="Verdana"/>
                <a:cs typeface="Verdana"/>
              </a:rPr>
              <a:t>regional / state / national preferred/expected status. </a:t>
            </a:r>
          </a:p>
          <a:p>
            <a:pPr marL="457200" lvl="0" indent="-361950">
              <a:buSzPts val="2100"/>
              <a:buFont typeface="Verdana"/>
              <a:buChar char="-"/>
            </a:pPr>
            <a:endParaRPr lang="en-US" sz="2000" dirty="0">
              <a:latin typeface="Verdana"/>
              <a:ea typeface="Verdana"/>
              <a:cs typeface="Verdana"/>
            </a:endParaRPr>
          </a:p>
          <a:p>
            <a:pPr marL="457200" lvl="0" indent="-361950">
              <a:buSzPts val="2100"/>
              <a:buFont typeface="Verdana"/>
              <a:buChar char="-"/>
            </a:pPr>
            <a:endParaRPr lang="en-US" dirty="0">
              <a:latin typeface="Verdana"/>
              <a:ea typeface="Verdana"/>
              <a:cs typeface="Verdana"/>
            </a:endParaRPr>
          </a:p>
        </p:txBody>
      </p:sp>
      <p:sp>
        <p:nvSpPr>
          <p:cNvPr id="477" name="Google Shape;477;p41"/>
          <p:cNvSpPr txBox="1"/>
          <p:nvPr/>
        </p:nvSpPr>
        <p:spPr>
          <a:xfrm>
            <a:off x="534556" y="2795196"/>
            <a:ext cx="7842000" cy="3081000"/>
          </a:xfrm>
          <a:prstGeom prst="rect">
            <a:avLst/>
          </a:prstGeom>
          <a:solidFill>
            <a:srgbClr val="A2C4C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dirty="0">
                <a:solidFill>
                  <a:srgbClr val="000000"/>
                </a:solidFill>
                <a:latin typeface="Verdana"/>
                <a:ea typeface="Verdana"/>
                <a:cs typeface="Verdana"/>
                <a:sym typeface="Verdana"/>
              </a:rPr>
              <a:t>What equity challenges did your big data reveal?</a:t>
            </a:r>
            <a:endParaRPr sz="6000" b="0" i="0" u="none" strike="noStrike" cap="none" dirty="0">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77"/>
                                        </p:tgtEl>
                                        <p:attrNameLst>
                                          <p:attrName>style.visibility</p:attrName>
                                        </p:attrNameLst>
                                      </p:cBhvr>
                                      <p:to>
                                        <p:strVal val="visible"/>
                                      </p:to>
                                    </p:set>
                                    <p:anim calcmode="lin" valueType="num">
                                      <p:cBhvr additive="base">
                                        <p:cTn id="7" dur="1000"/>
                                        <p:tgtEl>
                                          <p:spTgt spid="4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 name="Title 1">
            <a:extLst>
              <a:ext uri="{FF2B5EF4-FFF2-40B4-BE49-F238E27FC236}">
                <a16:creationId xmlns:a16="http://schemas.microsoft.com/office/drawing/2014/main" id="{2B51CE2C-D5E5-9E4E-9F13-419A1FDAA96E}"/>
              </a:ext>
            </a:extLst>
          </p:cNvPr>
          <p:cNvSpPr>
            <a:spLocks noGrp="1"/>
          </p:cNvSpPr>
          <p:nvPr>
            <p:ph type="title" idx="4294967295"/>
          </p:nvPr>
        </p:nvSpPr>
        <p:spPr>
          <a:xfrm>
            <a:off x="527139" y="-1713686"/>
            <a:ext cx="8229600" cy="1143000"/>
          </a:xfrm>
        </p:spPr>
        <p:txBody>
          <a:bodyPr/>
          <a:lstStyle/>
          <a:p>
            <a:r>
              <a:rPr lang="en-US" dirty="0"/>
              <a:t>DATA/Evidence of Need</a:t>
            </a:r>
          </a:p>
        </p:txBody>
      </p:sp>
      <p:sp>
        <p:nvSpPr>
          <p:cNvPr id="484" name="Google Shape;484;p42"/>
          <p:cNvSpPr/>
          <p:nvPr/>
        </p:nvSpPr>
        <p:spPr>
          <a:xfrm>
            <a:off x="149225" y="1287550"/>
            <a:ext cx="2697000" cy="2867400"/>
          </a:xfrm>
          <a:prstGeom prst="wedgeEllipseCallout">
            <a:avLst>
              <a:gd name="adj1" fmla="val 1710"/>
              <a:gd name="adj2" fmla="val 63641"/>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600"/>
              <a:buFont typeface="Verdana"/>
              <a:buNone/>
            </a:pPr>
            <a:r>
              <a:rPr lang="en-US" sz="2600" b="0" i="0" u="none" strike="noStrike" cap="none">
                <a:solidFill>
                  <a:schemeClr val="dk1"/>
                </a:solidFill>
                <a:latin typeface="Verdana"/>
                <a:ea typeface="Verdana"/>
                <a:cs typeface="Verdana"/>
                <a:sym typeface="Verdana"/>
              </a:rPr>
              <a:t>Identify data / evidence of need</a:t>
            </a:r>
            <a:endParaRPr sz="2600" b="0" i="0" u="none" strike="noStrike" cap="none">
              <a:solidFill>
                <a:schemeClr val="dk1"/>
              </a:solidFill>
              <a:latin typeface="Verdana"/>
              <a:ea typeface="Verdana"/>
              <a:cs typeface="Verdana"/>
              <a:sym typeface="Verdana"/>
            </a:endParaRPr>
          </a:p>
        </p:txBody>
      </p:sp>
      <p:pic>
        <p:nvPicPr>
          <p:cNvPr id="483" name="Google Shape;483;p42" descr="Visual Representation of VTSS Data Informed Decision Making Process&#10;"/>
          <p:cNvPicPr preferRelativeResize="0"/>
          <p:nvPr/>
        </p:nvPicPr>
        <p:blipFill rotWithShape="1">
          <a:blip r:embed="rId3">
            <a:alphaModFix/>
          </a:blip>
          <a:srcRect/>
          <a:stretch/>
        </p:blipFill>
        <p:spPr>
          <a:xfrm>
            <a:off x="0" y="4451675"/>
            <a:ext cx="3115000" cy="2406325"/>
          </a:xfrm>
          <a:prstGeom prst="rect">
            <a:avLst/>
          </a:prstGeom>
          <a:noFill/>
          <a:ln>
            <a:noFill/>
          </a:ln>
        </p:spPr>
      </p:pic>
      <p:sp>
        <p:nvSpPr>
          <p:cNvPr id="6" name="Rectangle 5">
            <a:extLst>
              <a:ext uri="{FF2B5EF4-FFF2-40B4-BE49-F238E27FC236}">
                <a16:creationId xmlns:a16="http://schemas.microsoft.com/office/drawing/2014/main" id="{835CEDE9-025C-4A47-B2C6-9EDD2E58C15A}"/>
              </a:ext>
            </a:extLst>
          </p:cNvPr>
          <p:cNvSpPr/>
          <p:nvPr/>
        </p:nvSpPr>
        <p:spPr>
          <a:xfrm>
            <a:off x="3109375" y="276980"/>
            <a:ext cx="5624550" cy="4385816"/>
          </a:xfrm>
          <a:prstGeom prst="rect">
            <a:avLst/>
          </a:prstGeom>
          <a:solidFill>
            <a:srgbClr val="DCF2DF"/>
          </a:solidFill>
        </p:spPr>
        <p:txBody>
          <a:bodyPr wrap="square">
            <a:spAutoFit/>
          </a:bodyPr>
          <a:lstStyle/>
          <a:p>
            <a:pPr lvl="0">
              <a:buSzPts val="2000"/>
            </a:pPr>
            <a:r>
              <a:rPr lang="en-US" sz="2000" b="1" dirty="0">
                <a:latin typeface="Verdana"/>
                <a:ea typeface="Verdana"/>
                <a:cs typeface="Verdana"/>
              </a:rPr>
              <a:t>DATA/Evidence of Need:</a:t>
            </a:r>
            <a:endParaRPr lang="en-US" dirty="0">
              <a:latin typeface="Verdana"/>
              <a:ea typeface="Verdana"/>
              <a:cs typeface="Verdana"/>
            </a:endParaRPr>
          </a:p>
          <a:p>
            <a:pPr lvl="0">
              <a:buSzPts val="2000"/>
            </a:pPr>
            <a:r>
              <a:rPr lang="en-US" sz="2000" dirty="0">
                <a:latin typeface="Verdana"/>
                <a:ea typeface="Verdana"/>
                <a:cs typeface="Verdana"/>
              </a:rPr>
              <a:t>Do we have an equity problem/challenge?</a:t>
            </a:r>
            <a:endParaRPr lang="en-US" dirty="0">
              <a:latin typeface="Verdana"/>
              <a:ea typeface="Verdana"/>
              <a:cs typeface="Verdana"/>
            </a:endParaRPr>
          </a:p>
          <a:p>
            <a:pPr lvl="0">
              <a:spcBef>
                <a:spcPts val="600"/>
              </a:spcBef>
              <a:buSzPts val="3200"/>
            </a:pPr>
            <a:endParaRPr lang="en-US" sz="2000" dirty="0">
              <a:latin typeface="Verdana"/>
              <a:ea typeface="Verdana"/>
              <a:cs typeface="Verdana"/>
            </a:endParaRPr>
          </a:p>
          <a:p>
            <a:pPr lvl="0">
              <a:buSzPts val="2000"/>
            </a:pPr>
            <a:r>
              <a:rPr lang="en-US" sz="2000" dirty="0">
                <a:latin typeface="Verdana"/>
                <a:ea typeface="Verdana"/>
                <a:cs typeface="Verdana"/>
              </a:rPr>
              <a:t>Compare your subgroups with...</a:t>
            </a:r>
            <a:endParaRPr lang="en-US" dirty="0">
              <a:latin typeface="Verdana"/>
              <a:ea typeface="Verdana"/>
              <a:cs typeface="Verdana"/>
            </a:endParaRPr>
          </a:p>
          <a:p>
            <a:pPr marL="457200" lvl="0" indent="-361950">
              <a:buSzPts val="2100"/>
              <a:buFont typeface="Verdana"/>
              <a:buChar char="-"/>
            </a:pPr>
            <a:r>
              <a:rPr lang="en-US" sz="2000" dirty="0">
                <a:latin typeface="Verdana"/>
                <a:ea typeface="Verdana"/>
                <a:cs typeface="Verdana"/>
              </a:rPr>
              <a:t>your entire student population and/or that of the dominant group.</a:t>
            </a:r>
            <a:endParaRPr lang="en-US" dirty="0">
              <a:latin typeface="Verdana"/>
              <a:ea typeface="Verdana"/>
              <a:cs typeface="Verdana"/>
            </a:endParaRPr>
          </a:p>
          <a:p>
            <a:pPr lvl="0">
              <a:buSzPts val="2000"/>
            </a:pPr>
            <a:endParaRPr lang="en-US" sz="2000" dirty="0">
              <a:latin typeface="Verdana"/>
              <a:ea typeface="Verdana"/>
              <a:cs typeface="Verdana"/>
            </a:endParaRPr>
          </a:p>
          <a:p>
            <a:pPr marL="457200" lvl="0" indent="-361950">
              <a:buSzPts val="2100"/>
              <a:buFont typeface="Verdana"/>
              <a:buChar char="-"/>
            </a:pPr>
            <a:r>
              <a:rPr lang="en-US" sz="2000" dirty="0">
                <a:latin typeface="Verdana"/>
                <a:ea typeface="Verdana"/>
                <a:cs typeface="Verdana"/>
              </a:rPr>
              <a:t>the same subgroups within your region, the state and/or nationally.</a:t>
            </a:r>
            <a:endParaRPr lang="en-US" dirty="0">
              <a:latin typeface="Verdana"/>
              <a:ea typeface="Verdana"/>
              <a:cs typeface="Verdana"/>
            </a:endParaRPr>
          </a:p>
          <a:p>
            <a:pPr lvl="0">
              <a:buSzPts val="2000"/>
            </a:pPr>
            <a:endParaRPr lang="en-US" sz="2000" dirty="0">
              <a:latin typeface="Verdana"/>
              <a:ea typeface="Verdana"/>
              <a:cs typeface="Verdana"/>
            </a:endParaRPr>
          </a:p>
          <a:p>
            <a:pPr marL="457200" lvl="0" indent="-361950">
              <a:buSzPts val="2100"/>
              <a:buFont typeface="Verdana"/>
              <a:buChar char="-"/>
            </a:pPr>
            <a:r>
              <a:rPr lang="en-US" sz="2000" dirty="0">
                <a:latin typeface="Verdana"/>
                <a:ea typeface="Verdana"/>
                <a:cs typeface="Verdana"/>
              </a:rPr>
              <a:t>regional / state / national preferred/expected status. </a:t>
            </a:r>
          </a:p>
          <a:p>
            <a:pPr marL="457200" lvl="0" indent="-361950">
              <a:buSzPts val="2100"/>
              <a:buFont typeface="Verdana"/>
              <a:buChar char="-"/>
            </a:pPr>
            <a:endParaRPr lang="en-US" sz="2000" dirty="0">
              <a:latin typeface="Verdana"/>
              <a:ea typeface="Verdana"/>
              <a:cs typeface="Verdana"/>
            </a:endParaRPr>
          </a:p>
          <a:p>
            <a:pPr marL="457200" lvl="0" indent="-361950">
              <a:buSzPts val="2100"/>
              <a:buFont typeface="Verdana"/>
              <a:buChar char="-"/>
            </a:pPr>
            <a:endParaRPr lang="en-US" dirty="0">
              <a:latin typeface="Verdana"/>
              <a:ea typeface="Verdana"/>
              <a:cs typeface="Verdana"/>
            </a:endParaRPr>
          </a:p>
        </p:txBody>
      </p:sp>
      <p:sp>
        <p:nvSpPr>
          <p:cNvPr id="485" name="Google Shape;485;p42"/>
          <p:cNvSpPr txBox="1"/>
          <p:nvPr/>
        </p:nvSpPr>
        <p:spPr>
          <a:xfrm>
            <a:off x="3352800" y="5215128"/>
            <a:ext cx="4761000" cy="76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700"/>
              <a:buFont typeface="Verdana"/>
              <a:buNone/>
            </a:pPr>
            <a:r>
              <a:rPr lang="en-US" sz="2700" b="1" i="0" u="none" strike="noStrike" cap="none">
                <a:solidFill>
                  <a:schemeClr val="dk1"/>
                </a:solidFill>
                <a:latin typeface="Verdana"/>
                <a:ea typeface="Verdana"/>
                <a:cs typeface="Verdana"/>
                <a:sym typeface="Verdana"/>
              </a:rPr>
              <a:t>Hint: It is NOT the kids or their families.</a:t>
            </a:r>
            <a:endParaRPr sz="2700" b="1" i="0" u="none" strike="noStrike" cap="none">
              <a:solidFill>
                <a:schemeClr val="dk1"/>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2" name="Title 1">
            <a:extLst>
              <a:ext uri="{FF2B5EF4-FFF2-40B4-BE49-F238E27FC236}">
                <a16:creationId xmlns:a16="http://schemas.microsoft.com/office/drawing/2014/main" id="{E74C5C0E-EB74-2641-8050-EE1BFA639C59}"/>
              </a:ext>
            </a:extLst>
          </p:cNvPr>
          <p:cNvSpPr>
            <a:spLocks noGrp="1"/>
          </p:cNvSpPr>
          <p:nvPr>
            <p:ph type="title" idx="4294967295"/>
          </p:nvPr>
        </p:nvSpPr>
        <p:spPr>
          <a:xfrm>
            <a:off x="457200" y="-1422723"/>
            <a:ext cx="8229600" cy="1143000"/>
          </a:xfrm>
        </p:spPr>
        <p:txBody>
          <a:bodyPr/>
          <a:lstStyle/>
          <a:p>
            <a:pPr rtl="0"/>
            <a:r>
              <a:rPr lang="en-US" sz="3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What gets in the way of educational equity?</a:t>
            </a:r>
            <a:endParaRPr lang="en-US" dirty="0">
              <a:effectLst/>
            </a:endParaRPr>
          </a:p>
          <a:p>
            <a:endParaRPr lang="en-US" dirty="0"/>
          </a:p>
        </p:txBody>
      </p:sp>
      <p:sp>
        <p:nvSpPr>
          <p:cNvPr id="506" name="Google Shape;506;p43"/>
          <p:cNvSpPr txBox="1"/>
          <p:nvPr/>
        </p:nvSpPr>
        <p:spPr>
          <a:xfrm>
            <a:off x="1828800" y="258886"/>
            <a:ext cx="6858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Verdana"/>
                <a:ea typeface="Verdana"/>
                <a:cs typeface="Verdana"/>
                <a:sym typeface="Verdana"/>
              </a:rPr>
              <a:t>What gets in the way of educational equity?</a:t>
            </a:r>
            <a:endParaRPr sz="3200" b="1" i="0" u="none" strike="noStrike" cap="none" dirty="0">
              <a:solidFill>
                <a:schemeClr val="dk1"/>
              </a:solidFill>
              <a:latin typeface="Verdana"/>
              <a:ea typeface="Verdana"/>
              <a:cs typeface="Verdana"/>
              <a:sym typeface="Verdana"/>
            </a:endParaRPr>
          </a:p>
        </p:txBody>
      </p:sp>
      <p:grpSp>
        <p:nvGrpSpPr>
          <p:cNvPr id="491" name="Google Shape;491;p43" descr="Biased Based Beliefs structure"/>
          <p:cNvGrpSpPr/>
          <p:nvPr/>
        </p:nvGrpSpPr>
        <p:grpSpPr>
          <a:xfrm>
            <a:off x="630086" y="1066800"/>
            <a:ext cx="5216828" cy="5562600"/>
            <a:chOff x="1773086" y="0"/>
            <a:chExt cx="5216828" cy="5562600"/>
          </a:xfrm>
        </p:grpSpPr>
        <p:sp>
          <p:nvSpPr>
            <p:cNvPr id="498" name="Google Shape;498;p43"/>
            <p:cNvSpPr/>
            <p:nvPr/>
          </p:nvSpPr>
          <p:spPr>
            <a:xfrm rot="-5400000">
              <a:off x="-479767" y="2252853"/>
              <a:ext cx="5562600" cy="1056894"/>
            </a:xfrm>
            <a:prstGeom prst="rect">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43"/>
            <p:cNvSpPr txBox="1"/>
            <p:nvPr/>
          </p:nvSpPr>
          <p:spPr>
            <a:xfrm rot="-5400000">
              <a:off x="-479767" y="2252853"/>
              <a:ext cx="5562600" cy="1056894"/>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dk1"/>
                </a:buClr>
                <a:buSzPts val="4200"/>
                <a:buFont typeface="Verdana"/>
                <a:buNone/>
              </a:pPr>
              <a:r>
                <a:rPr lang="en-US" sz="4200" b="0" i="0" u="none" strike="noStrike" cap="none" dirty="0">
                  <a:solidFill>
                    <a:schemeClr val="dk1"/>
                  </a:solidFill>
                  <a:latin typeface="Verdana"/>
                  <a:ea typeface="Verdana"/>
                  <a:cs typeface="Verdana"/>
                  <a:sym typeface="Verdana"/>
                </a:rPr>
                <a:t>Biased Based Beliefs</a:t>
              </a:r>
              <a:endParaRPr sz="1400" b="0" i="0" u="none" strike="noStrike" cap="none" dirty="0">
                <a:solidFill>
                  <a:srgbClr val="000000"/>
                </a:solidFill>
                <a:latin typeface="Arial"/>
                <a:ea typeface="Arial"/>
                <a:cs typeface="Arial"/>
                <a:sym typeface="Arial"/>
              </a:endParaRPr>
            </a:p>
          </p:txBody>
        </p:sp>
        <p:sp>
          <p:nvSpPr>
            <p:cNvPr id="492" name="Google Shape;492;p43"/>
            <p:cNvSpPr/>
            <p:nvPr/>
          </p:nvSpPr>
          <p:spPr>
            <a:xfrm>
              <a:off x="2829979" y="2781300"/>
              <a:ext cx="693322" cy="1321117"/>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76AC7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43">
              <a:extLst>
                <a:ext uri="{C183D7F6-B498-43B3-948B-1728B52AA6E4}">
                  <adec:decorative xmlns:adec="http://schemas.microsoft.com/office/drawing/2017/decorative" xmlns="" val="1"/>
                </a:ext>
              </a:extLst>
            </p:cNvPr>
            <p:cNvSpPr txBox="1"/>
            <p:nvPr/>
          </p:nvSpPr>
          <p:spPr>
            <a:xfrm>
              <a:off x="3139340" y="3404558"/>
              <a:ext cx="74599" cy="7459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Verdana"/>
                <a:buNone/>
              </a:pPr>
              <a:endParaRPr sz="500" b="0" i="0" u="none" strike="noStrike" cap="none">
                <a:solidFill>
                  <a:schemeClr val="dk1"/>
                </a:solidFill>
                <a:latin typeface="Verdana"/>
                <a:ea typeface="Verdana"/>
                <a:cs typeface="Verdana"/>
                <a:sym typeface="Verdana"/>
              </a:endParaRPr>
            </a:p>
          </p:txBody>
        </p:sp>
        <p:sp>
          <p:nvSpPr>
            <p:cNvPr id="494" name="Google Shape;494;p43"/>
            <p:cNvSpPr/>
            <p:nvPr/>
          </p:nvSpPr>
          <p:spPr>
            <a:xfrm>
              <a:off x="2829979" y="2735580"/>
              <a:ext cx="693322" cy="91440"/>
            </a:xfrm>
            <a:custGeom>
              <a:avLst/>
              <a:gdLst/>
              <a:ahLst/>
              <a:cxnLst/>
              <a:rect l="l" t="t" r="r" b="b"/>
              <a:pathLst>
                <a:path w="120000" h="120000" extrusionOk="0">
                  <a:moveTo>
                    <a:pt x="0" y="60000"/>
                  </a:moveTo>
                  <a:lnTo>
                    <a:pt x="120000" y="60000"/>
                  </a:lnTo>
                </a:path>
              </a:pathLst>
            </a:custGeom>
            <a:noFill/>
            <a:ln w="25400" cap="flat" cmpd="sng">
              <a:solidFill>
                <a:srgbClr val="76AC7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43"/>
            <p:cNvSpPr txBox="1"/>
            <p:nvPr/>
          </p:nvSpPr>
          <p:spPr>
            <a:xfrm>
              <a:off x="3159307" y="2763966"/>
              <a:ext cx="34666" cy="3466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Verdana"/>
                <a:buNone/>
              </a:pPr>
              <a:endParaRPr sz="500" b="0" i="0" u="none" strike="noStrike" cap="none">
                <a:solidFill>
                  <a:schemeClr val="dk1"/>
                </a:solidFill>
                <a:latin typeface="Verdana"/>
                <a:ea typeface="Verdana"/>
                <a:cs typeface="Verdana"/>
                <a:sym typeface="Verdana"/>
              </a:endParaRPr>
            </a:p>
          </p:txBody>
        </p:sp>
        <p:sp>
          <p:nvSpPr>
            <p:cNvPr id="496" name="Google Shape;496;p43">
              <a:extLst>
                <a:ext uri="{C183D7F6-B498-43B3-948B-1728B52AA6E4}">
                  <adec:decorative xmlns:adec="http://schemas.microsoft.com/office/drawing/2017/decorative" xmlns="" val="1"/>
                </a:ext>
              </a:extLst>
            </p:cNvPr>
            <p:cNvSpPr/>
            <p:nvPr/>
          </p:nvSpPr>
          <p:spPr>
            <a:xfrm>
              <a:off x="2829979" y="1460182"/>
              <a:ext cx="693322" cy="1321117"/>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76AC7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43"/>
            <p:cNvSpPr txBox="1"/>
            <p:nvPr/>
          </p:nvSpPr>
          <p:spPr>
            <a:xfrm>
              <a:off x="3139340" y="2083441"/>
              <a:ext cx="74599" cy="7459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Verdana"/>
                <a:buNone/>
              </a:pPr>
              <a:endParaRPr sz="500" b="0" i="0" u="none" strike="noStrike" cap="none">
                <a:solidFill>
                  <a:schemeClr val="dk1"/>
                </a:solidFill>
                <a:latin typeface="Verdana"/>
                <a:ea typeface="Verdana"/>
                <a:cs typeface="Verdana"/>
                <a:sym typeface="Verdana"/>
              </a:endParaRPr>
            </a:p>
          </p:txBody>
        </p:sp>
        <p:sp>
          <p:nvSpPr>
            <p:cNvPr id="500" name="Google Shape;500;p43"/>
            <p:cNvSpPr/>
            <p:nvPr/>
          </p:nvSpPr>
          <p:spPr>
            <a:xfrm>
              <a:off x="3523302" y="931735"/>
              <a:ext cx="3466612" cy="1056894"/>
            </a:xfrm>
            <a:prstGeom prst="rect">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43"/>
            <p:cNvSpPr txBox="1"/>
            <p:nvPr/>
          </p:nvSpPr>
          <p:spPr>
            <a:xfrm>
              <a:off x="3523302" y="931735"/>
              <a:ext cx="3466612" cy="1056894"/>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3600"/>
                <a:buFont typeface="Verdana"/>
                <a:buNone/>
              </a:pPr>
              <a:r>
                <a:rPr lang="en-US" sz="3600" b="0" i="0" u="none" strike="noStrike" cap="none" dirty="0">
                  <a:solidFill>
                    <a:schemeClr val="dk1"/>
                  </a:solidFill>
                  <a:latin typeface="Verdana"/>
                  <a:ea typeface="Verdana"/>
                  <a:cs typeface="Verdana"/>
                  <a:sym typeface="Verdana"/>
                </a:rPr>
                <a:t>Color Blindness</a:t>
              </a:r>
              <a:endParaRPr sz="1400" b="0" i="0" u="none" strike="noStrike" cap="none" dirty="0">
                <a:solidFill>
                  <a:srgbClr val="000000"/>
                </a:solidFill>
                <a:latin typeface="Arial"/>
                <a:ea typeface="Arial"/>
                <a:cs typeface="Arial"/>
                <a:sym typeface="Arial"/>
              </a:endParaRPr>
            </a:p>
          </p:txBody>
        </p:sp>
        <p:sp>
          <p:nvSpPr>
            <p:cNvPr id="502" name="Google Shape;502;p43"/>
            <p:cNvSpPr/>
            <p:nvPr/>
          </p:nvSpPr>
          <p:spPr>
            <a:xfrm>
              <a:off x="3523302" y="2252853"/>
              <a:ext cx="3466612" cy="1056894"/>
            </a:xfrm>
            <a:prstGeom prst="rect">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43"/>
            <p:cNvSpPr txBox="1"/>
            <p:nvPr/>
          </p:nvSpPr>
          <p:spPr>
            <a:xfrm>
              <a:off x="3523302" y="2252853"/>
              <a:ext cx="3466612" cy="1056894"/>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3600"/>
                <a:buFont typeface="Verdana"/>
                <a:buNone/>
              </a:pPr>
              <a:r>
                <a:rPr lang="en-US" sz="3600" b="0" i="0" u="none" strike="noStrike" cap="none">
                  <a:solidFill>
                    <a:schemeClr val="dk1"/>
                  </a:solidFill>
                  <a:latin typeface="Verdana"/>
                  <a:ea typeface="Verdana"/>
                  <a:cs typeface="Verdana"/>
                  <a:sym typeface="Verdana"/>
                </a:rPr>
                <a:t>Deficit Thinking</a:t>
              </a:r>
              <a:endParaRPr sz="1400" b="0" i="0" u="none" strike="noStrike" cap="none">
                <a:solidFill>
                  <a:srgbClr val="000000"/>
                </a:solidFill>
                <a:latin typeface="Arial"/>
                <a:ea typeface="Arial"/>
                <a:cs typeface="Arial"/>
                <a:sym typeface="Arial"/>
              </a:endParaRPr>
            </a:p>
          </p:txBody>
        </p:sp>
        <p:sp>
          <p:nvSpPr>
            <p:cNvPr id="504" name="Google Shape;504;p43"/>
            <p:cNvSpPr/>
            <p:nvPr/>
          </p:nvSpPr>
          <p:spPr>
            <a:xfrm>
              <a:off x="3523302" y="3573970"/>
              <a:ext cx="3466612" cy="1056894"/>
            </a:xfrm>
            <a:prstGeom prst="rect">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43"/>
            <p:cNvSpPr txBox="1"/>
            <p:nvPr/>
          </p:nvSpPr>
          <p:spPr>
            <a:xfrm>
              <a:off x="3523302" y="3573970"/>
              <a:ext cx="3466612" cy="1056894"/>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3600"/>
                <a:buFont typeface="Verdana"/>
                <a:buNone/>
              </a:pPr>
              <a:r>
                <a:rPr lang="en-US" sz="3600" b="0" i="0" u="none" strike="noStrike" cap="none">
                  <a:solidFill>
                    <a:schemeClr val="dk1"/>
                  </a:solidFill>
                  <a:latin typeface="Verdana"/>
                  <a:ea typeface="Verdana"/>
                  <a:cs typeface="Verdana"/>
                  <a:sym typeface="Verdana"/>
                </a:rPr>
                <a:t>Poverty Disciplining</a:t>
              </a:r>
              <a:endParaRPr sz="1400" b="0" i="0" u="none" strike="noStrike" cap="none">
                <a:solidFill>
                  <a:srgbClr val="000000"/>
                </a:solidFill>
                <a:latin typeface="Arial"/>
                <a:ea typeface="Arial"/>
                <a:cs typeface="Arial"/>
                <a:sym typeface="Arial"/>
              </a:endParaRPr>
            </a:p>
          </p:txBody>
        </p:sp>
      </p:grpSp>
      <p:pic>
        <p:nvPicPr>
          <p:cNvPr id="507" name="Google Shape;507;p43" descr="Illustration of person evaluating someone."/>
          <p:cNvPicPr preferRelativeResize="0"/>
          <p:nvPr/>
        </p:nvPicPr>
        <p:blipFill rotWithShape="1">
          <a:blip r:embed="rId3">
            <a:alphaModFix/>
          </a:blip>
          <a:srcRect/>
          <a:stretch/>
        </p:blipFill>
        <p:spPr>
          <a:xfrm>
            <a:off x="6019801" y="1336104"/>
            <a:ext cx="2971800" cy="474719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3" name="Google Shape;513;p44"/>
          <p:cNvSpPr txBox="1">
            <a:spLocks noGrp="1"/>
          </p:cNvSpPr>
          <p:nvPr>
            <p:ph type="title"/>
          </p:nvPr>
        </p:nvSpPr>
        <p:spPr>
          <a:xfrm>
            <a:off x="228600" y="228600"/>
            <a:ext cx="8686800" cy="871200"/>
          </a:xfrm>
          <a:prstGeom prst="rect">
            <a:avLst/>
          </a:prstGeom>
          <a:solidFill>
            <a:srgbClr val="A9DCF2">
              <a:alpha val="65490"/>
            </a:srgbClr>
          </a:solid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chemeClr val="dk1"/>
              </a:buClr>
              <a:buSzPts val="3600"/>
              <a:buFont typeface="Verdana"/>
              <a:buNone/>
            </a:pPr>
            <a:r>
              <a:rPr lang="en-US" sz="3740">
                <a:solidFill>
                  <a:schemeClr val="dk1"/>
                </a:solidFill>
                <a:latin typeface="Verdana"/>
                <a:ea typeface="Verdana"/>
                <a:cs typeface="Verdana"/>
                <a:sym typeface="Verdana"/>
              </a:rPr>
              <a:t>Color Blindness</a:t>
            </a:r>
            <a:r>
              <a:rPr lang="en-US" sz="3240">
                <a:solidFill>
                  <a:schemeClr val="dk1"/>
                </a:solidFill>
                <a:latin typeface="Verdana"/>
                <a:ea typeface="Verdana"/>
                <a:cs typeface="Verdana"/>
                <a:sym typeface="Verdana"/>
              </a:rPr>
              <a:t/>
            </a:r>
            <a:br>
              <a:rPr lang="en-US" sz="3240">
                <a:solidFill>
                  <a:schemeClr val="dk1"/>
                </a:solidFill>
                <a:latin typeface="Verdana"/>
                <a:ea typeface="Verdana"/>
                <a:cs typeface="Verdana"/>
                <a:sym typeface="Verdana"/>
              </a:rPr>
            </a:br>
            <a:endParaRPr sz="3240"/>
          </a:p>
        </p:txBody>
      </p:sp>
      <p:sp>
        <p:nvSpPr>
          <p:cNvPr id="512" name="Google Shape;512;p44"/>
          <p:cNvSpPr txBox="1">
            <a:spLocks noGrp="1"/>
          </p:cNvSpPr>
          <p:nvPr>
            <p:ph type="body" idx="1"/>
          </p:nvPr>
        </p:nvSpPr>
        <p:spPr>
          <a:xfrm>
            <a:off x="457200" y="1624376"/>
            <a:ext cx="8229600" cy="51402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1200"/>
              </a:spcBef>
              <a:spcAft>
                <a:spcPts val="0"/>
              </a:spcAft>
              <a:buSzPts val="1500"/>
              <a:buNone/>
            </a:pPr>
            <a:r>
              <a:rPr lang="en-US" sz="3600" i="1">
                <a:solidFill>
                  <a:schemeClr val="dk1"/>
                </a:solidFill>
                <a:latin typeface="Verdana"/>
                <a:ea typeface="Verdana"/>
                <a:cs typeface="Verdana"/>
                <a:sym typeface="Verdana"/>
              </a:rPr>
              <a:t>racial “colorblindness” — the idea that ignoring or overlooking racial and ethnic differences promotes racial harmony</a:t>
            </a:r>
            <a:endParaRPr sz="2900">
              <a:solidFill>
                <a:schemeClr val="dk1"/>
              </a:solidFill>
              <a:latin typeface="Arial"/>
              <a:ea typeface="Arial"/>
              <a:cs typeface="Arial"/>
              <a:sym typeface="Arial"/>
            </a:endParaRPr>
          </a:p>
          <a:p>
            <a:pPr marL="0" lvl="0" indent="0" algn="l" rtl="0">
              <a:lnSpc>
                <a:spcPct val="115000"/>
              </a:lnSpc>
              <a:spcBef>
                <a:spcPts val="1200"/>
              </a:spcBef>
              <a:spcAft>
                <a:spcPts val="0"/>
              </a:spcAft>
              <a:buSzPts val="1500"/>
              <a:buNone/>
            </a:pPr>
            <a:endParaRPr sz="2900">
              <a:solidFill>
                <a:schemeClr val="dk1"/>
              </a:solidFill>
              <a:latin typeface="Arial"/>
              <a:ea typeface="Arial"/>
              <a:cs typeface="Arial"/>
              <a:sym typeface="Arial"/>
            </a:endParaRPr>
          </a:p>
          <a:p>
            <a:pPr marL="457200" lvl="0" indent="-412750" algn="l" rtl="0">
              <a:lnSpc>
                <a:spcPct val="115000"/>
              </a:lnSpc>
              <a:spcBef>
                <a:spcPts val="1200"/>
              </a:spcBef>
              <a:spcAft>
                <a:spcPts val="0"/>
              </a:spcAft>
              <a:buClr>
                <a:schemeClr val="dk1"/>
              </a:buClr>
              <a:buSzPts val="2900"/>
              <a:buFont typeface="Arial"/>
              <a:buChar char="-"/>
            </a:pPr>
            <a:r>
              <a:rPr lang="en-US" sz="2900">
                <a:solidFill>
                  <a:schemeClr val="dk1"/>
                </a:solidFill>
                <a:latin typeface="Arial"/>
                <a:ea typeface="Arial"/>
                <a:cs typeface="Arial"/>
                <a:sym typeface="Arial"/>
              </a:rPr>
              <a:t>does not recognize the systemic inequities that hinder students of color</a:t>
            </a:r>
            <a:endParaRPr sz="2900">
              <a:solidFill>
                <a:schemeClr val="dk1"/>
              </a:solidFill>
              <a:latin typeface="Arial"/>
              <a:ea typeface="Arial"/>
              <a:cs typeface="Arial"/>
              <a:sym typeface="Arial"/>
            </a:endParaRPr>
          </a:p>
          <a:p>
            <a:pPr marL="457200" lvl="0" indent="-412750" algn="l" rtl="0">
              <a:lnSpc>
                <a:spcPct val="115000"/>
              </a:lnSpc>
              <a:spcBef>
                <a:spcPts val="0"/>
              </a:spcBef>
              <a:spcAft>
                <a:spcPts val="0"/>
              </a:spcAft>
              <a:buClr>
                <a:schemeClr val="dk1"/>
              </a:buClr>
              <a:buSzPts val="2900"/>
              <a:buFont typeface="Arial"/>
              <a:buChar char="-"/>
            </a:pPr>
            <a:r>
              <a:rPr lang="en-US" sz="2900">
                <a:solidFill>
                  <a:schemeClr val="dk1"/>
                </a:solidFill>
                <a:latin typeface="Arial"/>
                <a:ea typeface="Arial"/>
                <a:cs typeface="Arial"/>
                <a:sym typeface="Arial"/>
              </a:rPr>
              <a:t>assumes an equal playing field</a:t>
            </a:r>
            <a:endParaRPr sz="2900">
              <a:solidFill>
                <a:schemeClr val="dk1"/>
              </a:solidFill>
              <a:latin typeface="Arial"/>
              <a:ea typeface="Arial"/>
              <a:cs typeface="Arial"/>
              <a:sym typeface="Arial"/>
            </a:endParaRPr>
          </a:p>
          <a:p>
            <a:pPr marL="0" lvl="0" indent="0" algn="l" rtl="0">
              <a:lnSpc>
                <a:spcPct val="80000"/>
              </a:lnSpc>
              <a:spcBef>
                <a:spcPts val="1200"/>
              </a:spcBef>
              <a:spcAft>
                <a:spcPts val="0"/>
              </a:spcAft>
              <a:buClr>
                <a:schemeClr val="dk1"/>
              </a:buClr>
              <a:buSzPts val="2960"/>
              <a:buNone/>
            </a:pPr>
            <a:endParaRPr sz="2960">
              <a:solidFill>
                <a:schemeClr val="dk1"/>
              </a:solidFill>
              <a:latin typeface="Verdana"/>
              <a:ea typeface="Verdana"/>
              <a:cs typeface="Verdana"/>
              <a:sym typeface="Verdana"/>
            </a:endParaRPr>
          </a:p>
          <a:p>
            <a:pPr marL="0" lvl="0" indent="0" algn="l" rtl="0">
              <a:lnSpc>
                <a:spcPct val="80000"/>
              </a:lnSpc>
              <a:spcBef>
                <a:spcPts val="592"/>
              </a:spcBef>
              <a:spcAft>
                <a:spcPts val="0"/>
              </a:spcAft>
              <a:buClr>
                <a:schemeClr val="dk1"/>
              </a:buClr>
              <a:buSzPts val="2960"/>
              <a:buNone/>
            </a:pPr>
            <a:endParaRPr sz="2960"/>
          </a:p>
        </p:txBody>
      </p:sp>
      <p:sp>
        <p:nvSpPr>
          <p:cNvPr id="514" name="Google Shape;514;p44"/>
          <p:cNvSpPr txBox="1"/>
          <p:nvPr/>
        </p:nvSpPr>
        <p:spPr>
          <a:xfrm>
            <a:off x="6840300" y="4332600"/>
            <a:ext cx="2075100" cy="28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Scruggs 2009</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aee3afe4bd_0_6"/>
          <p:cNvSpPr txBox="1">
            <a:spLocks noGrp="1"/>
          </p:cNvSpPr>
          <p:nvPr>
            <p:ph type="title"/>
          </p:nvPr>
        </p:nvSpPr>
        <p:spPr>
          <a:xfrm>
            <a:off x="228600" y="2286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latin typeface="Verdana"/>
                <a:ea typeface="Verdana"/>
                <a:cs typeface="Verdana"/>
                <a:sym typeface="Verdana"/>
              </a:rPr>
              <a:t>Heart and Mind</a:t>
            </a:r>
            <a:endParaRPr>
              <a:solidFill>
                <a:schemeClr val="dk1"/>
              </a:solidFill>
              <a:latin typeface="Verdana"/>
              <a:ea typeface="Verdana"/>
              <a:cs typeface="Verdana"/>
              <a:sym typeface="Verdana"/>
            </a:endParaRPr>
          </a:p>
        </p:txBody>
      </p:sp>
      <p:sp>
        <p:nvSpPr>
          <p:cNvPr id="218" name="Google Shape;218;gaee3afe4bd_0_6"/>
          <p:cNvSpPr txBox="1"/>
          <p:nvPr/>
        </p:nvSpPr>
        <p:spPr>
          <a:xfrm>
            <a:off x="228600" y="1371600"/>
            <a:ext cx="8686800" cy="1908900"/>
          </a:xfrm>
          <a:prstGeom prst="rect">
            <a:avLst/>
          </a:prstGeom>
          <a:noFill/>
          <a:ln>
            <a:noFill/>
          </a:ln>
        </p:spPr>
        <p:txBody>
          <a:bodyPr spcFirstLastPara="1" wrap="square" lIns="91425" tIns="91425" rIns="91425" bIns="91425" anchor="t" anchorCtr="0">
            <a:noAutofit/>
          </a:bodyPr>
          <a:lstStyle/>
          <a:p>
            <a:pPr marL="457200" marR="0" lvl="0" indent="-387350" algn="l" rtl="0">
              <a:lnSpc>
                <a:spcPct val="100000"/>
              </a:lnSpc>
              <a:spcBef>
                <a:spcPts val="0"/>
              </a:spcBef>
              <a:spcAft>
                <a:spcPts val="0"/>
              </a:spcAft>
              <a:buClr>
                <a:srgbClr val="000000"/>
              </a:buClr>
              <a:buSzPts val="2500"/>
              <a:buFont typeface="Verdana"/>
              <a:buAutoNum type="arabicPeriod"/>
            </a:pPr>
            <a:r>
              <a:rPr lang="en-US" sz="2500" b="0" i="0" u="none" strike="noStrike" cap="none">
                <a:solidFill>
                  <a:srgbClr val="000000"/>
                </a:solidFill>
                <a:latin typeface="Verdana"/>
                <a:ea typeface="Verdana"/>
                <a:cs typeface="Verdana"/>
                <a:sym typeface="Verdana"/>
              </a:rPr>
              <a:t>Introduce yourself!  Share your name, division/school, and position.</a:t>
            </a:r>
            <a:endParaRPr sz="25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AutoNum type="arabicPeriod"/>
            </a:pPr>
            <a:r>
              <a:rPr lang="en-US" sz="2500" b="0" i="0" u="none" strike="noStrike" cap="none">
                <a:solidFill>
                  <a:srgbClr val="000000"/>
                </a:solidFill>
                <a:latin typeface="Verdana"/>
                <a:ea typeface="Verdana"/>
                <a:cs typeface="Verdana"/>
                <a:sym typeface="Verdana"/>
              </a:rPr>
              <a:t>Jot down your partner’s name, as they will be your CHAT PARTNER throughout today’s session.</a:t>
            </a: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Verdana"/>
              <a:ea typeface="Verdana"/>
              <a:cs typeface="Verdana"/>
              <a:sym typeface="Verdana"/>
            </a:endParaRPr>
          </a:p>
        </p:txBody>
      </p:sp>
      <p:sp>
        <p:nvSpPr>
          <p:cNvPr id="219" name="Google Shape;219;gaee3afe4bd_0_6"/>
          <p:cNvSpPr txBox="1"/>
          <p:nvPr/>
        </p:nvSpPr>
        <p:spPr>
          <a:xfrm>
            <a:off x="228600" y="3524425"/>
            <a:ext cx="4265700" cy="34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dk1"/>
                </a:solidFill>
                <a:latin typeface="Verdana"/>
                <a:ea typeface="Verdana"/>
                <a:cs typeface="Verdana"/>
                <a:sym typeface="Verdana"/>
              </a:rPr>
              <a:t>3. Briefly discuss what’s on your heart and mind.  There’s a lot going on in the world and in your life.  What’s front and center for you right now? (WB 2)</a:t>
            </a:r>
            <a:endParaRPr sz="25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220" name="Google Shape;220;gaee3afe4bd_0_6" descr="Child picks up &quot;Future Voter&quot; sticker at a polling place."/>
          <p:cNvPicPr preferRelativeResize="0"/>
          <p:nvPr/>
        </p:nvPicPr>
        <p:blipFill rotWithShape="1">
          <a:blip r:embed="rId3">
            <a:alphaModFix/>
          </a:blip>
          <a:srcRect/>
          <a:stretch/>
        </p:blipFill>
        <p:spPr>
          <a:xfrm>
            <a:off x="4649650" y="3524425"/>
            <a:ext cx="4265752" cy="3272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20" name="Google Shape;520;p45"/>
          <p:cNvSpPr txBox="1">
            <a:spLocks noGrp="1"/>
          </p:cNvSpPr>
          <p:nvPr>
            <p:ph type="title"/>
          </p:nvPr>
        </p:nvSpPr>
        <p:spPr>
          <a:xfrm>
            <a:off x="228600" y="228600"/>
            <a:ext cx="8686799" cy="1143000"/>
          </a:xfrm>
          <a:prstGeom prst="rect">
            <a:avLst/>
          </a:prstGeom>
          <a:solidFill>
            <a:srgbClr val="A9DCF2">
              <a:alpha val="65490"/>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latin typeface="Verdana"/>
                <a:ea typeface="Verdana"/>
                <a:cs typeface="Verdana"/>
                <a:sym typeface="Verdana"/>
              </a:rPr>
              <a:t>Deficit Thinking Ideology</a:t>
            </a:r>
            <a:endParaRPr/>
          </a:p>
        </p:txBody>
      </p:sp>
      <p:sp>
        <p:nvSpPr>
          <p:cNvPr id="519" name="Google Shape;519;p45"/>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0"/>
              </a:spcBef>
              <a:spcAft>
                <a:spcPts val="0"/>
              </a:spcAft>
              <a:buClr>
                <a:schemeClr val="dk1"/>
              </a:buClr>
              <a:buSzPts val="3200"/>
              <a:buNone/>
            </a:pPr>
            <a:r>
              <a:rPr lang="en-US" sz="3600">
                <a:solidFill>
                  <a:schemeClr val="dk1"/>
                </a:solidFill>
                <a:latin typeface="Verdana"/>
                <a:ea typeface="Verdana"/>
                <a:cs typeface="Verdana"/>
                <a:sym typeface="Verdana"/>
              </a:rPr>
              <a:t>Discounts the presence of systemic inequities as the result of race-based processes, practices, and policies</a:t>
            </a:r>
            <a:endParaRPr>
              <a:latin typeface="Verdana"/>
              <a:ea typeface="Verdana"/>
              <a:cs typeface="Verdana"/>
              <a:sym typeface="Verdana"/>
            </a:endParaRPr>
          </a:p>
          <a:p>
            <a:pPr marL="25400" lvl="0" indent="0" algn="l" rtl="0">
              <a:lnSpc>
                <a:spcPct val="100000"/>
              </a:lnSpc>
              <a:spcBef>
                <a:spcPts val="640"/>
              </a:spcBef>
              <a:spcAft>
                <a:spcPts val="0"/>
              </a:spcAft>
              <a:buClr>
                <a:schemeClr val="dk1"/>
              </a:buClr>
              <a:buSzPts val="3200"/>
              <a:buNone/>
            </a:pPr>
            <a:endParaRPr sz="3600">
              <a:solidFill>
                <a:schemeClr val="dk1"/>
              </a:solidFill>
              <a:latin typeface="Verdana"/>
              <a:ea typeface="Verdana"/>
              <a:cs typeface="Verdana"/>
              <a:sym typeface="Verdana"/>
            </a:endParaRPr>
          </a:p>
          <a:p>
            <a:pPr marL="25400" lvl="0" indent="0" algn="l" rtl="0">
              <a:lnSpc>
                <a:spcPct val="100000"/>
              </a:lnSpc>
              <a:spcBef>
                <a:spcPts val="640"/>
              </a:spcBef>
              <a:spcAft>
                <a:spcPts val="0"/>
              </a:spcAft>
              <a:buClr>
                <a:schemeClr val="dk1"/>
              </a:buClr>
              <a:buSzPts val="3200"/>
              <a:buNone/>
            </a:pPr>
            <a:r>
              <a:rPr lang="en-US" sz="3600">
                <a:solidFill>
                  <a:schemeClr val="dk1"/>
                </a:solidFill>
                <a:latin typeface="Verdana"/>
                <a:ea typeface="Verdana"/>
                <a:cs typeface="Verdana"/>
                <a:sym typeface="Verdana"/>
              </a:rPr>
              <a:t>Blames a group for the conditions they find themselves experiencing</a:t>
            </a:r>
            <a:endParaRPr>
              <a:latin typeface="Verdana"/>
              <a:ea typeface="Verdana"/>
              <a:cs typeface="Verdana"/>
              <a:sym typeface="Verdana"/>
            </a:endParaRPr>
          </a:p>
          <a:p>
            <a:pPr marL="0" lvl="0" indent="0" algn="l" rtl="0">
              <a:lnSpc>
                <a:spcPct val="100000"/>
              </a:lnSpc>
              <a:spcBef>
                <a:spcPts val="640"/>
              </a:spcBef>
              <a:spcAft>
                <a:spcPts val="0"/>
              </a:spcAft>
              <a:buClr>
                <a:schemeClr val="dk1"/>
              </a:buClr>
              <a:buSzPts val="32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9ea5cc65a7_0_230"/>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Poverty Disciplining</a:t>
            </a:r>
            <a:endParaRPr/>
          </a:p>
        </p:txBody>
      </p:sp>
      <p:sp>
        <p:nvSpPr>
          <p:cNvPr id="527" name="Google Shape;527;g9ea5cc65a7_0_230"/>
          <p:cNvSpPr txBox="1"/>
          <p:nvPr/>
        </p:nvSpPr>
        <p:spPr>
          <a:xfrm>
            <a:off x="466875" y="1743025"/>
            <a:ext cx="8227500" cy="405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Assuming that students and families from low socio economic backgrounds lack the motivation, desire, and social emotional skills to change their financial situation.  </a:t>
            </a: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Discounts the systemic barriers that impede them obtaining financial solvency.  </a:t>
            </a:r>
            <a:endParaRPr sz="3000" b="0" i="0" u="none" strike="noStrike" cap="none">
              <a:solidFill>
                <a:srgbClr val="000000"/>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2" name="Title 1">
            <a:extLst>
              <a:ext uri="{FF2B5EF4-FFF2-40B4-BE49-F238E27FC236}">
                <a16:creationId xmlns:a16="http://schemas.microsoft.com/office/drawing/2014/main" id="{4CAD47F0-74A1-1143-9C1D-324530552616}"/>
              </a:ext>
            </a:extLst>
          </p:cNvPr>
          <p:cNvSpPr>
            <a:spLocks noGrp="1"/>
          </p:cNvSpPr>
          <p:nvPr>
            <p:ph type="title" idx="4294967295"/>
          </p:nvPr>
        </p:nvSpPr>
        <p:spPr>
          <a:xfrm>
            <a:off x="571500" y="-1329573"/>
            <a:ext cx="8229600" cy="1143000"/>
          </a:xfrm>
        </p:spPr>
        <p:txBody>
          <a:bodyPr/>
          <a:lstStyle/>
          <a:p>
            <a:r>
              <a:rPr lang="en-US" sz="3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What are examples of biased based beliefs </a:t>
            </a:r>
            <a:endParaRPr lang="en-US" dirty="0"/>
          </a:p>
        </p:txBody>
      </p:sp>
      <p:pic>
        <p:nvPicPr>
          <p:cNvPr id="534" name="Google Shape;534;ga39bfd3790_1_16" descr="Group of people talking"/>
          <p:cNvPicPr preferRelativeResize="0"/>
          <p:nvPr/>
        </p:nvPicPr>
        <p:blipFill rotWithShape="1">
          <a:blip r:embed="rId3">
            <a:alphaModFix/>
          </a:blip>
          <a:srcRect/>
          <a:stretch/>
        </p:blipFill>
        <p:spPr>
          <a:xfrm>
            <a:off x="2092423" y="0"/>
            <a:ext cx="5035351" cy="2209800"/>
          </a:xfrm>
          <a:prstGeom prst="rect">
            <a:avLst/>
          </a:prstGeom>
          <a:noFill/>
          <a:ln w="9525" cap="flat" cmpd="sng">
            <a:solidFill>
              <a:schemeClr val="dk1"/>
            </a:solidFill>
            <a:prstDash val="solid"/>
            <a:round/>
            <a:headEnd type="none" w="sm" len="sm"/>
            <a:tailEnd type="none" w="sm" len="sm"/>
          </a:ln>
        </p:spPr>
      </p:pic>
      <p:sp>
        <p:nvSpPr>
          <p:cNvPr id="533" name="Google Shape;533;ga39bfd3790_1_16"/>
          <p:cNvSpPr txBox="1"/>
          <p:nvPr/>
        </p:nvSpPr>
        <p:spPr>
          <a:xfrm>
            <a:off x="342900" y="2209797"/>
            <a:ext cx="8458200" cy="28740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chemeClr val="dk1"/>
                </a:solidFill>
                <a:latin typeface="Verdana"/>
                <a:ea typeface="Verdana"/>
                <a:cs typeface="Verdana"/>
                <a:sym typeface="Verdana"/>
              </a:rPr>
              <a:t>What are examples of biased based beliefs (color blindness, deficit thinking, poverty disciplining) that you’ve seen or heard in your school / district?</a:t>
            </a:r>
            <a:endParaRPr sz="3000" b="0" i="0" u="none" strike="noStrike" cap="none" dirty="0">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2400" b="0" i="0" u="none" strike="noStrike" cap="none" dirty="0">
                <a:solidFill>
                  <a:schemeClr val="dk1"/>
                </a:solidFill>
                <a:latin typeface="Verdana"/>
                <a:ea typeface="Verdana"/>
                <a:cs typeface="Verdana"/>
                <a:sym typeface="Verdana"/>
              </a:rPr>
              <a:t>Directions on Workspace Page</a:t>
            </a:r>
            <a:r>
              <a:rPr lang="en-US" sz="1400" b="0" i="0" u="none" strike="noStrike" cap="none" dirty="0">
                <a:solidFill>
                  <a:schemeClr val="dk1"/>
                </a:solidFill>
                <a:latin typeface="Verdana"/>
                <a:ea typeface="Verdana"/>
                <a:cs typeface="Verdana"/>
                <a:sym typeface="Verdana"/>
              </a:rPr>
              <a:t> </a:t>
            </a:r>
            <a:endParaRPr sz="3000" b="0" i="0" u="none" strike="noStrike" cap="none" dirty="0">
              <a:solidFill>
                <a:schemeClr val="dk1"/>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a39bfd3790_1_22"/>
          <p:cNvSpPr txBox="1">
            <a:spLocks noGrp="1"/>
          </p:cNvSpPr>
          <p:nvPr>
            <p:ph type="title"/>
          </p:nvPr>
        </p:nvSpPr>
        <p:spPr>
          <a:xfrm>
            <a:off x="457200" y="274638"/>
            <a:ext cx="8229600" cy="1143000"/>
          </a:xfrm>
          <a:prstGeom prst="rect">
            <a:avLst/>
          </a:prstGeom>
          <a:solidFill>
            <a:srgbClr val="A9DCF2">
              <a:alpha val="66666"/>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How are they linked?</a:t>
            </a:r>
            <a:endParaRPr/>
          </a:p>
        </p:txBody>
      </p:sp>
      <p:sp>
        <p:nvSpPr>
          <p:cNvPr id="541" name="Google Shape;541;ga39bfd3790_1_22"/>
          <p:cNvSpPr txBox="1"/>
          <p:nvPr/>
        </p:nvSpPr>
        <p:spPr>
          <a:xfrm>
            <a:off x="457200" y="1573450"/>
            <a:ext cx="8229600" cy="463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rgbClr val="000000"/>
                </a:solidFill>
                <a:latin typeface="Verdana"/>
                <a:ea typeface="Verdana"/>
                <a:cs typeface="Verdana"/>
                <a:sym typeface="Verdana"/>
              </a:rPr>
              <a:t>We know from prior research that teacher ideologies and beliefs about the student population they serve can have a positive or negative effect on the student outcomes via the actions and behaviors teachers choose to employ in the classroom.</a:t>
            </a:r>
            <a:endParaRPr sz="30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rgbClr val="000000"/>
              </a:solidFill>
              <a:latin typeface="Verdana"/>
              <a:ea typeface="Verdana"/>
              <a:cs typeface="Verdana"/>
              <a:sym typeface="Verdana"/>
            </a:endParaRPr>
          </a:p>
          <a:p>
            <a:pPr marL="1828800" marR="0" lvl="0" indent="45720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Verdana"/>
                <a:ea typeface="Verdana"/>
                <a:cs typeface="Verdana"/>
                <a:sym typeface="Verdana"/>
              </a:rPr>
              <a:t> 			</a:t>
            </a:r>
            <a:r>
              <a:rPr lang="en-US" sz="1800" b="0" i="0" u="none" strike="noStrike" cap="none" dirty="0" err="1">
                <a:solidFill>
                  <a:srgbClr val="000000"/>
                </a:solidFill>
                <a:latin typeface="Verdana"/>
                <a:ea typeface="Verdana"/>
                <a:cs typeface="Verdana"/>
                <a:sym typeface="Verdana"/>
              </a:rPr>
              <a:t>Madon</a:t>
            </a:r>
            <a:r>
              <a:rPr lang="en-US" sz="1800" b="0" i="0" u="none" strike="noStrike" cap="none" dirty="0">
                <a:solidFill>
                  <a:srgbClr val="000000"/>
                </a:solidFill>
                <a:latin typeface="Verdana"/>
                <a:ea typeface="Verdana"/>
                <a:cs typeface="Verdana"/>
                <a:sym typeface="Verdana"/>
              </a:rPr>
              <a:t>, </a:t>
            </a:r>
            <a:r>
              <a:rPr lang="en-US" sz="1800" b="0" i="0" u="none" strike="noStrike" cap="none" dirty="0" err="1">
                <a:solidFill>
                  <a:srgbClr val="000000"/>
                </a:solidFill>
                <a:latin typeface="Verdana"/>
                <a:ea typeface="Verdana"/>
                <a:cs typeface="Verdana"/>
                <a:sym typeface="Verdana"/>
              </a:rPr>
              <a:t>Jussim</a:t>
            </a:r>
            <a:r>
              <a:rPr lang="en-US" sz="1800" b="0" i="0" u="none" strike="noStrike" cap="none" dirty="0">
                <a:solidFill>
                  <a:srgbClr val="000000"/>
                </a:solidFill>
                <a:latin typeface="Verdana"/>
                <a:ea typeface="Verdana"/>
                <a:cs typeface="Verdana"/>
                <a:sym typeface="Verdana"/>
              </a:rPr>
              <a:t>, &amp; Eccles, 1997; </a:t>
            </a:r>
            <a:endParaRPr sz="1800" b="0" i="0" u="none" strike="noStrike" cap="none" dirty="0">
              <a:solidFill>
                <a:srgbClr val="000000"/>
              </a:solidFill>
              <a:latin typeface="Verdana"/>
              <a:ea typeface="Verdana"/>
              <a:cs typeface="Verdana"/>
              <a:sym typeface="Verdana"/>
            </a:endParaRPr>
          </a:p>
          <a:p>
            <a:pPr marL="3657600" marR="0" lvl="0" indent="0" algn="l" rtl="0">
              <a:lnSpc>
                <a:spcPct val="100000"/>
              </a:lnSpc>
              <a:spcBef>
                <a:spcPts val="0"/>
              </a:spcBef>
              <a:spcAft>
                <a:spcPts val="0"/>
              </a:spcAft>
              <a:buClr>
                <a:srgbClr val="000000"/>
              </a:buClr>
              <a:buSzPts val="1800"/>
              <a:buFont typeface="Arial"/>
              <a:buNone/>
            </a:pPr>
            <a:r>
              <a:rPr lang="en-US" sz="1800" b="0" i="0" u="none" strike="noStrike" cap="none" dirty="0" err="1">
                <a:solidFill>
                  <a:srgbClr val="000000"/>
                </a:solidFill>
                <a:latin typeface="Verdana"/>
                <a:ea typeface="Verdana"/>
                <a:cs typeface="Verdana"/>
                <a:sym typeface="Verdana"/>
              </a:rPr>
              <a:t>Madon</a:t>
            </a:r>
            <a:r>
              <a:rPr lang="en-US" sz="1800" b="0" i="0" u="none" strike="noStrike" cap="none" dirty="0">
                <a:solidFill>
                  <a:srgbClr val="000000"/>
                </a:solidFill>
                <a:latin typeface="Verdana"/>
                <a:ea typeface="Verdana"/>
                <a:cs typeface="Verdana"/>
                <a:sym typeface="Verdana"/>
              </a:rPr>
              <a:t> et al., 1998; </a:t>
            </a:r>
            <a:r>
              <a:rPr lang="en-US" sz="1800" b="0" i="0" u="none" strike="noStrike" cap="none" dirty="0" err="1">
                <a:solidFill>
                  <a:srgbClr val="000000"/>
                </a:solidFill>
                <a:latin typeface="Verdana"/>
                <a:ea typeface="Verdana"/>
                <a:cs typeface="Verdana"/>
                <a:sym typeface="Verdana"/>
              </a:rPr>
              <a:t>Madon</a:t>
            </a:r>
            <a:r>
              <a:rPr lang="en-US" sz="1800" b="0" i="0" u="none" strike="noStrike" cap="none" dirty="0">
                <a:solidFill>
                  <a:srgbClr val="000000"/>
                </a:solidFill>
                <a:latin typeface="Verdana"/>
                <a:ea typeface="Verdana"/>
                <a:cs typeface="Verdana"/>
                <a:sym typeface="Verdana"/>
              </a:rPr>
              <a:t> et al., 2001; Proctor, 1984</a:t>
            </a:r>
            <a:endParaRPr sz="1800" b="0" i="0" u="none" strike="noStrike" cap="none" dirty="0">
              <a:solidFill>
                <a:srgbClr val="000000"/>
              </a:solidFill>
              <a:latin typeface="Verdana"/>
              <a:ea typeface="Verdana"/>
              <a:cs typeface="Verdana"/>
              <a:sym typeface="Verdana"/>
            </a:endParaRPr>
          </a:p>
        </p:txBody>
      </p:sp>
      <p:pic>
        <p:nvPicPr>
          <p:cNvPr id="542" name="Google Shape;542;ga39bfd3790_1_22" descr="Linked chain"/>
          <p:cNvPicPr preferRelativeResize="0"/>
          <p:nvPr/>
        </p:nvPicPr>
        <p:blipFill rotWithShape="1">
          <a:blip r:embed="rId3">
            <a:alphaModFix/>
          </a:blip>
          <a:srcRect/>
          <a:stretch/>
        </p:blipFill>
        <p:spPr>
          <a:xfrm>
            <a:off x="186375" y="5117000"/>
            <a:ext cx="3848100" cy="1790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2" name="Title 1">
            <a:extLst>
              <a:ext uri="{FF2B5EF4-FFF2-40B4-BE49-F238E27FC236}">
                <a16:creationId xmlns:a16="http://schemas.microsoft.com/office/drawing/2014/main" id="{A1131EF8-7AD9-1442-8B13-DC2DC33B6014}"/>
              </a:ext>
            </a:extLst>
          </p:cNvPr>
          <p:cNvSpPr>
            <a:spLocks noGrp="1"/>
          </p:cNvSpPr>
          <p:nvPr>
            <p:ph type="title"/>
          </p:nvPr>
        </p:nvSpPr>
        <p:spPr>
          <a:xfrm>
            <a:off x="228590" y="-1603500"/>
            <a:ext cx="8229600" cy="1143000"/>
          </a:xfrm>
        </p:spPr>
        <p:txBody>
          <a:bodyPr/>
          <a:lstStyle/>
          <a:p>
            <a:r>
              <a:rPr lang="en-US" sz="3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Microaggressions</a:t>
            </a:r>
            <a:r>
              <a:rPr lang="en-US" dirty="0"/>
              <a:t> </a:t>
            </a:r>
          </a:p>
        </p:txBody>
      </p:sp>
      <p:sp>
        <p:nvSpPr>
          <p:cNvPr id="548" name="Google Shape;548;ga39bfd3790_1_29"/>
          <p:cNvSpPr txBox="1"/>
          <p:nvPr/>
        </p:nvSpPr>
        <p:spPr>
          <a:xfrm>
            <a:off x="457200" y="381000"/>
            <a:ext cx="8534400" cy="403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Verdana"/>
                <a:ea typeface="Verdana"/>
                <a:cs typeface="Verdana"/>
                <a:sym typeface="Verdana"/>
              </a:rPr>
              <a:t>Microaggressions:</a:t>
            </a:r>
            <a:endParaRPr sz="32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Verdana"/>
                <a:ea typeface="Verdana"/>
                <a:cs typeface="Verdana"/>
                <a:sym typeface="Verdana"/>
              </a:rPr>
              <a:t>Brief and common daily verbal, behavioral, and environmental communications, whether intentional or unintentional, that transmit hostile, derogatory, or negative messages to a target person because they belong to a stigmatized group.</a:t>
            </a:r>
            <a:endParaRPr sz="1400" b="0" i="0" u="none" strike="noStrike" cap="none" dirty="0">
              <a:solidFill>
                <a:srgbClr val="000000"/>
              </a:solidFill>
              <a:latin typeface="Arial"/>
              <a:ea typeface="Arial"/>
              <a:cs typeface="Arial"/>
              <a:sym typeface="Arial"/>
            </a:endParaRPr>
          </a:p>
        </p:txBody>
      </p:sp>
      <p:sp>
        <p:nvSpPr>
          <p:cNvPr id="549" name="Google Shape;549;ga39bfd3790_1_29"/>
          <p:cNvSpPr txBox="1"/>
          <p:nvPr/>
        </p:nvSpPr>
        <p:spPr>
          <a:xfrm>
            <a:off x="472190" y="4953000"/>
            <a:ext cx="7986000" cy="1219200"/>
          </a:xfrm>
          <a:prstGeom prst="rect">
            <a:avLst/>
          </a:prstGeom>
          <a:solidFill>
            <a:srgbClr val="D3EFD7"/>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Verdana"/>
                <a:ea typeface="Verdana"/>
                <a:cs typeface="Verdana"/>
                <a:sym typeface="Verdana"/>
              </a:rPr>
              <a:t>Microaggressions are the physical manifestation of biases.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g101651e4f42_0_1" descr="The original video was created by Fusion Comedy:  How microaggressions are like mosquito bites • Same Difference.  It can be accessed here:  https://www.youtube.com/watch?v=hDd3bzA7450.&#10;&#10;This version has been edited to be more school appropriate (two words and images have been cut).  It will be used as part of a middle school lesson about microagressions." title="Microagressions (Clean)">
            <a:hlinkClick r:id="rId3"/>
          </p:cNvPr>
          <p:cNvPicPr preferRelativeResize="0"/>
          <p:nvPr/>
        </p:nvPicPr>
        <p:blipFill rotWithShape="1">
          <a:blip r:embed="rId4">
            <a:alphaModFix/>
          </a:blip>
          <a:srcRect/>
          <a:stretch/>
        </p:blipFill>
        <p:spPr>
          <a:xfrm>
            <a:off x="152400" y="152400"/>
            <a:ext cx="8991600" cy="6743700"/>
          </a:xfrm>
          <a:prstGeom prst="rect">
            <a:avLst/>
          </a:prstGeom>
          <a:noFill/>
          <a:ln>
            <a:noFill/>
          </a:ln>
        </p:spPr>
      </p:pic>
      <p:sp>
        <p:nvSpPr>
          <p:cNvPr id="2" name="Title 1">
            <a:extLst>
              <a:ext uri="{FF2B5EF4-FFF2-40B4-BE49-F238E27FC236}">
                <a16:creationId xmlns:a16="http://schemas.microsoft.com/office/drawing/2014/main" id="{8AF7F6CF-7480-2640-8B41-FED393449AE5}"/>
              </a:ext>
            </a:extLst>
          </p:cNvPr>
          <p:cNvSpPr>
            <a:spLocks noGrp="1"/>
          </p:cNvSpPr>
          <p:nvPr>
            <p:ph type="title" idx="4294967295"/>
          </p:nvPr>
        </p:nvSpPr>
        <p:spPr>
          <a:xfrm>
            <a:off x="457200" y="-1393741"/>
            <a:ext cx="8229600" cy="1143000"/>
          </a:xfrm>
        </p:spPr>
        <p:txBody>
          <a:bodyPr/>
          <a:lstStyle/>
          <a:p>
            <a:r>
              <a:rPr lang="en-US" sz="3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Microaggressions</a:t>
            </a:r>
            <a:r>
              <a:rPr lang="en-US" dirty="0"/>
              <a:t>  Example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10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2" name="Title 1">
            <a:extLst>
              <a:ext uri="{FF2B5EF4-FFF2-40B4-BE49-F238E27FC236}">
                <a16:creationId xmlns:a16="http://schemas.microsoft.com/office/drawing/2014/main" id="{384057BE-5618-7440-B208-CC9CD7781509}"/>
              </a:ext>
            </a:extLst>
          </p:cNvPr>
          <p:cNvSpPr>
            <a:spLocks noGrp="1"/>
          </p:cNvSpPr>
          <p:nvPr>
            <p:ph type="title" idx="4294967295"/>
          </p:nvPr>
        </p:nvSpPr>
        <p:spPr>
          <a:xfrm>
            <a:off x="457200" y="-1520637"/>
            <a:ext cx="8229600" cy="1143000"/>
          </a:xfrm>
        </p:spPr>
        <p:txBody>
          <a:bodyPr/>
          <a:lstStyle/>
          <a:p>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students’ responses to microaggressions </a:t>
            </a:r>
            <a:endParaRPr lang="en-US" dirty="0"/>
          </a:p>
        </p:txBody>
      </p:sp>
      <p:sp>
        <p:nvSpPr>
          <p:cNvPr id="561" name="Google Shape;561;ga39bfd3790_1_40"/>
          <p:cNvSpPr txBox="1"/>
          <p:nvPr/>
        </p:nvSpPr>
        <p:spPr>
          <a:xfrm>
            <a:off x="304800" y="304800"/>
            <a:ext cx="8534400" cy="1898400"/>
          </a:xfrm>
          <a:prstGeom prst="rect">
            <a:avLst/>
          </a:prstGeom>
          <a:solidFill>
            <a:srgbClr val="FFC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How might students’ responses to microaggressions lead to black students having a 3.1 risk ratio for being chronically absent or a 2.7 risk ratio for # of ODRs?</a:t>
            </a:r>
            <a:endParaRPr sz="2800" b="0" i="0" u="none" strike="noStrike" cap="none" dirty="0">
              <a:solidFill>
                <a:schemeClr val="dk1"/>
              </a:solidFill>
              <a:latin typeface="Verdana"/>
              <a:ea typeface="Verdana"/>
              <a:cs typeface="Verdana"/>
              <a:sym typeface="Verdana"/>
            </a:endParaRPr>
          </a:p>
        </p:txBody>
      </p:sp>
      <p:pic>
        <p:nvPicPr>
          <p:cNvPr id="562" name="Google Shape;562;ga39bfd3790_1_40" descr="Examples of racial microagressions"/>
          <p:cNvPicPr preferRelativeResize="0"/>
          <p:nvPr/>
        </p:nvPicPr>
        <p:blipFill rotWithShape="1">
          <a:blip r:embed="rId3">
            <a:alphaModFix/>
          </a:blip>
          <a:srcRect/>
          <a:stretch/>
        </p:blipFill>
        <p:spPr>
          <a:xfrm>
            <a:off x="2496200" y="2425075"/>
            <a:ext cx="4963225" cy="42994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a390e91a74_0_7"/>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t>Fishbone Diagram</a:t>
            </a:r>
            <a:endParaRPr dirty="0"/>
          </a:p>
        </p:txBody>
      </p:sp>
      <p:pic>
        <p:nvPicPr>
          <p:cNvPr id="569" name="Google Shape;569;ga390e91a74_0_7" descr="Fishbone Diagram "/>
          <p:cNvPicPr preferRelativeResize="0"/>
          <p:nvPr/>
        </p:nvPicPr>
        <p:blipFill rotWithShape="1">
          <a:blip r:embed="rId3">
            <a:alphaModFix/>
          </a:blip>
          <a:srcRect/>
          <a:stretch/>
        </p:blipFill>
        <p:spPr>
          <a:xfrm>
            <a:off x="1947325" y="1658875"/>
            <a:ext cx="5153025" cy="39433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F8F8F8"/>
            </a:gs>
          </a:gsLst>
          <a:path path="circle">
            <a:fillToRect l="50000" t="50000" r="50000" b="50000"/>
          </a:path>
          <a:tileRect/>
        </a:gradFill>
        <a:effectLst/>
      </p:bgPr>
    </p:bg>
    <p:spTree>
      <p:nvGrpSpPr>
        <p:cNvPr id="1" name="Shape 573"/>
        <p:cNvGrpSpPr/>
        <p:nvPr/>
      </p:nvGrpSpPr>
      <p:grpSpPr>
        <a:xfrm>
          <a:off x="0" y="0"/>
          <a:ext cx="0" cy="0"/>
          <a:chOff x="0" y="0"/>
          <a:chExt cx="0" cy="0"/>
        </a:xfrm>
      </p:grpSpPr>
      <p:pic>
        <p:nvPicPr>
          <p:cNvPr id="574" name="Google Shape;574;gfa73258439_0_524" descr="Building entrance and elevators"/>
          <p:cNvPicPr preferRelativeResize="0"/>
          <p:nvPr/>
        </p:nvPicPr>
        <p:blipFill rotWithShape="1">
          <a:blip r:embed="rId3">
            <a:alphaModFix amt="50000"/>
          </a:blip>
          <a:srcRect t="3809" b="11916"/>
          <a:stretch/>
        </p:blipFill>
        <p:spPr>
          <a:xfrm>
            <a:off x="229" y="10"/>
            <a:ext cx="9143772" cy="6857989"/>
          </a:xfrm>
          <a:prstGeom prst="rect">
            <a:avLst/>
          </a:prstGeom>
          <a:noFill/>
          <a:ln>
            <a:noFill/>
          </a:ln>
          <a:effectLst>
            <a:outerShdw blurRad="57150" dist="19050" dir="5400000" algn="bl" rotWithShape="0">
              <a:srgbClr val="000000">
                <a:alpha val="49803"/>
              </a:srgbClr>
            </a:outerShdw>
          </a:effectLst>
        </p:spPr>
      </p:pic>
      <p:sp>
        <p:nvSpPr>
          <p:cNvPr id="575" name="Google Shape;575;gfa73258439_0_524"/>
          <p:cNvSpPr txBox="1">
            <a:spLocks noGrp="1"/>
          </p:cNvSpPr>
          <p:nvPr>
            <p:ph type="title"/>
          </p:nvPr>
        </p:nvSpPr>
        <p:spPr>
          <a:xfrm>
            <a:off x="896531" y="817075"/>
            <a:ext cx="5761200" cy="1381200"/>
          </a:xfrm>
          <a:prstGeom prst="rect">
            <a:avLst/>
          </a:prstGeom>
          <a:noFill/>
          <a:ln>
            <a:noFill/>
          </a:ln>
        </p:spPr>
        <p:txBody>
          <a:bodyPr spcFirstLastPara="1" wrap="square" lIns="91425" tIns="45700" rIns="91425" bIns="0" anchor="b"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r>
              <a:rPr lang="en-US" sz="6600" dirty="0"/>
              <a:t>House Bill 2305</a:t>
            </a:r>
            <a:endParaRPr dirty="0"/>
          </a:p>
        </p:txBody>
      </p:sp>
      <p:sp>
        <p:nvSpPr>
          <p:cNvPr id="576" name="Google Shape;576;gfa73258439_0_524"/>
          <p:cNvSpPr txBox="1"/>
          <p:nvPr/>
        </p:nvSpPr>
        <p:spPr>
          <a:xfrm>
            <a:off x="1287675" y="2597575"/>
            <a:ext cx="7074900" cy="38019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rgbClr val="000000"/>
              </a:buClr>
              <a:buSzPts val="2200"/>
              <a:buFont typeface="Century Gothic"/>
              <a:buChar char="●"/>
            </a:pPr>
            <a:r>
              <a:rPr lang="en-US" sz="2200" b="0" i="0" u="none" strike="noStrike" cap="none">
                <a:solidFill>
                  <a:srgbClr val="000000"/>
                </a:solidFill>
                <a:latin typeface="Century Gothic"/>
                <a:ea typeface="Century Gothic"/>
                <a:cs typeface="Century Gothic"/>
                <a:sym typeface="Century Gothic"/>
              </a:rPr>
              <a:t>Requires BOE to provide guidance to assist Academic-Year Governor’s Schools (AYGS) to increase access for historically underserved students.</a:t>
            </a:r>
            <a:br>
              <a:rPr lang="en-US" sz="2200" b="0" i="0" u="none" strike="noStrike" cap="none">
                <a:solidFill>
                  <a:srgbClr val="000000"/>
                </a:solidFill>
                <a:latin typeface="Century Gothic"/>
                <a:ea typeface="Century Gothic"/>
                <a:cs typeface="Century Gothic"/>
                <a:sym typeface="Century Gothic"/>
              </a:rPr>
            </a:br>
            <a:endParaRPr sz="2200" b="0"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000000"/>
              </a:buClr>
              <a:buSzPts val="2200"/>
              <a:buFont typeface="Century Gothic"/>
              <a:buChar char="●"/>
            </a:pPr>
            <a:r>
              <a:rPr lang="en-US" sz="2200" b="0" i="0" u="none" strike="noStrike" cap="none">
                <a:solidFill>
                  <a:srgbClr val="000000"/>
                </a:solidFill>
                <a:latin typeface="Century Gothic"/>
                <a:ea typeface="Century Gothic"/>
                <a:cs typeface="Century Gothic"/>
                <a:sym typeface="Century Gothic"/>
              </a:rPr>
              <a:t>Passed in House on January 19, 2021</a:t>
            </a:r>
            <a:br>
              <a:rPr lang="en-US" sz="2200" b="0" i="0" u="none" strike="noStrike" cap="none">
                <a:solidFill>
                  <a:srgbClr val="000000"/>
                </a:solidFill>
                <a:latin typeface="Century Gothic"/>
                <a:ea typeface="Century Gothic"/>
                <a:cs typeface="Century Gothic"/>
                <a:sym typeface="Century Gothic"/>
              </a:rPr>
            </a:br>
            <a:endParaRPr sz="2200" b="0"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000000"/>
              </a:buClr>
              <a:buSzPts val="2200"/>
              <a:buFont typeface="Century Gothic"/>
              <a:buChar char="●"/>
            </a:pPr>
            <a:r>
              <a:rPr lang="en-US" sz="2200" b="0" i="0" u="none" strike="noStrike" cap="none">
                <a:solidFill>
                  <a:srgbClr val="000000"/>
                </a:solidFill>
                <a:latin typeface="Century Gothic"/>
                <a:ea typeface="Century Gothic"/>
                <a:cs typeface="Century Gothic"/>
                <a:sym typeface="Century Gothic"/>
              </a:rPr>
              <a:t>“Passed by indefinitely” in Senate on February 18, 2021 </a:t>
            </a:r>
            <a:endParaRPr sz="2200" b="0"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p:txBody>
      </p:sp>
      <p:pic>
        <p:nvPicPr>
          <p:cNvPr id="577" name="Google Shape;577;gfa73258439_0_524" descr="Picture of US Capitol ripped in two"/>
          <p:cNvPicPr preferRelativeResize="0"/>
          <p:nvPr/>
        </p:nvPicPr>
        <p:blipFill rotWithShape="1">
          <a:blip r:embed="rId4">
            <a:alphaModFix/>
          </a:blip>
          <a:srcRect/>
          <a:stretch/>
        </p:blipFill>
        <p:spPr>
          <a:xfrm>
            <a:off x="6755475" y="854975"/>
            <a:ext cx="2028825" cy="127158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fa73258439_0_18"/>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900" dirty="0"/>
              <a:t>Applicants to Governor’s School</a:t>
            </a:r>
            <a:endParaRPr sz="3900" dirty="0"/>
          </a:p>
        </p:txBody>
      </p:sp>
      <p:graphicFrame>
        <p:nvGraphicFramePr>
          <p:cNvPr id="584" name="Google Shape;584;gfa73258439_0_18"/>
          <p:cNvGraphicFramePr/>
          <p:nvPr>
            <p:extLst>
              <p:ext uri="{D42A27DB-BD31-4B8C-83A1-F6EECF244321}">
                <p14:modId xmlns:p14="http://schemas.microsoft.com/office/powerpoint/2010/main" val="1123085669"/>
              </p:ext>
            </p:extLst>
          </p:nvPr>
        </p:nvGraphicFramePr>
        <p:xfrm>
          <a:off x="267200" y="1791981"/>
          <a:ext cx="8495800" cy="3606350"/>
        </p:xfrm>
        <a:graphic>
          <a:graphicData uri="http://schemas.openxmlformats.org/drawingml/2006/table">
            <a:tbl>
              <a:tblPr firstRow="1">
                <a:noFill/>
                <a:tableStyleId>{84DF0F59-F7B3-4E73-BB9F-98304D8E2CE7}</a:tableStyleId>
              </a:tblPr>
              <a:tblGrid>
                <a:gridCol w="1061975">
                  <a:extLst>
                    <a:ext uri="{9D8B030D-6E8A-4147-A177-3AD203B41FA5}">
                      <a16:colId xmlns:a16="http://schemas.microsoft.com/office/drawing/2014/main" val="20000"/>
                    </a:ext>
                  </a:extLst>
                </a:gridCol>
                <a:gridCol w="1061975">
                  <a:extLst>
                    <a:ext uri="{9D8B030D-6E8A-4147-A177-3AD203B41FA5}">
                      <a16:colId xmlns:a16="http://schemas.microsoft.com/office/drawing/2014/main" val="20001"/>
                    </a:ext>
                  </a:extLst>
                </a:gridCol>
                <a:gridCol w="1061975">
                  <a:extLst>
                    <a:ext uri="{9D8B030D-6E8A-4147-A177-3AD203B41FA5}">
                      <a16:colId xmlns:a16="http://schemas.microsoft.com/office/drawing/2014/main" val="20002"/>
                    </a:ext>
                  </a:extLst>
                </a:gridCol>
                <a:gridCol w="1061975">
                  <a:extLst>
                    <a:ext uri="{9D8B030D-6E8A-4147-A177-3AD203B41FA5}">
                      <a16:colId xmlns:a16="http://schemas.microsoft.com/office/drawing/2014/main" val="20003"/>
                    </a:ext>
                  </a:extLst>
                </a:gridCol>
                <a:gridCol w="1061975">
                  <a:extLst>
                    <a:ext uri="{9D8B030D-6E8A-4147-A177-3AD203B41FA5}">
                      <a16:colId xmlns:a16="http://schemas.microsoft.com/office/drawing/2014/main" val="20004"/>
                    </a:ext>
                  </a:extLst>
                </a:gridCol>
                <a:gridCol w="1061975">
                  <a:extLst>
                    <a:ext uri="{9D8B030D-6E8A-4147-A177-3AD203B41FA5}">
                      <a16:colId xmlns:a16="http://schemas.microsoft.com/office/drawing/2014/main" val="20005"/>
                    </a:ext>
                  </a:extLst>
                </a:gridCol>
                <a:gridCol w="1061975">
                  <a:extLst>
                    <a:ext uri="{9D8B030D-6E8A-4147-A177-3AD203B41FA5}">
                      <a16:colId xmlns:a16="http://schemas.microsoft.com/office/drawing/2014/main" val="20006"/>
                    </a:ext>
                  </a:extLst>
                </a:gridCol>
                <a:gridCol w="1061975">
                  <a:extLst>
                    <a:ext uri="{9D8B030D-6E8A-4147-A177-3AD203B41FA5}">
                      <a16:colId xmlns:a16="http://schemas.microsoft.com/office/drawing/2014/main" val="20007"/>
                    </a:ext>
                  </a:extLst>
                </a:gridCol>
              </a:tblGrid>
              <a:tr h="436550">
                <a:tc>
                  <a:txBody>
                    <a:bodyPr/>
                    <a:lstStyle/>
                    <a:p>
                      <a:pPr marL="0" marR="0" lvl="0" indent="0" algn="ctr" rtl="0">
                        <a:lnSpc>
                          <a:spcPct val="115000"/>
                        </a:lnSpc>
                        <a:spcBef>
                          <a:spcPts val="0"/>
                        </a:spcBef>
                        <a:spcAft>
                          <a:spcPts val="0"/>
                        </a:spcAft>
                        <a:buClr>
                          <a:srgbClr val="000000"/>
                        </a:buClr>
                        <a:buSzPts val="1100"/>
                        <a:buFont typeface="Arial"/>
                        <a:buNone/>
                      </a:pPr>
                      <a:endParaRPr sz="1100" b="1" u="none" strike="noStrike" cap="none" dirty="0">
                        <a:latin typeface="Calibri"/>
                        <a:ea typeface="Calibri"/>
                        <a:cs typeface="Calibri"/>
                        <a:sym typeface="Calibri"/>
                      </a:endParaRPr>
                    </a:p>
                  </a:txBody>
                  <a:tcPr marL="91425" marR="91425" marT="19050" marB="19050" anchor="b">
                    <a:lnL w="9525" cap="flat" cmpd="sng">
                      <a:solidFill>
                        <a:srgbClr val="000000"/>
                      </a:solidFill>
                      <a:prstDash val="solid"/>
                      <a:round/>
                      <a:headEnd type="none" w="sm" len="sm"/>
                      <a:tailEnd type="none" w="sm" len="sm"/>
                    </a:ln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Am. Indian/</a:t>
                      </a:r>
                      <a:endParaRPr sz="1100" b="1"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Alaska Native</a:t>
                      </a:r>
                      <a:endParaRPr sz="1100" b="1" u="none" strike="noStrike" cap="none">
                        <a:latin typeface="Calibri"/>
                        <a:ea typeface="Calibri"/>
                        <a:cs typeface="Calibri"/>
                        <a:sym typeface="Calibri"/>
                      </a:endParaRPr>
                    </a:p>
                  </a:txBody>
                  <a:tcPr marL="91425" marR="91425" marT="19050" marB="19050" anchor="b"/>
                </a:tc>
                <a:tc>
                  <a:txBody>
                    <a:bodyPr/>
                    <a:lstStyle/>
                    <a:p>
                      <a:pPr marL="0" marR="0" lvl="0" indent="0" algn="l"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Asian</a:t>
                      </a:r>
                      <a:endParaRPr sz="1100" b="1" u="none" strike="noStrike" cap="none">
                        <a:latin typeface="Calibri"/>
                        <a:ea typeface="Calibri"/>
                        <a:cs typeface="Calibri"/>
                        <a:sym typeface="Calibri"/>
                      </a:endParaRPr>
                    </a:p>
                  </a:txBody>
                  <a:tcPr marL="28575" marR="28575" marT="19050" marB="19050" anchor="b"/>
                </a:tc>
                <a:tc>
                  <a:txBody>
                    <a:bodyPr/>
                    <a:lstStyle/>
                    <a:p>
                      <a:pPr marL="0" marR="0" lvl="0" indent="0" algn="l"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Black</a:t>
                      </a:r>
                      <a:endParaRPr sz="1100" b="1" u="none" strike="noStrike" cap="none">
                        <a:latin typeface="Calibri"/>
                        <a:ea typeface="Calibri"/>
                        <a:cs typeface="Calibri"/>
                        <a:sym typeface="Calibri"/>
                      </a:endParaRPr>
                    </a:p>
                  </a:txBody>
                  <a:tcPr marL="28575" marR="28575" marT="19050" marB="19050" anchor="b"/>
                </a:tc>
                <a:tc>
                  <a:txBody>
                    <a:bodyPr/>
                    <a:lstStyle/>
                    <a:p>
                      <a:pPr marL="0" marR="0" lvl="0" indent="0" algn="l"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Hispanic</a:t>
                      </a:r>
                      <a:endParaRPr sz="1100" b="1" u="none" strike="noStrike" cap="none">
                        <a:latin typeface="Calibri"/>
                        <a:ea typeface="Calibri"/>
                        <a:cs typeface="Calibri"/>
                        <a:sym typeface="Calibri"/>
                      </a:endParaRPr>
                    </a:p>
                  </a:txBody>
                  <a:tcPr marL="28575" marR="28575" marT="19050" marB="19050" anchor="b"/>
                </a:tc>
                <a:tc>
                  <a:txBody>
                    <a:bodyPr/>
                    <a:lstStyle/>
                    <a:p>
                      <a:pPr marL="0" marR="0" lvl="0" indent="0" algn="l"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White</a:t>
                      </a:r>
                      <a:endParaRPr sz="1100" b="1" u="none" strike="noStrike" cap="none">
                        <a:latin typeface="Calibri"/>
                        <a:ea typeface="Calibri"/>
                        <a:cs typeface="Calibri"/>
                        <a:sym typeface="Calibri"/>
                      </a:endParaRPr>
                    </a:p>
                  </a:txBody>
                  <a:tcPr marL="28575" marR="28575" marT="19050" marB="19050" anchor="b"/>
                </a:tc>
                <a:tc>
                  <a:txBody>
                    <a:bodyPr/>
                    <a:lstStyle/>
                    <a:p>
                      <a:pPr marL="0" marR="0" lvl="0" indent="0" algn="l"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Multi</a:t>
                      </a:r>
                      <a:endParaRPr sz="1100" b="1" u="none" strike="noStrike" cap="none">
                        <a:latin typeface="Calibri"/>
                        <a:ea typeface="Calibri"/>
                        <a:cs typeface="Calibri"/>
                        <a:sym typeface="Calibri"/>
                      </a:endParaRPr>
                    </a:p>
                  </a:txBody>
                  <a:tcPr marL="28575" marR="28575" marT="19050" marB="19050" anchor="b"/>
                </a:tc>
                <a:tc>
                  <a:txBody>
                    <a:bodyPr/>
                    <a:lstStyle/>
                    <a:p>
                      <a:pPr marL="0" marR="0" lvl="0" indent="0" algn="l"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Total Population</a:t>
                      </a:r>
                      <a:endParaRPr sz="1100" b="1" u="none" strike="noStrike" cap="none">
                        <a:latin typeface="Calibri"/>
                        <a:ea typeface="Calibri"/>
                        <a:cs typeface="Calibri"/>
                        <a:sym typeface="Calibri"/>
                      </a:endParaRPr>
                    </a:p>
                  </a:txBody>
                  <a:tcPr marL="28575" marR="28575" marT="19050" marB="19050" anchor="b"/>
                </a:tc>
                <a:extLst>
                  <a:ext uri="{0D108BD9-81ED-4DB2-BD59-A6C34878D82A}">
                    <a16:rowId xmlns:a16="http://schemas.microsoft.com/office/drawing/2014/main" val="10000"/>
                  </a:ext>
                </a:extLst>
              </a:tr>
              <a:tr h="588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Total # of students</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22</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123</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636</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1290</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4152</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373</a:t>
                      </a:r>
                      <a:endParaRPr sz="1400" u="none" strike="noStrike" cap="none" dirty="0"/>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6600</a:t>
                      </a:r>
                      <a:endParaRPr sz="1400" u="none" strike="noStrike" cap="none"/>
                    </a:p>
                  </a:txBody>
                  <a:tcPr marL="91425" marR="91425" marT="91425" marB="91425">
                    <a:solidFill>
                      <a:srgbClr val="FCE5CD"/>
                    </a:solidFill>
                  </a:tcPr>
                </a:tc>
                <a:extLst>
                  <a:ext uri="{0D108BD9-81ED-4DB2-BD59-A6C34878D82A}">
                    <a16:rowId xmlns:a16="http://schemas.microsoft.com/office/drawing/2014/main" val="10001"/>
                  </a:ext>
                </a:extLst>
              </a:tr>
              <a:tr h="601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of students</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9.6%</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19.5%</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63%</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5.6</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FCE5CD"/>
                    </a:solidFill>
                  </a:tcPr>
                </a:tc>
                <a:extLst>
                  <a:ext uri="{0D108BD9-81ED-4DB2-BD59-A6C34878D82A}">
                    <a16:rowId xmlns:a16="http://schemas.microsoft.com/office/drawing/2014/main" val="10002"/>
                  </a:ext>
                </a:extLst>
              </a:tr>
              <a:tr h="5902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t># of students who applied </a:t>
                      </a:r>
                      <a:endParaRPr sz="13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12</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4</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44</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69</a:t>
                      </a:r>
                      <a:endParaRPr sz="1400" u="none" strike="noStrike" cap="none"/>
                    </a:p>
                  </a:txBody>
                  <a:tcPr marL="91425" marR="91425" marT="91425" marB="91425">
                    <a:solidFill>
                      <a:srgbClr val="D9EAD3"/>
                    </a:solidFill>
                  </a:tcPr>
                </a:tc>
                <a:extLst>
                  <a:ext uri="{0D108BD9-81ED-4DB2-BD59-A6C34878D82A}">
                    <a16:rowId xmlns:a16="http://schemas.microsoft.com/office/drawing/2014/main" val="10003"/>
                  </a:ext>
                </a:extLst>
              </a:tr>
              <a:tr h="6035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t>% of students who applied</a:t>
                      </a:r>
                      <a:endParaRPr sz="13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17%</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8.6%</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5.70%</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63.70%</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4.3%</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solidFill>
                      <a:srgbClr val="D9EAD3"/>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7"/>
          <p:cNvSpPr txBox="1">
            <a:spLocks noGrp="1"/>
          </p:cNvSpPr>
          <p:nvPr>
            <p:ph type="title"/>
          </p:nvPr>
        </p:nvSpPr>
        <p:spPr>
          <a:xfrm>
            <a:off x="228600" y="228600"/>
            <a:ext cx="8686799" cy="1143000"/>
          </a:xfrm>
          <a:prstGeom prst="rect">
            <a:avLst/>
          </a:prstGeom>
          <a:solidFill>
            <a:srgbClr val="A9DCF2">
              <a:alpha val="65490"/>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05775"/>
              </a:buClr>
              <a:buSzPts val="3600"/>
              <a:buFont typeface="Verdana"/>
              <a:buNone/>
            </a:pPr>
            <a:r>
              <a:rPr lang="en-US" sz="3600">
                <a:solidFill>
                  <a:srgbClr val="000000"/>
                </a:solidFill>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Guiding Questions</a:t>
            </a:r>
            <a:r>
              <a:rPr lang="en-US" sz="3600">
                <a:solidFill>
                  <a:srgbClr val="000000"/>
                </a:solidFill>
                <a:latin typeface="Verdana"/>
                <a:ea typeface="Verdana"/>
                <a:cs typeface="Verdana"/>
                <a:sym typeface="Verdana"/>
              </a:rPr>
              <a:t> for Equity Strand</a:t>
            </a:r>
            <a:r>
              <a:rPr lang="en-US" sz="3240" b="1">
                <a:latin typeface="Verdana"/>
                <a:ea typeface="Verdana"/>
                <a:cs typeface="Verdana"/>
                <a:sym typeface="Verdana"/>
              </a:rPr>
              <a:t/>
            </a:r>
            <a:br>
              <a:rPr lang="en-US" sz="3240" b="1">
                <a:latin typeface="Verdana"/>
                <a:ea typeface="Verdana"/>
                <a:cs typeface="Verdana"/>
                <a:sym typeface="Verdana"/>
              </a:rPr>
            </a:br>
            <a:endParaRPr sz="3240"/>
          </a:p>
        </p:txBody>
      </p:sp>
      <p:sp>
        <p:nvSpPr>
          <p:cNvPr id="226" name="Google Shape;226;p7"/>
          <p:cNvSpPr txBox="1">
            <a:spLocks noGrp="1"/>
          </p:cNvSpPr>
          <p:nvPr>
            <p:ph type="body" idx="1"/>
          </p:nvPr>
        </p:nvSpPr>
        <p:spPr>
          <a:xfrm>
            <a:off x="114300" y="1371600"/>
            <a:ext cx="8915400" cy="5334000"/>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rgbClr val="000000"/>
              </a:buClr>
              <a:buSzPts val="3200"/>
              <a:buChar char="•"/>
            </a:pPr>
            <a:r>
              <a:rPr lang="en-US" sz="2635">
                <a:solidFill>
                  <a:srgbClr val="000000"/>
                </a:solidFill>
                <a:latin typeface="Verdana"/>
                <a:ea typeface="Verdana"/>
                <a:cs typeface="Verdana"/>
                <a:sym typeface="Verdana"/>
              </a:rPr>
              <a:t>How does awareness, knowledge, and understanding of one’s own racial and cultural identity influence effective teaching, leading, and </a:t>
            </a:r>
            <a:r>
              <a:rPr lang="en-US" sz="2635">
                <a:solidFill>
                  <a:srgbClr val="000000"/>
                </a:solidFill>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learning</a:t>
            </a:r>
            <a:r>
              <a:rPr lang="en-US" sz="2635">
                <a:solidFill>
                  <a:srgbClr val="000000"/>
                </a:solidFill>
                <a:latin typeface="Verdana"/>
                <a:ea typeface="Verdana"/>
                <a:cs typeface="Verdana"/>
                <a:sym typeface="Verdana"/>
              </a:rPr>
              <a:t>?</a:t>
            </a:r>
            <a:endParaRPr sz="2635">
              <a:solidFill>
                <a:srgbClr val="000000"/>
              </a:solidFill>
              <a:latin typeface="Verdana"/>
              <a:ea typeface="Verdana"/>
              <a:cs typeface="Verdana"/>
              <a:sym typeface="Verdana"/>
            </a:endParaRPr>
          </a:p>
          <a:p>
            <a:pPr marL="342900" lvl="0" indent="-139700" algn="l" rtl="0">
              <a:lnSpc>
                <a:spcPct val="80000"/>
              </a:lnSpc>
              <a:spcBef>
                <a:spcPts val="527"/>
              </a:spcBef>
              <a:spcAft>
                <a:spcPts val="0"/>
              </a:spcAft>
              <a:buClr>
                <a:schemeClr val="dk1"/>
              </a:buClr>
              <a:buSzPts val="3200"/>
              <a:buNone/>
            </a:pPr>
            <a:endParaRPr sz="2635">
              <a:solidFill>
                <a:srgbClr val="000000"/>
              </a:solidFill>
              <a:latin typeface="Verdana"/>
              <a:ea typeface="Verdana"/>
              <a:cs typeface="Verdana"/>
              <a:sym typeface="Verdana"/>
            </a:endParaRPr>
          </a:p>
          <a:p>
            <a:pPr marL="342900" lvl="0" indent="-342900" algn="l" rtl="0">
              <a:lnSpc>
                <a:spcPct val="80000"/>
              </a:lnSpc>
              <a:spcBef>
                <a:spcPts val="527"/>
              </a:spcBef>
              <a:spcAft>
                <a:spcPts val="0"/>
              </a:spcAft>
              <a:buClr>
                <a:srgbClr val="000000"/>
              </a:buClr>
              <a:buSzPts val="3200"/>
              <a:buChar char="•"/>
            </a:pPr>
            <a:r>
              <a:rPr lang="en-US" sz="2635">
                <a:solidFill>
                  <a:srgbClr val="000000"/>
                </a:solidFill>
                <a:latin typeface="Verdana"/>
                <a:ea typeface="Verdana"/>
                <a:cs typeface="Verdana"/>
                <a:sym typeface="Verdana"/>
              </a:rPr>
              <a:t>How does awareness, knowledge, and understanding of the racial and cultural identity of students and staff promote effective teaching, leading, and learning?</a:t>
            </a:r>
            <a:endParaRPr sz="2635">
              <a:solidFill>
                <a:srgbClr val="000000"/>
              </a:solidFill>
              <a:latin typeface="Verdana"/>
              <a:ea typeface="Verdana"/>
              <a:cs typeface="Verdana"/>
              <a:sym typeface="Verdana"/>
            </a:endParaRPr>
          </a:p>
          <a:p>
            <a:pPr marL="342900" lvl="0" indent="-139700" algn="l" rtl="0">
              <a:lnSpc>
                <a:spcPct val="80000"/>
              </a:lnSpc>
              <a:spcBef>
                <a:spcPts val="527"/>
              </a:spcBef>
              <a:spcAft>
                <a:spcPts val="0"/>
              </a:spcAft>
              <a:buClr>
                <a:schemeClr val="dk1"/>
              </a:buClr>
              <a:buSzPts val="3200"/>
              <a:buNone/>
            </a:pPr>
            <a:endParaRPr sz="2635">
              <a:solidFill>
                <a:srgbClr val="000000"/>
              </a:solidFill>
              <a:latin typeface="Verdana"/>
              <a:ea typeface="Verdana"/>
              <a:cs typeface="Verdana"/>
              <a:sym typeface="Verdana"/>
            </a:endParaRPr>
          </a:p>
          <a:p>
            <a:pPr marL="342900" lvl="0" indent="-342900" algn="l" rtl="0">
              <a:lnSpc>
                <a:spcPct val="80000"/>
              </a:lnSpc>
              <a:spcBef>
                <a:spcPts val="527"/>
              </a:spcBef>
              <a:spcAft>
                <a:spcPts val="0"/>
              </a:spcAft>
              <a:buClr>
                <a:srgbClr val="000000"/>
              </a:buClr>
              <a:buSzPts val="3200"/>
              <a:buChar char="•"/>
            </a:pPr>
            <a:r>
              <a:rPr lang="en-US" sz="2635">
                <a:solidFill>
                  <a:srgbClr val="000000"/>
                </a:solidFill>
                <a:latin typeface="Verdana"/>
                <a:ea typeface="Verdana"/>
                <a:cs typeface="Verdana"/>
                <a:sym typeface="Verdana"/>
              </a:rPr>
              <a:t>How do we design systems and practices to establish learning environments that are conscious of race and culture to ensure implementation of culturally responsive practices, policies and procedures?   </a:t>
            </a:r>
            <a:endParaRPr sz="2635">
              <a:solidFill>
                <a:srgbClr val="000000"/>
              </a:solidFill>
              <a:latin typeface="Verdana"/>
              <a:ea typeface="Verdana"/>
              <a:cs typeface="Verdana"/>
              <a:sym typeface="Verdana"/>
            </a:endParaRPr>
          </a:p>
          <a:p>
            <a:pPr marL="0" lvl="0" indent="0" algn="l" rtl="0">
              <a:lnSpc>
                <a:spcPct val="80000"/>
              </a:lnSpc>
              <a:spcBef>
                <a:spcPts val="544"/>
              </a:spcBef>
              <a:spcAft>
                <a:spcPts val="0"/>
              </a:spcAft>
              <a:buClr>
                <a:schemeClr val="dk1"/>
              </a:buClr>
              <a:buSzPts val="2720"/>
              <a:buNone/>
            </a:pPr>
            <a:endParaRPr sz="272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588"/>
        <p:cNvGrpSpPr/>
        <p:nvPr/>
      </p:nvGrpSpPr>
      <p:grpSpPr>
        <a:xfrm>
          <a:off x="0" y="0"/>
          <a:ext cx="0" cy="0"/>
          <a:chOff x="0" y="0"/>
          <a:chExt cx="0" cy="0"/>
        </a:xfrm>
      </p:grpSpPr>
      <p:sp>
        <p:nvSpPr>
          <p:cNvPr id="2" name="Title 1">
            <a:extLst>
              <a:ext uri="{FF2B5EF4-FFF2-40B4-BE49-F238E27FC236}">
                <a16:creationId xmlns:a16="http://schemas.microsoft.com/office/drawing/2014/main" id="{9D65C68E-993E-0848-AD9E-9390ABD929A6}"/>
              </a:ext>
            </a:extLst>
          </p:cNvPr>
          <p:cNvSpPr>
            <a:spLocks noGrp="1"/>
          </p:cNvSpPr>
          <p:nvPr>
            <p:ph type="title" idx="4294967295"/>
          </p:nvPr>
        </p:nvSpPr>
        <p:spPr>
          <a:xfrm>
            <a:off x="497945" y="-1508362"/>
            <a:ext cx="9464201" cy="1143000"/>
          </a:xfrm>
        </p:spPr>
        <p:txBody>
          <a:bodyPr>
            <a:normAutofit fontScale="90000"/>
          </a:bodyPr>
          <a:lstStyle/>
          <a:p>
            <a:r>
              <a:rPr lang="en-US" dirty="0"/>
              <a:t>Fishbone Diagram Disproportionality of Black and Latinx students applying </a:t>
            </a:r>
          </a:p>
        </p:txBody>
      </p:sp>
      <p:sp>
        <p:nvSpPr>
          <p:cNvPr id="600" name="Google Shape;600;gfa73258439_0_249"/>
          <p:cNvSpPr txBox="1"/>
          <p:nvPr/>
        </p:nvSpPr>
        <p:spPr>
          <a:xfrm>
            <a:off x="318977" y="239225"/>
            <a:ext cx="27837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500" b="0" i="0" u="none" strike="noStrike" cap="none">
                <a:solidFill>
                  <a:srgbClr val="000000"/>
                </a:solidFill>
                <a:latin typeface="Arial"/>
                <a:ea typeface="Arial"/>
                <a:cs typeface="Arial"/>
                <a:sym typeface="Arial"/>
              </a:rPr>
              <a:t>Awareness/Communication</a:t>
            </a:r>
            <a:endParaRPr sz="1500" b="0" i="0" u="none" strike="noStrike" cap="none">
              <a:solidFill>
                <a:srgbClr val="000000"/>
              </a:solidFill>
              <a:latin typeface="Arial"/>
              <a:ea typeface="Arial"/>
              <a:cs typeface="Arial"/>
              <a:sym typeface="Arial"/>
            </a:endParaRPr>
          </a:p>
        </p:txBody>
      </p:sp>
      <p:cxnSp>
        <p:nvCxnSpPr>
          <p:cNvPr id="599" name="Google Shape;599;gfa73258439_0_249">
            <a:extLst>
              <a:ext uri="{C183D7F6-B498-43B3-948B-1728B52AA6E4}">
                <adec:decorative xmlns:adec="http://schemas.microsoft.com/office/drawing/2017/decorative" xmlns="" val="1"/>
              </a:ext>
            </a:extLst>
          </p:cNvPr>
          <p:cNvCxnSpPr/>
          <p:nvPr/>
        </p:nvCxnSpPr>
        <p:spPr>
          <a:xfrm rot="10800000">
            <a:off x="2445469" y="917425"/>
            <a:ext cx="1548300" cy="2459700"/>
          </a:xfrm>
          <a:prstGeom prst="straightConnector1">
            <a:avLst/>
          </a:prstGeom>
          <a:noFill/>
          <a:ln w="9525" cap="flat" cmpd="sng">
            <a:solidFill>
              <a:schemeClr val="dk1"/>
            </a:solidFill>
            <a:prstDash val="solid"/>
            <a:round/>
            <a:headEnd type="none" w="sm" len="sm"/>
            <a:tailEnd type="none" w="sm" len="sm"/>
          </a:ln>
        </p:spPr>
      </p:cxnSp>
      <p:sp>
        <p:nvSpPr>
          <p:cNvPr id="603" name="Google Shape;603;gfa73258439_0_249"/>
          <p:cNvSpPr/>
          <p:nvPr/>
        </p:nvSpPr>
        <p:spPr>
          <a:xfrm>
            <a:off x="219975" y="979350"/>
            <a:ext cx="2370000" cy="299400"/>
          </a:xfrm>
          <a:prstGeom prst="homePlate">
            <a:avLst>
              <a:gd name="adj"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latin typeface="Arial"/>
                <a:ea typeface="Arial"/>
                <a:cs typeface="Arial"/>
                <a:sym typeface="Arial"/>
              </a:rPr>
              <a:t>Recruitment Processes </a:t>
            </a:r>
            <a:endParaRPr sz="1200" b="0" i="0" u="none" strike="noStrike" cap="none">
              <a:latin typeface="Arial"/>
              <a:ea typeface="Arial"/>
              <a:cs typeface="Arial"/>
              <a:sym typeface="Arial"/>
            </a:endParaRPr>
          </a:p>
        </p:txBody>
      </p:sp>
      <p:sp>
        <p:nvSpPr>
          <p:cNvPr id="601" name="Google Shape;601;gfa73258439_0_249"/>
          <p:cNvSpPr/>
          <p:nvPr/>
        </p:nvSpPr>
        <p:spPr>
          <a:xfrm>
            <a:off x="1077327" y="1307325"/>
            <a:ext cx="1686000" cy="2577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200" b="0" i="0" u="none" strike="noStrike" cap="none">
                <a:solidFill>
                  <a:srgbClr val="000000"/>
                </a:solidFill>
                <a:latin typeface="Arial"/>
                <a:ea typeface="Arial"/>
                <a:cs typeface="Arial"/>
                <a:sym typeface="Arial"/>
              </a:rPr>
              <a:t>Parents/guardians</a:t>
            </a:r>
            <a:endParaRPr sz="1200" b="0" i="0" u="none" strike="noStrike" cap="none">
              <a:solidFill>
                <a:srgbClr val="000000"/>
              </a:solidFill>
              <a:latin typeface="Arial"/>
              <a:ea typeface="Arial"/>
              <a:cs typeface="Arial"/>
              <a:sym typeface="Arial"/>
            </a:endParaRPr>
          </a:p>
        </p:txBody>
      </p:sp>
      <p:sp>
        <p:nvSpPr>
          <p:cNvPr id="619" name="Google Shape;619;gfa73258439_0_249"/>
          <p:cNvSpPr/>
          <p:nvPr/>
        </p:nvSpPr>
        <p:spPr>
          <a:xfrm>
            <a:off x="713952" y="1635275"/>
            <a:ext cx="2278500" cy="257700"/>
          </a:xfrm>
          <a:prstGeom prst="homePlate">
            <a:avLst>
              <a:gd name="adj"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200" b="0" i="0" u="none" strike="noStrike" cap="none" dirty="0">
                <a:solidFill>
                  <a:srgbClr val="000000"/>
                </a:solidFill>
                <a:latin typeface="Arial"/>
                <a:ea typeface="Arial"/>
                <a:cs typeface="Arial"/>
                <a:sym typeface="Arial"/>
              </a:rPr>
              <a:t>Misinformation/Technology</a:t>
            </a:r>
            <a:endParaRPr sz="1200" b="0" i="0" u="none" strike="noStrike" cap="none" dirty="0">
              <a:solidFill>
                <a:srgbClr val="000000"/>
              </a:solidFill>
              <a:latin typeface="Arial"/>
              <a:ea typeface="Arial"/>
              <a:cs typeface="Arial"/>
              <a:sym typeface="Arial"/>
            </a:endParaRPr>
          </a:p>
        </p:txBody>
      </p:sp>
      <p:sp>
        <p:nvSpPr>
          <p:cNvPr id="602" name="Google Shape;602;gfa73258439_0_249"/>
          <p:cNvSpPr/>
          <p:nvPr/>
        </p:nvSpPr>
        <p:spPr>
          <a:xfrm>
            <a:off x="1426523" y="1965625"/>
            <a:ext cx="18201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Students</a:t>
            </a:r>
            <a:endParaRPr sz="1400" b="0" i="0" u="none" strike="noStrike" cap="none" dirty="0">
              <a:solidFill>
                <a:srgbClr val="000000"/>
              </a:solidFill>
              <a:latin typeface="Arial"/>
              <a:ea typeface="Arial"/>
              <a:cs typeface="Arial"/>
              <a:sym typeface="Arial"/>
            </a:endParaRPr>
          </a:p>
        </p:txBody>
      </p:sp>
      <p:sp>
        <p:nvSpPr>
          <p:cNvPr id="611" name="Google Shape;611;gfa73258439_0_249"/>
          <p:cNvSpPr/>
          <p:nvPr/>
        </p:nvSpPr>
        <p:spPr>
          <a:xfrm>
            <a:off x="1580053" y="2443600"/>
            <a:ext cx="19545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Why?  Purpose</a:t>
            </a:r>
            <a:endParaRPr sz="1400" b="0" i="0" u="none" strike="noStrike" cap="none" dirty="0">
              <a:solidFill>
                <a:srgbClr val="000000"/>
              </a:solidFill>
              <a:latin typeface="Arial"/>
              <a:ea typeface="Arial"/>
              <a:cs typeface="Arial"/>
              <a:sym typeface="Arial"/>
            </a:endParaRPr>
          </a:p>
        </p:txBody>
      </p:sp>
      <p:sp>
        <p:nvSpPr>
          <p:cNvPr id="612" name="Google Shape;612;gfa73258439_0_249"/>
          <p:cNvSpPr/>
          <p:nvPr/>
        </p:nvSpPr>
        <p:spPr>
          <a:xfrm>
            <a:off x="1564922" y="2919725"/>
            <a:ext cx="2278500" cy="405300"/>
          </a:xfrm>
          <a:prstGeom prst="homePlate">
            <a:avLst>
              <a:gd name="adj"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Community/Outreach</a:t>
            </a:r>
            <a:endParaRPr sz="1400" b="0" i="0" u="none" strike="noStrike" cap="none" dirty="0">
              <a:solidFill>
                <a:srgbClr val="000000"/>
              </a:solidFill>
              <a:latin typeface="Arial"/>
              <a:ea typeface="Arial"/>
              <a:cs typeface="Arial"/>
              <a:sym typeface="Arial"/>
            </a:endParaRPr>
          </a:p>
        </p:txBody>
      </p:sp>
      <p:sp>
        <p:nvSpPr>
          <p:cNvPr id="592" name="Google Shape;592;gfa73258439_0_249"/>
          <p:cNvSpPr txBox="1"/>
          <p:nvPr/>
        </p:nvSpPr>
        <p:spPr>
          <a:xfrm>
            <a:off x="3437150" y="220425"/>
            <a:ext cx="35673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500" b="0" i="0" u="none" strike="noStrike" cap="none">
                <a:solidFill>
                  <a:srgbClr val="000000"/>
                </a:solidFill>
                <a:latin typeface="Arial"/>
                <a:ea typeface="Arial"/>
                <a:cs typeface="Arial"/>
                <a:sym typeface="Arial"/>
              </a:rPr>
              <a:t>Misconceptions/Perceptions/Attitudes (Positive/Negative)</a:t>
            </a:r>
            <a:endParaRPr sz="1500" b="0" i="0" u="none" strike="noStrike" cap="none">
              <a:solidFill>
                <a:srgbClr val="000000"/>
              </a:solidFill>
              <a:latin typeface="Arial"/>
              <a:ea typeface="Arial"/>
              <a:cs typeface="Arial"/>
              <a:sym typeface="Arial"/>
            </a:endParaRPr>
          </a:p>
        </p:txBody>
      </p:sp>
      <p:sp>
        <p:nvSpPr>
          <p:cNvPr id="595" name="Google Shape;595;gfa73258439_0_249"/>
          <p:cNvSpPr/>
          <p:nvPr/>
        </p:nvSpPr>
        <p:spPr>
          <a:xfrm>
            <a:off x="3362775" y="982025"/>
            <a:ext cx="20469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Students/peers</a:t>
            </a:r>
            <a:endParaRPr sz="1400" b="0" i="0" u="none" strike="noStrike" cap="none">
              <a:solidFill>
                <a:srgbClr val="000000"/>
              </a:solidFill>
              <a:latin typeface="Arial"/>
              <a:ea typeface="Arial"/>
              <a:cs typeface="Arial"/>
              <a:sym typeface="Arial"/>
            </a:endParaRPr>
          </a:p>
        </p:txBody>
      </p:sp>
      <p:sp>
        <p:nvSpPr>
          <p:cNvPr id="593" name="Google Shape;593;gfa73258439_0_249"/>
          <p:cNvSpPr/>
          <p:nvPr/>
        </p:nvSpPr>
        <p:spPr>
          <a:xfrm>
            <a:off x="3548046" y="1490375"/>
            <a:ext cx="2129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Parents</a:t>
            </a:r>
            <a:endParaRPr sz="1400" b="0" i="0" u="none" strike="noStrike" cap="none">
              <a:solidFill>
                <a:srgbClr val="000000"/>
              </a:solidFill>
              <a:latin typeface="Arial"/>
              <a:ea typeface="Arial"/>
              <a:cs typeface="Arial"/>
              <a:sym typeface="Arial"/>
            </a:endParaRPr>
          </a:p>
        </p:txBody>
      </p:sp>
      <p:sp>
        <p:nvSpPr>
          <p:cNvPr id="594" name="Google Shape;594;gfa73258439_0_249"/>
          <p:cNvSpPr/>
          <p:nvPr/>
        </p:nvSpPr>
        <p:spPr>
          <a:xfrm>
            <a:off x="3705703" y="1967450"/>
            <a:ext cx="22785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Base School Teachers/Counselors</a:t>
            </a:r>
            <a:endParaRPr sz="1400" b="0" i="0" u="none" strike="noStrike" cap="none" dirty="0">
              <a:solidFill>
                <a:srgbClr val="000000"/>
              </a:solidFill>
              <a:latin typeface="Arial"/>
              <a:ea typeface="Arial"/>
              <a:cs typeface="Arial"/>
              <a:sym typeface="Arial"/>
            </a:endParaRPr>
          </a:p>
        </p:txBody>
      </p:sp>
      <p:sp>
        <p:nvSpPr>
          <p:cNvPr id="613" name="Google Shape;613;gfa73258439_0_249"/>
          <p:cNvSpPr/>
          <p:nvPr/>
        </p:nvSpPr>
        <p:spPr>
          <a:xfrm>
            <a:off x="3916697" y="2444525"/>
            <a:ext cx="23700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Work load/Time/Effort</a:t>
            </a:r>
            <a:endParaRPr sz="1400" b="0" i="0" u="none" strike="noStrike" cap="none">
              <a:solidFill>
                <a:srgbClr val="000000"/>
              </a:solidFill>
              <a:latin typeface="Arial"/>
              <a:ea typeface="Arial"/>
              <a:cs typeface="Arial"/>
              <a:sym typeface="Arial"/>
            </a:endParaRPr>
          </a:p>
        </p:txBody>
      </p:sp>
      <p:sp>
        <p:nvSpPr>
          <p:cNvPr id="618" name="Google Shape;618;gfa73258439_0_249"/>
          <p:cNvSpPr/>
          <p:nvPr/>
        </p:nvSpPr>
        <p:spPr>
          <a:xfrm>
            <a:off x="4066951" y="2920175"/>
            <a:ext cx="25239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dirty="0">
                <a:solidFill>
                  <a:srgbClr val="000000"/>
                </a:solidFill>
                <a:latin typeface="Arial"/>
                <a:ea typeface="Arial"/>
                <a:cs typeface="Arial"/>
                <a:sym typeface="Arial"/>
              </a:rPr>
              <a:t>Cultural (ethnic, religious, socio-</a:t>
            </a:r>
            <a:r>
              <a:rPr lang="en-US" sz="1400" b="0" i="0" u="none" strike="noStrike" cap="none" dirty="0" err="1">
                <a:solidFill>
                  <a:srgbClr val="000000"/>
                </a:solidFill>
                <a:latin typeface="Arial"/>
                <a:ea typeface="Arial"/>
                <a:cs typeface="Arial"/>
                <a:sym typeface="Arial"/>
              </a:rPr>
              <a:t>ec</a:t>
            </a:r>
            <a:r>
              <a:rPr lang="en-US" sz="1400" b="0" i="0" u="none" strike="noStrike" cap="none" dirty="0">
                <a:solidFill>
                  <a:srgbClr val="000000"/>
                </a:solidFill>
                <a:latin typeface="Arial"/>
                <a:ea typeface="Arial"/>
                <a:cs typeface="Arial"/>
                <a:sym typeface="Arial"/>
              </a:rPr>
              <a:t>) Norms</a:t>
            </a:r>
            <a:endParaRPr sz="1400" b="0" i="0" u="none" strike="noStrike" cap="none" dirty="0">
              <a:solidFill>
                <a:srgbClr val="000000"/>
              </a:solidFill>
              <a:latin typeface="Arial"/>
              <a:ea typeface="Arial"/>
              <a:cs typeface="Arial"/>
              <a:sym typeface="Arial"/>
            </a:endParaRPr>
          </a:p>
        </p:txBody>
      </p:sp>
      <p:cxnSp>
        <p:nvCxnSpPr>
          <p:cNvPr id="591" name="Google Shape;591;gfa73258439_0_249">
            <a:extLst>
              <a:ext uri="{C183D7F6-B498-43B3-948B-1728B52AA6E4}">
                <adec:decorative xmlns:adec="http://schemas.microsoft.com/office/drawing/2017/decorative" xmlns="" val="1"/>
              </a:ext>
            </a:extLst>
          </p:cNvPr>
          <p:cNvCxnSpPr>
            <a:endCxn id="592" idx="2"/>
          </p:cNvCxnSpPr>
          <p:nvPr/>
        </p:nvCxnSpPr>
        <p:spPr>
          <a:xfrm rot="10800000">
            <a:off x="5220800" y="898725"/>
            <a:ext cx="1496700" cy="2442000"/>
          </a:xfrm>
          <a:prstGeom prst="straightConnector1">
            <a:avLst/>
          </a:prstGeom>
          <a:noFill/>
          <a:ln w="9525" cap="flat" cmpd="sng">
            <a:solidFill>
              <a:schemeClr val="dk1"/>
            </a:solidFill>
            <a:prstDash val="solid"/>
            <a:round/>
            <a:headEnd type="none" w="sm" len="sm"/>
            <a:tailEnd type="none" w="sm" len="sm"/>
          </a:ln>
        </p:spPr>
      </p:cxnSp>
      <p:sp>
        <p:nvSpPr>
          <p:cNvPr id="607" name="Google Shape;607;gfa73258439_0_249"/>
          <p:cNvSpPr txBox="1"/>
          <p:nvPr/>
        </p:nvSpPr>
        <p:spPr>
          <a:xfrm>
            <a:off x="600769" y="6122967"/>
            <a:ext cx="16860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400" b="0" i="0" u="none" strike="noStrike" cap="none" dirty="0">
                <a:solidFill>
                  <a:srgbClr val="000000"/>
                </a:solidFill>
                <a:latin typeface="Arial"/>
                <a:ea typeface="Arial"/>
                <a:cs typeface="Arial"/>
                <a:sym typeface="Arial"/>
              </a:rPr>
              <a:t>Internal/External Student Barriers</a:t>
            </a:r>
            <a:endParaRPr sz="1400" b="0" i="0" u="none" strike="noStrike" cap="none" dirty="0">
              <a:solidFill>
                <a:srgbClr val="000000"/>
              </a:solidFill>
              <a:latin typeface="Arial"/>
              <a:ea typeface="Arial"/>
              <a:cs typeface="Arial"/>
              <a:sym typeface="Arial"/>
            </a:endParaRPr>
          </a:p>
        </p:txBody>
      </p:sp>
      <p:cxnSp>
        <p:nvCxnSpPr>
          <p:cNvPr id="606" name="Google Shape;606;gfa73258439_0_249">
            <a:extLst>
              <a:ext uri="{C183D7F6-B498-43B3-948B-1728B52AA6E4}">
                <adec:decorative xmlns:adec="http://schemas.microsoft.com/office/drawing/2017/decorative" xmlns="" val="1"/>
              </a:ext>
            </a:extLst>
          </p:cNvPr>
          <p:cNvCxnSpPr/>
          <p:nvPr/>
        </p:nvCxnSpPr>
        <p:spPr>
          <a:xfrm rot="10800000" flipH="1">
            <a:off x="1937494" y="3424425"/>
            <a:ext cx="1419900" cy="2679600"/>
          </a:xfrm>
          <a:prstGeom prst="straightConnector1">
            <a:avLst/>
          </a:prstGeom>
          <a:noFill/>
          <a:ln w="9525" cap="flat" cmpd="sng">
            <a:solidFill>
              <a:schemeClr val="dk1"/>
            </a:solidFill>
            <a:prstDash val="solid"/>
            <a:round/>
            <a:headEnd type="none" w="sm" len="sm"/>
            <a:tailEnd type="none" w="sm" len="sm"/>
          </a:ln>
        </p:spPr>
      </p:cxnSp>
      <p:sp>
        <p:nvSpPr>
          <p:cNvPr id="617" name="Google Shape;617;gfa73258439_0_249"/>
          <p:cNvSpPr/>
          <p:nvPr/>
        </p:nvSpPr>
        <p:spPr>
          <a:xfrm>
            <a:off x="704494" y="5752691"/>
            <a:ext cx="1336800" cy="2577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Base School</a:t>
            </a:r>
            <a:endParaRPr sz="1400" b="0" i="0" u="none" strike="noStrike" cap="none">
              <a:solidFill>
                <a:srgbClr val="000000"/>
              </a:solidFill>
              <a:latin typeface="Arial"/>
              <a:ea typeface="Arial"/>
              <a:cs typeface="Arial"/>
              <a:sym typeface="Arial"/>
            </a:endParaRPr>
          </a:p>
        </p:txBody>
      </p:sp>
      <p:sp>
        <p:nvSpPr>
          <p:cNvPr id="616" name="Google Shape;616;gfa73258439_0_249"/>
          <p:cNvSpPr/>
          <p:nvPr/>
        </p:nvSpPr>
        <p:spPr>
          <a:xfrm>
            <a:off x="157331" y="5353000"/>
            <a:ext cx="2129400" cy="2994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Time (commitments)</a:t>
            </a:r>
            <a:endParaRPr sz="1400" b="0" i="0" u="none" strike="noStrike" cap="none">
              <a:solidFill>
                <a:srgbClr val="000000"/>
              </a:solidFill>
              <a:latin typeface="Arial"/>
              <a:ea typeface="Arial"/>
              <a:cs typeface="Arial"/>
              <a:sym typeface="Arial"/>
            </a:endParaRPr>
          </a:p>
        </p:txBody>
      </p:sp>
      <p:sp>
        <p:nvSpPr>
          <p:cNvPr id="620" name="Google Shape;620;gfa73258439_0_249"/>
          <p:cNvSpPr/>
          <p:nvPr/>
        </p:nvSpPr>
        <p:spPr>
          <a:xfrm>
            <a:off x="159049" y="5002750"/>
            <a:ext cx="2278500" cy="2994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200" b="0" i="0" u="none" strike="noStrike" cap="none" dirty="0">
                <a:solidFill>
                  <a:srgbClr val="000000"/>
                </a:solidFill>
                <a:latin typeface="Arial"/>
                <a:ea typeface="Arial"/>
                <a:cs typeface="Arial"/>
                <a:sym typeface="Arial"/>
              </a:rPr>
              <a:t>Basic Needs,(lunch/breakfast)</a:t>
            </a:r>
            <a:endParaRPr sz="1200" b="0" i="0" u="none" strike="noStrike" cap="none" dirty="0">
              <a:solidFill>
                <a:srgbClr val="000000"/>
              </a:solidFill>
              <a:latin typeface="Arial"/>
              <a:ea typeface="Arial"/>
              <a:cs typeface="Arial"/>
              <a:sym typeface="Arial"/>
            </a:endParaRPr>
          </a:p>
        </p:txBody>
      </p:sp>
      <p:sp>
        <p:nvSpPr>
          <p:cNvPr id="615" name="Google Shape;615;gfa73258439_0_249"/>
          <p:cNvSpPr/>
          <p:nvPr/>
        </p:nvSpPr>
        <p:spPr>
          <a:xfrm>
            <a:off x="579553" y="4694200"/>
            <a:ext cx="1954500" cy="2577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dirty="0">
                <a:solidFill>
                  <a:srgbClr val="000000"/>
                </a:solidFill>
                <a:latin typeface="Arial"/>
                <a:ea typeface="Arial"/>
                <a:cs typeface="Arial"/>
                <a:sym typeface="Arial"/>
              </a:rPr>
              <a:t>Transportation</a:t>
            </a:r>
            <a:endParaRPr sz="1400" b="0" i="0" u="none" strike="noStrike" cap="none" dirty="0">
              <a:solidFill>
                <a:srgbClr val="000000"/>
              </a:solidFill>
              <a:latin typeface="Arial"/>
              <a:ea typeface="Arial"/>
              <a:cs typeface="Arial"/>
              <a:sym typeface="Arial"/>
            </a:endParaRPr>
          </a:p>
        </p:txBody>
      </p:sp>
      <p:sp>
        <p:nvSpPr>
          <p:cNvPr id="610" name="Google Shape;610;gfa73258439_0_249"/>
          <p:cNvSpPr/>
          <p:nvPr/>
        </p:nvSpPr>
        <p:spPr>
          <a:xfrm>
            <a:off x="1426519" y="4288290"/>
            <a:ext cx="1336800" cy="2994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dirty="0">
                <a:solidFill>
                  <a:srgbClr val="000000"/>
                </a:solidFill>
                <a:latin typeface="Arial"/>
                <a:ea typeface="Arial"/>
                <a:cs typeface="Arial"/>
                <a:sym typeface="Arial"/>
              </a:rPr>
              <a:t>Self/Others</a:t>
            </a:r>
            <a:endParaRPr sz="1400" b="0" i="0" u="none" strike="noStrike" cap="none" dirty="0">
              <a:solidFill>
                <a:srgbClr val="000000"/>
              </a:solidFill>
              <a:latin typeface="Arial"/>
              <a:ea typeface="Arial"/>
              <a:cs typeface="Arial"/>
              <a:sym typeface="Arial"/>
            </a:endParaRPr>
          </a:p>
        </p:txBody>
      </p:sp>
      <p:sp>
        <p:nvSpPr>
          <p:cNvPr id="609" name="Google Shape;609;gfa73258439_0_249"/>
          <p:cNvSpPr/>
          <p:nvPr/>
        </p:nvSpPr>
        <p:spPr>
          <a:xfrm>
            <a:off x="1692863" y="3899913"/>
            <a:ext cx="1336800" cy="2994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400" b="0" i="0" u="none" strike="noStrike" cap="none">
                <a:solidFill>
                  <a:srgbClr val="000000"/>
                </a:solidFill>
                <a:latin typeface="Arial"/>
                <a:ea typeface="Arial"/>
                <a:cs typeface="Arial"/>
                <a:sym typeface="Arial"/>
              </a:rPr>
              <a:t>Support</a:t>
            </a:r>
            <a:endParaRPr sz="1400" b="0" i="0" u="none" strike="noStrike" cap="none">
              <a:solidFill>
                <a:srgbClr val="000000"/>
              </a:solidFill>
              <a:latin typeface="Arial"/>
              <a:ea typeface="Arial"/>
              <a:cs typeface="Arial"/>
              <a:sym typeface="Arial"/>
            </a:endParaRPr>
          </a:p>
        </p:txBody>
      </p:sp>
      <p:sp>
        <p:nvSpPr>
          <p:cNvPr id="608" name="Google Shape;608;gfa73258439_0_249"/>
          <p:cNvSpPr/>
          <p:nvPr/>
        </p:nvSpPr>
        <p:spPr>
          <a:xfrm>
            <a:off x="1873219" y="3518184"/>
            <a:ext cx="1336800" cy="2994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Money</a:t>
            </a:r>
            <a:endParaRPr sz="1400" b="0" i="0" u="none" strike="noStrike" cap="none">
              <a:solidFill>
                <a:srgbClr val="000000"/>
              </a:solidFill>
              <a:latin typeface="Arial"/>
              <a:ea typeface="Arial"/>
              <a:cs typeface="Arial"/>
              <a:sym typeface="Arial"/>
            </a:endParaRPr>
          </a:p>
        </p:txBody>
      </p:sp>
      <p:sp>
        <p:nvSpPr>
          <p:cNvPr id="605" name="Google Shape;605;gfa73258439_0_249"/>
          <p:cNvSpPr txBox="1"/>
          <p:nvPr/>
        </p:nvSpPr>
        <p:spPr>
          <a:xfrm>
            <a:off x="4100503" y="6072800"/>
            <a:ext cx="21294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400" b="0" i="0" u="none" strike="noStrike" cap="none" dirty="0">
                <a:solidFill>
                  <a:srgbClr val="000000"/>
                </a:solidFill>
                <a:latin typeface="Arial"/>
                <a:ea typeface="Arial"/>
                <a:cs typeface="Arial"/>
                <a:sym typeface="Arial"/>
              </a:rPr>
              <a:t>Application Process	</a:t>
            </a:r>
            <a:endParaRPr sz="1400" b="0" i="0" u="none" strike="noStrike" cap="none" dirty="0">
              <a:solidFill>
                <a:srgbClr val="000000"/>
              </a:solidFill>
              <a:latin typeface="Arial"/>
              <a:ea typeface="Arial"/>
              <a:cs typeface="Arial"/>
              <a:sym typeface="Arial"/>
            </a:endParaRPr>
          </a:p>
        </p:txBody>
      </p:sp>
      <p:cxnSp>
        <p:nvCxnSpPr>
          <p:cNvPr id="604" name="Google Shape;604;gfa73258439_0_249">
            <a:extLst>
              <a:ext uri="{C183D7F6-B498-43B3-948B-1728B52AA6E4}">
                <adec:decorative xmlns:adec="http://schemas.microsoft.com/office/drawing/2017/decorative" xmlns="" val="1"/>
              </a:ext>
            </a:extLst>
          </p:cNvPr>
          <p:cNvCxnSpPr/>
          <p:nvPr/>
        </p:nvCxnSpPr>
        <p:spPr>
          <a:xfrm rot="10800000" flipH="1">
            <a:off x="5549794" y="3398700"/>
            <a:ext cx="1041000" cy="2664000"/>
          </a:xfrm>
          <a:prstGeom prst="straightConnector1">
            <a:avLst/>
          </a:prstGeom>
          <a:noFill/>
          <a:ln w="9525" cap="flat" cmpd="sng">
            <a:solidFill>
              <a:schemeClr val="dk1"/>
            </a:solidFill>
            <a:prstDash val="solid"/>
            <a:round/>
            <a:headEnd type="none" w="sm" len="sm"/>
            <a:tailEnd type="none" w="sm" len="sm"/>
          </a:ln>
        </p:spPr>
      </p:cxnSp>
      <p:sp>
        <p:nvSpPr>
          <p:cNvPr id="621" name="Google Shape;621;gfa73258439_0_249"/>
          <p:cNvSpPr/>
          <p:nvPr/>
        </p:nvSpPr>
        <p:spPr>
          <a:xfrm>
            <a:off x="3515683" y="5588525"/>
            <a:ext cx="2129400" cy="405300"/>
          </a:xfrm>
          <a:prstGeom prst="homePlate">
            <a:avLst>
              <a:gd name="adj"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Accessibility</a:t>
            </a:r>
            <a:endParaRPr sz="1400" b="0" i="0" u="none" strike="noStrike" cap="none">
              <a:solidFill>
                <a:srgbClr val="000000"/>
              </a:solidFill>
              <a:latin typeface="Arial"/>
              <a:ea typeface="Arial"/>
              <a:cs typeface="Arial"/>
              <a:sym typeface="Arial"/>
            </a:endParaRPr>
          </a:p>
        </p:txBody>
      </p:sp>
      <p:sp>
        <p:nvSpPr>
          <p:cNvPr id="614" name="Google Shape;614;gfa73258439_0_249"/>
          <p:cNvSpPr/>
          <p:nvPr/>
        </p:nvSpPr>
        <p:spPr>
          <a:xfrm>
            <a:off x="3731221" y="5052025"/>
            <a:ext cx="2129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Support/Process</a:t>
            </a:r>
            <a:endParaRPr sz="1400" b="0" i="0" u="none" strike="noStrike" cap="none">
              <a:solidFill>
                <a:srgbClr val="000000"/>
              </a:solidFill>
              <a:latin typeface="Arial"/>
              <a:ea typeface="Arial"/>
              <a:cs typeface="Arial"/>
              <a:sym typeface="Arial"/>
            </a:endParaRPr>
          </a:p>
        </p:txBody>
      </p:sp>
      <p:sp>
        <p:nvSpPr>
          <p:cNvPr id="597" name="Google Shape;597;gfa73258439_0_249"/>
          <p:cNvSpPr/>
          <p:nvPr/>
        </p:nvSpPr>
        <p:spPr>
          <a:xfrm>
            <a:off x="3843419" y="4543675"/>
            <a:ext cx="22119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Timeline</a:t>
            </a:r>
            <a:endParaRPr sz="1400" b="0" i="0" u="none" strike="noStrike" cap="none">
              <a:solidFill>
                <a:srgbClr val="000000"/>
              </a:solidFill>
              <a:latin typeface="Arial"/>
              <a:ea typeface="Arial"/>
              <a:cs typeface="Arial"/>
              <a:sym typeface="Arial"/>
            </a:endParaRPr>
          </a:p>
        </p:txBody>
      </p:sp>
      <p:sp>
        <p:nvSpPr>
          <p:cNvPr id="596" name="Google Shape;596;gfa73258439_0_249"/>
          <p:cNvSpPr/>
          <p:nvPr/>
        </p:nvSpPr>
        <p:spPr>
          <a:xfrm>
            <a:off x="3916771" y="4000000"/>
            <a:ext cx="23700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Goal Setting/Value</a:t>
            </a:r>
            <a:endParaRPr sz="1400" b="0" i="0" u="none" strike="noStrike" cap="none">
              <a:solidFill>
                <a:srgbClr val="000000"/>
              </a:solidFill>
              <a:latin typeface="Arial"/>
              <a:ea typeface="Arial"/>
              <a:cs typeface="Arial"/>
              <a:sym typeface="Arial"/>
            </a:endParaRPr>
          </a:p>
        </p:txBody>
      </p:sp>
      <p:sp>
        <p:nvSpPr>
          <p:cNvPr id="598" name="Google Shape;598;gfa73258439_0_249"/>
          <p:cNvSpPr/>
          <p:nvPr/>
        </p:nvSpPr>
        <p:spPr>
          <a:xfrm>
            <a:off x="4359346" y="3498825"/>
            <a:ext cx="2129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Measurements</a:t>
            </a:r>
            <a:endParaRPr sz="1400" b="0" i="0" u="none" strike="noStrike" cap="none">
              <a:solidFill>
                <a:srgbClr val="000000"/>
              </a:solidFill>
              <a:latin typeface="Arial"/>
              <a:ea typeface="Arial"/>
              <a:cs typeface="Arial"/>
              <a:sym typeface="Arial"/>
            </a:endParaRPr>
          </a:p>
        </p:txBody>
      </p:sp>
      <p:cxnSp>
        <p:nvCxnSpPr>
          <p:cNvPr id="590" name="Google Shape;590;gfa73258439_0_249">
            <a:extLst>
              <a:ext uri="{C183D7F6-B498-43B3-948B-1728B52AA6E4}">
                <adec:decorative xmlns:adec="http://schemas.microsoft.com/office/drawing/2017/decorative" xmlns="" val="1"/>
              </a:ext>
            </a:extLst>
          </p:cNvPr>
          <p:cNvCxnSpPr>
            <a:stCxn id="589" idx="1"/>
          </p:cNvCxnSpPr>
          <p:nvPr/>
        </p:nvCxnSpPr>
        <p:spPr>
          <a:xfrm flipH="1">
            <a:off x="917942" y="3395825"/>
            <a:ext cx="6151800" cy="9900"/>
          </a:xfrm>
          <a:prstGeom prst="straightConnector1">
            <a:avLst/>
          </a:prstGeom>
          <a:noFill/>
          <a:ln w="9525" cap="flat" cmpd="sng">
            <a:solidFill>
              <a:schemeClr val="dk1"/>
            </a:solidFill>
            <a:prstDash val="solid"/>
            <a:round/>
            <a:headEnd type="none" w="sm" len="sm"/>
            <a:tailEnd type="none" w="sm" len="sm"/>
          </a:ln>
        </p:spPr>
      </p:cxnSp>
      <p:sp>
        <p:nvSpPr>
          <p:cNvPr id="589" name="Google Shape;589;gfa73258439_0_249"/>
          <p:cNvSpPr/>
          <p:nvPr/>
        </p:nvSpPr>
        <p:spPr>
          <a:xfrm>
            <a:off x="7069742" y="2048975"/>
            <a:ext cx="1954500" cy="2693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700" b="1" i="0" u="none" strike="noStrike" cap="none" dirty="0">
                <a:solidFill>
                  <a:srgbClr val="003399"/>
                </a:solidFill>
                <a:latin typeface="Verdana"/>
                <a:ea typeface="Verdana"/>
                <a:cs typeface="Verdana"/>
                <a:sym typeface="Verdana"/>
              </a:rPr>
              <a:t>Disproportionality of Black and Latinx students applying </a:t>
            </a:r>
            <a:endParaRPr sz="1700" b="0" i="0" u="none" strike="noStrike" cap="none" dirty="0">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2" name="Title 1">
            <a:extLst>
              <a:ext uri="{FF2B5EF4-FFF2-40B4-BE49-F238E27FC236}">
                <a16:creationId xmlns:a16="http://schemas.microsoft.com/office/drawing/2014/main" id="{E025AB16-8FCB-C44B-8DA8-ACA37C567172}"/>
              </a:ext>
            </a:extLst>
          </p:cNvPr>
          <p:cNvSpPr>
            <a:spLocks noGrp="1"/>
          </p:cNvSpPr>
          <p:nvPr>
            <p:ph type="title" idx="4294967295"/>
          </p:nvPr>
        </p:nvSpPr>
        <p:spPr>
          <a:xfrm>
            <a:off x="561300" y="-1445400"/>
            <a:ext cx="8229600" cy="1143000"/>
          </a:xfrm>
        </p:spPr>
        <p:txBody>
          <a:bodyPr/>
          <a:lstStyle/>
          <a:p>
            <a:r>
              <a:rPr lang="en-US" dirty="0"/>
              <a:t>5 Whys</a:t>
            </a:r>
          </a:p>
        </p:txBody>
      </p:sp>
      <p:pic>
        <p:nvPicPr>
          <p:cNvPr id="628" name="Google Shape;628;g10185658f7c_2_4" descr="5 Whys poster"/>
          <p:cNvPicPr preferRelativeResize="0"/>
          <p:nvPr/>
        </p:nvPicPr>
        <p:blipFill rotWithShape="1">
          <a:blip r:embed="rId3">
            <a:alphaModFix/>
          </a:blip>
          <a:srcRect/>
          <a:stretch/>
        </p:blipFill>
        <p:spPr>
          <a:xfrm>
            <a:off x="561300" y="437375"/>
            <a:ext cx="4374950" cy="5530250"/>
          </a:xfrm>
          <a:prstGeom prst="rect">
            <a:avLst/>
          </a:prstGeom>
          <a:noFill/>
          <a:ln w="9525" cap="flat" cmpd="sng">
            <a:solidFill>
              <a:srgbClr val="000000"/>
            </a:solidFill>
            <a:prstDash val="solid"/>
            <a:round/>
            <a:headEnd type="none" w="sm" len="sm"/>
            <a:tailEnd type="none" w="sm" len="sm"/>
          </a:ln>
        </p:spPr>
      </p:pic>
      <p:sp>
        <p:nvSpPr>
          <p:cNvPr id="629" name="Google Shape;629;g10185658f7c_2_4"/>
          <p:cNvSpPr txBox="1"/>
          <p:nvPr/>
        </p:nvSpPr>
        <p:spPr>
          <a:xfrm>
            <a:off x="5134050" y="427850"/>
            <a:ext cx="3900900" cy="557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Verdana"/>
                <a:ea typeface="Verdana"/>
                <a:cs typeface="Verdana"/>
                <a:sym typeface="Verdana"/>
              </a:rPr>
              <a:t>There’s a disproportionality of Black and Latinx students applying to GS.</a:t>
            </a:r>
            <a:endParaRPr sz="14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Why?</a:t>
            </a:r>
            <a:endParaRPr sz="14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Black and Latinx students don’t know about GS.</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Why do </a:t>
            </a:r>
            <a:r>
              <a:rPr lang="en-US" sz="1400" b="1" i="0" u="none" strike="noStrike" cap="none">
                <a:solidFill>
                  <a:schemeClr val="dk1"/>
                </a:solidFill>
                <a:latin typeface="Verdana"/>
                <a:ea typeface="Verdana"/>
                <a:cs typeface="Verdana"/>
                <a:sym typeface="Verdana"/>
              </a:rPr>
              <a:t>Black and Latinx students not know about GS?</a:t>
            </a:r>
            <a:endParaRPr sz="1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GS is only advertised in the higher level math classes, so it misses a lot of students.</a:t>
            </a:r>
            <a:endParaRPr sz="1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Verdana"/>
                <a:ea typeface="Verdana"/>
                <a:cs typeface="Verdana"/>
                <a:sym typeface="Verdana"/>
              </a:rPr>
              <a:t>Why is GC only advertised in higher level math classes?</a:t>
            </a:r>
            <a:endParaRPr sz="1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Schools believe that only students in higher level math classes can be successful at GS.</a:t>
            </a:r>
            <a:endParaRPr sz="1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Verdana"/>
                <a:ea typeface="Verdana"/>
                <a:cs typeface="Verdana"/>
                <a:sym typeface="Verdana"/>
              </a:rPr>
              <a:t>Why do schools believe that only students in higher level math classes can be successful at GS?</a:t>
            </a:r>
            <a:endParaRPr sz="1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Schools equate ability and desire to take higher level math classes with the same abilities and desires of GS students.</a:t>
            </a:r>
            <a:endParaRPr sz="1400" b="0" i="0" u="none" strike="noStrike" cap="none">
              <a:solidFill>
                <a:schemeClr val="dk1"/>
              </a:solidFill>
              <a:latin typeface="Verdana"/>
              <a:ea typeface="Verdana"/>
              <a:cs typeface="Verdana"/>
              <a:sym typeface="Verdana"/>
            </a:endParaRPr>
          </a:p>
        </p:txBody>
      </p:sp>
      <p:sp>
        <p:nvSpPr>
          <p:cNvPr id="627" name="Google Shape;627;g10185658f7c_2_4"/>
          <p:cNvSpPr txBox="1"/>
          <p:nvPr/>
        </p:nvSpPr>
        <p:spPr>
          <a:xfrm>
            <a:off x="173550" y="6285125"/>
            <a:ext cx="67272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Verdana"/>
                <a:ea typeface="Verdana"/>
                <a:cs typeface="Verdana"/>
                <a:sym typeface="Verdana"/>
              </a:rPr>
              <a:t>Directions on Workspace Page </a:t>
            </a:r>
            <a:endParaRPr sz="1700" b="0" i="0" u="none" strike="noStrike" cap="none" dirty="0">
              <a:solidFill>
                <a:srgbClr val="000000"/>
              </a:solidFill>
              <a:latin typeface="Verdana"/>
              <a:ea typeface="Verdana"/>
              <a:cs typeface="Verdana"/>
              <a:sym typeface="Verdan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2" name="Title 1">
            <a:extLst>
              <a:ext uri="{FF2B5EF4-FFF2-40B4-BE49-F238E27FC236}">
                <a16:creationId xmlns:a16="http://schemas.microsoft.com/office/drawing/2014/main" id="{9B838C59-615D-E644-9E60-42C51C3106AF}"/>
              </a:ext>
            </a:extLst>
          </p:cNvPr>
          <p:cNvSpPr>
            <a:spLocks noGrp="1"/>
          </p:cNvSpPr>
          <p:nvPr>
            <p:ph type="title" idx="4294967295"/>
          </p:nvPr>
        </p:nvSpPr>
        <p:spPr>
          <a:xfrm>
            <a:off x="457200" y="-1401763"/>
            <a:ext cx="8229600" cy="1143000"/>
          </a:xfrm>
        </p:spPr>
        <p:txBody>
          <a:bodyPr/>
          <a:lstStyle/>
          <a:p>
            <a:pPr rtl="0"/>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Identify data / evidence of need II</a:t>
            </a:r>
            <a:endParaRPr lang="en-US" dirty="0">
              <a:effectLst/>
            </a:endParaRPr>
          </a:p>
        </p:txBody>
      </p:sp>
      <p:sp>
        <p:nvSpPr>
          <p:cNvPr id="636" name="Google Shape;636;p46"/>
          <p:cNvSpPr/>
          <p:nvPr/>
        </p:nvSpPr>
        <p:spPr>
          <a:xfrm>
            <a:off x="119425" y="1456550"/>
            <a:ext cx="2697000" cy="2867400"/>
          </a:xfrm>
          <a:prstGeom prst="wedgeEllipseCallout">
            <a:avLst>
              <a:gd name="adj1" fmla="val 1710"/>
              <a:gd name="adj2" fmla="val 63641"/>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600"/>
              <a:buFont typeface="Verdana"/>
              <a:buNone/>
            </a:pPr>
            <a:r>
              <a:rPr lang="en-US" sz="2600" b="0" i="0" u="none" strike="noStrike" cap="none" dirty="0">
                <a:solidFill>
                  <a:schemeClr val="dk1"/>
                </a:solidFill>
                <a:latin typeface="Verdana"/>
                <a:ea typeface="Verdana"/>
                <a:cs typeface="Verdana"/>
                <a:sym typeface="Verdana"/>
              </a:rPr>
              <a:t>Identify data / evidence of need</a:t>
            </a:r>
            <a:endParaRPr sz="2600" b="0" i="0" u="none" strike="noStrike" cap="none" dirty="0">
              <a:solidFill>
                <a:schemeClr val="dk1"/>
              </a:solidFill>
              <a:latin typeface="Verdana"/>
              <a:ea typeface="Verdana"/>
              <a:cs typeface="Verdana"/>
              <a:sym typeface="Verdana"/>
            </a:endParaRPr>
          </a:p>
        </p:txBody>
      </p:sp>
      <p:pic>
        <p:nvPicPr>
          <p:cNvPr id="635" name="Google Shape;635;p46" descr="Visual Representation of VTSS Data Informed Decision Making Process&#10;"/>
          <p:cNvPicPr preferRelativeResize="0"/>
          <p:nvPr/>
        </p:nvPicPr>
        <p:blipFill rotWithShape="1">
          <a:blip r:embed="rId3">
            <a:alphaModFix/>
          </a:blip>
          <a:srcRect/>
          <a:stretch/>
        </p:blipFill>
        <p:spPr>
          <a:xfrm>
            <a:off x="0" y="4451675"/>
            <a:ext cx="3115000" cy="2406325"/>
          </a:xfrm>
          <a:prstGeom prst="rect">
            <a:avLst/>
          </a:prstGeom>
          <a:noFill/>
          <a:ln>
            <a:noFill/>
          </a:ln>
        </p:spPr>
      </p:pic>
      <p:sp>
        <p:nvSpPr>
          <p:cNvPr id="637" name="Google Shape;637;p46"/>
          <p:cNvSpPr txBox="1"/>
          <p:nvPr/>
        </p:nvSpPr>
        <p:spPr>
          <a:xfrm>
            <a:off x="3079975" y="530925"/>
            <a:ext cx="5844300" cy="54765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chemeClr val="dk1"/>
              </a:buClr>
              <a:buSzPts val="2100"/>
              <a:buFont typeface="Verdana"/>
              <a:buNone/>
            </a:pPr>
            <a:r>
              <a:rPr lang="en-US" sz="2100" b="1" i="0" u="none" strike="noStrike" cap="none">
                <a:solidFill>
                  <a:schemeClr val="dk1"/>
                </a:solidFill>
                <a:latin typeface="Verdana"/>
                <a:ea typeface="Verdana"/>
                <a:cs typeface="Verdana"/>
                <a:sym typeface="Verdana"/>
              </a:rPr>
              <a:t>To truly understand the problem/challenge we have to gain insight from those affected by the problem/challenge.</a:t>
            </a:r>
            <a:endParaRPr sz="21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100"/>
              <a:buFont typeface="Verdana"/>
              <a:buNone/>
            </a:pPr>
            <a:endParaRPr sz="21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100"/>
              <a:buFont typeface="Verdana"/>
              <a:buNone/>
            </a:pPr>
            <a:r>
              <a:rPr lang="en-US" sz="2100" b="0" i="0" u="none" strike="noStrike" cap="none">
                <a:solidFill>
                  <a:schemeClr val="dk1"/>
                </a:solidFill>
                <a:latin typeface="Verdana"/>
                <a:ea typeface="Verdana"/>
                <a:cs typeface="Verdana"/>
                <a:sym typeface="Verdana"/>
              </a:rPr>
              <a:t>They can help us understand:</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What</a:t>
            </a:r>
            <a:r>
              <a:rPr lang="en-US" sz="2100" b="0" i="0" u="none" strike="noStrike" cap="none">
                <a:solidFill>
                  <a:schemeClr val="dk1"/>
                </a:solidFill>
                <a:latin typeface="Verdana"/>
                <a:ea typeface="Verdana"/>
                <a:cs typeface="Verdana"/>
                <a:sym typeface="Verdana"/>
              </a:rPr>
              <a:t> does this problem look/sound/feel like for them?</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Who</a:t>
            </a:r>
            <a:r>
              <a:rPr lang="en-US" sz="2100" b="0" i="0" u="none" strike="noStrike" cap="none">
                <a:solidFill>
                  <a:schemeClr val="dk1"/>
                </a:solidFill>
                <a:latin typeface="Verdana"/>
                <a:ea typeface="Verdana"/>
                <a:cs typeface="Verdana"/>
                <a:sym typeface="Verdana"/>
              </a:rPr>
              <a:t> is this problem affecting and in what way?  </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When</a:t>
            </a:r>
            <a:r>
              <a:rPr lang="en-US" sz="2100" b="0" i="0" u="none" strike="noStrike" cap="none">
                <a:solidFill>
                  <a:schemeClr val="dk1"/>
                </a:solidFill>
                <a:latin typeface="Verdana"/>
                <a:ea typeface="Verdana"/>
                <a:cs typeface="Verdana"/>
                <a:sym typeface="Verdana"/>
              </a:rPr>
              <a:t> is this problem affecting them more?  the least?</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Where</a:t>
            </a:r>
            <a:r>
              <a:rPr lang="en-US" sz="2100" b="0" i="0" u="none" strike="noStrike" cap="none">
                <a:solidFill>
                  <a:schemeClr val="dk1"/>
                </a:solidFill>
                <a:latin typeface="Verdana"/>
                <a:ea typeface="Verdana"/>
                <a:cs typeface="Verdana"/>
                <a:sym typeface="Verdana"/>
              </a:rPr>
              <a:t> do they experience this problem the most?</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Why</a:t>
            </a:r>
            <a:r>
              <a:rPr lang="en-US" sz="2100" b="0" i="0" u="none" strike="noStrike" cap="none">
                <a:solidFill>
                  <a:schemeClr val="dk1"/>
                </a:solidFill>
                <a:latin typeface="Verdana"/>
                <a:ea typeface="Verdana"/>
                <a:cs typeface="Verdana"/>
                <a:sym typeface="Verdana"/>
              </a:rPr>
              <a:t> do they think this problem is occuring?</a:t>
            </a:r>
            <a:endParaRPr sz="21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B186"/>
        </a:solidFill>
        <a:effectLst/>
      </p:bgPr>
    </p:bg>
    <p:spTree>
      <p:nvGrpSpPr>
        <p:cNvPr id="1" name="Shape 641"/>
        <p:cNvGrpSpPr/>
        <p:nvPr/>
      </p:nvGrpSpPr>
      <p:grpSpPr>
        <a:xfrm>
          <a:off x="0" y="0"/>
          <a:ext cx="0" cy="0"/>
          <a:chOff x="0" y="0"/>
          <a:chExt cx="0" cy="0"/>
        </a:xfrm>
      </p:grpSpPr>
      <p:sp>
        <p:nvSpPr>
          <p:cNvPr id="642" name="Google Shape;642;gfa73258439_0_472"/>
          <p:cNvSpPr txBox="1">
            <a:spLocks noGrp="1"/>
          </p:cNvSpPr>
          <p:nvPr>
            <p:ph type="title"/>
          </p:nvPr>
        </p:nvSpPr>
        <p:spPr>
          <a:xfrm>
            <a:off x="246625" y="35692"/>
            <a:ext cx="8520600" cy="763500"/>
          </a:xfrm>
          <a:prstGeom prst="rect">
            <a:avLst/>
          </a:prstGeom>
          <a:solidFill>
            <a:srgbClr val="A69181"/>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000"/>
              <a:buNone/>
            </a:pPr>
            <a:r>
              <a:rPr lang="en-US" dirty="0">
                <a:solidFill>
                  <a:schemeClr val="lt1"/>
                </a:solidFill>
              </a:rPr>
              <a:t>Key Takeaways...</a:t>
            </a:r>
            <a:endParaRPr dirty="0">
              <a:solidFill>
                <a:schemeClr val="lt1"/>
              </a:solidFill>
            </a:endParaRPr>
          </a:p>
        </p:txBody>
      </p:sp>
      <p:sp>
        <p:nvSpPr>
          <p:cNvPr id="645" name="Google Shape;645;gfa73258439_0_472"/>
          <p:cNvSpPr txBox="1"/>
          <p:nvPr/>
        </p:nvSpPr>
        <p:spPr>
          <a:xfrm>
            <a:off x="93375" y="919825"/>
            <a:ext cx="8901900" cy="78633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700" b="0" i="0" u="none" strike="noStrike" cap="none" dirty="0">
                <a:solidFill>
                  <a:schemeClr val="dk1"/>
                </a:solidFill>
                <a:latin typeface="Arial"/>
                <a:ea typeface="Arial"/>
                <a:cs typeface="Arial"/>
                <a:sym typeface="Arial"/>
              </a:rPr>
              <a:t>“I think if there had been a little more help to know the dates and reminders - I know it's great for kids to </a:t>
            </a:r>
            <a:r>
              <a:rPr lang="en-US" sz="1700" b="0" i="0" u="none" strike="noStrike" cap="none" dirty="0">
                <a:solidFill>
                  <a:srgbClr val="F6B187"/>
                </a:solidFill>
                <a:latin typeface="Arial"/>
                <a:ea typeface="Arial"/>
                <a:cs typeface="Arial"/>
                <a:sym typeface="Arial"/>
              </a:rPr>
              <a:t>be</a:t>
            </a:r>
            <a:r>
              <a:rPr lang="en-US" sz="1700" b="0" i="0" u="none" strike="noStrike" cap="none" dirty="0">
                <a:solidFill>
                  <a:schemeClr val="dk1"/>
                </a:solidFill>
                <a:latin typeface="Arial"/>
                <a:ea typeface="Arial"/>
                <a:cs typeface="Arial"/>
                <a:sym typeface="Arial"/>
              </a:rPr>
              <a:t> responsible, but they're also younger, so they’re not as responsible.”</a:t>
            </a:r>
            <a:endParaRPr sz="1800" b="0" i="0" u="none" strike="noStrike" cap="none" dirty="0">
              <a:solidFill>
                <a:srgbClr val="000000"/>
              </a:solidFill>
              <a:latin typeface="Verdana"/>
              <a:ea typeface="Verdana"/>
              <a:cs typeface="Verdana"/>
              <a:sym typeface="Verdana"/>
            </a:endParaRPr>
          </a:p>
        </p:txBody>
      </p:sp>
      <p:sp>
        <p:nvSpPr>
          <p:cNvPr id="646" name="Google Shape;646;gfa73258439_0_472"/>
          <p:cNvSpPr txBox="1"/>
          <p:nvPr/>
        </p:nvSpPr>
        <p:spPr>
          <a:xfrm>
            <a:off x="3008800" y="1664200"/>
            <a:ext cx="6038400" cy="747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700" b="0" i="0" u="none" strike="noStrike" cap="none" dirty="0">
                <a:solidFill>
                  <a:schemeClr val="dk1"/>
                </a:solidFill>
                <a:latin typeface="Arial"/>
                <a:ea typeface="Arial"/>
                <a:cs typeface="Arial"/>
                <a:sym typeface="Arial"/>
              </a:rPr>
              <a:t>“I got some help from my English teacher for the essay. She helped to guide me through it and it was really helpful.”</a:t>
            </a:r>
            <a:endParaRPr sz="1800" b="0" i="0" u="none" strike="noStrike" cap="none" dirty="0">
              <a:solidFill>
                <a:srgbClr val="000000"/>
              </a:solidFill>
              <a:latin typeface="Verdana"/>
              <a:ea typeface="Verdana"/>
              <a:cs typeface="Verdana"/>
              <a:sym typeface="Verdana"/>
            </a:endParaRPr>
          </a:p>
        </p:txBody>
      </p:sp>
      <p:sp>
        <p:nvSpPr>
          <p:cNvPr id="647" name="Google Shape;647;gfa73258439_0_472"/>
          <p:cNvSpPr txBox="1"/>
          <p:nvPr/>
        </p:nvSpPr>
        <p:spPr>
          <a:xfrm>
            <a:off x="404625" y="2451775"/>
            <a:ext cx="7231500" cy="747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700" b="0" i="0" u="none" strike="noStrike" cap="none" dirty="0">
                <a:solidFill>
                  <a:schemeClr val="dk1"/>
                </a:solidFill>
                <a:latin typeface="Arial"/>
                <a:ea typeface="Arial"/>
                <a:cs typeface="Arial"/>
                <a:sym typeface="Arial"/>
              </a:rPr>
              <a:t>“I was applying with a group of friends, so we were all editing each others papers and just kind of reading them over. So it really wasn't too bad.”</a:t>
            </a:r>
            <a:endParaRPr sz="1800" b="0" i="0" u="none" strike="noStrike" cap="none" dirty="0">
              <a:solidFill>
                <a:srgbClr val="000000"/>
              </a:solidFill>
              <a:latin typeface="Verdana"/>
              <a:ea typeface="Verdana"/>
              <a:cs typeface="Verdana"/>
              <a:sym typeface="Verdana"/>
            </a:endParaRPr>
          </a:p>
        </p:txBody>
      </p:sp>
      <p:sp>
        <p:nvSpPr>
          <p:cNvPr id="648" name="Google Shape;648;gfa73258439_0_472"/>
          <p:cNvSpPr txBox="1"/>
          <p:nvPr/>
        </p:nvSpPr>
        <p:spPr>
          <a:xfrm>
            <a:off x="788475" y="3163150"/>
            <a:ext cx="8355600" cy="747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700" b="0" i="0" u="none" strike="noStrike" cap="none" dirty="0">
                <a:solidFill>
                  <a:schemeClr val="dk1"/>
                </a:solidFill>
                <a:latin typeface="Arial"/>
                <a:ea typeface="Arial"/>
                <a:cs typeface="Arial"/>
                <a:sym typeface="Arial"/>
              </a:rPr>
              <a:t>“in my French class a peer of mine was interested in applying, but he had never heard of it and by the time the application process was done, it was too late for him.”</a:t>
            </a:r>
            <a:endParaRPr sz="1700" b="0" i="0" u="none" strike="noStrike" cap="none" dirty="0">
              <a:solidFill>
                <a:srgbClr val="000000"/>
              </a:solidFill>
              <a:latin typeface="Verdana"/>
              <a:ea typeface="Verdana"/>
              <a:cs typeface="Verdana"/>
              <a:sym typeface="Verdana"/>
            </a:endParaRPr>
          </a:p>
        </p:txBody>
      </p:sp>
      <p:sp>
        <p:nvSpPr>
          <p:cNvPr id="644" name="Google Shape;644;gfa73258439_0_472"/>
          <p:cNvSpPr txBox="1"/>
          <p:nvPr/>
        </p:nvSpPr>
        <p:spPr>
          <a:xfrm>
            <a:off x="155625" y="4029850"/>
            <a:ext cx="8839500" cy="2770500"/>
          </a:xfrm>
          <a:prstGeom prst="rect">
            <a:avLst/>
          </a:prstGeom>
          <a:solidFill>
            <a:srgbClr val="FCE5CD"/>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800" b="1" i="0" u="none" strike="noStrike" cap="none">
                <a:solidFill>
                  <a:schemeClr val="dk1"/>
                </a:solidFill>
                <a:latin typeface="Arial"/>
                <a:ea typeface="Arial"/>
                <a:cs typeface="Arial"/>
                <a:sym typeface="Arial"/>
              </a:rPr>
              <a:t>Exposure to Governor’s School (information, connection to Governor’s School students, site visit) and having the skill to complete the application seem to be more of a determining factor of applying than the application criteria itself.</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6B186"/>
        </a:solidFill>
        <a:effectLst/>
      </p:bgPr>
    </p:bg>
    <p:spTree>
      <p:nvGrpSpPr>
        <p:cNvPr id="1" name="Shape 652"/>
        <p:cNvGrpSpPr/>
        <p:nvPr/>
      </p:nvGrpSpPr>
      <p:grpSpPr>
        <a:xfrm>
          <a:off x="0" y="0"/>
          <a:ext cx="0" cy="0"/>
          <a:chOff x="0" y="0"/>
          <a:chExt cx="0" cy="0"/>
        </a:xfrm>
      </p:grpSpPr>
      <p:sp>
        <p:nvSpPr>
          <p:cNvPr id="653" name="Google Shape;653;g10185658f7c_2_20"/>
          <p:cNvSpPr txBox="1">
            <a:spLocks noGrp="1"/>
          </p:cNvSpPr>
          <p:nvPr>
            <p:ph type="title"/>
          </p:nvPr>
        </p:nvSpPr>
        <p:spPr>
          <a:xfrm>
            <a:off x="246625" y="111892"/>
            <a:ext cx="8520600" cy="763500"/>
          </a:xfrm>
          <a:prstGeom prst="rect">
            <a:avLst/>
          </a:prstGeom>
          <a:solidFill>
            <a:srgbClr val="A69181"/>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000"/>
              <a:buNone/>
            </a:pPr>
            <a:r>
              <a:rPr lang="en-US" dirty="0">
                <a:solidFill>
                  <a:schemeClr val="lt1"/>
                </a:solidFill>
              </a:rPr>
              <a:t>Key Takeaways...</a:t>
            </a:r>
            <a:endParaRPr dirty="0">
              <a:solidFill>
                <a:schemeClr val="lt1"/>
              </a:solidFill>
            </a:endParaRPr>
          </a:p>
        </p:txBody>
      </p:sp>
      <p:sp>
        <p:nvSpPr>
          <p:cNvPr id="656" name="Google Shape;656;g10185658f7c_2_20"/>
          <p:cNvSpPr txBox="1"/>
          <p:nvPr/>
        </p:nvSpPr>
        <p:spPr>
          <a:xfrm>
            <a:off x="1110125" y="1104450"/>
            <a:ext cx="7791900" cy="1650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700" b="0" i="0" u="none" strike="noStrike" cap="none">
                <a:solidFill>
                  <a:schemeClr val="dk1"/>
                </a:solidFill>
                <a:latin typeface="Arial"/>
                <a:ea typeface="Arial"/>
                <a:cs typeface="Arial"/>
                <a:sym typeface="Arial"/>
              </a:rPr>
              <a:t>“I’m the president of a club at my school, I work a job two or three days a week, I’m on the Executive Board of this international program. I think that it's fine. I've got tons of time to still be my friend. I have watched literally countless Netflix shows, so I don't think that it has gotten in my way at all. I’m still maintaining all A's.”</a:t>
            </a:r>
            <a:endParaRPr sz="1700" b="0" i="0" u="none" strike="noStrike" cap="none">
              <a:solidFill>
                <a:srgbClr val="000000"/>
              </a:solidFill>
              <a:latin typeface="Verdana"/>
              <a:ea typeface="Verdana"/>
              <a:cs typeface="Verdana"/>
              <a:sym typeface="Verdana"/>
            </a:endParaRPr>
          </a:p>
        </p:txBody>
      </p:sp>
      <p:sp>
        <p:nvSpPr>
          <p:cNvPr id="657" name="Google Shape;657;g10185658f7c_2_20"/>
          <p:cNvSpPr txBox="1"/>
          <p:nvPr/>
        </p:nvSpPr>
        <p:spPr>
          <a:xfrm>
            <a:off x="373500" y="2754450"/>
            <a:ext cx="7013700" cy="1349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700" b="0" i="0" u="none" strike="noStrike" cap="none">
                <a:solidFill>
                  <a:schemeClr val="dk1"/>
                </a:solidFill>
                <a:latin typeface="Arial"/>
                <a:ea typeface="Arial"/>
                <a:cs typeface="Arial"/>
                <a:sym typeface="Arial"/>
              </a:rPr>
              <a:t>“It is not too much more work than similar classes at X school, but it is definitely a different experience and the environment has people that tend to be more stressed or conscious of what they need to do and get it done.”</a:t>
            </a:r>
            <a:endParaRPr sz="1900" b="0" i="0" u="none" strike="noStrike" cap="none">
              <a:solidFill>
                <a:srgbClr val="000000"/>
              </a:solidFill>
              <a:latin typeface="Verdana"/>
              <a:ea typeface="Verdana"/>
              <a:cs typeface="Verdana"/>
              <a:sym typeface="Verdana"/>
            </a:endParaRPr>
          </a:p>
        </p:txBody>
      </p:sp>
      <p:sp>
        <p:nvSpPr>
          <p:cNvPr id="655" name="Google Shape;655;g10185658f7c_2_20"/>
          <p:cNvSpPr txBox="1"/>
          <p:nvPr/>
        </p:nvSpPr>
        <p:spPr>
          <a:xfrm>
            <a:off x="141750" y="4430150"/>
            <a:ext cx="8860500" cy="2339700"/>
          </a:xfrm>
          <a:prstGeom prst="rect">
            <a:avLst/>
          </a:prstGeom>
          <a:solidFill>
            <a:srgbClr val="FCE5CD"/>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Governor’s School is perceived by both GS students and their base school peers as a time intensive, driven, academically focused place to be, but there are a lot of supports to make it manageable (which non-GS are not aware of).</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2"/>
        <p:cNvGrpSpPr/>
        <p:nvPr/>
      </p:nvGrpSpPr>
      <p:grpSpPr>
        <a:xfrm>
          <a:off x="0" y="0"/>
          <a:ext cx="0" cy="0"/>
          <a:chOff x="0" y="0"/>
          <a:chExt cx="0" cy="0"/>
        </a:xfrm>
      </p:grpSpPr>
      <p:sp>
        <p:nvSpPr>
          <p:cNvPr id="2" name="Title 1">
            <a:extLst>
              <a:ext uri="{FF2B5EF4-FFF2-40B4-BE49-F238E27FC236}">
                <a16:creationId xmlns:a16="http://schemas.microsoft.com/office/drawing/2014/main" id="{F117122D-1503-6240-A62A-DBB0DC76E260}"/>
              </a:ext>
            </a:extLst>
          </p:cNvPr>
          <p:cNvSpPr>
            <a:spLocks noGrp="1"/>
          </p:cNvSpPr>
          <p:nvPr>
            <p:ph type="title" idx="4294967295"/>
          </p:nvPr>
        </p:nvSpPr>
        <p:spPr>
          <a:xfrm>
            <a:off x="457200" y="-1393741"/>
            <a:ext cx="8229600" cy="1143000"/>
          </a:xfrm>
        </p:spPr>
        <p:txBody>
          <a:bodyPr/>
          <a:lstStyle/>
          <a:p>
            <a:r>
              <a:rPr lang="en-US" sz="4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Governor’s School</a:t>
            </a:r>
            <a:r>
              <a:rPr lang="en-US" dirty="0"/>
              <a:t> </a:t>
            </a:r>
          </a:p>
        </p:txBody>
      </p:sp>
      <p:sp>
        <p:nvSpPr>
          <p:cNvPr id="663" name="Google Shape;663;g10185658f7c_2_0"/>
          <p:cNvSpPr txBox="1"/>
          <p:nvPr/>
        </p:nvSpPr>
        <p:spPr>
          <a:xfrm>
            <a:off x="591375" y="549875"/>
            <a:ext cx="8154900" cy="535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0" i="0" u="none" strike="noStrike" cap="none" dirty="0">
                <a:solidFill>
                  <a:srgbClr val="000000"/>
                </a:solidFill>
                <a:latin typeface="Verdana"/>
                <a:ea typeface="Verdana"/>
                <a:cs typeface="Verdana"/>
                <a:sym typeface="Verdana"/>
              </a:rPr>
              <a:t>“People think Governor’s School is only for the ‘smart kids.’  But anyone can succeed here, they just have to want to.  It takes time and effort, but Governor’s School teachers will stick with you until you get.”</a:t>
            </a:r>
            <a:endParaRPr sz="4200" b="0" i="0" u="none" strike="noStrike" cap="none" dirty="0">
              <a:solidFill>
                <a:srgbClr val="000000"/>
              </a:solidFill>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47"/>
          <p:cNvSpPr txBox="1">
            <a:spLocks noGrp="1"/>
          </p:cNvSpPr>
          <p:nvPr>
            <p:ph type="title"/>
          </p:nvPr>
        </p:nvSpPr>
        <p:spPr>
          <a:xfrm>
            <a:off x="457200" y="274675"/>
            <a:ext cx="8229600" cy="2035200"/>
          </a:xfrm>
          <a:prstGeom prst="rect">
            <a:avLst/>
          </a:prstGeom>
          <a:solidFill>
            <a:srgbClr val="A9DCF2">
              <a:alpha val="65490"/>
            </a:srgb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000"/>
              <a:buFont typeface="Verdana"/>
              <a:buNone/>
            </a:pPr>
            <a:r>
              <a:rPr lang="en-US" sz="2900" dirty="0"/>
              <a:t>What are the underlying factors influencing why our data looks the way it does?  </a:t>
            </a:r>
            <a:endParaRPr sz="2900" dirty="0"/>
          </a:p>
          <a:p>
            <a:pPr marL="0" lvl="0" indent="0" algn="l" rtl="0">
              <a:lnSpc>
                <a:spcPct val="100000"/>
              </a:lnSpc>
              <a:spcBef>
                <a:spcPts val="0"/>
              </a:spcBef>
              <a:spcAft>
                <a:spcPts val="0"/>
              </a:spcAft>
              <a:buClr>
                <a:schemeClr val="dk1"/>
              </a:buClr>
              <a:buSzPts val="4000"/>
              <a:buFont typeface="Verdana"/>
              <a:buNone/>
            </a:pPr>
            <a:r>
              <a:rPr lang="en-US" sz="2900" dirty="0"/>
              <a:t>How are those being affected by the problem experiencing it?</a:t>
            </a:r>
            <a:endParaRPr sz="2700" b="1" dirty="0"/>
          </a:p>
        </p:txBody>
      </p:sp>
      <p:sp>
        <p:nvSpPr>
          <p:cNvPr id="670" name="Google Shape;670;p47"/>
          <p:cNvSpPr txBox="1"/>
          <p:nvPr/>
        </p:nvSpPr>
        <p:spPr>
          <a:xfrm>
            <a:off x="457200" y="2375450"/>
            <a:ext cx="8382000" cy="41777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a:solidFill>
                  <a:srgbClr val="000000"/>
                </a:solidFill>
                <a:latin typeface="Verdana"/>
                <a:ea typeface="Verdana"/>
                <a:cs typeface="Verdana"/>
                <a:sym typeface="Verdana"/>
              </a:rPr>
              <a:t>Tools </a:t>
            </a:r>
            <a:r>
              <a:rPr lang="en-US" sz="2400" b="1" i="0" u="none" strike="noStrike" cap="none">
                <a:solidFill>
                  <a:schemeClr val="dk1"/>
                </a:solidFill>
                <a:latin typeface="Verdana"/>
                <a:ea typeface="Verdana"/>
                <a:cs typeface="Verdana"/>
                <a:sym typeface="Verdana"/>
              </a:rPr>
              <a:t>we</a:t>
            </a:r>
            <a:r>
              <a:rPr lang="en-US" sz="2400" b="1" i="0" u="none" strike="noStrike" cap="none">
                <a:solidFill>
                  <a:srgbClr val="000000"/>
                </a:solidFill>
                <a:latin typeface="Verdana"/>
                <a:ea typeface="Verdana"/>
                <a:cs typeface="Verdana"/>
                <a:sym typeface="Verdana"/>
              </a:rPr>
              <a:t> could use to figure it out…</a:t>
            </a:r>
            <a:endParaRPr sz="18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000000"/>
              </a:buClr>
              <a:buSzPts val="2400"/>
              <a:buFont typeface="Verdana"/>
              <a:buChar char="-"/>
            </a:pPr>
            <a:r>
              <a:rPr lang="en-US" sz="2400" b="1" i="0" u="none" strike="noStrike" cap="none">
                <a:solidFill>
                  <a:schemeClr val="dk1"/>
                </a:solidFill>
                <a:latin typeface="Verdana"/>
                <a:ea typeface="Verdana"/>
                <a:cs typeface="Verdana"/>
                <a:sym typeface="Verdana"/>
              </a:rPr>
              <a:t>Equity audits (curriculum, policies, budget, etc.)</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b="1" i="0" u="none" strike="noStrike" cap="none">
                <a:solidFill>
                  <a:schemeClr val="dk1"/>
                </a:solidFill>
                <a:latin typeface="Verdana"/>
                <a:ea typeface="Verdana"/>
                <a:cs typeface="Verdana"/>
                <a:sym typeface="Verdana"/>
              </a:rPr>
              <a:t>Empathy interviews</a:t>
            </a:r>
            <a:endParaRPr sz="24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Arial"/>
              <a:buNone/>
            </a:pPr>
            <a:endParaRPr sz="2400" b="1"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b="1" i="0" u="none" strike="noStrike" cap="none">
                <a:solidFill>
                  <a:srgbClr val="000000"/>
                </a:solidFill>
                <a:latin typeface="Verdana"/>
                <a:ea typeface="Verdana"/>
                <a:cs typeface="Verdana"/>
                <a:sym typeface="Verdana"/>
              </a:rPr>
              <a:t>Focus groups</a:t>
            </a:r>
            <a:endParaRPr sz="24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Arial"/>
              <a:buNone/>
            </a:pPr>
            <a:endParaRPr sz="2400" b="1"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b="1" i="0" u="none" strike="noStrike" cap="none">
                <a:solidFill>
                  <a:srgbClr val="000000"/>
                </a:solidFill>
                <a:latin typeface="Verdana"/>
                <a:ea typeface="Verdana"/>
                <a:cs typeface="Verdana"/>
                <a:sym typeface="Verdana"/>
              </a:rPr>
              <a:t>Observations</a:t>
            </a:r>
            <a:endParaRPr sz="24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Arial"/>
              <a:buNone/>
            </a:pPr>
            <a:endParaRPr sz="2400" b="1"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b="1" i="0" u="none" strike="noStrike" cap="none">
                <a:solidFill>
                  <a:srgbClr val="000000"/>
                </a:solidFill>
                <a:latin typeface="Verdana"/>
                <a:ea typeface="Verdana"/>
                <a:cs typeface="Verdana"/>
                <a:sym typeface="Verdana"/>
              </a:rPr>
              <a:t>Surveys</a:t>
            </a:r>
            <a:endParaRPr sz="2400" b="1" i="0" u="none" strike="noStrike" cap="none">
              <a:solidFill>
                <a:srgbClr val="000000"/>
              </a:solidFill>
              <a:latin typeface="Verdana"/>
              <a:ea typeface="Verdana"/>
              <a:cs typeface="Verdana"/>
              <a:sym typeface="Verdan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2" name="Title 1">
            <a:extLst>
              <a:ext uri="{FF2B5EF4-FFF2-40B4-BE49-F238E27FC236}">
                <a16:creationId xmlns:a16="http://schemas.microsoft.com/office/drawing/2014/main" id="{BABF66CF-B51F-7842-ABF7-1C79BE366AD4}"/>
              </a:ext>
            </a:extLst>
          </p:cNvPr>
          <p:cNvSpPr>
            <a:spLocks noGrp="1"/>
          </p:cNvSpPr>
          <p:nvPr>
            <p:ph type="title" idx="4294967295"/>
          </p:nvPr>
        </p:nvSpPr>
        <p:spPr>
          <a:xfrm>
            <a:off x="404472" y="-1466250"/>
            <a:ext cx="8229600" cy="1143000"/>
          </a:xfrm>
        </p:spPr>
        <p:txBody>
          <a:bodyPr/>
          <a:lstStyle/>
          <a:p>
            <a:r>
              <a:rPr lang="en-US" dirty="0"/>
              <a:t>Underlying Factors</a:t>
            </a:r>
          </a:p>
        </p:txBody>
      </p:sp>
      <p:sp>
        <p:nvSpPr>
          <p:cNvPr id="677" name="Google Shape;677;g9ea5cc65a7_0_279"/>
          <p:cNvSpPr txBox="1"/>
          <p:nvPr/>
        </p:nvSpPr>
        <p:spPr>
          <a:xfrm>
            <a:off x="290500" y="145250"/>
            <a:ext cx="2625000" cy="8301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Focus on Human Values</a:t>
            </a:r>
            <a:endParaRPr sz="2400" b="0" i="0" u="none" strike="noStrike" cap="none" dirty="0">
              <a:solidFill>
                <a:srgbClr val="000000"/>
              </a:solidFill>
              <a:latin typeface="Verdana"/>
              <a:ea typeface="Verdana"/>
              <a:cs typeface="Verdana"/>
              <a:sym typeface="Verdana"/>
            </a:endParaRPr>
          </a:p>
        </p:txBody>
      </p:sp>
      <p:pic>
        <p:nvPicPr>
          <p:cNvPr id="676" name="Google Shape;676;g9ea5cc65a7_0_279" descr="Person with loved ones"/>
          <p:cNvPicPr preferRelativeResize="0"/>
          <p:nvPr/>
        </p:nvPicPr>
        <p:blipFill rotWithShape="1">
          <a:blip r:embed="rId3">
            <a:alphaModFix/>
          </a:blip>
          <a:srcRect/>
          <a:stretch/>
        </p:blipFill>
        <p:spPr>
          <a:xfrm>
            <a:off x="401400" y="1086175"/>
            <a:ext cx="2506125" cy="2233900"/>
          </a:xfrm>
          <a:prstGeom prst="rect">
            <a:avLst/>
          </a:prstGeom>
          <a:noFill/>
          <a:ln>
            <a:noFill/>
          </a:ln>
        </p:spPr>
      </p:pic>
      <p:sp>
        <p:nvSpPr>
          <p:cNvPr id="682" name="Google Shape;682;g9ea5cc65a7_0_279"/>
          <p:cNvSpPr txBox="1"/>
          <p:nvPr/>
        </p:nvSpPr>
        <p:spPr>
          <a:xfrm>
            <a:off x="401400" y="3430900"/>
            <a:ext cx="2506200" cy="342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Seek as many ways as possible to get to know your end users including immersion, observation and co-design.</a:t>
            </a:r>
            <a:endParaRPr sz="2400" b="0" i="0" u="none" strike="noStrike" cap="none" dirty="0">
              <a:solidFill>
                <a:srgbClr val="000000"/>
              </a:solidFill>
              <a:latin typeface="Verdana"/>
              <a:ea typeface="Verdana"/>
              <a:cs typeface="Verdana"/>
              <a:sym typeface="Verdana"/>
            </a:endParaRPr>
          </a:p>
        </p:txBody>
      </p:sp>
      <p:sp>
        <p:nvSpPr>
          <p:cNvPr id="678" name="Google Shape;678;g9ea5cc65a7_0_279"/>
          <p:cNvSpPr txBox="1"/>
          <p:nvPr/>
        </p:nvSpPr>
        <p:spPr>
          <a:xfrm>
            <a:off x="3306450" y="145250"/>
            <a:ext cx="2625000" cy="8301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Seek Liberatory Collaboration</a:t>
            </a:r>
            <a:endParaRPr sz="2400" b="0" i="0" u="none" strike="noStrike" cap="none" dirty="0">
              <a:solidFill>
                <a:srgbClr val="000000"/>
              </a:solidFill>
              <a:latin typeface="Verdana"/>
              <a:ea typeface="Verdana"/>
              <a:cs typeface="Verdana"/>
              <a:sym typeface="Verdana"/>
            </a:endParaRPr>
          </a:p>
        </p:txBody>
      </p:sp>
      <p:pic>
        <p:nvPicPr>
          <p:cNvPr id="680" name="Google Shape;680;g9ea5cc65a7_0_279" descr="Group of 4 people, one in a wheelchair"/>
          <p:cNvPicPr preferRelativeResize="0"/>
          <p:nvPr/>
        </p:nvPicPr>
        <p:blipFill rotWithShape="1">
          <a:blip r:embed="rId4">
            <a:alphaModFix/>
          </a:blip>
          <a:srcRect/>
          <a:stretch/>
        </p:blipFill>
        <p:spPr>
          <a:xfrm>
            <a:off x="3339438" y="1086175"/>
            <a:ext cx="2559025" cy="2391375"/>
          </a:xfrm>
          <a:prstGeom prst="rect">
            <a:avLst/>
          </a:prstGeom>
          <a:noFill/>
          <a:ln>
            <a:noFill/>
          </a:ln>
        </p:spPr>
      </p:pic>
      <p:sp>
        <p:nvSpPr>
          <p:cNvPr id="683" name="Google Shape;683;g9ea5cc65a7_0_279"/>
          <p:cNvSpPr txBox="1"/>
          <p:nvPr/>
        </p:nvSpPr>
        <p:spPr>
          <a:xfrm>
            <a:off x="3318900" y="3430900"/>
            <a:ext cx="2506200" cy="342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Recognize differences in power and identity.  Design “with” instead of “for”. </a:t>
            </a:r>
            <a:endParaRPr sz="2400" b="0" i="0" u="none" strike="noStrike" cap="none" dirty="0">
              <a:solidFill>
                <a:srgbClr val="000000"/>
              </a:solidFill>
              <a:latin typeface="Verdana"/>
              <a:ea typeface="Verdana"/>
              <a:cs typeface="Verdana"/>
              <a:sym typeface="Verdana"/>
            </a:endParaRPr>
          </a:p>
        </p:txBody>
      </p:sp>
      <p:sp>
        <p:nvSpPr>
          <p:cNvPr id="679" name="Google Shape;679;g9ea5cc65a7_0_279"/>
          <p:cNvSpPr txBox="1"/>
          <p:nvPr/>
        </p:nvSpPr>
        <p:spPr>
          <a:xfrm>
            <a:off x="6253350" y="145250"/>
            <a:ext cx="2625000" cy="8301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Share, Don’t Sell</a:t>
            </a:r>
            <a:endParaRPr sz="2400" b="0" i="0" u="none" strike="noStrike" cap="none">
              <a:solidFill>
                <a:srgbClr val="000000"/>
              </a:solidFill>
              <a:latin typeface="Verdana"/>
              <a:ea typeface="Verdana"/>
              <a:cs typeface="Verdana"/>
              <a:sym typeface="Verdana"/>
            </a:endParaRPr>
          </a:p>
        </p:txBody>
      </p:sp>
      <p:pic>
        <p:nvPicPr>
          <p:cNvPr id="681" name="Google Shape;681;g9ea5cc65a7_0_279" descr="Person giving a gift to another person."/>
          <p:cNvPicPr preferRelativeResize="0"/>
          <p:nvPr/>
        </p:nvPicPr>
        <p:blipFill rotWithShape="1">
          <a:blip r:embed="rId5">
            <a:alphaModFix/>
          </a:blip>
          <a:srcRect/>
          <a:stretch/>
        </p:blipFill>
        <p:spPr>
          <a:xfrm>
            <a:off x="6253350" y="1250800"/>
            <a:ext cx="2625000" cy="1994995"/>
          </a:xfrm>
          <a:prstGeom prst="rect">
            <a:avLst/>
          </a:prstGeom>
          <a:noFill/>
          <a:ln>
            <a:noFill/>
          </a:ln>
        </p:spPr>
      </p:pic>
      <p:sp>
        <p:nvSpPr>
          <p:cNvPr id="684" name="Google Shape;684;g9ea5cc65a7_0_279"/>
          <p:cNvSpPr txBox="1"/>
          <p:nvPr/>
        </p:nvSpPr>
        <p:spPr>
          <a:xfrm>
            <a:off x="6340550" y="3430900"/>
            <a:ext cx="2737800" cy="342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Practice transparency of process and non-attachment to ideas. </a:t>
            </a:r>
            <a:endParaRPr sz="2400" b="0" i="0" u="none" strike="noStrike" cap="none">
              <a:solidFill>
                <a:srgbClr val="000000"/>
              </a:solidFill>
              <a:latin typeface="Verdana"/>
              <a:ea typeface="Verdana"/>
              <a:cs typeface="Verdana"/>
              <a:sym typeface="Verdana"/>
            </a:endParaRPr>
          </a:p>
        </p:txBody>
      </p:sp>
      <p:sp>
        <p:nvSpPr>
          <p:cNvPr id="685" name="Google Shape;685;g9ea5cc65a7_0_279"/>
          <p:cNvSpPr txBox="1"/>
          <p:nvPr/>
        </p:nvSpPr>
        <p:spPr>
          <a:xfrm>
            <a:off x="3485875" y="6579000"/>
            <a:ext cx="4981800" cy="19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strike="noStrike" cap="none" dirty="0">
                <a:solidFill>
                  <a:schemeClr val="dk1"/>
                </a:solidFill>
                <a:latin typeface="Verdana"/>
                <a:ea typeface="Verdana"/>
                <a:cs typeface="Verdana"/>
                <a:sym typeface="Verdana"/>
              </a:rPr>
              <a:t>National Equity Project - Liberatory Design Resource Guide</a:t>
            </a:r>
            <a:endParaRPr sz="1000" b="0" i="0" u="none" strike="noStrike" cap="none" dirty="0">
              <a:solidFill>
                <a:schemeClr val="dk1"/>
              </a:solidFill>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9ea5cc65a7_0_293"/>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Next Steps...</a:t>
            </a:r>
            <a:endParaRPr/>
          </a:p>
        </p:txBody>
      </p:sp>
      <p:sp>
        <p:nvSpPr>
          <p:cNvPr id="692" name="Google Shape;692;g9ea5cc65a7_0_293"/>
          <p:cNvSpPr txBox="1"/>
          <p:nvPr/>
        </p:nvSpPr>
        <p:spPr>
          <a:xfrm>
            <a:off x="217875" y="1556275"/>
            <a:ext cx="8621700" cy="4735500"/>
          </a:xfrm>
          <a:prstGeom prst="rect">
            <a:avLst/>
          </a:prstGeom>
          <a:noFill/>
          <a:ln>
            <a:noFill/>
          </a:ln>
        </p:spPr>
        <p:txBody>
          <a:bodyPr spcFirstLastPara="1" wrap="square" lIns="91425" tIns="91425" rIns="91425" bIns="91425" anchor="t" anchorCtr="0">
            <a:noAutofit/>
          </a:bodyPr>
          <a:lstStyle/>
          <a:p>
            <a:pPr marL="114300" marR="0" lvl="0" indent="-127000" algn="l" rtl="0">
              <a:lnSpc>
                <a:spcPct val="100000"/>
              </a:lnSpc>
              <a:spcBef>
                <a:spcPts val="0"/>
              </a:spcBef>
              <a:spcAft>
                <a:spcPts val="0"/>
              </a:spcAft>
              <a:buClr>
                <a:srgbClr val="000000"/>
              </a:buClr>
              <a:buSzPts val="2000"/>
              <a:buFont typeface="Verdana"/>
              <a:buAutoNum type="arabicPeriod"/>
            </a:pPr>
            <a:r>
              <a:rPr lang="en-US" sz="2000" b="0" i="0" u="none" strike="noStrike" cap="none">
                <a:solidFill>
                  <a:srgbClr val="000000"/>
                </a:solidFill>
                <a:latin typeface="Verdana"/>
                <a:ea typeface="Verdana"/>
                <a:cs typeface="Verdana"/>
                <a:sym typeface="Verdana"/>
              </a:rPr>
              <a:t>Choose at least one to tool utilize to dig deeper into your problem.</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114300" marR="0" lvl="0" indent="-127000" algn="l" rtl="0">
              <a:lnSpc>
                <a:spcPct val="100000"/>
              </a:lnSpc>
              <a:spcBef>
                <a:spcPts val="0"/>
              </a:spcBef>
              <a:spcAft>
                <a:spcPts val="0"/>
              </a:spcAft>
              <a:buClr>
                <a:srgbClr val="000000"/>
              </a:buClr>
              <a:buSzPts val="2000"/>
              <a:buFont typeface="Verdana"/>
              <a:buAutoNum type="arabicPeriod"/>
            </a:pPr>
            <a:r>
              <a:rPr lang="en-US" sz="2000" b="0" i="0" u="none" strike="noStrike" cap="none">
                <a:solidFill>
                  <a:srgbClr val="000000"/>
                </a:solidFill>
                <a:latin typeface="Verdana"/>
                <a:ea typeface="Verdana"/>
                <a:cs typeface="Verdana"/>
                <a:sym typeface="Verdana"/>
              </a:rPr>
              <a:t>Create a plan to determine:</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Verdana"/>
                <a:ea typeface="Verdana"/>
                <a:cs typeface="Verdana"/>
                <a:sym typeface="Verdana"/>
              </a:rPr>
              <a:t>   How will the tool be utilized?</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Verdana"/>
                <a:ea typeface="Verdana"/>
                <a:cs typeface="Verdana"/>
                <a:sym typeface="Verdana"/>
              </a:rPr>
              <a:t>   Who will be responsible for collecting data with the tool of   </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Verdana"/>
                <a:ea typeface="Verdana"/>
                <a:cs typeface="Verdana"/>
                <a:sym typeface="Verdana"/>
              </a:rPr>
              <a:t>   your choice?</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Verdana"/>
                <a:ea typeface="Verdana"/>
                <a:cs typeface="Verdana"/>
                <a:sym typeface="Verdana"/>
              </a:rPr>
              <a:t>   When will they collect data?</a:t>
            </a: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Verdana"/>
                <a:ea typeface="Verdana"/>
                <a:cs typeface="Verdana"/>
                <a:sym typeface="Verdana"/>
              </a:rPr>
              <a:t>     When will that data be share with the group?</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114300" marR="0" lvl="0" indent="-127000" algn="l" rtl="0">
              <a:lnSpc>
                <a:spcPct val="100000"/>
              </a:lnSpc>
              <a:spcBef>
                <a:spcPts val="0"/>
              </a:spcBef>
              <a:spcAft>
                <a:spcPts val="0"/>
              </a:spcAft>
              <a:buClr>
                <a:srgbClr val="000000"/>
              </a:buClr>
              <a:buSzPts val="2000"/>
              <a:buFont typeface="Verdana"/>
              <a:buAutoNum type="arabicPeriod"/>
            </a:pPr>
            <a:r>
              <a:rPr lang="en-US" sz="2000" b="0" i="0" u="none" strike="noStrike" cap="none">
                <a:solidFill>
                  <a:srgbClr val="000000"/>
                </a:solidFill>
                <a:latin typeface="Verdana"/>
                <a:ea typeface="Verdana"/>
                <a:cs typeface="Verdana"/>
                <a:sym typeface="Verdana"/>
              </a:rPr>
              <a:t>Complete a fishbone diagram for your potential problem.  Add any additional ideas you gleaned from the data collected.</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114300" marR="0" lvl="0" indent="-127000" algn="l" rtl="0">
              <a:lnSpc>
                <a:spcPct val="100000"/>
              </a:lnSpc>
              <a:spcBef>
                <a:spcPts val="0"/>
              </a:spcBef>
              <a:spcAft>
                <a:spcPts val="0"/>
              </a:spcAft>
              <a:buClr>
                <a:srgbClr val="000000"/>
              </a:buClr>
              <a:buSzPts val="2000"/>
              <a:buFont typeface="Verdana"/>
              <a:buAutoNum type="arabicPeriod"/>
            </a:pPr>
            <a:r>
              <a:rPr lang="en-US" sz="2000" b="0" i="0" u="none" strike="noStrike" cap="none">
                <a:solidFill>
                  <a:srgbClr val="000000"/>
                </a:solidFill>
                <a:latin typeface="Verdana"/>
                <a:ea typeface="Verdana"/>
                <a:cs typeface="Verdana"/>
                <a:sym typeface="Verdana"/>
              </a:rPr>
              <a:t>Create a plan to construct or revise an equity vision / mission / We Believe statement</a:t>
            </a:r>
            <a:endParaRPr sz="2000" b="0" i="0" u="none" strike="noStrike" cap="none">
              <a:solidFill>
                <a:srgbClr val="000000"/>
              </a:solidFill>
              <a:latin typeface="Verdana"/>
              <a:ea typeface="Verdana"/>
              <a:cs typeface="Verdana"/>
              <a:sym typeface="Verdana"/>
            </a:endParaRPr>
          </a:p>
        </p:txBody>
      </p:sp>
      <p:sp>
        <p:nvSpPr>
          <p:cNvPr id="693" name="Google Shape;693;g9ea5cc65a7_0_293"/>
          <p:cNvSpPr txBox="1"/>
          <p:nvPr/>
        </p:nvSpPr>
        <p:spPr>
          <a:xfrm>
            <a:off x="217875" y="6291775"/>
            <a:ext cx="6727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Directions on Workspace  Page </a:t>
            </a:r>
            <a:endParaRPr sz="1500" b="0" i="0" u="none" strike="noStrike" cap="none">
              <a:solidFill>
                <a:srgbClr val="000000"/>
              </a:solidFill>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703" name="Google Shape;703;p48"/>
          <p:cNvSpPr txBox="1">
            <a:spLocks noGrp="1"/>
          </p:cNvSpPr>
          <p:nvPr>
            <p:ph type="title"/>
          </p:nvPr>
        </p:nvSpPr>
        <p:spPr>
          <a:xfrm>
            <a:off x="228600" y="228600"/>
            <a:ext cx="8686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solidFill>
                  <a:srgbClr val="000000"/>
                </a:solidFill>
                <a:latin typeface="Verdana"/>
                <a:ea typeface="Verdana"/>
                <a:cs typeface="Verdana"/>
                <a:sym typeface="Verdana"/>
              </a:rPr>
              <a:t>Notice and Reflect</a:t>
            </a:r>
            <a:endParaRPr dirty="0">
              <a:solidFill>
                <a:srgbClr val="000000"/>
              </a:solidFill>
              <a:latin typeface="Verdana"/>
              <a:ea typeface="Verdana"/>
              <a:cs typeface="Verdana"/>
              <a:sym typeface="Verdana"/>
            </a:endParaRPr>
          </a:p>
        </p:txBody>
      </p:sp>
      <p:pic>
        <p:nvPicPr>
          <p:cNvPr id="701" name="Google Shape;701;p48" descr="Drawing of an open window"/>
          <p:cNvPicPr preferRelativeResize="0"/>
          <p:nvPr/>
        </p:nvPicPr>
        <p:blipFill rotWithShape="1">
          <a:blip r:embed="rId3">
            <a:alphaModFix/>
          </a:blip>
          <a:srcRect/>
          <a:stretch/>
        </p:blipFill>
        <p:spPr>
          <a:xfrm>
            <a:off x="1345800" y="1730750"/>
            <a:ext cx="2139315" cy="2051225"/>
          </a:xfrm>
          <a:prstGeom prst="rect">
            <a:avLst/>
          </a:prstGeom>
          <a:noFill/>
          <a:ln>
            <a:noFill/>
          </a:ln>
        </p:spPr>
      </p:pic>
      <p:sp>
        <p:nvSpPr>
          <p:cNvPr id="699" name="Google Shape;699;p48"/>
          <p:cNvSpPr txBox="1"/>
          <p:nvPr/>
        </p:nvSpPr>
        <p:spPr>
          <a:xfrm>
            <a:off x="163063" y="3781975"/>
            <a:ext cx="4504800" cy="264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-Who are we as a team, relative to those whose needs we’re designing for?  </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-How are we seeing power here?</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-What emotions are up for us in this design situation?</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-What mindsets feel important now?</a:t>
            </a:r>
            <a:endParaRPr sz="2200" b="1" i="0" u="none" strike="noStrike" cap="none">
              <a:solidFill>
                <a:schemeClr val="dk1"/>
              </a:solidFill>
              <a:latin typeface="Verdana"/>
              <a:ea typeface="Verdana"/>
              <a:cs typeface="Verdana"/>
              <a:sym typeface="Verdana"/>
            </a:endParaRPr>
          </a:p>
        </p:txBody>
      </p:sp>
      <p:pic>
        <p:nvPicPr>
          <p:cNvPr id="702" name="Google Shape;702;p48" descr="Person looking at themself in a mirror"/>
          <p:cNvPicPr preferRelativeResize="0"/>
          <p:nvPr/>
        </p:nvPicPr>
        <p:blipFill rotWithShape="1">
          <a:blip r:embed="rId4">
            <a:alphaModFix/>
          </a:blip>
          <a:srcRect/>
          <a:stretch/>
        </p:blipFill>
        <p:spPr>
          <a:xfrm>
            <a:off x="5970552" y="1551238"/>
            <a:ext cx="2051225" cy="2051225"/>
          </a:xfrm>
          <a:prstGeom prst="rect">
            <a:avLst/>
          </a:prstGeom>
          <a:noFill/>
          <a:ln>
            <a:noFill/>
          </a:ln>
        </p:spPr>
      </p:pic>
      <p:sp>
        <p:nvSpPr>
          <p:cNvPr id="700" name="Google Shape;700;p48"/>
          <p:cNvSpPr txBox="1"/>
          <p:nvPr/>
        </p:nvSpPr>
        <p:spPr>
          <a:xfrm>
            <a:off x="4975425" y="3782125"/>
            <a:ext cx="4050900" cy="231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-How did we experience this process?</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-What cultural norms and biases may have been at play?</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-What do we want to adjust?</a:t>
            </a:r>
            <a:endParaRPr sz="1800" b="1" i="0" u="none" strike="noStrike" cap="none">
              <a:solidFill>
                <a:schemeClr val="dk1"/>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
          <p:cNvSpPr txBox="1">
            <a:spLocks noGrp="1"/>
          </p:cNvSpPr>
          <p:nvPr>
            <p:ph type="title"/>
          </p:nvPr>
        </p:nvSpPr>
        <p:spPr>
          <a:xfrm>
            <a:off x="228600" y="228600"/>
            <a:ext cx="8686799"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latin typeface="Verdana"/>
                <a:ea typeface="Verdana"/>
                <a:cs typeface="Verdana"/>
                <a:sym typeface="Verdana"/>
              </a:rPr>
              <a:t>Learning Intentions for Session B</a:t>
            </a:r>
            <a:endParaRPr>
              <a:solidFill>
                <a:schemeClr val="dk1"/>
              </a:solidFill>
              <a:latin typeface="Verdana"/>
              <a:ea typeface="Verdana"/>
              <a:cs typeface="Verdana"/>
              <a:sym typeface="Verdana"/>
            </a:endParaRPr>
          </a:p>
        </p:txBody>
      </p:sp>
      <p:sp>
        <p:nvSpPr>
          <p:cNvPr id="233" name="Google Shape;233;p3"/>
          <p:cNvSpPr txBox="1"/>
          <p:nvPr/>
        </p:nvSpPr>
        <p:spPr>
          <a:xfrm>
            <a:off x="290500" y="1525150"/>
            <a:ext cx="8559600" cy="517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	Continue building understanding of how individual </a:t>
            </a:r>
            <a:endParaRPr sz="22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and collective experiences and biases impact decision-making and outcomes.</a:t>
            </a:r>
            <a:endParaRPr sz="22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chemeClr val="dk1"/>
              </a:buClr>
              <a:buSzPts val="1100"/>
              <a:buFont typeface="Arial"/>
              <a:buNone/>
            </a:pP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	Build consensus around division’s e</a:t>
            </a:r>
            <a:r>
              <a:rPr lang="en-US" sz="2200" b="0" i="0" u="none" strike="noStrike" cap="none">
                <a:solidFill>
                  <a:srgbClr val="000000"/>
                </a:solidFill>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quity challenge</a:t>
            </a: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	Identify potential strategies and tools to explore initial </a:t>
            </a:r>
            <a:endParaRPr sz="22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understanding of the equity challenge and refine the areas of need as necessary.</a:t>
            </a: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Verdana"/>
              <a:ea typeface="Verdana"/>
              <a:cs typeface="Verdana"/>
              <a:sym typeface="Verdan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2" name="Title 1">
            <a:extLst>
              <a:ext uri="{FF2B5EF4-FFF2-40B4-BE49-F238E27FC236}">
                <a16:creationId xmlns:a16="http://schemas.microsoft.com/office/drawing/2014/main" id="{513D3565-1E5E-0B4F-96F0-E28E00256B10}"/>
              </a:ext>
            </a:extLst>
          </p:cNvPr>
          <p:cNvSpPr>
            <a:spLocks noGrp="1"/>
          </p:cNvSpPr>
          <p:nvPr>
            <p:ph type="title"/>
          </p:nvPr>
        </p:nvSpPr>
        <p:spPr>
          <a:xfrm>
            <a:off x="264695" y="-1506036"/>
            <a:ext cx="8229600" cy="1143000"/>
          </a:xfrm>
        </p:spPr>
        <p:txBody>
          <a:bodyPr/>
          <a:lstStyle/>
          <a:p>
            <a:r>
              <a:rPr lang="en-US" dirty="0"/>
              <a:t>Spotlight on Youth</a:t>
            </a:r>
            <a:r>
              <a:rPr lang="en-US" baseline="0" dirty="0"/>
              <a:t> Voices</a:t>
            </a:r>
            <a:endParaRPr lang="en-US" dirty="0"/>
          </a:p>
        </p:txBody>
      </p:sp>
      <p:pic>
        <p:nvPicPr>
          <p:cNvPr id="709" name="Google Shape;709;gfd17a67b1b_0_10" descr="The Day 2 opening session will include the voices of leaders and PBIS implementers as well as provide an overview and introduction of the topic-specific strands offered on Days 2 &amp; 3." title="2021 National PBIS Leadership Forum: 10/27 - Montage of Youth Voice">
            <a:hlinkClick r:id="rId3"/>
          </p:cNvPr>
          <p:cNvPicPr preferRelativeResize="0"/>
          <p:nvPr/>
        </p:nvPicPr>
        <p:blipFill rotWithShape="1">
          <a:blip r:embed="rId4">
            <a:alphaModFix/>
          </a:blip>
          <a:srcRect/>
          <a:stretch/>
        </p:blipFill>
        <p:spPr>
          <a:xfrm>
            <a:off x="41263" y="30938"/>
            <a:ext cx="9061475" cy="6796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9"/>
                                        </p:tgtEl>
                                        <p:attrNameLst>
                                          <p:attrName>style.visibility</p:attrName>
                                        </p:attrNameLst>
                                      </p:cBhvr>
                                      <p:to>
                                        <p:strVal val="visible"/>
                                      </p:to>
                                    </p:set>
                                    <p:animEffect transition="in" filter="fade">
                                      <p:cBhvr>
                                        <p:cTn id="7" dur="10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53"/>
          <p:cNvSpPr txBox="1">
            <a:spLocks noGrp="1"/>
          </p:cNvSpPr>
          <p:nvPr>
            <p:ph type="title"/>
          </p:nvPr>
        </p:nvSpPr>
        <p:spPr>
          <a:xfrm>
            <a:off x="457200" y="274650"/>
            <a:ext cx="8455800" cy="1607100"/>
          </a:xfrm>
          <a:prstGeom prst="rect">
            <a:avLst/>
          </a:prstGeom>
          <a:solidFill>
            <a:srgbClr val="A9DCF2">
              <a:alpha val="6549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900"/>
              <a:t>Please complete the Exit Ticket for today: </a:t>
            </a:r>
            <a:r>
              <a:rPr lang="en-US" sz="2900" u="sng">
                <a:solidFill>
                  <a:schemeClr val="hlink"/>
                </a:solidFill>
                <a:hlinkClick r:id="rId3"/>
              </a:rPr>
              <a:t>https://forms.gle/wwxA6gdCcneH9sXEA</a:t>
            </a:r>
            <a:endParaRPr sz="4500"/>
          </a:p>
        </p:txBody>
      </p:sp>
      <p:pic>
        <p:nvPicPr>
          <p:cNvPr id="716" name="Google Shape;716;p53" descr="Please SUBSCRIBE by clicking here:&#10;http://www.youtube.com/subscription_center?add_user=Hansende&#10;&#10;To see my entire  playlist click here:&#10;http://www.youtube.com/playlist?list=PLlH3f5WW7DCsEsc3OPStPuSqPPBnSvala&#10;&#10;My website:&#10;http://OutstandingVideos.com&#10;&#10;&#10;Relaxing 3 Hour Video of A tropical beach  with clear torquoise water and gentle waves. Use as background while meditation, sleeping, studying, or entertaining.&#10;Why turn off your expensive big screen TV when you are not watching it? Turn it into a window to the world in high definition using videos like this and hardware like the Apple TV, Roku, Tivo, Boxee, XBox PS3, or Google TV,   Ideal for homes, offices,  waiting rooms, rest homes, home, office, restaurant, spa center, hospitals, and home confinement.&#10;&#10; &#10;Check out my playlist of similar videos:&#10;http://www.youtube.com/playlist?list=PLlH3f5WW7DCsEsc3OPStPuSqPPBnSvala&#10;&#10;Do not download this. I purchased this video clip  from LoungeV Creative Studio  for &quot;commercial purposes on unlimited basis. Please note that the license will not permit resale as stock footage&quot;." title="Relaxing 3 Hour Video of A Tropical Beach with Blue Sky White Sand and Palm Tree">
            <a:hlinkClick r:id="rId4"/>
          </p:cNvPr>
          <p:cNvPicPr preferRelativeResize="0"/>
          <p:nvPr/>
        </p:nvPicPr>
        <p:blipFill rotWithShape="1">
          <a:blip r:embed="rId5">
            <a:alphaModFix/>
          </a:blip>
          <a:srcRect/>
          <a:stretch/>
        </p:blipFill>
        <p:spPr>
          <a:xfrm>
            <a:off x="1312175" y="2356025"/>
            <a:ext cx="6002675" cy="45019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ga76200313f_0_5"/>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References</a:t>
            </a:r>
            <a:endParaRPr/>
          </a:p>
        </p:txBody>
      </p:sp>
      <p:sp>
        <p:nvSpPr>
          <p:cNvPr id="723" name="Google Shape;723;ga76200313f_0_5"/>
          <p:cNvSpPr txBox="1"/>
          <p:nvPr/>
        </p:nvSpPr>
        <p:spPr>
          <a:xfrm>
            <a:off x="217875" y="1556275"/>
            <a:ext cx="8621700" cy="504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Cary, V,. &amp; Malarkey, T. (2020, April 17). </a:t>
            </a:r>
            <a:r>
              <a:rPr lang="en-US" sz="1800" b="0" i="1" u="none" strike="noStrike" cap="none">
                <a:solidFill>
                  <a:srgbClr val="000000"/>
                </a:solidFill>
                <a:latin typeface="Verdana"/>
                <a:ea typeface="Verdana"/>
                <a:cs typeface="Verdana"/>
                <a:sym typeface="Verdana"/>
              </a:rPr>
              <a:t>Liberatory design in </a:t>
            </a:r>
            <a:endParaRPr sz="1800" b="0" i="1" u="none" strike="noStrike" cap="none">
              <a:solidFill>
                <a:srgbClr val="000000"/>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Verdana"/>
                <a:ea typeface="Verdana"/>
                <a:cs typeface="Verdana"/>
                <a:sym typeface="Verdana"/>
              </a:rPr>
              <a:t>challenging times</a:t>
            </a:r>
            <a:r>
              <a:rPr lang="en-US" sz="1800" b="0" i="0" u="none" strike="noStrike" cap="none">
                <a:solidFill>
                  <a:srgbClr val="000000"/>
                </a:solidFill>
                <a:latin typeface="Verdana"/>
                <a:ea typeface="Verdana"/>
                <a:cs typeface="Verdana"/>
                <a:sym typeface="Verdana"/>
              </a:rPr>
              <a:t> [Webinar]. National Equity Project. </a:t>
            </a:r>
            <a:endParaRPr sz="1800" b="0" i="0" u="none" strike="noStrike" cap="none">
              <a:solidFill>
                <a:srgbClr val="000000"/>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Verdana"/>
                <a:ea typeface="Verdana"/>
                <a:cs typeface="Verdana"/>
                <a:sym typeface="Verdana"/>
                <a:hlinkClick r:id="rId3"/>
              </a:rPr>
              <a:t>https://www.nationalequityproject.org/webinar-recordings</a:t>
            </a: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Feldman, J. (2019, February 10). </a:t>
            </a:r>
            <a:r>
              <a:rPr lang="en-US" sz="1800" b="0" i="1" u="none" strike="noStrike" cap="none">
                <a:solidFill>
                  <a:srgbClr val="000000"/>
                </a:solidFill>
                <a:latin typeface="Verdana"/>
                <a:ea typeface="Verdana"/>
                <a:cs typeface="Verdana"/>
                <a:sym typeface="Verdana"/>
              </a:rPr>
              <a:t>Why it’s crucial-and really hard-to talk </a:t>
            </a:r>
            <a:endParaRPr sz="1800" b="0" i="1" u="none" strike="noStrike" cap="none">
              <a:solidFill>
                <a:srgbClr val="000000"/>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Verdana"/>
                <a:ea typeface="Verdana"/>
                <a:cs typeface="Verdana"/>
                <a:sym typeface="Verdana"/>
              </a:rPr>
              <a:t>about more equitable grading. </a:t>
            </a:r>
            <a:r>
              <a:rPr lang="en-US" sz="1800" b="0" i="0" u="none" strike="noStrike" cap="none">
                <a:solidFill>
                  <a:srgbClr val="000000"/>
                </a:solidFill>
                <a:latin typeface="Verdana"/>
                <a:ea typeface="Verdana"/>
                <a:cs typeface="Verdana"/>
                <a:sym typeface="Verdana"/>
              </a:rPr>
              <a:t>MindShift. </a:t>
            </a:r>
            <a:endParaRPr sz="18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Verdana"/>
                <a:ea typeface="Verdana"/>
                <a:cs typeface="Verdana"/>
                <a:sym typeface="Verdana"/>
                <a:hlinkClick r:id="rId4"/>
              </a:rPr>
              <a:t>https://www.kqed.org/mindshift/52679/why-its-crucial-and-really-hard-to-talk-about-more-equitable-grading</a:t>
            </a: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Fergus, E. (2017). </a:t>
            </a:r>
            <a:r>
              <a:rPr lang="en-US" sz="1800" b="0" i="1" u="none" strike="noStrike" cap="none">
                <a:solidFill>
                  <a:schemeClr val="dk1"/>
                </a:solidFill>
                <a:latin typeface="Verdana"/>
                <a:ea typeface="Verdana"/>
                <a:cs typeface="Verdana"/>
                <a:sym typeface="Verdana"/>
              </a:rPr>
              <a:t>Solving disproportionality and achieving equity: A </a:t>
            </a:r>
            <a:endParaRPr sz="1800" b="0" i="1"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Verdana"/>
                <a:ea typeface="Verdana"/>
                <a:cs typeface="Verdana"/>
                <a:sym typeface="Verdana"/>
              </a:rPr>
              <a:t>leader’s guide to using data to change hearts and minds. </a:t>
            </a:r>
            <a:r>
              <a:rPr lang="en-US" sz="1800" b="0" i="0" u="none" strike="noStrike" cap="none">
                <a:solidFill>
                  <a:schemeClr val="dk1"/>
                </a:solidFill>
                <a:latin typeface="Verdana"/>
                <a:ea typeface="Verdana"/>
                <a:cs typeface="Verdana"/>
                <a:sym typeface="Verdana"/>
              </a:rPr>
              <a:t>Corwin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Press.</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Fergus-Arcia, E. (2019, September). </a:t>
            </a:r>
            <a:r>
              <a:rPr lang="en-US" sz="1800" b="0" i="1" u="none" strike="noStrike" cap="none">
                <a:solidFill>
                  <a:schemeClr val="dk1"/>
                </a:solidFill>
                <a:latin typeface="Verdana"/>
                <a:ea typeface="Verdana"/>
                <a:cs typeface="Verdana"/>
                <a:sym typeface="Verdana"/>
              </a:rPr>
              <a:t>Solving disproportionality and </a:t>
            </a:r>
            <a:endParaRPr sz="1800" b="0" i="1" u="none" strike="noStrike" cap="none">
              <a:solidFill>
                <a:schemeClr val="dk1"/>
              </a:solidFill>
              <a:latin typeface="Verdana"/>
              <a:ea typeface="Verdana"/>
              <a:cs typeface="Verdana"/>
              <a:sym typeface="Verdana"/>
            </a:endParaRPr>
          </a:p>
          <a:p>
            <a:pPr marL="0" marR="0" lvl="0" indent="457200" algn="l" rtl="0">
              <a:lnSpc>
                <a:spcPct val="115000"/>
              </a:lnSpc>
              <a:spcBef>
                <a:spcPts val="0"/>
              </a:spcBef>
              <a:spcAft>
                <a:spcPts val="0"/>
              </a:spcAft>
              <a:buClr>
                <a:srgbClr val="000000"/>
              </a:buClr>
              <a:buSzPts val="1800"/>
              <a:buFont typeface="Arial"/>
              <a:buNone/>
            </a:pPr>
            <a:r>
              <a:rPr lang="en-US" sz="1800" b="0" i="1" u="none" strike="noStrike" cap="none">
                <a:solidFill>
                  <a:schemeClr val="dk1"/>
                </a:solidFill>
                <a:latin typeface="Verdana"/>
                <a:ea typeface="Verdana"/>
                <a:cs typeface="Verdana"/>
                <a:sym typeface="Verdana"/>
              </a:rPr>
              <a:t>achieving equity: Session I </a:t>
            </a:r>
            <a:r>
              <a:rPr lang="en-US" sz="1800" b="0" i="0" u="none" strike="noStrike" cap="none">
                <a:solidFill>
                  <a:schemeClr val="dk1"/>
                </a:solidFill>
                <a:latin typeface="Verdana"/>
                <a:ea typeface="Verdana"/>
                <a:cs typeface="Verdana"/>
                <a:sym typeface="Verdana"/>
              </a:rPr>
              <a:t>[PowerPoint presentation]. Presented at </a:t>
            </a:r>
            <a:endParaRPr sz="1800" b="0" i="0" u="none" strike="noStrike" cap="none">
              <a:solidFill>
                <a:schemeClr val="dk1"/>
              </a:solidFill>
              <a:latin typeface="Verdana"/>
              <a:ea typeface="Verdana"/>
              <a:cs typeface="Verdana"/>
              <a:sym typeface="Verdana"/>
            </a:endParaRPr>
          </a:p>
          <a:p>
            <a:pPr marL="0" marR="0" lvl="0" indent="457200" algn="l" rtl="0">
              <a:lnSpc>
                <a:spcPct val="115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the VTSS Coaches’ PLC meeting, Richmond, VA.</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 </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Verdana"/>
                <a:ea typeface="Verdana"/>
                <a:cs typeface="Verdana"/>
                <a:sym typeface="Verdana"/>
              </a:rPr>
              <a:t> </a:t>
            </a:r>
            <a:endParaRPr sz="20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30000"/>
              </a:lnSpc>
              <a:spcBef>
                <a:spcPts val="0"/>
              </a:spcBef>
              <a:spcAft>
                <a:spcPts val="0"/>
              </a:spcAft>
              <a:buClr>
                <a:schemeClr val="dk1"/>
              </a:buClr>
              <a:buSzPts val="1100"/>
              <a:buFont typeface="Arial"/>
              <a:buNone/>
            </a:pPr>
            <a:endParaRPr sz="2650" b="1" i="0" u="none" strike="noStrike" cap="none">
              <a:solidFill>
                <a:srgbClr val="04151A"/>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a76200313f_0_17"/>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References Continued</a:t>
            </a:r>
            <a:endParaRPr/>
          </a:p>
        </p:txBody>
      </p:sp>
      <p:sp>
        <p:nvSpPr>
          <p:cNvPr id="730" name="Google Shape;730;ga76200313f_0_17"/>
          <p:cNvSpPr txBox="1"/>
          <p:nvPr/>
        </p:nvSpPr>
        <p:spPr>
          <a:xfrm>
            <a:off x="261150" y="1533225"/>
            <a:ext cx="8621700" cy="504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Madon, S. J., Jussim, L., &amp; Eccles, J. (1997). In search of the powerful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self-fulfilling prophecy. </a:t>
            </a:r>
            <a:r>
              <a:rPr lang="en-US" sz="1800" b="0" i="1" u="none" strike="noStrike" cap="none">
                <a:solidFill>
                  <a:schemeClr val="dk1"/>
                </a:solidFill>
                <a:latin typeface="Verdana"/>
                <a:ea typeface="Verdana"/>
                <a:cs typeface="Verdana"/>
                <a:sym typeface="Verdana"/>
              </a:rPr>
              <a:t>Journal of Personality and Social Psychology, </a:t>
            </a:r>
            <a:endParaRPr sz="1800" b="0" i="1"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Verdana"/>
                <a:ea typeface="Verdana"/>
                <a:cs typeface="Verdana"/>
                <a:sym typeface="Verdana"/>
              </a:rPr>
              <a:t>72, </a:t>
            </a:r>
            <a:r>
              <a:rPr lang="en-US" sz="1800" b="0" i="0" u="none" strike="noStrike" cap="none">
                <a:solidFill>
                  <a:schemeClr val="dk1"/>
                </a:solidFill>
                <a:latin typeface="Verdana"/>
                <a:ea typeface="Verdana"/>
                <a:cs typeface="Verdana"/>
                <a:sym typeface="Verdana"/>
              </a:rPr>
              <a:t>791-809. </a:t>
            </a:r>
            <a:r>
              <a:rPr lang="en-US" sz="1800" b="0" i="0" u="sng" strike="noStrike" cap="none">
                <a:solidFill>
                  <a:schemeClr val="hlink"/>
                </a:solidFill>
                <a:latin typeface="Verdana"/>
                <a:ea typeface="Verdana"/>
                <a:cs typeface="Verdana"/>
                <a:sym typeface="Verdana"/>
                <a:hlinkClick r:id="rId3"/>
              </a:rPr>
              <a:t>https://doi.org/10.1037/0022-3514.72.4.791</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Madon, S. J., Jussim, L., Keiper, S., Eccles, J., Smith, A., &amp; Palumbo, P.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(1998). The accuracy and power of sex, social class, and ethnic </a:t>
            </a:r>
            <a:endParaRPr sz="18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stereotypes: A naturalistic study in person perception. </a:t>
            </a:r>
            <a:r>
              <a:rPr lang="en-US" sz="1800" b="0" i="1" u="none" strike="noStrike" cap="none">
                <a:solidFill>
                  <a:schemeClr val="dk1"/>
                </a:solidFill>
                <a:latin typeface="Verdana"/>
                <a:ea typeface="Verdana"/>
                <a:cs typeface="Verdana"/>
                <a:sym typeface="Verdana"/>
              </a:rPr>
              <a:t>Personality &amp; Social Psychology Bulletin, 24</a:t>
            </a:r>
            <a:r>
              <a:rPr lang="en-US" sz="1800" b="0" i="0" u="none" strike="noStrike" cap="none">
                <a:solidFill>
                  <a:schemeClr val="dk1"/>
                </a:solidFill>
                <a:latin typeface="Verdana"/>
                <a:ea typeface="Verdana"/>
                <a:cs typeface="Verdana"/>
                <a:sym typeface="Verdana"/>
              </a:rPr>
              <a:t>(2)</a:t>
            </a:r>
            <a:r>
              <a:rPr lang="en-US" sz="1800" b="0" i="1" u="none" strike="noStrike" cap="none">
                <a:solidFill>
                  <a:schemeClr val="dk1"/>
                </a:solidFill>
                <a:latin typeface="Verdana"/>
                <a:ea typeface="Verdana"/>
                <a:cs typeface="Verdana"/>
                <a:sym typeface="Verdana"/>
              </a:rPr>
              <a:t>, </a:t>
            </a:r>
            <a:r>
              <a:rPr lang="en-US" sz="1800" b="0" i="0" u="none" strike="noStrike" cap="none">
                <a:solidFill>
                  <a:schemeClr val="dk1"/>
                </a:solidFill>
                <a:latin typeface="Verdana"/>
                <a:ea typeface="Verdana"/>
                <a:cs typeface="Verdana"/>
                <a:sym typeface="Verdana"/>
              </a:rPr>
              <a:t>1304. </a:t>
            </a:r>
            <a:r>
              <a:rPr lang="en-US" sz="1800" b="0" i="0" u="sng" strike="noStrike" cap="none">
                <a:solidFill>
                  <a:schemeClr val="hlink"/>
                </a:solidFill>
                <a:latin typeface="Verdana"/>
                <a:ea typeface="Verdana"/>
                <a:cs typeface="Verdana"/>
                <a:sym typeface="Verdana"/>
                <a:hlinkClick r:id="rId4"/>
              </a:rPr>
              <a:t>https://doi.org/10.1177/01461672982412005</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Madon, S. J., Smith, A., Jussim, L., Russell, D. W., Eccles, J., Palumbo,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P., &amp; Walkiewicz., M. (2001). Am I as you see me or do you see me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as I am? Self-fulfilling prophecies and self-verification. </a:t>
            </a:r>
            <a:r>
              <a:rPr lang="en-US" sz="1800" b="0" i="1" u="none" strike="noStrike" cap="none">
                <a:solidFill>
                  <a:schemeClr val="dk1"/>
                </a:solidFill>
                <a:latin typeface="Verdana"/>
                <a:ea typeface="Verdana"/>
                <a:cs typeface="Verdana"/>
                <a:sym typeface="Verdana"/>
              </a:rPr>
              <a:t>Personality </a:t>
            </a:r>
            <a:endParaRPr sz="1800" b="0" i="1"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Verdana"/>
                <a:ea typeface="Verdana"/>
                <a:cs typeface="Verdana"/>
                <a:sym typeface="Verdana"/>
              </a:rPr>
              <a:t>and Social Psychology Bulletin, 27, </a:t>
            </a:r>
            <a:r>
              <a:rPr lang="en-US" sz="1800" b="0" i="0" u="none" strike="noStrike" cap="none">
                <a:solidFill>
                  <a:schemeClr val="dk1"/>
                </a:solidFill>
                <a:latin typeface="Verdana"/>
                <a:ea typeface="Verdana"/>
                <a:cs typeface="Verdana"/>
                <a:sym typeface="Verdana"/>
              </a:rPr>
              <a:t>1214-1224.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Verdana"/>
                <a:ea typeface="Verdana"/>
                <a:cs typeface="Verdana"/>
                <a:sym typeface="Verdana"/>
                <a:hlinkClick r:id="rId5"/>
              </a:rPr>
              <a:t>https://doi.org/10.1177/0146167201279013</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Verdana"/>
                <a:ea typeface="Verdana"/>
                <a:cs typeface="Verdana"/>
                <a:sym typeface="Verdana"/>
              </a:rPr>
              <a:t> </a:t>
            </a:r>
            <a:endParaRPr sz="20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30000"/>
              </a:lnSpc>
              <a:spcBef>
                <a:spcPts val="0"/>
              </a:spcBef>
              <a:spcAft>
                <a:spcPts val="0"/>
              </a:spcAft>
              <a:buClr>
                <a:srgbClr val="000000"/>
              </a:buClr>
              <a:buSzPts val="2650"/>
              <a:buFont typeface="Arial"/>
              <a:buNone/>
            </a:pPr>
            <a:endParaRPr sz="2650" b="1" i="0" u="none" strike="noStrike" cap="none">
              <a:solidFill>
                <a:srgbClr val="04151A"/>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a76200313f_0_25"/>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References Completed</a:t>
            </a:r>
            <a:endParaRPr/>
          </a:p>
        </p:txBody>
      </p:sp>
      <p:sp>
        <p:nvSpPr>
          <p:cNvPr id="737" name="Google Shape;737;ga76200313f_0_25"/>
          <p:cNvSpPr txBox="1"/>
          <p:nvPr/>
        </p:nvSpPr>
        <p:spPr>
          <a:xfrm>
            <a:off x="261150" y="1475600"/>
            <a:ext cx="8621700" cy="508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National Equity Project. (2020). </a:t>
            </a:r>
            <a:r>
              <a:rPr lang="en-US" sz="1800" b="0" i="1" u="none" strike="noStrike" cap="none">
                <a:solidFill>
                  <a:schemeClr val="dk1"/>
                </a:solidFill>
                <a:latin typeface="Verdana"/>
                <a:ea typeface="Verdana"/>
                <a:cs typeface="Verdana"/>
                <a:sym typeface="Verdana"/>
              </a:rPr>
              <a:t>Resources</a:t>
            </a:r>
            <a:r>
              <a:rPr lang="en-US" sz="1800" b="0" i="0" u="none" strike="noStrike" cap="none">
                <a:solidFill>
                  <a:schemeClr val="dk1"/>
                </a:solidFill>
                <a:latin typeface="Verdana"/>
                <a:ea typeface="Verdana"/>
                <a:cs typeface="Verdana"/>
                <a:sym typeface="Verdana"/>
              </a:rPr>
              <a:t>.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Verdana"/>
                <a:ea typeface="Verdana"/>
                <a:cs typeface="Verdana"/>
                <a:sym typeface="Verdana"/>
                <a:hlinkClick r:id="rId3"/>
              </a:rPr>
              <a:t>https://www.nationalequityproject.org/resources</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Proctor, C. P. (1984). Teacher expectations: A model for school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improvement. </a:t>
            </a:r>
            <a:r>
              <a:rPr lang="en-US" sz="1800" b="0" i="1" u="none" strike="noStrike" cap="none">
                <a:solidFill>
                  <a:schemeClr val="dk1"/>
                </a:solidFill>
                <a:latin typeface="Verdana"/>
                <a:ea typeface="Verdana"/>
                <a:cs typeface="Verdana"/>
                <a:sym typeface="Verdana"/>
              </a:rPr>
              <a:t>The Elementary School Journal, 84</a:t>
            </a:r>
            <a:r>
              <a:rPr lang="en-US" sz="1800" b="0" i="0" u="none" strike="noStrike" cap="none">
                <a:solidFill>
                  <a:schemeClr val="dk1"/>
                </a:solidFill>
                <a:latin typeface="Verdana"/>
                <a:ea typeface="Verdana"/>
                <a:cs typeface="Verdana"/>
                <a:sym typeface="Verdana"/>
              </a:rPr>
              <a:t>(4), 468-481.</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Verdana"/>
                <a:ea typeface="Verdana"/>
                <a:cs typeface="Verdana"/>
                <a:sym typeface="Verdana"/>
                <a:hlinkClick r:id="rId4"/>
              </a:rPr>
              <a:t>https://doi.org/10.1086/461377</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Scruggs, A. E. (2009). Colorblindess: The new racism? </a:t>
            </a:r>
            <a:r>
              <a:rPr lang="en-US" sz="1800" b="0" i="1" u="none" strike="noStrike" cap="none">
                <a:solidFill>
                  <a:srgbClr val="000000"/>
                </a:solidFill>
                <a:latin typeface="Verdana"/>
                <a:ea typeface="Verdana"/>
                <a:cs typeface="Verdana"/>
                <a:sym typeface="Verdana"/>
              </a:rPr>
              <a:t>Teaching</a:t>
            </a:r>
            <a:endParaRPr sz="1800" b="0" i="1"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Verdana"/>
                <a:ea typeface="Verdana"/>
                <a:cs typeface="Verdana"/>
                <a:sym typeface="Verdana"/>
              </a:rPr>
              <a:t>Tolerance, 36</a:t>
            </a:r>
            <a:r>
              <a:rPr lang="en-US" sz="1800" b="0" i="0" u="none" strike="noStrike" cap="none">
                <a:solidFill>
                  <a:srgbClr val="000000"/>
                </a:solidFill>
                <a:latin typeface="Verdana"/>
                <a:ea typeface="Verdana"/>
                <a:cs typeface="Verdana"/>
                <a:sym typeface="Verdana"/>
              </a:rPr>
              <a:t>, 45-47. </a:t>
            </a:r>
            <a:r>
              <a:rPr lang="en-US" sz="1800" b="0" i="0" u="sng" strike="noStrike" cap="none">
                <a:solidFill>
                  <a:schemeClr val="hlink"/>
                </a:solidFill>
                <a:latin typeface="Verdana"/>
                <a:ea typeface="Verdana"/>
                <a:cs typeface="Verdana"/>
                <a:sym typeface="Verdana"/>
                <a:hlinkClick r:id="rId5"/>
              </a:rPr>
              <a:t>https://www.tolerance.org/magazine/fall-2009/colorblindness-the-new-racism</a:t>
            </a:r>
            <a:endParaRPr sz="18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Virginia Department of Education (2020). </a:t>
            </a:r>
            <a:r>
              <a:rPr lang="en-US" sz="1800" b="0" i="1" u="none" strike="noStrike" cap="none">
                <a:solidFill>
                  <a:srgbClr val="000000"/>
                </a:solidFill>
                <a:latin typeface="Verdana"/>
                <a:ea typeface="Verdana"/>
                <a:cs typeface="Verdana"/>
                <a:sym typeface="Verdana"/>
              </a:rPr>
              <a:t>Navigating EdEquity </a:t>
            </a:r>
            <a:endParaRPr sz="1800" b="0" i="1"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Verdana"/>
                <a:ea typeface="Verdana"/>
                <a:cs typeface="Verdana"/>
                <a:sym typeface="Verdana"/>
              </a:rPr>
              <a:t>VA-Virginia’s roadmap to equity. </a:t>
            </a:r>
            <a:r>
              <a:rPr lang="en-US" sz="1800" b="0" i="0" u="sng" strike="noStrike" cap="none">
                <a:solidFill>
                  <a:schemeClr val="hlink"/>
                </a:solidFill>
                <a:latin typeface="Verdana"/>
                <a:ea typeface="Verdana"/>
                <a:cs typeface="Verdana"/>
                <a:sym typeface="Verdana"/>
                <a:hlinkClick r:id="rId6"/>
              </a:rPr>
              <a:t>http://www.virginiaisforlearners.virginia.gov/edequityva/</a:t>
            </a: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rgbClr val="222222"/>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30000"/>
              </a:lnSpc>
              <a:spcBef>
                <a:spcPts val="0"/>
              </a:spcBef>
              <a:spcAft>
                <a:spcPts val="0"/>
              </a:spcAft>
              <a:buClr>
                <a:srgbClr val="000000"/>
              </a:buClr>
              <a:buSzPts val="2650"/>
              <a:buFont typeface="Arial"/>
              <a:buNone/>
            </a:pPr>
            <a:endParaRPr sz="2650" b="1" i="0" u="none" strike="noStrike" cap="none">
              <a:solidFill>
                <a:srgbClr val="04151A"/>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fd17a67b1b_0_0"/>
          <p:cNvSpPr txBox="1">
            <a:spLocks noGrp="1"/>
          </p:cNvSpPr>
          <p:nvPr>
            <p:ph type="title"/>
          </p:nvPr>
        </p:nvSpPr>
        <p:spPr>
          <a:xfrm>
            <a:off x="326375" y="1438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You Spoke, We Listened</a:t>
            </a:r>
            <a:endParaRPr/>
          </a:p>
        </p:txBody>
      </p:sp>
      <p:graphicFrame>
        <p:nvGraphicFramePr>
          <p:cNvPr id="240" name="Google Shape;240;gfd17a67b1b_0_0"/>
          <p:cNvGraphicFramePr/>
          <p:nvPr>
            <p:extLst>
              <p:ext uri="{D42A27DB-BD31-4B8C-83A1-F6EECF244321}">
                <p14:modId xmlns:p14="http://schemas.microsoft.com/office/powerpoint/2010/main" val="2484653929"/>
              </p:ext>
            </p:extLst>
          </p:nvPr>
        </p:nvGraphicFramePr>
        <p:xfrm>
          <a:off x="444125" y="1460675"/>
          <a:ext cx="7718350" cy="4903765"/>
        </p:xfrm>
        <a:graphic>
          <a:graphicData uri="http://schemas.openxmlformats.org/drawingml/2006/table">
            <a:tbl>
              <a:tblPr firstRow="1">
                <a:noFill/>
                <a:tableStyleId>{84DF0F59-F7B3-4E73-BB9F-98304D8E2CE7}</a:tableStyleId>
              </a:tblPr>
              <a:tblGrid>
                <a:gridCol w="3859175">
                  <a:extLst>
                    <a:ext uri="{9D8B030D-6E8A-4147-A177-3AD203B41FA5}">
                      <a16:colId xmlns:a16="http://schemas.microsoft.com/office/drawing/2014/main" val="20000"/>
                    </a:ext>
                  </a:extLst>
                </a:gridCol>
                <a:gridCol w="3859175">
                  <a:extLst>
                    <a:ext uri="{9D8B030D-6E8A-4147-A177-3AD203B41FA5}">
                      <a16:colId xmlns:a16="http://schemas.microsoft.com/office/drawing/2014/main" val="20001"/>
                    </a:ext>
                  </a:extLst>
                </a:gridCol>
              </a:tblGrid>
              <a:tr h="24708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t>More Time</a:t>
                      </a:r>
                      <a:endParaRPr sz="24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We </a:t>
                      </a:r>
                      <a:r>
                        <a:rPr lang="en-US" sz="2400"/>
                        <a:t>have built in</a:t>
                      </a:r>
                      <a:r>
                        <a:rPr lang="en-US" sz="2400" u="none" strike="noStrike" cap="none"/>
                        <a:t> more time with your teams to discuss and plan. </a:t>
                      </a:r>
                      <a:endParaRPr sz="2400"/>
                    </a:p>
                    <a:p>
                      <a:pPr marL="0" marR="0" lvl="0" indent="0" algn="l" rtl="0">
                        <a:lnSpc>
                          <a:spcPct val="100000"/>
                        </a:lnSpc>
                        <a:spcBef>
                          <a:spcPts val="0"/>
                        </a:spcBef>
                        <a:spcAft>
                          <a:spcPts val="0"/>
                        </a:spcAft>
                        <a:buClr>
                          <a:srgbClr val="000000"/>
                        </a:buClr>
                        <a:buSzPts val="2400"/>
                        <a:buFont typeface="Arial"/>
                        <a:buNone/>
                      </a:pPr>
                      <a:r>
                        <a:rPr lang="en-US" sz="2400"/>
                        <a:t>Details on VTSS Community Conversations coming soon!</a:t>
                      </a:r>
                      <a:endParaRPr sz="2400"/>
                    </a:p>
                  </a:txBody>
                  <a:tcPr marL="91425" marR="91425" marT="91425" marB="91425"/>
                </a:tc>
                <a:extLst>
                  <a:ext uri="{0D108BD9-81ED-4DB2-BD59-A6C34878D82A}">
                    <a16:rowId xmlns:a16="http://schemas.microsoft.com/office/drawing/2014/main" val="10000"/>
                  </a:ext>
                </a:extLst>
              </a:tr>
              <a:tr h="6042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Explicit Instruction for Breakout Rooms</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Slides 2, 13</a:t>
                      </a:r>
                      <a:endParaRPr sz="2400" u="none" strike="noStrike" cap="none"/>
                    </a:p>
                  </a:txBody>
                  <a:tcPr marL="91425" marR="91425" marT="91425" marB="91425"/>
                </a:tc>
                <a:extLst>
                  <a:ext uri="{0D108BD9-81ED-4DB2-BD59-A6C34878D82A}">
                    <a16:rowId xmlns:a16="http://schemas.microsoft.com/office/drawing/2014/main" val="10001"/>
                  </a:ext>
                </a:extLst>
              </a:tr>
              <a:tr h="6042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CRT- How to talk about?</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Slides 7-9</a:t>
                      </a:r>
                      <a:endParaRPr sz="2400" u="none" strike="noStrike" cap="none"/>
                    </a:p>
                  </a:txBody>
                  <a:tcPr marL="91425" marR="91425" marT="91425" marB="91425"/>
                </a:tc>
                <a:extLst>
                  <a:ext uri="{0D108BD9-81ED-4DB2-BD59-A6C34878D82A}">
                    <a16:rowId xmlns:a16="http://schemas.microsoft.com/office/drawing/2014/main" val="10002"/>
                  </a:ext>
                </a:extLst>
              </a:tr>
              <a:tr h="6042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Examples from other Divisions</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t>Slides  42-43</a:t>
                      </a:r>
                      <a:endParaRPr sz="2400" u="none" strike="noStrike" cap="none" dirty="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10185658f7c_3_8"/>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500"/>
              <a:t>CRT and CRT:How Do We Manage ?</a:t>
            </a:r>
            <a:endParaRPr sz="3500"/>
          </a:p>
        </p:txBody>
      </p:sp>
      <p:sp>
        <p:nvSpPr>
          <p:cNvPr id="247" name="Google Shape;247;g10185658f7c_3_8"/>
          <p:cNvSpPr txBox="1"/>
          <p:nvPr/>
        </p:nvSpPr>
        <p:spPr>
          <a:xfrm>
            <a:off x="508950" y="1417650"/>
            <a:ext cx="8126100" cy="1154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Know the difference between </a:t>
            </a:r>
            <a:r>
              <a:rPr lang="en-US" sz="2400" b="1" i="0" u="none" strike="noStrike" cap="none">
                <a:solidFill>
                  <a:srgbClr val="000000"/>
                </a:solidFill>
                <a:latin typeface="Verdana"/>
                <a:ea typeface="Verdana"/>
                <a:cs typeface="Verdana"/>
                <a:sym typeface="Verdana"/>
              </a:rPr>
              <a:t>C</a:t>
            </a:r>
            <a:r>
              <a:rPr lang="en-US" sz="2400" b="0" i="0" u="none" strike="noStrike" cap="none">
                <a:solidFill>
                  <a:srgbClr val="000000"/>
                </a:solidFill>
                <a:latin typeface="Verdana"/>
                <a:ea typeface="Verdana"/>
                <a:cs typeface="Verdana"/>
                <a:sym typeface="Verdana"/>
              </a:rPr>
              <a:t>ritical </a:t>
            </a:r>
            <a:r>
              <a:rPr lang="en-US" sz="2400" b="1" i="0" u="none" strike="noStrike" cap="none">
                <a:solidFill>
                  <a:srgbClr val="000000"/>
                </a:solidFill>
                <a:latin typeface="Verdana"/>
                <a:ea typeface="Verdana"/>
                <a:cs typeface="Verdana"/>
                <a:sym typeface="Verdana"/>
              </a:rPr>
              <a:t>R</a:t>
            </a:r>
            <a:r>
              <a:rPr lang="en-US" sz="2400" b="0" i="0" u="none" strike="noStrike" cap="none">
                <a:solidFill>
                  <a:srgbClr val="000000"/>
                </a:solidFill>
                <a:latin typeface="Verdana"/>
                <a:ea typeface="Verdana"/>
                <a:cs typeface="Verdana"/>
                <a:sym typeface="Verdana"/>
              </a:rPr>
              <a:t>ace </a:t>
            </a:r>
            <a:r>
              <a:rPr lang="en-US" sz="2400" b="1" i="0" u="none" strike="noStrike" cap="none">
                <a:solidFill>
                  <a:srgbClr val="000000"/>
                </a:solidFill>
                <a:latin typeface="Verdana"/>
                <a:ea typeface="Verdana"/>
                <a:cs typeface="Verdana"/>
                <a:sym typeface="Verdana"/>
              </a:rPr>
              <a:t>T</a:t>
            </a:r>
            <a:r>
              <a:rPr lang="en-US" sz="2400" b="0" i="0" u="none" strike="noStrike" cap="none">
                <a:solidFill>
                  <a:srgbClr val="000000"/>
                </a:solidFill>
                <a:latin typeface="Verdana"/>
                <a:ea typeface="Verdana"/>
                <a:cs typeface="Verdana"/>
                <a:sym typeface="Verdana"/>
              </a:rPr>
              <a:t>heory and </a:t>
            </a:r>
            <a:r>
              <a:rPr lang="en-US" sz="2400" b="1" i="0" u="none" strike="noStrike" cap="none">
                <a:solidFill>
                  <a:srgbClr val="000000"/>
                </a:solidFill>
                <a:latin typeface="Verdana"/>
                <a:ea typeface="Verdana"/>
                <a:cs typeface="Verdana"/>
                <a:sym typeface="Verdana"/>
              </a:rPr>
              <a:t>Culturally</a:t>
            </a:r>
            <a:r>
              <a:rPr lang="en-US" sz="2400" b="0" i="0" u="none" strike="noStrike" cap="none">
                <a:solidFill>
                  <a:srgbClr val="000000"/>
                </a:solidFill>
                <a:latin typeface="Verdana"/>
                <a:ea typeface="Verdana"/>
                <a:cs typeface="Verdana"/>
                <a:sym typeface="Verdana"/>
              </a:rPr>
              <a:t> </a:t>
            </a:r>
            <a:r>
              <a:rPr lang="en-US" sz="2400" b="1" i="0" u="none" strike="noStrike" cap="none">
                <a:solidFill>
                  <a:srgbClr val="000000"/>
                </a:solidFill>
                <a:latin typeface="Verdana"/>
                <a:ea typeface="Verdana"/>
                <a:cs typeface="Verdana"/>
                <a:sym typeface="Verdana"/>
              </a:rPr>
              <a:t>R</a:t>
            </a:r>
            <a:r>
              <a:rPr lang="en-US" sz="2400" b="0" i="0" u="none" strike="noStrike" cap="none">
                <a:solidFill>
                  <a:srgbClr val="000000"/>
                </a:solidFill>
                <a:latin typeface="Verdana"/>
                <a:ea typeface="Verdana"/>
                <a:cs typeface="Verdana"/>
                <a:sym typeface="Verdana"/>
              </a:rPr>
              <a:t>esponsive</a:t>
            </a:r>
            <a:r>
              <a:rPr lang="en-US" sz="2400" b="1" i="0" u="none" strike="noStrike" cap="none">
                <a:solidFill>
                  <a:srgbClr val="000000"/>
                </a:solidFill>
                <a:latin typeface="Verdana"/>
                <a:ea typeface="Verdana"/>
                <a:cs typeface="Verdana"/>
                <a:sym typeface="Verdana"/>
              </a:rPr>
              <a:t> T</a:t>
            </a:r>
            <a:r>
              <a:rPr lang="en-US" sz="2400" b="0" i="0" u="none" strike="noStrike" cap="none">
                <a:solidFill>
                  <a:srgbClr val="000000"/>
                </a:solidFill>
                <a:latin typeface="Verdana"/>
                <a:ea typeface="Verdana"/>
                <a:cs typeface="Verdana"/>
                <a:sym typeface="Verdana"/>
              </a:rPr>
              <a:t>eaching</a:t>
            </a:r>
            <a:endParaRPr sz="2500" b="0" i="0" u="none" strike="noStrike" cap="none">
              <a:solidFill>
                <a:srgbClr val="1F1F1F"/>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1F1F1F"/>
              </a:solidFill>
              <a:highlight>
                <a:srgbClr val="FFFFFF"/>
              </a:highlight>
              <a:latin typeface="Georgia"/>
              <a:ea typeface="Georgia"/>
              <a:cs typeface="Georgia"/>
              <a:sym typeface="Georgia"/>
            </a:endParaRPr>
          </a:p>
        </p:txBody>
      </p:sp>
      <p:sp>
        <p:nvSpPr>
          <p:cNvPr id="250" name="Google Shape;250;g10185658f7c_3_8"/>
          <p:cNvSpPr txBox="1"/>
          <p:nvPr/>
        </p:nvSpPr>
        <p:spPr>
          <a:xfrm>
            <a:off x="228250" y="2479675"/>
            <a:ext cx="4388700" cy="4556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1F1F1F"/>
                </a:solidFill>
                <a:highlight>
                  <a:schemeClr val="lt1"/>
                </a:highlight>
                <a:latin typeface="Verdana"/>
                <a:ea typeface="Verdana"/>
                <a:cs typeface="Verdana"/>
                <a:sym typeface="Verdana"/>
              </a:rPr>
              <a:t>Critical Race Theory (CRT) </a:t>
            </a:r>
            <a:r>
              <a:rPr lang="en-US" sz="2100" b="0" i="0" u="none" strike="noStrike" cap="none">
                <a:solidFill>
                  <a:srgbClr val="1F1F1F"/>
                </a:solidFill>
                <a:highlight>
                  <a:schemeClr val="lt1"/>
                </a:highlight>
                <a:latin typeface="Verdana"/>
                <a:ea typeface="Verdana"/>
                <a:cs typeface="Verdana"/>
                <a:sym typeface="Verdana"/>
              </a:rPr>
              <a:t>is an academic concept that is more than 40 years old. The core idea is that race is a social construct, and that racism is not merely the product of individual bias or prejudice, but also something embedded in legal systems and policies. </a:t>
            </a:r>
            <a:endParaRPr sz="2100" b="0" i="0" u="none" strike="noStrike" cap="none">
              <a:solidFill>
                <a:srgbClr val="1F1F1F"/>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1F1F1F"/>
                </a:solidFill>
                <a:highlight>
                  <a:schemeClr val="lt1"/>
                </a:highlight>
                <a:latin typeface="Verdana"/>
                <a:ea typeface="Verdana"/>
                <a:cs typeface="Verdana"/>
                <a:sym typeface="Verdana"/>
              </a:rPr>
              <a:t>         </a:t>
            </a:r>
            <a:r>
              <a:rPr lang="en-US" sz="1800" b="0" i="0" u="none" strike="noStrike" cap="none">
                <a:solidFill>
                  <a:srgbClr val="1F1F1F"/>
                </a:solidFill>
                <a:highlight>
                  <a:schemeClr val="lt1"/>
                </a:highlight>
                <a:latin typeface="Verdana"/>
                <a:ea typeface="Verdana"/>
                <a:cs typeface="Verdana"/>
                <a:sym typeface="Verdana"/>
              </a:rPr>
              <a:t>(Education Week May, 2021)</a:t>
            </a:r>
            <a:endParaRPr sz="1800" b="0" i="0" u="none" strike="noStrike" cap="none">
              <a:solidFill>
                <a:srgbClr val="1F1F1F"/>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100" b="0" i="0" u="none" strike="noStrike" cap="none">
              <a:solidFill>
                <a:srgbClr val="1F1F1F"/>
              </a:solidFill>
              <a:highlight>
                <a:schemeClr val="lt1"/>
              </a:highlight>
              <a:latin typeface="Verdana"/>
              <a:ea typeface="Verdana"/>
              <a:cs typeface="Verdana"/>
              <a:sym typeface="Verdana"/>
            </a:endParaRPr>
          </a:p>
          <a:p>
            <a:pPr marL="320040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rgbClr val="1F1F1F"/>
                </a:solidFill>
                <a:highlight>
                  <a:schemeClr val="lt1"/>
                </a:highlight>
                <a:latin typeface="Verdana"/>
                <a:ea typeface="Verdana"/>
                <a:cs typeface="Verdana"/>
                <a:sym typeface="Verdana"/>
              </a:rPr>
              <a:t>   </a:t>
            </a:r>
            <a:endParaRPr sz="1400" b="0" i="0" u="none" strike="noStrike" cap="none">
              <a:solidFill>
                <a:srgbClr val="000000"/>
              </a:solidFill>
              <a:latin typeface="Verdana"/>
              <a:ea typeface="Verdana"/>
              <a:cs typeface="Verdana"/>
              <a:sym typeface="Verdana"/>
            </a:endParaRPr>
          </a:p>
        </p:txBody>
      </p:sp>
      <p:pic>
        <p:nvPicPr>
          <p:cNvPr id="248" name="Google Shape;248;g10185658f7c_3_8" descr="Sign saying &quot;Say no to critical race theory&quot;"/>
          <p:cNvPicPr preferRelativeResize="0"/>
          <p:nvPr/>
        </p:nvPicPr>
        <p:blipFill rotWithShape="1">
          <a:blip r:embed="rId3">
            <a:alphaModFix/>
          </a:blip>
          <a:srcRect/>
          <a:stretch/>
        </p:blipFill>
        <p:spPr>
          <a:xfrm>
            <a:off x="4889875" y="2479663"/>
            <a:ext cx="2124075" cy="1704975"/>
          </a:xfrm>
          <a:prstGeom prst="rect">
            <a:avLst/>
          </a:prstGeom>
          <a:noFill/>
          <a:ln>
            <a:noFill/>
          </a:ln>
        </p:spPr>
      </p:pic>
      <p:pic>
        <p:nvPicPr>
          <p:cNvPr id="249" name="Google Shape;249;g10185658f7c_3_8" descr="Person holding a sign saying &quot;Students of color represent majority of FWISD. Race needs a space in a school's place&quot;"/>
          <p:cNvPicPr preferRelativeResize="0"/>
          <p:nvPr/>
        </p:nvPicPr>
        <p:blipFill rotWithShape="1">
          <a:blip r:embed="rId4">
            <a:alphaModFix/>
          </a:blip>
          <a:srcRect/>
          <a:stretch/>
        </p:blipFill>
        <p:spPr>
          <a:xfrm>
            <a:off x="7013945" y="4184645"/>
            <a:ext cx="2046900" cy="2577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0185658f7c_3_16"/>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CRT and CRT</a:t>
            </a:r>
            <a:endParaRPr/>
          </a:p>
        </p:txBody>
      </p:sp>
      <p:sp>
        <p:nvSpPr>
          <p:cNvPr id="257" name="Google Shape;257;g10185658f7c_3_16"/>
          <p:cNvSpPr txBox="1"/>
          <p:nvPr/>
        </p:nvSpPr>
        <p:spPr>
          <a:xfrm>
            <a:off x="457200" y="1195950"/>
            <a:ext cx="7979100" cy="520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400" b="1" i="0" u="none" strike="noStrike" cap="none">
                <a:solidFill>
                  <a:schemeClr val="dk1"/>
                </a:solidFill>
                <a:highlight>
                  <a:srgbClr val="FFFFFF"/>
                </a:highlight>
                <a:latin typeface="Roboto"/>
                <a:ea typeface="Roboto"/>
                <a:cs typeface="Roboto"/>
                <a:sym typeface="Roboto"/>
              </a:rPr>
              <a:t>Culturally Responsive Teaching (CRT) </a:t>
            </a:r>
            <a:r>
              <a:rPr lang="en-US" sz="2400" b="0" i="0" u="none" strike="noStrike" cap="none">
                <a:solidFill>
                  <a:schemeClr val="dk1"/>
                </a:solidFill>
                <a:highlight>
                  <a:srgbClr val="FFFFFF"/>
                </a:highlight>
                <a:latin typeface="Roboto"/>
                <a:ea typeface="Roboto"/>
                <a:cs typeface="Roboto"/>
                <a:sym typeface="Roboto"/>
              </a:rPr>
              <a:t>is about improving instruction and helping students of color who've historically been deprived due to structural inequities in our education system become better learners. ( Z. Hammond Nov 1, 2019)</a:t>
            </a:r>
            <a:endParaRPr sz="2400" b="0" i="0" u="none" strike="noStrike" cap="none">
              <a:solidFill>
                <a:schemeClr val="dk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2400" b="0" i="0" u="none" strike="noStrike" cap="none">
              <a:solidFill>
                <a:schemeClr val="dk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Roboto"/>
                <a:ea typeface="Roboto"/>
                <a:cs typeface="Roboto"/>
                <a:sym typeface="Roboto"/>
              </a:rPr>
              <a:t>What are you doing where you work?  Are you  really teaching Critical Race Theory or are you providing culturally responsive instruction?  Are the naysayers playing on the acronyms and causing confusion about what is really happening in classrooms? </a:t>
            </a:r>
            <a:endParaRPr sz="2400" b="0" i="0" u="none" strike="noStrike" cap="none">
              <a:solidFill>
                <a:schemeClr val="dk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highlight>
                <a:srgbClr val="FFFFFF"/>
              </a:highlight>
              <a:latin typeface="Roboto"/>
              <a:ea typeface="Roboto"/>
              <a:cs typeface="Roboto"/>
              <a:sym typeface="Roboto"/>
            </a:endParaRPr>
          </a:p>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chemeClr val="dk1"/>
                </a:solidFill>
                <a:highlight>
                  <a:srgbClr val="FFFFFF"/>
                </a:highlight>
                <a:latin typeface="Roboto"/>
                <a:ea typeface="Roboto"/>
                <a:cs typeface="Roboto"/>
                <a:sym typeface="Roboto"/>
              </a:rPr>
              <a:t>Knowledge</a:t>
            </a:r>
            <a:r>
              <a:rPr lang="en-US" sz="2400" b="1" i="0" u="none" strike="noStrike" cap="none">
                <a:solidFill>
                  <a:schemeClr val="dk1"/>
                </a:solidFill>
                <a:highlight>
                  <a:srgbClr val="FFFFFF"/>
                </a:highlight>
                <a:latin typeface="Roboto"/>
                <a:ea typeface="Roboto"/>
                <a:cs typeface="Roboto"/>
                <a:sym typeface="Roboto"/>
              </a:rPr>
              <a:t> i</a:t>
            </a:r>
            <a:r>
              <a:rPr lang="en-US" sz="2400" b="0" i="0" u="none" strike="noStrike" cap="none">
                <a:solidFill>
                  <a:schemeClr val="dk1"/>
                </a:solidFill>
                <a:highlight>
                  <a:srgbClr val="FFFFFF"/>
                </a:highlight>
                <a:latin typeface="Roboto"/>
                <a:ea typeface="Roboto"/>
                <a:cs typeface="Roboto"/>
                <a:sym typeface="Roboto"/>
              </a:rPr>
              <a:t>s Power</a:t>
            </a:r>
            <a:endParaRPr sz="2400" b="0" i="0" u="none" strike="noStrike" cap="none">
              <a:solidFill>
                <a:schemeClr val="dk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9"/>
          <p:cNvSpPr txBox="1">
            <a:spLocks noGrp="1"/>
          </p:cNvSpPr>
          <p:nvPr>
            <p:ph type="title"/>
          </p:nvPr>
        </p:nvSpPr>
        <p:spPr>
          <a:xfrm>
            <a:off x="228600" y="228600"/>
            <a:ext cx="8686800" cy="1143000"/>
          </a:xfrm>
          <a:prstGeom prst="rect">
            <a:avLst/>
          </a:prstGeom>
          <a:solidFill>
            <a:srgbClr val="A9DCF2">
              <a:alpha val="6549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latin typeface="Verdana"/>
                <a:ea typeface="Verdana"/>
                <a:cs typeface="Verdana"/>
                <a:sym typeface="Verdana"/>
              </a:rPr>
              <a:t>Workbook and Workspace</a:t>
            </a:r>
            <a:endParaRPr>
              <a:solidFill>
                <a:srgbClr val="000000"/>
              </a:solidFill>
              <a:latin typeface="Verdana"/>
              <a:ea typeface="Verdana"/>
              <a:cs typeface="Verdana"/>
              <a:sym typeface="Verdana"/>
            </a:endParaRPr>
          </a:p>
        </p:txBody>
      </p:sp>
      <p:sp>
        <p:nvSpPr>
          <p:cNvPr id="263" name="Google Shape;263;p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a:solidFill>
                  <a:schemeClr val="dk1"/>
                </a:solidFill>
                <a:latin typeface="Verdana"/>
                <a:ea typeface="Verdana"/>
                <a:cs typeface="Verdana"/>
                <a:sym typeface="Verdana"/>
              </a:rPr>
              <a:t>Your </a:t>
            </a:r>
            <a:r>
              <a:rPr lang="en-US" sz="2400" b="1">
                <a:solidFill>
                  <a:schemeClr val="dk1"/>
                </a:solidFill>
                <a:latin typeface="Verdana"/>
                <a:ea typeface="Verdana"/>
                <a:cs typeface="Verdana"/>
                <a:sym typeface="Verdana"/>
              </a:rPr>
              <a:t>workspace</a:t>
            </a:r>
            <a:r>
              <a:rPr lang="en-US" sz="2400">
                <a:solidFill>
                  <a:schemeClr val="dk1"/>
                </a:solidFill>
                <a:latin typeface="Verdana"/>
                <a:ea typeface="Verdana"/>
                <a:cs typeface="Verdana"/>
                <a:sym typeface="Verdana"/>
              </a:rPr>
              <a:t> is a community virtual space for you to work collectively with your division.  Click on the WORKSPACE link in the chat box that corresponds with your division.  No need to make a copy, you should be able to type directly in each page.</a:t>
            </a:r>
            <a:endParaRPr sz="24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800"/>
              <a:buNone/>
            </a:pPr>
            <a:endParaRPr sz="24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800"/>
              <a:buNone/>
            </a:pPr>
            <a:endParaRPr sz="2400">
              <a:solidFill>
                <a:schemeClr val="dk1"/>
              </a:solidFill>
              <a:latin typeface="Verdana"/>
              <a:ea typeface="Verdana"/>
              <a:cs typeface="Verdana"/>
              <a:sym typeface="Verdana"/>
            </a:endParaRPr>
          </a:p>
        </p:txBody>
      </p:sp>
      <p:pic>
        <p:nvPicPr>
          <p:cNvPr id="265" name="Google Shape;265;p9" descr="Cluttered desk."/>
          <p:cNvPicPr preferRelativeResize="0"/>
          <p:nvPr/>
        </p:nvPicPr>
        <p:blipFill rotWithShape="1">
          <a:blip r:embed="rId3">
            <a:alphaModFix/>
          </a:blip>
          <a:srcRect/>
          <a:stretch/>
        </p:blipFill>
        <p:spPr>
          <a:xfrm>
            <a:off x="2537974" y="4023749"/>
            <a:ext cx="3959500" cy="26348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3568</Words>
  <Application>Microsoft Office PowerPoint</Application>
  <PresentationFormat>On-screen Show (4:3)</PresentationFormat>
  <Paragraphs>512</Paragraphs>
  <Slides>54</Slides>
  <Notes>54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Arial</vt:lpstr>
      <vt:lpstr>Calibri</vt:lpstr>
      <vt:lpstr>Century Gothic</vt:lpstr>
      <vt:lpstr>Georgia</vt:lpstr>
      <vt:lpstr>Noto Sans Symbols</vt:lpstr>
      <vt:lpstr>Roboto</vt:lpstr>
      <vt:lpstr>Rockwell</vt:lpstr>
      <vt:lpstr>Times New Roman</vt:lpstr>
      <vt:lpstr>Ubuntu</vt:lpstr>
      <vt:lpstr>Verdana</vt:lpstr>
      <vt:lpstr>Office Theme</vt:lpstr>
      <vt:lpstr>From Starting to Sustaining</vt:lpstr>
      <vt:lpstr>As everyone is signing in, please change your name to: division - name (ex. Radford - Tracy).   To do this…  Click on PARTICIPANTS on the bottom bar. Go to your name and click MORE. Select RENAME from the drop down menu. Type in your name - division.</vt:lpstr>
      <vt:lpstr>Heart and Mind</vt:lpstr>
      <vt:lpstr>Guiding Questions for Equity Strand </vt:lpstr>
      <vt:lpstr>Learning Intentions for Session B</vt:lpstr>
      <vt:lpstr>You Spoke, We Listened</vt:lpstr>
      <vt:lpstr>CRT and CRT:How Do We Manage ?</vt:lpstr>
      <vt:lpstr>CRT and CRT</vt:lpstr>
      <vt:lpstr>Workbook and Workspace</vt:lpstr>
      <vt:lpstr>Assumptions</vt:lpstr>
      <vt:lpstr>BEHAVIORS THAT HELP TAKE CONVERSATION TO A DEEPER REALM: </vt:lpstr>
      <vt:lpstr>VTSS Matrix Connections</vt:lpstr>
      <vt:lpstr>Pulse Check</vt:lpstr>
      <vt:lpstr>Remember the 20/20/20 </vt:lpstr>
      <vt:lpstr>Headlines</vt:lpstr>
      <vt:lpstr>Education Equity in Virginia</vt:lpstr>
      <vt:lpstr>Equality vs Equity</vt:lpstr>
      <vt:lpstr>Believe</vt:lpstr>
      <vt:lpstr>EdEquity Audit</vt:lpstr>
      <vt:lpstr>National Equity Project’s (partial) “map” of Liberation...</vt:lpstr>
      <vt:lpstr>Notice and Reflect</vt:lpstr>
      <vt:lpstr>Mindsets to Be Aware of...</vt:lpstr>
      <vt:lpstr>VTSS Data-Informed Decision Making</vt:lpstr>
      <vt:lpstr>Visual Representation of VTSS Data Informed Decision Making Process </vt:lpstr>
      <vt:lpstr>Identify data / evidence of need</vt:lpstr>
      <vt:lpstr>What equity challenges did your big data reveal?</vt:lpstr>
      <vt:lpstr>DATA/Evidence of Need</vt:lpstr>
      <vt:lpstr>What gets in the way of educational equity? </vt:lpstr>
      <vt:lpstr>Color Blindness </vt:lpstr>
      <vt:lpstr>Deficit Thinking Ideology</vt:lpstr>
      <vt:lpstr>Poverty Disciplining</vt:lpstr>
      <vt:lpstr>What are examples of biased based beliefs </vt:lpstr>
      <vt:lpstr>How are they linked?</vt:lpstr>
      <vt:lpstr>Microaggressions </vt:lpstr>
      <vt:lpstr>Microaggressions  Example</vt:lpstr>
      <vt:lpstr>students’ responses to microaggressions </vt:lpstr>
      <vt:lpstr>Fishbone Diagram</vt:lpstr>
      <vt:lpstr>House Bill 2305</vt:lpstr>
      <vt:lpstr>Applicants to Governor’s School</vt:lpstr>
      <vt:lpstr>Fishbone Diagram Disproportionality of Black and Latinx students applying </vt:lpstr>
      <vt:lpstr>5 Whys</vt:lpstr>
      <vt:lpstr>Identify data / evidence of need II</vt:lpstr>
      <vt:lpstr>Key Takeaways...</vt:lpstr>
      <vt:lpstr>Key Takeaways...</vt:lpstr>
      <vt:lpstr>Governor’s School </vt:lpstr>
      <vt:lpstr>What are the underlying factors influencing why our data looks the way it does?   How are those being affected by the problem experiencing it?</vt:lpstr>
      <vt:lpstr>Underlying Factors</vt:lpstr>
      <vt:lpstr>Next Steps...</vt:lpstr>
      <vt:lpstr>Notice and Reflect</vt:lpstr>
      <vt:lpstr>Spotlight on Youth Voices</vt:lpstr>
      <vt:lpstr>Please complete the Exit Ticket for today: https://forms.gle/wwxA6gdCcneH9sXEA</vt:lpstr>
      <vt:lpstr>References</vt:lpstr>
      <vt:lpstr>References Continued</vt:lpstr>
      <vt:lpstr>References Completed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Starting to Sustaining</dc:title>
  <dc:creator>Jacklyn N Lewis</dc:creator>
  <cp:lastModifiedBy>Loaner</cp:lastModifiedBy>
  <cp:revision>9</cp:revision>
  <dcterms:created xsi:type="dcterms:W3CDTF">2017-04-18T16:38:12Z</dcterms:created>
  <dcterms:modified xsi:type="dcterms:W3CDTF">2021-12-02T15:21:54Z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0x010100798875F1B051724A93236C28E4F748B8</vt:lpwstr>
  </property>
</Properties>
</file>