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Lst>
  <p:sldSz cx="9144000" cy="6858000" type="screen4x3"/>
  <p:notesSz cx="6858000" cy="9144000"/>
  <p:embeddedFontLst>
    <p:embeddedFont>
      <p:font typeface="Ubuntu" panose="020B0504030602030204" pitchFamily="34" charset="0"/>
      <p:regular r:id="rId57"/>
      <p:bold r:id="rId58"/>
      <p:italic r:id="rId59"/>
      <p:boldItalic r:id="rId60"/>
    </p:embeddedFont>
    <p:embeddedFont>
      <p:font typeface="Cambria" panose="02040503050406030204" pitchFamily="18" charset="0"/>
      <p:regular r:id="rId61"/>
      <p:bold r:id="rId62"/>
      <p:italic r:id="rId63"/>
      <p:boldItalic r:id="rId64"/>
    </p:embeddedFont>
    <p:embeddedFont>
      <p:font typeface="Century Gothic" panose="020B0502020202020204" pitchFamily="34" charset="0"/>
      <p:regular r:id="rId65"/>
      <p:bold r:id="rId66"/>
      <p:italic r:id="rId67"/>
      <p:boldItalic r:id="rId68"/>
    </p:embeddedFont>
    <p:embeddedFont>
      <p:font typeface="Rockwell" panose="02060603020205020403" pitchFamily="18" charset="0"/>
      <p:regular r:id="rId69"/>
      <p:bold r:id="rId70"/>
      <p:italic r:id="rId71"/>
      <p:boldItalic r:id="rId72"/>
    </p:embeddedFont>
    <p:embeddedFont>
      <p:font typeface="Georgia" panose="02040502050405020303" pitchFamily="18" charset="0"/>
      <p:regular r:id="rId73"/>
      <p:bold r:id="rId74"/>
      <p:italic r:id="rId75"/>
      <p:boldItalic r:id="rId76"/>
    </p:embeddedFont>
    <p:embeddedFont>
      <p:font typeface="Calibri" panose="020F0502020204030204" pitchFamily="34" charset="0"/>
      <p:regular r:id="rId77"/>
      <p:bold r:id="rId78"/>
      <p:italic r:id="rId79"/>
      <p:boldItalic r:id="rId80"/>
    </p:embeddedFont>
    <p:embeddedFont>
      <p:font typeface="Verdana" panose="020B0604030504040204" pitchFamily="34" charset="0"/>
      <p:regular r:id="rId81"/>
      <p:bold r:id="rId82"/>
      <p:italic r:id="rId83"/>
      <p:boldItalic r:id="rId84"/>
    </p:embeddedFont>
    <p:embeddedFont>
      <p:font typeface="Roboto" panose="02000000000000000000" pitchFamily="2" charset="0"/>
      <p:regular r:id="rId85"/>
      <p:bold r:id="rId86"/>
      <p:italic r:id="rId87"/>
      <p:boldItalic r:id="rId88"/>
    </p:embeddedFont>
  </p:embeddedFontLst>
  <p:custDataLst>
    <p:tags r:id="rId8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0" roundtripDataSignature="AMtx7mjhklgXB3FZAFdbjU1r37NFe1GB+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4DF0F59-F7B3-4E73-BB9F-98304D8E2CE7}">
  <a:tblStyle styleId="{84DF0F59-F7B3-4E73-BB9F-98304D8E2CE7}"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B1B41BB5-ECD2-4BE0-B7D1-A4AA1AD17145}" styleName="Table_1">
    <a:wholeTbl>
      <a:tcTxStyle b="off" i="off">
        <a:font>
          <a:latin typeface="Verdana"/>
          <a:ea typeface="Verdana"/>
          <a:cs typeface="Verdana"/>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EF8EF"/>
          </a:solidFill>
        </a:fill>
      </a:tcStyle>
    </a:wholeTbl>
    <a:band1H>
      <a:tcTxStyle b="off" i="off"/>
      <a:tcStyle>
        <a:tcBdr/>
        <a:fill>
          <a:solidFill>
            <a:srgbClr val="DCF1DF"/>
          </a:solidFill>
        </a:fill>
      </a:tcStyle>
    </a:band1H>
    <a:band2H>
      <a:tcTxStyle b="off" i="off"/>
      <a:tcStyle>
        <a:tcBdr/>
      </a:tcStyle>
    </a:band2H>
    <a:band1V>
      <a:tcTxStyle b="off" i="off"/>
      <a:tcStyle>
        <a:tcBdr/>
        <a:fill>
          <a:solidFill>
            <a:srgbClr val="DCF1DF"/>
          </a:solidFill>
        </a:fill>
      </a:tcStyle>
    </a:band1V>
    <a:band2V>
      <a:tcTxStyle b="off" i="off"/>
      <a:tcStyle>
        <a:tcBdr/>
      </a:tcStyle>
    </a:band2V>
    <a:lastCol>
      <a:tcTxStyle b="on" i="off">
        <a:font>
          <a:latin typeface="Verdana"/>
          <a:ea typeface="Verdana"/>
          <a:cs typeface="Verdana"/>
        </a:font>
        <a:schemeClr val="lt1"/>
      </a:tcTxStyle>
      <a:tcStyle>
        <a:tcBdr/>
        <a:fill>
          <a:solidFill>
            <a:schemeClr val="accent1"/>
          </a:solidFill>
        </a:fill>
      </a:tcStyle>
    </a:lastCol>
    <a:firstCol>
      <a:tcTxStyle b="on" i="off">
        <a:font>
          <a:latin typeface="Verdana"/>
          <a:ea typeface="Verdana"/>
          <a:cs typeface="Verdana"/>
        </a:font>
        <a:schemeClr val="lt1"/>
      </a:tcTxStyle>
      <a:tcStyle>
        <a:tcBdr/>
        <a:fill>
          <a:solidFill>
            <a:schemeClr val="accent1"/>
          </a:solidFill>
        </a:fill>
      </a:tcStyle>
    </a:firstCol>
    <a:lastRow>
      <a:tcTxStyle b="on" i="off">
        <a:font>
          <a:latin typeface="Verdana"/>
          <a:ea typeface="Verdana"/>
          <a:cs typeface="Verdana"/>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Verdana"/>
          <a:ea typeface="Verdana"/>
          <a:cs typeface="Verdana"/>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1866" y="90"/>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68" Type="http://schemas.openxmlformats.org/officeDocument/2006/relationships/font" Target="fonts/font12.fntdata"/><Relationship Id="rId84" Type="http://schemas.openxmlformats.org/officeDocument/2006/relationships/font" Target="fonts/font28.fntdata"/><Relationship Id="rId89" Type="http://schemas.openxmlformats.org/officeDocument/2006/relationships/tags" Target="tags/tag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2.fntdata"/><Relationship Id="rId74" Type="http://schemas.openxmlformats.org/officeDocument/2006/relationships/font" Target="fonts/font18.fntdata"/><Relationship Id="rId79" Type="http://schemas.openxmlformats.org/officeDocument/2006/relationships/font" Target="fonts/font23.fntdata"/><Relationship Id="rId5" Type="http://schemas.openxmlformats.org/officeDocument/2006/relationships/slide" Target="slides/slide4.xml"/><Relationship Id="rId90" Type="http://customschemas.google.com/relationships/presentationmetadata" Target="meta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font" Target="fonts/font8.fntdata"/><Relationship Id="rId69"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6.fntdata"/><Relationship Id="rId80" Type="http://schemas.openxmlformats.org/officeDocument/2006/relationships/font" Target="fonts/font24.fntdata"/><Relationship Id="rId85" Type="http://schemas.openxmlformats.org/officeDocument/2006/relationships/font" Target="fonts/font29.fntdata"/><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83" Type="http://schemas.openxmlformats.org/officeDocument/2006/relationships/font" Target="fonts/font27.fntdata"/><Relationship Id="rId88" Type="http://schemas.openxmlformats.org/officeDocument/2006/relationships/font" Target="fonts/font32.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font" Target="fonts/font22.fntdata"/><Relationship Id="rId81" Type="http://schemas.openxmlformats.org/officeDocument/2006/relationships/font" Target="fonts/font25.fntdata"/><Relationship Id="rId86" Type="http://schemas.openxmlformats.org/officeDocument/2006/relationships/font" Target="fonts/font30.fntdata"/><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20.fntdata"/><Relationship Id="rId7" Type="http://schemas.openxmlformats.org/officeDocument/2006/relationships/slide" Target="slides/slide6.xml"/><Relationship Id="rId71" Type="http://schemas.openxmlformats.org/officeDocument/2006/relationships/font" Target="fonts/font15.fntdata"/><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0.fntdata"/><Relationship Id="rId87" Type="http://schemas.openxmlformats.org/officeDocument/2006/relationships/font" Target="fonts/font31.fntdata"/><Relationship Id="rId61" Type="http://schemas.openxmlformats.org/officeDocument/2006/relationships/font" Target="fonts/font5.fntdata"/><Relationship Id="rId82" Type="http://schemas.openxmlformats.org/officeDocument/2006/relationships/font" Target="fonts/font26.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notesMaster" Target="notesMasters/notesMaster1.xml"/><Relationship Id="rId77"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forms.gle/wwxA6gdCcneH9sXEA"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b="1" i="1"/>
          </a:p>
          <a:p>
            <a:pPr marL="0" lvl="0" indent="0" algn="l" rtl="0">
              <a:lnSpc>
                <a:spcPct val="100000"/>
              </a:lnSpc>
              <a:spcBef>
                <a:spcPts val="0"/>
              </a:spcBef>
              <a:spcAft>
                <a:spcPts val="0"/>
              </a:spcAft>
              <a:buClr>
                <a:schemeClr val="dk1"/>
              </a:buClr>
              <a:buSzPts val="1400"/>
              <a:buFont typeface="Calibri"/>
              <a:buNone/>
            </a:pPr>
            <a:endParaRPr b="1" i="1"/>
          </a:p>
        </p:txBody>
      </p:sp>
      <p:sp>
        <p:nvSpPr>
          <p:cNvPr id="203" name="Google Shape;203;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sz="1100"/>
          </a:p>
        </p:txBody>
      </p:sp>
      <p:sp>
        <p:nvSpPr>
          <p:cNvPr id="269" name="Google Shape;269;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92" name="Google Shape;292;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99" name="Google Shape;299;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fa73258439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fa7325843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7" name="Google Shape;307;gfa73258439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018d1e052f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1018d1e052f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7" name="Google Shape;317;g1018d1e052f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fa73258439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gfa73258439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5" name="Google Shape;325;gfa73258439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b="1" i="1"/>
          </a:p>
        </p:txBody>
      </p:sp>
      <p:sp>
        <p:nvSpPr>
          <p:cNvPr id="334" name="Google Shape;33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a39bfd3790_1_2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a39bfd3790_1_2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457200" lvl="0" indent="0" algn="l" rtl="0">
              <a:lnSpc>
                <a:spcPct val="100000"/>
              </a:lnSpc>
              <a:spcBef>
                <a:spcPts val="0"/>
              </a:spcBef>
              <a:spcAft>
                <a:spcPts val="0"/>
              </a:spcAft>
              <a:buSzPts val="1400"/>
              <a:buNone/>
            </a:pPr>
            <a:endParaRPr/>
          </a:p>
        </p:txBody>
      </p:sp>
      <p:sp>
        <p:nvSpPr>
          <p:cNvPr id="340" name="Google Shape;340;ga39bfd3790_1_2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0144164396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g10144164396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g10144164396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a4908cd048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ga4908cd048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sz="400"/>
          </a:p>
        </p:txBody>
      </p:sp>
      <p:sp>
        <p:nvSpPr>
          <p:cNvPr id="357" name="Google Shape;357;ga4908cd048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a006eb53a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a006eb53a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0" name="Google Shape;210;ga006eb53a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r>
              <a:rPr lang="en-US"/>
              <a:t>Workbook slide 24 for reference.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92" name="Google Shape;392;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03" name="Google Shape;403;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3" name="Google Shape;413;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420" name="Google Shape;420;p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446" name="Google Shape;446;p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71" name="Google Shape;471;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481" name="Google Shape;481;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p:txBody>
      </p:sp>
      <p:sp>
        <p:nvSpPr>
          <p:cNvPr id="489" name="Google Shape;489;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p:txBody>
      </p:sp>
      <p:sp>
        <p:nvSpPr>
          <p:cNvPr id="510" name="Google Shape;510;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aee3afe4bd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5" name="Google Shape;215;gaee3afe4bd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517" name="Google Shape;517;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9ea5cc65a7_0_2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g9ea5cc65a7_0_2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p:txBody>
      </p:sp>
      <p:sp>
        <p:nvSpPr>
          <p:cNvPr id="524" name="Google Shape;524;g9ea5cc65a7_0_2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a39bfd3790_1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a39bfd3790_1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1" name="Google Shape;531;ga39bfd3790_1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a39bfd3790_1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ga39bfd3790_1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8" name="Google Shape;538;ga39bfd3790_1_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a39bfd3790_1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ga39bfd3790_1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Calibri"/>
              <a:buNone/>
            </a:pPr>
            <a:endParaRPr/>
          </a:p>
        </p:txBody>
      </p:sp>
      <p:sp>
        <p:nvSpPr>
          <p:cNvPr id="546" name="Google Shape;546;ga39bfd3790_1_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101651e4f42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101651e4f42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3" name="Google Shape;553;g101651e4f42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a39bfd3790_1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ga39bfd3790_1_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9" name="Google Shape;559;ga39bfd3790_1_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a390e91a74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ga390e91a74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6" name="Google Shape;566;ga390e91a74_0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fa73258439_0_5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2" name="Google Shape;572;gfa73258439_0_5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fa73258439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gfa73258439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1" name="Google Shape;581;gfa73258439_0_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24" name="Google Shape;224;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fa73258439_0_2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gfa73258439_0_2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10185658f7c_2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g10185658f7c_2_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5" name="Google Shape;625;g10185658f7c_2_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33" name="Google Shape;633;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fa73258439_0_4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gfa73258439_0_4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10185658f7c_2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g10185658f7c_2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10185658f7c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0" name="Google Shape;660;g10185658f7c_2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1" name="Google Shape;661;g10185658f7c_2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67" name="Google Shape;667;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9ea5cc65a7_0_2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g9ea5cc65a7_0_2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4" name="Google Shape;674;g9ea5cc65a7_0_2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9ea5cc65a7_0_2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8" name="Google Shape;688;g9ea5cc65a7_0_2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9" name="Google Shape;689;g9ea5cc65a7_0_2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97" name="Google Shape;697;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30" name="Google Shape;23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fd17a67b1b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6" name="Google Shape;706;gfd17a67b1b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7" name="Google Shape;707;gfd17a67b1b_0_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2" name="Google Shape;712;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Exit ticket - </a:t>
            </a:r>
            <a:r>
              <a:rPr lang="en-US" u="sng">
                <a:solidFill>
                  <a:srgbClr val="074A24"/>
                </a:solidFill>
                <a:latin typeface="Verdana"/>
                <a:ea typeface="Verdana"/>
                <a:cs typeface="Verdana"/>
                <a:sym typeface="Verdana"/>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https://forms.gle/wwxA6gdCcneH9sXEA</a:t>
            </a:r>
            <a:endParaRPr/>
          </a:p>
        </p:txBody>
      </p:sp>
      <p:sp>
        <p:nvSpPr>
          <p:cNvPr id="713" name="Google Shape;713;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a76200313f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ga76200313f_0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0" name="Google Shape;720;ga76200313f_0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a76200313f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6" name="Google Shape;726;ga76200313f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7" name="Google Shape;727;ga76200313f_0_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a76200313f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ga76200313f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4" name="Google Shape;734;ga76200313f_0_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54</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fd17a67b1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gfd17a67b1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7" name="Google Shape;237;gfd17a67b1b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0185658f7c_3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10185658f7c_3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g10185658f7c_3_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0185658f7c_3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10185658f7c_3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 name="Google Shape;254;g10185658f7c_3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61" name="Google Shape;261;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pic>
        <p:nvPicPr>
          <p:cNvPr id="16" name="Google Shape;16;p79"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17" name="Google Shape;17;p79"/>
          <p:cNvSpPr txBox="1">
            <a:spLocks noGrp="1"/>
          </p:cNvSpPr>
          <p:nvPr>
            <p:ph type="ctrTitle"/>
          </p:nvPr>
        </p:nvSpPr>
        <p:spPr>
          <a:xfrm>
            <a:off x="953254" y="3671154"/>
            <a:ext cx="7240509" cy="1470025"/>
          </a:xfrm>
          <a:prstGeom prst="rect">
            <a:avLst/>
          </a:prstGeom>
          <a:solidFill>
            <a:schemeClr val="lt1">
              <a:alpha val="66274"/>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79"/>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9" name="Google Shape;19;p7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7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22" name="Google Shape;22;p79"/>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73"/>
        <p:cNvGrpSpPr/>
        <p:nvPr/>
      </p:nvGrpSpPr>
      <p:grpSpPr>
        <a:xfrm>
          <a:off x="0" y="0"/>
          <a:ext cx="0" cy="0"/>
          <a:chOff x="0" y="0"/>
          <a:chExt cx="0" cy="0"/>
        </a:xfrm>
      </p:grpSpPr>
      <p:pic>
        <p:nvPicPr>
          <p:cNvPr id="74" name="Google Shape;74;p86" descr="Decorative image of teenage students sitting around a table" title="Decorative image"/>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75" name="Google Shape;75;p86"/>
          <p:cNvSpPr txBox="1">
            <a:spLocks noGrp="1"/>
          </p:cNvSpPr>
          <p:nvPr>
            <p:ph type="ctrTitle"/>
          </p:nvPr>
        </p:nvSpPr>
        <p:spPr>
          <a:xfrm>
            <a:off x="953254" y="3671154"/>
            <a:ext cx="7240509" cy="1470025"/>
          </a:xfrm>
          <a:prstGeom prst="rect">
            <a:avLst/>
          </a:prstGeom>
          <a:solidFill>
            <a:schemeClr val="lt1">
              <a:alpha val="66274"/>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86"/>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77" name="Google Shape;77;p8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8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80" name="Google Shape;80;p86"/>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81"/>
        <p:cNvGrpSpPr/>
        <p:nvPr/>
      </p:nvGrpSpPr>
      <p:grpSpPr>
        <a:xfrm>
          <a:off x="0" y="0"/>
          <a:ext cx="0" cy="0"/>
          <a:chOff x="0" y="0"/>
          <a:chExt cx="0" cy="0"/>
        </a:xfrm>
      </p:grpSpPr>
      <p:pic>
        <p:nvPicPr>
          <p:cNvPr id="82" name="Google Shape;82;p87" descr="Decorative image of professionals around a computer" title="Decorative image"/>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83" name="Google Shape;83;p87"/>
          <p:cNvSpPr txBox="1">
            <a:spLocks noGrp="1"/>
          </p:cNvSpPr>
          <p:nvPr>
            <p:ph type="ctrTitle"/>
          </p:nvPr>
        </p:nvSpPr>
        <p:spPr>
          <a:xfrm>
            <a:off x="953254" y="3671154"/>
            <a:ext cx="7240509" cy="1470025"/>
          </a:xfrm>
          <a:prstGeom prst="rect">
            <a:avLst/>
          </a:prstGeom>
          <a:solidFill>
            <a:schemeClr val="lt1">
              <a:alpha val="66274"/>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87"/>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85" name="Google Shape;85;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88" name="Google Shape;88;p87"/>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89"/>
        <p:cNvGrpSpPr/>
        <p:nvPr/>
      </p:nvGrpSpPr>
      <p:grpSpPr>
        <a:xfrm>
          <a:off x="0" y="0"/>
          <a:ext cx="0" cy="0"/>
          <a:chOff x="0" y="0"/>
          <a:chExt cx="0" cy="0"/>
        </a:xfrm>
      </p:grpSpPr>
      <p:pic>
        <p:nvPicPr>
          <p:cNvPr id="90" name="Google Shape;90;p88" descr="Decorative image of smiling professionals" title="Decorative image"/>
          <p:cNvPicPr preferRelativeResize="0"/>
          <p:nvPr/>
        </p:nvPicPr>
        <p:blipFill rotWithShape="1">
          <a:blip r:embed="rId2">
            <a:alphaModFix/>
          </a:blip>
          <a:srcRect/>
          <a:stretch/>
        </p:blipFill>
        <p:spPr>
          <a:xfrm>
            <a:off x="0" y="1596854"/>
            <a:ext cx="9147018" cy="2769116"/>
          </a:xfrm>
          <a:prstGeom prst="rect">
            <a:avLst/>
          </a:prstGeom>
          <a:noFill/>
          <a:ln>
            <a:noFill/>
          </a:ln>
        </p:spPr>
      </p:pic>
      <p:sp>
        <p:nvSpPr>
          <p:cNvPr id="91" name="Google Shape;91;p88"/>
          <p:cNvSpPr txBox="1">
            <a:spLocks noGrp="1"/>
          </p:cNvSpPr>
          <p:nvPr>
            <p:ph type="ctrTitle"/>
          </p:nvPr>
        </p:nvSpPr>
        <p:spPr>
          <a:xfrm>
            <a:off x="953254" y="3671154"/>
            <a:ext cx="7240509" cy="1470025"/>
          </a:xfrm>
          <a:prstGeom prst="rect">
            <a:avLst/>
          </a:prstGeom>
          <a:solidFill>
            <a:schemeClr val="lt1">
              <a:alpha val="66274"/>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88"/>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93" name="Google Shape;93;p8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8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96" name="Google Shape;96;p88"/>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97"/>
        <p:cNvGrpSpPr/>
        <p:nvPr/>
      </p:nvGrpSpPr>
      <p:grpSpPr>
        <a:xfrm>
          <a:off x="0" y="0"/>
          <a:ext cx="0" cy="0"/>
          <a:chOff x="0" y="0"/>
          <a:chExt cx="0" cy="0"/>
        </a:xfrm>
      </p:grpSpPr>
      <p:sp>
        <p:nvSpPr>
          <p:cNvPr id="98" name="Google Shape;98;p89"/>
          <p:cNvSpPr txBox="1">
            <a:spLocks noGrp="1"/>
          </p:cNvSpPr>
          <p:nvPr>
            <p:ph type="ctrTitle"/>
          </p:nvPr>
        </p:nvSpPr>
        <p:spPr>
          <a:xfrm>
            <a:off x="928464" y="1600200"/>
            <a:ext cx="7240509" cy="1470025"/>
          </a:xfrm>
          <a:prstGeom prst="rect">
            <a:avLst/>
          </a:prstGeom>
          <a:solidFill>
            <a:schemeClr val="lt1">
              <a:alpha val="66274"/>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89"/>
          <p:cNvSpPr txBox="1">
            <a:spLocks noGrp="1"/>
          </p:cNvSpPr>
          <p:nvPr>
            <p:ph type="subTitle" idx="1"/>
          </p:nvPr>
        </p:nvSpPr>
        <p:spPr>
          <a:xfrm>
            <a:off x="1348319" y="3429000"/>
            <a:ext cx="6400800" cy="9144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00" name="Google Shape;100;p8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03" name="Google Shape;103;p89"/>
          <p:cNvPicPr preferRelativeResize="0"/>
          <p:nvPr/>
        </p:nvPicPr>
        <p:blipFill rotWithShape="1">
          <a:blip r:embed="rId2">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One Content">
  <p:cSld name="1_One Content">
    <p:spTree>
      <p:nvGrpSpPr>
        <p:cNvPr id="1" name="Shape 104"/>
        <p:cNvGrpSpPr/>
        <p:nvPr/>
      </p:nvGrpSpPr>
      <p:grpSpPr>
        <a:xfrm>
          <a:off x="0" y="0"/>
          <a:ext cx="0" cy="0"/>
          <a:chOff x="0" y="0"/>
          <a:chExt cx="0" cy="0"/>
        </a:xfrm>
      </p:grpSpPr>
      <p:sp>
        <p:nvSpPr>
          <p:cNvPr id="105" name="Google Shape;105;p90"/>
          <p:cNvSpPr txBox="1">
            <a:spLocks noGrp="1"/>
          </p:cNvSpPr>
          <p:nvPr>
            <p:ph type="title"/>
          </p:nvPr>
        </p:nvSpPr>
        <p:spPr>
          <a:xfrm>
            <a:off x="2743200" y="256814"/>
            <a:ext cx="5943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90"/>
          <p:cNvSpPr txBox="1">
            <a:spLocks noGrp="1"/>
          </p:cNvSpPr>
          <p:nvPr>
            <p:ph type="body" idx="1"/>
          </p:nvPr>
        </p:nvSpPr>
        <p:spPr>
          <a:xfrm>
            <a:off x="533400" y="1600200"/>
            <a:ext cx="81534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07" name="Google Shape;107;p9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9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10" name="Google Shape;110;p90" descr="Decorative image of smiling kids" title="Decorative image"/>
          <p:cNvPicPr preferRelativeResize="0"/>
          <p:nvPr/>
        </p:nvPicPr>
        <p:blipFill rotWithShape="1">
          <a:blip r:embed="rId2">
            <a:alphaModFix/>
          </a:blip>
          <a:srcRect l="237" t="13694"/>
          <a:stretch/>
        </p:blipFill>
        <p:spPr>
          <a:xfrm>
            <a:off x="-1" y="5105400"/>
            <a:ext cx="9144001" cy="1752600"/>
          </a:xfrm>
          <a:prstGeom prst="rect">
            <a:avLst/>
          </a:prstGeom>
          <a:noFill/>
          <a:ln w="38100" cap="flat" cmpd="sng">
            <a:solidFill>
              <a:schemeClr val="accent5"/>
            </a:solidFill>
            <a:prstDash val="dash"/>
            <a:round/>
            <a:headEnd type="none" w="sm" len="sm"/>
            <a:tailEnd type="none" w="sm" len="sm"/>
          </a:ln>
        </p:spPr>
      </p:pic>
      <p:pic>
        <p:nvPicPr>
          <p:cNvPr id="111" name="Google Shape;111;p90"/>
          <p:cNvPicPr preferRelativeResize="0"/>
          <p:nvPr/>
        </p:nvPicPr>
        <p:blipFill rotWithShape="1">
          <a:blip r:embed="rId3">
            <a:alphaModFix/>
          </a:blip>
          <a:srcRect/>
          <a:stretch/>
        </p:blipFill>
        <p:spPr>
          <a:xfrm>
            <a:off x="76200" y="152400"/>
            <a:ext cx="2590800" cy="124120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One Content">
  <p:cSld name="3_One Content">
    <p:spTree>
      <p:nvGrpSpPr>
        <p:cNvPr id="1" name="Shape 112"/>
        <p:cNvGrpSpPr/>
        <p:nvPr/>
      </p:nvGrpSpPr>
      <p:grpSpPr>
        <a:xfrm>
          <a:off x="0" y="0"/>
          <a:ext cx="0" cy="0"/>
          <a:chOff x="0" y="0"/>
          <a:chExt cx="0" cy="0"/>
        </a:xfrm>
      </p:grpSpPr>
      <p:sp>
        <p:nvSpPr>
          <p:cNvPr id="113" name="Google Shape;113;p91"/>
          <p:cNvSpPr txBox="1">
            <a:spLocks noGrp="1"/>
          </p:cNvSpPr>
          <p:nvPr>
            <p:ph type="title"/>
          </p:nvPr>
        </p:nvSpPr>
        <p:spPr>
          <a:xfrm>
            <a:off x="2743200" y="256814"/>
            <a:ext cx="5943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91"/>
          <p:cNvSpPr txBox="1">
            <a:spLocks noGrp="1"/>
          </p:cNvSpPr>
          <p:nvPr>
            <p:ph type="body" idx="1"/>
          </p:nvPr>
        </p:nvSpPr>
        <p:spPr>
          <a:xfrm>
            <a:off x="457200" y="1600200"/>
            <a:ext cx="8229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5" name="Google Shape;115;p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18" name="Google Shape;118;p91" descr="Decorative image of professionals around a computer" title="Decorative image"/>
          <p:cNvPicPr preferRelativeResize="0"/>
          <p:nvPr/>
        </p:nvPicPr>
        <p:blipFill rotWithShape="1">
          <a:blip r:embed="rId2">
            <a:alphaModFix/>
          </a:blip>
          <a:srcRect t="5950" b="16056"/>
          <a:stretch/>
        </p:blipFill>
        <p:spPr>
          <a:xfrm>
            <a:off x="0" y="5130800"/>
            <a:ext cx="9144000" cy="1727200"/>
          </a:xfrm>
          <a:prstGeom prst="rect">
            <a:avLst/>
          </a:prstGeom>
          <a:noFill/>
          <a:ln w="38100" cap="flat" cmpd="sng">
            <a:solidFill>
              <a:schemeClr val="accent5"/>
            </a:solidFill>
            <a:prstDash val="dash"/>
            <a:round/>
            <a:headEnd type="none" w="sm" len="sm"/>
            <a:tailEnd type="none" w="sm" len="sm"/>
          </a:ln>
        </p:spPr>
      </p:pic>
      <p:pic>
        <p:nvPicPr>
          <p:cNvPr id="119" name="Google Shape;119;p91"/>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One Content">
  <p:cSld name="2_One Content">
    <p:spTree>
      <p:nvGrpSpPr>
        <p:cNvPr id="1" name="Shape 120"/>
        <p:cNvGrpSpPr/>
        <p:nvPr/>
      </p:nvGrpSpPr>
      <p:grpSpPr>
        <a:xfrm>
          <a:off x="0" y="0"/>
          <a:ext cx="0" cy="0"/>
          <a:chOff x="0" y="0"/>
          <a:chExt cx="0" cy="0"/>
        </a:xfrm>
      </p:grpSpPr>
      <p:sp>
        <p:nvSpPr>
          <p:cNvPr id="121" name="Google Shape;121;p92"/>
          <p:cNvSpPr txBox="1">
            <a:spLocks noGrp="1"/>
          </p:cNvSpPr>
          <p:nvPr>
            <p:ph type="title"/>
          </p:nvPr>
        </p:nvSpPr>
        <p:spPr>
          <a:xfrm>
            <a:off x="2743200" y="256814"/>
            <a:ext cx="5943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92"/>
          <p:cNvSpPr txBox="1">
            <a:spLocks noGrp="1"/>
          </p:cNvSpPr>
          <p:nvPr>
            <p:ph type="body" idx="1"/>
          </p:nvPr>
        </p:nvSpPr>
        <p:spPr>
          <a:xfrm>
            <a:off x="457201" y="1600200"/>
            <a:ext cx="8229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23" name="Google Shape;123;p9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9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9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26" name="Google Shape;126;p92" descr="Decorative image of college students/professionals around a table" title="Decorative image"/>
          <p:cNvPicPr preferRelativeResize="0"/>
          <p:nvPr/>
        </p:nvPicPr>
        <p:blipFill rotWithShape="1">
          <a:blip r:embed="rId2">
            <a:alphaModFix/>
          </a:blip>
          <a:srcRect t="21433"/>
          <a:stretch/>
        </p:blipFill>
        <p:spPr>
          <a:xfrm>
            <a:off x="1" y="5118100"/>
            <a:ext cx="9144000" cy="1739900"/>
          </a:xfrm>
          <a:prstGeom prst="rect">
            <a:avLst/>
          </a:prstGeom>
          <a:noFill/>
          <a:ln w="38100" cap="flat" cmpd="sng">
            <a:solidFill>
              <a:schemeClr val="accent5"/>
            </a:solidFill>
            <a:prstDash val="dash"/>
            <a:round/>
            <a:headEnd type="none" w="sm" len="sm"/>
            <a:tailEnd type="none" w="sm" len="sm"/>
          </a:ln>
        </p:spPr>
      </p:pic>
      <p:pic>
        <p:nvPicPr>
          <p:cNvPr id="127" name="Google Shape;127;p92"/>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8"/>
        <p:cNvGrpSpPr/>
        <p:nvPr/>
      </p:nvGrpSpPr>
      <p:grpSpPr>
        <a:xfrm>
          <a:off x="0" y="0"/>
          <a:ext cx="0" cy="0"/>
          <a:chOff x="0" y="0"/>
          <a:chExt cx="0" cy="0"/>
        </a:xfrm>
      </p:grpSpPr>
      <p:sp>
        <p:nvSpPr>
          <p:cNvPr id="129" name="Google Shape;129;p93"/>
          <p:cNvSpPr txBox="1">
            <a:spLocks noGrp="1"/>
          </p:cNvSpPr>
          <p:nvPr>
            <p:ph type="title"/>
          </p:nvPr>
        </p:nvSpPr>
        <p:spPr>
          <a:xfrm>
            <a:off x="2743200" y="256814"/>
            <a:ext cx="5943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93"/>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31" name="Google Shape;131;p93"/>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32" name="Google Shape;132;p9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9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9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35" name="Google Shape;135;p93" descr="Decorative image of smiling students shoulder-to-shoulder" title="Decorative image"/>
          <p:cNvPicPr preferRelativeResize="0"/>
          <p:nvPr/>
        </p:nvPicPr>
        <p:blipFill rotWithShape="1">
          <a:blip r:embed="rId2">
            <a:alphaModFix/>
          </a:blip>
          <a:srcRect l="237" t="13694"/>
          <a:stretch/>
        </p:blipFill>
        <p:spPr>
          <a:xfrm>
            <a:off x="-1" y="5105400"/>
            <a:ext cx="9144001" cy="1752600"/>
          </a:xfrm>
          <a:prstGeom prst="rect">
            <a:avLst/>
          </a:prstGeom>
          <a:noFill/>
          <a:ln w="38100" cap="flat" cmpd="sng">
            <a:solidFill>
              <a:schemeClr val="accent5"/>
            </a:solidFill>
            <a:prstDash val="dash"/>
            <a:round/>
            <a:headEnd type="none" w="sm" len="sm"/>
            <a:tailEnd type="none" w="sm" len="sm"/>
          </a:ln>
        </p:spPr>
      </p:pic>
      <p:pic>
        <p:nvPicPr>
          <p:cNvPr id="136" name="Google Shape;136;p93"/>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137"/>
        <p:cNvGrpSpPr/>
        <p:nvPr/>
      </p:nvGrpSpPr>
      <p:grpSpPr>
        <a:xfrm>
          <a:off x="0" y="0"/>
          <a:ext cx="0" cy="0"/>
          <a:chOff x="0" y="0"/>
          <a:chExt cx="0" cy="0"/>
        </a:xfrm>
      </p:grpSpPr>
      <p:sp>
        <p:nvSpPr>
          <p:cNvPr id="138" name="Google Shape;138;p9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9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40" name="Google Shape;140;p9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9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9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43" name="Google Shape;143;p94"/>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44" name="Google Shape;144;p94" descr="Decorative image of professionals around a table" title="Decorative image"/>
          <p:cNvPicPr preferRelativeResize="0"/>
          <p:nvPr/>
        </p:nvPicPr>
        <p:blipFill rotWithShape="1">
          <a:blip r:embed="rId2">
            <a:alphaModFix/>
          </a:blip>
          <a:srcRect/>
          <a:stretch/>
        </p:blipFill>
        <p:spPr>
          <a:xfrm>
            <a:off x="-1" y="0"/>
            <a:ext cx="9144001" cy="2214562"/>
          </a:xfrm>
          <a:prstGeom prst="rect">
            <a:avLst/>
          </a:prstGeom>
          <a:noFill/>
          <a:ln>
            <a:noFill/>
          </a:ln>
          <a:effectLst>
            <a:reflection stA="52000" endA="300" endPos="35000" sy="-100000" algn="bl" rotWithShape="0"/>
          </a:effectLst>
        </p:spPr>
      </p:pic>
      <p:pic>
        <p:nvPicPr>
          <p:cNvPr id="145" name="Google Shape;145;p94"/>
          <p:cNvPicPr preferRelativeResize="0"/>
          <p:nvPr/>
        </p:nvPicPr>
        <p:blipFill rotWithShape="1">
          <a:blip r:embed="rId3">
            <a:alphaModFix/>
          </a:blip>
          <a:srcRect/>
          <a:stretch/>
        </p:blipFill>
        <p:spPr>
          <a:xfrm>
            <a:off x="76200" y="55789"/>
            <a:ext cx="1559301" cy="74703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146"/>
        <p:cNvGrpSpPr/>
        <p:nvPr/>
      </p:nvGrpSpPr>
      <p:grpSpPr>
        <a:xfrm>
          <a:off x="0" y="0"/>
          <a:ext cx="0" cy="0"/>
          <a:chOff x="0" y="0"/>
          <a:chExt cx="0" cy="0"/>
        </a:xfrm>
      </p:grpSpPr>
      <p:sp>
        <p:nvSpPr>
          <p:cNvPr id="147" name="Google Shape;147;p9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9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49" name="Google Shape;149;p9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9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52" name="Google Shape;152;p95"/>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53" name="Google Shape;153;p95" descr="Decorative image of smiling teenagers at a library" title="Decorative image"/>
          <p:cNvPicPr preferRelativeResize="0"/>
          <p:nvPr/>
        </p:nvPicPr>
        <p:blipFill rotWithShape="1">
          <a:blip r:embed="rId2">
            <a:alphaModFix/>
          </a:blip>
          <a:srcRect/>
          <a:stretch/>
        </p:blipFill>
        <p:spPr>
          <a:xfrm>
            <a:off x="-1" y="0"/>
            <a:ext cx="9144001" cy="2214562"/>
          </a:xfrm>
          <a:prstGeom prst="rect">
            <a:avLst/>
          </a:prstGeom>
          <a:noFill/>
          <a:ln>
            <a:noFill/>
          </a:ln>
          <a:effectLst>
            <a:reflection stA="52000" endA="300" endPos="35000" sy="-100000" algn="bl" rotWithShape="0"/>
          </a:effectLst>
        </p:spPr>
      </p:pic>
      <p:pic>
        <p:nvPicPr>
          <p:cNvPr id="154" name="Google Shape;154;p95"/>
          <p:cNvPicPr preferRelativeResize="0"/>
          <p:nvPr/>
        </p:nvPicPr>
        <p:blipFill rotWithShape="1">
          <a:blip r:embed="rId3">
            <a:alphaModFix/>
          </a:blip>
          <a:srcRect/>
          <a:stretch/>
        </p:blipFill>
        <p:spPr>
          <a:xfrm>
            <a:off x="40899" y="34018"/>
            <a:ext cx="1559301" cy="74703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23"/>
        <p:cNvGrpSpPr/>
        <p:nvPr/>
      </p:nvGrpSpPr>
      <p:grpSpPr>
        <a:xfrm>
          <a:off x="0" y="0"/>
          <a:ext cx="0" cy="0"/>
          <a:chOff x="0" y="0"/>
          <a:chExt cx="0" cy="0"/>
        </a:xfrm>
      </p:grpSpPr>
      <p:sp>
        <p:nvSpPr>
          <p:cNvPr id="24" name="Google Shape;24;p9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9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26" name="Google Shape;26;p9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9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29" name="Google Shape;29;p96"/>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30" name="Google Shape;30;p96" descr="Decorative image of smiling professionals around a computer" title="Decorative image"/>
          <p:cNvPicPr preferRelativeResize="0"/>
          <p:nvPr/>
        </p:nvPicPr>
        <p:blipFill rotWithShape="1">
          <a:blip r:embed="rId2">
            <a:alphaModFix/>
          </a:blip>
          <a:srcRect/>
          <a:stretch/>
        </p:blipFill>
        <p:spPr>
          <a:xfrm>
            <a:off x="1" y="0"/>
            <a:ext cx="9143997" cy="2214562"/>
          </a:xfrm>
          <a:prstGeom prst="rect">
            <a:avLst/>
          </a:prstGeom>
          <a:noFill/>
          <a:ln>
            <a:noFill/>
          </a:ln>
          <a:effectLst>
            <a:reflection stA="52000" endA="300" endPos="35000" sy="-100000" algn="bl" rotWithShape="0"/>
          </a:effectLst>
        </p:spPr>
      </p:pic>
      <p:pic>
        <p:nvPicPr>
          <p:cNvPr id="31" name="Google Shape;31;p96"/>
          <p:cNvPicPr preferRelativeResize="0"/>
          <p:nvPr/>
        </p:nvPicPr>
        <p:blipFill rotWithShape="1">
          <a:blip r:embed="rId3">
            <a:alphaModFix/>
          </a:blip>
          <a:srcRect/>
          <a:stretch/>
        </p:blipFill>
        <p:spPr>
          <a:xfrm>
            <a:off x="40899" y="34018"/>
            <a:ext cx="1559301" cy="74703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5"/>
        <p:cNvGrpSpPr/>
        <p:nvPr/>
      </p:nvGrpSpPr>
      <p:grpSpPr>
        <a:xfrm>
          <a:off x="0" y="0"/>
          <a:ext cx="0" cy="0"/>
          <a:chOff x="0" y="0"/>
          <a:chExt cx="0" cy="0"/>
        </a:xfrm>
      </p:grpSpPr>
      <p:sp>
        <p:nvSpPr>
          <p:cNvPr id="156" name="Google Shape;156;p97"/>
          <p:cNvSpPr txBox="1">
            <a:spLocks noGrp="1"/>
          </p:cNvSpPr>
          <p:nvPr>
            <p:ph type="title"/>
          </p:nvPr>
        </p:nvSpPr>
        <p:spPr>
          <a:xfrm>
            <a:off x="457200" y="274638"/>
            <a:ext cx="8229600" cy="1143000"/>
          </a:xfrm>
          <a:prstGeom prst="rect">
            <a:avLst/>
          </a:prstGeom>
          <a:solidFill>
            <a:srgbClr val="A9DCF2">
              <a:alpha val="66274"/>
            </a:srgbClr>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000"/>
              <a:buFont typeface="Verdana"/>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97"/>
          <p:cNvSpPr txBox="1">
            <a:spLocks noGrp="1"/>
          </p:cNvSpPr>
          <p:nvPr>
            <p:ph type="body" idx="1"/>
          </p:nvPr>
        </p:nvSpPr>
        <p:spPr>
          <a:xfrm>
            <a:off x="914400" y="1524000"/>
            <a:ext cx="3582988" cy="650875"/>
          </a:xfrm>
          <a:prstGeom prst="rect">
            <a:avLst/>
          </a:prstGeom>
          <a:solidFill>
            <a:srgbClr val="E8F7EB"/>
          </a:solid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Clr>
                <a:schemeClr val="dk1"/>
              </a:buClr>
              <a:buSzPts val="2100"/>
              <a:buNone/>
              <a:defRPr sz="21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58" name="Google Shape;158;p9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59" name="Google Shape;159;p97"/>
          <p:cNvSpPr txBox="1">
            <a:spLocks noGrp="1"/>
          </p:cNvSpPr>
          <p:nvPr>
            <p:ph type="body" idx="3"/>
          </p:nvPr>
        </p:nvSpPr>
        <p:spPr>
          <a:xfrm>
            <a:off x="5105400" y="1535113"/>
            <a:ext cx="3581400" cy="639762"/>
          </a:xfrm>
          <a:prstGeom prst="rect">
            <a:avLst/>
          </a:prstGeom>
          <a:solidFill>
            <a:srgbClr val="E8F7EB"/>
          </a:solidFill>
          <a:ln>
            <a:noFill/>
          </a:ln>
        </p:spPr>
        <p:txBody>
          <a:bodyPr spcFirstLastPara="1" wrap="square" lIns="91425" tIns="45700" rIns="91425" bIns="45700" anchor="b" anchorCtr="0">
            <a:normAutofit/>
          </a:bodyPr>
          <a:lstStyle>
            <a:lvl1pPr marL="457200" lvl="0" indent="-228600" algn="l">
              <a:lnSpc>
                <a:spcPct val="100000"/>
              </a:lnSpc>
              <a:spcBef>
                <a:spcPts val="420"/>
              </a:spcBef>
              <a:spcAft>
                <a:spcPts val="0"/>
              </a:spcAft>
              <a:buClr>
                <a:schemeClr val="dk1"/>
              </a:buClr>
              <a:buSzPts val="2100"/>
              <a:buNone/>
              <a:defRPr sz="21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60" name="Google Shape;160;p97"/>
          <p:cNvSpPr txBox="1">
            <a:spLocks noGrp="1"/>
          </p:cNvSpPr>
          <p:nvPr>
            <p:ph type="body" idx="4"/>
          </p:nvPr>
        </p:nvSpPr>
        <p:spPr>
          <a:xfrm>
            <a:off x="4648200" y="2174875"/>
            <a:ext cx="4038600"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61" name="Google Shape;161;p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64" name="Google Shape;164;p97"/>
          <p:cNvSpPr/>
          <p:nvPr/>
        </p:nvSpPr>
        <p:spPr>
          <a:xfrm>
            <a:off x="457200" y="1524000"/>
            <a:ext cx="457200" cy="65151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65" name="Google Shape;165;p97"/>
          <p:cNvSpPr/>
          <p:nvPr/>
        </p:nvSpPr>
        <p:spPr>
          <a:xfrm>
            <a:off x="4648200" y="1524000"/>
            <a:ext cx="457200" cy="65151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66" name="Google Shape;166;p97"/>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Blank_No_VTSS">
  <p:cSld name="1_Blank_No_VTSS">
    <p:bg>
      <p:bgPr>
        <a:solidFill>
          <a:schemeClr val="lt1"/>
        </a:solidFill>
        <a:effectLst/>
      </p:bgPr>
    </p:bg>
    <p:spTree>
      <p:nvGrpSpPr>
        <p:cNvPr id="1" name="Shape 167"/>
        <p:cNvGrpSpPr/>
        <p:nvPr/>
      </p:nvGrpSpPr>
      <p:grpSpPr>
        <a:xfrm>
          <a:off x="0" y="0"/>
          <a:ext cx="0" cy="0"/>
          <a:chOff x="0" y="0"/>
          <a:chExt cx="0" cy="0"/>
        </a:xfrm>
      </p:grpSpPr>
      <p:sp>
        <p:nvSpPr>
          <p:cNvPr id="168" name="Google Shape;168;p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1"/>
        <p:cNvGrpSpPr/>
        <p:nvPr/>
      </p:nvGrpSpPr>
      <p:grpSpPr>
        <a:xfrm>
          <a:off x="0" y="0"/>
          <a:ext cx="0" cy="0"/>
          <a:chOff x="0" y="0"/>
          <a:chExt cx="0" cy="0"/>
        </a:xfrm>
      </p:grpSpPr>
      <p:sp>
        <p:nvSpPr>
          <p:cNvPr id="172" name="Google Shape;172;p99"/>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Verdana"/>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99"/>
          <p:cNvSpPr txBox="1">
            <a:spLocks noGrp="1"/>
          </p:cNvSpPr>
          <p:nvPr>
            <p:ph type="body" idx="1"/>
          </p:nvPr>
        </p:nvSpPr>
        <p:spPr>
          <a:xfrm>
            <a:off x="3575050" y="273050"/>
            <a:ext cx="5111750" cy="5853113"/>
          </a:xfrm>
          <a:prstGeom prst="rect">
            <a:avLst/>
          </a:prstGeom>
          <a:solidFill>
            <a:schemeClr val="lt1"/>
          </a:solidFill>
          <a:ln w="38100" cap="flat" cmpd="sng">
            <a:solidFill>
              <a:schemeClr val="accent5"/>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74" name="Google Shape;174;p99"/>
          <p:cNvSpPr txBox="1">
            <a:spLocks noGrp="1"/>
          </p:cNvSpPr>
          <p:nvPr>
            <p:ph type="body" idx="2"/>
          </p:nvPr>
        </p:nvSpPr>
        <p:spPr>
          <a:xfrm>
            <a:off x="457200" y="1435100"/>
            <a:ext cx="3008313" cy="4691063"/>
          </a:xfrm>
          <a:prstGeom prst="rect">
            <a:avLst/>
          </a:prstGeom>
          <a:solidFill>
            <a:srgbClr val="E8F7EB"/>
          </a:solidFill>
          <a:ln>
            <a:noFill/>
          </a:ln>
        </p:spPr>
        <p:txBody>
          <a:bodyPr spcFirstLastPara="1" wrap="square" lIns="91425" tIns="45700" rIns="91425" bIns="45700" anchor="t" anchorCtr="0">
            <a:normAutofit/>
          </a:bodyPr>
          <a:lstStyle>
            <a:lvl1pPr marL="457200" lvl="0" indent="-228600" algn="l">
              <a:lnSpc>
                <a:spcPct val="100000"/>
              </a:lnSpc>
              <a:spcBef>
                <a:spcPts val="480"/>
              </a:spcBef>
              <a:spcAft>
                <a:spcPts val="0"/>
              </a:spcAft>
              <a:buClr>
                <a:schemeClr val="dk1"/>
              </a:buClr>
              <a:buSzPts val="2400"/>
              <a:buNone/>
              <a:defRPr sz="2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75" name="Google Shape;175;p9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9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78" name="Google Shape;178;p99"/>
          <p:cNvSpPr/>
          <p:nvPr/>
        </p:nvSpPr>
        <p:spPr>
          <a:xfrm>
            <a:off x="457200" y="273362"/>
            <a:ext cx="457200" cy="116128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79" name="Google Shape;179;p99"/>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0"/>
        <p:cNvGrpSpPr/>
        <p:nvPr/>
      </p:nvGrpSpPr>
      <p:grpSpPr>
        <a:xfrm>
          <a:off x="0" y="0"/>
          <a:ext cx="0" cy="0"/>
          <a:chOff x="0" y="0"/>
          <a:chExt cx="0" cy="0"/>
        </a:xfrm>
      </p:grpSpPr>
      <p:sp>
        <p:nvSpPr>
          <p:cNvPr id="181" name="Google Shape;181;p100"/>
          <p:cNvSpPr txBox="1">
            <a:spLocks noGrp="1"/>
          </p:cNvSpPr>
          <p:nvPr>
            <p:ph type="title"/>
          </p:nvPr>
        </p:nvSpPr>
        <p:spPr>
          <a:xfrm>
            <a:off x="2743200" y="4800600"/>
            <a:ext cx="4535488" cy="566738"/>
          </a:xfrm>
          <a:prstGeom prst="rect">
            <a:avLst/>
          </a:prstGeom>
          <a:solidFill>
            <a:schemeClr val="lt1"/>
          </a:solid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Verdana"/>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100"/>
          <p:cNvSpPr>
            <a:spLocks noGrp="1"/>
          </p:cNvSpPr>
          <p:nvPr>
            <p:ph type="pic" idx="2"/>
          </p:nvPr>
        </p:nvSpPr>
        <p:spPr>
          <a:xfrm>
            <a:off x="1792288" y="612775"/>
            <a:ext cx="5486400" cy="4114800"/>
          </a:xfrm>
          <a:prstGeom prst="rect">
            <a:avLst/>
          </a:prstGeom>
          <a:solidFill>
            <a:schemeClr val="lt1"/>
          </a:solidFill>
          <a:ln w="57150" cap="flat" cmpd="sng">
            <a:solidFill>
              <a:schemeClr val="accent5"/>
            </a:solidFill>
            <a:prstDash val="dash"/>
            <a:round/>
            <a:headEnd type="none" w="sm" len="sm"/>
            <a:tailEnd type="none" w="sm" len="sm"/>
          </a:ln>
        </p:spPr>
      </p:sp>
      <p:sp>
        <p:nvSpPr>
          <p:cNvPr id="183" name="Google Shape;183;p10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p10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p10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86" name="Google Shape;186;p100"/>
          <p:cNvSpPr/>
          <p:nvPr/>
        </p:nvSpPr>
        <p:spPr>
          <a:xfrm>
            <a:off x="1828800" y="4800600"/>
            <a:ext cx="914400" cy="609600"/>
          </a:xfrm>
          <a:prstGeom prst="rect">
            <a:avLst/>
          </a:prstGeom>
          <a:solidFill>
            <a:srgbClr val="A9DC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87" name="Google Shape;187;p100"/>
          <p:cNvSpPr txBox="1">
            <a:spLocks noGrp="1"/>
          </p:cNvSpPr>
          <p:nvPr>
            <p:ph type="body" idx="1"/>
          </p:nvPr>
        </p:nvSpPr>
        <p:spPr>
          <a:xfrm>
            <a:off x="1828800" y="5368925"/>
            <a:ext cx="5449888" cy="804862"/>
          </a:xfrm>
          <a:prstGeom prst="rect">
            <a:avLst/>
          </a:prstGeom>
          <a:solidFill>
            <a:srgbClr val="E5E5E5"/>
          </a:solid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pic>
        <p:nvPicPr>
          <p:cNvPr id="188" name="Google Shape;188;p100"/>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9"/>
        <p:cNvGrpSpPr/>
        <p:nvPr/>
      </p:nvGrpSpPr>
      <p:grpSpPr>
        <a:xfrm>
          <a:off x="0" y="0"/>
          <a:ext cx="0" cy="0"/>
          <a:chOff x="0" y="0"/>
          <a:chExt cx="0" cy="0"/>
        </a:xfrm>
      </p:grpSpPr>
      <p:sp>
        <p:nvSpPr>
          <p:cNvPr id="190" name="Google Shape;190;p10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10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2" name="Google Shape;192;p10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10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10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5"/>
        <p:cNvGrpSpPr/>
        <p:nvPr/>
      </p:nvGrpSpPr>
      <p:grpSpPr>
        <a:xfrm>
          <a:off x="0" y="0"/>
          <a:ext cx="0" cy="0"/>
          <a:chOff x="0" y="0"/>
          <a:chExt cx="0" cy="0"/>
        </a:xfrm>
      </p:grpSpPr>
      <p:sp>
        <p:nvSpPr>
          <p:cNvPr id="196" name="Google Shape;196;p10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10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8" name="Google Shape;198;p10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10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p10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2"/>
        <p:cNvGrpSpPr/>
        <p:nvPr/>
      </p:nvGrpSpPr>
      <p:grpSpPr>
        <a:xfrm>
          <a:off x="0" y="0"/>
          <a:ext cx="0" cy="0"/>
          <a:chOff x="0" y="0"/>
          <a:chExt cx="0" cy="0"/>
        </a:xfrm>
      </p:grpSpPr>
      <p:sp>
        <p:nvSpPr>
          <p:cNvPr id="33" name="Google Shape;33;p80"/>
          <p:cNvSpPr txBox="1">
            <a:spLocks noGrp="1"/>
          </p:cNvSpPr>
          <p:nvPr>
            <p:ph type="title"/>
          </p:nvPr>
        </p:nvSpPr>
        <p:spPr>
          <a:xfrm>
            <a:off x="498474" y="484094"/>
            <a:ext cx="7556400" cy="11160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1"/>
              </a:buClr>
              <a:buSzPts val="1400"/>
              <a:buFont typeface="Rockwell"/>
              <a:buNone/>
              <a:defRPr sz="3600" b="0" i="0" u="none" strike="noStrike" cap="none">
                <a:solidFill>
                  <a:schemeClr val="accent1"/>
                </a:solidFill>
                <a:latin typeface="Rockwell"/>
                <a:ea typeface="Rockwell"/>
                <a:cs typeface="Rockwell"/>
                <a:sym typeface="Rockwe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4" name="Google Shape;34;p80"/>
          <p:cNvSpPr txBox="1">
            <a:spLocks noGrp="1"/>
          </p:cNvSpPr>
          <p:nvPr>
            <p:ph type="body" idx="1"/>
          </p:nvPr>
        </p:nvSpPr>
        <p:spPr>
          <a:xfrm>
            <a:off x="498474" y="1981200"/>
            <a:ext cx="7556400" cy="4145100"/>
          </a:xfrm>
          <a:prstGeom prst="rect">
            <a:avLst/>
          </a:prstGeom>
          <a:noFill/>
          <a:ln>
            <a:noFill/>
          </a:ln>
        </p:spPr>
        <p:txBody>
          <a:bodyPr spcFirstLastPara="1" wrap="square" lIns="91425" tIns="91425" rIns="91425" bIns="91425" anchor="t" anchorCtr="0">
            <a:noAutofit/>
          </a:bodyPr>
          <a:lstStyle>
            <a:lvl1pPr marL="457200" marR="0" lvl="0" indent="-323850" algn="l">
              <a:lnSpc>
                <a:spcPct val="100000"/>
              </a:lnSpc>
              <a:spcBef>
                <a:spcPts val="2000"/>
              </a:spcBef>
              <a:spcAft>
                <a:spcPts val="0"/>
              </a:spcAft>
              <a:buClr>
                <a:schemeClr val="accent1"/>
              </a:buClr>
              <a:buSzPts val="1500"/>
              <a:buFont typeface="Noto Sans Symbols"/>
              <a:buChar char="■"/>
              <a:defRPr sz="2000" b="0" i="0" u="none" strike="noStrike" cap="none">
                <a:solidFill>
                  <a:srgbClr val="95746A"/>
                </a:solidFill>
                <a:latin typeface="Rockwell"/>
                <a:ea typeface="Rockwell"/>
                <a:cs typeface="Rockwell"/>
                <a:sym typeface="Rockwell"/>
              </a:defRPr>
            </a:lvl1pPr>
            <a:lvl2pPr marL="914400" marR="0" lvl="1" indent="-314325" algn="l">
              <a:lnSpc>
                <a:spcPct val="100000"/>
              </a:lnSpc>
              <a:spcBef>
                <a:spcPts val="600"/>
              </a:spcBef>
              <a:spcAft>
                <a:spcPts val="0"/>
              </a:spcAft>
              <a:buClr>
                <a:srgbClr val="F6B186"/>
              </a:buClr>
              <a:buSzPts val="1350"/>
              <a:buFont typeface="Noto Sans Symbols"/>
              <a:buChar char="■"/>
              <a:defRPr sz="1800" b="0" i="0" u="none" strike="noStrike" cap="none">
                <a:solidFill>
                  <a:srgbClr val="95746A"/>
                </a:solidFill>
                <a:latin typeface="Rockwell"/>
                <a:ea typeface="Rockwell"/>
                <a:cs typeface="Rockwell"/>
                <a:sym typeface="Rockwell"/>
              </a:defRPr>
            </a:lvl2pPr>
            <a:lvl3pPr marL="1371600" marR="0" lvl="2"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95746A"/>
                </a:solidFill>
                <a:latin typeface="Rockwell"/>
                <a:ea typeface="Rockwell"/>
                <a:cs typeface="Rockwell"/>
                <a:sym typeface="Rockwell"/>
              </a:defRPr>
            </a:lvl3pPr>
            <a:lvl4pPr marL="1828800" marR="0" lvl="3" indent="-314325" algn="l">
              <a:lnSpc>
                <a:spcPct val="100000"/>
              </a:lnSpc>
              <a:spcBef>
                <a:spcPts val="600"/>
              </a:spcBef>
              <a:spcAft>
                <a:spcPts val="0"/>
              </a:spcAft>
              <a:buClr>
                <a:srgbClr val="F6B186"/>
              </a:buClr>
              <a:buSzPts val="1350"/>
              <a:buFont typeface="Noto Sans Symbols"/>
              <a:buChar char="■"/>
              <a:defRPr sz="1800" b="0" i="0" u="none" strike="noStrike" cap="none">
                <a:solidFill>
                  <a:srgbClr val="95746A"/>
                </a:solidFill>
                <a:latin typeface="Rockwell"/>
                <a:ea typeface="Rockwell"/>
                <a:cs typeface="Rockwell"/>
                <a:sym typeface="Rockwell"/>
              </a:defRPr>
            </a:lvl4pPr>
            <a:lvl5pPr marL="2286000" marR="0" lvl="4"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95746A"/>
                </a:solidFill>
                <a:latin typeface="Rockwell"/>
                <a:ea typeface="Rockwell"/>
                <a:cs typeface="Rockwell"/>
                <a:sym typeface="Rockwell"/>
              </a:defRPr>
            </a:lvl5pPr>
            <a:lvl6pPr marL="2743200" marR="0" lvl="5" indent="-314325" algn="l">
              <a:lnSpc>
                <a:spcPct val="100000"/>
              </a:lnSpc>
              <a:spcBef>
                <a:spcPts val="360"/>
              </a:spcBef>
              <a:spcAft>
                <a:spcPts val="0"/>
              </a:spcAft>
              <a:buClr>
                <a:srgbClr val="F6B186"/>
              </a:buClr>
              <a:buSzPts val="1350"/>
              <a:buFont typeface="Noto Sans Symbols"/>
              <a:buChar char="■"/>
              <a:defRPr sz="1800" b="0" i="0" u="none" strike="noStrike" cap="none">
                <a:solidFill>
                  <a:srgbClr val="95746A"/>
                </a:solidFill>
                <a:latin typeface="Rockwell"/>
                <a:ea typeface="Rockwell"/>
                <a:cs typeface="Rockwell"/>
                <a:sym typeface="Rockwell"/>
              </a:defRPr>
            </a:lvl6pPr>
            <a:lvl7pPr marL="3200400" marR="0" lvl="6" indent="-314325" algn="l">
              <a:lnSpc>
                <a:spcPct val="100000"/>
              </a:lnSpc>
              <a:spcBef>
                <a:spcPts val="360"/>
              </a:spcBef>
              <a:spcAft>
                <a:spcPts val="0"/>
              </a:spcAft>
              <a:buClr>
                <a:schemeClr val="accent1"/>
              </a:buClr>
              <a:buSzPts val="1350"/>
              <a:buFont typeface="Noto Sans Symbols"/>
              <a:buChar char="■"/>
              <a:defRPr sz="1800" b="0" i="0" u="none" strike="noStrike" cap="none">
                <a:solidFill>
                  <a:srgbClr val="95746A"/>
                </a:solidFill>
                <a:latin typeface="Rockwell"/>
                <a:ea typeface="Rockwell"/>
                <a:cs typeface="Rockwell"/>
                <a:sym typeface="Rockwell"/>
              </a:defRPr>
            </a:lvl7pPr>
            <a:lvl8pPr marL="3657600" marR="0" lvl="7" indent="-314325" algn="l">
              <a:lnSpc>
                <a:spcPct val="100000"/>
              </a:lnSpc>
              <a:spcBef>
                <a:spcPts val="360"/>
              </a:spcBef>
              <a:spcAft>
                <a:spcPts val="0"/>
              </a:spcAft>
              <a:buClr>
                <a:srgbClr val="F6B186"/>
              </a:buClr>
              <a:buSzPts val="1350"/>
              <a:buFont typeface="Noto Sans Symbols"/>
              <a:buChar char="■"/>
              <a:defRPr sz="1800" b="0" i="0" u="none" strike="noStrike" cap="none">
                <a:solidFill>
                  <a:srgbClr val="95746A"/>
                </a:solidFill>
                <a:latin typeface="Rockwell"/>
                <a:ea typeface="Rockwell"/>
                <a:cs typeface="Rockwell"/>
                <a:sym typeface="Rockwell"/>
              </a:defRPr>
            </a:lvl8pPr>
            <a:lvl9pPr marL="4114800" marR="0" lvl="8" indent="-314325" algn="l">
              <a:lnSpc>
                <a:spcPct val="100000"/>
              </a:lnSpc>
              <a:spcBef>
                <a:spcPts val="360"/>
              </a:spcBef>
              <a:spcAft>
                <a:spcPts val="0"/>
              </a:spcAft>
              <a:buClr>
                <a:schemeClr val="accent1"/>
              </a:buClr>
              <a:buSzPts val="1350"/>
              <a:buFont typeface="Noto Sans Symbols"/>
              <a:buChar char="■"/>
              <a:defRPr sz="1800" b="0" i="0" u="none" strike="noStrike" cap="none">
                <a:solidFill>
                  <a:srgbClr val="95746A"/>
                </a:solidFill>
                <a:latin typeface="Rockwell"/>
                <a:ea typeface="Rockwell"/>
                <a:cs typeface="Rockwell"/>
                <a:sym typeface="Rockwell"/>
              </a:defRPr>
            </a:lvl9pPr>
          </a:lstStyle>
          <a:p>
            <a:endParaRPr/>
          </a:p>
        </p:txBody>
      </p:sp>
      <p:sp>
        <p:nvSpPr>
          <p:cNvPr id="35" name="Google Shape;35;p80"/>
          <p:cNvSpPr txBox="1">
            <a:spLocks noGrp="1"/>
          </p:cNvSpPr>
          <p:nvPr>
            <p:ph type="dt" idx="10"/>
          </p:nvPr>
        </p:nvSpPr>
        <p:spPr>
          <a:xfrm>
            <a:off x="6795247" y="6423585"/>
            <a:ext cx="2133600" cy="365100"/>
          </a:xfrm>
          <a:prstGeom prst="rect">
            <a:avLst/>
          </a:prstGeom>
          <a:noFill/>
          <a:ln>
            <a:noFill/>
          </a:ln>
        </p:spPr>
        <p:txBody>
          <a:bodyPr spcFirstLastPara="1" wrap="square" lIns="91425" tIns="91425" rIns="91425" bIns="91425" anchor="ctr" anchorCtr="0">
            <a:noAutofit/>
          </a:bodyPr>
          <a:lstStyle>
            <a:lvl1pPr marR="0" lvl="0" algn="r">
              <a:lnSpc>
                <a:spcPct val="100000"/>
              </a:lnSpc>
              <a:spcBef>
                <a:spcPts val="0"/>
              </a:spcBef>
              <a:spcAft>
                <a:spcPts val="0"/>
              </a:spcAft>
              <a:buClr>
                <a:srgbClr val="95746A"/>
              </a:buClr>
              <a:buSzPts val="1400"/>
              <a:buFont typeface="Rockwell"/>
              <a:buNone/>
              <a:defRPr sz="1100">
                <a:solidFill>
                  <a:srgbClr val="95746A"/>
                </a:solidFill>
                <a:latin typeface="Rockwell"/>
                <a:ea typeface="Rockwell"/>
                <a:cs typeface="Rockwell"/>
                <a:sym typeface="Rockwell"/>
              </a:defRPr>
            </a:lvl1pPr>
            <a:lvl2pPr marR="0" lvl="1"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2pPr>
            <a:lvl3pPr marR="0" lvl="2"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3pPr>
            <a:lvl4pPr marR="0" lvl="3"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4pPr>
            <a:lvl5pPr marR="0" lvl="4"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5pPr>
            <a:lvl6pPr marR="0" lvl="5"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6pPr>
            <a:lvl7pPr marR="0" lvl="6"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7pPr>
            <a:lvl8pPr marR="0" lvl="7"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8pPr>
            <a:lvl9pPr marR="0" lvl="8"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9pPr>
          </a:lstStyle>
          <a:p>
            <a:endParaRPr/>
          </a:p>
        </p:txBody>
      </p:sp>
      <p:sp>
        <p:nvSpPr>
          <p:cNvPr id="36" name="Google Shape;36;p80"/>
          <p:cNvSpPr txBox="1">
            <a:spLocks noGrp="1"/>
          </p:cNvSpPr>
          <p:nvPr>
            <p:ph type="ftr" idx="11"/>
          </p:nvPr>
        </p:nvSpPr>
        <p:spPr>
          <a:xfrm>
            <a:off x="201706" y="6423585"/>
            <a:ext cx="6123000" cy="365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95746A"/>
              </a:buClr>
              <a:buSzPts val="1400"/>
              <a:buFont typeface="Rockwell"/>
              <a:buNone/>
              <a:defRPr sz="1100">
                <a:solidFill>
                  <a:srgbClr val="95746A"/>
                </a:solidFill>
                <a:latin typeface="Rockwell"/>
                <a:ea typeface="Rockwell"/>
                <a:cs typeface="Rockwell"/>
                <a:sym typeface="Rockwell"/>
              </a:defRPr>
            </a:lvl1pPr>
            <a:lvl2pPr marR="0" lvl="1"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2pPr>
            <a:lvl3pPr marR="0" lvl="2"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3pPr>
            <a:lvl4pPr marR="0" lvl="3"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4pPr>
            <a:lvl5pPr marR="0" lvl="4"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5pPr>
            <a:lvl6pPr marR="0" lvl="5"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6pPr>
            <a:lvl7pPr marR="0" lvl="6"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7pPr>
            <a:lvl8pPr marR="0" lvl="7"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8pPr>
            <a:lvl9pPr marR="0" lvl="8"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81"/>
          <p:cNvSpPr txBox="1">
            <a:spLocks noGrp="1"/>
          </p:cNvSpPr>
          <p:nvPr>
            <p:ph type="title"/>
          </p:nvPr>
        </p:nvSpPr>
        <p:spPr>
          <a:xfrm>
            <a:off x="457200" y="274638"/>
            <a:ext cx="8229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000"/>
              <a:buFont typeface="Verdana"/>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8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8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42" name="Google Shape;42;p81"/>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8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8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46" name="Google Shape;46;p8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49" name="Google Shape;49;p82"/>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50" name="Google Shape;50;p82" descr="Decorative image of professionals working around a table" title="Decorative image"/>
          <p:cNvPicPr preferRelativeResize="0"/>
          <p:nvPr/>
        </p:nvPicPr>
        <p:blipFill rotWithShape="1">
          <a:blip r:embed="rId2">
            <a:alphaModFix/>
          </a:blip>
          <a:srcRect/>
          <a:stretch/>
        </p:blipFill>
        <p:spPr>
          <a:xfrm>
            <a:off x="-1" y="0"/>
            <a:ext cx="9144001" cy="2214563"/>
          </a:xfrm>
          <a:prstGeom prst="rect">
            <a:avLst/>
          </a:prstGeom>
          <a:noFill/>
          <a:ln>
            <a:noFill/>
          </a:ln>
          <a:effectLst>
            <a:reflection stA="52000" endA="300" endPos="35000" sy="-100000" algn="bl" rotWithShape="0"/>
          </a:effectLst>
        </p:spPr>
      </p:pic>
      <p:pic>
        <p:nvPicPr>
          <p:cNvPr id="51" name="Google Shape;51;p82"/>
          <p:cNvPicPr preferRelativeResize="0"/>
          <p:nvPr/>
        </p:nvPicPr>
        <p:blipFill rotWithShape="1">
          <a:blip r:embed="rId3">
            <a:alphaModFix/>
          </a:blip>
          <a:srcRect/>
          <a:stretch/>
        </p:blipFill>
        <p:spPr>
          <a:xfrm>
            <a:off x="76200" y="76200"/>
            <a:ext cx="990600" cy="47457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2"/>
        <p:cNvGrpSpPr/>
        <p:nvPr/>
      </p:nvGrpSpPr>
      <p:grpSpPr>
        <a:xfrm>
          <a:off x="0" y="0"/>
          <a:ext cx="0" cy="0"/>
          <a:chOff x="0" y="0"/>
          <a:chExt cx="0" cy="0"/>
        </a:xfrm>
      </p:grpSpPr>
      <p:sp>
        <p:nvSpPr>
          <p:cNvPr id="53" name="Google Shape;53;p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56" name="Google Shape;56;p83"/>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7"/>
        <p:cNvGrpSpPr/>
        <p:nvPr/>
      </p:nvGrpSpPr>
      <p:grpSpPr>
        <a:xfrm>
          <a:off x="0" y="0"/>
          <a:ext cx="0" cy="0"/>
          <a:chOff x="0" y="0"/>
          <a:chExt cx="0" cy="0"/>
        </a:xfrm>
      </p:grpSpPr>
      <p:sp>
        <p:nvSpPr>
          <p:cNvPr id="58" name="Google Shape;58;p84"/>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9" name="Google Shape;59;p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62" name="Google Shape;62;p84"/>
          <p:cNvSpPr txBox="1">
            <a:spLocks noGrp="1"/>
          </p:cNvSpPr>
          <p:nvPr>
            <p:ph type="title"/>
          </p:nvPr>
        </p:nvSpPr>
        <p:spPr>
          <a:xfrm>
            <a:off x="228600" y="228600"/>
            <a:ext cx="8686799" cy="1143000"/>
          </a:xfrm>
          <a:prstGeom prst="rect">
            <a:avLst/>
          </a:prstGeom>
          <a:solidFill>
            <a:srgbClr val="A9DCF2">
              <a:alpha val="66274"/>
            </a:srgbClr>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105775"/>
              </a:buClr>
              <a:buSzPts val="4000"/>
              <a:buFont typeface="Verdana"/>
              <a:buNone/>
              <a:defRPr sz="4000">
                <a:solidFill>
                  <a:srgbClr val="10577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3" name="Google Shape;63;p84"/>
          <p:cNvPicPr preferRelativeResize="0"/>
          <p:nvPr/>
        </p:nvPicPr>
        <p:blipFill rotWithShape="1">
          <a:blip r:embed="rId2">
            <a:alphaModFix/>
          </a:blip>
          <a:srcRect/>
          <a:stretch/>
        </p:blipFill>
        <p:spPr>
          <a:xfrm>
            <a:off x="8053977" y="6277285"/>
            <a:ext cx="1092200" cy="52325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64"/>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65"/>
        <p:cNvGrpSpPr/>
        <p:nvPr/>
      </p:nvGrpSpPr>
      <p:grpSpPr>
        <a:xfrm>
          <a:off x="0" y="0"/>
          <a:ext cx="0" cy="0"/>
          <a:chOff x="0" y="0"/>
          <a:chExt cx="0" cy="0"/>
        </a:xfrm>
      </p:grpSpPr>
      <p:pic>
        <p:nvPicPr>
          <p:cNvPr id="66" name="Google Shape;66;p85" descr="Decorative image of kids smiling" title="Decorative image"/>
          <p:cNvPicPr preferRelativeResize="0"/>
          <p:nvPr/>
        </p:nvPicPr>
        <p:blipFill rotWithShape="1">
          <a:blip r:embed="rId2">
            <a:alphaModFix/>
          </a:blip>
          <a:srcRect/>
          <a:stretch/>
        </p:blipFill>
        <p:spPr>
          <a:xfrm>
            <a:off x="0" y="1873765"/>
            <a:ext cx="9147018" cy="2215293"/>
          </a:xfrm>
          <a:prstGeom prst="rect">
            <a:avLst/>
          </a:prstGeom>
          <a:noFill/>
          <a:ln>
            <a:noFill/>
          </a:ln>
        </p:spPr>
      </p:pic>
      <p:sp>
        <p:nvSpPr>
          <p:cNvPr id="67" name="Google Shape;67;p85"/>
          <p:cNvSpPr txBox="1">
            <a:spLocks noGrp="1"/>
          </p:cNvSpPr>
          <p:nvPr>
            <p:ph type="ctrTitle"/>
          </p:nvPr>
        </p:nvSpPr>
        <p:spPr>
          <a:xfrm>
            <a:off x="953254" y="3671154"/>
            <a:ext cx="7240509" cy="1470025"/>
          </a:xfrm>
          <a:prstGeom prst="rect">
            <a:avLst/>
          </a:prstGeom>
          <a:solidFill>
            <a:schemeClr val="lt1">
              <a:alpha val="66274"/>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85"/>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69" name="Google Shape;69;p8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72" name="Google Shape;72;p85"/>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12" name="Google Shape;12;p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13" name="Google Shape;13;p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14" name="Google Shape;14;p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www.youtube.com/watch?v=nQ9l7y4UuxY"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44.jp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54.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www.youtube.com/watch?v=V8ZYf3QfpAA" TargetMode="External"/><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55.jpg"/></Relationships>
</file>

<file path=ppt/slides/_rels/slide51.xml.rels><?xml version="1.0" encoding="UTF-8" standalone="yes"?>
<Relationships xmlns="http://schemas.openxmlformats.org/package/2006/relationships"><Relationship Id="rId3" Type="http://schemas.openxmlformats.org/officeDocument/2006/relationships/hyperlink" Target="https://forms.gle/wwxA6gdCcneH9sXEA"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56.jpg"/><Relationship Id="rId4" Type="http://schemas.openxmlformats.org/officeDocument/2006/relationships/hyperlink" Target="http://www.youtube.com/watch?v=qREKP9oijWI"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nationalequityproject.org/webinar-recordings" TargetMode="External"/><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hyperlink" Target="https://www.kqed.org/mindshift/52679/why-its-crucial-and-really-hard-to-talk-about-more-equitable-grading"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doi.org/10.1037/0022-3514.72.4.791" TargetMode="External"/><Relationship Id="rId2" Type="http://schemas.openxmlformats.org/officeDocument/2006/relationships/notesSlide" Target="../notesSlides/notesSlide53.xml"/><Relationship Id="rId1" Type="http://schemas.openxmlformats.org/officeDocument/2006/relationships/slideLayout" Target="../slideLayouts/slideLayout4.xml"/><Relationship Id="rId5" Type="http://schemas.openxmlformats.org/officeDocument/2006/relationships/hyperlink" Target="https://doi.org/10.1177/0146167201279013" TargetMode="External"/><Relationship Id="rId4" Type="http://schemas.openxmlformats.org/officeDocument/2006/relationships/hyperlink" Target="https://doi.org/10.1177/01461672982412005"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nationalequityproject.org/resources" TargetMode="External"/><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hyperlink" Target="http://www.virginiaisforlearners.virginia.gov/edequityva/" TargetMode="External"/><Relationship Id="rId5" Type="http://schemas.openxmlformats.org/officeDocument/2006/relationships/hyperlink" Target="https://www.tolerance.org/magazine/fall-2009/colorblindness-the-new-racism" TargetMode="External"/><Relationship Id="rId4" Type="http://schemas.openxmlformats.org/officeDocument/2006/relationships/hyperlink" Target="https://doi.org/10.1086/461377"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
          <p:cNvSpPr txBox="1">
            <a:spLocks noGrp="1"/>
          </p:cNvSpPr>
          <p:nvPr>
            <p:ph type="ctrTitle"/>
          </p:nvPr>
        </p:nvSpPr>
        <p:spPr>
          <a:xfrm>
            <a:off x="0" y="3671154"/>
            <a:ext cx="9144000" cy="1470025"/>
          </a:xfrm>
          <a:prstGeom prst="rect">
            <a:avLst/>
          </a:prstGeom>
          <a:solidFill>
            <a:schemeClr val="lt1">
              <a:alpha val="64705"/>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400"/>
              <a:buFont typeface="Verdana"/>
              <a:buNone/>
            </a:pPr>
            <a:r>
              <a:rPr lang="en-US"/>
              <a:t>From Starting to Sustaining</a:t>
            </a:r>
            <a:endParaRPr/>
          </a:p>
        </p:txBody>
      </p:sp>
      <p:sp>
        <p:nvSpPr>
          <p:cNvPr id="206" name="Google Shape;206;p1"/>
          <p:cNvSpPr txBox="1">
            <a:spLocks noGrp="1"/>
          </p:cNvSpPr>
          <p:nvPr>
            <p:ph type="subTitle" idx="1"/>
          </p:nvPr>
        </p:nvSpPr>
        <p:spPr>
          <a:xfrm>
            <a:off x="1373109" y="5257799"/>
            <a:ext cx="6400800" cy="1273629"/>
          </a:xfrm>
          <a:prstGeom prst="rect">
            <a:avLst/>
          </a:prstGeom>
          <a:solidFill>
            <a:schemeClr val="lt1">
              <a:alpha val="64705"/>
            </a:schemeClr>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888888"/>
              </a:buClr>
              <a:buSzPts val="3200"/>
              <a:buNone/>
            </a:pPr>
            <a:r>
              <a:rPr lang="en-US"/>
              <a:t>Strand 4 Equity  </a:t>
            </a:r>
            <a:endParaRPr/>
          </a:p>
          <a:p>
            <a:pPr marL="0" lvl="0" indent="0" algn="ctr" rtl="0">
              <a:lnSpc>
                <a:spcPct val="100000"/>
              </a:lnSpc>
              <a:spcBef>
                <a:spcPts val="0"/>
              </a:spcBef>
              <a:spcAft>
                <a:spcPts val="0"/>
              </a:spcAft>
              <a:buClr>
                <a:srgbClr val="888888"/>
              </a:buClr>
              <a:buSzPts val="3200"/>
              <a:buNone/>
            </a:pPr>
            <a:r>
              <a:rPr lang="en-US"/>
              <a:t>December 1, 2021</a:t>
            </a:r>
            <a:endParaRPr/>
          </a:p>
          <a:p>
            <a:pPr marL="0" lvl="0" indent="0" algn="ctr" rtl="0">
              <a:lnSpc>
                <a:spcPct val="100000"/>
              </a:lnSpc>
              <a:spcBef>
                <a:spcPts val="0"/>
              </a:spcBef>
              <a:spcAft>
                <a:spcPts val="0"/>
              </a:spcAft>
              <a:buClr>
                <a:srgbClr val="888888"/>
              </a:buClr>
              <a:buSzPts val="3200"/>
              <a:buNone/>
            </a:pPr>
            <a:r>
              <a:rPr lang="en-US"/>
              <a:t/>
            </a:r>
            <a:br>
              <a:rPr lang="en-US"/>
            </a:b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0"/>
          <p:cNvSpPr txBox="1">
            <a:spLocks noGrp="1"/>
          </p:cNvSpPr>
          <p:nvPr>
            <p:ph type="title"/>
          </p:nvPr>
        </p:nvSpPr>
        <p:spPr>
          <a:xfrm>
            <a:off x="408668" y="187896"/>
            <a:ext cx="8229600" cy="1143000"/>
          </a:xfrm>
          <a:prstGeom prst="rect">
            <a:avLst/>
          </a:prstGeom>
          <a:solidFill>
            <a:srgbClr val="A9DCF2">
              <a:alpha val="6509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a:t>Assumptions</a:t>
            </a:r>
            <a:endParaRPr/>
          </a:p>
        </p:txBody>
      </p:sp>
      <p:sp>
        <p:nvSpPr>
          <p:cNvPr id="272" name="Google Shape;272;p10"/>
          <p:cNvSpPr txBox="1"/>
          <p:nvPr/>
        </p:nvSpPr>
        <p:spPr>
          <a:xfrm>
            <a:off x="68950" y="6464350"/>
            <a:ext cx="23457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Verdana"/>
                <a:ea typeface="Verdana"/>
                <a:cs typeface="Verdana"/>
                <a:sym typeface="Verdana"/>
              </a:rPr>
              <a:t>(Fergus, 2019)</a:t>
            </a:r>
            <a:endParaRPr sz="1400" b="0" i="0" u="none" strike="noStrike" cap="none">
              <a:solidFill>
                <a:srgbClr val="000000"/>
              </a:solidFill>
              <a:latin typeface="Arial"/>
              <a:ea typeface="Arial"/>
              <a:cs typeface="Arial"/>
              <a:sym typeface="Arial"/>
            </a:endParaRPr>
          </a:p>
        </p:txBody>
      </p:sp>
      <p:sp>
        <p:nvSpPr>
          <p:cNvPr id="273" name="Google Shape;273;p10"/>
          <p:cNvSpPr txBox="1"/>
          <p:nvPr/>
        </p:nvSpPr>
        <p:spPr>
          <a:xfrm>
            <a:off x="1966470" y="2856130"/>
            <a:ext cx="1676400" cy="24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Verdana"/>
                <a:ea typeface="Verdana"/>
                <a:cs typeface="Verdana"/>
                <a:sym typeface="Verdana"/>
              </a:rPr>
              <a:t>No one of us has all of the answers to the many complex questions about difference in a multi-racial, ethnic, and linguistic society. </a:t>
            </a:r>
            <a:endParaRPr sz="1800" b="0" i="0" u="none" strike="noStrike" cap="none">
              <a:solidFill>
                <a:schemeClr val="dk1"/>
              </a:solidFill>
              <a:latin typeface="Verdana"/>
              <a:ea typeface="Verdana"/>
              <a:cs typeface="Verdana"/>
              <a:sym typeface="Verdana"/>
            </a:endParaRPr>
          </a:p>
        </p:txBody>
      </p:sp>
      <p:sp>
        <p:nvSpPr>
          <p:cNvPr id="274" name="Google Shape;274;p10"/>
          <p:cNvSpPr txBox="1"/>
          <p:nvPr/>
        </p:nvSpPr>
        <p:spPr>
          <a:xfrm>
            <a:off x="207575" y="2856000"/>
            <a:ext cx="1758900" cy="29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Verdana"/>
                <a:ea typeface="Verdana"/>
                <a:cs typeface="Verdana"/>
                <a:sym typeface="Verdana"/>
              </a:rPr>
              <a:t>We are all well-intentioned good people who want to see all of our children succeed in school.</a:t>
            </a:r>
            <a:endParaRPr sz="1600" b="0" i="0" u="none" strike="noStrike" cap="none">
              <a:solidFill>
                <a:schemeClr val="dk1"/>
              </a:solidFill>
              <a:latin typeface="Verdana"/>
              <a:ea typeface="Verdana"/>
              <a:cs typeface="Verdana"/>
              <a:sym typeface="Verdana"/>
            </a:endParaRPr>
          </a:p>
        </p:txBody>
      </p:sp>
      <p:sp>
        <p:nvSpPr>
          <p:cNvPr id="275" name="Google Shape;275;p10"/>
          <p:cNvSpPr txBox="1"/>
          <p:nvPr/>
        </p:nvSpPr>
        <p:spPr>
          <a:xfrm>
            <a:off x="3575050" y="2856025"/>
            <a:ext cx="1758900" cy="331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Verdana"/>
                <a:ea typeface="Verdana"/>
                <a:cs typeface="Verdana"/>
                <a:sym typeface="Verdana"/>
              </a:rPr>
              <a:t>Some of us would much rather not talk about cultural differences such as race, but we agree to enter into this conversation under the agreement of trust and good will. </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Verdana"/>
              <a:ea typeface="Verdana"/>
              <a:cs typeface="Verdana"/>
              <a:sym typeface="Verdana"/>
            </a:endParaRPr>
          </a:p>
        </p:txBody>
      </p:sp>
      <p:sp>
        <p:nvSpPr>
          <p:cNvPr id="276" name="Google Shape;276;p10"/>
          <p:cNvSpPr txBox="1"/>
          <p:nvPr/>
        </p:nvSpPr>
        <p:spPr>
          <a:xfrm>
            <a:off x="5334000" y="2856125"/>
            <a:ext cx="1758900" cy="29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Verdana"/>
                <a:ea typeface="Verdana"/>
                <a:cs typeface="Verdana"/>
                <a:sym typeface="Verdana"/>
              </a:rPr>
              <a:t>Seeking safety in equity dialogues involves being heard, discussing our uncomfortable topics, making room to not know and seek understanding.</a:t>
            </a:r>
            <a:endParaRPr sz="1800" b="0" i="0" u="none" strike="noStrike" cap="none">
              <a:solidFill>
                <a:schemeClr val="dk1"/>
              </a:solidFill>
              <a:latin typeface="Verdana"/>
              <a:ea typeface="Verdana"/>
              <a:cs typeface="Verdana"/>
              <a:sym typeface="Verdana"/>
            </a:endParaRPr>
          </a:p>
        </p:txBody>
      </p:sp>
      <p:sp>
        <p:nvSpPr>
          <p:cNvPr id="277" name="Google Shape;277;p10"/>
          <p:cNvSpPr txBox="1"/>
          <p:nvPr/>
        </p:nvSpPr>
        <p:spPr>
          <a:xfrm>
            <a:off x="7010400" y="2856125"/>
            <a:ext cx="1867800" cy="2539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Verdana"/>
                <a:ea typeface="Verdana"/>
                <a:cs typeface="Verdana"/>
                <a:sym typeface="Verdana"/>
              </a:rPr>
              <a:t>We must embrace the inherent risk within the conversations and actions to address disparity. </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sp>
        <p:nvSpPr>
          <p:cNvPr id="278" name="Google Shape;278;p10"/>
          <p:cNvSpPr/>
          <p:nvPr/>
        </p:nvSpPr>
        <p:spPr>
          <a:xfrm>
            <a:off x="533400" y="1612560"/>
            <a:ext cx="961800" cy="961800"/>
          </a:xfrm>
          <a:prstGeom prst="ellipse">
            <a:avLst/>
          </a:prstGeom>
          <a:solidFill>
            <a:srgbClr val="38B54A"/>
          </a:solidFill>
          <a:ln>
            <a:noFill/>
          </a:ln>
          <a:effectLst>
            <a:outerShdw blurRad="40000" dist="23000" dir="5400000" rotWithShape="0">
              <a:srgbClr val="000000">
                <a:alpha val="3254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sp>
        <p:nvSpPr>
          <p:cNvPr id="279" name="Google Shape;279;p10" descr="Children"/>
          <p:cNvSpPr/>
          <p:nvPr/>
        </p:nvSpPr>
        <p:spPr>
          <a:xfrm>
            <a:off x="738378" y="1817538"/>
            <a:ext cx="552000" cy="552000"/>
          </a:xfrm>
          <a:prstGeom prst="rect">
            <a:avLst/>
          </a:prstGeom>
          <a:blipFill rotWithShape="1">
            <a:blip r:embed="rId3">
              <a:alphaModFix/>
            </a:blip>
            <a:stretch>
              <a:fillRect/>
            </a:stretch>
          </a:blipFill>
          <a:ln>
            <a:noFill/>
          </a:ln>
          <a:effectLst>
            <a:outerShdw blurRad="40000" dist="23000" dir="5400000" rotWithShape="0">
              <a:srgbClr val="000000">
                <a:alpha val="3254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10"/>
          <p:cNvSpPr/>
          <p:nvPr/>
        </p:nvSpPr>
        <p:spPr>
          <a:xfrm>
            <a:off x="2209800" y="1612560"/>
            <a:ext cx="961800" cy="961800"/>
          </a:xfrm>
          <a:prstGeom prst="ellipse">
            <a:avLst/>
          </a:prstGeom>
          <a:solidFill>
            <a:srgbClr val="38B54A"/>
          </a:solidFill>
          <a:ln>
            <a:noFill/>
          </a:ln>
          <a:effectLst>
            <a:outerShdw blurRad="40000" dist="23000" dir="5400000" rotWithShape="0">
              <a:srgbClr val="000000">
                <a:alpha val="3254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highlight>
                <a:srgbClr val="008000"/>
              </a:highlight>
              <a:latin typeface="Verdana"/>
              <a:ea typeface="Verdana"/>
              <a:cs typeface="Verdana"/>
              <a:sym typeface="Verdana"/>
            </a:endParaRPr>
          </a:p>
        </p:txBody>
      </p:sp>
      <p:sp>
        <p:nvSpPr>
          <p:cNvPr id="281" name="Google Shape;281;p10" descr="Children"/>
          <p:cNvSpPr/>
          <p:nvPr/>
        </p:nvSpPr>
        <p:spPr>
          <a:xfrm>
            <a:off x="2414778" y="1817537"/>
            <a:ext cx="552000" cy="552000"/>
          </a:xfrm>
          <a:prstGeom prst="rect">
            <a:avLst/>
          </a:prstGeom>
          <a:blipFill rotWithShape="1">
            <a:blip r:embed="rId4">
              <a:alphaModFix/>
            </a:blip>
            <a:stretch>
              <a:fillRect/>
            </a:stretch>
          </a:blipFill>
          <a:ln>
            <a:noFill/>
          </a:ln>
          <a:effectLst>
            <a:outerShdw blurRad="40000" dist="23000" dir="5400000" rotWithShape="0">
              <a:srgbClr val="000000">
                <a:alpha val="3254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10"/>
          <p:cNvSpPr/>
          <p:nvPr/>
        </p:nvSpPr>
        <p:spPr>
          <a:xfrm>
            <a:off x="3851031" y="1612558"/>
            <a:ext cx="961800" cy="961800"/>
          </a:xfrm>
          <a:prstGeom prst="ellipse">
            <a:avLst/>
          </a:prstGeom>
          <a:solidFill>
            <a:srgbClr val="38B54A"/>
          </a:solidFill>
          <a:ln>
            <a:noFill/>
          </a:ln>
          <a:effectLst>
            <a:outerShdw blurRad="40000" dist="23000" dir="5400000" rotWithShape="0">
              <a:srgbClr val="000000">
                <a:alpha val="3254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sp>
        <p:nvSpPr>
          <p:cNvPr id="283" name="Google Shape;283;p10"/>
          <p:cNvSpPr/>
          <p:nvPr/>
        </p:nvSpPr>
        <p:spPr>
          <a:xfrm>
            <a:off x="5650429" y="1612558"/>
            <a:ext cx="961800" cy="961800"/>
          </a:xfrm>
          <a:prstGeom prst="ellipse">
            <a:avLst/>
          </a:prstGeom>
          <a:solidFill>
            <a:srgbClr val="38B54A"/>
          </a:solidFill>
          <a:ln>
            <a:noFill/>
          </a:ln>
          <a:effectLst>
            <a:outerShdw blurRad="40000" dist="23000" dir="5400000" rotWithShape="0">
              <a:srgbClr val="000000">
                <a:alpha val="3254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sp>
        <p:nvSpPr>
          <p:cNvPr id="284" name="Google Shape;284;p10"/>
          <p:cNvSpPr/>
          <p:nvPr/>
        </p:nvSpPr>
        <p:spPr>
          <a:xfrm>
            <a:off x="7168662" y="1682479"/>
            <a:ext cx="961800" cy="961800"/>
          </a:xfrm>
          <a:prstGeom prst="ellipse">
            <a:avLst/>
          </a:prstGeom>
          <a:solidFill>
            <a:srgbClr val="38B54A"/>
          </a:solidFill>
          <a:ln>
            <a:noFill/>
          </a:ln>
          <a:effectLst>
            <a:outerShdw blurRad="40000" dist="23000" dir="5400000" rotWithShape="0">
              <a:srgbClr val="000000">
                <a:alpha val="3254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sp>
        <p:nvSpPr>
          <p:cNvPr id="285" name="Google Shape;285;p10" descr="Handshake"/>
          <p:cNvSpPr/>
          <p:nvPr/>
        </p:nvSpPr>
        <p:spPr>
          <a:xfrm>
            <a:off x="4056009" y="1887458"/>
            <a:ext cx="552000" cy="552000"/>
          </a:xfrm>
          <a:prstGeom prst="rect">
            <a:avLst/>
          </a:prstGeom>
          <a:blipFill rotWithShape="1">
            <a:blip r:embed="rId5">
              <a:alphaModFix/>
            </a:blip>
            <a:stretch>
              <a:fillRect/>
            </a:stretch>
          </a:blipFill>
          <a:ln>
            <a:noFill/>
          </a:ln>
          <a:effectLst>
            <a:outerShdw blurRad="40000" dist="23000" dir="5400000" rotWithShape="0">
              <a:srgbClr val="000000">
                <a:alpha val="3254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10" descr="Chat"/>
          <p:cNvSpPr/>
          <p:nvPr/>
        </p:nvSpPr>
        <p:spPr>
          <a:xfrm>
            <a:off x="5855407" y="1849873"/>
            <a:ext cx="552000" cy="552000"/>
          </a:xfrm>
          <a:prstGeom prst="rect">
            <a:avLst/>
          </a:prstGeom>
          <a:blipFill rotWithShape="1">
            <a:blip r:embed="rId6">
              <a:alphaModFix/>
            </a:blip>
            <a:stretch>
              <a:fillRect/>
            </a:stretch>
          </a:blipFill>
          <a:ln>
            <a:noFill/>
          </a:ln>
          <a:effectLst>
            <a:outerShdw blurRad="40000" dist="23000" dir="5400000" rotWithShape="0">
              <a:srgbClr val="000000">
                <a:alpha val="3254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10" descr="Warning"/>
          <p:cNvSpPr/>
          <p:nvPr/>
        </p:nvSpPr>
        <p:spPr>
          <a:xfrm>
            <a:off x="7373640" y="1824790"/>
            <a:ext cx="552000" cy="552000"/>
          </a:xfrm>
          <a:prstGeom prst="rect">
            <a:avLst/>
          </a:prstGeom>
          <a:blipFill rotWithShape="1">
            <a:blip r:embed="rId7">
              <a:alphaModFix/>
            </a:blip>
            <a:stretch>
              <a:fillRect/>
            </a:stretch>
          </a:blipFill>
          <a:ln>
            <a:noFill/>
          </a:ln>
          <a:effectLst>
            <a:outerShdw blurRad="40000" dist="23000" dir="5400000" rotWithShape="0">
              <a:srgbClr val="000000">
                <a:alpha val="3254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10"/>
          <p:cNvSpPr txBox="1"/>
          <p:nvPr/>
        </p:nvSpPr>
        <p:spPr>
          <a:xfrm>
            <a:off x="2518350" y="6295875"/>
            <a:ext cx="4491900" cy="55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0" i="0" u="none" strike="noStrike" cap="none">
                <a:solidFill>
                  <a:srgbClr val="000000"/>
                </a:solidFill>
                <a:latin typeface="Verdana"/>
                <a:ea typeface="Verdana"/>
                <a:cs typeface="Verdana"/>
                <a:sym typeface="Verdana"/>
              </a:rPr>
              <a:t>Workbook Slide 3</a:t>
            </a:r>
            <a:endParaRPr sz="2500" b="0" i="0" u="none" strike="noStrike" cap="none">
              <a:solidFill>
                <a:srgbClr val="000000"/>
              </a:solidFill>
              <a:latin typeface="Verdana"/>
              <a:ea typeface="Verdana"/>
              <a:cs typeface="Verdana"/>
              <a:sym typeface="Verdan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685800" y="2590800"/>
            <a:ext cx="7772400" cy="136207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979"/>
              <a:buFont typeface="Verdana"/>
              <a:buNone/>
            </a:pPr>
            <a:r>
              <a:rPr lang="en-US" sz="1979" i="1"/>
              <a:t>BEHAVIORS</a:t>
            </a:r>
            <a:r>
              <a:rPr lang="en-US" sz="3600" i="1"/>
              <a:t> </a:t>
            </a:r>
            <a:r>
              <a:rPr lang="en-US" sz="1979" i="1"/>
              <a:t>THAT HELP TAKE CONVERSATION TO A DEEPER REALM:</a:t>
            </a:r>
            <a:r>
              <a:rPr lang="en-US" sz="1979"/>
              <a:t/>
            </a:r>
            <a:br>
              <a:rPr lang="en-US" sz="1979"/>
            </a:br>
            <a:endParaRPr sz="1979"/>
          </a:p>
        </p:txBody>
      </p:sp>
      <p:sp>
        <p:nvSpPr>
          <p:cNvPr id="295" name="Google Shape;295;p11"/>
          <p:cNvSpPr txBox="1">
            <a:spLocks noGrp="1"/>
          </p:cNvSpPr>
          <p:nvPr>
            <p:ph type="body" idx="1"/>
          </p:nvPr>
        </p:nvSpPr>
        <p:spPr>
          <a:xfrm>
            <a:off x="685800" y="3657600"/>
            <a:ext cx="7772400" cy="30963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1"/>
              </a:buClr>
              <a:buSzPts val="2000"/>
              <a:buNone/>
            </a:pPr>
            <a:r>
              <a:rPr lang="en-US" i="1">
                <a:solidFill>
                  <a:schemeClr val="dk1"/>
                </a:solidFill>
              </a:rPr>
              <a:t>We acknowledge one another as equals.</a:t>
            </a:r>
            <a:endParaRPr/>
          </a:p>
          <a:p>
            <a:pPr marL="0" lvl="0" indent="0" algn="l" rtl="0">
              <a:lnSpc>
                <a:spcPct val="100000"/>
              </a:lnSpc>
              <a:spcBef>
                <a:spcPts val="400"/>
              </a:spcBef>
              <a:spcAft>
                <a:spcPts val="0"/>
              </a:spcAft>
              <a:buClr>
                <a:schemeClr val="dk1"/>
              </a:buClr>
              <a:buSzPts val="2000"/>
              <a:buNone/>
            </a:pPr>
            <a:r>
              <a:rPr lang="en-US" i="1">
                <a:solidFill>
                  <a:schemeClr val="dk1"/>
                </a:solidFill>
              </a:rPr>
              <a:t>We try to stay curious about each other.</a:t>
            </a:r>
            <a:endParaRPr/>
          </a:p>
          <a:p>
            <a:pPr marL="0" lvl="0" indent="0" algn="l" rtl="0">
              <a:lnSpc>
                <a:spcPct val="100000"/>
              </a:lnSpc>
              <a:spcBef>
                <a:spcPts val="400"/>
              </a:spcBef>
              <a:spcAft>
                <a:spcPts val="0"/>
              </a:spcAft>
              <a:buClr>
                <a:schemeClr val="dk1"/>
              </a:buClr>
              <a:buSzPts val="2000"/>
              <a:buNone/>
            </a:pPr>
            <a:r>
              <a:rPr lang="en-US" i="1">
                <a:solidFill>
                  <a:schemeClr val="dk1"/>
                </a:solidFill>
              </a:rPr>
              <a:t>We recognize that we need each other's help to become better listeners.</a:t>
            </a:r>
            <a:endParaRPr/>
          </a:p>
          <a:p>
            <a:pPr marL="0" lvl="0" indent="0" algn="l" rtl="0">
              <a:lnSpc>
                <a:spcPct val="100000"/>
              </a:lnSpc>
              <a:spcBef>
                <a:spcPts val="400"/>
              </a:spcBef>
              <a:spcAft>
                <a:spcPts val="0"/>
              </a:spcAft>
              <a:buClr>
                <a:schemeClr val="dk1"/>
              </a:buClr>
              <a:buSzPts val="2000"/>
              <a:buNone/>
            </a:pPr>
            <a:r>
              <a:rPr lang="en-US" i="1">
                <a:solidFill>
                  <a:schemeClr val="dk1"/>
                </a:solidFill>
              </a:rPr>
              <a:t>We slow down so we have time to think and reflect.</a:t>
            </a:r>
            <a:endParaRPr/>
          </a:p>
          <a:p>
            <a:pPr marL="0" lvl="0" indent="0" algn="l" rtl="0">
              <a:lnSpc>
                <a:spcPct val="100000"/>
              </a:lnSpc>
              <a:spcBef>
                <a:spcPts val="400"/>
              </a:spcBef>
              <a:spcAft>
                <a:spcPts val="0"/>
              </a:spcAft>
              <a:buClr>
                <a:schemeClr val="dk1"/>
              </a:buClr>
              <a:buSzPts val="2000"/>
              <a:buNone/>
            </a:pPr>
            <a:r>
              <a:rPr lang="en-US" i="1">
                <a:solidFill>
                  <a:schemeClr val="dk1"/>
                </a:solidFill>
              </a:rPr>
              <a:t>We remember that conversation is the natural way humans think together.</a:t>
            </a:r>
            <a:endParaRPr/>
          </a:p>
          <a:p>
            <a:pPr marL="0" lvl="0" indent="0" algn="l" rtl="0">
              <a:lnSpc>
                <a:spcPct val="100000"/>
              </a:lnSpc>
              <a:spcBef>
                <a:spcPts val="400"/>
              </a:spcBef>
              <a:spcAft>
                <a:spcPts val="0"/>
              </a:spcAft>
              <a:buClr>
                <a:schemeClr val="dk1"/>
              </a:buClr>
              <a:buSzPts val="2000"/>
              <a:buNone/>
            </a:pPr>
            <a:r>
              <a:rPr lang="en-US" i="1">
                <a:solidFill>
                  <a:schemeClr val="dk1"/>
                </a:solidFill>
              </a:rPr>
              <a:t>We expect it to get messy sometimes.</a:t>
            </a:r>
            <a:endParaRPr/>
          </a:p>
          <a:p>
            <a:pPr marL="0" lvl="0" indent="0" algn="l" rtl="0">
              <a:lnSpc>
                <a:spcPct val="100000"/>
              </a:lnSpc>
              <a:spcBef>
                <a:spcPts val="0"/>
              </a:spcBef>
              <a:spcAft>
                <a:spcPts val="0"/>
              </a:spcAft>
              <a:buClr>
                <a:schemeClr val="dk1"/>
              </a:buClr>
              <a:buSzPts val="1100"/>
              <a:buFont typeface="Arial"/>
              <a:buNone/>
            </a:pPr>
            <a:endParaRPr/>
          </a:p>
        </p:txBody>
      </p:sp>
      <p:sp>
        <p:nvSpPr>
          <p:cNvPr id="296" name="Google Shape;296;p11"/>
          <p:cNvSpPr txBox="1"/>
          <p:nvPr/>
        </p:nvSpPr>
        <p:spPr>
          <a:xfrm>
            <a:off x="4876350" y="6355800"/>
            <a:ext cx="4137000" cy="39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1" i="1" u="none" strike="noStrike" cap="none">
                <a:solidFill>
                  <a:schemeClr val="dk1"/>
                </a:solidFill>
                <a:latin typeface="Calibri"/>
                <a:ea typeface="Calibri"/>
                <a:cs typeface="Calibri"/>
                <a:sym typeface="Calibri"/>
              </a:rPr>
              <a:t>The Art of Conversation</a:t>
            </a:r>
            <a:r>
              <a:rPr lang="en-US" sz="1200" b="1" i="0" u="none" strike="noStrike" cap="none">
                <a:solidFill>
                  <a:schemeClr val="dk1"/>
                </a:solidFill>
                <a:latin typeface="Calibri"/>
                <a:ea typeface="Calibri"/>
                <a:cs typeface="Calibri"/>
                <a:sym typeface="Calibri"/>
              </a:rPr>
              <a:t> (adapted from Margaret Wheatley)</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5"/>
          <p:cNvSpPr txBox="1">
            <a:spLocks noGrp="1"/>
          </p:cNvSpPr>
          <p:nvPr>
            <p:ph type="body" idx="1"/>
          </p:nvPr>
        </p:nvSpPr>
        <p:spPr>
          <a:xfrm>
            <a:off x="457199" y="4952808"/>
            <a:ext cx="8229600" cy="182899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3200"/>
              <a:buNone/>
            </a:pPr>
            <a:r>
              <a:rPr lang="en-US">
                <a:solidFill>
                  <a:schemeClr val="dk1"/>
                </a:solidFill>
                <a:latin typeface="Verdana"/>
                <a:ea typeface="Verdana"/>
                <a:cs typeface="Verdana"/>
                <a:sym typeface="Verdana"/>
              </a:rPr>
              <a:t>Equity applies throughout the VTSS Matrix: 1B, 1C, 1D, 1F, 2A, 2B, 3A, 3B, 3C, 3D, 3E, 4B, 6A, 6B.</a:t>
            </a:r>
            <a:endParaRPr>
              <a:solidFill>
                <a:schemeClr val="dk1"/>
              </a:solidFill>
              <a:latin typeface="Verdana"/>
              <a:ea typeface="Verdana"/>
              <a:cs typeface="Verdana"/>
              <a:sym typeface="Verdana"/>
            </a:endParaRPr>
          </a:p>
          <a:p>
            <a:pPr marL="0" lvl="0" indent="0" algn="l" rtl="0">
              <a:lnSpc>
                <a:spcPct val="100000"/>
              </a:lnSpc>
              <a:spcBef>
                <a:spcPts val="640"/>
              </a:spcBef>
              <a:spcAft>
                <a:spcPts val="0"/>
              </a:spcAft>
              <a:buClr>
                <a:schemeClr val="dk1"/>
              </a:buClr>
              <a:buSzPts val="3200"/>
              <a:buNone/>
            </a:pPr>
            <a:endParaRPr>
              <a:solidFill>
                <a:schemeClr val="dk1"/>
              </a:solidFill>
              <a:latin typeface="Verdana"/>
              <a:ea typeface="Verdana"/>
              <a:cs typeface="Verdana"/>
              <a:sym typeface="Verdana"/>
            </a:endParaRPr>
          </a:p>
          <a:p>
            <a:pPr marL="0" lvl="0" indent="0" algn="l" rtl="0">
              <a:lnSpc>
                <a:spcPct val="100000"/>
              </a:lnSpc>
              <a:spcBef>
                <a:spcPts val="640"/>
              </a:spcBef>
              <a:spcAft>
                <a:spcPts val="0"/>
              </a:spcAft>
              <a:buClr>
                <a:schemeClr val="dk1"/>
              </a:buClr>
              <a:buSzPts val="3200"/>
              <a:buNone/>
            </a:pPr>
            <a:r>
              <a:rPr lang="en-US">
                <a:solidFill>
                  <a:schemeClr val="dk1"/>
                </a:solidFill>
                <a:latin typeface="Verdana"/>
                <a:ea typeface="Verdana"/>
                <a:cs typeface="Verdana"/>
                <a:sym typeface="Verdana"/>
              </a:rPr>
              <a:t>You can also find it in the DCA Items: 5, 6, 10, 11, 14, 15, 18, 19, 21</a:t>
            </a:r>
            <a:endParaRPr>
              <a:solidFill>
                <a:schemeClr val="dk1"/>
              </a:solidFill>
              <a:latin typeface="Verdana"/>
              <a:ea typeface="Verdana"/>
              <a:cs typeface="Verdana"/>
              <a:sym typeface="Verdana"/>
            </a:endParaRPr>
          </a:p>
        </p:txBody>
      </p:sp>
      <p:sp>
        <p:nvSpPr>
          <p:cNvPr id="302" name="Google Shape;302;p15"/>
          <p:cNvSpPr txBox="1">
            <a:spLocks noGrp="1"/>
          </p:cNvSpPr>
          <p:nvPr>
            <p:ph type="title"/>
          </p:nvPr>
        </p:nvSpPr>
        <p:spPr>
          <a:xfrm>
            <a:off x="228600" y="228600"/>
            <a:ext cx="8686799" cy="1143000"/>
          </a:xfrm>
          <a:prstGeom prst="rect">
            <a:avLst/>
          </a:prstGeom>
          <a:solidFill>
            <a:srgbClr val="A9DCF2">
              <a:alpha val="65490"/>
            </a:srgbClr>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Verdana"/>
              <a:buNone/>
            </a:pPr>
            <a:r>
              <a:rPr lang="en-US">
                <a:solidFill>
                  <a:schemeClr val="dk1"/>
                </a:solidFill>
                <a:latin typeface="Verdana"/>
                <a:ea typeface="Verdana"/>
                <a:cs typeface="Verdana"/>
                <a:sym typeface="Verdana"/>
              </a:rPr>
              <a:t>VTSS Matrix Connections</a:t>
            </a:r>
            <a:endParaRPr>
              <a:latin typeface="Verdana"/>
              <a:ea typeface="Verdana"/>
              <a:cs typeface="Verdana"/>
              <a:sym typeface="Verdana"/>
            </a:endParaRPr>
          </a:p>
        </p:txBody>
      </p:sp>
      <p:graphicFrame>
        <p:nvGraphicFramePr>
          <p:cNvPr id="303" name="Google Shape;303;p15"/>
          <p:cNvGraphicFramePr/>
          <p:nvPr/>
        </p:nvGraphicFramePr>
        <p:xfrm>
          <a:off x="457199" y="1409604"/>
          <a:ext cx="3000000" cy="3000000"/>
        </p:xfrm>
        <a:graphic>
          <a:graphicData uri="http://schemas.openxmlformats.org/drawingml/2006/table">
            <a:tbl>
              <a:tblPr firstRow="1" firstCol="1" lastRow="1" lastCol="1" bandRow="1" bandCol="1">
                <a:noFill/>
                <a:tableStyleId>{B1B41BB5-ECD2-4BE0-B7D1-A4AA1AD17145}</a:tableStyleId>
              </a:tblPr>
              <a:tblGrid>
                <a:gridCol w="13716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2284875">
                <a:tc>
                  <a:txBody>
                    <a:bodyPr/>
                    <a:lstStyle/>
                    <a:p>
                      <a:pPr marL="0" marR="0" lvl="0" indent="0" algn="l" rtl="0">
                        <a:lnSpc>
                          <a:spcPct val="100000"/>
                        </a:lnSpc>
                        <a:spcBef>
                          <a:spcPts val="0"/>
                        </a:spcBef>
                        <a:spcAft>
                          <a:spcPts val="0"/>
                        </a:spcAft>
                        <a:buClr>
                          <a:srgbClr val="000000"/>
                        </a:buClr>
                        <a:buSzPts val="700"/>
                        <a:buFont typeface="Arial"/>
                        <a:buNone/>
                      </a:pPr>
                      <a:r>
                        <a:rPr lang="en-US" sz="700" u="none" strike="noStrike" cap="none">
                          <a:solidFill>
                            <a:schemeClr val="dk1"/>
                          </a:solidFill>
                        </a:rPr>
                        <a:t> </a:t>
                      </a:r>
                      <a:endParaRPr sz="1000" u="none" strike="noStrike" cap="none">
                        <a:solidFill>
                          <a:schemeClr val="dk1"/>
                        </a:solidFill>
                      </a:endParaRPr>
                    </a:p>
                    <a:p>
                      <a:pPr marL="67945" marR="200025"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3.C Continuum of Supports that is Culturally Responsive</a:t>
                      </a:r>
                      <a:endParaRPr sz="1400" u="none" strike="noStrike" cap="none"/>
                    </a:p>
                    <a:p>
                      <a:pPr marL="0" marR="0" lvl="0" indent="0" algn="l" rtl="0">
                        <a:lnSpc>
                          <a:spcPct val="100000"/>
                        </a:lnSpc>
                        <a:spcBef>
                          <a:spcPts val="20"/>
                        </a:spcBef>
                        <a:spcAft>
                          <a:spcPts val="0"/>
                        </a:spcAft>
                        <a:buClr>
                          <a:srgbClr val="000000"/>
                        </a:buClr>
                        <a:buSzPts val="700"/>
                        <a:buFont typeface="Arial"/>
                        <a:buNone/>
                      </a:pPr>
                      <a:r>
                        <a:rPr lang="en-US" sz="700" u="none" strike="noStrike" cap="none">
                          <a:solidFill>
                            <a:schemeClr val="dk1"/>
                          </a:solidFill>
                        </a:rPr>
                        <a:t> </a:t>
                      </a:r>
                      <a:endParaRPr sz="1000" u="none" strike="noStrike" cap="none">
                        <a:solidFill>
                          <a:schemeClr val="dk1"/>
                        </a:solidFill>
                      </a:endParaRPr>
                    </a:p>
                    <a:p>
                      <a:pPr marL="67945" marR="92710" lvl="0" indent="0" algn="l" rtl="0">
                        <a:lnSpc>
                          <a:spcPct val="100000"/>
                        </a:lnSpc>
                        <a:spcBef>
                          <a:spcPts val="5"/>
                        </a:spcBef>
                        <a:spcAft>
                          <a:spcPts val="0"/>
                        </a:spcAft>
                        <a:buClr>
                          <a:srgbClr val="000000"/>
                        </a:buClr>
                        <a:buSzPts val="1000"/>
                        <a:buFont typeface="Arial"/>
                        <a:buNone/>
                      </a:pPr>
                      <a:r>
                        <a:rPr lang="en-US" sz="1000" u="none" strike="noStrike" cap="none">
                          <a:solidFill>
                            <a:schemeClr val="dk1"/>
                          </a:solidFill>
                        </a:rPr>
                        <a:t>(Clearly defining the practices and programs supported by the division and ensuring they are culturally responsive)</a:t>
                      </a:r>
                      <a:endParaRPr sz="1000" u="none" strike="noStrike" cap="none">
                        <a:solidFill>
                          <a:schemeClr val="dk1"/>
                        </a:solidFill>
                        <a:latin typeface="Calibri"/>
                        <a:ea typeface="Calibri"/>
                        <a:cs typeface="Calibri"/>
                        <a:sym typeface="Calibri"/>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67945" marR="190500"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The DLT maps the current reality of existing practices and programs and reviews them for evidence of effectiveness.</a:t>
                      </a:r>
                      <a:endParaRPr sz="1400" u="none" strike="noStrike" cap="none"/>
                    </a:p>
                    <a:p>
                      <a:pPr marL="0" marR="0" lvl="0" indent="0" algn="l" rtl="0">
                        <a:lnSpc>
                          <a:spcPct val="100000"/>
                        </a:lnSpc>
                        <a:spcBef>
                          <a:spcPts val="55"/>
                        </a:spcBef>
                        <a:spcAft>
                          <a:spcPts val="0"/>
                        </a:spcAft>
                        <a:buClr>
                          <a:srgbClr val="000000"/>
                        </a:buClr>
                        <a:buSzPts val="900"/>
                        <a:buFont typeface="Arial"/>
                        <a:buNone/>
                      </a:pPr>
                      <a:r>
                        <a:rPr lang="en-US" sz="900" u="none" strike="noStrike" cap="none">
                          <a:solidFill>
                            <a:schemeClr val="dk1"/>
                          </a:solidFill>
                        </a:rPr>
                        <a:t> </a:t>
                      </a:r>
                      <a:endParaRPr sz="1000" u="none" strike="noStrike" cap="none">
                        <a:solidFill>
                          <a:schemeClr val="dk1"/>
                        </a:solidFill>
                      </a:endParaRPr>
                    </a:p>
                    <a:p>
                      <a:pPr marL="67945" marR="170815"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The DLT explores cultural and linguistic factors when adopting academic/social behavioral practices, programs, and assessments.</a:t>
                      </a:r>
                      <a:endParaRPr sz="1000" u="none" strike="noStrike" cap="none">
                        <a:solidFill>
                          <a:schemeClr val="dk1"/>
                        </a:solidFill>
                        <a:latin typeface="Calibri"/>
                        <a:ea typeface="Calibri"/>
                        <a:cs typeface="Calibri"/>
                        <a:sym typeface="Calibri"/>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67945" marR="92075"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Upon completion of the review, the DLT seeks stakeholder input, investigates practices for which needs are identified, and makes purchases and/or withdraws programs as appropriate.</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 </a:t>
                      </a:r>
                      <a:endParaRPr sz="1400" u="none" strike="noStrike" cap="none"/>
                    </a:p>
                    <a:p>
                      <a:pPr marL="67945" marR="197485"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The DLT and SLT use a selection tool, which prompts analysis for cultural context.</a:t>
                      </a:r>
                      <a:endParaRPr sz="1000" u="none" strike="noStrike" cap="none">
                        <a:solidFill>
                          <a:schemeClr val="dk1"/>
                        </a:solidFill>
                        <a:latin typeface="Calibri"/>
                        <a:ea typeface="Calibri"/>
                        <a:cs typeface="Calibri"/>
                        <a:sym typeface="Calibri"/>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67945" marR="118110" lvl="0" indent="-63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The DLT maintains an inventory of EBPs and materials in a continuum of supports.</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 </a:t>
                      </a:r>
                      <a:endParaRPr sz="1400" u="none" strike="noStrike" cap="none"/>
                    </a:p>
                    <a:p>
                      <a:pPr marL="67945" marR="153035"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A clearly defined continuum of supports is maintained in tier definition or separate document.</a:t>
                      </a:r>
                      <a:endParaRPr sz="1000" u="none" strike="noStrike" cap="none">
                        <a:solidFill>
                          <a:schemeClr val="dk1"/>
                        </a:solidFill>
                        <a:latin typeface="Calibri"/>
                        <a:ea typeface="Calibri"/>
                        <a:cs typeface="Calibri"/>
                        <a:sym typeface="Calibri"/>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67945" marR="89535"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All instructional staff and stakeholders are aware of and able to utilize the continuum of supports for the purpose of providing an appropriate instructional match to meet the needs of all learners.</a:t>
                      </a:r>
                      <a:endParaRPr sz="1000" u="none" strike="noStrike" cap="none">
                        <a:solidFill>
                          <a:schemeClr val="dk1"/>
                        </a:solidFill>
                        <a:latin typeface="Calibri"/>
                        <a:ea typeface="Calibri"/>
                        <a:cs typeface="Calibri"/>
                        <a:sym typeface="Calibri"/>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67945" marR="0"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DCA: 6, 7</a:t>
                      </a:r>
                      <a:endParaRPr sz="1400" u="none" strike="noStrike" cap="none"/>
                    </a:p>
                    <a:p>
                      <a:pPr marL="0" marR="0" lvl="0" indent="0" algn="l" rtl="0">
                        <a:lnSpc>
                          <a:spcPct val="100000"/>
                        </a:lnSpc>
                        <a:spcBef>
                          <a:spcPts val="55"/>
                        </a:spcBef>
                        <a:spcAft>
                          <a:spcPts val="0"/>
                        </a:spcAft>
                        <a:buClr>
                          <a:srgbClr val="000000"/>
                        </a:buClr>
                        <a:buSzPts val="900"/>
                        <a:buFont typeface="Arial"/>
                        <a:buNone/>
                      </a:pPr>
                      <a:r>
                        <a:rPr lang="en-US" sz="900" u="none" strike="noStrike" cap="none">
                          <a:solidFill>
                            <a:schemeClr val="dk1"/>
                          </a:solidFill>
                        </a:rPr>
                        <a:t> </a:t>
                      </a:r>
                      <a:endParaRPr sz="1000" u="none" strike="noStrike" cap="none">
                        <a:solidFill>
                          <a:schemeClr val="dk1"/>
                        </a:solidFill>
                      </a:endParaRPr>
                    </a:p>
                    <a:p>
                      <a:pPr marL="67945" marR="0"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TFI: 1.6, 1.10, 1.11, 2.5,</a:t>
                      </a:r>
                      <a:endParaRPr sz="1400" u="none" strike="noStrike" cap="none"/>
                    </a:p>
                    <a:p>
                      <a:pPr marL="67945" marR="0" lvl="0" indent="0" algn="l" rtl="0">
                        <a:lnSpc>
                          <a:spcPct val="100000"/>
                        </a:lnSpc>
                        <a:spcBef>
                          <a:spcPts val="5"/>
                        </a:spcBef>
                        <a:spcAft>
                          <a:spcPts val="0"/>
                        </a:spcAft>
                        <a:buClr>
                          <a:srgbClr val="000000"/>
                        </a:buClr>
                        <a:buSzPts val="1000"/>
                        <a:buFont typeface="Arial"/>
                        <a:buNone/>
                      </a:pPr>
                      <a:r>
                        <a:rPr lang="en-US" sz="1000" u="none" strike="noStrike" cap="none">
                          <a:solidFill>
                            <a:schemeClr val="dk1"/>
                          </a:solidFill>
                        </a:rPr>
                        <a:t>3.6</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 </a:t>
                      </a:r>
                      <a:endParaRPr sz="1400" u="none" strike="noStrike" cap="none"/>
                    </a:p>
                    <a:p>
                      <a:pPr marL="67945" marR="0"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A‐TFI: 1.3, 1.4c, 1.8, 1.9,</a:t>
                      </a:r>
                      <a:endParaRPr sz="1400" u="none" strike="noStrike" cap="none"/>
                    </a:p>
                    <a:p>
                      <a:pPr marL="67945" marR="0"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2.1, 2.4, 2.5, 3.1</a:t>
                      </a:r>
                      <a:endParaRPr sz="1000" u="none" strike="noStrike" cap="none">
                        <a:solidFill>
                          <a:schemeClr val="dk1"/>
                        </a:solidFill>
                        <a:latin typeface="Calibri"/>
                        <a:ea typeface="Calibri"/>
                        <a:cs typeface="Calibri"/>
                        <a:sym typeface="Calibri"/>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fa73258439_0_0"/>
          <p:cNvSpPr txBox="1">
            <a:spLocks noGrp="1"/>
          </p:cNvSpPr>
          <p:nvPr>
            <p:ph type="title"/>
          </p:nvPr>
        </p:nvSpPr>
        <p:spPr>
          <a:xfrm>
            <a:off x="457200" y="274638"/>
            <a:ext cx="8229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Pulse Check</a:t>
            </a:r>
            <a:endParaRPr/>
          </a:p>
        </p:txBody>
      </p:sp>
      <p:sp>
        <p:nvSpPr>
          <p:cNvPr id="310" name="Google Shape;310;gfa73258439_0_0"/>
          <p:cNvSpPr txBox="1"/>
          <p:nvPr/>
        </p:nvSpPr>
        <p:spPr>
          <a:xfrm>
            <a:off x="464225" y="1603725"/>
            <a:ext cx="8229600" cy="1569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Verdana"/>
                <a:ea typeface="Verdana"/>
                <a:cs typeface="Verdana"/>
                <a:sym typeface="Verdana"/>
              </a:rPr>
              <a:t>What is the current climate regarding equity within your division?  Schools?  Community?</a:t>
            </a:r>
            <a:endParaRPr sz="3000" b="0" i="0" u="none" strike="noStrike" cap="none">
              <a:solidFill>
                <a:srgbClr val="000000"/>
              </a:solidFill>
              <a:latin typeface="Verdana"/>
              <a:ea typeface="Verdana"/>
              <a:cs typeface="Verdana"/>
              <a:sym typeface="Verdana"/>
            </a:endParaRPr>
          </a:p>
        </p:txBody>
      </p:sp>
      <p:pic>
        <p:nvPicPr>
          <p:cNvPr id="311" name="Google Shape;311;gfa73258439_0_0"/>
          <p:cNvPicPr preferRelativeResize="0"/>
          <p:nvPr/>
        </p:nvPicPr>
        <p:blipFill rotWithShape="1">
          <a:blip r:embed="rId3">
            <a:alphaModFix/>
          </a:blip>
          <a:srcRect/>
          <a:stretch/>
        </p:blipFill>
        <p:spPr>
          <a:xfrm>
            <a:off x="6197498" y="2847235"/>
            <a:ext cx="2797000" cy="3195425"/>
          </a:xfrm>
          <a:prstGeom prst="rect">
            <a:avLst/>
          </a:prstGeom>
          <a:noFill/>
          <a:ln w="9525" cap="flat" cmpd="sng">
            <a:solidFill>
              <a:schemeClr val="dk1"/>
            </a:solidFill>
            <a:prstDash val="solid"/>
            <a:round/>
            <a:headEnd type="none" w="sm" len="sm"/>
            <a:tailEnd type="none" w="sm" len="sm"/>
          </a:ln>
        </p:spPr>
      </p:pic>
      <p:sp>
        <p:nvSpPr>
          <p:cNvPr id="312" name="Google Shape;312;gfa73258439_0_0"/>
          <p:cNvSpPr txBox="1"/>
          <p:nvPr/>
        </p:nvSpPr>
        <p:spPr>
          <a:xfrm>
            <a:off x="464225" y="3429000"/>
            <a:ext cx="5001000" cy="203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dk1"/>
                </a:solidFill>
                <a:latin typeface="Verdana"/>
                <a:ea typeface="Verdana"/>
                <a:cs typeface="Verdana"/>
                <a:sym typeface="Verdana"/>
              </a:rPr>
              <a:t>What CAN you do right now?  What are some of the limitations you have right now?</a:t>
            </a:r>
            <a:endParaRPr sz="3000" b="0" i="0" u="none" strike="noStrike" cap="none">
              <a:solidFill>
                <a:schemeClr val="dk1"/>
              </a:solidFill>
              <a:latin typeface="Verdana"/>
              <a:ea typeface="Verdana"/>
              <a:cs typeface="Verdana"/>
              <a:sym typeface="Verdana"/>
            </a:endParaRPr>
          </a:p>
        </p:txBody>
      </p:sp>
      <p:sp>
        <p:nvSpPr>
          <p:cNvPr id="313" name="Google Shape;313;gfa73258439_0_0"/>
          <p:cNvSpPr txBox="1"/>
          <p:nvPr/>
        </p:nvSpPr>
        <p:spPr>
          <a:xfrm>
            <a:off x="93450" y="5946750"/>
            <a:ext cx="55125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Directions on Workspace Page</a:t>
            </a:r>
            <a:r>
              <a:rPr lang="en-US" sz="1400" b="0" i="0" u="none" strike="noStrike" cap="none">
                <a:solidFill>
                  <a:schemeClr val="dk1"/>
                </a:solidFill>
                <a:latin typeface="Verdana"/>
                <a:ea typeface="Verdana"/>
                <a:cs typeface="Verdana"/>
                <a:sym typeface="Verdana"/>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1018d1e052f_0_6"/>
          <p:cNvSpPr txBox="1">
            <a:spLocks noGrp="1"/>
          </p:cNvSpPr>
          <p:nvPr>
            <p:ph type="title"/>
          </p:nvPr>
        </p:nvSpPr>
        <p:spPr>
          <a:xfrm>
            <a:off x="457200" y="274638"/>
            <a:ext cx="8229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Remember the 20/20/20 </a:t>
            </a:r>
            <a:endParaRPr/>
          </a:p>
        </p:txBody>
      </p:sp>
      <p:pic>
        <p:nvPicPr>
          <p:cNvPr id="320" name="Google Shape;320;g1018d1e052f_0_6"/>
          <p:cNvPicPr preferRelativeResize="0"/>
          <p:nvPr/>
        </p:nvPicPr>
        <p:blipFill rotWithShape="1">
          <a:blip r:embed="rId3">
            <a:alphaModFix/>
          </a:blip>
          <a:srcRect/>
          <a:stretch/>
        </p:blipFill>
        <p:spPr>
          <a:xfrm>
            <a:off x="2482987" y="3566275"/>
            <a:ext cx="4318876" cy="2833024"/>
          </a:xfrm>
          <a:prstGeom prst="rect">
            <a:avLst/>
          </a:prstGeom>
          <a:noFill/>
          <a:ln>
            <a:noFill/>
          </a:ln>
        </p:spPr>
      </p:pic>
      <p:sp>
        <p:nvSpPr>
          <p:cNvPr id="321" name="Google Shape;321;g1018d1e052f_0_6"/>
          <p:cNvSpPr txBox="1"/>
          <p:nvPr/>
        </p:nvSpPr>
        <p:spPr>
          <a:xfrm>
            <a:off x="597975" y="1719175"/>
            <a:ext cx="8088900" cy="184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0" i="0" u="none" strike="noStrike" cap="none">
                <a:solidFill>
                  <a:srgbClr val="000000"/>
                </a:solidFill>
                <a:latin typeface="Verdana"/>
                <a:ea typeface="Verdana"/>
                <a:cs typeface="Verdana"/>
                <a:sym typeface="Verdana"/>
              </a:rPr>
              <a:t>We tried to time our breakouts about 20 minutes apart.  Before joining the breakout rooms today, practice the 20/20/20 eye care practice.</a:t>
            </a:r>
            <a:endParaRPr sz="2700" b="0" i="0" u="none" strike="noStrike" cap="none">
              <a:solidFill>
                <a:srgbClr val="000000"/>
              </a:solidFill>
              <a:latin typeface="Verdana"/>
              <a:ea typeface="Verdana"/>
              <a:cs typeface="Verdana"/>
              <a:sym typeface="Verdan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6"/>
        <p:cNvGrpSpPr/>
        <p:nvPr/>
      </p:nvGrpSpPr>
      <p:grpSpPr>
        <a:xfrm>
          <a:off x="0" y="0"/>
          <a:ext cx="0" cy="0"/>
          <a:chOff x="0" y="0"/>
          <a:chExt cx="0" cy="0"/>
        </a:xfrm>
      </p:grpSpPr>
      <p:pic>
        <p:nvPicPr>
          <p:cNvPr id="327" name="Google Shape;327;gfa73258439_0_6"/>
          <p:cNvPicPr preferRelativeResize="0"/>
          <p:nvPr/>
        </p:nvPicPr>
        <p:blipFill rotWithShape="1">
          <a:blip r:embed="rId4">
            <a:alphaModFix/>
          </a:blip>
          <a:srcRect/>
          <a:stretch/>
        </p:blipFill>
        <p:spPr>
          <a:xfrm>
            <a:off x="364625" y="319425"/>
            <a:ext cx="7472725" cy="862250"/>
          </a:xfrm>
          <a:prstGeom prst="rect">
            <a:avLst/>
          </a:prstGeom>
          <a:noFill/>
          <a:ln>
            <a:noFill/>
          </a:ln>
        </p:spPr>
      </p:pic>
      <p:pic>
        <p:nvPicPr>
          <p:cNvPr id="328" name="Google Shape;328;gfa73258439_0_6"/>
          <p:cNvPicPr preferRelativeResize="0"/>
          <p:nvPr/>
        </p:nvPicPr>
        <p:blipFill rotWithShape="1">
          <a:blip r:embed="rId5">
            <a:alphaModFix/>
          </a:blip>
          <a:srcRect/>
          <a:stretch/>
        </p:blipFill>
        <p:spPr>
          <a:xfrm>
            <a:off x="1335250" y="1321575"/>
            <a:ext cx="7486650" cy="1257300"/>
          </a:xfrm>
          <a:prstGeom prst="rect">
            <a:avLst/>
          </a:prstGeom>
          <a:noFill/>
          <a:ln>
            <a:noFill/>
          </a:ln>
        </p:spPr>
      </p:pic>
      <p:pic>
        <p:nvPicPr>
          <p:cNvPr id="329" name="Google Shape;329;gfa73258439_0_6"/>
          <p:cNvPicPr preferRelativeResize="0"/>
          <p:nvPr/>
        </p:nvPicPr>
        <p:blipFill rotWithShape="1">
          <a:blip r:embed="rId6">
            <a:alphaModFix/>
          </a:blip>
          <a:srcRect/>
          <a:stretch/>
        </p:blipFill>
        <p:spPr>
          <a:xfrm>
            <a:off x="152400" y="4254225"/>
            <a:ext cx="8839201" cy="862250"/>
          </a:xfrm>
          <a:prstGeom prst="rect">
            <a:avLst/>
          </a:prstGeom>
          <a:noFill/>
          <a:ln>
            <a:noFill/>
          </a:ln>
        </p:spPr>
      </p:pic>
      <p:pic>
        <p:nvPicPr>
          <p:cNvPr id="330" name="Google Shape;330;gfa73258439_0_6"/>
          <p:cNvPicPr preferRelativeResize="0"/>
          <p:nvPr/>
        </p:nvPicPr>
        <p:blipFill rotWithShape="1">
          <a:blip r:embed="rId7">
            <a:alphaModFix/>
          </a:blip>
          <a:srcRect/>
          <a:stretch/>
        </p:blipFill>
        <p:spPr>
          <a:xfrm>
            <a:off x="152400" y="5369550"/>
            <a:ext cx="8839201" cy="639313"/>
          </a:xfrm>
          <a:prstGeom prst="rect">
            <a:avLst/>
          </a:prstGeom>
          <a:noFill/>
          <a:ln>
            <a:noFill/>
          </a:ln>
        </p:spPr>
      </p:pic>
      <p:pic>
        <p:nvPicPr>
          <p:cNvPr id="331" name="Google Shape;331;gfa73258439_0_6"/>
          <p:cNvPicPr preferRelativeResize="0"/>
          <p:nvPr/>
        </p:nvPicPr>
        <p:blipFill rotWithShape="1">
          <a:blip r:embed="rId8">
            <a:alphaModFix/>
          </a:blip>
          <a:srcRect/>
          <a:stretch/>
        </p:blipFill>
        <p:spPr>
          <a:xfrm>
            <a:off x="680900" y="2983025"/>
            <a:ext cx="7486650" cy="77793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13"/>
          <p:cNvPicPr preferRelativeResize="0"/>
          <p:nvPr/>
        </p:nvPicPr>
        <p:blipFill rotWithShape="1">
          <a:blip r:embed="rId3">
            <a:alphaModFix/>
          </a:blip>
          <a:srcRect/>
          <a:stretch/>
        </p:blipFill>
        <p:spPr>
          <a:xfrm>
            <a:off x="0" y="844996"/>
            <a:ext cx="9144000" cy="516800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ga39bfd3790_1_218"/>
          <p:cNvPicPr preferRelativeResize="0"/>
          <p:nvPr/>
        </p:nvPicPr>
        <p:blipFill rotWithShape="1">
          <a:blip r:embed="rId3">
            <a:alphaModFix/>
          </a:blip>
          <a:srcRect/>
          <a:stretch/>
        </p:blipFill>
        <p:spPr>
          <a:xfrm>
            <a:off x="271072" y="4182225"/>
            <a:ext cx="3481435" cy="2624891"/>
          </a:xfrm>
          <a:prstGeom prst="rect">
            <a:avLst/>
          </a:prstGeom>
          <a:noFill/>
          <a:ln>
            <a:noFill/>
          </a:ln>
        </p:spPr>
      </p:pic>
      <p:pic>
        <p:nvPicPr>
          <p:cNvPr id="343" name="Google Shape;343;ga39bfd3790_1_218"/>
          <p:cNvPicPr preferRelativeResize="0"/>
          <p:nvPr/>
        </p:nvPicPr>
        <p:blipFill rotWithShape="1">
          <a:blip r:embed="rId4">
            <a:alphaModFix/>
          </a:blip>
          <a:srcRect/>
          <a:stretch/>
        </p:blipFill>
        <p:spPr>
          <a:xfrm>
            <a:off x="3871075" y="4182228"/>
            <a:ext cx="5272926" cy="2653475"/>
          </a:xfrm>
          <a:prstGeom prst="rect">
            <a:avLst/>
          </a:prstGeom>
          <a:noFill/>
          <a:ln>
            <a:noFill/>
          </a:ln>
        </p:spPr>
      </p:pic>
      <p:pic>
        <p:nvPicPr>
          <p:cNvPr id="344" name="Google Shape;344;ga39bfd3790_1_218"/>
          <p:cNvPicPr preferRelativeResize="0"/>
          <p:nvPr/>
        </p:nvPicPr>
        <p:blipFill rotWithShape="1">
          <a:blip r:embed="rId5">
            <a:alphaModFix/>
          </a:blip>
          <a:srcRect/>
          <a:stretch/>
        </p:blipFill>
        <p:spPr>
          <a:xfrm>
            <a:off x="3844600" y="1584475"/>
            <a:ext cx="5272926" cy="2450900"/>
          </a:xfrm>
          <a:prstGeom prst="rect">
            <a:avLst/>
          </a:prstGeom>
          <a:noFill/>
          <a:ln>
            <a:noFill/>
          </a:ln>
        </p:spPr>
      </p:pic>
      <p:sp>
        <p:nvSpPr>
          <p:cNvPr id="345" name="Google Shape;345;ga39bfd3790_1_218"/>
          <p:cNvSpPr txBox="1"/>
          <p:nvPr/>
        </p:nvSpPr>
        <p:spPr>
          <a:xfrm>
            <a:off x="271075" y="228600"/>
            <a:ext cx="8759400" cy="1275600"/>
          </a:xfrm>
          <a:prstGeom prst="rect">
            <a:avLst/>
          </a:prstGeom>
          <a:solidFill>
            <a:srgbClr val="BEE8C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2400" b="0" i="0" u="none" strike="noStrike" cap="none">
                <a:solidFill>
                  <a:schemeClr val="dk1"/>
                </a:solidFill>
                <a:latin typeface="Verdana"/>
                <a:ea typeface="Verdana"/>
                <a:cs typeface="Verdana"/>
                <a:sym typeface="Verdana"/>
              </a:rPr>
              <a:t>Which one of these images (if any) do you think best represents your understanding of educational equity?  How about your division’s vision of educational equity?</a:t>
            </a:r>
            <a:endParaRPr sz="2400" b="0" i="0" u="none" strike="noStrike" cap="none">
              <a:solidFill>
                <a:srgbClr val="000000"/>
              </a:solidFill>
              <a:latin typeface="Arial"/>
              <a:ea typeface="Arial"/>
              <a:cs typeface="Arial"/>
              <a:sym typeface="Arial"/>
            </a:endParaRPr>
          </a:p>
        </p:txBody>
      </p:sp>
      <p:pic>
        <p:nvPicPr>
          <p:cNvPr id="346" name="Google Shape;346;ga39bfd3790_1_218"/>
          <p:cNvPicPr preferRelativeResize="0"/>
          <p:nvPr/>
        </p:nvPicPr>
        <p:blipFill rotWithShape="1">
          <a:blip r:embed="rId6">
            <a:alphaModFix/>
          </a:blip>
          <a:srcRect/>
          <a:stretch/>
        </p:blipFill>
        <p:spPr>
          <a:xfrm>
            <a:off x="187287" y="1577663"/>
            <a:ext cx="3648999" cy="2531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g10144164396_1_0"/>
          <p:cNvPicPr preferRelativeResize="0"/>
          <p:nvPr/>
        </p:nvPicPr>
        <p:blipFill rotWithShape="1">
          <a:blip r:embed="rId3">
            <a:alphaModFix/>
          </a:blip>
          <a:srcRect/>
          <a:stretch/>
        </p:blipFill>
        <p:spPr>
          <a:xfrm>
            <a:off x="152400" y="152400"/>
            <a:ext cx="8887174" cy="5355100"/>
          </a:xfrm>
          <a:prstGeom prst="rect">
            <a:avLst/>
          </a:prstGeom>
          <a:noFill/>
          <a:ln>
            <a:noFill/>
          </a:ln>
        </p:spPr>
      </p:pic>
      <p:sp>
        <p:nvSpPr>
          <p:cNvPr id="353" name="Google Shape;353;g10144164396_1_0"/>
          <p:cNvSpPr txBox="1"/>
          <p:nvPr/>
        </p:nvSpPr>
        <p:spPr>
          <a:xfrm>
            <a:off x="261625" y="5643375"/>
            <a:ext cx="67272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Directions on Workspace Page</a:t>
            </a:r>
            <a:r>
              <a:rPr lang="en-US" sz="1400" b="0" i="0" u="none" strike="noStrike" cap="none">
                <a:solidFill>
                  <a:srgbClr val="000000"/>
                </a:solidFill>
                <a:latin typeface="Verdana"/>
                <a:ea typeface="Verdana"/>
                <a:cs typeface="Verdana"/>
                <a:sym typeface="Verdana"/>
              </a:rPr>
              <a:t> </a:t>
            </a:r>
            <a:endParaRPr sz="1700" b="0" i="0" u="none" strike="noStrike" cap="none">
              <a:solidFill>
                <a:srgbClr val="000000"/>
              </a:solidFill>
              <a:latin typeface="Verdana"/>
              <a:ea typeface="Verdana"/>
              <a:cs typeface="Verdana"/>
              <a:sym typeface="Verdan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ga4908cd048_0_1"/>
          <p:cNvSpPr txBox="1"/>
          <p:nvPr/>
        </p:nvSpPr>
        <p:spPr>
          <a:xfrm>
            <a:off x="100575" y="116175"/>
            <a:ext cx="8913300" cy="6552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EdEquity Audit</a:t>
            </a:r>
            <a:endParaRPr sz="2400" b="1"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Do we have a mission that clearly articulates our equity goal?</a:t>
            </a: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Does our mission statement articulate equitable outcomes for all students regardless of race/ethnicity, gender, native language, ability/disability, gender identity, sexual orientation, and socioeconomic status?</a:t>
            </a: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Is the mission statement shared regularly with: Staff?  Students?  Families?  Community Stakeholders?</a:t>
            </a: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Did all component groups (the staff, parents, students, and community stakeholders) participate in the development of the mission statement?</a:t>
            </a: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Verdana"/>
              <a:ea typeface="Verdana"/>
              <a:cs typeface="Verdana"/>
              <a:sym typeface="Verdana"/>
            </a:endParaRPr>
          </a:p>
        </p:txBody>
      </p:sp>
      <p:sp>
        <p:nvSpPr>
          <p:cNvPr id="360" name="Google Shape;360;ga4908cd048_0_1"/>
          <p:cNvSpPr txBox="1"/>
          <p:nvPr/>
        </p:nvSpPr>
        <p:spPr>
          <a:xfrm>
            <a:off x="3827425" y="6241800"/>
            <a:ext cx="4025700" cy="61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Verdana"/>
                <a:ea typeface="Verdana"/>
                <a:cs typeface="Verdana"/>
                <a:sym typeface="Verdana"/>
              </a:rPr>
              <a:t>EdEquity VA - Equity Audit Tool</a:t>
            </a:r>
            <a:endParaRPr sz="17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a006eb53a7_0_0"/>
          <p:cNvSpPr txBox="1">
            <a:spLocks noGrp="1"/>
          </p:cNvSpPr>
          <p:nvPr>
            <p:ph type="title"/>
          </p:nvPr>
        </p:nvSpPr>
        <p:spPr>
          <a:xfrm>
            <a:off x="192150" y="2695250"/>
            <a:ext cx="8852400" cy="1302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4000"/>
              <a:buNone/>
            </a:pPr>
            <a:r>
              <a:rPr lang="en-US" sz="2900" b="0"/>
              <a:t>As everyone is signing in, please change your name to: division - name (ex. Radford - Tracy).  </a:t>
            </a:r>
            <a:endParaRPr sz="2900" b="0"/>
          </a:p>
          <a:p>
            <a:pPr marL="0" lvl="0" indent="0" algn="l" rtl="0">
              <a:lnSpc>
                <a:spcPct val="100000"/>
              </a:lnSpc>
              <a:spcBef>
                <a:spcPts val="0"/>
              </a:spcBef>
              <a:spcAft>
                <a:spcPts val="0"/>
              </a:spcAft>
              <a:buSzPts val="4000"/>
              <a:buNone/>
            </a:pPr>
            <a:r>
              <a:rPr lang="en-US" sz="2900" b="0"/>
              <a:t>To do this…</a:t>
            </a:r>
            <a:endParaRPr sz="2900" b="0"/>
          </a:p>
          <a:p>
            <a:pPr marL="0" lvl="0" indent="0" algn="l" rtl="0">
              <a:lnSpc>
                <a:spcPct val="100000"/>
              </a:lnSpc>
              <a:spcBef>
                <a:spcPts val="0"/>
              </a:spcBef>
              <a:spcAft>
                <a:spcPts val="0"/>
              </a:spcAft>
              <a:buSzPts val="4000"/>
              <a:buNone/>
            </a:pPr>
            <a:endParaRPr sz="2900" b="0"/>
          </a:p>
          <a:p>
            <a:pPr marL="457200" lvl="0" indent="-412750" algn="l" rtl="0">
              <a:lnSpc>
                <a:spcPct val="100000"/>
              </a:lnSpc>
              <a:spcBef>
                <a:spcPts val="0"/>
              </a:spcBef>
              <a:spcAft>
                <a:spcPts val="0"/>
              </a:spcAft>
              <a:buSzPts val="2900"/>
              <a:buAutoNum type="arabicPeriod"/>
            </a:pPr>
            <a:r>
              <a:rPr lang="en-US" sz="2900" b="0"/>
              <a:t>Click on PARTICIPANTS on the bottom bar.</a:t>
            </a:r>
            <a:endParaRPr sz="2900" b="0"/>
          </a:p>
          <a:p>
            <a:pPr marL="457200" lvl="0" indent="-412750" algn="l" rtl="0">
              <a:lnSpc>
                <a:spcPct val="100000"/>
              </a:lnSpc>
              <a:spcBef>
                <a:spcPts val="0"/>
              </a:spcBef>
              <a:spcAft>
                <a:spcPts val="0"/>
              </a:spcAft>
              <a:buSzPts val="2900"/>
              <a:buAutoNum type="arabicPeriod"/>
            </a:pPr>
            <a:r>
              <a:rPr lang="en-US" sz="2900" b="0"/>
              <a:t>Go to your name and click MORE.</a:t>
            </a:r>
            <a:endParaRPr sz="2900" b="0"/>
          </a:p>
          <a:p>
            <a:pPr marL="457200" lvl="0" indent="-412750" algn="l" rtl="0">
              <a:lnSpc>
                <a:spcPct val="100000"/>
              </a:lnSpc>
              <a:spcBef>
                <a:spcPts val="0"/>
              </a:spcBef>
              <a:spcAft>
                <a:spcPts val="0"/>
              </a:spcAft>
              <a:buSzPts val="2900"/>
              <a:buAutoNum type="arabicPeriod"/>
            </a:pPr>
            <a:r>
              <a:rPr lang="en-US" sz="2900" b="0"/>
              <a:t>Select RENAME from the drop down menu.</a:t>
            </a:r>
            <a:endParaRPr sz="2900" b="0"/>
          </a:p>
          <a:p>
            <a:pPr marL="457200" lvl="0" indent="-412750" algn="l" rtl="0">
              <a:lnSpc>
                <a:spcPct val="100000"/>
              </a:lnSpc>
              <a:spcBef>
                <a:spcPts val="0"/>
              </a:spcBef>
              <a:spcAft>
                <a:spcPts val="0"/>
              </a:spcAft>
              <a:buSzPts val="2900"/>
              <a:buAutoNum type="arabicPeriod"/>
            </a:pPr>
            <a:r>
              <a:rPr lang="en-US" sz="2900" b="0"/>
              <a:t>Type in your name - division.</a:t>
            </a:r>
            <a:endParaRPr sz="2900" b="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17"/>
          <p:cNvPicPr preferRelativeResize="0"/>
          <p:nvPr/>
        </p:nvPicPr>
        <p:blipFill rotWithShape="1">
          <a:blip r:embed="rId3">
            <a:alphaModFix/>
          </a:blip>
          <a:srcRect l="24997" t="31761" r="25512" b="33674"/>
          <a:stretch/>
        </p:blipFill>
        <p:spPr>
          <a:xfrm>
            <a:off x="6899700" y="5972335"/>
            <a:ext cx="2244301" cy="881644"/>
          </a:xfrm>
          <a:prstGeom prst="rect">
            <a:avLst/>
          </a:prstGeom>
          <a:noFill/>
          <a:ln>
            <a:noFill/>
          </a:ln>
        </p:spPr>
      </p:pic>
      <p:sp>
        <p:nvSpPr>
          <p:cNvPr id="366" name="Google Shape;366;p17"/>
          <p:cNvSpPr/>
          <p:nvPr/>
        </p:nvSpPr>
        <p:spPr>
          <a:xfrm>
            <a:off x="591522" y="832000"/>
            <a:ext cx="5455800" cy="5455800"/>
          </a:xfrm>
          <a:prstGeom prst="ellipse">
            <a:avLst/>
          </a:pr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367" name="Google Shape;367;p17"/>
          <p:cNvSpPr/>
          <p:nvPr/>
        </p:nvSpPr>
        <p:spPr>
          <a:xfrm>
            <a:off x="3106615" y="883250"/>
            <a:ext cx="5455800" cy="5455800"/>
          </a:xfrm>
          <a:prstGeom prst="ellipse">
            <a:avLst/>
          </a:prstGeom>
          <a:solidFill>
            <a:srgbClr val="93C47D">
              <a:alpha val="4627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368" name="Google Shape;368;p17"/>
          <p:cNvSpPr txBox="1">
            <a:spLocks noGrp="1"/>
          </p:cNvSpPr>
          <p:nvPr>
            <p:ph type="title" idx="4294967295"/>
          </p:nvPr>
        </p:nvSpPr>
        <p:spPr>
          <a:xfrm>
            <a:off x="0" y="76200"/>
            <a:ext cx="7626350" cy="763588"/>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2400"/>
              <a:buFont typeface="Ubuntu"/>
              <a:buNone/>
            </a:pPr>
            <a:r>
              <a:rPr lang="en-US" sz="2400" b="1">
                <a:latin typeface="Ubuntu"/>
                <a:ea typeface="Ubuntu"/>
                <a:cs typeface="Ubuntu"/>
                <a:sym typeface="Ubuntu"/>
              </a:rPr>
              <a:t>National Equity Project’s (partial) “map” of Liberation...</a:t>
            </a:r>
            <a:endParaRPr sz="2400" b="1">
              <a:latin typeface="Ubuntu"/>
              <a:ea typeface="Ubuntu"/>
              <a:cs typeface="Ubuntu"/>
              <a:sym typeface="Ubuntu"/>
            </a:endParaRPr>
          </a:p>
        </p:txBody>
      </p:sp>
      <p:sp>
        <p:nvSpPr>
          <p:cNvPr id="369" name="Google Shape;369;p17"/>
          <p:cNvSpPr txBox="1">
            <a:spLocks noGrp="1"/>
          </p:cNvSpPr>
          <p:nvPr>
            <p:ph type="title" idx="4294967295"/>
          </p:nvPr>
        </p:nvSpPr>
        <p:spPr>
          <a:xfrm>
            <a:off x="0" y="6288088"/>
            <a:ext cx="7050088" cy="503237"/>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FF0000"/>
              </a:buClr>
              <a:buSzPts val="1400"/>
              <a:buFont typeface="Ubuntu"/>
              <a:buNone/>
            </a:pPr>
            <a:r>
              <a:rPr lang="en-US" sz="1400" b="1">
                <a:solidFill>
                  <a:srgbClr val="FF0000"/>
                </a:solidFill>
                <a:latin typeface="Ubuntu"/>
                <a:ea typeface="Ubuntu"/>
                <a:cs typeface="Ubuntu"/>
                <a:sym typeface="Ubuntu"/>
              </a:rPr>
              <a:t>Awareness of the reality of systemic oppression - and agency to interrupt it...</a:t>
            </a:r>
            <a:endParaRPr sz="1400" b="1">
              <a:solidFill>
                <a:srgbClr val="FF0000"/>
              </a:solidFill>
              <a:latin typeface="Ubuntu"/>
              <a:ea typeface="Ubuntu"/>
              <a:cs typeface="Ubuntu"/>
              <a:sym typeface="Ubuntu"/>
            </a:endParaRPr>
          </a:p>
        </p:txBody>
      </p:sp>
      <p:sp>
        <p:nvSpPr>
          <p:cNvPr id="370" name="Google Shape;370;p17"/>
          <p:cNvSpPr/>
          <p:nvPr/>
        </p:nvSpPr>
        <p:spPr>
          <a:xfrm>
            <a:off x="591522" y="832011"/>
            <a:ext cx="1928400" cy="628500"/>
          </a:xfrm>
          <a:prstGeom prst="rect">
            <a:avLst/>
          </a:prstGeom>
          <a:solidFill>
            <a:srgbClr val="BF9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800"/>
              <a:buFont typeface="Ubuntu"/>
              <a:buNone/>
            </a:pPr>
            <a:r>
              <a:rPr lang="en-US" sz="1800" b="1" i="0" u="none" strike="noStrike" cap="none">
                <a:solidFill>
                  <a:srgbClr val="FFFFFF"/>
                </a:solidFill>
                <a:latin typeface="Ubuntu"/>
                <a:ea typeface="Ubuntu"/>
                <a:cs typeface="Ubuntu"/>
                <a:sym typeface="Ubuntu"/>
              </a:rPr>
              <a:t>INTERNAL</a:t>
            </a:r>
            <a:endParaRPr sz="1800" b="1" i="0" u="none" strike="noStrike" cap="none">
              <a:solidFill>
                <a:srgbClr val="FFFFFF"/>
              </a:solidFill>
              <a:latin typeface="Ubuntu"/>
              <a:ea typeface="Ubuntu"/>
              <a:cs typeface="Ubuntu"/>
              <a:sym typeface="Ubuntu"/>
            </a:endParaRPr>
          </a:p>
        </p:txBody>
      </p:sp>
      <p:sp>
        <p:nvSpPr>
          <p:cNvPr id="371" name="Google Shape;371;p17"/>
          <p:cNvSpPr/>
          <p:nvPr/>
        </p:nvSpPr>
        <p:spPr>
          <a:xfrm>
            <a:off x="6634021" y="832011"/>
            <a:ext cx="1928400" cy="628500"/>
          </a:xfrm>
          <a:prstGeom prst="rect">
            <a:avLst/>
          </a:prstGeom>
          <a:solidFill>
            <a:srgbClr val="38761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800"/>
              <a:buFont typeface="Ubuntu"/>
              <a:buNone/>
            </a:pPr>
            <a:r>
              <a:rPr lang="en-US" sz="1800" b="1" i="0" u="none" strike="noStrike" cap="none">
                <a:solidFill>
                  <a:srgbClr val="FFFFFF"/>
                </a:solidFill>
                <a:latin typeface="Ubuntu"/>
                <a:ea typeface="Ubuntu"/>
                <a:cs typeface="Ubuntu"/>
                <a:sym typeface="Ubuntu"/>
              </a:rPr>
              <a:t>EXTERNAL</a:t>
            </a:r>
            <a:endParaRPr sz="1800" b="1" i="0" u="none" strike="noStrike" cap="none">
              <a:solidFill>
                <a:srgbClr val="FFFFFF"/>
              </a:solidFill>
              <a:latin typeface="Ubuntu"/>
              <a:ea typeface="Ubuntu"/>
              <a:cs typeface="Ubuntu"/>
              <a:sym typeface="Ubuntu"/>
            </a:endParaRPr>
          </a:p>
        </p:txBody>
      </p:sp>
      <p:sp>
        <p:nvSpPr>
          <p:cNvPr id="372" name="Google Shape;372;p17"/>
          <p:cNvSpPr txBox="1"/>
          <p:nvPr/>
        </p:nvSpPr>
        <p:spPr>
          <a:xfrm>
            <a:off x="1674798" y="1631258"/>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Recognizing identity &amp; difference</a:t>
            </a:r>
            <a:endParaRPr sz="1800" b="0" i="0" u="none" strike="noStrike" cap="none">
              <a:solidFill>
                <a:schemeClr val="dk1"/>
              </a:solidFill>
              <a:latin typeface="Ubuntu"/>
              <a:ea typeface="Ubuntu"/>
              <a:cs typeface="Ubuntu"/>
              <a:sym typeface="Ubuntu"/>
            </a:endParaRPr>
          </a:p>
        </p:txBody>
      </p:sp>
      <p:sp>
        <p:nvSpPr>
          <p:cNvPr id="373" name="Google Shape;373;p17"/>
          <p:cNvSpPr txBox="1"/>
          <p:nvPr/>
        </p:nvSpPr>
        <p:spPr>
          <a:xfrm>
            <a:off x="941545" y="3560913"/>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Recognizing and owning our privilege &amp; disadvantage</a:t>
            </a:r>
            <a:endParaRPr sz="1800" b="0" i="0" u="none" strike="noStrike" cap="none">
              <a:solidFill>
                <a:schemeClr val="dk1"/>
              </a:solidFill>
              <a:latin typeface="Ubuntu"/>
              <a:ea typeface="Ubuntu"/>
              <a:cs typeface="Ubuntu"/>
              <a:sym typeface="Ubuntu"/>
            </a:endParaRPr>
          </a:p>
        </p:txBody>
      </p:sp>
      <p:sp>
        <p:nvSpPr>
          <p:cNvPr id="374" name="Google Shape;374;p17"/>
          <p:cNvSpPr txBox="1"/>
          <p:nvPr/>
        </p:nvSpPr>
        <p:spPr>
          <a:xfrm>
            <a:off x="1215928" y="4821133"/>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Reflection &amp; Self-inquiry</a:t>
            </a:r>
            <a:endParaRPr sz="1800" b="0" i="0" u="none" strike="noStrike" cap="none">
              <a:solidFill>
                <a:schemeClr val="dk1"/>
              </a:solidFill>
              <a:latin typeface="Ubuntu"/>
              <a:ea typeface="Ubuntu"/>
              <a:cs typeface="Ubuntu"/>
              <a:sym typeface="Ubuntu"/>
            </a:endParaRPr>
          </a:p>
        </p:txBody>
      </p:sp>
      <p:sp>
        <p:nvSpPr>
          <p:cNvPr id="375" name="Google Shape;375;p17"/>
          <p:cNvSpPr txBox="1"/>
          <p:nvPr/>
        </p:nvSpPr>
        <p:spPr>
          <a:xfrm>
            <a:off x="2442540" y="5577306"/>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Learning (read, watch, talk)</a:t>
            </a:r>
            <a:endParaRPr sz="1800" b="0" i="0" u="none" strike="noStrike" cap="none">
              <a:solidFill>
                <a:schemeClr val="dk1"/>
              </a:solidFill>
              <a:latin typeface="Ubuntu"/>
              <a:ea typeface="Ubuntu"/>
              <a:cs typeface="Ubuntu"/>
              <a:sym typeface="Ubuntu"/>
            </a:endParaRPr>
          </a:p>
        </p:txBody>
      </p:sp>
      <p:sp>
        <p:nvSpPr>
          <p:cNvPr id="376" name="Google Shape;376;p17"/>
          <p:cNvSpPr txBox="1"/>
          <p:nvPr/>
        </p:nvSpPr>
        <p:spPr>
          <a:xfrm>
            <a:off x="536900" y="2452707"/>
            <a:ext cx="26937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600"/>
              <a:buFont typeface="Ubuntu"/>
              <a:buNone/>
            </a:pPr>
            <a:r>
              <a:rPr lang="en-US" sz="3600" b="1" i="0" u="none" strike="noStrike" cap="none">
                <a:solidFill>
                  <a:schemeClr val="dk1"/>
                </a:solidFill>
                <a:latin typeface="Ubuntu"/>
                <a:ea typeface="Ubuntu"/>
                <a:cs typeface="Ubuntu"/>
                <a:sym typeface="Ubuntu"/>
              </a:rPr>
              <a:t>Individual</a:t>
            </a:r>
            <a:endParaRPr sz="3600" b="1" i="0" u="none" strike="noStrike" cap="none">
              <a:solidFill>
                <a:schemeClr val="dk1"/>
              </a:solidFill>
              <a:latin typeface="Ubuntu"/>
              <a:ea typeface="Ubuntu"/>
              <a:cs typeface="Ubuntu"/>
              <a:sym typeface="Ubuntu"/>
            </a:endParaRPr>
          </a:p>
        </p:txBody>
      </p:sp>
      <p:sp>
        <p:nvSpPr>
          <p:cNvPr id="377" name="Google Shape;377;p17"/>
          <p:cNvSpPr txBox="1"/>
          <p:nvPr/>
        </p:nvSpPr>
        <p:spPr>
          <a:xfrm>
            <a:off x="2886737" y="3053751"/>
            <a:ext cx="33807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600"/>
              <a:buFont typeface="Ubuntu"/>
              <a:buNone/>
            </a:pPr>
            <a:r>
              <a:rPr lang="en-US" sz="3600" b="1" i="0" u="none" strike="noStrike" cap="none">
                <a:solidFill>
                  <a:schemeClr val="dk1"/>
                </a:solidFill>
                <a:latin typeface="Ubuntu"/>
                <a:ea typeface="Ubuntu"/>
                <a:cs typeface="Ubuntu"/>
                <a:sym typeface="Ubuntu"/>
              </a:rPr>
              <a:t>Interpersonal</a:t>
            </a:r>
            <a:endParaRPr sz="3600" b="1" i="0" u="none" strike="noStrike" cap="none">
              <a:solidFill>
                <a:schemeClr val="dk1"/>
              </a:solidFill>
              <a:latin typeface="Ubuntu"/>
              <a:ea typeface="Ubuntu"/>
              <a:cs typeface="Ubuntu"/>
              <a:sym typeface="Ubuntu"/>
            </a:endParaRPr>
          </a:p>
        </p:txBody>
      </p:sp>
      <p:sp>
        <p:nvSpPr>
          <p:cNvPr id="378" name="Google Shape;378;p17"/>
          <p:cNvSpPr txBox="1"/>
          <p:nvPr/>
        </p:nvSpPr>
        <p:spPr>
          <a:xfrm>
            <a:off x="5486423" y="2225494"/>
            <a:ext cx="33807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600"/>
              <a:buFont typeface="Ubuntu"/>
              <a:buNone/>
            </a:pPr>
            <a:r>
              <a:rPr lang="en-US" sz="3600" b="1" i="0" u="none" strike="noStrike" cap="none">
                <a:solidFill>
                  <a:schemeClr val="dk1"/>
                </a:solidFill>
                <a:latin typeface="Ubuntu"/>
                <a:ea typeface="Ubuntu"/>
                <a:cs typeface="Ubuntu"/>
                <a:sym typeface="Ubuntu"/>
              </a:rPr>
              <a:t>Institutional</a:t>
            </a:r>
            <a:endParaRPr sz="3600" b="1" i="0" u="none" strike="noStrike" cap="none">
              <a:solidFill>
                <a:schemeClr val="dk1"/>
              </a:solidFill>
              <a:latin typeface="Ubuntu"/>
              <a:ea typeface="Ubuntu"/>
              <a:cs typeface="Ubuntu"/>
              <a:sym typeface="Ubuntu"/>
            </a:endParaRPr>
          </a:p>
        </p:txBody>
      </p:sp>
      <p:sp>
        <p:nvSpPr>
          <p:cNvPr id="379" name="Google Shape;379;p17"/>
          <p:cNvSpPr txBox="1"/>
          <p:nvPr/>
        </p:nvSpPr>
        <p:spPr>
          <a:xfrm>
            <a:off x="5486423" y="5024088"/>
            <a:ext cx="33807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600"/>
              <a:buFont typeface="Ubuntu"/>
              <a:buNone/>
            </a:pPr>
            <a:r>
              <a:rPr lang="en-US" sz="3600" b="1" i="0" u="none" strike="noStrike" cap="none">
                <a:solidFill>
                  <a:schemeClr val="dk1"/>
                </a:solidFill>
                <a:latin typeface="Ubuntu"/>
                <a:ea typeface="Ubuntu"/>
                <a:cs typeface="Ubuntu"/>
                <a:sym typeface="Ubuntu"/>
              </a:rPr>
              <a:t>Structural</a:t>
            </a:r>
            <a:endParaRPr sz="3600" b="1" i="0" u="none" strike="noStrike" cap="none">
              <a:solidFill>
                <a:schemeClr val="dk1"/>
              </a:solidFill>
              <a:latin typeface="Ubuntu"/>
              <a:ea typeface="Ubuntu"/>
              <a:cs typeface="Ubuntu"/>
              <a:sym typeface="Ubuntu"/>
            </a:endParaRPr>
          </a:p>
        </p:txBody>
      </p:sp>
      <p:sp>
        <p:nvSpPr>
          <p:cNvPr id="380" name="Google Shape;380;p17"/>
          <p:cNvSpPr txBox="1"/>
          <p:nvPr/>
        </p:nvSpPr>
        <p:spPr>
          <a:xfrm>
            <a:off x="3700185" y="1603046"/>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Discourse 2</a:t>
            </a:r>
            <a:endParaRPr sz="1800" b="0" i="0" u="none" strike="noStrike" cap="none">
              <a:solidFill>
                <a:schemeClr val="dk1"/>
              </a:solidFill>
              <a:latin typeface="Ubuntu"/>
              <a:ea typeface="Ubuntu"/>
              <a:cs typeface="Ubuntu"/>
              <a:sym typeface="Ubuntu"/>
            </a:endParaRPr>
          </a:p>
        </p:txBody>
      </p:sp>
      <p:sp>
        <p:nvSpPr>
          <p:cNvPr id="381" name="Google Shape;381;p17"/>
          <p:cNvSpPr txBox="1"/>
          <p:nvPr/>
        </p:nvSpPr>
        <p:spPr>
          <a:xfrm>
            <a:off x="3415305" y="2240295"/>
            <a:ext cx="23232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Community Agreements</a:t>
            </a:r>
            <a:endParaRPr sz="1800" b="0" i="0" u="none" strike="noStrike" cap="none">
              <a:solidFill>
                <a:schemeClr val="dk1"/>
              </a:solidFill>
              <a:latin typeface="Ubuntu"/>
              <a:ea typeface="Ubuntu"/>
              <a:cs typeface="Ubuntu"/>
              <a:sym typeface="Ubuntu"/>
            </a:endParaRPr>
          </a:p>
        </p:txBody>
      </p:sp>
      <p:sp>
        <p:nvSpPr>
          <p:cNvPr id="382" name="Google Shape;382;p17"/>
          <p:cNvSpPr txBox="1"/>
          <p:nvPr/>
        </p:nvSpPr>
        <p:spPr>
          <a:xfrm>
            <a:off x="3415305" y="3882654"/>
            <a:ext cx="23232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Alliances (</a:t>
            </a:r>
            <a:r>
              <a:rPr lang="en-US" sz="1800" b="0" i="0" u="sng" strike="noStrike" cap="none">
                <a:solidFill>
                  <a:schemeClr val="dk1"/>
                </a:solidFill>
                <a:latin typeface="Ubuntu"/>
                <a:ea typeface="Ubuntu"/>
                <a:cs typeface="Ubuntu"/>
                <a:sym typeface="Ubuntu"/>
              </a:rPr>
              <a:t>across</a:t>
            </a:r>
            <a:r>
              <a:rPr lang="en-US" sz="1800" b="0" i="0" u="none" strike="noStrike" cap="none">
                <a:solidFill>
                  <a:schemeClr val="dk1"/>
                </a:solidFill>
                <a:latin typeface="Ubuntu"/>
                <a:ea typeface="Ubuntu"/>
                <a:cs typeface="Ubuntu"/>
                <a:sym typeface="Ubuntu"/>
              </a:rPr>
              <a:t> &amp; </a:t>
            </a:r>
            <a:r>
              <a:rPr lang="en-US" sz="1800" b="0" i="0" u="sng" strike="noStrike" cap="none">
                <a:solidFill>
                  <a:schemeClr val="dk1"/>
                </a:solidFill>
                <a:latin typeface="Ubuntu"/>
                <a:ea typeface="Ubuntu"/>
                <a:cs typeface="Ubuntu"/>
                <a:sym typeface="Ubuntu"/>
              </a:rPr>
              <a:t>within</a:t>
            </a:r>
            <a:r>
              <a:rPr lang="en-US" sz="1800" b="0" i="0" u="none" strike="noStrike" cap="none">
                <a:solidFill>
                  <a:schemeClr val="dk1"/>
                </a:solidFill>
                <a:latin typeface="Ubuntu"/>
                <a:ea typeface="Ubuntu"/>
                <a:cs typeface="Ubuntu"/>
                <a:sym typeface="Ubuntu"/>
              </a:rPr>
              <a:t> difference)</a:t>
            </a:r>
            <a:endParaRPr sz="1800" b="0" i="0" u="none" strike="noStrike" cap="none">
              <a:solidFill>
                <a:schemeClr val="dk1"/>
              </a:solidFill>
              <a:latin typeface="Ubuntu"/>
              <a:ea typeface="Ubuntu"/>
              <a:cs typeface="Ubuntu"/>
              <a:sym typeface="Ubuntu"/>
            </a:endParaRPr>
          </a:p>
        </p:txBody>
      </p:sp>
      <p:sp>
        <p:nvSpPr>
          <p:cNvPr id="383" name="Google Shape;383;p17"/>
          <p:cNvSpPr txBox="1"/>
          <p:nvPr/>
        </p:nvSpPr>
        <p:spPr>
          <a:xfrm>
            <a:off x="5686148" y="1631250"/>
            <a:ext cx="22443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Equity-centered policies &amp; practices</a:t>
            </a:r>
            <a:endParaRPr sz="1800" b="0" i="0" u="none" strike="noStrike" cap="none">
              <a:solidFill>
                <a:schemeClr val="dk1"/>
              </a:solidFill>
              <a:latin typeface="Ubuntu"/>
              <a:ea typeface="Ubuntu"/>
              <a:cs typeface="Ubuntu"/>
              <a:sym typeface="Ubuntu"/>
            </a:endParaRPr>
          </a:p>
        </p:txBody>
      </p:sp>
      <p:sp>
        <p:nvSpPr>
          <p:cNvPr id="384" name="Google Shape;384;p17"/>
          <p:cNvSpPr txBox="1"/>
          <p:nvPr/>
        </p:nvSpPr>
        <p:spPr>
          <a:xfrm>
            <a:off x="6062904" y="2982875"/>
            <a:ext cx="24996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Equity-centered design &amp; learning</a:t>
            </a:r>
            <a:endParaRPr sz="1800" b="0" i="0" u="none" strike="noStrike" cap="none">
              <a:solidFill>
                <a:schemeClr val="dk1"/>
              </a:solidFill>
              <a:latin typeface="Ubuntu"/>
              <a:ea typeface="Ubuntu"/>
              <a:cs typeface="Ubuntu"/>
              <a:sym typeface="Ubuntu"/>
            </a:endParaRPr>
          </a:p>
        </p:txBody>
      </p:sp>
      <p:sp>
        <p:nvSpPr>
          <p:cNvPr id="385" name="Google Shape;385;p17"/>
          <p:cNvSpPr txBox="1"/>
          <p:nvPr/>
        </p:nvSpPr>
        <p:spPr>
          <a:xfrm>
            <a:off x="6435816" y="3687197"/>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Equitable outcomes</a:t>
            </a:r>
            <a:endParaRPr sz="1800" b="0" i="0" u="none" strike="noStrike" cap="none">
              <a:solidFill>
                <a:schemeClr val="dk1"/>
              </a:solidFill>
              <a:latin typeface="Ubuntu"/>
              <a:ea typeface="Ubuntu"/>
              <a:cs typeface="Ubuntu"/>
              <a:sym typeface="Ubuntu"/>
            </a:endParaRPr>
          </a:p>
        </p:txBody>
      </p:sp>
      <p:sp>
        <p:nvSpPr>
          <p:cNvPr id="386" name="Google Shape;386;p17"/>
          <p:cNvSpPr txBox="1"/>
          <p:nvPr/>
        </p:nvSpPr>
        <p:spPr>
          <a:xfrm>
            <a:off x="4672915" y="5296359"/>
            <a:ext cx="2323200" cy="76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Systems of government </a:t>
            </a:r>
            <a:endParaRPr sz="1800" b="0" i="0" u="none" strike="noStrike" cap="none">
              <a:solidFill>
                <a:schemeClr val="dk1"/>
              </a:solidFill>
              <a:latin typeface="Ubuntu"/>
              <a:ea typeface="Ubuntu"/>
              <a:cs typeface="Ubuntu"/>
              <a:sym typeface="Ubuntu"/>
            </a:endParaRPr>
          </a:p>
        </p:txBody>
      </p:sp>
      <p:sp>
        <p:nvSpPr>
          <p:cNvPr id="387" name="Google Shape;387;p17"/>
          <p:cNvSpPr txBox="1"/>
          <p:nvPr/>
        </p:nvSpPr>
        <p:spPr>
          <a:xfrm>
            <a:off x="3415305" y="4772028"/>
            <a:ext cx="23232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Constructivist Listening</a:t>
            </a:r>
            <a:endParaRPr sz="1800" b="0" i="0" u="none" strike="noStrike" cap="none">
              <a:solidFill>
                <a:schemeClr val="dk1"/>
              </a:solidFill>
              <a:latin typeface="Ubuntu"/>
              <a:ea typeface="Ubuntu"/>
              <a:cs typeface="Ubuntu"/>
              <a:sym typeface="Ubuntu"/>
            </a:endParaRPr>
          </a:p>
        </p:txBody>
      </p:sp>
      <p:sp>
        <p:nvSpPr>
          <p:cNvPr id="388" name="Google Shape;388;p17"/>
          <p:cNvSpPr txBox="1"/>
          <p:nvPr/>
        </p:nvSpPr>
        <p:spPr>
          <a:xfrm>
            <a:off x="6435816" y="4355647"/>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Organizing &amp; Protest</a:t>
            </a:r>
            <a:endParaRPr sz="1800" b="0" i="0" u="none" strike="noStrike" cap="none">
              <a:solidFill>
                <a:schemeClr val="dk1"/>
              </a:solidFill>
              <a:latin typeface="Ubuntu"/>
              <a:ea typeface="Ubuntu"/>
              <a:cs typeface="Ubuntu"/>
              <a:sym typeface="Ubuntu"/>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31"/>
          <p:cNvSpPr txBox="1"/>
          <p:nvPr/>
        </p:nvSpPr>
        <p:spPr>
          <a:xfrm>
            <a:off x="163063" y="3553375"/>
            <a:ext cx="4504800" cy="26469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dk1"/>
              </a:buClr>
              <a:buSzPts val="1800"/>
              <a:buFont typeface="Verdana"/>
              <a:buChar char="-"/>
            </a:pPr>
            <a:r>
              <a:rPr lang="en-US" sz="1800" b="1" i="0" u="none" strike="noStrike" cap="none">
                <a:solidFill>
                  <a:schemeClr val="dk1"/>
                </a:solidFill>
                <a:latin typeface="Verdana"/>
                <a:ea typeface="Verdana"/>
                <a:cs typeface="Verdana"/>
                <a:sym typeface="Verdana"/>
              </a:rPr>
              <a:t>Practice </a:t>
            </a:r>
            <a:r>
              <a:rPr lang="en-US" sz="1800" b="1" i="0" u="none" strike="noStrike" cap="none">
                <a:solidFill>
                  <a:srgbClr val="4A86E8"/>
                </a:solidFill>
                <a:latin typeface="Verdana"/>
                <a:ea typeface="Verdana"/>
                <a:cs typeface="Verdana"/>
                <a:sym typeface="Verdana"/>
              </a:rPr>
              <a:t>self-awareness </a:t>
            </a:r>
            <a:r>
              <a:rPr lang="en-US" sz="1800" b="1" i="0" u="none" strike="noStrike" cap="none">
                <a:solidFill>
                  <a:schemeClr val="dk1"/>
                </a:solidFill>
                <a:latin typeface="Verdana"/>
                <a:ea typeface="Verdana"/>
                <a:cs typeface="Verdana"/>
                <a:sym typeface="Verdana"/>
              </a:rPr>
              <a:t>(own identity, values, emotions, bias, power, assumptions)</a:t>
            </a:r>
            <a:endParaRPr sz="18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Verdana"/>
              <a:buNone/>
            </a:pPr>
            <a:endParaRPr sz="1800" b="1" i="0" u="none" strike="noStrike" cap="none">
              <a:solidFill>
                <a:schemeClr val="dk1"/>
              </a:solidFill>
              <a:latin typeface="Verdana"/>
              <a:ea typeface="Verdana"/>
              <a:cs typeface="Verdana"/>
              <a:sym typeface="Verdana"/>
            </a:endParaRPr>
          </a:p>
          <a:p>
            <a:pPr marL="457200" marR="0" lvl="0" indent="-342900" algn="l" rtl="0">
              <a:lnSpc>
                <a:spcPct val="100000"/>
              </a:lnSpc>
              <a:spcBef>
                <a:spcPts val="0"/>
              </a:spcBef>
              <a:spcAft>
                <a:spcPts val="0"/>
              </a:spcAft>
              <a:buClr>
                <a:schemeClr val="dk1"/>
              </a:buClr>
              <a:buSzPts val="1800"/>
              <a:buFont typeface="Verdana"/>
              <a:buChar char="-"/>
            </a:pPr>
            <a:r>
              <a:rPr lang="en-US" sz="1800" b="1" i="0" u="none" strike="noStrike" cap="none">
                <a:solidFill>
                  <a:schemeClr val="dk1"/>
                </a:solidFill>
                <a:latin typeface="Verdana"/>
                <a:ea typeface="Verdana"/>
                <a:cs typeface="Verdana"/>
                <a:sym typeface="Verdana"/>
              </a:rPr>
              <a:t>Collectively build </a:t>
            </a:r>
            <a:r>
              <a:rPr lang="en-US" sz="1800" b="1" i="0" u="none" strike="noStrike" cap="none">
                <a:solidFill>
                  <a:srgbClr val="4A86E8"/>
                </a:solidFill>
                <a:latin typeface="Verdana"/>
                <a:ea typeface="Verdana"/>
                <a:cs typeface="Verdana"/>
                <a:sym typeface="Verdana"/>
              </a:rPr>
              <a:t>situational awareness</a:t>
            </a:r>
            <a:r>
              <a:rPr lang="en-US" sz="1800" b="1" i="0" u="none" strike="noStrike" cap="none">
                <a:solidFill>
                  <a:schemeClr val="dk1"/>
                </a:solidFill>
                <a:latin typeface="Verdana"/>
                <a:ea typeface="Verdana"/>
                <a:cs typeface="Verdana"/>
                <a:sym typeface="Verdana"/>
              </a:rPr>
              <a:t> (context, people, power, history, current state)</a:t>
            </a:r>
            <a:endParaRPr sz="1800" b="1" i="0" u="none" strike="noStrike" cap="none">
              <a:solidFill>
                <a:schemeClr val="dk1"/>
              </a:solidFill>
              <a:latin typeface="Verdana"/>
              <a:ea typeface="Verdana"/>
              <a:cs typeface="Verdana"/>
              <a:sym typeface="Verdana"/>
            </a:endParaRPr>
          </a:p>
        </p:txBody>
      </p:sp>
      <p:sp>
        <p:nvSpPr>
          <p:cNvPr id="395" name="Google Shape;395;p31"/>
          <p:cNvSpPr txBox="1"/>
          <p:nvPr/>
        </p:nvSpPr>
        <p:spPr>
          <a:xfrm>
            <a:off x="4975425" y="3477325"/>
            <a:ext cx="4050900" cy="23196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dk1"/>
              </a:buClr>
              <a:buSzPts val="1800"/>
              <a:buFont typeface="Verdana"/>
              <a:buChar char="-"/>
            </a:pPr>
            <a:r>
              <a:rPr lang="en-US" sz="1800" b="1" i="0" u="none" strike="noStrike" cap="none">
                <a:solidFill>
                  <a:schemeClr val="dk1"/>
                </a:solidFill>
                <a:latin typeface="Verdana"/>
                <a:ea typeface="Verdana"/>
                <a:cs typeface="Verdana"/>
                <a:sym typeface="Verdana"/>
              </a:rPr>
              <a:t>Pause midstream to reflect on actions, impact, emotions, relationship</a:t>
            </a:r>
            <a:endParaRPr sz="18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Verdana"/>
              <a:buNone/>
            </a:pPr>
            <a:endParaRPr sz="1800" b="1" i="0" u="none" strike="noStrike" cap="none">
              <a:solidFill>
                <a:schemeClr val="dk1"/>
              </a:solidFill>
              <a:latin typeface="Verdana"/>
              <a:ea typeface="Verdana"/>
              <a:cs typeface="Verdana"/>
              <a:sym typeface="Verdana"/>
            </a:endParaRPr>
          </a:p>
          <a:p>
            <a:pPr marL="457200" marR="0" lvl="0" indent="-342900" algn="l" rtl="0">
              <a:lnSpc>
                <a:spcPct val="100000"/>
              </a:lnSpc>
              <a:spcBef>
                <a:spcPts val="0"/>
              </a:spcBef>
              <a:spcAft>
                <a:spcPts val="0"/>
              </a:spcAft>
              <a:buClr>
                <a:schemeClr val="dk1"/>
              </a:buClr>
              <a:buSzPts val="1800"/>
              <a:buFont typeface="Verdana"/>
              <a:buChar char="-"/>
            </a:pPr>
            <a:r>
              <a:rPr lang="en-US" sz="1800" b="1" i="0" u="none" strike="noStrike" cap="none">
                <a:solidFill>
                  <a:schemeClr val="dk1"/>
                </a:solidFill>
                <a:latin typeface="Verdana"/>
                <a:ea typeface="Verdana"/>
                <a:cs typeface="Verdana"/>
                <a:sym typeface="Verdana"/>
              </a:rPr>
              <a:t>Adjust our intentions, presence, direction</a:t>
            </a:r>
            <a:endParaRPr sz="1800" b="1" i="0" u="none" strike="noStrike" cap="none">
              <a:solidFill>
                <a:schemeClr val="dk1"/>
              </a:solidFill>
              <a:latin typeface="Verdana"/>
              <a:ea typeface="Verdana"/>
              <a:cs typeface="Verdana"/>
              <a:sym typeface="Verdana"/>
            </a:endParaRPr>
          </a:p>
        </p:txBody>
      </p:sp>
      <p:sp>
        <p:nvSpPr>
          <p:cNvPr id="396" name="Google Shape;396;p31"/>
          <p:cNvSpPr txBox="1">
            <a:spLocks noGrp="1"/>
          </p:cNvSpPr>
          <p:nvPr>
            <p:ph type="title"/>
          </p:nvPr>
        </p:nvSpPr>
        <p:spPr>
          <a:xfrm>
            <a:off x="228600" y="0"/>
            <a:ext cx="8686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solidFill>
                  <a:srgbClr val="000000"/>
                </a:solidFill>
                <a:latin typeface="Verdana"/>
                <a:ea typeface="Verdana"/>
                <a:cs typeface="Verdana"/>
                <a:sym typeface="Verdana"/>
              </a:rPr>
              <a:t>Notice and Reflect</a:t>
            </a:r>
            <a:endParaRPr>
              <a:solidFill>
                <a:srgbClr val="000000"/>
              </a:solidFill>
              <a:latin typeface="Verdana"/>
              <a:ea typeface="Verdana"/>
              <a:cs typeface="Verdana"/>
              <a:sym typeface="Verdana"/>
            </a:endParaRPr>
          </a:p>
        </p:txBody>
      </p:sp>
      <p:sp>
        <p:nvSpPr>
          <p:cNvPr id="397" name="Google Shape;397;p31"/>
          <p:cNvSpPr txBox="1"/>
          <p:nvPr/>
        </p:nvSpPr>
        <p:spPr>
          <a:xfrm>
            <a:off x="3209175" y="6589525"/>
            <a:ext cx="4981800" cy="19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strike="noStrike" cap="none">
                <a:solidFill>
                  <a:schemeClr val="dk1"/>
                </a:solidFill>
                <a:latin typeface="Verdana"/>
                <a:ea typeface="Verdana"/>
                <a:cs typeface="Verdana"/>
                <a:sym typeface="Verdana"/>
              </a:rPr>
              <a:t>National Equity Project - Liberatory Design in Challenging Times Webinar</a:t>
            </a:r>
            <a:endParaRPr sz="1000" b="0" i="0" u="none" strike="noStrike" cap="none">
              <a:solidFill>
                <a:schemeClr val="dk1"/>
              </a:solidFill>
              <a:latin typeface="Verdana"/>
              <a:ea typeface="Verdana"/>
              <a:cs typeface="Verdana"/>
              <a:sym typeface="Verdana"/>
            </a:endParaRPr>
          </a:p>
        </p:txBody>
      </p:sp>
      <p:pic>
        <p:nvPicPr>
          <p:cNvPr id="398" name="Google Shape;398;p31"/>
          <p:cNvPicPr preferRelativeResize="0"/>
          <p:nvPr/>
        </p:nvPicPr>
        <p:blipFill rotWithShape="1">
          <a:blip r:embed="rId3">
            <a:alphaModFix/>
          </a:blip>
          <a:srcRect/>
          <a:stretch/>
        </p:blipFill>
        <p:spPr>
          <a:xfrm>
            <a:off x="907863" y="1207900"/>
            <a:ext cx="3015235" cy="2105575"/>
          </a:xfrm>
          <a:prstGeom prst="rect">
            <a:avLst/>
          </a:prstGeom>
          <a:noFill/>
          <a:ln w="19050" cap="flat" cmpd="sng">
            <a:solidFill>
              <a:srgbClr val="000000"/>
            </a:solidFill>
            <a:prstDash val="solid"/>
            <a:round/>
            <a:headEnd type="none" w="sm" len="sm"/>
            <a:tailEnd type="none" w="sm" len="sm"/>
          </a:ln>
        </p:spPr>
      </p:pic>
      <p:pic>
        <p:nvPicPr>
          <p:cNvPr id="399" name="Google Shape;399;p31"/>
          <p:cNvPicPr preferRelativeResize="0"/>
          <p:nvPr/>
        </p:nvPicPr>
        <p:blipFill rotWithShape="1">
          <a:blip r:embed="rId4">
            <a:alphaModFix/>
          </a:blip>
          <a:srcRect/>
          <a:stretch/>
        </p:blipFill>
        <p:spPr>
          <a:xfrm>
            <a:off x="6100996" y="1011175"/>
            <a:ext cx="1514375" cy="2417825"/>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32"/>
          <p:cNvSpPr txBox="1">
            <a:spLocks noGrp="1"/>
          </p:cNvSpPr>
          <p:nvPr>
            <p:ph type="title"/>
          </p:nvPr>
        </p:nvSpPr>
        <p:spPr>
          <a:xfrm>
            <a:off x="228600" y="228600"/>
            <a:ext cx="8686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b="1">
                <a:solidFill>
                  <a:srgbClr val="000000"/>
                </a:solidFill>
                <a:latin typeface="Verdana"/>
                <a:ea typeface="Verdana"/>
                <a:cs typeface="Verdana"/>
                <a:sym typeface="Verdana"/>
              </a:rPr>
              <a:t>Mindsets to Be Aware of...</a:t>
            </a:r>
            <a:endParaRPr b="1">
              <a:solidFill>
                <a:srgbClr val="000000"/>
              </a:solidFill>
              <a:latin typeface="Verdana"/>
              <a:ea typeface="Verdana"/>
              <a:cs typeface="Verdana"/>
              <a:sym typeface="Verdana"/>
            </a:endParaRPr>
          </a:p>
        </p:txBody>
      </p:sp>
      <p:pic>
        <p:nvPicPr>
          <p:cNvPr id="406" name="Google Shape;406;p32"/>
          <p:cNvPicPr preferRelativeResize="0"/>
          <p:nvPr/>
        </p:nvPicPr>
        <p:blipFill rotWithShape="1">
          <a:blip r:embed="rId3">
            <a:alphaModFix/>
          </a:blip>
          <a:srcRect/>
          <a:stretch/>
        </p:blipFill>
        <p:spPr>
          <a:xfrm>
            <a:off x="593225" y="1371600"/>
            <a:ext cx="1450725" cy="1595800"/>
          </a:xfrm>
          <a:prstGeom prst="rect">
            <a:avLst/>
          </a:prstGeom>
          <a:noFill/>
          <a:ln w="9525" cap="flat" cmpd="sng">
            <a:solidFill>
              <a:srgbClr val="000000"/>
            </a:solidFill>
            <a:prstDash val="solid"/>
            <a:round/>
            <a:headEnd type="none" w="sm" len="sm"/>
            <a:tailEnd type="none" w="sm" len="sm"/>
          </a:ln>
        </p:spPr>
      </p:pic>
      <p:sp>
        <p:nvSpPr>
          <p:cNvPr id="407" name="Google Shape;407;p32"/>
          <p:cNvSpPr txBox="1"/>
          <p:nvPr/>
        </p:nvSpPr>
        <p:spPr>
          <a:xfrm>
            <a:off x="2254599" y="1630850"/>
            <a:ext cx="5825400" cy="107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2400" b="1" i="0" u="none" strike="noStrike" cap="none">
                <a:solidFill>
                  <a:schemeClr val="dk1"/>
                </a:solidFill>
                <a:latin typeface="Verdana"/>
                <a:ea typeface="Verdana"/>
                <a:cs typeface="Verdana"/>
                <a:sym typeface="Verdana"/>
              </a:rPr>
              <a:t>Practice Self Awareness</a:t>
            </a:r>
            <a:endParaRPr sz="24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Verdana"/>
                <a:ea typeface="Verdana"/>
                <a:cs typeface="Verdana"/>
                <a:sym typeface="Verdana"/>
              </a:rPr>
              <a:t>who we are shapes what we see, how we relate, and how we design</a:t>
            </a:r>
            <a:endParaRPr sz="2400" b="0" i="0" u="none" strike="noStrike" cap="none">
              <a:solidFill>
                <a:schemeClr val="dk1"/>
              </a:solidFill>
              <a:latin typeface="Verdana"/>
              <a:ea typeface="Verdana"/>
              <a:cs typeface="Verdana"/>
              <a:sym typeface="Verdana"/>
            </a:endParaRPr>
          </a:p>
        </p:txBody>
      </p:sp>
      <p:pic>
        <p:nvPicPr>
          <p:cNvPr id="408" name="Google Shape;408;p32"/>
          <p:cNvPicPr preferRelativeResize="0"/>
          <p:nvPr/>
        </p:nvPicPr>
        <p:blipFill rotWithShape="1">
          <a:blip r:embed="rId4">
            <a:alphaModFix/>
          </a:blip>
          <a:srcRect/>
          <a:stretch/>
        </p:blipFill>
        <p:spPr>
          <a:xfrm>
            <a:off x="524526" y="4086547"/>
            <a:ext cx="1519426" cy="1311825"/>
          </a:xfrm>
          <a:prstGeom prst="rect">
            <a:avLst/>
          </a:prstGeom>
          <a:noFill/>
          <a:ln w="9525" cap="flat" cmpd="sng">
            <a:solidFill>
              <a:srgbClr val="000000"/>
            </a:solidFill>
            <a:prstDash val="solid"/>
            <a:round/>
            <a:headEnd type="none" w="sm" len="sm"/>
            <a:tailEnd type="none" w="sm" len="sm"/>
          </a:ln>
        </p:spPr>
      </p:pic>
      <p:sp>
        <p:nvSpPr>
          <p:cNvPr id="409" name="Google Shape;409;p32"/>
          <p:cNvSpPr txBox="1"/>
          <p:nvPr/>
        </p:nvSpPr>
        <p:spPr>
          <a:xfrm>
            <a:off x="2254602" y="4014986"/>
            <a:ext cx="52539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2400" b="1" i="0" u="none" strike="noStrike" cap="none">
                <a:solidFill>
                  <a:schemeClr val="dk1"/>
                </a:solidFill>
                <a:latin typeface="Verdana"/>
                <a:ea typeface="Verdana"/>
                <a:cs typeface="Verdana"/>
                <a:sym typeface="Verdana"/>
              </a:rPr>
              <a:t>Recognize Oppression</a:t>
            </a:r>
            <a:endParaRPr sz="24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Verdana"/>
                <a:ea typeface="Verdana"/>
                <a:cs typeface="Verdana"/>
                <a:sym typeface="Verdana"/>
              </a:rPr>
              <a:t>we need a clear “window” to see how oppression may be at play in our context</a:t>
            </a:r>
            <a:endParaRPr sz="2400" b="0" i="0" u="none" strike="noStrike" cap="none">
              <a:solidFill>
                <a:schemeClr val="dk1"/>
              </a:solidFill>
              <a:latin typeface="Verdana"/>
              <a:ea typeface="Verdana"/>
              <a:cs typeface="Verdana"/>
              <a:sym typeface="Verdana"/>
            </a:endParaRPr>
          </a:p>
        </p:txBody>
      </p:sp>
      <p:sp>
        <p:nvSpPr>
          <p:cNvPr id="410" name="Google Shape;410;p32"/>
          <p:cNvSpPr txBox="1"/>
          <p:nvPr/>
        </p:nvSpPr>
        <p:spPr>
          <a:xfrm>
            <a:off x="4000475" y="6541550"/>
            <a:ext cx="4981800" cy="19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strike="noStrike" cap="none">
                <a:solidFill>
                  <a:schemeClr val="dk1"/>
                </a:solidFill>
                <a:latin typeface="Verdana"/>
                <a:ea typeface="Verdana"/>
                <a:cs typeface="Verdana"/>
                <a:sym typeface="Verdana"/>
              </a:rPr>
              <a:t>National Equity Project - Liberatory Design Resource Guide</a:t>
            </a:r>
            <a:endParaRPr sz="1000" b="0" i="0" u="none" strike="noStrike" cap="none">
              <a:solidFill>
                <a:schemeClr val="dk1"/>
              </a:solidFill>
              <a:latin typeface="Verdana"/>
              <a:ea typeface="Verdana"/>
              <a:cs typeface="Verdana"/>
              <a:sym typeface="Verdan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3"/>
          <p:cNvSpPr txBox="1">
            <a:spLocks noGrp="1"/>
          </p:cNvSpPr>
          <p:nvPr>
            <p:ph type="title"/>
          </p:nvPr>
        </p:nvSpPr>
        <p:spPr>
          <a:xfrm>
            <a:off x="228600" y="228600"/>
            <a:ext cx="8686799" cy="1143000"/>
          </a:xfrm>
          <a:prstGeom prst="rect">
            <a:avLst/>
          </a:prstGeom>
          <a:solidFill>
            <a:srgbClr val="A9DCF2">
              <a:alpha val="66274"/>
            </a:srgbClr>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ts val="3600"/>
              <a:buFont typeface="Verdana"/>
              <a:buNone/>
            </a:pPr>
            <a:r>
              <a:rPr lang="en-US" sz="3600">
                <a:solidFill>
                  <a:schemeClr val="dk1"/>
                </a:solidFill>
              </a:rPr>
              <a:t>VTSS Data-Informed Decision Making</a:t>
            </a:r>
            <a:endParaRPr sz="3600">
              <a:solidFill>
                <a:schemeClr val="dk1"/>
              </a:solidFill>
            </a:endParaRPr>
          </a:p>
        </p:txBody>
      </p:sp>
      <p:pic>
        <p:nvPicPr>
          <p:cNvPr id="416" name="Google Shape;416;p33"/>
          <p:cNvPicPr preferRelativeResize="0">
            <a:picLocks noGrp="1"/>
          </p:cNvPicPr>
          <p:nvPr>
            <p:ph type="body" idx="1"/>
          </p:nvPr>
        </p:nvPicPr>
        <p:blipFill rotWithShape="1">
          <a:blip r:embed="rId3">
            <a:alphaModFix/>
          </a:blip>
          <a:srcRect l="23332" t="33333" r="32500" b="11852"/>
          <a:stretch/>
        </p:blipFill>
        <p:spPr>
          <a:xfrm>
            <a:off x="762000" y="1600200"/>
            <a:ext cx="7696200" cy="4572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34"/>
          <p:cNvSpPr/>
          <p:nvPr/>
        </p:nvSpPr>
        <p:spPr>
          <a:xfrm>
            <a:off x="739800" y="219075"/>
            <a:ext cx="7664400" cy="6582000"/>
          </a:xfrm>
          <a:prstGeom prst="ellipse">
            <a:avLst/>
          </a:prstGeom>
          <a:solidFill>
            <a:srgbClr val="FFFF00">
              <a:alpha val="32156"/>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23" name="Google Shape;423;p34"/>
          <p:cNvSpPr/>
          <p:nvPr/>
        </p:nvSpPr>
        <p:spPr>
          <a:xfrm>
            <a:off x="6228249" y="3733600"/>
            <a:ext cx="1776212" cy="1828800"/>
          </a:xfrm>
          <a:prstGeom prst="ellipse">
            <a:avLst/>
          </a:prstGeom>
          <a:solidFill>
            <a:srgbClr val="D8D8D8"/>
          </a:solidFill>
          <a:ln>
            <a:noFill/>
          </a:ln>
          <a:effectLst>
            <a:outerShdw blurRad="50800" dist="38100" dir="2700000" algn="tl" rotWithShape="0">
              <a:srgbClr val="000000">
                <a:alpha val="41176"/>
              </a:srgbClr>
            </a:outerShdw>
          </a:effectLst>
        </p:spPr>
        <p:txBody>
          <a:bodyPr spcFirstLastPara="1" wrap="square" lIns="91425" tIns="45700" rIns="91425" bIns="45700" anchor="ctr" anchorCtr="0">
            <a:noAutofit/>
          </a:bodyPr>
          <a:lstStyle/>
          <a:p>
            <a:pPr marL="0" marR="0" lvl="0" indent="0" algn="ctr" rtl="0">
              <a:lnSpc>
                <a:spcPct val="100000"/>
              </a:lnSpc>
              <a:spcBef>
                <a:spcPts val="360"/>
              </a:spcBef>
              <a:spcAft>
                <a:spcPts val="0"/>
              </a:spcAft>
              <a:buClr>
                <a:schemeClr val="dk1"/>
              </a:buClr>
              <a:buSzPts val="1800"/>
              <a:buFont typeface="Verdana"/>
              <a:buNone/>
            </a:pPr>
            <a:r>
              <a:rPr lang="en-US" sz="1800" b="0" i="0" u="none" strike="noStrike" cap="none">
                <a:solidFill>
                  <a:schemeClr val="dk1"/>
                </a:solidFill>
                <a:latin typeface="Verdana"/>
                <a:ea typeface="Verdana"/>
                <a:cs typeface="Verdana"/>
                <a:sym typeface="Verdana"/>
              </a:rPr>
              <a:t>Set a goal based on student outcome data</a:t>
            </a:r>
            <a:endParaRPr sz="1800" b="0" i="0" u="none" strike="noStrike" cap="none">
              <a:solidFill>
                <a:schemeClr val="dk1"/>
              </a:solidFill>
              <a:latin typeface="Verdana"/>
              <a:ea typeface="Verdana"/>
              <a:cs typeface="Verdana"/>
              <a:sym typeface="Verdana"/>
            </a:endParaRPr>
          </a:p>
        </p:txBody>
      </p:sp>
      <p:sp>
        <p:nvSpPr>
          <p:cNvPr id="424" name="Google Shape;424;p34"/>
          <p:cNvSpPr/>
          <p:nvPr/>
        </p:nvSpPr>
        <p:spPr>
          <a:xfrm>
            <a:off x="3951729" y="2793063"/>
            <a:ext cx="1317000" cy="1568400"/>
          </a:xfrm>
          <a:prstGeom prst="hexagon">
            <a:avLst>
              <a:gd name="adj" fmla="val 25000"/>
              <a:gd name="vf" fmla="val 115470"/>
            </a:avLst>
          </a:prstGeom>
          <a:solidFill>
            <a:schemeClr val="accent1"/>
          </a:solidFill>
          <a:ln w="12700" cap="flat" cmpd="sng">
            <a:solidFill>
              <a:srgbClr val="8DA9D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2F2F2"/>
              </a:buClr>
              <a:buSzPts val="1600"/>
              <a:buFont typeface="Calibri"/>
              <a:buNone/>
            </a:pPr>
            <a:r>
              <a:rPr lang="en-US" sz="1600" b="0" i="0" u="none" strike="noStrike" cap="none">
                <a:solidFill>
                  <a:srgbClr val="F2F2F2"/>
                </a:solidFill>
                <a:latin typeface="Calibri"/>
                <a:ea typeface="Calibri"/>
                <a:cs typeface="Calibri"/>
                <a:sym typeface="Calibri"/>
              </a:rPr>
              <a:t>Collect and Use Data</a:t>
            </a:r>
            <a:endParaRPr sz="1800" b="0" i="0" u="none" strike="noStrike" cap="none">
              <a:solidFill>
                <a:schemeClr val="dk1"/>
              </a:solidFill>
              <a:latin typeface="Verdana"/>
              <a:ea typeface="Verdana"/>
              <a:cs typeface="Verdana"/>
              <a:sym typeface="Verdana"/>
            </a:endParaRPr>
          </a:p>
        </p:txBody>
      </p:sp>
      <p:sp>
        <p:nvSpPr>
          <p:cNvPr id="425" name="Google Shape;425;p34"/>
          <p:cNvSpPr/>
          <p:nvPr/>
        </p:nvSpPr>
        <p:spPr>
          <a:xfrm rot="2232510">
            <a:off x="5710617" y="1340343"/>
            <a:ext cx="436568" cy="158986"/>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26" name="Google Shape;426;p34"/>
          <p:cNvSpPr/>
          <p:nvPr/>
        </p:nvSpPr>
        <p:spPr>
          <a:xfrm rot="5612921">
            <a:off x="6999619" y="3330199"/>
            <a:ext cx="465292" cy="162620"/>
          </a:xfrm>
          <a:prstGeom prst="rightArrow">
            <a:avLst>
              <a:gd name="adj1" fmla="val 37299"/>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27" name="Google Shape;427;p34"/>
          <p:cNvSpPr/>
          <p:nvPr/>
        </p:nvSpPr>
        <p:spPr>
          <a:xfrm rot="9453936">
            <a:off x="5940879" y="5557970"/>
            <a:ext cx="413494" cy="149329"/>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28" name="Google Shape;428;p34"/>
          <p:cNvSpPr/>
          <p:nvPr/>
        </p:nvSpPr>
        <p:spPr>
          <a:xfrm rot="-8414358">
            <a:off x="3161131" y="5507073"/>
            <a:ext cx="441382" cy="142797"/>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29" name="Google Shape;429;p34"/>
          <p:cNvSpPr/>
          <p:nvPr/>
        </p:nvSpPr>
        <p:spPr>
          <a:xfrm rot="-5270523">
            <a:off x="2064966" y="3365062"/>
            <a:ext cx="517867" cy="145537"/>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30" name="Google Shape;430;p34"/>
          <p:cNvSpPr/>
          <p:nvPr/>
        </p:nvSpPr>
        <p:spPr>
          <a:xfrm rot="-1701195">
            <a:off x="3262610" y="1346034"/>
            <a:ext cx="421346" cy="147582"/>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31" name="Google Shape;431;p34"/>
          <p:cNvSpPr/>
          <p:nvPr/>
        </p:nvSpPr>
        <p:spPr>
          <a:xfrm>
            <a:off x="4562728" y="2404150"/>
            <a:ext cx="114300" cy="228600"/>
          </a:xfrm>
          <a:prstGeom prst="upDownArrow">
            <a:avLst>
              <a:gd name="adj1" fmla="val 50000"/>
              <a:gd name="adj2" fmla="val 50000"/>
            </a:avLst>
          </a:prstGeom>
          <a:solidFill>
            <a:srgbClr val="F4B081"/>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32" name="Google Shape;432;p34"/>
          <p:cNvSpPr/>
          <p:nvPr/>
        </p:nvSpPr>
        <p:spPr>
          <a:xfrm>
            <a:off x="4623916" y="4441638"/>
            <a:ext cx="114300" cy="228600"/>
          </a:xfrm>
          <a:prstGeom prst="upDownArrow">
            <a:avLst>
              <a:gd name="adj1" fmla="val 50000"/>
              <a:gd name="adj2" fmla="val 50000"/>
            </a:avLst>
          </a:prstGeom>
          <a:solidFill>
            <a:srgbClr val="F4B081"/>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33" name="Google Shape;433;p34"/>
          <p:cNvSpPr/>
          <p:nvPr/>
        </p:nvSpPr>
        <p:spPr>
          <a:xfrm rot="4186508">
            <a:off x="5862088" y="2713369"/>
            <a:ext cx="133640" cy="210521"/>
          </a:xfrm>
          <a:prstGeom prst="upDownArrow">
            <a:avLst>
              <a:gd name="adj1" fmla="val 50000"/>
              <a:gd name="adj2" fmla="val 50000"/>
            </a:avLst>
          </a:prstGeom>
          <a:solidFill>
            <a:srgbClr val="F4B081"/>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34" name="Google Shape;434;p34"/>
          <p:cNvSpPr/>
          <p:nvPr/>
        </p:nvSpPr>
        <p:spPr>
          <a:xfrm rot="4186508">
            <a:off x="3150814" y="4085471"/>
            <a:ext cx="133640" cy="209439"/>
          </a:xfrm>
          <a:prstGeom prst="upDownArrow">
            <a:avLst>
              <a:gd name="adj1" fmla="val 50000"/>
              <a:gd name="adj2" fmla="val 50000"/>
            </a:avLst>
          </a:prstGeom>
          <a:solidFill>
            <a:srgbClr val="F4B081"/>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35" name="Google Shape;435;p34"/>
          <p:cNvSpPr/>
          <p:nvPr/>
        </p:nvSpPr>
        <p:spPr>
          <a:xfrm rot="7114422">
            <a:off x="5938419" y="4041725"/>
            <a:ext cx="149282" cy="237410"/>
          </a:xfrm>
          <a:prstGeom prst="upDownArrow">
            <a:avLst>
              <a:gd name="adj1" fmla="val 50000"/>
              <a:gd name="adj2" fmla="val 50000"/>
            </a:avLst>
          </a:prstGeom>
          <a:solidFill>
            <a:srgbClr val="F4B081"/>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36" name="Google Shape;436;p34"/>
          <p:cNvSpPr/>
          <p:nvPr/>
        </p:nvSpPr>
        <p:spPr>
          <a:xfrm rot="7109388">
            <a:off x="3058011" y="2822154"/>
            <a:ext cx="147798" cy="238683"/>
          </a:xfrm>
          <a:prstGeom prst="upDownArrow">
            <a:avLst>
              <a:gd name="adj1" fmla="val 50000"/>
              <a:gd name="adj2" fmla="val 50000"/>
            </a:avLst>
          </a:prstGeom>
          <a:solidFill>
            <a:srgbClr val="F4B081"/>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37" name="Google Shape;437;p34"/>
          <p:cNvSpPr/>
          <p:nvPr/>
        </p:nvSpPr>
        <p:spPr>
          <a:xfrm>
            <a:off x="6057899" y="1260600"/>
            <a:ext cx="1946562" cy="1828800"/>
          </a:xfrm>
          <a:prstGeom prst="ellipse">
            <a:avLst/>
          </a:prstGeom>
          <a:solidFill>
            <a:srgbClr val="D8D8D8"/>
          </a:solidFill>
          <a:ln>
            <a:noFill/>
          </a:ln>
          <a:effectLst>
            <a:outerShdw blurRad="50800" dist="38100" dir="2700000" algn="tl" rotWithShape="0">
              <a:srgbClr val="000000">
                <a:alpha val="41176"/>
              </a:srgbClr>
            </a:outerShdw>
          </a:effectLst>
        </p:spPr>
        <p:txBody>
          <a:bodyPr spcFirstLastPara="1" wrap="square" lIns="91425" tIns="45700" rIns="91425" bIns="45700" anchor="ctr" anchorCtr="0">
            <a:noAutofit/>
          </a:bodyPr>
          <a:lstStyle/>
          <a:p>
            <a:pPr marL="0" marR="0" lvl="0" indent="0" algn="l" rtl="0">
              <a:lnSpc>
                <a:spcPct val="100000"/>
              </a:lnSpc>
              <a:spcBef>
                <a:spcPts val="360"/>
              </a:spcBef>
              <a:spcAft>
                <a:spcPts val="0"/>
              </a:spcAft>
              <a:buClr>
                <a:schemeClr val="dk1"/>
              </a:buClr>
              <a:buSzPts val="1800"/>
              <a:buFont typeface="Verdana"/>
              <a:buNone/>
            </a:pPr>
            <a:r>
              <a:rPr lang="en-US" sz="1800" b="0" i="0" u="none" strike="noStrike" cap="none">
                <a:solidFill>
                  <a:schemeClr val="dk1"/>
                </a:solidFill>
                <a:latin typeface="Verdana"/>
                <a:ea typeface="Verdana"/>
                <a:cs typeface="Verdana"/>
                <a:sym typeface="Verdana"/>
              </a:rPr>
              <a:t>Develop a precision statement</a:t>
            </a:r>
            <a:endParaRPr sz="1800" b="0" i="0" u="none" strike="noStrike" cap="none">
              <a:solidFill>
                <a:schemeClr val="dk1"/>
              </a:solidFill>
              <a:latin typeface="Verdana"/>
              <a:ea typeface="Verdana"/>
              <a:cs typeface="Verdana"/>
              <a:sym typeface="Verdana"/>
            </a:endParaRPr>
          </a:p>
        </p:txBody>
      </p:sp>
      <p:sp>
        <p:nvSpPr>
          <p:cNvPr id="438" name="Google Shape;438;p34"/>
          <p:cNvSpPr/>
          <p:nvPr/>
        </p:nvSpPr>
        <p:spPr>
          <a:xfrm>
            <a:off x="3873762" y="4841050"/>
            <a:ext cx="1833218" cy="1828800"/>
          </a:xfrm>
          <a:prstGeom prst="ellipse">
            <a:avLst/>
          </a:prstGeom>
          <a:solidFill>
            <a:srgbClr val="D8D8D8"/>
          </a:solidFill>
          <a:ln>
            <a:noFill/>
          </a:ln>
          <a:effectLst>
            <a:outerShdw blurRad="50800" dist="38100" dir="2700000" algn="tl" rotWithShape="0">
              <a:srgbClr val="000000">
                <a:alpha val="41176"/>
              </a:srgbClr>
            </a:outerShdw>
          </a:effectLst>
        </p:spPr>
        <p:txBody>
          <a:bodyPr spcFirstLastPara="1" wrap="square" lIns="91425" tIns="45700" rIns="91425" bIns="45700" anchor="ctr" anchorCtr="0">
            <a:noAutofit/>
          </a:bodyPr>
          <a:lstStyle/>
          <a:p>
            <a:pPr marL="0" marR="0" lvl="0" indent="0" algn="ctr" rtl="0">
              <a:lnSpc>
                <a:spcPct val="100000"/>
              </a:lnSpc>
              <a:spcBef>
                <a:spcPts val="360"/>
              </a:spcBef>
              <a:spcAft>
                <a:spcPts val="0"/>
              </a:spcAft>
              <a:buClr>
                <a:schemeClr val="dk1"/>
              </a:buClr>
              <a:buSzPts val="1800"/>
              <a:buFont typeface="Verdana"/>
              <a:buNone/>
            </a:pPr>
            <a:r>
              <a:rPr lang="en-US" sz="1800" b="0" i="0" u="none" strike="noStrike" cap="none">
                <a:solidFill>
                  <a:schemeClr val="dk1"/>
                </a:solidFill>
                <a:latin typeface="Verdana"/>
                <a:ea typeface="Verdana"/>
                <a:cs typeface="Verdana"/>
                <a:sym typeface="Verdana"/>
              </a:rPr>
              <a:t>Identify key practices for students</a:t>
            </a:r>
            <a:endParaRPr sz="1800" b="0" i="0" u="none" strike="noStrike" cap="none">
              <a:solidFill>
                <a:schemeClr val="dk1"/>
              </a:solidFill>
              <a:latin typeface="Verdana"/>
              <a:ea typeface="Verdana"/>
              <a:cs typeface="Verdana"/>
              <a:sym typeface="Verdana"/>
            </a:endParaRPr>
          </a:p>
        </p:txBody>
      </p:sp>
      <p:sp>
        <p:nvSpPr>
          <p:cNvPr id="439" name="Google Shape;439;p34"/>
          <p:cNvSpPr/>
          <p:nvPr/>
        </p:nvSpPr>
        <p:spPr>
          <a:xfrm>
            <a:off x="3764698" y="413775"/>
            <a:ext cx="1723663" cy="1828800"/>
          </a:xfrm>
          <a:prstGeom prst="ellipse">
            <a:avLst/>
          </a:prstGeom>
          <a:solidFill>
            <a:srgbClr val="D8D8D8"/>
          </a:solidFill>
          <a:ln>
            <a:noFill/>
          </a:ln>
          <a:effectLst>
            <a:outerShdw blurRad="50800" dist="38100" dir="2700000" algn="tl" rotWithShape="0">
              <a:srgbClr val="000000">
                <a:alpha val="41176"/>
              </a:srgbClr>
            </a:outerShdw>
          </a:effectLst>
        </p:spPr>
        <p:txBody>
          <a:bodyPr spcFirstLastPara="1" wrap="square" lIns="91425" tIns="45700" rIns="91425" bIns="45700" anchor="ctr" anchorCtr="0">
            <a:noAutofit/>
          </a:bodyPr>
          <a:lstStyle/>
          <a:p>
            <a:pPr marL="0" marR="0" lvl="0" indent="0" algn="ctr" rtl="0">
              <a:lnSpc>
                <a:spcPct val="100000"/>
              </a:lnSpc>
              <a:spcBef>
                <a:spcPts val="360"/>
              </a:spcBef>
              <a:spcAft>
                <a:spcPts val="0"/>
              </a:spcAft>
              <a:buClr>
                <a:schemeClr val="dk1"/>
              </a:buClr>
              <a:buSzPts val="1800"/>
              <a:buFont typeface="Verdana"/>
              <a:buNone/>
            </a:pPr>
            <a:r>
              <a:rPr lang="en-US" sz="1800" b="0" i="0" u="none" strike="noStrike" cap="none">
                <a:solidFill>
                  <a:schemeClr val="dk1"/>
                </a:solidFill>
                <a:latin typeface="Verdana"/>
                <a:ea typeface="Verdana"/>
                <a:cs typeface="Verdana"/>
                <a:sym typeface="Verdana"/>
              </a:rPr>
              <a:t>Identify data / evidence of need</a:t>
            </a:r>
            <a:endParaRPr sz="1800" b="0" i="0" u="none" strike="noStrike" cap="none">
              <a:solidFill>
                <a:schemeClr val="dk1"/>
              </a:solidFill>
              <a:latin typeface="Verdana"/>
              <a:ea typeface="Verdana"/>
              <a:cs typeface="Verdana"/>
              <a:sym typeface="Verdana"/>
            </a:endParaRPr>
          </a:p>
        </p:txBody>
      </p:sp>
      <p:sp>
        <p:nvSpPr>
          <p:cNvPr id="440" name="Google Shape;440;p34"/>
          <p:cNvSpPr/>
          <p:nvPr/>
        </p:nvSpPr>
        <p:spPr>
          <a:xfrm>
            <a:off x="1138131" y="1260600"/>
            <a:ext cx="2043744" cy="1828800"/>
          </a:xfrm>
          <a:prstGeom prst="ellipse">
            <a:avLst/>
          </a:prstGeom>
          <a:solidFill>
            <a:srgbClr val="D8D8D8"/>
          </a:solidFill>
          <a:ln>
            <a:noFill/>
          </a:ln>
          <a:effectLst>
            <a:outerShdw blurRad="50800" dist="38100" dir="2700000" algn="tl" rotWithShape="0">
              <a:srgbClr val="000000">
                <a:alpha val="41176"/>
              </a:srgbClr>
            </a:outerShdw>
          </a:effectLst>
        </p:spPr>
        <p:txBody>
          <a:bodyPr spcFirstLastPara="1" wrap="square" lIns="91425" tIns="45700" rIns="91425" bIns="45700" anchor="ctr" anchorCtr="0">
            <a:noAutofit/>
          </a:bodyPr>
          <a:lstStyle/>
          <a:p>
            <a:pPr marL="0" marR="0" lvl="0" indent="0" algn="ctr" rtl="0">
              <a:lnSpc>
                <a:spcPct val="100000"/>
              </a:lnSpc>
              <a:spcBef>
                <a:spcPts val="360"/>
              </a:spcBef>
              <a:spcAft>
                <a:spcPts val="0"/>
              </a:spcAft>
              <a:buClr>
                <a:schemeClr val="dk1"/>
              </a:buClr>
              <a:buSzPts val="1800"/>
              <a:buFont typeface="Verdana"/>
              <a:buNone/>
            </a:pPr>
            <a:r>
              <a:rPr lang="en-US" sz="1800" b="0" i="0" u="none" strike="noStrike" cap="none">
                <a:solidFill>
                  <a:schemeClr val="dk1"/>
                </a:solidFill>
                <a:latin typeface="Verdana"/>
                <a:ea typeface="Verdana"/>
                <a:cs typeface="Verdana"/>
                <a:sym typeface="Verdana"/>
              </a:rPr>
              <a:t>Create progress monitoring plan</a:t>
            </a:r>
            <a:endParaRPr sz="1800" b="0" i="0" u="none" strike="noStrike" cap="none">
              <a:solidFill>
                <a:schemeClr val="dk1"/>
              </a:solidFill>
              <a:latin typeface="Verdana"/>
              <a:ea typeface="Verdana"/>
              <a:cs typeface="Verdana"/>
              <a:sym typeface="Verdana"/>
            </a:endParaRPr>
          </a:p>
        </p:txBody>
      </p:sp>
      <p:sp>
        <p:nvSpPr>
          <p:cNvPr id="441" name="Google Shape;441;p34"/>
          <p:cNvSpPr/>
          <p:nvPr/>
        </p:nvSpPr>
        <p:spPr>
          <a:xfrm>
            <a:off x="1519274" y="3863425"/>
            <a:ext cx="1614600" cy="1828800"/>
          </a:xfrm>
          <a:prstGeom prst="ellipse">
            <a:avLst/>
          </a:prstGeom>
          <a:solidFill>
            <a:srgbClr val="D8D8D8"/>
          </a:solidFill>
          <a:ln>
            <a:noFill/>
          </a:ln>
          <a:effectLst>
            <a:outerShdw blurRad="50800" dist="38100" dir="2700000" algn="tl" rotWithShape="0">
              <a:srgbClr val="000000">
                <a:alpha val="41176"/>
              </a:srgbClr>
            </a:outerShdw>
          </a:effectLst>
        </p:spPr>
        <p:txBody>
          <a:bodyPr spcFirstLastPara="1" wrap="square" lIns="91425" tIns="45700" rIns="91425" bIns="45700" anchor="ctr" anchorCtr="0">
            <a:noAutofit/>
          </a:bodyPr>
          <a:lstStyle/>
          <a:p>
            <a:pPr marL="0" marR="0" lvl="0" indent="0" algn="ctr" rtl="0">
              <a:lnSpc>
                <a:spcPct val="100000"/>
              </a:lnSpc>
              <a:spcBef>
                <a:spcPts val="360"/>
              </a:spcBef>
              <a:spcAft>
                <a:spcPts val="0"/>
              </a:spcAft>
              <a:buClr>
                <a:schemeClr val="dk1"/>
              </a:buClr>
              <a:buSzPts val="1800"/>
              <a:buFont typeface="Verdana"/>
              <a:buNone/>
            </a:pPr>
            <a:r>
              <a:rPr lang="en-US" sz="1800" b="0" i="0" u="none" strike="noStrike" cap="none">
                <a:solidFill>
                  <a:schemeClr val="dk1"/>
                </a:solidFill>
                <a:latin typeface="Verdana"/>
                <a:ea typeface="Verdana"/>
                <a:cs typeface="Verdana"/>
                <a:sym typeface="Verdana"/>
              </a:rPr>
              <a:t>Identify key systems for adults</a:t>
            </a:r>
            <a:endParaRPr sz="1800" b="0" i="0" u="none" strike="noStrike" cap="none">
              <a:solidFill>
                <a:schemeClr val="dk1"/>
              </a:solidFill>
              <a:latin typeface="Verdana"/>
              <a:ea typeface="Verdana"/>
              <a:cs typeface="Verdana"/>
              <a:sym typeface="Verdana"/>
            </a:endParaRPr>
          </a:p>
        </p:txBody>
      </p:sp>
      <p:sp>
        <p:nvSpPr>
          <p:cNvPr id="442" name="Google Shape;442;p34"/>
          <p:cNvSpPr txBox="1"/>
          <p:nvPr/>
        </p:nvSpPr>
        <p:spPr>
          <a:xfrm>
            <a:off x="118575" y="72625"/>
            <a:ext cx="2682600" cy="1380000"/>
          </a:xfrm>
          <a:prstGeom prst="rect">
            <a:avLst/>
          </a:prstGeom>
          <a:solidFill>
            <a:srgbClr val="0000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3F3F3"/>
              </a:buClr>
              <a:buSzPts val="1800"/>
              <a:buFont typeface="Verdana"/>
              <a:buNone/>
            </a:pPr>
            <a:r>
              <a:rPr lang="en-US" sz="1800" b="0" i="0" u="none" strike="noStrike" cap="none">
                <a:solidFill>
                  <a:srgbClr val="F3F3F3"/>
                </a:solidFill>
                <a:latin typeface="Verdana"/>
                <a:ea typeface="Verdana"/>
                <a:cs typeface="Verdana"/>
                <a:sym typeface="Verdana"/>
              </a:rPr>
              <a:t>Visual Representation of VTSS Data Informed Decision Making Process</a:t>
            </a:r>
            <a:endParaRPr sz="1800" b="0" i="0" u="none" strike="noStrike" cap="none">
              <a:solidFill>
                <a:srgbClr val="F3F3F3"/>
              </a:solidFill>
              <a:latin typeface="Verdana"/>
              <a:ea typeface="Verdana"/>
              <a:cs typeface="Verdana"/>
              <a:sym typeface="Verdan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6"/>
                                        </p:tgtEl>
                                        <p:attrNameLst>
                                          <p:attrName>style.visibility</p:attrName>
                                        </p:attrNameLst>
                                      </p:cBhvr>
                                      <p:to>
                                        <p:strVal val="visible"/>
                                      </p:to>
                                    </p:set>
                                    <p:animEffect transition="in" filter="fade">
                                      <p:cBhvr>
                                        <p:cTn id="7" dur="500"/>
                                        <p:tgtEl>
                                          <p:spTgt spid="436"/>
                                        </p:tgtEl>
                                      </p:cBhvr>
                                    </p:animEffect>
                                  </p:childTnLst>
                                </p:cTn>
                              </p:par>
                              <p:par>
                                <p:cTn id="8" presetID="10" presetClass="entr" presetSubtype="0" fill="hold" nodeType="withEffect">
                                  <p:stCondLst>
                                    <p:cond delay="0"/>
                                  </p:stCondLst>
                                  <p:childTnLst>
                                    <p:set>
                                      <p:cBhvr>
                                        <p:cTn id="9" dur="1" fill="hold">
                                          <p:stCondLst>
                                            <p:cond delay="0"/>
                                          </p:stCondLst>
                                        </p:cTn>
                                        <p:tgtEl>
                                          <p:spTgt spid="431"/>
                                        </p:tgtEl>
                                        <p:attrNameLst>
                                          <p:attrName>style.visibility</p:attrName>
                                        </p:attrNameLst>
                                      </p:cBhvr>
                                      <p:to>
                                        <p:strVal val="visible"/>
                                      </p:to>
                                    </p:set>
                                    <p:animEffect transition="in" filter="fade">
                                      <p:cBhvr>
                                        <p:cTn id="10" dur="500"/>
                                        <p:tgtEl>
                                          <p:spTgt spid="431"/>
                                        </p:tgtEl>
                                      </p:cBhvr>
                                    </p:animEffect>
                                  </p:childTnLst>
                                </p:cTn>
                              </p:par>
                              <p:par>
                                <p:cTn id="11" presetID="10" presetClass="entr" presetSubtype="0" fill="hold" nodeType="withEffect">
                                  <p:stCondLst>
                                    <p:cond delay="0"/>
                                  </p:stCondLst>
                                  <p:childTnLst>
                                    <p:set>
                                      <p:cBhvr>
                                        <p:cTn id="12" dur="1" fill="hold">
                                          <p:stCondLst>
                                            <p:cond delay="0"/>
                                          </p:stCondLst>
                                        </p:cTn>
                                        <p:tgtEl>
                                          <p:spTgt spid="433"/>
                                        </p:tgtEl>
                                        <p:attrNameLst>
                                          <p:attrName>style.visibility</p:attrName>
                                        </p:attrNameLst>
                                      </p:cBhvr>
                                      <p:to>
                                        <p:strVal val="visible"/>
                                      </p:to>
                                    </p:set>
                                    <p:animEffect transition="in" filter="fade">
                                      <p:cBhvr>
                                        <p:cTn id="13" dur="500"/>
                                        <p:tgtEl>
                                          <p:spTgt spid="433"/>
                                        </p:tgtEl>
                                      </p:cBhvr>
                                    </p:animEffect>
                                  </p:childTnLst>
                                </p:cTn>
                              </p:par>
                              <p:par>
                                <p:cTn id="14" presetID="10" presetClass="entr" presetSubtype="0" fill="hold" nodeType="withEffect">
                                  <p:stCondLst>
                                    <p:cond delay="0"/>
                                  </p:stCondLst>
                                  <p:childTnLst>
                                    <p:set>
                                      <p:cBhvr>
                                        <p:cTn id="15" dur="1" fill="hold">
                                          <p:stCondLst>
                                            <p:cond delay="0"/>
                                          </p:stCondLst>
                                        </p:cTn>
                                        <p:tgtEl>
                                          <p:spTgt spid="435"/>
                                        </p:tgtEl>
                                        <p:attrNameLst>
                                          <p:attrName>style.visibility</p:attrName>
                                        </p:attrNameLst>
                                      </p:cBhvr>
                                      <p:to>
                                        <p:strVal val="visible"/>
                                      </p:to>
                                    </p:set>
                                    <p:animEffect transition="in" filter="fade">
                                      <p:cBhvr>
                                        <p:cTn id="16" dur="500"/>
                                        <p:tgtEl>
                                          <p:spTgt spid="435"/>
                                        </p:tgtEl>
                                      </p:cBhvr>
                                    </p:animEffect>
                                  </p:childTnLst>
                                </p:cTn>
                              </p:par>
                              <p:par>
                                <p:cTn id="17" presetID="10" presetClass="entr" presetSubtype="0" fill="hold" nodeType="withEffect">
                                  <p:stCondLst>
                                    <p:cond delay="0"/>
                                  </p:stCondLst>
                                  <p:childTnLst>
                                    <p:set>
                                      <p:cBhvr>
                                        <p:cTn id="18" dur="1" fill="hold">
                                          <p:stCondLst>
                                            <p:cond delay="0"/>
                                          </p:stCondLst>
                                        </p:cTn>
                                        <p:tgtEl>
                                          <p:spTgt spid="432"/>
                                        </p:tgtEl>
                                        <p:attrNameLst>
                                          <p:attrName>style.visibility</p:attrName>
                                        </p:attrNameLst>
                                      </p:cBhvr>
                                      <p:to>
                                        <p:strVal val="visible"/>
                                      </p:to>
                                    </p:set>
                                    <p:animEffect transition="in" filter="fade">
                                      <p:cBhvr>
                                        <p:cTn id="19" dur="500"/>
                                        <p:tgtEl>
                                          <p:spTgt spid="432"/>
                                        </p:tgtEl>
                                      </p:cBhvr>
                                    </p:animEffect>
                                  </p:childTnLst>
                                </p:cTn>
                              </p:par>
                              <p:par>
                                <p:cTn id="20" presetID="10" presetClass="entr" presetSubtype="0" fill="hold" nodeType="withEffect">
                                  <p:stCondLst>
                                    <p:cond delay="0"/>
                                  </p:stCondLst>
                                  <p:childTnLst>
                                    <p:set>
                                      <p:cBhvr>
                                        <p:cTn id="21" dur="1" fill="hold">
                                          <p:stCondLst>
                                            <p:cond delay="0"/>
                                          </p:stCondLst>
                                        </p:cTn>
                                        <p:tgtEl>
                                          <p:spTgt spid="434"/>
                                        </p:tgtEl>
                                        <p:attrNameLst>
                                          <p:attrName>style.visibility</p:attrName>
                                        </p:attrNameLst>
                                      </p:cBhvr>
                                      <p:to>
                                        <p:strVal val="visible"/>
                                      </p:to>
                                    </p:set>
                                    <p:animEffect transition="in" filter="fade">
                                      <p:cBhvr>
                                        <p:cTn id="22" dur="500"/>
                                        <p:tgtEl>
                                          <p:spTgt spid="434"/>
                                        </p:tgtEl>
                                      </p:cBhvr>
                                    </p:animEffect>
                                  </p:childTnLst>
                                </p:cTn>
                              </p:par>
                              <p:par>
                                <p:cTn id="23" presetID="10" presetClass="entr" presetSubtype="0" fill="hold" nodeType="withEffect">
                                  <p:stCondLst>
                                    <p:cond delay="0"/>
                                  </p:stCondLst>
                                  <p:childTnLst>
                                    <p:set>
                                      <p:cBhvr>
                                        <p:cTn id="24" dur="1" fill="hold">
                                          <p:stCondLst>
                                            <p:cond delay="0"/>
                                          </p:stCondLst>
                                        </p:cTn>
                                        <p:tgtEl>
                                          <p:spTgt spid="425"/>
                                        </p:tgtEl>
                                        <p:attrNameLst>
                                          <p:attrName>style.visibility</p:attrName>
                                        </p:attrNameLst>
                                      </p:cBhvr>
                                      <p:to>
                                        <p:strVal val="visible"/>
                                      </p:to>
                                    </p:set>
                                    <p:animEffect transition="in" filter="fade">
                                      <p:cBhvr>
                                        <p:cTn id="25" dur="500"/>
                                        <p:tgtEl>
                                          <p:spTgt spid="425"/>
                                        </p:tgtEl>
                                      </p:cBhvr>
                                    </p:animEffect>
                                  </p:childTnLst>
                                </p:cTn>
                              </p:par>
                              <p:par>
                                <p:cTn id="26" presetID="10" presetClass="entr" presetSubtype="0" fill="hold" nodeType="withEffect">
                                  <p:stCondLst>
                                    <p:cond delay="0"/>
                                  </p:stCondLst>
                                  <p:childTnLst>
                                    <p:set>
                                      <p:cBhvr>
                                        <p:cTn id="27" dur="1" fill="hold">
                                          <p:stCondLst>
                                            <p:cond delay="0"/>
                                          </p:stCondLst>
                                        </p:cTn>
                                        <p:tgtEl>
                                          <p:spTgt spid="433"/>
                                        </p:tgtEl>
                                        <p:attrNameLst>
                                          <p:attrName>style.visibility</p:attrName>
                                        </p:attrNameLst>
                                      </p:cBhvr>
                                      <p:to>
                                        <p:strVal val="visible"/>
                                      </p:to>
                                    </p:set>
                                    <p:animEffect transition="in" filter="fade">
                                      <p:cBhvr>
                                        <p:cTn id="28" dur="500"/>
                                        <p:tgtEl>
                                          <p:spTgt spid="433"/>
                                        </p:tgtEl>
                                      </p:cBhvr>
                                    </p:animEffect>
                                  </p:childTnLst>
                                </p:cTn>
                              </p:par>
                              <p:par>
                                <p:cTn id="29" presetID="10" presetClass="entr" presetSubtype="0" fill="hold" nodeType="withEffect">
                                  <p:stCondLst>
                                    <p:cond delay="0"/>
                                  </p:stCondLst>
                                  <p:childTnLst>
                                    <p:set>
                                      <p:cBhvr>
                                        <p:cTn id="30" dur="1" fill="hold">
                                          <p:stCondLst>
                                            <p:cond delay="0"/>
                                          </p:stCondLst>
                                        </p:cTn>
                                        <p:tgtEl>
                                          <p:spTgt spid="435"/>
                                        </p:tgtEl>
                                        <p:attrNameLst>
                                          <p:attrName>style.visibility</p:attrName>
                                        </p:attrNameLst>
                                      </p:cBhvr>
                                      <p:to>
                                        <p:strVal val="visible"/>
                                      </p:to>
                                    </p:set>
                                    <p:animEffect transition="in" filter="fade">
                                      <p:cBhvr>
                                        <p:cTn id="31" dur="500"/>
                                        <p:tgtEl>
                                          <p:spTgt spid="435"/>
                                        </p:tgtEl>
                                      </p:cBhvr>
                                    </p:animEffect>
                                  </p:childTnLst>
                                </p:cTn>
                              </p:par>
                              <p:par>
                                <p:cTn id="32" presetID="10" presetClass="entr" presetSubtype="0" fill="hold" nodeType="withEffect">
                                  <p:stCondLst>
                                    <p:cond delay="0"/>
                                  </p:stCondLst>
                                  <p:childTnLst>
                                    <p:set>
                                      <p:cBhvr>
                                        <p:cTn id="33" dur="1" fill="hold">
                                          <p:stCondLst>
                                            <p:cond delay="0"/>
                                          </p:stCondLst>
                                        </p:cTn>
                                        <p:tgtEl>
                                          <p:spTgt spid="426"/>
                                        </p:tgtEl>
                                        <p:attrNameLst>
                                          <p:attrName>style.visibility</p:attrName>
                                        </p:attrNameLst>
                                      </p:cBhvr>
                                      <p:to>
                                        <p:strVal val="visible"/>
                                      </p:to>
                                    </p:set>
                                    <p:animEffect transition="in" filter="fade">
                                      <p:cBhvr>
                                        <p:cTn id="34" dur="500"/>
                                        <p:tgtEl>
                                          <p:spTgt spid="426"/>
                                        </p:tgtEl>
                                      </p:cBhvr>
                                    </p:animEffect>
                                  </p:childTnLst>
                                </p:cTn>
                              </p:par>
                              <p:par>
                                <p:cTn id="35" presetID="10" presetClass="entr" presetSubtype="0" fill="hold" nodeType="withEffect">
                                  <p:stCondLst>
                                    <p:cond delay="0"/>
                                  </p:stCondLst>
                                  <p:childTnLst>
                                    <p:set>
                                      <p:cBhvr>
                                        <p:cTn id="36" dur="1" fill="hold">
                                          <p:stCondLst>
                                            <p:cond delay="0"/>
                                          </p:stCondLst>
                                        </p:cTn>
                                        <p:tgtEl>
                                          <p:spTgt spid="432"/>
                                        </p:tgtEl>
                                        <p:attrNameLst>
                                          <p:attrName>style.visibility</p:attrName>
                                        </p:attrNameLst>
                                      </p:cBhvr>
                                      <p:to>
                                        <p:strVal val="visible"/>
                                      </p:to>
                                    </p:set>
                                    <p:animEffect transition="in" filter="fade">
                                      <p:cBhvr>
                                        <p:cTn id="37" dur="500"/>
                                        <p:tgtEl>
                                          <p:spTgt spid="432"/>
                                        </p:tgtEl>
                                      </p:cBhvr>
                                    </p:animEffect>
                                  </p:childTnLst>
                                </p:cTn>
                              </p:par>
                              <p:par>
                                <p:cTn id="38" presetID="10" presetClass="entr" presetSubtype="0" fill="hold" nodeType="withEffect">
                                  <p:stCondLst>
                                    <p:cond delay="0"/>
                                  </p:stCondLst>
                                  <p:childTnLst>
                                    <p:set>
                                      <p:cBhvr>
                                        <p:cTn id="39" dur="1" fill="hold">
                                          <p:stCondLst>
                                            <p:cond delay="0"/>
                                          </p:stCondLst>
                                        </p:cTn>
                                        <p:tgtEl>
                                          <p:spTgt spid="427"/>
                                        </p:tgtEl>
                                        <p:attrNameLst>
                                          <p:attrName>style.visibility</p:attrName>
                                        </p:attrNameLst>
                                      </p:cBhvr>
                                      <p:to>
                                        <p:strVal val="visible"/>
                                      </p:to>
                                    </p:set>
                                    <p:animEffect transition="in" filter="fade">
                                      <p:cBhvr>
                                        <p:cTn id="40" dur="500"/>
                                        <p:tgtEl>
                                          <p:spTgt spid="427"/>
                                        </p:tgtEl>
                                      </p:cBhvr>
                                    </p:animEffect>
                                  </p:childTnLst>
                                </p:cTn>
                              </p:par>
                              <p:par>
                                <p:cTn id="41" presetID="10" presetClass="entr" presetSubtype="0" fill="hold" nodeType="withEffect">
                                  <p:stCondLst>
                                    <p:cond delay="0"/>
                                  </p:stCondLst>
                                  <p:childTnLst>
                                    <p:set>
                                      <p:cBhvr>
                                        <p:cTn id="42" dur="1" fill="hold">
                                          <p:stCondLst>
                                            <p:cond delay="0"/>
                                          </p:stCondLst>
                                        </p:cTn>
                                        <p:tgtEl>
                                          <p:spTgt spid="434"/>
                                        </p:tgtEl>
                                        <p:attrNameLst>
                                          <p:attrName>style.visibility</p:attrName>
                                        </p:attrNameLst>
                                      </p:cBhvr>
                                      <p:to>
                                        <p:strVal val="visible"/>
                                      </p:to>
                                    </p:set>
                                    <p:animEffect transition="in" filter="fade">
                                      <p:cBhvr>
                                        <p:cTn id="43" dur="500"/>
                                        <p:tgtEl>
                                          <p:spTgt spid="434"/>
                                        </p:tgtEl>
                                      </p:cBhvr>
                                    </p:animEffect>
                                  </p:childTnLst>
                                </p:cTn>
                              </p:par>
                              <p:par>
                                <p:cTn id="44" presetID="10" presetClass="entr" presetSubtype="0" fill="hold" nodeType="withEffect">
                                  <p:stCondLst>
                                    <p:cond delay="0"/>
                                  </p:stCondLst>
                                  <p:childTnLst>
                                    <p:set>
                                      <p:cBhvr>
                                        <p:cTn id="45" dur="1" fill="hold">
                                          <p:stCondLst>
                                            <p:cond delay="0"/>
                                          </p:stCondLst>
                                        </p:cTn>
                                        <p:tgtEl>
                                          <p:spTgt spid="428"/>
                                        </p:tgtEl>
                                        <p:attrNameLst>
                                          <p:attrName>style.visibility</p:attrName>
                                        </p:attrNameLst>
                                      </p:cBhvr>
                                      <p:to>
                                        <p:strVal val="visible"/>
                                      </p:to>
                                    </p:set>
                                    <p:animEffect transition="in" filter="fade">
                                      <p:cBhvr>
                                        <p:cTn id="46" dur="500"/>
                                        <p:tgtEl>
                                          <p:spTgt spid="428"/>
                                        </p:tgtEl>
                                      </p:cBhvr>
                                    </p:animEffect>
                                  </p:childTnLst>
                                </p:cTn>
                              </p:par>
                              <p:par>
                                <p:cTn id="47" presetID="10" presetClass="entr" presetSubtype="0" fill="hold" nodeType="withEffect">
                                  <p:stCondLst>
                                    <p:cond delay="0"/>
                                  </p:stCondLst>
                                  <p:childTnLst>
                                    <p:set>
                                      <p:cBhvr>
                                        <p:cTn id="48" dur="1" fill="hold">
                                          <p:stCondLst>
                                            <p:cond delay="0"/>
                                          </p:stCondLst>
                                        </p:cTn>
                                        <p:tgtEl>
                                          <p:spTgt spid="436"/>
                                        </p:tgtEl>
                                        <p:attrNameLst>
                                          <p:attrName>style.visibility</p:attrName>
                                        </p:attrNameLst>
                                      </p:cBhvr>
                                      <p:to>
                                        <p:strVal val="visible"/>
                                      </p:to>
                                    </p:set>
                                    <p:animEffect transition="in" filter="fade">
                                      <p:cBhvr>
                                        <p:cTn id="49" dur="500"/>
                                        <p:tgtEl>
                                          <p:spTgt spid="436"/>
                                        </p:tgtEl>
                                      </p:cBhvr>
                                    </p:animEffect>
                                  </p:childTnLst>
                                </p:cTn>
                              </p:par>
                              <p:par>
                                <p:cTn id="50" presetID="10" presetClass="entr" presetSubtype="0" fill="hold" nodeType="withEffect">
                                  <p:stCondLst>
                                    <p:cond delay="0"/>
                                  </p:stCondLst>
                                  <p:childTnLst>
                                    <p:set>
                                      <p:cBhvr>
                                        <p:cTn id="51" dur="1" fill="hold">
                                          <p:stCondLst>
                                            <p:cond delay="0"/>
                                          </p:stCondLst>
                                        </p:cTn>
                                        <p:tgtEl>
                                          <p:spTgt spid="429"/>
                                        </p:tgtEl>
                                        <p:attrNameLst>
                                          <p:attrName>style.visibility</p:attrName>
                                        </p:attrNameLst>
                                      </p:cBhvr>
                                      <p:to>
                                        <p:strVal val="visible"/>
                                      </p:to>
                                    </p:set>
                                    <p:animEffect transition="in" filter="fade">
                                      <p:cBhvr>
                                        <p:cTn id="52" dur="500"/>
                                        <p:tgtEl>
                                          <p:spTgt spid="429"/>
                                        </p:tgtEl>
                                      </p:cBhvr>
                                    </p:animEffect>
                                  </p:childTnLst>
                                </p:cTn>
                              </p:par>
                              <p:par>
                                <p:cTn id="53" presetID="10" presetClass="entr" presetSubtype="0" fill="hold" nodeType="withEffect">
                                  <p:stCondLst>
                                    <p:cond delay="0"/>
                                  </p:stCondLst>
                                  <p:childTnLst>
                                    <p:set>
                                      <p:cBhvr>
                                        <p:cTn id="54" dur="1" fill="hold">
                                          <p:stCondLst>
                                            <p:cond delay="0"/>
                                          </p:stCondLst>
                                        </p:cTn>
                                        <p:tgtEl>
                                          <p:spTgt spid="430"/>
                                        </p:tgtEl>
                                        <p:attrNameLst>
                                          <p:attrName>style.visibility</p:attrName>
                                        </p:attrNameLst>
                                      </p:cBhvr>
                                      <p:to>
                                        <p:strVal val="visible"/>
                                      </p:to>
                                    </p:set>
                                    <p:animEffect transition="in" filter="fade">
                                      <p:cBhvr>
                                        <p:cTn id="55" dur="500"/>
                                        <p:tgtEl>
                                          <p:spTgt spid="430"/>
                                        </p:tgtEl>
                                      </p:cBhvr>
                                    </p:animEffect>
                                  </p:childTnLst>
                                </p:cTn>
                              </p:par>
                              <p:par>
                                <p:cTn id="56" presetID="10" presetClass="entr" presetSubtype="0" fill="hold" nodeType="withEffect">
                                  <p:stCondLst>
                                    <p:cond delay="0"/>
                                  </p:stCondLst>
                                  <p:childTnLst>
                                    <p:set>
                                      <p:cBhvr>
                                        <p:cTn id="57" dur="1" fill="hold">
                                          <p:stCondLst>
                                            <p:cond delay="0"/>
                                          </p:stCondLst>
                                        </p:cTn>
                                        <p:tgtEl>
                                          <p:spTgt spid="431"/>
                                        </p:tgtEl>
                                        <p:attrNameLst>
                                          <p:attrName>style.visibility</p:attrName>
                                        </p:attrNameLst>
                                      </p:cBhvr>
                                      <p:to>
                                        <p:strVal val="visible"/>
                                      </p:to>
                                    </p:set>
                                    <p:animEffect transition="in" filter="fade">
                                      <p:cBhvr>
                                        <p:cTn id="58" dur="500"/>
                                        <p:tgtEl>
                                          <p:spTgt spid="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36"/>
          <p:cNvSpPr/>
          <p:nvPr/>
        </p:nvSpPr>
        <p:spPr>
          <a:xfrm>
            <a:off x="739800" y="219075"/>
            <a:ext cx="7664400" cy="6582000"/>
          </a:xfrm>
          <a:prstGeom prst="ellipse">
            <a:avLst/>
          </a:prstGeom>
          <a:solidFill>
            <a:srgbClr val="FFFF00">
              <a:alpha val="32156"/>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49" name="Google Shape;449;p36"/>
          <p:cNvSpPr/>
          <p:nvPr/>
        </p:nvSpPr>
        <p:spPr>
          <a:xfrm>
            <a:off x="6228249" y="3733600"/>
            <a:ext cx="1665642" cy="1828800"/>
          </a:xfrm>
          <a:prstGeom prst="ellipse">
            <a:avLst/>
          </a:prstGeom>
          <a:solidFill>
            <a:srgbClr val="D8D8D8"/>
          </a:solidFill>
          <a:ln>
            <a:noFill/>
          </a:ln>
          <a:effectLst>
            <a:outerShdw blurRad="50800" dist="38100" dir="2700000" algn="tl" rotWithShape="0">
              <a:srgbClr val="000000">
                <a:alpha val="41176"/>
              </a:srgbClr>
            </a:outerShdw>
          </a:effectLst>
        </p:spPr>
        <p:txBody>
          <a:bodyPr spcFirstLastPara="1" wrap="square" lIns="91425" tIns="45700" rIns="91425" bIns="45700" anchor="ctr" anchorCtr="0">
            <a:noAutofit/>
          </a:bodyPr>
          <a:lstStyle/>
          <a:p>
            <a:pPr marL="0" marR="0" lvl="0" indent="0" algn="ctr" rtl="0">
              <a:lnSpc>
                <a:spcPct val="100000"/>
              </a:lnSpc>
              <a:spcBef>
                <a:spcPts val="360"/>
              </a:spcBef>
              <a:spcAft>
                <a:spcPts val="0"/>
              </a:spcAft>
              <a:buClr>
                <a:schemeClr val="dk1"/>
              </a:buClr>
              <a:buSzPts val="1800"/>
              <a:buFont typeface="Verdana"/>
              <a:buNone/>
            </a:pPr>
            <a:r>
              <a:rPr lang="en-US" sz="1800" b="0" i="0" u="none" strike="noStrike" cap="none">
                <a:solidFill>
                  <a:schemeClr val="dk1"/>
                </a:solidFill>
                <a:latin typeface="Verdana"/>
                <a:ea typeface="Verdana"/>
                <a:cs typeface="Verdana"/>
                <a:sym typeface="Verdana"/>
              </a:rPr>
              <a:t>Set a goal based on student outcome data</a:t>
            </a:r>
            <a:endParaRPr sz="1800" b="0" i="0" u="none" strike="noStrike" cap="none">
              <a:solidFill>
                <a:schemeClr val="dk1"/>
              </a:solidFill>
              <a:latin typeface="Verdana"/>
              <a:ea typeface="Verdana"/>
              <a:cs typeface="Verdana"/>
              <a:sym typeface="Verdana"/>
            </a:endParaRPr>
          </a:p>
        </p:txBody>
      </p:sp>
      <p:sp>
        <p:nvSpPr>
          <p:cNvPr id="450" name="Google Shape;450;p36"/>
          <p:cNvSpPr/>
          <p:nvPr/>
        </p:nvSpPr>
        <p:spPr>
          <a:xfrm>
            <a:off x="3951729" y="2793063"/>
            <a:ext cx="1317000" cy="1568400"/>
          </a:xfrm>
          <a:prstGeom prst="hexagon">
            <a:avLst>
              <a:gd name="adj" fmla="val 25000"/>
              <a:gd name="vf" fmla="val 115470"/>
            </a:avLst>
          </a:prstGeom>
          <a:solidFill>
            <a:schemeClr val="accent1"/>
          </a:solidFill>
          <a:ln w="12700" cap="flat" cmpd="sng">
            <a:solidFill>
              <a:srgbClr val="8DA9D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2F2F2"/>
              </a:buClr>
              <a:buSzPts val="1600"/>
              <a:buFont typeface="Calibri"/>
              <a:buNone/>
            </a:pPr>
            <a:r>
              <a:rPr lang="en-US" sz="1600" b="0" i="0" u="none" strike="noStrike" cap="none">
                <a:solidFill>
                  <a:srgbClr val="F2F2F2"/>
                </a:solidFill>
                <a:latin typeface="Calibri"/>
                <a:ea typeface="Calibri"/>
                <a:cs typeface="Calibri"/>
                <a:sym typeface="Calibri"/>
              </a:rPr>
              <a:t>Collect and Use Data</a:t>
            </a:r>
            <a:endParaRPr sz="1800" b="0" i="0" u="none" strike="noStrike" cap="none">
              <a:solidFill>
                <a:schemeClr val="dk1"/>
              </a:solidFill>
              <a:latin typeface="Verdana"/>
              <a:ea typeface="Verdana"/>
              <a:cs typeface="Verdana"/>
              <a:sym typeface="Verdana"/>
            </a:endParaRPr>
          </a:p>
        </p:txBody>
      </p:sp>
      <p:sp>
        <p:nvSpPr>
          <p:cNvPr id="451" name="Google Shape;451;p36"/>
          <p:cNvSpPr/>
          <p:nvPr/>
        </p:nvSpPr>
        <p:spPr>
          <a:xfrm rot="2232510">
            <a:off x="5794767" y="1386168"/>
            <a:ext cx="436568" cy="158986"/>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52" name="Google Shape;452;p36"/>
          <p:cNvSpPr/>
          <p:nvPr/>
        </p:nvSpPr>
        <p:spPr>
          <a:xfrm rot="5612921">
            <a:off x="6999619" y="3330199"/>
            <a:ext cx="465292" cy="162620"/>
          </a:xfrm>
          <a:prstGeom prst="rightArrow">
            <a:avLst>
              <a:gd name="adj1" fmla="val 37299"/>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53" name="Google Shape;453;p36"/>
          <p:cNvSpPr/>
          <p:nvPr/>
        </p:nvSpPr>
        <p:spPr>
          <a:xfrm rot="9453936">
            <a:off x="5940879" y="5557970"/>
            <a:ext cx="413494" cy="149329"/>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54" name="Google Shape;454;p36"/>
          <p:cNvSpPr/>
          <p:nvPr/>
        </p:nvSpPr>
        <p:spPr>
          <a:xfrm rot="-8414358">
            <a:off x="3161131" y="5507073"/>
            <a:ext cx="441382" cy="142797"/>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55" name="Google Shape;455;p36"/>
          <p:cNvSpPr/>
          <p:nvPr/>
        </p:nvSpPr>
        <p:spPr>
          <a:xfrm rot="-5270523">
            <a:off x="2064966" y="3365062"/>
            <a:ext cx="517867" cy="145537"/>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56" name="Google Shape;456;p36"/>
          <p:cNvSpPr/>
          <p:nvPr/>
        </p:nvSpPr>
        <p:spPr>
          <a:xfrm rot="-1701195">
            <a:off x="3102810" y="1465309"/>
            <a:ext cx="421346" cy="147582"/>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57" name="Google Shape;457;p36"/>
          <p:cNvSpPr/>
          <p:nvPr/>
        </p:nvSpPr>
        <p:spPr>
          <a:xfrm>
            <a:off x="4562728" y="2404150"/>
            <a:ext cx="114300" cy="228600"/>
          </a:xfrm>
          <a:prstGeom prst="upDownArrow">
            <a:avLst>
              <a:gd name="adj1" fmla="val 50000"/>
              <a:gd name="adj2" fmla="val 50000"/>
            </a:avLst>
          </a:prstGeom>
          <a:solidFill>
            <a:srgbClr val="F4B081"/>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58" name="Google Shape;458;p36"/>
          <p:cNvSpPr/>
          <p:nvPr/>
        </p:nvSpPr>
        <p:spPr>
          <a:xfrm>
            <a:off x="4623916" y="4441638"/>
            <a:ext cx="114300" cy="228600"/>
          </a:xfrm>
          <a:prstGeom prst="upDownArrow">
            <a:avLst>
              <a:gd name="adj1" fmla="val 50000"/>
              <a:gd name="adj2" fmla="val 50000"/>
            </a:avLst>
          </a:prstGeom>
          <a:solidFill>
            <a:srgbClr val="F4B081"/>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59" name="Google Shape;459;p36"/>
          <p:cNvSpPr/>
          <p:nvPr/>
        </p:nvSpPr>
        <p:spPr>
          <a:xfrm rot="4186508">
            <a:off x="5862088" y="2713369"/>
            <a:ext cx="133640" cy="210521"/>
          </a:xfrm>
          <a:prstGeom prst="upDownArrow">
            <a:avLst>
              <a:gd name="adj1" fmla="val 50000"/>
              <a:gd name="adj2" fmla="val 50000"/>
            </a:avLst>
          </a:prstGeom>
          <a:solidFill>
            <a:srgbClr val="F4B081"/>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60" name="Google Shape;460;p36"/>
          <p:cNvSpPr/>
          <p:nvPr/>
        </p:nvSpPr>
        <p:spPr>
          <a:xfrm rot="4186508">
            <a:off x="3150814" y="4085471"/>
            <a:ext cx="133640" cy="209439"/>
          </a:xfrm>
          <a:prstGeom prst="upDownArrow">
            <a:avLst>
              <a:gd name="adj1" fmla="val 50000"/>
              <a:gd name="adj2" fmla="val 50000"/>
            </a:avLst>
          </a:prstGeom>
          <a:solidFill>
            <a:srgbClr val="F4B081"/>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61" name="Google Shape;461;p36"/>
          <p:cNvSpPr/>
          <p:nvPr/>
        </p:nvSpPr>
        <p:spPr>
          <a:xfrm rot="7114422">
            <a:off x="5938419" y="4041725"/>
            <a:ext cx="149282" cy="237410"/>
          </a:xfrm>
          <a:prstGeom prst="upDownArrow">
            <a:avLst>
              <a:gd name="adj1" fmla="val 50000"/>
              <a:gd name="adj2" fmla="val 50000"/>
            </a:avLst>
          </a:prstGeom>
          <a:solidFill>
            <a:srgbClr val="F4B081"/>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62" name="Google Shape;462;p36"/>
          <p:cNvSpPr/>
          <p:nvPr/>
        </p:nvSpPr>
        <p:spPr>
          <a:xfrm rot="7109388">
            <a:off x="3058011" y="2822154"/>
            <a:ext cx="147798" cy="238683"/>
          </a:xfrm>
          <a:prstGeom prst="upDownArrow">
            <a:avLst>
              <a:gd name="adj1" fmla="val 50000"/>
              <a:gd name="adj2" fmla="val 50000"/>
            </a:avLst>
          </a:prstGeom>
          <a:solidFill>
            <a:srgbClr val="F4B081"/>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463" name="Google Shape;463;p36"/>
          <p:cNvSpPr/>
          <p:nvPr/>
        </p:nvSpPr>
        <p:spPr>
          <a:xfrm>
            <a:off x="5948408" y="1260600"/>
            <a:ext cx="1945483" cy="1828800"/>
          </a:xfrm>
          <a:prstGeom prst="ellipse">
            <a:avLst/>
          </a:prstGeom>
          <a:solidFill>
            <a:srgbClr val="D8D8D8"/>
          </a:solidFill>
          <a:ln>
            <a:noFill/>
          </a:ln>
          <a:effectLst>
            <a:outerShdw blurRad="50800" dist="38100" dir="2700000" algn="tl" rotWithShape="0">
              <a:srgbClr val="000000">
                <a:alpha val="41176"/>
              </a:srgbClr>
            </a:outerShdw>
          </a:effectLst>
        </p:spPr>
        <p:txBody>
          <a:bodyPr spcFirstLastPara="1" wrap="square" lIns="91425" tIns="45700" rIns="91425" bIns="45700" anchor="ctr" anchorCtr="0">
            <a:noAutofit/>
          </a:bodyPr>
          <a:lstStyle/>
          <a:p>
            <a:pPr marL="0" marR="0" lvl="0" indent="0" algn="l" rtl="0">
              <a:lnSpc>
                <a:spcPct val="100000"/>
              </a:lnSpc>
              <a:spcBef>
                <a:spcPts val="360"/>
              </a:spcBef>
              <a:spcAft>
                <a:spcPts val="0"/>
              </a:spcAft>
              <a:buClr>
                <a:schemeClr val="dk1"/>
              </a:buClr>
              <a:buSzPts val="1800"/>
              <a:buFont typeface="Verdana"/>
              <a:buNone/>
            </a:pPr>
            <a:r>
              <a:rPr lang="en-US" sz="1800" b="0" i="0" u="none" strike="noStrike" cap="none">
                <a:solidFill>
                  <a:schemeClr val="dk1"/>
                </a:solidFill>
                <a:latin typeface="Verdana"/>
                <a:ea typeface="Verdana"/>
                <a:cs typeface="Verdana"/>
                <a:sym typeface="Verdana"/>
              </a:rPr>
              <a:t>Develop a precision statement</a:t>
            </a:r>
            <a:endParaRPr sz="1800" b="0" i="0" u="none" strike="noStrike" cap="none">
              <a:solidFill>
                <a:schemeClr val="dk1"/>
              </a:solidFill>
              <a:latin typeface="Verdana"/>
              <a:ea typeface="Verdana"/>
              <a:cs typeface="Verdana"/>
              <a:sym typeface="Verdana"/>
            </a:endParaRPr>
          </a:p>
        </p:txBody>
      </p:sp>
      <p:sp>
        <p:nvSpPr>
          <p:cNvPr id="464" name="Google Shape;464;p36"/>
          <p:cNvSpPr/>
          <p:nvPr/>
        </p:nvSpPr>
        <p:spPr>
          <a:xfrm>
            <a:off x="3873762" y="4841050"/>
            <a:ext cx="1844178" cy="1828800"/>
          </a:xfrm>
          <a:prstGeom prst="ellipse">
            <a:avLst/>
          </a:prstGeom>
          <a:solidFill>
            <a:srgbClr val="D8D8D8"/>
          </a:solidFill>
          <a:ln>
            <a:noFill/>
          </a:ln>
          <a:effectLst>
            <a:outerShdw blurRad="50800" dist="38100" dir="2700000" algn="tl" rotWithShape="0">
              <a:srgbClr val="000000">
                <a:alpha val="41176"/>
              </a:srgbClr>
            </a:outerShdw>
          </a:effectLst>
        </p:spPr>
        <p:txBody>
          <a:bodyPr spcFirstLastPara="1" wrap="square" lIns="91425" tIns="45700" rIns="91425" bIns="45700" anchor="ctr" anchorCtr="0">
            <a:noAutofit/>
          </a:bodyPr>
          <a:lstStyle/>
          <a:p>
            <a:pPr marL="0" marR="0" lvl="0" indent="0" algn="ctr" rtl="0">
              <a:lnSpc>
                <a:spcPct val="100000"/>
              </a:lnSpc>
              <a:spcBef>
                <a:spcPts val="360"/>
              </a:spcBef>
              <a:spcAft>
                <a:spcPts val="0"/>
              </a:spcAft>
              <a:buClr>
                <a:schemeClr val="dk1"/>
              </a:buClr>
              <a:buSzPts val="1800"/>
              <a:buFont typeface="Verdana"/>
              <a:buNone/>
            </a:pPr>
            <a:r>
              <a:rPr lang="en-US" sz="1800" b="0" i="0" u="none" strike="noStrike" cap="none">
                <a:solidFill>
                  <a:schemeClr val="dk1"/>
                </a:solidFill>
                <a:latin typeface="Verdana"/>
                <a:ea typeface="Verdana"/>
                <a:cs typeface="Verdana"/>
                <a:sym typeface="Verdana"/>
              </a:rPr>
              <a:t>Identify key practices for students</a:t>
            </a:r>
            <a:endParaRPr sz="1800" b="0" i="0" u="none" strike="noStrike" cap="none">
              <a:solidFill>
                <a:schemeClr val="dk1"/>
              </a:solidFill>
              <a:latin typeface="Verdana"/>
              <a:ea typeface="Verdana"/>
              <a:cs typeface="Verdana"/>
              <a:sym typeface="Verdana"/>
            </a:endParaRPr>
          </a:p>
        </p:txBody>
      </p:sp>
      <p:sp>
        <p:nvSpPr>
          <p:cNvPr id="465" name="Google Shape;465;p36"/>
          <p:cNvSpPr/>
          <p:nvPr/>
        </p:nvSpPr>
        <p:spPr>
          <a:xfrm>
            <a:off x="3386737" y="83925"/>
            <a:ext cx="2466300" cy="2377800"/>
          </a:xfrm>
          <a:prstGeom prst="ellipse">
            <a:avLst/>
          </a:prstGeom>
          <a:solidFill>
            <a:srgbClr val="E69138"/>
          </a:solidFill>
          <a:ln>
            <a:noFill/>
          </a:ln>
          <a:effectLst>
            <a:outerShdw blurRad="50800" dist="38100" dir="2700000" algn="tl" rotWithShape="0">
              <a:srgbClr val="000000">
                <a:alpha val="41176"/>
              </a:srgbClr>
            </a:outerShdw>
          </a:effectLst>
        </p:spPr>
        <p:txBody>
          <a:bodyPr spcFirstLastPara="1" wrap="square" lIns="91425" tIns="45700" rIns="91425" bIns="45700" anchor="ctr" anchorCtr="0">
            <a:noAutofit/>
          </a:bodyPr>
          <a:lstStyle/>
          <a:p>
            <a:pPr marL="0" marR="0" lvl="0" indent="0" algn="ctr" rtl="0">
              <a:lnSpc>
                <a:spcPct val="100000"/>
              </a:lnSpc>
              <a:spcBef>
                <a:spcPts val="360"/>
              </a:spcBef>
              <a:spcAft>
                <a:spcPts val="0"/>
              </a:spcAft>
              <a:buClr>
                <a:schemeClr val="dk1"/>
              </a:buClr>
              <a:buSzPts val="2100"/>
              <a:buFont typeface="Verdana"/>
              <a:buNone/>
            </a:pPr>
            <a:r>
              <a:rPr lang="en-US" sz="2100" b="1" i="0" u="none" strike="noStrike" cap="none">
                <a:solidFill>
                  <a:schemeClr val="dk1"/>
                </a:solidFill>
                <a:latin typeface="Verdana"/>
                <a:ea typeface="Verdana"/>
                <a:cs typeface="Verdana"/>
                <a:sym typeface="Verdana"/>
              </a:rPr>
              <a:t>Identify data / evidence of need</a:t>
            </a:r>
            <a:endParaRPr sz="2100" b="1" i="0" u="none" strike="noStrike" cap="none">
              <a:solidFill>
                <a:schemeClr val="dk1"/>
              </a:solidFill>
              <a:latin typeface="Verdana"/>
              <a:ea typeface="Verdana"/>
              <a:cs typeface="Verdana"/>
              <a:sym typeface="Verdana"/>
            </a:endParaRPr>
          </a:p>
        </p:txBody>
      </p:sp>
      <p:sp>
        <p:nvSpPr>
          <p:cNvPr id="466" name="Google Shape;466;p36"/>
          <p:cNvSpPr/>
          <p:nvPr/>
        </p:nvSpPr>
        <p:spPr>
          <a:xfrm>
            <a:off x="1225058" y="1260600"/>
            <a:ext cx="2046992" cy="1828800"/>
          </a:xfrm>
          <a:prstGeom prst="ellipse">
            <a:avLst/>
          </a:prstGeom>
          <a:solidFill>
            <a:srgbClr val="D8D8D8"/>
          </a:solidFill>
          <a:ln>
            <a:noFill/>
          </a:ln>
          <a:effectLst>
            <a:outerShdw blurRad="50800" dist="38100" dir="2700000" algn="tl" rotWithShape="0">
              <a:srgbClr val="000000">
                <a:alpha val="41176"/>
              </a:srgbClr>
            </a:outerShdw>
          </a:effectLst>
        </p:spPr>
        <p:txBody>
          <a:bodyPr spcFirstLastPara="1" wrap="square" lIns="91425" tIns="45700" rIns="91425" bIns="45700" anchor="ctr" anchorCtr="0">
            <a:noAutofit/>
          </a:bodyPr>
          <a:lstStyle/>
          <a:p>
            <a:pPr marL="0" marR="0" lvl="0" indent="0" algn="ctr" rtl="0">
              <a:lnSpc>
                <a:spcPct val="100000"/>
              </a:lnSpc>
              <a:spcBef>
                <a:spcPts val="360"/>
              </a:spcBef>
              <a:spcAft>
                <a:spcPts val="0"/>
              </a:spcAft>
              <a:buClr>
                <a:schemeClr val="dk1"/>
              </a:buClr>
              <a:buSzPts val="1800"/>
              <a:buFont typeface="Verdana"/>
              <a:buNone/>
            </a:pPr>
            <a:r>
              <a:rPr lang="en-US" sz="1800" b="0" i="0" u="none" strike="noStrike" cap="none">
                <a:solidFill>
                  <a:schemeClr val="dk1"/>
                </a:solidFill>
                <a:latin typeface="Verdana"/>
                <a:ea typeface="Verdana"/>
                <a:cs typeface="Verdana"/>
                <a:sym typeface="Verdana"/>
              </a:rPr>
              <a:t>Create progress monitoring plan</a:t>
            </a:r>
            <a:endParaRPr sz="1800" b="0" i="0" u="none" strike="noStrike" cap="none">
              <a:solidFill>
                <a:schemeClr val="dk1"/>
              </a:solidFill>
              <a:latin typeface="Verdana"/>
              <a:ea typeface="Verdana"/>
              <a:cs typeface="Verdana"/>
              <a:sym typeface="Verdana"/>
            </a:endParaRPr>
          </a:p>
        </p:txBody>
      </p:sp>
      <p:sp>
        <p:nvSpPr>
          <p:cNvPr id="467" name="Google Shape;467;p36"/>
          <p:cNvSpPr/>
          <p:nvPr/>
        </p:nvSpPr>
        <p:spPr>
          <a:xfrm>
            <a:off x="1519274" y="3863425"/>
            <a:ext cx="1614600" cy="1828800"/>
          </a:xfrm>
          <a:prstGeom prst="ellipse">
            <a:avLst/>
          </a:prstGeom>
          <a:solidFill>
            <a:srgbClr val="D8D8D8"/>
          </a:solidFill>
          <a:ln>
            <a:noFill/>
          </a:ln>
          <a:effectLst>
            <a:outerShdw blurRad="50800" dist="38100" dir="2700000" algn="tl" rotWithShape="0">
              <a:srgbClr val="000000">
                <a:alpha val="41176"/>
              </a:srgbClr>
            </a:outerShdw>
          </a:effectLst>
        </p:spPr>
        <p:txBody>
          <a:bodyPr spcFirstLastPara="1" wrap="square" lIns="91425" tIns="45700" rIns="91425" bIns="45700" anchor="ctr" anchorCtr="0">
            <a:noAutofit/>
          </a:bodyPr>
          <a:lstStyle/>
          <a:p>
            <a:pPr marL="0" marR="0" lvl="0" indent="0" algn="ctr" rtl="0">
              <a:lnSpc>
                <a:spcPct val="100000"/>
              </a:lnSpc>
              <a:spcBef>
                <a:spcPts val="360"/>
              </a:spcBef>
              <a:spcAft>
                <a:spcPts val="0"/>
              </a:spcAft>
              <a:buClr>
                <a:schemeClr val="dk1"/>
              </a:buClr>
              <a:buSzPts val="1800"/>
              <a:buFont typeface="Verdana"/>
              <a:buNone/>
            </a:pPr>
            <a:r>
              <a:rPr lang="en-US" sz="1800" b="0" i="0" u="none" strike="noStrike" cap="none">
                <a:solidFill>
                  <a:schemeClr val="dk1"/>
                </a:solidFill>
                <a:latin typeface="Verdana"/>
                <a:ea typeface="Verdana"/>
                <a:cs typeface="Verdana"/>
                <a:sym typeface="Verdana"/>
              </a:rPr>
              <a:t>Identify key systems for adults</a:t>
            </a:r>
            <a:endParaRPr sz="1800" b="0" i="0" u="none" strike="noStrike" cap="none">
              <a:solidFill>
                <a:schemeClr val="dk1"/>
              </a:solidFill>
              <a:latin typeface="Verdana"/>
              <a:ea typeface="Verdana"/>
              <a:cs typeface="Verdana"/>
              <a:sym typeface="Verdan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2"/>
                                        </p:tgtEl>
                                        <p:attrNameLst>
                                          <p:attrName>style.visibility</p:attrName>
                                        </p:attrNameLst>
                                      </p:cBhvr>
                                      <p:to>
                                        <p:strVal val="visible"/>
                                      </p:to>
                                    </p:set>
                                    <p:animEffect transition="in" filter="fade">
                                      <p:cBhvr>
                                        <p:cTn id="7" dur="500"/>
                                        <p:tgtEl>
                                          <p:spTgt spid="462"/>
                                        </p:tgtEl>
                                      </p:cBhvr>
                                    </p:animEffect>
                                  </p:childTnLst>
                                </p:cTn>
                              </p:par>
                              <p:par>
                                <p:cTn id="8" presetID="10" presetClass="entr" presetSubtype="0" fill="hold" nodeType="withEffect">
                                  <p:stCondLst>
                                    <p:cond delay="0"/>
                                  </p:stCondLst>
                                  <p:childTnLst>
                                    <p:set>
                                      <p:cBhvr>
                                        <p:cTn id="9" dur="1" fill="hold">
                                          <p:stCondLst>
                                            <p:cond delay="0"/>
                                          </p:stCondLst>
                                        </p:cTn>
                                        <p:tgtEl>
                                          <p:spTgt spid="457"/>
                                        </p:tgtEl>
                                        <p:attrNameLst>
                                          <p:attrName>style.visibility</p:attrName>
                                        </p:attrNameLst>
                                      </p:cBhvr>
                                      <p:to>
                                        <p:strVal val="visible"/>
                                      </p:to>
                                    </p:set>
                                    <p:animEffect transition="in" filter="fade">
                                      <p:cBhvr>
                                        <p:cTn id="10" dur="500"/>
                                        <p:tgtEl>
                                          <p:spTgt spid="457"/>
                                        </p:tgtEl>
                                      </p:cBhvr>
                                    </p:animEffect>
                                  </p:childTnLst>
                                </p:cTn>
                              </p:par>
                              <p:par>
                                <p:cTn id="11" presetID="10" presetClass="entr" presetSubtype="0" fill="hold" nodeType="withEffect">
                                  <p:stCondLst>
                                    <p:cond delay="0"/>
                                  </p:stCondLst>
                                  <p:childTnLst>
                                    <p:set>
                                      <p:cBhvr>
                                        <p:cTn id="12" dur="1" fill="hold">
                                          <p:stCondLst>
                                            <p:cond delay="0"/>
                                          </p:stCondLst>
                                        </p:cTn>
                                        <p:tgtEl>
                                          <p:spTgt spid="459"/>
                                        </p:tgtEl>
                                        <p:attrNameLst>
                                          <p:attrName>style.visibility</p:attrName>
                                        </p:attrNameLst>
                                      </p:cBhvr>
                                      <p:to>
                                        <p:strVal val="visible"/>
                                      </p:to>
                                    </p:set>
                                    <p:animEffect transition="in" filter="fade">
                                      <p:cBhvr>
                                        <p:cTn id="13" dur="500"/>
                                        <p:tgtEl>
                                          <p:spTgt spid="459"/>
                                        </p:tgtEl>
                                      </p:cBhvr>
                                    </p:animEffect>
                                  </p:childTnLst>
                                </p:cTn>
                              </p:par>
                              <p:par>
                                <p:cTn id="14" presetID="10" presetClass="entr" presetSubtype="0" fill="hold" nodeType="withEffect">
                                  <p:stCondLst>
                                    <p:cond delay="0"/>
                                  </p:stCondLst>
                                  <p:childTnLst>
                                    <p:set>
                                      <p:cBhvr>
                                        <p:cTn id="15" dur="1" fill="hold">
                                          <p:stCondLst>
                                            <p:cond delay="0"/>
                                          </p:stCondLst>
                                        </p:cTn>
                                        <p:tgtEl>
                                          <p:spTgt spid="461"/>
                                        </p:tgtEl>
                                        <p:attrNameLst>
                                          <p:attrName>style.visibility</p:attrName>
                                        </p:attrNameLst>
                                      </p:cBhvr>
                                      <p:to>
                                        <p:strVal val="visible"/>
                                      </p:to>
                                    </p:set>
                                    <p:animEffect transition="in" filter="fade">
                                      <p:cBhvr>
                                        <p:cTn id="16" dur="500"/>
                                        <p:tgtEl>
                                          <p:spTgt spid="461"/>
                                        </p:tgtEl>
                                      </p:cBhvr>
                                    </p:animEffect>
                                  </p:childTnLst>
                                </p:cTn>
                              </p:par>
                              <p:par>
                                <p:cTn id="17" presetID="10" presetClass="entr" presetSubtype="0" fill="hold" nodeType="withEffect">
                                  <p:stCondLst>
                                    <p:cond delay="0"/>
                                  </p:stCondLst>
                                  <p:childTnLst>
                                    <p:set>
                                      <p:cBhvr>
                                        <p:cTn id="18" dur="1" fill="hold">
                                          <p:stCondLst>
                                            <p:cond delay="0"/>
                                          </p:stCondLst>
                                        </p:cTn>
                                        <p:tgtEl>
                                          <p:spTgt spid="458"/>
                                        </p:tgtEl>
                                        <p:attrNameLst>
                                          <p:attrName>style.visibility</p:attrName>
                                        </p:attrNameLst>
                                      </p:cBhvr>
                                      <p:to>
                                        <p:strVal val="visible"/>
                                      </p:to>
                                    </p:set>
                                    <p:animEffect transition="in" filter="fade">
                                      <p:cBhvr>
                                        <p:cTn id="19" dur="500"/>
                                        <p:tgtEl>
                                          <p:spTgt spid="458"/>
                                        </p:tgtEl>
                                      </p:cBhvr>
                                    </p:animEffect>
                                  </p:childTnLst>
                                </p:cTn>
                              </p:par>
                              <p:par>
                                <p:cTn id="20" presetID="10" presetClass="entr" presetSubtype="0" fill="hold" nodeType="withEffect">
                                  <p:stCondLst>
                                    <p:cond delay="0"/>
                                  </p:stCondLst>
                                  <p:childTnLst>
                                    <p:set>
                                      <p:cBhvr>
                                        <p:cTn id="21" dur="1" fill="hold">
                                          <p:stCondLst>
                                            <p:cond delay="0"/>
                                          </p:stCondLst>
                                        </p:cTn>
                                        <p:tgtEl>
                                          <p:spTgt spid="460"/>
                                        </p:tgtEl>
                                        <p:attrNameLst>
                                          <p:attrName>style.visibility</p:attrName>
                                        </p:attrNameLst>
                                      </p:cBhvr>
                                      <p:to>
                                        <p:strVal val="visible"/>
                                      </p:to>
                                    </p:set>
                                    <p:animEffect transition="in" filter="fade">
                                      <p:cBhvr>
                                        <p:cTn id="22" dur="500"/>
                                        <p:tgtEl>
                                          <p:spTgt spid="460"/>
                                        </p:tgtEl>
                                      </p:cBhvr>
                                    </p:animEffect>
                                  </p:childTnLst>
                                </p:cTn>
                              </p:par>
                              <p:par>
                                <p:cTn id="23" presetID="10" presetClass="entr" presetSubtype="0" fill="hold" nodeType="withEffect">
                                  <p:stCondLst>
                                    <p:cond delay="0"/>
                                  </p:stCondLst>
                                  <p:childTnLst>
                                    <p:set>
                                      <p:cBhvr>
                                        <p:cTn id="24" dur="1" fill="hold">
                                          <p:stCondLst>
                                            <p:cond delay="0"/>
                                          </p:stCondLst>
                                        </p:cTn>
                                        <p:tgtEl>
                                          <p:spTgt spid="451"/>
                                        </p:tgtEl>
                                        <p:attrNameLst>
                                          <p:attrName>style.visibility</p:attrName>
                                        </p:attrNameLst>
                                      </p:cBhvr>
                                      <p:to>
                                        <p:strVal val="visible"/>
                                      </p:to>
                                    </p:set>
                                    <p:animEffect transition="in" filter="fade">
                                      <p:cBhvr>
                                        <p:cTn id="25" dur="500"/>
                                        <p:tgtEl>
                                          <p:spTgt spid="451"/>
                                        </p:tgtEl>
                                      </p:cBhvr>
                                    </p:animEffect>
                                  </p:childTnLst>
                                </p:cTn>
                              </p:par>
                              <p:par>
                                <p:cTn id="26" presetID="10" presetClass="entr" presetSubtype="0" fill="hold" nodeType="withEffect">
                                  <p:stCondLst>
                                    <p:cond delay="0"/>
                                  </p:stCondLst>
                                  <p:childTnLst>
                                    <p:set>
                                      <p:cBhvr>
                                        <p:cTn id="27" dur="1" fill="hold">
                                          <p:stCondLst>
                                            <p:cond delay="0"/>
                                          </p:stCondLst>
                                        </p:cTn>
                                        <p:tgtEl>
                                          <p:spTgt spid="459"/>
                                        </p:tgtEl>
                                        <p:attrNameLst>
                                          <p:attrName>style.visibility</p:attrName>
                                        </p:attrNameLst>
                                      </p:cBhvr>
                                      <p:to>
                                        <p:strVal val="visible"/>
                                      </p:to>
                                    </p:set>
                                    <p:animEffect transition="in" filter="fade">
                                      <p:cBhvr>
                                        <p:cTn id="28" dur="500"/>
                                        <p:tgtEl>
                                          <p:spTgt spid="459"/>
                                        </p:tgtEl>
                                      </p:cBhvr>
                                    </p:animEffect>
                                  </p:childTnLst>
                                </p:cTn>
                              </p:par>
                              <p:par>
                                <p:cTn id="29" presetID="10" presetClass="entr" presetSubtype="0" fill="hold" nodeType="withEffect">
                                  <p:stCondLst>
                                    <p:cond delay="0"/>
                                  </p:stCondLst>
                                  <p:childTnLst>
                                    <p:set>
                                      <p:cBhvr>
                                        <p:cTn id="30" dur="1" fill="hold">
                                          <p:stCondLst>
                                            <p:cond delay="0"/>
                                          </p:stCondLst>
                                        </p:cTn>
                                        <p:tgtEl>
                                          <p:spTgt spid="461"/>
                                        </p:tgtEl>
                                        <p:attrNameLst>
                                          <p:attrName>style.visibility</p:attrName>
                                        </p:attrNameLst>
                                      </p:cBhvr>
                                      <p:to>
                                        <p:strVal val="visible"/>
                                      </p:to>
                                    </p:set>
                                    <p:animEffect transition="in" filter="fade">
                                      <p:cBhvr>
                                        <p:cTn id="31" dur="500"/>
                                        <p:tgtEl>
                                          <p:spTgt spid="461"/>
                                        </p:tgtEl>
                                      </p:cBhvr>
                                    </p:animEffect>
                                  </p:childTnLst>
                                </p:cTn>
                              </p:par>
                              <p:par>
                                <p:cTn id="32" presetID="10" presetClass="entr" presetSubtype="0" fill="hold" nodeType="withEffect">
                                  <p:stCondLst>
                                    <p:cond delay="0"/>
                                  </p:stCondLst>
                                  <p:childTnLst>
                                    <p:set>
                                      <p:cBhvr>
                                        <p:cTn id="33" dur="1" fill="hold">
                                          <p:stCondLst>
                                            <p:cond delay="0"/>
                                          </p:stCondLst>
                                        </p:cTn>
                                        <p:tgtEl>
                                          <p:spTgt spid="452"/>
                                        </p:tgtEl>
                                        <p:attrNameLst>
                                          <p:attrName>style.visibility</p:attrName>
                                        </p:attrNameLst>
                                      </p:cBhvr>
                                      <p:to>
                                        <p:strVal val="visible"/>
                                      </p:to>
                                    </p:set>
                                    <p:animEffect transition="in" filter="fade">
                                      <p:cBhvr>
                                        <p:cTn id="34" dur="500"/>
                                        <p:tgtEl>
                                          <p:spTgt spid="452"/>
                                        </p:tgtEl>
                                      </p:cBhvr>
                                    </p:animEffect>
                                  </p:childTnLst>
                                </p:cTn>
                              </p:par>
                              <p:par>
                                <p:cTn id="35" presetID="10" presetClass="entr" presetSubtype="0" fill="hold" nodeType="withEffect">
                                  <p:stCondLst>
                                    <p:cond delay="0"/>
                                  </p:stCondLst>
                                  <p:childTnLst>
                                    <p:set>
                                      <p:cBhvr>
                                        <p:cTn id="36" dur="1" fill="hold">
                                          <p:stCondLst>
                                            <p:cond delay="0"/>
                                          </p:stCondLst>
                                        </p:cTn>
                                        <p:tgtEl>
                                          <p:spTgt spid="458"/>
                                        </p:tgtEl>
                                        <p:attrNameLst>
                                          <p:attrName>style.visibility</p:attrName>
                                        </p:attrNameLst>
                                      </p:cBhvr>
                                      <p:to>
                                        <p:strVal val="visible"/>
                                      </p:to>
                                    </p:set>
                                    <p:animEffect transition="in" filter="fade">
                                      <p:cBhvr>
                                        <p:cTn id="37" dur="500"/>
                                        <p:tgtEl>
                                          <p:spTgt spid="458"/>
                                        </p:tgtEl>
                                      </p:cBhvr>
                                    </p:animEffect>
                                  </p:childTnLst>
                                </p:cTn>
                              </p:par>
                              <p:par>
                                <p:cTn id="38" presetID="10" presetClass="entr" presetSubtype="0" fill="hold" nodeType="withEffect">
                                  <p:stCondLst>
                                    <p:cond delay="0"/>
                                  </p:stCondLst>
                                  <p:childTnLst>
                                    <p:set>
                                      <p:cBhvr>
                                        <p:cTn id="39" dur="1" fill="hold">
                                          <p:stCondLst>
                                            <p:cond delay="0"/>
                                          </p:stCondLst>
                                        </p:cTn>
                                        <p:tgtEl>
                                          <p:spTgt spid="453"/>
                                        </p:tgtEl>
                                        <p:attrNameLst>
                                          <p:attrName>style.visibility</p:attrName>
                                        </p:attrNameLst>
                                      </p:cBhvr>
                                      <p:to>
                                        <p:strVal val="visible"/>
                                      </p:to>
                                    </p:set>
                                    <p:animEffect transition="in" filter="fade">
                                      <p:cBhvr>
                                        <p:cTn id="40" dur="500"/>
                                        <p:tgtEl>
                                          <p:spTgt spid="453"/>
                                        </p:tgtEl>
                                      </p:cBhvr>
                                    </p:animEffect>
                                  </p:childTnLst>
                                </p:cTn>
                              </p:par>
                              <p:par>
                                <p:cTn id="41" presetID="10" presetClass="entr" presetSubtype="0" fill="hold" nodeType="withEffect">
                                  <p:stCondLst>
                                    <p:cond delay="0"/>
                                  </p:stCondLst>
                                  <p:childTnLst>
                                    <p:set>
                                      <p:cBhvr>
                                        <p:cTn id="42" dur="1" fill="hold">
                                          <p:stCondLst>
                                            <p:cond delay="0"/>
                                          </p:stCondLst>
                                        </p:cTn>
                                        <p:tgtEl>
                                          <p:spTgt spid="460"/>
                                        </p:tgtEl>
                                        <p:attrNameLst>
                                          <p:attrName>style.visibility</p:attrName>
                                        </p:attrNameLst>
                                      </p:cBhvr>
                                      <p:to>
                                        <p:strVal val="visible"/>
                                      </p:to>
                                    </p:set>
                                    <p:animEffect transition="in" filter="fade">
                                      <p:cBhvr>
                                        <p:cTn id="43" dur="500"/>
                                        <p:tgtEl>
                                          <p:spTgt spid="460"/>
                                        </p:tgtEl>
                                      </p:cBhvr>
                                    </p:animEffect>
                                  </p:childTnLst>
                                </p:cTn>
                              </p:par>
                              <p:par>
                                <p:cTn id="44" presetID="10" presetClass="entr" presetSubtype="0" fill="hold" nodeType="withEffect">
                                  <p:stCondLst>
                                    <p:cond delay="0"/>
                                  </p:stCondLst>
                                  <p:childTnLst>
                                    <p:set>
                                      <p:cBhvr>
                                        <p:cTn id="45" dur="1" fill="hold">
                                          <p:stCondLst>
                                            <p:cond delay="0"/>
                                          </p:stCondLst>
                                        </p:cTn>
                                        <p:tgtEl>
                                          <p:spTgt spid="454"/>
                                        </p:tgtEl>
                                        <p:attrNameLst>
                                          <p:attrName>style.visibility</p:attrName>
                                        </p:attrNameLst>
                                      </p:cBhvr>
                                      <p:to>
                                        <p:strVal val="visible"/>
                                      </p:to>
                                    </p:set>
                                    <p:animEffect transition="in" filter="fade">
                                      <p:cBhvr>
                                        <p:cTn id="46" dur="500"/>
                                        <p:tgtEl>
                                          <p:spTgt spid="454"/>
                                        </p:tgtEl>
                                      </p:cBhvr>
                                    </p:animEffect>
                                  </p:childTnLst>
                                </p:cTn>
                              </p:par>
                              <p:par>
                                <p:cTn id="47" presetID="10" presetClass="entr" presetSubtype="0" fill="hold" nodeType="withEffect">
                                  <p:stCondLst>
                                    <p:cond delay="0"/>
                                  </p:stCondLst>
                                  <p:childTnLst>
                                    <p:set>
                                      <p:cBhvr>
                                        <p:cTn id="48" dur="1" fill="hold">
                                          <p:stCondLst>
                                            <p:cond delay="0"/>
                                          </p:stCondLst>
                                        </p:cTn>
                                        <p:tgtEl>
                                          <p:spTgt spid="462"/>
                                        </p:tgtEl>
                                        <p:attrNameLst>
                                          <p:attrName>style.visibility</p:attrName>
                                        </p:attrNameLst>
                                      </p:cBhvr>
                                      <p:to>
                                        <p:strVal val="visible"/>
                                      </p:to>
                                    </p:set>
                                    <p:animEffect transition="in" filter="fade">
                                      <p:cBhvr>
                                        <p:cTn id="49" dur="500"/>
                                        <p:tgtEl>
                                          <p:spTgt spid="462"/>
                                        </p:tgtEl>
                                      </p:cBhvr>
                                    </p:animEffect>
                                  </p:childTnLst>
                                </p:cTn>
                              </p:par>
                              <p:par>
                                <p:cTn id="50" presetID="10" presetClass="entr" presetSubtype="0" fill="hold" nodeType="withEffect">
                                  <p:stCondLst>
                                    <p:cond delay="0"/>
                                  </p:stCondLst>
                                  <p:childTnLst>
                                    <p:set>
                                      <p:cBhvr>
                                        <p:cTn id="51" dur="1" fill="hold">
                                          <p:stCondLst>
                                            <p:cond delay="0"/>
                                          </p:stCondLst>
                                        </p:cTn>
                                        <p:tgtEl>
                                          <p:spTgt spid="455"/>
                                        </p:tgtEl>
                                        <p:attrNameLst>
                                          <p:attrName>style.visibility</p:attrName>
                                        </p:attrNameLst>
                                      </p:cBhvr>
                                      <p:to>
                                        <p:strVal val="visible"/>
                                      </p:to>
                                    </p:set>
                                    <p:animEffect transition="in" filter="fade">
                                      <p:cBhvr>
                                        <p:cTn id="52" dur="500"/>
                                        <p:tgtEl>
                                          <p:spTgt spid="455"/>
                                        </p:tgtEl>
                                      </p:cBhvr>
                                    </p:animEffect>
                                  </p:childTnLst>
                                </p:cTn>
                              </p:par>
                              <p:par>
                                <p:cTn id="53" presetID="10" presetClass="entr" presetSubtype="0" fill="hold" nodeType="withEffect">
                                  <p:stCondLst>
                                    <p:cond delay="0"/>
                                  </p:stCondLst>
                                  <p:childTnLst>
                                    <p:set>
                                      <p:cBhvr>
                                        <p:cTn id="54" dur="1" fill="hold">
                                          <p:stCondLst>
                                            <p:cond delay="0"/>
                                          </p:stCondLst>
                                        </p:cTn>
                                        <p:tgtEl>
                                          <p:spTgt spid="456"/>
                                        </p:tgtEl>
                                        <p:attrNameLst>
                                          <p:attrName>style.visibility</p:attrName>
                                        </p:attrNameLst>
                                      </p:cBhvr>
                                      <p:to>
                                        <p:strVal val="visible"/>
                                      </p:to>
                                    </p:set>
                                    <p:animEffect transition="in" filter="fade">
                                      <p:cBhvr>
                                        <p:cTn id="55" dur="500"/>
                                        <p:tgtEl>
                                          <p:spTgt spid="456"/>
                                        </p:tgtEl>
                                      </p:cBhvr>
                                    </p:animEffect>
                                  </p:childTnLst>
                                </p:cTn>
                              </p:par>
                              <p:par>
                                <p:cTn id="56" presetID="10" presetClass="entr" presetSubtype="0" fill="hold" nodeType="withEffect">
                                  <p:stCondLst>
                                    <p:cond delay="0"/>
                                  </p:stCondLst>
                                  <p:childTnLst>
                                    <p:set>
                                      <p:cBhvr>
                                        <p:cTn id="57" dur="1" fill="hold">
                                          <p:stCondLst>
                                            <p:cond delay="0"/>
                                          </p:stCondLst>
                                        </p:cTn>
                                        <p:tgtEl>
                                          <p:spTgt spid="457"/>
                                        </p:tgtEl>
                                        <p:attrNameLst>
                                          <p:attrName>style.visibility</p:attrName>
                                        </p:attrNameLst>
                                      </p:cBhvr>
                                      <p:to>
                                        <p:strVal val="visible"/>
                                      </p:to>
                                    </p:set>
                                    <p:animEffect transition="in" filter="fade">
                                      <p:cBhvr>
                                        <p:cTn id="58" dur="500"/>
                                        <p:tgtEl>
                                          <p:spTgt spid="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41"/>
          <p:cNvPicPr preferRelativeResize="0"/>
          <p:nvPr/>
        </p:nvPicPr>
        <p:blipFill rotWithShape="1">
          <a:blip r:embed="rId3">
            <a:alphaModFix/>
          </a:blip>
          <a:srcRect/>
          <a:stretch/>
        </p:blipFill>
        <p:spPr>
          <a:xfrm>
            <a:off x="0" y="4451675"/>
            <a:ext cx="3115000" cy="2406325"/>
          </a:xfrm>
          <a:prstGeom prst="rect">
            <a:avLst/>
          </a:prstGeom>
          <a:noFill/>
          <a:ln>
            <a:noFill/>
          </a:ln>
        </p:spPr>
      </p:pic>
      <p:sp>
        <p:nvSpPr>
          <p:cNvPr id="474" name="Google Shape;474;p41"/>
          <p:cNvSpPr/>
          <p:nvPr/>
        </p:nvSpPr>
        <p:spPr>
          <a:xfrm>
            <a:off x="149225" y="1287550"/>
            <a:ext cx="2697000" cy="2867400"/>
          </a:xfrm>
          <a:prstGeom prst="wedgeEllipseCallout">
            <a:avLst>
              <a:gd name="adj1" fmla="val 1710"/>
              <a:gd name="adj2" fmla="val 63641"/>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600"/>
              <a:buFont typeface="Verdana"/>
              <a:buNone/>
            </a:pPr>
            <a:r>
              <a:rPr lang="en-US" sz="2600" b="0" i="0" u="none" strike="noStrike" cap="none">
                <a:solidFill>
                  <a:schemeClr val="dk1"/>
                </a:solidFill>
                <a:latin typeface="Verdana"/>
                <a:ea typeface="Verdana"/>
                <a:cs typeface="Verdana"/>
                <a:sym typeface="Verdana"/>
              </a:rPr>
              <a:t>Identify data / evidence of need</a:t>
            </a:r>
            <a:endParaRPr sz="2600" b="0" i="0" u="none" strike="noStrike" cap="none">
              <a:solidFill>
                <a:schemeClr val="dk1"/>
              </a:solidFill>
              <a:latin typeface="Verdana"/>
              <a:ea typeface="Verdana"/>
              <a:cs typeface="Verdana"/>
              <a:sym typeface="Verdana"/>
            </a:endParaRPr>
          </a:p>
        </p:txBody>
      </p:sp>
      <p:sp>
        <p:nvSpPr>
          <p:cNvPr id="475" name="Google Shape;475;p41"/>
          <p:cNvSpPr txBox="1"/>
          <p:nvPr/>
        </p:nvSpPr>
        <p:spPr>
          <a:xfrm>
            <a:off x="3378150" y="5053225"/>
            <a:ext cx="5446800" cy="101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300"/>
              <a:buFont typeface="Arial"/>
              <a:buNone/>
            </a:pPr>
            <a:r>
              <a:rPr lang="en-US" sz="2000" b="1" i="0" u="none" strike="noStrike" cap="none">
                <a:solidFill>
                  <a:schemeClr val="dk1"/>
                </a:solidFill>
                <a:latin typeface="Verdana"/>
                <a:ea typeface="Verdana"/>
                <a:cs typeface="Verdana"/>
                <a:sym typeface="Verdana"/>
              </a:rPr>
              <a:t>What inequities (patterns of outcomes and experiences) are happening?</a:t>
            </a:r>
            <a:endParaRPr sz="2000" b="0" i="0" u="none" strike="noStrike" cap="none">
              <a:solidFill>
                <a:schemeClr val="dk1"/>
              </a:solidFill>
              <a:latin typeface="Verdana"/>
              <a:ea typeface="Verdana"/>
              <a:cs typeface="Verdana"/>
              <a:sym typeface="Verdana"/>
            </a:endParaRPr>
          </a:p>
        </p:txBody>
      </p:sp>
      <p:graphicFrame>
        <p:nvGraphicFramePr>
          <p:cNvPr id="476" name="Google Shape;476;p41"/>
          <p:cNvGraphicFramePr/>
          <p:nvPr/>
        </p:nvGraphicFramePr>
        <p:xfrm>
          <a:off x="3111234" y="276754"/>
          <a:ext cx="3000000" cy="3000000"/>
        </p:xfrm>
        <a:graphic>
          <a:graphicData uri="http://schemas.openxmlformats.org/drawingml/2006/table">
            <a:tbl>
              <a:tblPr bandRow="1">
                <a:noFill/>
                <a:tableStyleId>{B1B41BB5-ECD2-4BE0-B7D1-A4AA1AD17145}</a:tableStyleId>
              </a:tblPr>
              <a:tblGrid>
                <a:gridCol w="5624550">
                  <a:extLst>
                    <a:ext uri="{9D8B030D-6E8A-4147-A177-3AD203B41FA5}">
                      <a16:colId xmlns:a16="http://schemas.microsoft.com/office/drawing/2014/main" val="20000"/>
                    </a:ext>
                  </a:extLst>
                </a:gridCol>
              </a:tblGrid>
              <a:tr h="4295250">
                <a:tc>
                  <a:txBody>
                    <a:bodyPr/>
                    <a:lstStyle/>
                    <a:p>
                      <a:pPr marL="0" marR="0" lvl="0" indent="0" algn="l" rtl="0">
                        <a:lnSpc>
                          <a:spcPct val="100000"/>
                        </a:lnSpc>
                        <a:spcBef>
                          <a:spcPts val="0"/>
                        </a:spcBef>
                        <a:spcAft>
                          <a:spcPts val="0"/>
                        </a:spcAft>
                        <a:buClr>
                          <a:srgbClr val="000000"/>
                        </a:buClr>
                        <a:buSzPts val="2000"/>
                        <a:buFont typeface="Arial"/>
                        <a:buNone/>
                      </a:pPr>
                      <a:r>
                        <a:rPr lang="en-US" sz="2000" b="1" u="none" strike="noStrike" cap="none"/>
                        <a:t>DATA/Evidence of Need:</a:t>
                      </a:r>
                      <a:endParaRPr sz="1400" u="none" strike="noStrike" cap="none"/>
                    </a:p>
                    <a:p>
                      <a:pPr marL="0" marR="0" lvl="0" indent="0" algn="l" rtl="0">
                        <a:lnSpc>
                          <a:spcPct val="100000"/>
                        </a:lnSpc>
                        <a:spcBef>
                          <a:spcPts val="0"/>
                        </a:spcBef>
                        <a:spcAft>
                          <a:spcPts val="0"/>
                        </a:spcAft>
                        <a:buClr>
                          <a:schemeClr val="dk1"/>
                        </a:buClr>
                        <a:buSzPts val="2000"/>
                        <a:buFont typeface="Verdana"/>
                        <a:buNone/>
                      </a:pPr>
                      <a:r>
                        <a:rPr lang="en-US" sz="2000" u="none" strike="noStrike" cap="none"/>
                        <a:t>Do we have an equity problem/challenge?</a:t>
                      </a:r>
                      <a:endParaRPr sz="1400" u="none" strike="noStrike" cap="none"/>
                    </a:p>
                    <a:p>
                      <a:pPr marL="0" marR="0" lvl="0" indent="0" algn="l" rtl="0">
                        <a:lnSpc>
                          <a:spcPct val="100000"/>
                        </a:lnSpc>
                        <a:spcBef>
                          <a:spcPts val="600"/>
                        </a:spcBef>
                        <a:spcAft>
                          <a:spcPts val="0"/>
                        </a:spcAft>
                        <a:buClr>
                          <a:schemeClr val="dk1"/>
                        </a:buClr>
                        <a:buSzPts val="3200"/>
                        <a:buFont typeface="Arial"/>
                        <a:buNone/>
                      </a:pPr>
                      <a:endParaRPr sz="2000" u="none" strike="noStrike" cap="none"/>
                    </a:p>
                    <a:p>
                      <a:pPr marL="0" marR="0" lvl="0" indent="0" algn="l" rtl="0">
                        <a:lnSpc>
                          <a:spcPct val="100000"/>
                        </a:lnSpc>
                        <a:spcBef>
                          <a:spcPts val="0"/>
                        </a:spcBef>
                        <a:spcAft>
                          <a:spcPts val="0"/>
                        </a:spcAft>
                        <a:buClr>
                          <a:schemeClr val="dk1"/>
                        </a:buClr>
                        <a:buSzPts val="2000"/>
                        <a:buFont typeface="Verdana"/>
                        <a:buNone/>
                      </a:pPr>
                      <a:r>
                        <a:rPr lang="en-US" sz="2000" u="none" strike="noStrike" cap="none"/>
                        <a:t>Compare your subgroups with...</a:t>
                      </a:r>
                      <a:endParaRPr sz="1400" u="none" strike="noStrike" cap="none"/>
                    </a:p>
                    <a:p>
                      <a:pPr marL="457200" marR="0" lvl="0" indent="-361950" algn="l" rtl="0">
                        <a:lnSpc>
                          <a:spcPct val="100000"/>
                        </a:lnSpc>
                        <a:spcBef>
                          <a:spcPts val="0"/>
                        </a:spcBef>
                        <a:spcAft>
                          <a:spcPts val="0"/>
                        </a:spcAft>
                        <a:buClr>
                          <a:schemeClr val="dk1"/>
                        </a:buClr>
                        <a:buSzPts val="2100"/>
                        <a:buFont typeface="Verdana"/>
                        <a:buChar char="-"/>
                      </a:pPr>
                      <a:r>
                        <a:rPr lang="en-US" sz="2000" u="none" strike="noStrike" cap="none"/>
                        <a:t>your entire student population and/or that of the dominant group.</a:t>
                      </a:r>
                      <a:endParaRPr sz="1400" u="none" strike="noStrike" cap="none"/>
                    </a:p>
                    <a:p>
                      <a:pPr marL="0" marR="0" lvl="0" indent="0" algn="l" rtl="0">
                        <a:lnSpc>
                          <a:spcPct val="100000"/>
                        </a:lnSpc>
                        <a:spcBef>
                          <a:spcPts val="0"/>
                        </a:spcBef>
                        <a:spcAft>
                          <a:spcPts val="0"/>
                        </a:spcAft>
                        <a:buClr>
                          <a:schemeClr val="dk1"/>
                        </a:buClr>
                        <a:buSzPts val="2000"/>
                        <a:buFont typeface="Verdana"/>
                        <a:buNone/>
                      </a:pPr>
                      <a:endParaRPr sz="2000" u="none" strike="noStrike" cap="none"/>
                    </a:p>
                    <a:p>
                      <a:pPr marL="457200" marR="0" lvl="0" indent="-361950" algn="l" rtl="0">
                        <a:lnSpc>
                          <a:spcPct val="100000"/>
                        </a:lnSpc>
                        <a:spcBef>
                          <a:spcPts val="0"/>
                        </a:spcBef>
                        <a:spcAft>
                          <a:spcPts val="0"/>
                        </a:spcAft>
                        <a:buClr>
                          <a:schemeClr val="dk1"/>
                        </a:buClr>
                        <a:buSzPts val="2100"/>
                        <a:buFont typeface="Verdana"/>
                        <a:buChar char="-"/>
                      </a:pPr>
                      <a:r>
                        <a:rPr lang="en-US" sz="2000" u="none" strike="noStrike" cap="none"/>
                        <a:t>the same subgroups within your region, the state and/or nationally.</a:t>
                      </a:r>
                      <a:endParaRPr sz="1400" u="none" strike="noStrike" cap="none"/>
                    </a:p>
                    <a:p>
                      <a:pPr marL="0" marR="0" lvl="0" indent="0" algn="l" rtl="0">
                        <a:lnSpc>
                          <a:spcPct val="100000"/>
                        </a:lnSpc>
                        <a:spcBef>
                          <a:spcPts val="0"/>
                        </a:spcBef>
                        <a:spcAft>
                          <a:spcPts val="0"/>
                        </a:spcAft>
                        <a:buClr>
                          <a:schemeClr val="dk1"/>
                        </a:buClr>
                        <a:buSzPts val="2000"/>
                        <a:buFont typeface="Verdana"/>
                        <a:buNone/>
                      </a:pPr>
                      <a:endParaRPr sz="2000" u="none" strike="noStrike" cap="none"/>
                    </a:p>
                    <a:p>
                      <a:pPr marL="457200" marR="0" lvl="0" indent="-361950" algn="l" rtl="0">
                        <a:lnSpc>
                          <a:spcPct val="100000"/>
                        </a:lnSpc>
                        <a:spcBef>
                          <a:spcPts val="0"/>
                        </a:spcBef>
                        <a:spcAft>
                          <a:spcPts val="0"/>
                        </a:spcAft>
                        <a:buClr>
                          <a:schemeClr val="dk1"/>
                        </a:buClr>
                        <a:buSzPts val="2100"/>
                        <a:buFont typeface="Verdana"/>
                        <a:buChar char="-"/>
                      </a:pPr>
                      <a:r>
                        <a:rPr lang="en-US" sz="2000" u="none" strike="noStrike" cap="none"/>
                        <a:t>regional / state / national preferred/expected status. </a:t>
                      </a:r>
                      <a:endParaRPr sz="1400" u="none" strike="noStrike" cap="none"/>
                    </a:p>
                  </a:txBody>
                  <a:tcPr marL="68575" marR="68575" marT="0" marB="0"/>
                </a:tc>
                <a:extLst>
                  <a:ext uri="{0D108BD9-81ED-4DB2-BD59-A6C34878D82A}">
                    <a16:rowId xmlns:a16="http://schemas.microsoft.com/office/drawing/2014/main" val="10000"/>
                  </a:ext>
                </a:extLst>
              </a:tr>
            </a:tbl>
          </a:graphicData>
        </a:graphic>
      </p:graphicFrame>
      <p:sp>
        <p:nvSpPr>
          <p:cNvPr id="477" name="Google Shape;477;p41"/>
          <p:cNvSpPr txBox="1"/>
          <p:nvPr/>
        </p:nvSpPr>
        <p:spPr>
          <a:xfrm>
            <a:off x="734325" y="1564575"/>
            <a:ext cx="7842000" cy="3081000"/>
          </a:xfrm>
          <a:prstGeom prst="rect">
            <a:avLst/>
          </a:prstGeom>
          <a:solidFill>
            <a:srgbClr val="A2C4C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000000"/>
                </a:solidFill>
                <a:latin typeface="Verdana"/>
                <a:ea typeface="Verdana"/>
                <a:cs typeface="Verdana"/>
                <a:sym typeface="Verdana"/>
              </a:rPr>
              <a:t>What equity challenges did your big data reveal?</a:t>
            </a:r>
            <a:endParaRPr sz="6000" b="0" i="0"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77"/>
                                        </p:tgtEl>
                                        <p:attrNameLst>
                                          <p:attrName>style.visibility</p:attrName>
                                        </p:attrNameLst>
                                      </p:cBhvr>
                                      <p:to>
                                        <p:strVal val="visible"/>
                                      </p:to>
                                    </p:set>
                                    <p:anim calcmode="lin" valueType="num">
                                      <p:cBhvr additive="base">
                                        <p:cTn id="7" dur="1000"/>
                                        <p:tgtEl>
                                          <p:spTgt spid="4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42"/>
          <p:cNvPicPr preferRelativeResize="0"/>
          <p:nvPr/>
        </p:nvPicPr>
        <p:blipFill rotWithShape="1">
          <a:blip r:embed="rId3">
            <a:alphaModFix/>
          </a:blip>
          <a:srcRect/>
          <a:stretch/>
        </p:blipFill>
        <p:spPr>
          <a:xfrm>
            <a:off x="0" y="4451675"/>
            <a:ext cx="3115000" cy="2406325"/>
          </a:xfrm>
          <a:prstGeom prst="rect">
            <a:avLst/>
          </a:prstGeom>
          <a:noFill/>
          <a:ln>
            <a:noFill/>
          </a:ln>
        </p:spPr>
      </p:pic>
      <p:sp>
        <p:nvSpPr>
          <p:cNvPr id="484" name="Google Shape;484;p42"/>
          <p:cNvSpPr/>
          <p:nvPr/>
        </p:nvSpPr>
        <p:spPr>
          <a:xfrm>
            <a:off x="149225" y="1287550"/>
            <a:ext cx="2697000" cy="2867400"/>
          </a:xfrm>
          <a:prstGeom prst="wedgeEllipseCallout">
            <a:avLst>
              <a:gd name="adj1" fmla="val 1710"/>
              <a:gd name="adj2" fmla="val 63641"/>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600"/>
              <a:buFont typeface="Verdana"/>
              <a:buNone/>
            </a:pPr>
            <a:r>
              <a:rPr lang="en-US" sz="2600" b="0" i="0" u="none" strike="noStrike" cap="none">
                <a:solidFill>
                  <a:schemeClr val="dk1"/>
                </a:solidFill>
                <a:latin typeface="Verdana"/>
                <a:ea typeface="Verdana"/>
                <a:cs typeface="Verdana"/>
                <a:sym typeface="Verdana"/>
              </a:rPr>
              <a:t>Identify data / evidence of need</a:t>
            </a:r>
            <a:endParaRPr sz="2600" b="0" i="0" u="none" strike="noStrike" cap="none">
              <a:solidFill>
                <a:schemeClr val="dk1"/>
              </a:solidFill>
              <a:latin typeface="Verdana"/>
              <a:ea typeface="Verdana"/>
              <a:cs typeface="Verdana"/>
              <a:sym typeface="Verdana"/>
            </a:endParaRPr>
          </a:p>
        </p:txBody>
      </p:sp>
      <p:sp>
        <p:nvSpPr>
          <p:cNvPr id="485" name="Google Shape;485;p42"/>
          <p:cNvSpPr txBox="1"/>
          <p:nvPr/>
        </p:nvSpPr>
        <p:spPr>
          <a:xfrm>
            <a:off x="3352800" y="5215128"/>
            <a:ext cx="4761000" cy="76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700"/>
              <a:buFont typeface="Verdana"/>
              <a:buNone/>
            </a:pPr>
            <a:r>
              <a:rPr lang="en-US" sz="2700" b="1" i="0" u="none" strike="noStrike" cap="none">
                <a:solidFill>
                  <a:schemeClr val="dk1"/>
                </a:solidFill>
                <a:latin typeface="Verdana"/>
                <a:ea typeface="Verdana"/>
                <a:cs typeface="Verdana"/>
                <a:sym typeface="Verdana"/>
              </a:rPr>
              <a:t>Hint: It is NOT the kids or their families.</a:t>
            </a:r>
            <a:endParaRPr sz="2700" b="1" i="0" u="none" strike="noStrike" cap="none">
              <a:solidFill>
                <a:schemeClr val="dk1"/>
              </a:solidFill>
              <a:latin typeface="Verdana"/>
              <a:ea typeface="Verdana"/>
              <a:cs typeface="Verdana"/>
              <a:sym typeface="Verdana"/>
            </a:endParaRPr>
          </a:p>
        </p:txBody>
      </p:sp>
      <p:graphicFrame>
        <p:nvGraphicFramePr>
          <p:cNvPr id="486" name="Google Shape;486;p42"/>
          <p:cNvGraphicFramePr/>
          <p:nvPr/>
        </p:nvGraphicFramePr>
        <p:xfrm>
          <a:off x="3352800" y="304800"/>
          <a:ext cx="3000000" cy="3000000"/>
        </p:xfrm>
        <a:graphic>
          <a:graphicData uri="http://schemas.openxmlformats.org/drawingml/2006/table">
            <a:tbl>
              <a:tblPr bandRow="1">
                <a:noFill/>
                <a:tableStyleId>{B1B41BB5-ECD2-4BE0-B7D1-A4AA1AD17145}</a:tableStyleId>
              </a:tblPr>
              <a:tblGrid>
                <a:gridCol w="5486400">
                  <a:extLst>
                    <a:ext uri="{9D8B030D-6E8A-4147-A177-3AD203B41FA5}">
                      <a16:colId xmlns:a16="http://schemas.microsoft.com/office/drawing/2014/main" val="20000"/>
                    </a:ext>
                  </a:extLst>
                </a:gridCol>
              </a:tblGrid>
              <a:tr h="4910325">
                <a:tc>
                  <a:txBody>
                    <a:bodyPr/>
                    <a:lstStyle/>
                    <a:p>
                      <a:pPr marL="0" marR="0" lvl="0" indent="0" algn="l" rtl="0">
                        <a:lnSpc>
                          <a:spcPct val="100000"/>
                        </a:lnSpc>
                        <a:spcBef>
                          <a:spcPts val="0"/>
                        </a:spcBef>
                        <a:spcAft>
                          <a:spcPts val="0"/>
                        </a:spcAft>
                        <a:buClr>
                          <a:srgbClr val="000000"/>
                        </a:buClr>
                        <a:buSzPts val="2000"/>
                        <a:buFont typeface="Arial"/>
                        <a:buNone/>
                      </a:pPr>
                      <a:r>
                        <a:rPr lang="en-US" sz="2000" b="1" u="none" strike="noStrike" cap="none"/>
                        <a:t>DATA/Evidence of Need:</a:t>
                      </a:r>
                      <a:endParaRPr sz="1400" u="none" strike="noStrike" cap="none"/>
                    </a:p>
                    <a:p>
                      <a:pPr marL="0" marR="0" lvl="0" indent="0" algn="l" rtl="0">
                        <a:lnSpc>
                          <a:spcPct val="100000"/>
                        </a:lnSpc>
                        <a:spcBef>
                          <a:spcPts val="600"/>
                        </a:spcBef>
                        <a:spcAft>
                          <a:spcPts val="0"/>
                        </a:spcAft>
                        <a:buClr>
                          <a:schemeClr val="dk1"/>
                        </a:buClr>
                        <a:buSzPts val="2000"/>
                        <a:buFont typeface="Verdana"/>
                        <a:buNone/>
                      </a:pPr>
                      <a:r>
                        <a:rPr lang="en-US" sz="2000" b="1" u="none" strike="noStrike" cap="none">
                          <a:solidFill>
                            <a:schemeClr val="dk1"/>
                          </a:solidFill>
                          <a:latin typeface="Verdana"/>
                          <a:ea typeface="Verdana"/>
                          <a:cs typeface="Verdana"/>
                          <a:sym typeface="Verdana"/>
                        </a:rPr>
                        <a:t>If an equity problem/challenge is identified, then ask...</a:t>
                      </a:r>
                      <a:endParaRPr sz="1400" u="none" strike="noStrike" cap="none"/>
                    </a:p>
                    <a:p>
                      <a:pPr marL="0" marR="0" lvl="0" indent="0" algn="l" rtl="0">
                        <a:lnSpc>
                          <a:spcPct val="100000"/>
                        </a:lnSpc>
                        <a:spcBef>
                          <a:spcPts val="0"/>
                        </a:spcBef>
                        <a:spcAft>
                          <a:spcPts val="0"/>
                        </a:spcAft>
                        <a:buClr>
                          <a:schemeClr val="dk1"/>
                        </a:buClr>
                        <a:buSzPts val="2000"/>
                        <a:buFont typeface="Verdana"/>
                        <a:buNone/>
                      </a:pPr>
                      <a:endParaRPr sz="20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000"/>
                        <a:buFont typeface="Verdana"/>
                        <a:buNone/>
                      </a:pPr>
                      <a:r>
                        <a:rPr lang="en-US" sz="2000" u="none" strike="noStrike" cap="none">
                          <a:solidFill>
                            <a:schemeClr val="dk1"/>
                          </a:solidFill>
                          <a:latin typeface="Verdana"/>
                          <a:ea typeface="Verdana"/>
                          <a:cs typeface="Verdana"/>
                          <a:sym typeface="Verdana"/>
                        </a:rPr>
                        <a:t>What structures could be contributing to these outcomes? What could be the root cause?</a:t>
                      </a:r>
                      <a:endParaRPr sz="1400" u="none" strike="noStrike" cap="none"/>
                    </a:p>
                    <a:p>
                      <a:pPr marL="457200" marR="0" lvl="0" indent="-361950" algn="l" rtl="0">
                        <a:lnSpc>
                          <a:spcPct val="100000"/>
                        </a:lnSpc>
                        <a:spcBef>
                          <a:spcPts val="0"/>
                        </a:spcBef>
                        <a:spcAft>
                          <a:spcPts val="0"/>
                        </a:spcAft>
                        <a:buClr>
                          <a:schemeClr val="dk1"/>
                        </a:buClr>
                        <a:buSzPts val="2100"/>
                        <a:buFont typeface="Verdana"/>
                        <a:buChar char="-"/>
                      </a:pPr>
                      <a:r>
                        <a:rPr lang="en-US" sz="2000" u="none" strike="noStrike" cap="none">
                          <a:solidFill>
                            <a:schemeClr val="dk1"/>
                          </a:solidFill>
                          <a:latin typeface="Verdana"/>
                          <a:ea typeface="Verdana"/>
                          <a:cs typeface="Verdana"/>
                          <a:sym typeface="Verdana"/>
                        </a:rPr>
                        <a:t>Bias</a:t>
                      </a:r>
                      <a:r>
                        <a:rPr lang="en-US" sz="2000" u="none" strike="noStrike" cap="none"/>
                        <a:t>-</a:t>
                      </a:r>
                      <a:r>
                        <a:rPr lang="en-US" sz="2000" u="none" strike="noStrike" cap="none">
                          <a:solidFill>
                            <a:schemeClr val="dk1"/>
                          </a:solidFill>
                          <a:latin typeface="Verdana"/>
                          <a:ea typeface="Verdana"/>
                          <a:cs typeface="Verdana"/>
                          <a:sym typeface="Verdana"/>
                        </a:rPr>
                        <a:t>based beliefs that are influencing: adult/student relationships, instructional methods and practices, student self-efficacy?</a:t>
                      </a:r>
                      <a:endParaRPr sz="1400" u="none" strike="noStrike" cap="none"/>
                    </a:p>
                    <a:p>
                      <a:pPr marL="914400" marR="0" lvl="0" indent="0" algn="l" rtl="0">
                        <a:lnSpc>
                          <a:spcPct val="100000"/>
                        </a:lnSpc>
                        <a:spcBef>
                          <a:spcPts val="0"/>
                        </a:spcBef>
                        <a:spcAft>
                          <a:spcPts val="0"/>
                        </a:spcAft>
                        <a:buClr>
                          <a:schemeClr val="dk1"/>
                        </a:buClr>
                        <a:buSzPts val="2000"/>
                        <a:buFont typeface="Verdana"/>
                        <a:buNone/>
                      </a:pPr>
                      <a:endParaRPr sz="2000" u="none" strike="noStrike" cap="none">
                        <a:solidFill>
                          <a:schemeClr val="dk1"/>
                        </a:solidFill>
                        <a:latin typeface="Verdana"/>
                        <a:ea typeface="Verdana"/>
                        <a:cs typeface="Verdana"/>
                        <a:sym typeface="Verdana"/>
                      </a:endParaRPr>
                    </a:p>
                    <a:p>
                      <a:pPr marL="457200" marR="0" lvl="0" indent="-361950" algn="l" rtl="0">
                        <a:lnSpc>
                          <a:spcPct val="100000"/>
                        </a:lnSpc>
                        <a:spcBef>
                          <a:spcPts val="0"/>
                        </a:spcBef>
                        <a:spcAft>
                          <a:spcPts val="0"/>
                        </a:spcAft>
                        <a:buClr>
                          <a:schemeClr val="dk1"/>
                        </a:buClr>
                        <a:buSzPts val="2100"/>
                        <a:buFont typeface="Verdana"/>
                        <a:buChar char="-"/>
                      </a:pPr>
                      <a:r>
                        <a:rPr lang="en-US" sz="2000" u="none" strike="noStrike" cap="none">
                          <a:solidFill>
                            <a:schemeClr val="dk1"/>
                          </a:solidFill>
                          <a:latin typeface="Verdana"/>
                          <a:ea typeface="Verdana"/>
                          <a:cs typeface="Verdana"/>
                          <a:sym typeface="Verdana"/>
                        </a:rPr>
                        <a:t>Structural inequities within our policies, systems, and/or way of work?</a:t>
                      </a:r>
                      <a:endParaRPr sz="1400" u="none" strike="noStrike" cap="none"/>
                    </a:p>
                    <a:p>
                      <a:pPr marL="0" marR="0" lvl="0" indent="0" algn="l" rtl="0">
                        <a:lnSpc>
                          <a:spcPct val="100000"/>
                        </a:lnSpc>
                        <a:spcBef>
                          <a:spcPts val="0"/>
                        </a:spcBef>
                        <a:spcAft>
                          <a:spcPts val="0"/>
                        </a:spcAft>
                        <a:buClr>
                          <a:srgbClr val="000000"/>
                        </a:buClr>
                        <a:buSzPts val="1200"/>
                        <a:buFont typeface="Arial"/>
                        <a:buNone/>
                      </a:pPr>
                      <a:r>
                        <a:rPr lang="en-US" sz="1200" u="none" strike="noStrike" cap="none"/>
                        <a:t> </a:t>
                      </a:r>
                      <a:endParaRPr sz="1200" u="none" strike="noStrike" cap="none">
                        <a:latin typeface="Cambria"/>
                        <a:ea typeface="Cambria"/>
                        <a:cs typeface="Cambria"/>
                        <a:sym typeface="Cambria"/>
                      </a:endParaRPr>
                    </a:p>
                  </a:txBody>
                  <a:tcPr marL="68575" marR="68575" marT="0" marB="0"/>
                </a:tc>
                <a:extLst>
                  <a:ext uri="{0D108BD9-81ED-4DB2-BD59-A6C34878D82A}">
                    <a16:rowId xmlns:a16="http://schemas.microsoft.com/office/drawing/2014/main" val="10000"/>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grpSp>
        <p:nvGrpSpPr>
          <p:cNvPr id="491" name="Google Shape;491;p43"/>
          <p:cNvGrpSpPr/>
          <p:nvPr/>
        </p:nvGrpSpPr>
        <p:grpSpPr>
          <a:xfrm>
            <a:off x="630086" y="1066800"/>
            <a:ext cx="5216828" cy="5562600"/>
            <a:chOff x="1773086" y="0"/>
            <a:chExt cx="5216828" cy="5562600"/>
          </a:xfrm>
        </p:grpSpPr>
        <p:sp>
          <p:nvSpPr>
            <p:cNvPr id="492" name="Google Shape;492;p43"/>
            <p:cNvSpPr/>
            <p:nvPr/>
          </p:nvSpPr>
          <p:spPr>
            <a:xfrm>
              <a:off x="2829979" y="2781300"/>
              <a:ext cx="693322" cy="1321117"/>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76AC7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43"/>
            <p:cNvSpPr txBox="1"/>
            <p:nvPr/>
          </p:nvSpPr>
          <p:spPr>
            <a:xfrm>
              <a:off x="3139340" y="3404558"/>
              <a:ext cx="74599" cy="7459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Verdana"/>
                <a:buNone/>
              </a:pPr>
              <a:endParaRPr sz="500" b="0" i="0" u="none" strike="noStrike" cap="none">
                <a:solidFill>
                  <a:schemeClr val="dk1"/>
                </a:solidFill>
                <a:latin typeface="Verdana"/>
                <a:ea typeface="Verdana"/>
                <a:cs typeface="Verdana"/>
                <a:sym typeface="Verdana"/>
              </a:endParaRPr>
            </a:p>
          </p:txBody>
        </p:sp>
        <p:sp>
          <p:nvSpPr>
            <p:cNvPr id="494" name="Google Shape;494;p43"/>
            <p:cNvSpPr/>
            <p:nvPr/>
          </p:nvSpPr>
          <p:spPr>
            <a:xfrm>
              <a:off x="2829979" y="2735580"/>
              <a:ext cx="693322" cy="91440"/>
            </a:xfrm>
            <a:custGeom>
              <a:avLst/>
              <a:gdLst/>
              <a:ahLst/>
              <a:cxnLst/>
              <a:rect l="l" t="t" r="r" b="b"/>
              <a:pathLst>
                <a:path w="120000" h="120000" extrusionOk="0">
                  <a:moveTo>
                    <a:pt x="0" y="60000"/>
                  </a:moveTo>
                  <a:lnTo>
                    <a:pt x="120000" y="60000"/>
                  </a:lnTo>
                </a:path>
              </a:pathLst>
            </a:custGeom>
            <a:noFill/>
            <a:ln w="25400" cap="flat" cmpd="sng">
              <a:solidFill>
                <a:srgbClr val="76AC7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43"/>
            <p:cNvSpPr txBox="1"/>
            <p:nvPr/>
          </p:nvSpPr>
          <p:spPr>
            <a:xfrm>
              <a:off x="3159307" y="2763966"/>
              <a:ext cx="34666" cy="34666"/>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Verdana"/>
                <a:buNone/>
              </a:pPr>
              <a:endParaRPr sz="500" b="0" i="0" u="none" strike="noStrike" cap="none">
                <a:solidFill>
                  <a:schemeClr val="dk1"/>
                </a:solidFill>
                <a:latin typeface="Verdana"/>
                <a:ea typeface="Verdana"/>
                <a:cs typeface="Verdana"/>
                <a:sym typeface="Verdana"/>
              </a:endParaRPr>
            </a:p>
          </p:txBody>
        </p:sp>
        <p:sp>
          <p:nvSpPr>
            <p:cNvPr id="496" name="Google Shape;496;p43"/>
            <p:cNvSpPr/>
            <p:nvPr/>
          </p:nvSpPr>
          <p:spPr>
            <a:xfrm>
              <a:off x="2829979" y="1460182"/>
              <a:ext cx="693322" cy="1321117"/>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76AC7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43"/>
            <p:cNvSpPr txBox="1"/>
            <p:nvPr/>
          </p:nvSpPr>
          <p:spPr>
            <a:xfrm>
              <a:off x="3139340" y="2083441"/>
              <a:ext cx="74599" cy="7459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Verdana"/>
                <a:buNone/>
              </a:pPr>
              <a:endParaRPr sz="500" b="0" i="0" u="none" strike="noStrike" cap="none">
                <a:solidFill>
                  <a:schemeClr val="dk1"/>
                </a:solidFill>
                <a:latin typeface="Verdana"/>
                <a:ea typeface="Verdana"/>
                <a:cs typeface="Verdana"/>
                <a:sym typeface="Verdana"/>
              </a:endParaRPr>
            </a:p>
          </p:txBody>
        </p:sp>
        <p:sp>
          <p:nvSpPr>
            <p:cNvPr id="498" name="Google Shape;498;p43"/>
            <p:cNvSpPr/>
            <p:nvPr/>
          </p:nvSpPr>
          <p:spPr>
            <a:xfrm rot="-5400000">
              <a:off x="-479767" y="2252853"/>
              <a:ext cx="5562600" cy="1056894"/>
            </a:xfrm>
            <a:prstGeom prst="rect">
              <a:avLst/>
            </a:prstGeom>
            <a:solidFill>
              <a:srgbClr val="95D99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43"/>
            <p:cNvSpPr txBox="1"/>
            <p:nvPr/>
          </p:nvSpPr>
          <p:spPr>
            <a:xfrm rot="-5400000">
              <a:off x="-479767" y="2252853"/>
              <a:ext cx="5562600" cy="1056894"/>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Clr>
                  <a:schemeClr val="dk1"/>
                </a:buClr>
                <a:buSzPts val="4200"/>
                <a:buFont typeface="Verdana"/>
                <a:buNone/>
              </a:pPr>
              <a:r>
                <a:rPr lang="en-US" sz="4200" b="0" i="0" u="none" strike="noStrike" cap="none">
                  <a:solidFill>
                    <a:schemeClr val="dk1"/>
                  </a:solidFill>
                  <a:latin typeface="Verdana"/>
                  <a:ea typeface="Verdana"/>
                  <a:cs typeface="Verdana"/>
                  <a:sym typeface="Verdana"/>
                </a:rPr>
                <a:t>Biased Based Beliefs</a:t>
              </a:r>
              <a:endParaRPr sz="1400" b="0" i="0" u="none" strike="noStrike" cap="none">
                <a:solidFill>
                  <a:srgbClr val="000000"/>
                </a:solidFill>
                <a:latin typeface="Arial"/>
                <a:ea typeface="Arial"/>
                <a:cs typeface="Arial"/>
                <a:sym typeface="Arial"/>
              </a:endParaRPr>
            </a:p>
          </p:txBody>
        </p:sp>
        <p:sp>
          <p:nvSpPr>
            <p:cNvPr id="500" name="Google Shape;500;p43"/>
            <p:cNvSpPr/>
            <p:nvPr/>
          </p:nvSpPr>
          <p:spPr>
            <a:xfrm>
              <a:off x="3523302" y="931735"/>
              <a:ext cx="3466612" cy="1056894"/>
            </a:xfrm>
            <a:prstGeom prst="rect">
              <a:avLst/>
            </a:prstGeom>
            <a:solidFill>
              <a:srgbClr val="95D99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43"/>
            <p:cNvSpPr txBox="1"/>
            <p:nvPr/>
          </p:nvSpPr>
          <p:spPr>
            <a:xfrm>
              <a:off x="3523302" y="931735"/>
              <a:ext cx="3466612" cy="1056894"/>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dk1"/>
                </a:buClr>
                <a:buSzPts val="3600"/>
                <a:buFont typeface="Verdana"/>
                <a:buNone/>
              </a:pPr>
              <a:r>
                <a:rPr lang="en-US" sz="3600" b="0" i="0" u="none" strike="noStrike" cap="none">
                  <a:solidFill>
                    <a:schemeClr val="dk1"/>
                  </a:solidFill>
                  <a:latin typeface="Verdana"/>
                  <a:ea typeface="Verdana"/>
                  <a:cs typeface="Verdana"/>
                  <a:sym typeface="Verdana"/>
                </a:rPr>
                <a:t>Color Blindness</a:t>
              </a:r>
              <a:endParaRPr sz="1400" b="0" i="0" u="none" strike="noStrike" cap="none">
                <a:solidFill>
                  <a:srgbClr val="000000"/>
                </a:solidFill>
                <a:latin typeface="Arial"/>
                <a:ea typeface="Arial"/>
                <a:cs typeface="Arial"/>
                <a:sym typeface="Arial"/>
              </a:endParaRPr>
            </a:p>
          </p:txBody>
        </p:sp>
        <p:sp>
          <p:nvSpPr>
            <p:cNvPr id="502" name="Google Shape;502;p43"/>
            <p:cNvSpPr/>
            <p:nvPr/>
          </p:nvSpPr>
          <p:spPr>
            <a:xfrm>
              <a:off x="3523302" y="2252853"/>
              <a:ext cx="3466612" cy="1056894"/>
            </a:xfrm>
            <a:prstGeom prst="rect">
              <a:avLst/>
            </a:prstGeom>
            <a:solidFill>
              <a:srgbClr val="95D99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43"/>
            <p:cNvSpPr txBox="1"/>
            <p:nvPr/>
          </p:nvSpPr>
          <p:spPr>
            <a:xfrm>
              <a:off x="3523302" y="2252853"/>
              <a:ext cx="3466612" cy="1056894"/>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dk1"/>
                </a:buClr>
                <a:buSzPts val="3600"/>
                <a:buFont typeface="Verdana"/>
                <a:buNone/>
              </a:pPr>
              <a:r>
                <a:rPr lang="en-US" sz="3600" b="0" i="0" u="none" strike="noStrike" cap="none">
                  <a:solidFill>
                    <a:schemeClr val="dk1"/>
                  </a:solidFill>
                  <a:latin typeface="Verdana"/>
                  <a:ea typeface="Verdana"/>
                  <a:cs typeface="Verdana"/>
                  <a:sym typeface="Verdana"/>
                </a:rPr>
                <a:t>Deficit Thinking</a:t>
              </a:r>
              <a:endParaRPr sz="1400" b="0" i="0" u="none" strike="noStrike" cap="none">
                <a:solidFill>
                  <a:srgbClr val="000000"/>
                </a:solidFill>
                <a:latin typeface="Arial"/>
                <a:ea typeface="Arial"/>
                <a:cs typeface="Arial"/>
                <a:sym typeface="Arial"/>
              </a:endParaRPr>
            </a:p>
          </p:txBody>
        </p:sp>
        <p:sp>
          <p:nvSpPr>
            <p:cNvPr id="504" name="Google Shape;504;p43"/>
            <p:cNvSpPr/>
            <p:nvPr/>
          </p:nvSpPr>
          <p:spPr>
            <a:xfrm>
              <a:off x="3523302" y="3573970"/>
              <a:ext cx="3466612" cy="1056894"/>
            </a:xfrm>
            <a:prstGeom prst="rect">
              <a:avLst/>
            </a:prstGeom>
            <a:solidFill>
              <a:srgbClr val="95D99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43"/>
            <p:cNvSpPr txBox="1"/>
            <p:nvPr/>
          </p:nvSpPr>
          <p:spPr>
            <a:xfrm>
              <a:off x="3523302" y="3573970"/>
              <a:ext cx="3466612" cy="1056894"/>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dk1"/>
                </a:buClr>
                <a:buSzPts val="3600"/>
                <a:buFont typeface="Verdana"/>
                <a:buNone/>
              </a:pPr>
              <a:r>
                <a:rPr lang="en-US" sz="3600" b="0" i="0" u="none" strike="noStrike" cap="none">
                  <a:solidFill>
                    <a:schemeClr val="dk1"/>
                  </a:solidFill>
                  <a:latin typeface="Verdana"/>
                  <a:ea typeface="Verdana"/>
                  <a:cs typeface="Verdana"/>
                  <a:sym typeface="Verdana"/>
                </a:rPr>
                <a:t>Poverty Disciplining</a:t>
              </a:r>
              <a:endParaRPr sz="1400" b="0" i="0" u="none" strike="noStrike" cap="none">
                <a:solidFill>
                  <a:srgbClr val="000000"/>
                </a:solidFill>
                <a:latin typeface="Arial"/>
                <a:ea typeface="Arial"/>
                <a:cs typeface="Arial"/>
                <a:sym typeface="Arial"/>
              </a:endParaRPr>
            </a:p>
          </p:txBody>
        </p:sp>
      </p:grpSp>
      <p:sp>
        <p:nvSpPr>
          <p:cNvPr id="506" name="Google Shape;506;p43"/>
          <p:cNvSpPr txBox="1"/>
          <p:nvPr/>
        </p:nvSpPr>
        <p:spPr>
          <a:xfrm>
            <a:off x="1828800" y="258886"/>
            <a:ext cx="6858000"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Verdana"/>
                <a:ea typeface="Verdana"/>
                <a:cs typeface="Verdana"/>
                <a:sym typeface="Verdana"/>
              </a:rPr>
              <a:t>What gets in the way of educational equity?</a:t>
            </a:r>
            <a:endParaRPr sz="3200" b="1" i="0" u="none" strike="noStrike" cap="none">
              <a:solidFill>
                <a:schemeClr val="dk1"/>
              </a:solidFill>
              <a:latin typeface="Verdana"/>
              <a:ea typeface="Verdana"/>
              <a:cs typeface="Verdana"/>
              <a:sym typeface="Verdana"/>
            </a:endParaRPr>
          </a:p>
        </p:txBody>
      </p:sp>
      <p:pic>
        <p:nvPicPr>
          <p:cNvPr id="507" name="Google Shape;507;p43"/>
          <p:cNvPicPr preferRelativeResize="0"/>
          <p:nvPr/>
        </p:nvPicPr>
        <p:blipFill rotWithShape="1">
          <a:blip r:embed="rId3">
            <a:alphaModFix/>
          </a:blip>
          <a:srcRect/>
          <a:stretch/>
        </p:blipFill>
        <p:spPr>
          <a:xfrm>
            <a:off x="6019801" y="1336104"/>
            <a:ext cx="2971800" cy="474719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44"/>
          <p:cNvSpPr txBox="1">
            <a:spLocks noGrp="1"/>
          </p:cNvSpPr>
          <p:nvPr>
            <p:ph type="body" idx="1"/>
          </p:nvPr>
        </p:nvSpPr>
        <p:spPr>
          <a:xfrm>
            <a:off x="457200" y="1624376"/>
            <a:ext cx="8229600" cy="5140200"/>
          </a:xfrm>
          <a:prstGeom prst="rect">
            <a:avLst/>
          </a:prstGeom>
          <a:noFill/>
          <a:ln>
            <a:noFill/>
          </a:ln>
        </p:spPr>
        <p:txBody>
          <a:bodyPr spcFirstLastPara="1" wrap="square" lIns="91425" tIns="45700" rIns="91425" bIns="45700" anchor="t" anchorCtr="0">
            <a:normAutofit/>
          </a:bodyPr>
          <a:lstStyle/>
          <a:p>
            <a:pPr marL="457200" lvl="0" indent="0" algn="l" rtl="0">
              <a:lnSpc>
                <a:spcPct val="115000"/>
              </a:lnSpc>
              <a:spcBef>
                <a:spcPts val="1200"/>
              </a:spcBef>
              <a:spcAft>
                <a:spcPts val="0"/>
              </a:spcAft>
              <a:buSzPts val="1500"/>
              <a:buNone/>
            </a:pPr>
            <a:r>
              <a:rPr lang="en-US" sz="3600" i="1">
                <a:solidFill>
                  <a:schemeClr val="dk1"/>
                </a:solidFill>
                <a:latin typeface="Verdana"/>
                <a:ea typeface="Verdana"/>
                <a:cs typeface="Verdana"/>
                <a:sym typeface="Verdana"/>
              </a:rPr>
              <a:t>racial “colorblindness” — the idea that ignoring or overlooking racial and ethnic differences promotes racial harmony</a:t>
            </a:r>
            <a:endParaRPr sz="2900">
              <a:solidFill>
                <a:schemeClr val="dk1"/>
              </a:solidFill>
              <a:latin typeface="Arial"/>
              <a:ea typeface="Arial"/>
              <a:cs typeface="Arial"/>
              <a:sym typeface="Arial"/>
            </a:endParaRPr>
          </a:p>
          <a:p>
            <a:pPr marL="0" lvl="0" indent="0" algn="l" rtl="0">
              <a:lnSpc>
                <a:spcPct val="115000"/>
              </a:lnSpc>
              <a:spcBef>
                <a:spcPts val="1200"/>
              </a:spcBef>
              <a:spcAft>
                <a:spcPts val="0"/>
              </a:spcAft>
              <a:buSzPts val="1500"/>
              <a:buNone/>
            </a:pPr>
            <a:endParaRPr sz="2900">
              <a:solidFill>
                <a:schemeClr val="dk1"/>
              </a:solidFill>
              <a:latin typeface="Arial"/>
              <a:ea typeface="Arial"/>
              <a:cs typeface="Arial"/>
              <a:sym typeface="Arial"/>
            </a:endParaRPr>
          </a:p>
          <a:p>
            <a:pPr marL="457200" lvl="0" indent="-412750" algn="l" rtl="0">
              <a:lnSpc>
                <a:spcPct val="115000"/>
              </a:lnSpc>
              <a:spcBef>
                <a:spcPts val="1200"/>
              </a:spcBef>
              <a:spcAft>
                <a:spcPts val="0"/>
              </a:spcAft>
              <a:buClr>
                <a:schemeClr val="dk1"/>
              </a:buClr>
              <a:buSzPts val="2900"/>
              <a:buFont typeface="Arial"/>
              <a:buChar char="-"/>
            </a:pPr>
            <a:r>
              <a:rPr lang="en-US" sz="2900">
                <a:solidFill>
                  <a:schemeClr val="dk1"/>
                </a:solidFill>
                <a:latin typeface="Arial"/>
                <a:ea typeface="Arial"/>
                <a:cs typeface="Arial"/>
                <a:sym typeface="Arial"/>
              </a:rPr>
              <a:t>does not recognize the systemic inequities that hinder students of color</a:t>
            </a:r>
            <a:endParaRPr sz="2900">
              <a:solidFill>
                <a:schemeClr val="dk1"/>
              </a:solidFill>
              <a:latin typeface="Arial"/>
              <a:ea typeface="Arial"/>
              <a:cs typeface="Arial"/>
              <a:sym typeface="Arial"/>
            </a:endParaRPr>
          </a:p>
          <a:p>
            <a:pPr marL="457200" lvl="0" indent="-412750" algn="l" rtl="0">
              <a:lnSpc>
                <a:spcPct val="115000"/>
              </a:lnSpc>
              <a:spcBef>
                <a:spcPts val="0"/>
              </a:spcBef>
              <a:spcAft>
                <a:spcPts val="0"/>
              </a:spcAft>
              <a:buClr>
                <a:schemeClr val="dk1"/>
              </a:buClr>
              <a:buSzPts val="2900"/>
              <a:buFont typeface="Arial"/>
              <a:buChar char="-"/>
            </a:pPr>
            <a:r>
              <a:rPr lang="en-US" sz="2900">
                <a:solidFill>
                  <a:schemeClr val="dk1"/>
                </a:solidFill>
                <a:latin typeface="Arial"/>
                <a:ea typeface="Arial"/>
                <a:cs typeface="Arial"/>
                <a:sym typeface="Arial"/>
              </a:rPr>
              <a:t>assumes an equal playing field</a:t>
            </a:r>
            <a:endParaRPr sz="2900">
              <a:solidFill>
                <a:schemeClr val="dk1"/>
              </a:solidFill>
              <a:latin typeface="Arial"/>
              <a:ea typeface="Arial"/>
              <a:cs typeface="Arial"/>
              <a:sym typeface="Arial"/>
            </a:endParaRPr>
          </a:p>
          <a:p>
            <a:pPr marL="0" lvl="0" indent="0" algn="l" rtl="0">
              <a:lnSpc>
                <a:spcPct val="80000"/>
              </a:lnSpc>
              <a:spcBef>
                <a:spcPts val="1200"/>
              </a:spcBef>
              <a:spcAft>
                <a:spcPts val="0"/>
              </a:spcAft>
              <a:buClr>
                <a:schemeClr val="dk1"/>
              </a:buClr>
              <a:buSzPts val="2960"/>
              <a:buNone/>
            </a:pPr>
            <a:endParaRPr sz="2960">
              <a:solidFill>
                <a:schemeClr val="dk1"/>
              </a:solidFill>
              <a:latin typeface="Verdana"/>
              <a:ea typeface="Verdana"/>
              <a:cs typeface="Verdana"/>
              <a:sym typeface="Verdana"/>
            </a:endParaRPr>
          </a:p>
          <a:p>
            <a:pPr marL="0" lvl="0" indent="0" algn="l" rtl="0">
              <a:lnSpc>
                <a:spcPct val="80000"/>
              </a:lnSpc>
              <a:spcBef>
                <a:spcPts val="592"/>
              </a:spcBef>
              <a:spcAft>
                <a:spcPts val="0"/>
              </a:spcAft>
              <a:buClr>
                <a:schemeClr val="dk1"/>
              </a:buClr>
              <a:buSzPts val="2960"/>
              <a:buNone/>
            </a:pPr>
            <a:endParaRPr sz="2960"/>
          </a:p>
        </p:txBody>
      </p:sp>
      <p:sp>
        <p:nvSpPr>
          <p:cNvPr id="513" name="Google Shape;513;p44"/>
          <p:cNvSpPr txBox="1">
            <a:spLocks noGrp="1"/>
          </p:cNvSpPr>
          <p:nvPr>
            <p:ph type="title"/>
          </p:nvPr>
        </p:nvSpPr>
        <p:spPr>
          <a:xfrm>
            <a:off x="228600" y="228600"/>
            <a:ext cx="8686800" cy="871200"/>
          </a:xfrm>
          <a:prstGeom prst="rect">
            <a:avLst/>
          </a:prstGeom>
          <a:solidFill>
            <a:srgbClr val="A9DCF2">
              <a:alpha val="65490"/>
            </a:srgbClr>
          </a:solidFill>
          <a:ln>
            <a:noFill/>
          </a:ln>
        </p:spPr>
        <p:txBody>
          <a:bodyPr spcFirstLastPara="1" wrap="square" lIns="91425" tIns="45700" rIns="91425" bIns="45700" anchor="t" anchorCtr="0">
            <a:normAutofit fontScale="90000"/>
          </a:bodyPr>
          <a:lstStyle/>
          <a:p>
            <a:pPr marL="0" lvl="0" indent="0" algn="ctr" rtl="0">
              <a:lnSpc>
                <a:spcPct val="100000"/>
              </a:lnSpc>
              <a:spcBef>
                <a:spcPts val="0"/>
              </a:spcBef>
              <a:spcAft>
                <a:spcPts val="0"/>
              </a:spcAft>
              <a:buClr>
                <a:schemeClr val="dk1"/>
              </a:buClr>
              <a:buSzPts val="3600"/>
              <a:buFont typeface="Verdana"/>
              <a:buNone/>
            </a:pPr>
            <a:r>
              <a:rPr lang="en-US" sz="3740">
                <a:solidFill>
                  <a:schemeClr val="dk1"/>
                </a:solidFill>
                <a:latin typeface="Verdana"/>
                <a:ea typeface="Verdana"/>
                <a:cs typeface="Verdana"/>
                <a:sym typeface="Verdana"/>
              </a:rPr>
              <a:t>Color Blindness</a:t>
            </a:r>
            <a:r>
              <a:rPr lang="en-US" sz="3240">
                <a:solidFill>
                  <a:schemeClr val="dk1"/>
                </a:solidFill>
                <a:latin typeface="Verdana"/>
                <a:ea typeface="Verdana"/>
                <a:cs typeface="Verdana"/>
                <a:sym typeface="Verdana"/>
              </a:rPr>
              <a:t/>
            </a:r>
            <a:br>
              <a:rPr lang="en-US" sz="3240">
                <a:solidFill>
                  <a:schemeClr val="dk1"/>
                </a:solidFill>
                <a:latin typeface="Verdana"/>
                <a:ea typeface="Verdana"/>
                <a:cs typeface="Verdana"/>
                <a:sym typeface="Verdana"/>
              </a:rPr>
            </a:br>
            <a:endParaRPr sz="3240"/>
          </a:p>
        </p:txBody>
      </p:sp>
      <p:sp>
        <p:nvSpPr>
          <p:cNvPr id="514" name="Google Shape;514;p44"/>
          <p:cNvSpPr txBox="1"/>
          <p:nvPr/>
        </p:nvSpPr>
        <p:spPr>
          <a:xfrm>
            <a:off x="6840300" y="4332600"/>
            <a:ext cx="2075100" cy="28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Scruggs 2009</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aee3afe4bd_0_6"/>
          <p:cNvSpPr txBox="1">
            <a:spLocks noGrp="1"/>
          </p:cNvSpPr>
          <p:nvPr>
            <p:ph type="title"/>
          </p:nvPr>
        </p:nvSpPr>
        <p:spPr>
          <a:xfrm>
            <a:off x="228600" y="228600"/>
            <a:ext cx="8686800" cy="1143000"/>
          </a:xfrm>
          <a:prstGeom prst="rect">
            <a:avLst/>
          </a:prstGeom>
          <a:solidFill>
            <a:srgbClr val="A9DCF2">
              <a:alpha val="64705"/>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a:solidFill>
                  <a:schemeClr val="dk1"/>
                </a:solidFill>
                <a:latin typeface="Verdana"/>
                <a:ea typeface="Verdana"/>
                <a:cs typeface="Verdana"/>
                <a:sym typeface="Verdana"/>
              </a:rPr>
              <a:t>Heart and Mind</a:t>
            </a:r>
            <a:endParaRPr>
              <a:solidFill>
                <a:schemeClr val="dk1"/>
              </a:solidFill>
              <a:latin typeface="Verdana"/>
              <a:ea typeface="Verdana"/>
              <a:cs typeface="Verdana"/>
              <a:sym typeface="Verdana"/>
            </a:endParaRPr>
          </a:p>
        </p:txBody>
      </p:sp>
      <p:sp>
        <p:nvSpPr>
          <p:cNvPr id="218" name="Google Shape;218;gaee3afe4bd_0_6"/>
          <p:cNvSpPr txBox="1"/>
          <p:nvPr/>
        </p:nvSpPr>
        <p:spPr>
          <a:xfrm>
            <a:off x="228600" y="1371600"/>
            <a:ext cx="8686800" cy="1908900"/>
          </a:xfrm>
          <a:prstGeom prst="rect">
            <a:avLst/>
          </a:prstGeom>
          <a:noFill/>
          <a:ln>
            <a:noFill/>
          </a:ln>
        </p:spPr>
        <p:txBody>
          <a:bodyPr spcFirstLastPara="1" wrap="square" lIns="91425" tIns="91425" rIns="91425" bIns="91425" anchor="t" anchorCtr="0">
            <a:noAutofit/>
          </a:bodyPr>
          <a:lstStyle/>
          <a:p>
            <a:pPr marL="457200" marR="0" lvl="0" indent="-387350" algn="l" rtl="0">
              <a:lnSpc>
                <a:spcPct val="100000"/>
              </a:lnSpc>
              <a:spcBef>
                <a:spcPts val="0"/>
              </a:spcBef>
              <a:spcAft>
                <a:spcPts val="0"/>
              </a:spcAft>
              <a:buClr>
                <a:srgbClr val="000000"/>
              </a:buClr>
              <a:buSzPts val="2500"/>
              <a:buFont typeface="Verdana"/>
              <a:buAutoNum type="arabicPeriod"/>
            </a:pPr>
            <a:r>
              <a:rPr lang="en-US" sz="2500" b="0" i="0" u="none" strike="noStrike" cap="none">
                <a:solidFill>
                  <a:srgbClr val="000000"/>
                </a:solidFill>
                <a:latin typeface="Verdana"/>
                <a:ea typeface="Verdana"/>
                <a:cs typeface="Verdana"/>
                <a:sym typeface="Verdana"/>
              </a:rPr>
              <a:t>Introduce yourself!  Share your name, division/school, and position.</a:t>
            </a:r>
            <a:endParaRPr sz="2500" b="0" i="0" u="none" strike="noStrike" cap="none">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AutoNum type="arabicPeriod"/>
            </a:pPr>
            <a:r>
              <a:rPr lang="en-US" sz="2500" b="0" i="0" u="none" strike="noStrike" cap="none">
                <a:solidFill>
                  <a:srgbClr val="000000"/>
                </a:solidFill>
                <a:latin typeface="Verdana"/>
                <a:ea typeface="Verdana"/>
                <a:cs typeface="Verdana"/>
                <a:sym typeface="Verdana"/>
              </a:rPr>
              <a:t>Jot down your partner’s name, as they will be your CHAT PARTNER throughout today’s session.</a:t>
            </a:r>
            <a:endParaRPr sz="25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Verdana"/>
              <a:ea typeface="Verdana"/>
              <a:cs typeface="Verdana"/>
              <a:sym typeface="Verdana"/>
            </a:endParaRPr>
          </a:p>
        </p:txBody>
      </p:sp>
      <p:sp>
        <p:nvSpPr>
          <p:cNvPr id="219" name="Google Shape;219;gaee3afe4bd_0_6"/>
          <p:cNvSpPr txBox="1"/>
          <p:nvPr/>
        </p:nvSpPr>
        <p:spPr>
          <a:xfrm>
            <a:off x="228600" y="3524425"/>
            <a:ext cx="4265700" cy="344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0" i="0" u="none" strike="noStrike" cap="none">
                <a:solidFill>
                  <a:schemeClr val="dk1"/>
                </a:solidFill>
                <a:latin typeface="Verdana"/>
                <a:ea typeface="Verdana"/>
                <a:cs typeface="Verdana"/>
                <a:sym typeface="Verdana"/>
              </a:rPr>
              <a:t>3. Briefly discuss what’s on your heart and mind.  There’s a lot going on in the world and in your life.  What’s front and center for you right now? (WB 2)</a:t>
            </a:r>
            <a:endParaRPr sz="25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220" name="Google Shape;220;gaee3afe4bd_0_6"/>
          <p:cNvPicPr preferRelativeResize="0"/>
          <p:nvPr/>
        </p:nvPicPr>
        <p:blipFill rotWithShape="1">
          <a:blip r:embed="rId3">
            <a:alphaModFix/>
          </a:blip>
          <a:srcRect/>
          <a:stretch/>
        </p:blipFill>
        <p:spPr>
          <a:xfrm>
            <a:off x="4649650" y="3524425"/>
            <a:ext cx="4265752" cy="3272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45"/>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0"/>
              </a:spcBef>
              <a:spcAft>
                <a:spcPts val="0"/>
              </a:spcAft>
              <a:buClr>
                <a:schemeClr val="dk1"/>
              </a:buClr>
              <a:buSzPts val="3200"/>
              <a:buNone/>
            </a:pPr>
            <a:r>
              <a:rPr lang="en-US" sz="3600">
                <a:solidFill>
                  <a:schemeClr val="dk1"/>
                </a:solidFill>
                <a:latin typeface="Verdana"/>
                <a:ea typeface="Verdana"/>
                <a:cs typeface="Verdana"/>
                <a:sym typeface="Verdana"/>
              </a:rPr>
              <a:t>Discounts the presence of systemic inequities as the result of race-based processes, practices, and policies</a:t>
            </a:r>
            <a:endParaRPr>
              <a:latin typeface="Verdana"/>
              <a:ea typeface="Verdana"/>
              <a:cs typeface="Verdana"/>
              <a:sym typeface="Verdana"/>
            </a:endParaRPr>
          </a:p>
          <a:p>
            <a:pPr marL="25400" lvl="0" indent="0" algn="l" rtl="0">
              <a:lnSpc>
                <a:spcPct val="100000"/>
              </a:lnSpc>
              <a:spcBef>
                <a:spcPts val="640"/>
              </a:spcBef>
              <a:spcAft>
                <a:spcPts val="0"/>
              </a:spcAft>
              <a:buClr>
                <a:schemeClr val="dk1"/>
              </a:buClr>
              <a:buSzPts val="3200"/>
              <a:buNone/>
            </a:pPr>
            <a:endParaRPr sz="3600">
              <a:solidFill>
                <a:schemeClr val="dk1"/>
              </a:solidFill>
              <a:latin typeface="Verdana"/>
              <a:ea typeface="Verdana"/>
              <a:cs typeface="Verdana"/>
              <a:sym typeface="Verdana"/>
            </a:endParaRPr>
          </a:p>
          <a:p>
            <a:pPr marL="25400" lvl="0" indent="0" algn="l" rtl="0">
              <a:lnSpc>
                <a:spcPct val="100000"/>
              </a:lnSpc>
              <a:spcBef>
                <a:spcPts val="640"/>
              </a:spcBef>
              <a:spcAft>
                <a:spcPts val="0"/>
              </a:spcAft>
              <a:buClr>
                <a:schemeClr val="dk1"/>
              </a:buClr>
              <a:buSzPts val="3200"/>
              <a:buNone/>
            </a:pPr>
            <a:r>
              <a:rPr lang="en-US" sz="3600">
                <a:solidFill>
                  <a:schemeClr val="dk1"/>
                </a:solidFill>
                <a:latin typeface="Verdana"/>
                <a:ea typeface="Verdana"/>
                <a:cs typeface="Verdana"/>
                <a:sym typeface="Verdana"/>
              </a:rPr>
              <a:t>Blames a group for the conditions they find themselves experiencing</a:t>
            </a:r>
            <a:endParaRPr>
              <a:latin typeface="Verdana"/>
              <a:ea typeface="Verdana"/>
              <a:cs typeface="Verdana"/>
              <a:sym typeface="Verdana"/>
            </a:endParaRPr>
          </a:p>
          <a:p>
            <a:pPr marL="0" lvl="0" indent="0" algn="l" rtl="0">
              <a:lnSpc>
                <a:spcPct val="100000"/>
              </a:lnSpc>
              <a:spcBef>
                <a:spcPts val="640"/>
              </a:spcBef>
              <a:spcAft>
                <a:spcPts val="0"/>
              </a:spcAft>
              <a:buClr>
                <a:schemeClr val="dk1"/>
              </a:buClr>
              <a:buSzPts val="3200"/>
              <a:buNone/>
            </a:pPr>
            <a:endParaRPr/>
          </a:p>
        </p:txBody>
      </p:sp>
      <p:sp>
        <p:nvSpPr>
          <p:cNvPr id="520" name="Google Shape;520;p45"/>
          <p:cNvSpPr txBox="1">
            <a:spLocks noGrp="1"/>
          </p:cNvSpPr>
          <p:nvPr>
            <p:ph type="title"/>
          </p:nvPr>
        </p:nvSpPr>
        <p:spPr>
          <a:xfrm>
            <a:off x="228600" y="228600"/>
            <a:ext cx="8686799" cy="1143000"/>
          </a:xfrm>
          <a:prstGeom prst="rect">
            <a:avLst/>
          </a:prstGeom>
          <a:solidFill>
            <a:srgbClr val="A9DCF2">
              <a:alpha val="65490"/>
            </a:srgbClr>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Verdana"/>
              <a:buNone/>
            </a:pPr>
            <a:r>
              <a:rPr lang="en-US">
                <a:solidFill>
                  <a:schemeClr val="dk1"/>
                </a:solidFill>
                <a:latin typeface="Verdana"/>
                <a:ea typeface="Verdana"/>
                <a:cs typeface="Verdana"/>
                <a:sym typeface="Verdana"/>
              </a:rPr>
              <a:t>Deficit Thinking Ideology</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g9ea5cc65a7_0_230"/>
          <p:cNvSpPr txBox="1">
            <a:spLocks noGrp="1"/>
          </p:cNvSpPr>
          <p:nvPr>
            <p:ph type="title"/>
          </p:nvPr>
        </p:nvSpPr>
        <p:spPr>
          <a:xfrm>
            <a:off x="457200" y="274638"/>
            <a:ext cx="8229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Poverty Disciplining</a:t>
            </a:r>
            <a:endParaRPr/>
          </a:p>
        </p:txBody>
      </p:sp>
      <p:sp>
        <p:nvSpPr>
          <p:cNvPr id="527" name="Google Shape;527;g9ea5cc65a7_0_230"/>
          <p:cNvSpPr txBox="1"/>
          <p:nvPr/>
        </p:nvSpPr>
        <p:spPr>
          <a:xfrm>
            <a:off x="466875" y="1743025"/>
            <a:ext cx="8227500" cy="405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Verdana"/>
                <a:ea typeface="Verdana"/>
                <a:cs typeface="Verdana"/>
                <a:sym typeface="Verdana"/>
              </a:rPr>
              <a:t>Assuming that students and families from low socio economic backgrounds lack the motivation, desire, and social emotional skills to change their financial situation.  </a:t>
            </a:r>
            <a:endParaRPr sz="3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Verdana"/>
                <a:ea typeface="Verdana"/>
                <a:cs typeface="Verdana"/>
                <a:sym typeface="Verdana"/>
              </a:rPr>
              <a:t>Discounts the systemic barriers that impede them obtaining financial solvency.  </a:t>
            </a:r>
            <a:endParaRPr sz="3000" b="0" i="0" u="none" strike="noStrike" cap="none">
              <a:solidFill>
                <a:srgbClr val="000000"/>
              </a:solidFill>
              <a:latin typeface="Verdana"/>
              <a:ea typeface="Verdana"/>
              <a:cs typeface="Verdana"/>
              <a:sym typeface="Verdan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ga39bfd3790_1_16"/>
          <p:cNvSpPr txBox="1"/>
          <p:nvPr/>
        </p:nvSpPr>
        <p:spPr>
          <a:xfrm>
            <a:off x="342900" y="2209797"/>
            <a:ext cx="8458200" cy="2874000"/>
          </a:xfrm>
          <a:prstGeom prst="rect">
            <a:avLst/>
          </a:prstGeom>
          <a:noFill/>
          <a:ln>
            <a:noFill/>
          </a:ln>
        </p:spPr>
        <p:txBody>
          <a:bodyPr spcFirstLastPara="1" wrap="square" lIns="91425" tIns="45700" rIns="91425" bIns="45700" anchor="t" anchorCtr="0">
            <a:noAutofit/>
          </a:bodyPr>
          <a:lstStyle/>
          <a:p>
            <a:pPr marL="45720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dk1"/>
                </a:solidFill>
                <a:latin typeface="Verdana"/>
                <a:ea typeface="Verdana"/>
                <a:cs typeface="Verdana"/>
                <a:sym typeface="Verdana"/>
              </a:rPr>
              <a:t>What are examples of biased based beliefs (color blindness, deficit thinking, poverty disciplining) that you’ve seen or heard in your school / district?</a:t>
            </a:r>
            <a:endParaRPr sz="3000" b="0" i="0" u="none" strike="noStrike" cap="none">
              <a:solidFill>
                <a:schemeClr val="dk1"/>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dk1"/>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dk1"/>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sz="2400" b="0" i="0" u="none" strike="noStrike" cap="none">
                <a:solidFill>
                  <a:schemeClr val="dk1"/>
                </a:solidFill>
                <a:latin typeface="Verdana"/>
                <a:ea typeface="Verdana"/>
                <a:cs typeface="Verdana"/>
                <a:sym typeface="Verdana"/>
              </a:rPr>
              <a:t>Directions on Workspace Page</a:t>
            </a:r>
            <a:r>
              <a:rPr lang="en-US" sz="1400" b="0" i="0" u="none" strike="noStrike" cap="none">
                <a:solidFill>
                  <a:schemeClr val="dk1"/>
                </a:solidFill>
                <a:latin typeface="Verdana"/>
                <a:ea typeface="Verdana"/>
                <a:cs typeface="Verdana"/>
                <a:sym typeface="Verdana"/>
              </a:rPr>
              <a:t> </a:t>
            </a:r>
            <a:endParaRPr sz="3000" b="0" i="0" u="none" strike="noStrike" cap="none">
              <a:solidFill>
                <a:schemeClr val="dk1"/>
              </a:solidFill>
              <a:latin typeface="Verdana"/>
              <a:ea typeface="Verdana"/>
              <a:cs typeface="Verdana"/>
              <a:sym typeface="Verdana"/>
            </a:endParaRPr>
          </a:p>
        </p:txBody>
      </p:sp>
      <p:pic>
        <p:nvPicPr>
          <p:cNvPr id="534" name="Google Shape;534;ga39bfd3790_1_16"/>
          <p:cNvPicPr preferRelativeResize="0"/>
          <p:nvPr/>
        </p:nvPicPr>
        <p:blipFill rotWithShape="1">
          <a:blip r:embed="rId3">
            <a:alphaModFix/>
          </a:blip>
          <a:srcRect/>
          <a:stretch/>
        </p:blipFill>
        <p:spPr>
          <a:xfrm>
            <a:off x="2092423" y="0"/>
            <a:ext cx="5035351" cy="22098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ga39bfd3790_1_22"/>
          <p:cNvSpPr txBox="1">
            <a:spLocks noGrp="1"/>
          </p:cNvSpPr>
          <p:nvPr>
            <p:ph type="title"/>
          </p:nvPr>
        </p:nvSpPr>
        <p:spPr>
          <a:xfrm>
            <a:off x="457200" y="274638"/>
            <a:ext cx="8229600" cy="1143000"/>
          </a:xfrm>
          <a:prstGeom prst="rect">
            <a:avLst/>
          </a:prstGeom>
          <a:solidFill>
            <a:srgbClr val="A9DCF2">
              <a:alpha val="66666"/>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How are they linked?</a:t>
            </a:r>
            <a:endParaRPr/>
          </a:p>
        </p:txBody>
      </p:sp>
      <p:sp>
        <p:nvSpPr>
          <p:cNvPr id="541" name="Google Shape;541;ga39bfd3790_1_22"/>
          <p:cNvSpPr txBox="1"/>
          <p:nvPr/>
        </p:nvSpPr>
        <p:spPr>
          <a:xfrm>
            <a:off x="457200" y="1573450"/>
            <a:ext cx="8229600" cy="463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Verdana"/>
                <a:ea typeface="Verdana"/>
                <a:cs typeface="Verdana"/>
                <a:sym typeface="Verdana"/>
              </a:rPr>
              <a:t>We know from prior research that teacher ideologies and beliefs about the student population they serve can have a positive or negative effect on the student outcomes via the actions and behaviors teachers choose to employ in the classroom.</a:t>
            </a:r>
            <a:endParaRPr sz="3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Verdana"/>
              <a:ea typeface="Verdana"/>
              <a:cs typeface="Verdana"/>
              <a:sym typeface="Verdana"/>
            </a:endParaRPr>
          </a:p>
          <a:p>
            <a:pPr marL="1828800" marR="0" lvl="0" indent="45720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Verdana"/>
                <a:ea typeface="Verdana"/>
                <a:cs typeface="Verdana"/>
                <a:sym typeface="Verdana"/>
              </a:rPr>
              <a:t> 			Madon, Jussim, &amp; Eccles, 1997; </a:t>
            </a:r>
            <a:endParaRPr sz="1800" b="0" i="0" u="none" strike="noStrike" cap="none">
              <a:solidFill>
                <a:srgbClr val="000000"/>
              </a:solidFill>
              <a:latin typeface="Verdana"/>
              <a:ea typeface="Verdana"/>
              <a:cs typeface="Verdana"/>
              <a:sym typeface="Verdana"/>
            </a:endParaRPr>
          </a:p>
          <a:p>
            <a:pPr marL="36576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Verdana"/>
                <a:ea typeface="Verdana"/>
                <a:cs typeface="Verdana"/>
                <a:sym typeface="Verdana"/>
              </a:rPr>
              <a:t>Madon et al., 1998; Madon et al., 2001; Proctor, 1984</a:t>
            </a:r>
            <a:endParaRPr sz="1800" b="0" i="0" u="none" strike="noStrike" cap="none">
              <a:solidFill>
                <a:srgbClr val="000000"/>
              </a:solidFill>
              <a:latin typeface="Verdana"/>
              <a:ea typeface="Verdana"/>
              <a:cs typeface="Verdana"/>
              <a:sym typeface="Verdana"/>
            </a:endParaRPr>
          </a:p>
        </p:txBody>
      </p:sp>
      <p:pic>
        <p:nvPicPr>
          <p:cNvPr id="542" name="Google Shape;542;ga39bfd3790_1_22"/>
          <p:cNvPicPr preferRelativeResize="0"/>
          <p:nvPr/>
        </p:nvPicPr>
        <p:blipFill rotWithShape="1">
          <a:blip r:embed="rId3">
            <a:alphaModFix/>
          </a:blip>
          <a:srcRect/>
          <a:stretch/>
        </p:blipFill>
        <p:spPr>
          <a:xfrm>
            <a:off x="186375" y="5117000"/>
            <a:ext cx="3848100" cy="17907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ga39bfd3790_1_29"/>
          <p:cNvSpPr txBox="1"/>
          <p:nvPr/>
        </p:nvSpPr>
        <p:spPr>
          <a:xfrm>
            <a:off x="457200" y="381000"/>
            <a:ext cx="8534400" cy="403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Verdana"/>
                <a:ea typeface="Verdana"/>
                <a:cs typeface="Verdana"/>
                <a:sym typeface="Verdana"/>
              </a:rPr>
              <a:t>Microaggressions:</a:t>
            </a:r>
            <a:endParaRPr sz="3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Verdana"/>
                <a:ea typeface="Verdana"/>
                <a:cs typeface="Verdana"/>
                <a:sym typeface="Verdana"/>
              </a:rPr>
              <a:t>Brief and common daily verbal, behavioral, and environmental communications, whether intentional or unintentional, that transmit hostile, derogatory, or negative messages to a target person because they belong to a stigmatized group.</a:t>
            </a:r>
            <a:endParaRPr sz="1400" b="0" i="0" u="none" strike="noStrike" cap="none">
              <a:solidFill>
                <a:srgbClr val="000000"/>
              </a:solidFill>
              <a:latin typeface="Arial"/>
              <a:ea typeface="Arial"/>
              <a:cs typeface="Arial"/>
              <a:sym typeface="Arial"/>
            </a:endParaRPr>
          </a:p>
        </p:txBody>
      </p:sp>
      <p:sp>
        <p:nvSpPr>
          <p:cNvPr id="549" name="Google Shape;549;ga39bfd3790_1_29"/>
          <p:cNvSpPr txBox="1"/>
          <p:nvPr/>
        </p:nvSpPr>
        <p:spPr>
          <a:xfrm>
            <a:off x="472190" y="4953000"/>
            <a:ext cx="7986000" cy="1219200"/>
          </a:xfrm>
          <a:prstGeom prst="rect">
            <a:avLst/>
          </a:prstGeom>
          <a:solidFill>
            <a:srgbClr val="D3EFD7"/>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Verdana"/>
                <a:ea typeface="Verdana"/>
                <a:cs typeface="Verdana"/>
                <a:sym typeface="Verdana"/>
              </a:rPr>
              <a:t>Microaggressions are the physical manifestation of biases.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g101651e4f42_0_1" descr="The original video was created by Fusion Comedy:  How microaggressions are like mosquito bites • Same Difference.  It can be accessed here:  https://www.youtube.com/watch?v=hDd3bzA7450.&#10;&#10;This version has been edited to be more school appropriate (two words and images have been cut).  It will be used as part of a middle school lesson about microagressions." title="Microagressions (Clean)">
            <a:hlinkClick r:id="rId3"/>
          </p:cNvPr>
          <p:cNvPicPr preferRelativeResize="0"/>
          <p:nvPr/>
        </p:nvPicPr>
        <p:blipFill rotWithShape="1">
          <a:blip r:embed="rId4">
            <a:alphaModFix/>
          </a:blip>
          <a:srcRect/>
          <a:stretch/>
        </p:blipFill>
        <p:spPr>
          <a:xfrm>
            <a:off x="152400" y="152400"/>
            <a:ext cx="8991600" cy="6743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5"/>
                                        </p:tgtEl>
                                        <p:attrNameLst>
                                          <p:attrName>style.visibility</p:attrName>
                                        </p:attrNameLst>
                                      </p:cBhvr>
                                      <p:to>
                                        <p:strVal val="visible"/>
                                      </p:to>
                                    </p:set>
                                    <p:animEffect transition="in" filter="fade">
                                      <p:cBhvr>
                                        <p:cTn id="7" dur="1000"/>
                                        <p:tgtEl>
                                          <p:spTgt spid="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ga39bfd3790_1_40"/>
          <p:cNvSpPr txBox="1"/>
          <p:nvPr/>
        </p:nvSpPr>
        <p:spPr>
          <a:xfrm>
            <a:off x="304800" y="304800"/>
            <a:ext cx="8534400" cy="1898400"/>
          </a:xfrm>
          <a:prstGeom prst="rect">
            <a:avLst/>
          </a:prstGeom>
          <a:solidFill>
            <a:srgbClr val="FFC0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Verdana"/>
                <a:ea typeface="Verdana"/>
                <a:cs typeface="Verdana"/>
                <a:sym typeface="Verdana"/>
              </a:rPr>
              <a:t>How might students’ responses to microaggressions lead to black students having a 3.1 risk ratio for being chronically absent or a 2.7 risk ratio for # of ODRs?</a:t>
            </a:r>
            <a:endParaRPr sz="2800" b="0" i="0" u="none" strike="noStrike" cap="none">
              <a:solidFill>
                <a:schemeClr val="dk1"/>
              </a:solidFill>
              <a:latin typeface="Verdana"/>
              <a:ea typeface="Verdana"/>
              <a:cs typeface="Verdana"/>
              <a:sym typeface="Verdana"/>
            </a:endParaRPr>
          </a:p>
        </p:txBody>
      </p:sp>
      <p:pic>
        <p:nvPicPr>
          <p:cNvPr id="562" name="Google Shape;562;ga39bfd3790_1_40"/>
          <p:cNvPicPr preferRelativeResize="0"/>
          <p:nvPr/>
        </p:nvPicPr>
        <p:blipFill rotWithShape="1">
          <a:blip r:embed="rId3">
            <a:alphaModFix/>
          </a:blip>
          <a:srcRect/>
          <a:stretch/>
        </p:blipFill>
        <p:spPr>
          <a:xfrm>
            <a:off x="2496200" y="2425075"/>
            <a:ext cx="4963225" cy="429942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ga390e91a74_0_7"/>
          <p:cNvSpPr txBox="1">
            <a:spLocks noGrp="1"/>
          </p:cNvSpPr>
          <p:nvPr>
            <p:ph type="title"/>
          </p:nvPr>
        </p:nvSpPr>
        <p:spPr>
          <a:xfrm>
            <a:off x="228600" y="228600"/>
            <a:ext cx="86868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Fishbone Diagram</a:t>
            </a:r>
            <a:endParaRPr/>
          </a:p>
        </p:txBody>
      </p:sp>
      <p:pic>
        <p:nvPicPr>
          <p:cNvPr id="569" name="Google Shape;569;ga390e91a74_0_7"/>
          <p:cNvPicPr preferRelativeResize="0"/>
          <p:nvPr/>
        </p:nvPicPr>
        <p:blipFill rotWithShape="1">
          <a:blip r:embed="rId3">
            <a:alphaModFix/>
          </a:blip>
          <a:srcRect/>
          <a:stretch/>
        </p:blipFill>
        <p:spPr>
          <a:xfrm>
            <a:off x="1947325" y="1658875"/>
            <a:ext cx="5153025" cy="39433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rgbClr val="F8F8F8"/>
            </a:gs>
          </a:gsLst>
          <a:path path="circle">
            <a:fillToRect l="50000" t="50000" r="50000" b="50000"/>
          </a:path>
          <a:tileRect/>
        </a:gradFill>
        <a:effectLst/>
      </p:bgPr>
    </p:bg>
    <p:spTree>
      <p:nvGrpSpPr>
        <p:cNvPr id="1" name="Shape 573"/>
        <p:cNvGrpSpPr/>
        <p:nvPr/>
      </p:nvGrpSpPr>
      <p:grpSpPr>
        <a:xfrm>
          <a:off x="0" y="0"/>
          <a:ext cx="0" cy="0"/>
          <a:chOff x="0" y="0"/>
          <a:chExt cx="0" cy="0"/>
        </a:xfrm>
      </p:grpSpPr>
      <p:pic>
        <p:nvPicPr>
          <p:cNvPr id="574" name="Google Shape;574;gfa73258439_0_524" descr="Building entrance and elevators"/>
          <p:cNvPicPr preferRelativeResize="0"/>
          <p:nvPr/>
        </p:nvPicPr>
        <p:blipFill rotWithShape="1">
          <a:blip r:embed="rId3">
            <a:alphaModFix amt="50000"/>
          </a:blip>
          <a:srcRect t="3809" b="11916"/>
          <a:stretch/>
        </p:blipFill>
        <p:spPr>
          <a:xfrm>
            <a:off x="229" y="10"/>
            <a:ext cx="9143772" cy="6857989"/>
          </a:xfrm>
          <a:prstGeom prst="rect">
            <a:avLst/>
          </a:prstGeom>
          <a:noFill/>
          <a:ln>
            <a:noFill/>
          </a:ln>
          <a:effectLst>
            <a:outerShdw blurRad="57150" dist="19050" dir="5400000" algn="bl" rotWithShape="0">
              <a:srgbClr val="000000">
                <a:alpha val="49803"/>
              </a:srgbClr>
            </a:outerShdw>
          </a:effectLst>
        </p:spPr>
      </p:pic>
      <p:sp>
        <p:nvSpPr>
          <p:cNvPr id="575" name="Google Shape;575;gfa73258439_0_524"/>
          <p:cNvSpPr txBox="1">
            <a:spLocks noGrp="1"/>
          </p:cNvSpPr>
          <p:nvPr>
            <p:ph type="title"/>
          </p:nvPr>
        </p:nvSpPr>
        <p:spPr>
          <a:xfrm>
            <a:off x="896531" y="817075"/>
            <a:ext cx="5761200" cy="1381200"/>
          </a:xfrm>
          <a:prstGeom prst="rect">
            <a:avLst/>
          </a:prstGeom>
          <a:noFill/>
          <a:ln>
            <a:noFill/>
          </a:ln>
        </p:spPr>
        <p:txBody>
          <a:bodyPr spcFirstLastPara="1" wrap="square" lIns="91425" tIns="45700" rIns="91425" bIns="0" anchor="b" anchorCtr="0">
            <a:normAutofit fontScale="90000"/>
          </a:bodyPr>
          <a:lstStyle/>
          <a:p>
            <a:pPr marL="0" lvl="0" indent="0" algn="l" rtl="0">
              <a:lnSpc>
                <a:spcPct val="90000"/>
              </a:lnSpc>
              <a:spcBef>
                <a:spcPts val="0"/>
              </a:spcBef>
              <a:spcAft>
                <a:spcPts val="0"/>
              </a:spcAft>
              <a:buClr>
                <a:schemeClr val="dk1"/>
              </a:buClr>
              <a:buSzPct val="100000"/>
              <a:buFont typeface="Century Gothic"/>
              <a:buNone/>
            </a:pPr>
            <a:r>
              <a:rPr lang="en-US" sz="6600"/>
              <a:t>House Bill 2305</a:t>
            </a:r>
            <a:endParaRPr/>
          </a:p>
        </p:txBody>
      </p:sp>
      <p:sp>
        <p:nvSpPr>
          <p:cNvPr id="576" name="Google Shape;576;gfa73258439_0_524"/>
          <p:cNvSpPr txBox="1"/>
          <p:nvPr/>
        </p:nvSpPr>
        <p:spPr>
          <a:xfrm>
            <a:off x="1287675" y="2597575"/>
            <a:ext cx="7074900" cy="3801900"/>
          </a:xfrm>
          <a:prstGeom prst="rect">
            <a:avLst/>
          </a:prstGeom>
          <a:noFill/>
          <a:ln>
            <a:noFill/>
          </a:ln>
        </p:spPr>
        <p:txBody>
          <a:bodyPr spcFirstLastPara="1" wrap="square" lIns="91425" tIns="91425" rIns="91425" bIns="91425" anchor="t" anchorCtr="0">
            <a:spAutoFit/>
          </a:bodyPr>
          <a:lstStyle/>
          <a:p>
            <a:pPr marL="457200" marR="0" lvl="0" indent="-368300" algn="l" rtl="0">
              <a:lnSpc>
                <a:spcPct val="100000"/>
              </a:lnSpc>
              <a:spcBef>
                <a:spcPts val="0"/>
              </a:spcBef>
              <a:spcAft>
                <a:spcPts val="0"/>
              </a:spcAft>
              <a:buClr>
                <a:srgbClr val="000000"/>
              </a:buClr>
              <a:buSzPts val="2200"/>
              <a:buFont typeface="Century Gothic"/>
              <a:buChar char="●"/>
            </a:pPr>
            <a:r>
              <a:rPr lang="en-US" sz="2200" b="0" i="0" u="none" strike="noStrike" cap="none">
                <a:solidFill>
                  <a:srgbClr val="000000"/>
                </a:solidFill>
                <a:latin typeface="Century Gothic"/>
                <a:ea typeface="Century Gothic"/>
                <a:cs typeface="Century Gothic"/>
                <a:sym typeface="Century Gothic"/>
              </a:rPr>
              <a:t>Requires BOE to provide guidance to assist Academic-Year Governor’s Schools (AYGS) to increase access for historically underserved students.</a:t>
            </a:r>
            <a:br>
              <a:rPr lang="en-US" sz="2200" b="0" i="0" u="none" strike="noStrike" cap="none">
                <a:solidFill>
                  <a:srgbClr val="000000"/>
                </a:solidFill>
                <a:latin typeface="Century Gothic"/>
                <a:ea typeface="Century Gothic"/>
                <a:cs typeface="Century Gothic"/>
                <a:sym typeface="Century Gothic"/>
              </a:rPr>
            </a:br>
            <a:endParaRPr sz="2200" b="0" i="0" u="none" strike="noStrike" cap="none">
              <a:solidFill>
                <a:srgbClr val="000000"/>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600"/>
              <a:buFont typeface="Arial"/>
              <a:buNone/>
            </a:pPr>
            <a:endParaRPr sz="600" b="0" i="0" u="none" strike="noStrike" cap="none">
              <a:solidFill>
                <a:srgbClr val="000000"/>
              </a:solidFill>
              <a:latin typeface="Century Gothic"/>
              <a:ea typeface="Century Gothic"/>
              <a:cs typeface="Century Gothic"/>
              <a:sym typeface="Century Gothic"/>
            </a:endParaRPr>
          </a:p>
          <a:p>
            <a:pPr marL="457200" marR="0" lvl="0" indent="-368300" algn="l" rtl="0">
              <a:lnSpc>
                <a:spcPct val="100000"/>
              </a:lnSpc>
              <a:spcBef>
                <a:spcPts val="0"/>
              </a:spcBef>
              <a:spcAft>
                <a:spcPts val="0"/>
              </a:spcAft>
              <a:buClr>
                <a:srgbClr val="000000"/>
              </a:buClr>
              <a:buSzPts val="2200"/>
              <a:buFont typeface="Century Gothic"/>
              <a:buChar char="●"/>
            </a:pPr>
            <a:r>
              <a:rPr lang="en-US" sz="2200" b="0" i="0" u="none" strike="noStrike" cap="none">
                <a:solidFill>
                  <a:srgbClr val="000000"/>
                </a:solidFill>
                <a:latin typeface="Century Gothic"/>
                <a:ea typeface="Century Gothic"/>
                <a:cs typeface="Century Gothic"/>
                <a:sym typeface="Century Gothic"/>
              </a:rPr>
              <a:t>Passed in House on January 19, 2021</a:t>
            </a:r>
            <a:br>
              <a:rPr lang="en-US" sz="2200" b="0" i="0" u="none" strike="noStrike" cap="none">
                <a:solidFill>
                  <a:srgbClr val="000000"/>
                </a:solidFill>
                <a:latin typeface="Century Gothic"/>
                <a:ea typeface="Century Gothic"/>
                <a:cs typeface="Century Gothic"/>
                <a:sym typeface="Century Gothic"/>
              </a:rPr>
            </a:br>
            <a:endParaRPr sz="2200" b="0" i="0" u="none" strike="noStrike" cap="none">
              <a:solidFill>
                <a:srgbClr val="000000"/>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600"/>
              <a:buFont typeface="Arial"/>
              <a:buNone/>
            </a:pPr>
            <a:endParaRPr sz="600" b="0" i="0" u="none" strike="noStrike" cap="none">
              <a:solidFill>
                <a:srgbClr val="000000"/>
              </a:solidFill>
              <a:latin typeface="Century Gothic"/>
              <a:ea typeface="Century Gothic"/>
              <a:cs typeface="Century Gothic"/>
              <a:sym typeface="Century Gothic"/>
            </a:endParaRPr>
          </a:p>
          <a:p>
            <a:pPr marL="457200" marR="0" lvl="0" indent="-368300" algn="l" rtl="0">
              <a:lnSpc>
                <a:spcPct val="100000"/>
              </a:lnSpc>
              <a:spcBef>
                <a:spcPts val="0"/>
              </a:spcBef>
              <a:spcAft>
                <a:spcPts val="0"/>
              </a:spcAft>
              <a:buClr>
                <a:srgbClr val="000000"/>
              </a:buClr>
              <a:buSzPts val="2200"/>
              <a:buFont typeface="Century Gothic"/>
              <a:buChar char="●"/>
            </a:pPr>
            <a:r>
              <a:rPr lang="en-US" sz="2200" b="0" i="0" u="none" strike="noStrike" cap="none">
                <a:solidFill>
                  <a:srgbClr val="000000"/>
                </a:solidFill>
                <a:latin typeface="Century Gothic"/>
                <a:ea typeface="Century Gothic"/>
                <a:cs typeface="Century Gothic"/>
                <a:sym typeface="Century Gothic"/>
              </a:rPr>
              <a:t>“Passed by indefinitely” in Senate on February 18, 2021 </a:t>
            </a:r>
            <a:endParaRPr sz="2200" b="0" i="0" u="none" strike="noStrike" cap="none">
              <a:solidFill>
                <a:srgbClr val="000000"/>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600"/>
              <a:buFont typeface="Arial"/>
              <a:buNone/>
            </a:pPr>
            <a:endParaRPr sz="600" b="0" i="0" u="none" strike="noStrike" cap="none">
              <a:solidFill>
                <a:srgbClr val="000000"/>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entury Gothic"/>
              <a:ea typeface="Century Gothic"/>
              <a:cs typeface="Century Gothic"/>
              <a:sym typeface="Century Gothic"/>
            </a:endParaRPr>
          </a:p>
        </p:txBody>
      </p:sp>
      <p:pic>
        <p:nvPicPr>
          <p:cNvPr id="577" name="Google Shape;577;gfa73258439_0_524"/>
          <p:cNvPicPr preferRelativeResize="0"/>
          <p:nvPr/>
        </p:nvPicPr>
        <p:blipFill rotWithShape="1">
          <a:blip r:embed="rId4">
            <a:alphaModFix/>
          </a:blip>
          <a:srcRect/>
          <a:stretch/>
        </p:blipFill>
        <p:spPr>
          <a:xfrm>
            <a:off x="6755475" y="854975"/>
            <a:ext cx="2028825" cy="127158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gfa73258439_0_18"/>
          <p:cNvSpPr txBox="1">
            <a:spLocks noGrp="1"/>
          </p:cNvSpPr>
          <p:nvPr>
            <p:ph type="title"/>
          </p:nvPr>
        </p:nvSpPr>
        <p:spPr>
          <a:xfrm>
            <a:off x="457200" y="274638"/>
            <a:ext cx="8229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3900"/>
              <a:t>Applicants to Governor’s School</a:t>
            </a:r>
            <a:endParaRPr sz="3900"/>
          </a:p>
        </p:txBody>
      </p:sp>
      <p:graphicFrame>
        <p:nvGraphicFramePr>
          <p:cNvPr id="584" name="Google Shape;584;gfa73258439_0_18"/>
          <p:cNvGraphicFramePr/>
          <p:nvPr/>
        </p:nvGraphicFramePr>
        <p:xfrm>
          <a:off x="267200" y="1791981"/>
          <a:ext cx="3000000" cy="3000000"/>
        </p:xfrm>
        <a:graphic>
          <a:graphicData uri="http://schemas.openxmlformats.org/drawingml/2006/table">
            <a:tbl>
              <a:tblPr>
                <a:noFill/>
                <a:tableStyleId>{84DF0F59-F7B3-4E73-BB9F-98304D8E2CE7}</a:tableStyleId>
              </a:tblPr>
              <a:tblGrid>
                <a:gridCol w="1061975">
                  <a:extLst>
                    <a:ext uri="{9D8B030D-6E8A-4147-A177-3AD203B41FA5}">
                      <a16:colId xmlns:a16="http://schemas.microsoft.com/office/drawing/2014/main" val="20000"/>
                    </a:ext>
                  </a:extLst>
                </a:gridCol>
                <a:gridCol w="1061975">
                  <a:extLst>
                    <a:ext uri="{9D8B030D-6E8A-4147-A177-3AD203B41FA5}">
                      <a16:colId xmlns:a16="http://schemas.microsoft.com/office/drawing/2014/main" val="20001"/>
                    </a:ext>
                  </a:extLst>
                </a:gridCol>
                <a:gridCol w="1061975">
                  <a:extLst>
                    <a:ext uri="{9D8B030D-6E8A-4147-A177-3AD203B41FA5}">
                      <a16:colId xmlns:a16="http://schemas.microsoft.com/office/drawing/2014/main" val="20002"/>
                    </a:ext>
                  </a:extLst>
                </a:gridCol>
                <a:gridCol w="1061975">
                  <a:extLst>
                    <a:ext uri="{9D8B030D-6E8A-4147-A177-3AD203B41FA5}">
                      <a16:colId xmlns:a16="http://schemas.microsoft.com/office/drawing/2014/main" val="20003"/>
                    </a:ext>
                  </a:extLst>
                </a:gridCol>
                <a:gridCol w="1061975">
                  <a:extLst>
                    <a:ext uri="{9D8B030D-6E8A-4147-A177-3AD203B41FA5}">
                      <a16:colId xmlns:a16="http://schemas.microsoft.com/office/drawing/2014/main" val="20004"/>
                    </a:ext>
                  </a:extLst>
                </a:gridCol>
                <a:gridCol w="1061975">
                  <a:extLst>
                    <a:ext uri="{9D8B030D-6E8A-4147-A177-3AD203B41FA5}">
                      <a16:colId xmlns:a16="http://schemas.microsoft.com/office/drawing/2014/main" val="20005"/>
                    </a:ext>
                  </a:extLst>
                </a:gridCol>
                <a:gridCol w="1061975">
                  <a:extLst>
                    <a:ext uri="{9D8B030D-6E8A-4147-A177-3AD203B41FA5}">
                      <a16:colId xmlns:a16="http://schemas.microsoft.com/office/drawing/2014/main" val="20006"/>
                    </a:ext>
                  </a:extLst>
                </a:gridCol>
                <a:gridCol w="1061975">
                  <a:extLst>
                    <a:ext uri="{9D8B030D-6E8A-4147-A177-3AD203B41FA5}">
                      <a16:colId xmlns:a16="http://schemas.microsoft.com/office/drawing/2014/main" val="20007"/>
                    </a:ext>
                  </a:extLst>
                </a:gridCol>
              </a:tblGrid>
              <a:tr h="436550">
                <a:tc>
                  <a:txBody>
                    <a:bodyPr/>
                    <a:lstStyle/>
                    <a:p>
                      <a:pPr marL="0" marR="0" lvl="0" indent="0" algn="ctr" rtl="0">
                        <a:lnSpc>
                          <a:spcPct val="115000"/>
                        </a:lnSpc>
                        <a:spcBef>
                          <a:spcPts val="0"/>
                        </a:spcBef>
                        <a:spcAft>
                          <a:spcPts val="0"/>
                        </a:spcAft>
                        <a:buClr>
                          <a:srgbClr val="000000"/>
                        </a:buClr>
                        <a:buSzPts val="1100"/>
                        <a:buFont typeface="Arial"/>
                        <a:buNone/>
                      </a:pPr>
                      <a:endParaRPr sz="1100" b="1" u="none" strike="noStrike" cap="none">
                        <a:latin typeface="Calibri"/>
                        <a:ea typeface="Calibri"/>
                        <a:cs typeface="Calibri"/>
                        <a:sym typeface="Calibri"/>
                      </a:endParaRPr>
                    </a:p>
                  </a:txBody>
                  <a:tcPr marL="91425" marR="91425" marT="19050" marB="19050" anchor="b">
                    <a:lnL w="9525" cap="flat" cmpd="sng">
                      <a:solidFill>
                        <a:srgbClr val="000000"/>
                      </a:solidFill>
                      <a:prstDash val="solid"/>
                      <a:round/>
                      <a:headEnd type="none" w="sm" len="sm"/>
                      <a:tailEnd type="none" w="sm" len="sm"/>
                    </a:lnL>
                  </a:tcPr>
                </a:tc>
                <a:tc>
                  <a:txBody>
                    <a:bodyPr/>
                    <a:lstStyle/>
                    <a:p>
                      <a:pPr marL="0" marR="0" lvl="0" indent="0" algn="ctr" rtl="0">
                        <a:lnSpc>
                          <a:spcPct val="115000"/>
                        </a:lnSpc>
                        <a:spcBef>
                          <a:spcPts val="0"/>
                        </a:spcBef>
                        <a:spcAft>
                          <a:spcPts val="0"/>
                        </a:spcAft>
                        <a:buClr>
                          <a:srgbClr val="000000"/>
                        </a:buClr>
                        <a:buSzPts val="1100"/>
                        <a:buFont typeface="Arial"/>
                        <a:buNone/>
                      </a:pPr>
                      <a:r>
                        <a:rPr lang="en-US" sz="1100" b="1" u="none" strike="noStrike" cap="none">
                          <a:latin typeface="Calibri"/>
                          <a:ea typeface="Calibri"/>
                          <a:cs typeface="Calibri"/>
                          <a:sym typeface="Calibri"/>
                        </a:rPr>
                        <a:t>Am. Indian/</a:t>
                      </a:r>
                      <a:endParaRPr sz="1100" b="1" u="none" strike="noStrike" cap="none">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100"/>
                        <a:buFont typeface="Arial"/>
                        <a:buNone/>
                      </a:pPr>
                      <a:r>
                        <a:rPr lang="en-US" sz="1100" b="1" u="none" strike="noStrike" cap="none">
                          <a:latin typeface="Calibri"/>
                          <a:ea typeface="Calibri"/>
                          <a:cs typeface="Calibri"/>
                          <a:sym typeface="Calibri"/>
                        </a:rPr>
                        <a:t>Alaska Native</a:t>
                      </a:r>
                      <a:endParaRPr sz="1100" b="1" u="none" strike="noStrike" cap="none">
                        <a:latin typeface="Calibri"/>
                        <a:ea typeface="Calibri"/>
                        <a:cs typeface="Calibri"/>
                        <a:sym typeface="Calibri"/>
                      </a:endParaRPr>
                    </a:p>
                  </a:txBody>
                  <a:tcPr marL="91425" marR="91425" marT="19050" marB="19050" anchor="b"/>
                </a:tc>
                <a:tc>
                  <a:txBody>
                    <a:bodyPr/>
                    <a:lstStyle/>
                    <a:p>
                      <a:pPr marL="0" marR="0" lvl="0" indent="0" algn="l" rtl="0">
                        <a:lnSpc>
                          <a:spcPct val="115000"/>
                        </a:lnSpc>
                        <a:spcBef>
                          <a:spcPts val="0"/>
                        </a:spcBef>
                        <a:spcAft>
                          <a:spcPts val="0"/>
                        </a:spcAft>
                        <a:buClr>
                          <a:srgbClr val="000000"/>
                        </a:buClr>
                        <a:buSzPts val="1100"/>
                        <a:buFont typeface="Arial"/>
                        <a:buNone/>
                      </a:pPr>
                      <a:r>
                        <a:rPr lang="en-US" sz="1100" b="1" u="none" strike="noStrike" cap="none">
                          <a:latin typeface="Calibri"/>
                          <a:ea typeface="Calibri"/>
                          <a:cs typeface="Calibri"/>
                          <a:sym typeface="Calibri"/>
                        </a:rPr>
                        <a:t>Asian</a:t>
                      </a:r>
                      <a:endParaRPr sz="1100" b="1" u="none" strike="noStrike" cap="none">
                        <a:latin typeface="Calibri"/>
                        <a:ea typeface="Calibri"/>
                        <a:cs typeface="Calibri"/>
                        <a:sym typeface="Calibri"/>
                      </a:endParaRPr>
                    </a:p>
                  </a:txBody>
                  <a:tcPr marL="28575" marR="28575" marT="19050" marB="19050" anchor="b"/>
                </a:tc>
                <a:tc>
                  <a:txBody>
                    <a:bodyPr/>
                    <a:lstStyle/>
                    <a:p>
                      <a:pPr marL="0" marR="0" lvl="0" indent="0" algn="l" rtl="0">
                        <a:lnSpc>
                          <a:spcPct val="115000"/>
                        </a:lnSpc>
                        <a:spcBef>
                          <a:spcPts val="0"/>
                        </a:spcBef>
                        <a:spcAft>
                          <a:spcPts val="0"/>
                        </a:spcAft>
                        <a:buClr>
                          <a:srgbClr val="000000"/>
                        </a:buClr>
                        <a:buSzPts val="1100"/>
                        <a:buFont typeface="Arial"/>
                        <a:buNone/>
                      </a:pPr>
                      <a:r>
                        <a:rPr lang="en-US" sz="1100" b="1" u="none" strike="noStrike" cap="none">
                          <a:latin typeface="Calibri"/>
                          <a:ea typeface="Calibri"/>
                          <a:cs typeface="Calibri"/>
                          <a:sym typeface="Calibri"/>
                        </a:rPr>
                        <a:t>Black</a:t>
                      </a:r>
                      <a:endParaRPr sz="1100" b="1" u="none" strike="noStrike" cap="none">
                        <a:latin typeface="Calibri"/>
                        <a:ea typeface="Calibri"/>
                        <a:cs typeface="Calibri"/>
                        <a:sym typeface="Calibri"/>
                      </a:endParaRPr>
                    </a:p>
                  </a:txBody>
                  <a:tcPr marL="28575" marR="28575" marT="19050" marB="19050" anchor="b"/>
                </a:tc>
                <a:tc>
                  <a:txBody>
                    <a:bodyPr/>
                    <a:lstStyle/>
                    <a:p>
                      <a:pPr marL="0" marR="0" lvl="0" indent="0" algn="l" rtl="0">
                        <a:lnSpc>
                          <a:spcPct val="115000"/>
                        </a:lnSpc>
                        <a:spcBef>
                          <a:spcPts val="0"/>
                        </a:spcBef>
                        <a:spcAft>
                          <a:spcPts val="0"/>
                        </a:spcAft>
                        <a:buClr>
                          <a:srgbClr val="000000"/>
                        </a:buClr>
                        <a:buSzPts val="1100"/>
                        <a:buFont typeface="Arial"/>
                        <a:buNone/>
                      </a:pPr>
                      <a:r>
                        <a:rPr lang="en-US" sz="1100" b="1" u="none" strike="noStrike" cap="none">
                          <a:latin typeface="Calibri"/>
                          <a:ea typeface="Calibri"/>
                          <a:cs typeface="Calibri"/>
                          <a:sym typeface="Calibri"/>
                        </a:rPr>
                        <a:t>Hispanic</a:t>
                      </a:r>
                      <a:endParaRPr sz="1100" b="1" u="none" strike="noStrike" cap="none">
                        <a:latin typeface="Calibri"/>
                        <a:ea typeface="Calibri"/>
                        <a:cs typeface="Calibri"/>
                        <a:sym typeface="Calibri"/>
                      </a:endParaRPr>
                    </a:p>
                  </a:txBody>
                  <a:tcPr marL="28575" marR="28575" marT="19050" marB="19050" anchor="b"/>
                </a:tc>
                <a:tc>
                  <a:txBody>
                    <a:bodyPr/>
                    <a:lstStyle/>
                    <a:p>
                      <a:pPr marL="0" marR="0" lvl="0" indent="0" algn="l" rtl="0">
                        <a:lnSpc>
                          <a:spcPct val="115000"/>
                        </a:lnSpc>
                        <a:spcBef>
                          <a:spcPts val="0"/>
                        </a:spcBef>
                        <a:spcAft>
                          <a:spcPts val="0"/>
                        </a:spcAft>
                        <a:buClr>
                          <a:srgbClr val="000000"/>
                        </a:buClr>
                        <a:buSzPts val="1100"/>
                        <a:buFont typeface="Arial"/>
                        <a:buNone/>
                      </a:pPr>
                      <a:r>
                        <a:rPr lang="en-US" sz="1100" b="1" u="none" strike="noStrike" cap="none">
                          <a:latin typeface="Calibri"/>
                          <a:ea typeface="Calibri"/>
                          <a:cs typeface="Calibri"/>
                          <a:sym typeface="Calibri"/>
                        </a:rPr>
                        <a:t>White</a:t>
                      </a:r>
                      <a:endParaRPr sz="1100" b="1" u="none" strike="noStrike" cap="none">
                        <a:latin typeface="Calibri"/>
                        <a:ea typeface="Calibri"/>
                        <a:cs typeface="Calibri"/>
                        <a:sym typeface="Calibri"/>
                      </a:endParaRPr>
                    </a:p>
                  </a:txBody>
                  <a:tcPr marL="28575" marR="28575" marT="19050" marB="19050" anchor="b"/>
                </a:tc>
                <a:tc>
                  <a:txBody>
                    <a:bodyPr/>
                    <a:lstStyle/>
                    <a:p>
                      <a:pPr marL="0" marR="0" lvl="0" indent="0" algn="l" rtl="0">
                        <a:lnSpc>
                          <a:spcPct val="115000"/>
                        </a:lnSpc>
                        <a:spcBef>
                          <a:spcPts val="0"/>
                        </a:spcBef>
                        <a:spcAft>
                          <a:spcPts val="0"/>
                        </a:spcAft>
                        <a:buClr>
                          <a:srgbClr val="000000"/>
                        </a:buClr>
                        <a:buSzPts val="1100"/>
                        <a:buFont typeface="Arial"/>
                        <a:buNone/>
                      </a:pPr>
                      <a:r>
                        <a:rPr lang="en-US" sz="1100" b="1" u="none" strike="noStrike" cap="none">
                          <a:latin typeface="Calibri"/>
                          <a:ea typeface="Calibri"/>
                          <a:cs typeface="Calibri"/>
                          <a:sym typeface="Calibri"/>
                        </a:rPr>
                        <a:t>Multi</a:t>
                      </a:r>
                      <a:endParaRPr sz="1100" b="1" u="none" strike="noStrike" cap="none">
                        <a:latin typeface="Calibri"/>
                        <a:ea typeface="Calibri"/>
                        <a:cs typeface="Calibri"/>
                        <a:sym typeface="Calibri"/>
                      </a:endParaRPr>
                    </a:p>
                  </a:txBody>
                  <a:tcPr marL="28575" marR="28575" marT="19050" marB="19050" anchor="b"/>
                </a:tc>
                <a:tc>
                  <a:txBody>
                    <a:bodyPr/>
                    <a:lstStyle/>
                    <a:p>
                      <a:pPr marL="0" marR="0" lvl="0" indent="0" algn="l" rtl="0">
                        <a:lnSpc>
                          <a:spcPct val="115000"/>
                        </a:lnSpc>
                        <a:spcBef>
                          <a:spcPts val="0"/>
                        </a:spcBef>
                        <a:spcAft>
                          <a:spcPts val="0"/>
                        </a:spcAft>
                        <a:buClr>
                          <a:srgbClr val="000000"/>
                        </a:buClr>
                        <a:buSzPts val="1100"/>
                        <a:buFont typeface="Arial"/>
                        <a:buNone/>
                      </a:pPr>
                      <a:r>
                        <a:rPr lang="en-US" sz="1100" b="1" u="none" strike="noStrike" cap="none">
                          <a:latin typeface="Calibri"/>
                          <a:ea typeface="Calibri"/>
                          <a:cs typeface="Calibri"/>
                          <a:sym typeface="Calibri"/>
                        </a:rPr>
                        <a:t>Total Population</a:t>
                      </a:r>
                      <a:endParaRPr sz="1100" b="1" u="none" strike="noStrike" cap="none">
                        <a:latin typeface="Calibri"/>
                        <a:ea typeface="Calibri"/>
                        <a:cs typeface="Calibri"/>
                        <a:sym typeface="Calibri"/>
                      </a:endParaRPr>
                    </a:p>
                  </a:txBody>
                  <a:tcPr marL="28575" marR="28575" marT="19050" marB="19050" anchor="b"/>
                </a:tc>
                <a:extLst>
                  <a:ext uri="{0D108BD9-81ED-4DB2-BD59-A6C34878D82A}">
                    <a16:rowId xmlns:a16="http://schemas.microsoft.com/office/drawing/2014/main" val="10000"/>
                  </a:ext>
                </a:extLst>
              </a:tr>
              <a:tr h="588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Total # of students</a:t>
                      </a:r>
                      <a:endParaRPr sz="1400" u="none" strike="noStrike" cap="none"/>
                    </a:p>
                  </a:txBody>
                  <a:tcPr marL="91425" marR="91425" marT="91425" marB="91425">
                    <a:solidFill>
                      <a:srgbClr val="FCE5C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22</a:t>
                      </a:r>
                      <a:endParaRPr sz="1400" u="none" strike="noStrike" cap="none"/>
                    </a:p>
                  </a:txBody>
                  <a:tcPr marL="91425" marR="91425" marT="91425" marB="91425">
                    <a:solidFill>
                      <a:srgbClr val="FCE5C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123</a:t>
                      </a:r>
                      <a:endParaRPr sz="1400" u="none" strike="noStrike" cap="none"/>
                    </a:p>
                  </a:txBody>
                  <a:tcPr marL="91425" marR="91425" marT="91425" marB="91425">
                    <a:solidFill>
                      <a:srgbClr val="FCE5C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636</a:t>
                      </a:r>
                      <a:endParaRPr sz="1400" u="none" strike="noStrike" cap="none"/>
                    </a:p>
                  </a:txBody>
                  <a:tcPr marL="91425" marR="91425" marT="91425" marB="91425">
                    <a:solidFill>
                      <a:srgbClr val="FCE5C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1290</a:t>
                      </a:r>
                      <a:endParaRPr sz="1400" u="none" strike="noStrike" cap="none"/>
                    </a:p>
                  </a:txBody>
                  <a:tcPr marL="91425" marR="91425" marT="91425" marB="91425">
                    <a:solidFill>
                      <a:srgbClr val="FCE5C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4152</a:t>
                      </a:r>
                      <a:endParaRPr sz="1400" u="none" strike="noStrike" cap="none"/>
                    </a:p>
                  </a:txBody>
                  <a:tcPr marL="91425" marR="91425" marT="91425" marB="91425">
                    <a:solidFill>
                      <a:srgbClr val="FCE5C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373</a:t>
                      </a:r>
                      <a:endParaRPr sz="1400" u="none" strike="noStrike" cap="none"/>
                    </a:p>
                  </a:txBody>
                  <a:tcPr marL="91425" marR="91425" marT="91425" marB="91425">
                    <a:solidFill>
                      <a:srgbClr val="FCE5C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6600</a:t>
                      </a:r>
                      <a:endParaRPr sz="1400" u="none" strike="noStrike" cap="none"/>
                    </a:p>
                  </a:txBody>
                  <a:tcPr marL="91425" marR="91425" marT="91425" marB="91425">
                    <a:solidFill>
                      <a:srgbClr val="FCE5CD"/>
                    </a:solidFill>
                  </a:tcPr>
                </a:tc>
                <a:extLst>
                  <a:ext uri="{0D108BD9-81ED-4DB2-BD59-A6C34878D82A}">
                    <a16:rowId xmlns:a16="http://schemas.microsoft.com/office/drawing/2014/main" val="10001"/>
                  </a:ext>
                </a:extLst>
              </a:tr>
              <a:tr h="601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of students</a:t>
                      </a:r>
                      <a:endParaRPr sz="1400" u="none" strike="noStrike" cap="none"/>
                    </a:p>
                  </a:txBody>
                  <a:tcPr marL="91425" marR="91425" marT="91425" marB="91425">
                    <a:solidFill>
                      <a:srgbClr val="FCE5C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.3%</a:t>
                      </a:r>
                      <a:endParaRPr sz="1400" u="none" strike="noStrike" cap="none"/>
                    </a:p>
                  </a:txBody>
                  <a:tcPr marL="91425" marR="91425" marT="91425" marB="91425">
                    <a:solidFill>
                      <a:srgbClr val="FCE5C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2%</a:t>
                      </a:r>
                      <a:endParaRPr sz="1400" u="none" strike="noStrike" cap="none"/>
                    </a:p>
                  </a:txBody>
                  <a:tcPr marL="91425" marR="91425" marT="91425" marB="91425">
                    <a:solidFill>
                      <a:srgbClr val="FCE5C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9.6%</a:t>
                      </a:r>
                      <a:endParaRPr sz="1400" u="none" strike="noStrike" cap="none"/>
                    </a:p>
                  </a:txBody>
                  <a:tcPr marL="91425" marR="91425" marT="91425" marB="91425">
                    <a:solidFill>
                      <a:srgbClr val="FCE5C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19.5%</a:t>
                      </a:r>
                      <a:endParaRPr sz="1400" u="none" strike="noStrike" cap="none"/>
                    </a:p>
                  </a:txBody>
                  <a:tcPr marL="91425" marR="91425" marT="91425" marB="91425">
                    <a:solidFill>
                      <a:srgbClr val="FCE5C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63%</a:t>
                      </a:r>
                      <a:endParaRPr sz="1400" u="none" strike="noStrike" cap="none"/>
                    </a:p>
                  </a:txBody>
                  <a:tcPr marL="91425" marR="91425" marT="91425" marB="91425">
                    <a:solidFill>
                      <a:srgbClr val="FCE5C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5.6</a:t>
                      </a:r>
                      <a:endParaRPr sz="1400" u="none" strike="noStrike" cap="none"/>
                    </a:p>
                  </a:txBody>
                  <a:tcPr marL="91425" marR="91425" marT="91425" marB="91425">
                    <a:solidFill>
                      <a:srgbClr val="FCE5CD"/>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solidFill>
                      <a:srgbClr val="FCE5CD"/>
                    </a:solidFill>
                  </a:tcPr>
                </a:tc>
                <a:extLst>
                  <a:ext uri="{0D108BD9-81ED-4DB2-BD59-A6C34878D82A}">
                    <a16:rowId xmlns:a16="http://schemas.microsoft.com/office/drawing/2014/main" val="10002"/>
                  </a:ext>
                </a:extLst>
              </a:tr>
              <a:tr h="590275">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t># of students who applied </a:t>
                      </a:r>
                      <a:endParaRPr sz="1300" u="none" strike="noStrike" cap="none"/>
                    </a:p>
                  </a:txBody>
                  <a:tcPr marL="91425" marR="91425" marT="91425" marB="91425">
                    <a:solidFill>
                      <a:srgbClr val="D9EAD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0</a:t>
                      </a:r>
                      <a:endParaRPr sz="1400" u="none" strike="noStrike" cap="none"/>
                    </a:p>
                  </a:txBody>
                  <a:tcPr marL="91425" marR="91425" marT="91425" marB="91425">
                    <a:solidFill>
                      <a:srgbClr val="D9EAD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12</a:t>
                      </a:r>
                      <a:endParaRPr sz="1400" u="none" strike="noStrike" cap="none"/>
                    </a:p>
                  </a:txBody>
                  <a:tcPr marL="91425" marR="91425" marT="91425" marB="91425">
                    <a:solidFill>
                      <a:srgbClr val="D9EAD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6</a:t>
                      </a:r>
                      <a:endParaRPr sz="1400" u="none" strike="noStrike" cap="none"/>
                    </a:p>
                  </a:txBody>
                  <a:tcPr marL="91425" marR="91425" marT="91425" marB="91425">
                    <a:solidFill>
                      <a:srgbClr val="D9EAD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4</a:t>
                      </a:r>
                      <a:endParaRPr sz="1400" u="none" strike="noStrike" cap="none"/>
                    </a:p>
                  </a:txBody>
                  <a:tcPr marL="91425" marR="91425" marT="91425" marB="91425">
                    <a:solidFill>
                      <a:srgbClr val="D9EAD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44</a:t>
                      </a:r>
                      <a:endParaRPr sz="1400" u="none" strike="noStrike" cap="none"/>
                    </a:p>
                  </a:txBody>
                  <a:tcPr marL="91425" marR="91425" marT="91425" marB="91425">
                    <a:solidFill>
                      <a:srgbClr val="D9EAD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3</a:t>
                      </a:r>
                      <a:endParaRPr sz="1400" u="none" strike="noStrike" cap="none"/>
                    </a:p>
                  </a:txBody>
                  <a:tcPr marL="91425" marR="91425" marT="91425" marB="91425">
                    <a:solidFill>
                      <a:srgbClr val="D9EAD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69</a:t>
                      </a:r>
                      <a:endParaRPr sz="1400" u="none" strike="noStrike" cap="none"/>
                    </a:p>
                  </a:txBody>
                  <a:tcPr marL="91425" marR="91425" marT="91425" marB="91425">
                    <a:solidFill>
                      <a:srgbClr val="D9EAD3"/>
                    </a:solidFill>
                  </a:tcPr>
                </a:tc>
                <a:extLst>
                  <a:ext uri="{0D108BD9-81ED-4DB2-BD59-A6C34878D82A}">
                    <a16:rowId xmlns:a16="http://schemas.microsoft.com/office/drawing/2014/main" val="10003"/>
                  </a:ext>
                </a:extLst>
              </a:tr>
              <a:tr h="603575">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t>% of students who applied</a:t>
                      </a:r>
                      <a:endParaRPr sz="1300" u="none" strike="noStrike" cap="none"/>
                    </a:p>
                  </a:txBody>
                  <a:tcPr marL="91425" marR="91425" marT="91425" marB="91425">
                    <a:solidFill>
                      <a:srgbClr val="D9EAD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0</a:t>
                      </a:r>
                      <a:endParaRPr sz="1400" u="none" strike="noStrike" cap="none"/>
                    </a:p>
                  </a:txBody>
                  <a:tcPr marL="91425" marR="91425" marT="91425" marB="91425">
                    <a:solidFill>
                      <a:srgbClr val="D9EAD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17%</a:t>
                      </a:r>
                      <a:endParaRPr sz="1400" u="none" strike="noStrike" cap="none"/>
                    </a:p>
                  </a:txBody>
                  <a:tcPr marL="91425" marR="91425" marT="91425" marB="91425">
                    <a:solidFill>
                      <a:srgbClr val="D9EAD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8.6%</a:t>
                      </a:r>
                      <a:endParaRPr sz="1400" u="none" strike="noStrike" cap="none"/>
                    </a:p>
                  </a:txBody>
                  <a:tcPr marL="91425" marR="91425" marT="91425" marB="91425">
                    <a:solidFill>
                      <a:srgbClr val="D9EAD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5.70%</a:t>
                      </a:r>
                      <a:endParaRPr sz="1400" u="none" strike="noStrike" cap="none"/>
                    </a:p>
                  </a:txBody>
                  <a:tcPr marL="91425" marR="91425" marT="91425" marB="91425">
                    <a:solidFill>
                      <a:srgbClr val="D9EAD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63.70%</a:t>
                      </a:r>
                      <a:endParaRPr sz="1400" u="none" strike="noStrike" cap="none"/>
                    </a:p>
                  </a:txBody>
                  <a:tcPr marL="91425" marR="91425" marT="91425" marB="91425">
                    <a:solidFill>
                      <a:srgbClr val="D9EAD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4.3%</a:t>
                      </a:r>
                      <a:endParaRPr sz="1400" u="none" strike="noStrike" cap="none"/>
                    </a:p>
                  </a:txBody>
                  <a:tcPr marL="91425" marR="91425" marT="91425" marB="91425">
                    <a:solidFill>
                      <a:srgbClr val="D9EAD3"/>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solidFill>
                      <a:srgbClr val="D9EAD3"/>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7"/>
          <p:cNvSpPr txBox="1">
            <a:spLocks noGrp="1"/>
          </p:cNvSpPr>
          <p:nvPr>
            <p:ph type="body" idx="1"/>
          </p:nvPr>
        </p:nvSpPr>
        <p:spPr>
          <a:xfrm>
            <a:off x="114300" y="1371600"/>
            <a:ext cx="8915400" cy="5334000"/>
          </a:xfrm>
          <a:prstGeom prst="rect">
            <a:avLst/>
          </a:prstGeom>
          <a:noFill/>
          <a:ln>
            <a:noFill/>
          </a:ln>
        </p:spPr>
        <p:txBody>
          <a:bodyPr spcFirstLastPara="1" wrap="square" lIns="91425" tIns="45700" rIns="91425" bIns="45700" anchor="t" anchorCtr="0">
            <a:normAutofit/>
          </a:bodyPr>
          <a:lstStyle/>
          <a:p>
            <a:pPr marL="342900" lvl="0" indent="-342900" algn="l" rtl="0">
              <a:lnSpc>
                <a:spcPct val="80000"/>
              </a:lnSpc>
              <a:spcBef>
                <a:spcPts val="0"/>
              </a:spcBef>
              <a:spcAft>
                <a:spcPts val="0"/>
              </a:spcAft>
              <a:buClr>
                <a:srgbClr val="000000"/>
              </a:buClr>
              <a:buSzPts val="3200"/>
              <a:buChar char="•"/>
            </a:pPr>
            <a:r>
              <a:rPr lang="en-US" sz="2635">
                <a:solidFill>
                  <a:srgbClr val="000000"/>
                </a:solidFill>
                <a:latin typeface="Verdana"/>
                <a:ea typeface="Verdana"/>
                <a:cs typeface="Verdana"/>
                <a:sym typeface="Verdana"/>
              </a:rPr>
              <a:t>How does awareness, knowledge, and understanding of one’s own racial and cultural identity influence effective teaching, leading, and </a:t>
            </a:r>
            <a:r>
              <a:rPr lang="en-US" sz="2635">
                <a:solidFill>
                  <a:srgbClr val="000000"/>
                </a:solidFill>
                <a:latin typeface="Verdana"/>
                <a:ea typeface="Verdana"/>
                <a:cs typeface="Verdana"/>
                <a:sym typeface="Verdan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learning</a:t>
            </a:r>
            <a:r>
              <a:rPr lang="en-US" sz="2635">
                <a:solidFill>
                  <a:srgbClr val="000000"/>
                </a:solidFill>
                <a:latin typeface="Verdana"/>
                <a:ea typeface="Verdana"/>
                <a:cs typeface="Verdana"/>
                <a:sym typeface="Verdana"/>
              </a:rPr>
              <a:t>?</a:t>
            </a:r>
            <a:endParaRPr sz="2635">
              <a:solidFill>
                <a:srgbClr val="000000"/>
              </a:solidFill>
              <a:latin typeface="Verdana"/>
              <a:ea typeface="Verdana"/>
              <a:cs typeface="Verdana"/>
              <a:sym typeface="Verdana"/>
            </a:endParaRPr>
          </a:p>
          <a:p>
            <a:pPr marL="342900" lvl="0" indent="-139700" algn="l" rtl="0">
              <a:lnSpc>
                <a:spcPct val="80000"/>
              </a:lnSpc>
              <a:spcBef>
                <a:spcPts val="527"/>
              </a:spcBef>
              <a:spcAft>
                <a:spcPts val="0"/>
              </a:spcAft>
              <a:buClr>
                <a:schemeClr val="dk1"/>
              </a:buClr>
              <a:buSzPts val="3200"/>
              <a:buNone/>
            </a:pPr>
            <a:endParaRPr sz="2635">
              <a:solidFill>
                <a:srgbClr val="000000"/>
              </a:solidFill>
              <a:latin typeface="Verdana"/>
              <a:ea typeface="Verdana"/>
              <a:cs typeface="Verdana"/>
              <a:sym typeface="Verdana"/>
            </a:endParaRPr>
          </a:p>
          <a:p>
            <a:pPr marL="342900" lvl="0" indent="-342900" algn="l" rtl="0">
              <a:lnSpc>
                <a:spcPct val="80000"/>
              </a:lnSpc>
              <a:spcBef>
                <a:spcPts val="527"/>
              </a:spcBef>
              <a:spcAft>
                <a:spcPts val="0"/>
              </a:spcAft>
              <a:buClr>
                <a:srgbClr val="000000"/>
              </a:buClr>
              <a:buSzPts val="3200"/>
              <a:buChar char="•"/>
            </a:pPr>
            <a:r>
              <a:rPr lang="en-US" sz="2635">
                <a:solidFill>
                  <a:srgbClr val="000000"/>
                </a:solidFill>
                <a:latin typeface="Verdana"/>
                <a:ea typeface="Verdana"/>
                <a:cs typeface="Verdana"/>
                <a:sym typeface="Verdana"/>
              </a:rPr>
              <a:t>How does awareness, knowledge, and understanding of the racial and cultural identity of students and staff promote effective teaching, leading, and learning?</a:t>
            </a:r>
            <a:endParaRPr sz="2635">
              <a:solidFill>
                <a:srgbClr val="000000"/>
              </a:solidFill>
              <a:latin typeface="Verdana"/>
              <a:ea typeface="Verdana"/>
              <a:cs typeface="Verdana"/>
              <a:sym typeface="Verdana"/>
            </a:endParaRPr>
          </a:p>
          <a:p>
            <a:pPr marL="342900" lvl="0" indent="-139700" algn="l" rtl="0">
              <a:lnSpc>
                <a:spcPct val="80000"/>
              </a:lnSpc>
              <a:spcBef>
                <a:spcPts val="527"/>
              </a:spcBef>
              <a:spcAft>
                <a:spcPts val="0"/>
              </a:spcAft>
              <a:buClr>
                <a:schemeClr val="dk1"/>
              </a:buClr>
              <a:buSzPts val="3200"/>
              <a:buNone/>
            </a:pPr>
            <a:endParaRPr sz="2635">
              <a:solidFill>
                <a:srgbClr val="000000"/>
              </a:solidFill>
              <a:latin typeface="Verdana"/>
              <a:ea typeface="Verdana"/>
              <a:cs typeface="Verdana"/>
              <a:sym typeface="Verdana"/>
            </a:endParaRPr>
          </a:p>
          <a:p>
            <a:pPr marL="342900" lvl="0" indent="-342900" algn="l" rtl="0">
              <a:lnSpc>
                <a:spcPct val="80000"/>
              </a:lnSpc>
              <a:spcBef>
                <a:spcPts val="527"/>
              </a:spcBef>
              <a:spcAft>
                <a:spcPts val="0"/>
              </a:spcAft>
              <a:buClr>
                <a:srgbClr val="000000"/>
              </a:buClr>
              <a:buSzPts val="3200"/>
              <a:buChar char="•"/>
            </a:pPr>
            <a:r>
              <a:rPr lang="en-US" sz="2635">
                <a:solidFill>
                  <a:srgbClr val="000000"/>
                </a:solidFill>
                <a:latin typeface="Verdana"/>
                <a:ea typeface="Verdana"/>
                <a:cs typeface="Verdana"/>
                <a:sym typeface="Verdana"/>
              </a:rPr>
              <a:t>How do we design systems and practices to establish learning environments that are conscious of race and culture to ensure implementation of culturally responsive practices, policies and procedures?   </a:t>
            </a:r>
            <a:endParaRPr sz="2635">
              <a:solidFill>
                <a:srgbClr val="000000"/>
              </a:solidFill>
              <a:latin typeface="Verdana"/>
              <a:ea typeface="Verdana"/>
              <a:cs typeface="Verdana"/>
              <a:sym typeface="Verdana"/>
            </a:endParaRPr>
          </a:p>
          <a:p>
            <a:pPr marL="0" lvl="0" indent="0" algn="l" rtl="0">
              <a:lnSpc>
                <a:spcPct val="80000"/>
              </a:lnSpc>
              <a:spcBef>
                <a:spcPts val="544"/>
              </a:spcBef>
              <a:spcAft>
                <a:spcPts val="0"/>
              </a:spcAft>
              <a:buClr>
                <a:schemeClr val="dk1"/>
              </a:buClr>
              <a:buSzPts val="2720"/>
              <a:buNone/>
            </a:pPr>
            <a:endParaRPr sz="2720"/>
          </a:p>
        </p:txBody>
      </p:sp>
      <p:sp>
        <p:nvSpPr>
          <p:cNvPr id="227" name="Google Shape;227;p7"/>
          <p:cNvSpPr txBox="1">
            <a:spLocks noGrp="1"/>
          </p:cNvSpPr>
          <p:nvPr>
            <p:ph type="title"/>
          </p:nvPr>
        </p:nvSpPr>
        <p:spPr>
          <a:xfrm>
            <a:off x="228600" y="228600"/>
            <a:ext cx="8686799" cy="1143000"/>
          </a:xfrm>
          <a:prstGeom prst="rect">
            <a:avLst/>
          </a:prstGeom>
          <a:solidFill>
            <a:srgbClr val="A9DCF2">
              <a:alpha val="65490"/>
            </a:srgbClr>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105775"/>
              </a:buClr>
              <a:buSzPts val="3600"/>
              <a:buFont typeface="Verdana"/>
              <a:buNone/>
            </a:pPr>
            <a:r>
              <a:rPr lang="en-US" sz="3600">
                <a:solidFill>
                  <a:srgbClr val="000000"/>
                </a:solidFill>
                <a:latin typeface="Verdana"/>
                <a:ea typeface="Verdana"/>
                <a:cs typeface="Verdana"/>
                <a:sym typeface="Verdan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Guiding Questions</a:t>
            </a:r>
            <a:r>
              <a:rPr lang="en-US" sz="3600">
                <a:solidFill>
                  <a:srgbClr val="000000"/>
                </a:solidFill>
                <a:latin typeface="Verdana"/>
                <a:ea typeface="Verdana"/>
                <a:cs typeface="Verdana"/>
                <a:sym typeface="Verdana"/>
              </a:rPr>
              <a:t> for Equity Strand</a:t>
            </a:r>
            <a:r>
              <a:rPr lang="en-US" sz="3240" b="1">
                <a:latin typeface="Verdana"/>
                <a:ea typeface="Verdana"/>
                <a:cs typeface="Verdana"/>
                <a:sym typeface="Verdana"/>
              </a:rPr>
              <a:t/>
            </a:r>
            <a:br>
              <a:rPr lang="en-US" sz="3240" b="1">
                <a:latin typeface="Verdana"/>
                <a:ea typeface="Verdana"/>
                <a:cs typeface="Verdana"/>
                <a:sym typeface="Verdana"/>
              </a:rPr>
            </a:br>
            <a:endParaRPr sz="324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588"/>
        <p:cNvGrpSpPr/>
        <p:nvPr/>
      </p:nvGrpSpPr>
      <p:grpSpPr>
        <a:xfrm>
          <a:off x="0" y="0"/>
          <a:ext cx="0" cy="0"/>
          <a:chOff x="0" y="0"/>
          <a:chExt cx="0" cy="0"/>
        </a:xfrm>
      </p:grpSpPr>
      <p:sp>
        <p:nvSpPr>
          <p:cNvPr id="589" name="Google Shape;589;gfa73258439_0_249"/>
          <p:cNvSpPr/>
          <p:nvPr/>
        </p:nvSpPr>
        <p:spPr>
          <a:xfrm>
            <a:off x="7069742" y="2048975"/>
            <a:ext cx="1954500" cy="26937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700" b="1" i="0" u="none" strike="noStrike" cap="none">
                <a:solidFill>
                  <a:srgbClr val="003399"/>
                </a:solidFill>
                <a:latin typeface="Verdana"/>
                <a:ea typeface="Verdana"/>
                <a:cs typeface="Verdana"/>
                <a:sym typeface="Verdana"/>
              </a:rPr>
              <a:t>Disproportionality of Black and Latinx students applying </a:t>
            </a:r>
            <a:endParaRPr sz="1700" b="0" i="0" u="none" strike="noStrike" cap="none">
              <a:solidFill>
                <a:srgbClr val="000000"/>
              </a:solidFill>
              <a:latin typeface="Arial"/>
              <a:ea typeface="Arial"/>
              <a:cs typeface="Arial"/>
              <a:sym typeface="Arial"/>
            </a:endParaRPr>
          </a:p>
        </p:txBody>
      </p:sp>
      <p:cxnSp>
        <p:nvCxnSpPr>
          <p:cNvPr id="590" name="Google Shape;590;gfa73258439_0_249"/>
          <p:cNvCxnSpPr>
            <a:stCxn id="589" idx="1"/>
          </p:cNvCxnSpPr>
          <p:nvPr/>
        </p:nvCxnSpPr>
        <p:spPr>
          <a:xfrm flipH="1">
            <a:off x="917942" y="3395825"/>
            <a:ext cx="6151800" cy="9900"/>
          </a:xfrm>
          <a:prstGeom prst="straightConnector1">
            <a:avLst/>
          </a:prstGeom>
          <a:noFill/>
          <a:ln w="9525" cap="flat" cmpd="sng">
            <a:solidFill>
              <a:schemeClr val="dk1"/>
            </a:solidFill>
            <a:prstDash val="solid"/>
            <a:round/>
            <a:headEnd type="none" w="sm" len="sm"/>
            <a:tailEnd type="none" w="sm" len="sm"/>
          </a:ln>
        </p:spPr>
      </p:cxnSp>
      <p:cxnSp>
        <p:nvCxnSpPr>
          <p:cNvPr id="591" name="Google Shape;591;gfa73258439_0_249"/>
          <p:cNvCxnSpPr>
            <a:endCxn id="592" idx="2"/>
          </p:cNvCxnSpPr>
          <p:nvPr/>
        </p:nvCxnSpPr>
        <p:spPr>
          <a:xfrm rot="10800000">
            <a:off x="5220800" y="898725"/>
            <a:ext cx="1496700" cy="2442000"/>
          </a:xfrm>
          <a:prstGeom prst="straightConnector1">
            <a:avLst/>
          </a:prstGeom>
          <a:noFill/>
          <a:ln w="9525" cap="flat" cmpd="sng">
            <a:solidFill>
              <a:schemeClr val="dk1"/>
            </a:solidFill>
            <a:prstDash val="solid"/>
            <a:round/>
            <a:headEnd type="none" w="sm" len="sm"/>
            <a:tailEnd type="none" w="sm" len="sm"/>
          </a:ln>
        </p:spPr>
      </p:cxnSp>
      <p:sp>
        <p:nvSpPr>
          <p:cNvPr id="592" name="Google Shape;592;gfa73258439_0_249"/>
          <p:cNvSpPr txBox="1"/>
          <p:nvPr/>
        </p:nvSpPr>
        <p:spPr>
          <a:xfrm>
            <a:off x="3437150" y="220425"/>
            <a:ext cx="3567300" cy="678300"/>
          </a:xfrm>
          <a:prstGeom prst="rect">
            <a:avLst/>
          </a:prstGeom>
          <a:solidFill>
            <a:srgbClr val="FCE5C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500" b="0" i="0" u="none" strike="noStrike" cap="none">
                <a:solidFill>
                  <a:srgbClr val="000000"/>
                </a:solidFill>
                <a:latin typeface="Arial"/>
                <a:ea typeface="Arial"/>
                <a:cs typeface="Arial"/>
                <a:sym typeface="Arial"/>
              </a:rPr>
              <a:t>Misconceptions/Perceptions/Attitudes (Positive/Negative)</a:t>
            </a:r>
            <a:endParaRPr sz="1500" b="0" i="0" u="none" strike="noStrike" cap="none">
              <a:solidFill>
                <a:srgbClr val="000000"/>
              </a:solidFill>
              <a:latin typeface="Arial"/>
              <a:ea typeface="Arial"/>
              <a:cs typeface="Arial"/>
              <a:sym typeface="Arial"/>
            </a:endParaRPr>
          </a:p>
        </p:txBody>
      </p:sp>
      <p:sp>
        <p:nvSpPr>
          <p:cNvPr id="593" name="Google Shape;593;gfa73258439_0_249"/>
          <p:cNvSpPr/>
          <p:nvPr/>
        </p:nvSpPr>
        <p:spPr>
          <a:xfrm>
            <a:off x="3548046" y="1490375"/>
            <a:ext cx="21294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400" b="0" i="0" u="none" strike="noStrike" cap="none">
                <a:solidFill>
                  <a:srgbClr val="000000"/>
                </a:solidFill>
                <a:latin typeface="Arial"/>
                <a:ea typeface="Arial"/>
                <a:cs typeface="Arial"/>
                <a:sym typeface="Arial"/>
              </a:rPr>
              <a:t>Parents</a:t>
            </a:r>
            <a:endParaRPr sz="1400" b="0" i="0" u="none" strike="noStrike" cap="none">
              <a:solidFill>
                <a:srgbClr val="000000"/>
              </a:solidFill>
              <a:latin typeface="Arial"/>
              <a:ea typeface="Arial"/>
              <a:cs typeface="Arial"/>
              <a:sym typeface="Arial"/>
            </a:endParaRPr>
          </a:p>
        </p:txBody>
      </p:sp>
      <p:sp>
        <p:nvSpPr>
          <p:cNvPr id="594" name="Google Shape;594;gfa73258439_0_249"/>
          <p:cNvSpPr/>
          <p:nvPr/>
        </p:nvSpPr>
        <p:spPr>
          <a:xfrm>
            <a:off x="3705703" y="1967450"/>
            <a:ext cx="22785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Base School Teachers/Counselors</a:t>
            </a:r>
            <a:endParaRPr sz="1400" b="0" i="0" u="none" strike="noStrike" cap="none">
              <a:solidFill>
                <a:srgbClr val="000000"/>
              </a:solidFill>
              <a:latin typeface="Arial"/>
              <a:ea typeface="Arial"/>
              <a:cs typeface="Arial"/>
              <a:sym typeface="Arial"/>
            </a:endParaRPr>
          </a:p>
        </p:txBody>
      </p:sp>
      <p:sp>
        <p:nvSpPr>
          <p:cNvPr id="595" name="Google Shape;595;gfa73258439_0_249"/>
          <p:cNvSpPr/>
          <p:nvPr/>
        </p:nvSpPr>
        <p:spPr>
          <a:xfrm>
            <a:off x="3362775" y="982025"/>
            <a:ext cx="20469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400" b="0" i="0" u="none" strike="noStrike" cap="none">
                <a:solidFill>
                  <a:srgbClr val="000000"/>
                </a:solidFill>
                <a:latin typeface="Arial"/>
                <a:ea typeface="Arial"/>
                <a:cs typeface="Arial"/>
                <a:sym typeface="Arial"/>
              </a:rPr>
              <a:t>Students/peers</a:t>
            </a:r>
            <a:endParaRPr sz="1400" b="0" i="0" u="none" strike="noStrike" cap="none">
              <a:solidFill>
                <a:srgbClr val="000000"/>
              </a:solidFill>
              <a:latin typeface="Arial"/>
              <a:ea typeface="Arial"/>
              <a:cs typeface="Arial"/>
              <a:sym typeface="Arial"/>
            </a:endParaRPr>
          </a:p>
        </p:txBody>
      </p:sp>
      <p:sp>
        <p:nvSpPr>
          <p:cNvPr id="596" name="Google Shape;596;gfa73258439_0_249"/>
          <p:cNvSpPr/>
          <p:nvPr/>
        </p:nvSpPr>
        <p:spPr>
          <a:xfrm>
            <a:off x="3916771" y="4000000"/>
            <a:ext cx="23700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Goal Setting/Value</a:t>
            </a:r>
            <a:endParaRPr sz="1400" b="0" i="0" u="none" strike="noStrike" cap="none">
              <a:solidFill>
                <a:srgbClr val="000000"/>
              </a:solidFill>
              <a:latin typeface="Arial"/>
              <a:ea typeface="Arial"/>
              <a:cs typeface="Arial"/>
              <a:sym typeface="Arial"/>
            </a:endParaRPr>
          </a:p>
        </p:txBody>
      </p:sp>
      <p:sp>
        <p:nvSpPr>
          <p:cNvPr id="597" name="Google Shape;597;gfa73258439_0_249"/>
          <p:cNvSpPr/>
          <p:nvPr/>
        </p:nvSpPr>
        <p:spPr>
          <a:xfrm>
            <a:off x="3843419" y="4543675"/>
            <a:ext cx="22119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400" b="0" i="0" u="none" strike="noStrike" cap="none">
                <a:solidFill>
                  <a:srgbClr val="000000"/>
                </a:solidFill>
                <a:latin typeface="Arial"/>
                <a:ea typeface="Arial"/>
                <a:cs typeface="Arial"/>
                <a:sym typeface="Arial"/>
              </a:rPr>
              <a:t>Timeline</a:t>
            </a:r>
            <a:endParaRPr sz="1400" b="0" i="0" u="none" strike="noStrike" cap="none">
              <a:solidFill>
                <a:srgbClr val="000000"/>
              </a:solidFill>
              <a:latin typeface="Arial"/>
              <a:ea typeface="Arial"/>
              <a:cs typeface="Arial"/>
              <a:sym typeface="Arial"/>
            </a:endParaRPr>
          </a:p>
        </p:txBody>
      </p:sp>
      <p:sp>
        <p:nvSpPr>
          <p:cNvPr id="598" name="Google Shape;598;gfa73258439_0_249"/>
          <p:cNvSpPr/>
          <p:nvPr/>
        </p:nvSpPr>
        <p:spPr>
          <a:xfrm>
            <a:off x="4359346" y="3498825"/>
            <a:ext cx="21294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400" b="0" i="0" u="none" strike="noStrike" cap="none">
                <a:solidFill>
                  <a:srgbClr val="000000"/>
                </a:solidFill>
                <a:latin typeface="Arial"/>
                <a:ea typeface="Arial"/>
                <a:cs typeface="Arial"/>
                <a:sym typeface="Arial"/>
              </a:rPr>
              <a:t>Measurements</a:t>
            </a:r>
            <a:endParaRPr sz="1400" b="0" i="0" u="none" strike="noStrike" cap="none">
              <a:solidFill>
                <a:srgbClr val="000000"/>
              </a:solidFill>
              <a:latin typeface="Arial"/>
              <a:ea typeface="Arial"/>
              <a:cs typeface="Arial"/>
              <a:sym typeface="Arial"/>
            </a:endParaRPr>
          </a:p>
        </p:txBody>
      </p:sp>
      <p:cxnSp>
        <p:nvCxnSpPr>
          <p:cNvPr id="599" name="Google Shape;599;gfa73258439_0_249"/>
          <p:cNvCxnSpPr/>
          <p:nvPr/>
        </p:nvCxnSpPr>
        <p:spPr>
          <a:xfrm rot="10800000">
            <a:off x="2445469" y="917425"/>
            <a:ext cx="1548300" cy="2459700"/>
          </a:xfrm>
          <a:prstGeom prst="straightConnector1">
            <a:avLst/>
          </a:prstGeom>
          <a:noFill/>
          <a:ln w="9525" cap="flat" cmpd="sng">
            <a:solidFill>
              <a:schemeClr val="dk1"/>
            </a:solidFill>
            <a:prstDash val="solid"/>
            <a:round/>
            <a:headEnd type="none" w="sm" len="sm"/>
            <a:tailEnd type="none" w="sm" len="sm"/>
          </a:ln>
        </p:spPr>
      </p:cxnSp>
      <p:sp>
        <p:nvSpPr>
          <p:cNvPr id="600" name="Google Shape;600;gfa73258439_0_249"/>
          <p:cNvSpPr txBox="1"/>
          <p:nvPr/>
        </p:nvSpPr>
        <p:spPr>
          <a:xfrm>
            <a:off x="318977" y="239225"/>
            <a:ext cx="2783700" cy="678300"/>
          </a:xfrm>
          <a:prstGeom prst="rect">
            <a:avLst/>
          </a:prstGeom>
          <a:solidFill>
            <a:srgbClr val="FCE5C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500" b="0" i="0" u="none" strike="noStrike" cap="none">
                <a:solidFill>
                  <a:srgbClr val="000000"/>
                </a:solidFill>
                <a:latin typeface="Arial"/>
                <a:ea typeface="Arial"/>
                <a:cs typeface="Arial"/>
                <a:sym typeface="Arial"/>
              </a:rPr>
              <a:t>Awareness/Communication</a:t>
            </a:r>
            <a:endParaRPr sz="1500" b="0" i="0" u="none" strike="noStrike" cap="none">
              <a:solidFill>
                <a:srgbClr val="000000"/>
              </a:solidFill>
              <a:latin typeface="Arial"/>
              <a:ea typeface="Arial"/>
              <a:cs typeface="Arial"/>
              <a:sym typeface="Arial"/>
            </a:endParaRPr>
          </a:p>
        </p:txBody>
      </p:sp>
      <p:sp>
        <p:nvSpPr>
          <p:cNvPr id="601" name="Google Shape;601;gfa73258439_0_249"/>
          <p:cNvSpPr/>
          <p:nvPr/>
        </p:nvSpPr>
        <p:spPr>
          <a:xfrm>
            <a:off x="1077327" y="1307325"/>
            <a:ext cx="1686000" cy="2577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200" b="0" i="0" u="none" strike="noStrike" cap="none">
                <a:solidFill>
                  <a:srgbClr val="000000"/>
                </a:solidFill>
                <a:latin typeface="Arial"/>
                <a:ea typeface="Arial"/>
                <a:cs typeface="Arial"/>
                <a:sym typeface="Arial"/>
              </a:rPr>
              <a:t>Parents/guardians</a:t>
            </a:r>
            <a:endParaRPr sz="1200" b="0" i="0" u="none" strike="noStrike" cap="none">
              <a:solidFill>
                <a:srgbClr val="000000"/>
              </a:solidFill>
              <a:latin typeface="Arial"/>
              <a:ea typeface="Arial"/>
              <a:cs typeface="Arial"/>
              <a:sym typeface="Arial"/>
            </a:endParaRPr>
          </a:p>
        </p:txBody>
      </p:sp>
      <p:sp>
        <p:nvSpPr>
          <p:cNvPr id="602" name="Google Shape;602;gfa73258439_0_249"/>
          <p:cNvSpPr/>
          <p:nvPr/>
        </p:nvSpPr>
        <p:spPr>
          <a:xfrm>
            <a:off x="1426523" y="1965625"/>
            <a:ext cx="18201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Students</a:t>
            </a:r>
            <a:endParaRPr sz="1400" b="0" i="0" u="none" strike="noStrike" cap="none">
              <a:solidFill>
                <a:srgbClr val="000000"/>
              </a:solidFill>
              <a:latin typeface="Arial"/>
              <a:ea typeface="Arial"/>
              <a:cs typeface="Arial"/>
              <a:sym typeface="Arial"/>
            </a:endParaRPr>
          </a:p>
        </p:txBody>
      </p:sp>
      <p:sp>
        <p:nvSpPr>
          <p:cNvPr id="603" name="Google Shape;603;gfa73258439_0_249"/>
          <p:cNvSpPr/>
          <p:nvPr/>
        </p:nvSpPr>
        <p:spPr>
          <a:xfrm>
            <a:off x="219975" y="979350"/>
            <a:ext cx="2370000" cy="299400"/>
          </a:xfrm>
          <a:prstGeom prst="homePlate">
            <a:avLst>
              <a:gd name="adj" fmla="val 50000"/>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200" b="0" i="0" u="none" strike="noStrike" cap="none">
                <a:solidFill>
                  <a:srgbClr val="000000"/>
                </a:solidFill>
                <a:latin typeface="Arial"/>
                <a:ea typeface="Arial"/>
                <a:cs typeface="Arial"/>
                <a:sym typeface="Arial"/>
              </a:rPr>
              <a:t>Recruitment Processes </a:t>
            </a:r>
            <a:endParaRPr sz="1200" b="0" i="0" u="none" strike="noStrike" cap="none">
              <a:solidFill>
                <a:srgbClr val="000000"/>
              </a:solidFill>
              <a:latin typeface="Arial"/>
              <a:ea typeface="Arial"/>
              <a:cs typeface="Arial"/>
              <a:sym typeface="Arial"/>
            </a:endParaRPr>
          </a:p>
        </p:txBody>
      </p:sp>
      <p:cxnSp>
        <p:nvCxnSpPr>
          <p:cNvPr id="604" name="Google Shape;604;gfa73258439_0_249"/>
          <p:cNvCxnSpPr/>
          <p:nvPr/>
        </p:nvCxnSpPr>
        <p:spPr>
          <a:xfrm rot="10800000" flipH="1">
            <a:off x="5549794" y="3398700"/>
            <a:ext cx="1041000" cy="2664000"/>
          </a:xfrm>
          <a:prstGeom prst="straightConnector1">
            <a:avLst/>
          </a:prstGeom>
          <a:noFill/>
          <a:ln w="9525" cap="flat" cmpd="sng">
            <a:solidFill>
              <a:schemeClr val="dk1"/>
            </a:solidFill>
            <a:prstDash val="solid"/>
            <a:round/>
            <a:headEnd type="none" w="sm" len="sm"/>
            <a:tailEnd type="none" w="sm" len="sm"/>
          </a:ln>
        </p:spPr>
      </p:cxnSp>
      <p:sp>
        <p:nvSpPr>
          <p:cNvPr id="605" name="Google Shape;605;gfa73258439_0_249"/>
          <p:cNvSpPr txBox="1"/>
          <p:nvPr/>
        </p:nvSpPr>
        <p:spPr>
          <a:xfrm>
            <a:off x="4100503" y="6072800"/>
            <a:ext cx="2129400" cy="678300"/>
          </a:xfrm>
          <a:prstGeom prst="rect">
            <a:avLst/>
          </a:prstGeom>
          <a:solidFill>
            <a:srgbClr val="FCE5C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400" b="0" i="0" u="none" strike="noStrike" cap="none">
                <a:solidFill>
                  <a:srgbClr val="000000"/>
                </a:solidFill>
                <a:latin typeface="Arial"/>
                <a:ea typeface="Arial"/>
                <a:cs typeface="Arial"/>
                <a:sym typeface="Arial"/>
              </a:rPr>
              <a:t>Application Process	</a:t>
            </a:r>
            <a:endParaRPr sz="1400" b="0" i="0" u="none" strike="noStrike" cap="none">
              <a:solidFill>
                <a:srgbClr val="000000"/>
              </a:solidFill>
              <a:latin typeface="Arial"/>
              <a:ea typeface="Arial"/>
              <a:cs typeface="Arial"/>
              <a:sym typeface="Arial"/>
            </a:endParaRPr>
          </a:p>
        </p:txBody>
      </p:sp>
      <p:cxnSp>
        <p:nvCxnSpPr>
          <p:cNvPr id="606" name="Google Shape;606;gfa73258439_0_249"/>
          <p:cNvCxnSpPr/>
          <p:nvPr/>
        </p:nvCxnSpPr>
        <p:spPr>
          <a:xfrm rot="10800000" flipH="1">
            <a:off x="1937494" y="3424425"/>
            <a:ext cx="1419900" cy="2679600"/>
          </a:xfrm>
          <a:prstGeom prst="straightConnector1">
            <a:avLst/>
          </a:prstGeom>
          <a:noFill/>
          <a:ln w="9525" cap="flat" cmpd="sng">
            <a:solidFill>
              <a:schemeClr val="dk1"/>
            </a:solidFill>
            <a:prstDash val="solid"/>
            <a:round/>
            <a:headEnd type="none" w="sm" len="sm"/>
            <a:tailEnd type="none" w="sm" len="sm"/>
          </a:ln>
        </p:spPr>
      </p:cxnSp>
      <p:sp>
        <p:nvSpPr>
          <p:cNvPr id="607" name="Google Shape;607;gfa73258439_0_249"/>
          <p:cNvSpPr txBox="1"/>
          <p:nvPr/>
        </p:nvSpPr>
        <p:spPr>
          <a:xfrm>
            <a:off x="600769" y="6122967"/>
            <a:ext cx="1686000" cy="678300"/>
          </a:xfrm>
          <a:prstGeom prst="rect">
            <a:avLst/>
          </a:prstGeom>
          <a:solidFill>
            <a:srgbClr val="FCE5C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400" b="0" i="0" u="none" strike="noStrike" cap="none">
                <a:solidFill>
                  <a:srgbClr val="000000"/>
                </a:solidFill>
                <a:latin typeface="Arial"/>
                <a:ea typeface="Arial"/>
                <a:cs typeface="Arial"/>
                <a:sym typeface="Arial"/>
              </a:rPr>
              <a:t>Internal/External Student Barriers</a:t>
            </a:r>
            <a:endParaRPr sz="1400" b="0" i="0" u="none" strike="noStrike" cap="none">
              <a:solidFill>
                <a:srgbClr val="000000"/>
              </a:solidFill>
              <a:latin typeface="Arial"/>
              <a:ea typeface="Arial"/>
              <a:cs typeface="Arial"/>
              <a:sym typeface="Arial"/>
            </a:endParaRPr>
          </a:p>
        </p:txBody>
      </p:sp>
      <p:sp>
        <p:nvSpPr>
          <p:cNvPr id="608" name="Google Shape;608;gfa73258439_0_249"/>
          <p:cNvSpPr/>
          <p:nvPr/>
        </p:nvSpPr>
        <p:spPr>
          <a:xfrm>
            <a:off x="1873219" y="3518184"/>
            <a:ext cx="1336800" cy="2994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400" b="0" i="0" u="none" strike="noStrike" cap="none">
                <a:solidFill>
                  <a:srgbClr val="000000"/>
                </a:solidFill>
                <a:latin typeface="Arial"/>
                <a:ea typeface="Arial"/>
                <a:cs typeface="Arial"/>
                <a:sym typeface="Arial"/>
              </a:rPr>
              <a:t>Money</a:t>
            </a:r>
            <a:endParaRPr sz="1400" b="0" i="0" u="none" strike="noStrike" cap="none">
              <a:solidFill>
                <a:srgbClr val="000000"/>
              </a:solidFill>
              <a:latin typeface="Arial"/>
              <a:ea typeface="Arial"/>
              <a:cs typeface="Arial"/>
              <a:sym typeface="Arial"/>
            </a:endParaRPr>
          </a:p>
        </p:txBody>
      </p:sp>
      <p:sp>
        <p:nvSpPr>
          <p:cNvPr id="609" name="Google Shape;609;gfa73258439_0_249"/>
          <p:cNvSpPr/>
          <p:nvPr/>
        </p:nvSpPr>
        <p:spPr>
          <a:xfrm>
            <a:off x="1692863" y="3899913"/>
            <a:ext cx="1336800" cy="2994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400" b="0" i="0" u="none" strike="noStrike" cap="none">
                <a:solidFill>
                  <a:srgbClr val="000000"/>
                </a:solidFill>
                <a:latin typeface="Arial"/>
                <a:ea typeface="Arial"/>
                <a:cs typeface="Arial"/>
                <a:sym typeface="Arial"/>
              </a:rPr>
              <a:t>Support</a:t>
            </a:r>
            <a:endParaRPr sz="1400" b="0" i="0" u="none" strike="noStrike" cap="none">
              <a:solidFill>
                <a:srgbClr val="000000"/>
              </a:solidFill>
              <a:latin typeface="Arial"/>
              <a:ea typeface="Arial"/>
              <a:cs typeface="Arial"/>
              <a:sym typeface="Arial"/>
            </a:endParaRPr>
          </a:p>
        </p:txBody>
      </p:sp>
      <p:sp>
        <p:nvSpPr>
          <p:cNvPr id="610" name="Google Shape;610;gfa73258439_0_249"/>
          <p:cNvSpPr/>
          <p:nvPr/>
        </p:nvSpPr>
        <p:spPr>
          <a:xfrm>
            <a:off x="1426519" y="4288290"/>
            <a:ext cx="1336800" cy="2994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400" b="0" i="0" u="none" strike="noStrike" cap="none">
                <a:solidFill>
                  <a:srgbClr val="000000"/>
                </a:solidFill>
                <a:latin typeface="Arial"/>
                <a:ea typeface="Arial"/>
                <a:cs typeface="Arial"/>
                <a:sym typeface="Arial"/>
              </a:rPr>
              <a:t>Self/Others</a:t>
            </a:r>
            <a:endParaRPr sz="1400" b="0" i="0" u="none" strike="noStrike" cap="none">
              <a:solidFill>
                <a:srgbClr val="000000"/>
              </a:solidFill>
              <a:latin typeface="Arial"/>
              <a:ea typeface="Arial"/>
              <a:cs typeface="Arial"/>
              <a:sym typeface="Arial"/>
            </a:endParaRPr>
          </a:p>
        </p:txBody>
      </p:sp>
      <p:sp>
        <p:nvSpPr>
          <p:cNvPr id="611" name="Google Shape;611;gfa73258439_0_249"/>
          <p:cNvSpPr/>
          <p:nvPr/>
        </p:nvSpPr>
        <p:spPr>
          <a:xfrm>
            <a:off x="1580053" y="2443600"/>
            <a:ext cx="19545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Why?  Purpose</a:t>
            </a:r>
            <a:endParaRPr sz="1400" b="0" i="0" u="none" strike="noStrike" cap="none">
              <a:solidFill>
                <a:srgbClr val="000000"/>
              </a:solidFill>
              <a:latin typeface="Arial"/>
              <a:ea typeface="Arial"/>
              <a:cs typeface="Arial"/>
              <a:sym typeface="Arial"/>
            </a:endParaRPr>
          </a:p>
        </p:txBody>
      </p:sp>
      <p:sp>
        <p:nvSpPr>
          <p:cNvPr id="612" name="Google Shape;612;gfa73258439_0_249"/>
          <p:cNvSpPr/>
          <p:nvPr/>
        </p:nvSpPr>
        <p:spPr>
          <a:xfrm>
            <a:off x="1564922" y="2919725"/>
            <a:ext cx="2278500" cy="405300"/>
          </a:xfrm>
          <a:prstGeom prst="homePlate">
            <a:avLst>
              <a:gd name="adj" fmla="val 50000"/>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Community/Outreach</a:t>
            </a:r>
            <a:endParaRPr sz="1400" b="0" i="0" u="none" strike="noStrike" cap="none">
              <a:solidFill>
                <a:srgbClr val="000000"/>
              </a:solidFill>
              <a:latin typeface="Arial"/>
              <a:ea typeface="Arial"/>
              <a:cs typeface="Arial"/>
              <a:sym typeface="Arial"/>
            </a:endParaRPr>
          </a:p>
        </p:txBody>
      </p:sp>
      <p:sp>
        <p:nvSpPr>
          <p:cNvPr id="613" name="Google Shape;613;gfa73258439_0_249"/>
          <p:cNvSpPr/>
          <p:nvPr/>
        </p:nvSpPr>
        <p:spPr>
          <a:xfrm>
            <a:off x="3916697" y="2444525"/>
            <a:ext cx="23700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400" b="0" i="0" u="none" strike="noStrike" cap="none">
                <a:solidFill>
                  <a:srgbClr val="000000"/>
                </a:solidFill>
                <a:latin typeface="Arial"/>
                <a:ea typeface="Arial"/>
                <a:cs typeface="Arial"/>
                <a:sym typeface="Arial"/>
              </a:rPr>
              <a:t>Work load/Time/Effort</a:t>
            </a:r>
            <a:endParaRPr sz="1400" b="0" i="0" u="none" strike="noStrike" cap="none">
              <a:solidFill>
                <a:srgbClr val="000000"/>
              </a:solidFill>
              <a:latin typeface="Arial"/>
              <a:ea typeface="Arial"/>
              <a:cs typeface="Arial"/>
              <a:sym typeface="Arial"/>
            </a:endParaRPr>
          </a:p>
        </p:txBody>
      </p:sp>
      <p:sp>
        <p:nvSpPr>
          <p:cNvPr id="614" name="Google Shape;614;gfa73258439_0_249"/>
          <p:cNvSpPr/>
          <p:nvPr/>
        </p:nvSpPr>
        <p:spPr>
          <a:xfrm>
            <a:off x="3731221" y="5052025"/>
            <a:ext cx="21294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400" b="0" i="0" u="none" strike="noStrike" cap="none">
                <a:solidFill>
                  <a:srgbClr val="000000"/>
                </a:solidFill>
                <a:latin typeface="Arial"/>
                <a:ea typeface="Arial"/>
                <a:cs typeface="Arial"/>
                <a:sym typeface="Arial"/>
              </a:rPr>
              <a:t>Support/Process</a:t>
            </a:r>
            <a:endParaRPr sz="1400" b="0" i="0" u="none" strike="noStrike" cap="none">
              <a:solidFill>
                <a:srgbClr val="000000"/>
              </a:solidFill>
              <a:latin typeface="Arial"/>
              <a:ea typeface="Arial"/>
              <a:cs typeface="Arial"/>
              <a:sym typeface="Arial"/>
            </a:endParaRPr>
          </a:p>
        </p:txBody>
      </p:sp>
      <p:sp>
        <p:nvSpPr>
          <p:cNvPr id="615" name="Google Shape;615;gfa73258439_0_249"/>
          <p:cNvSpPr/>
          <p:nvPr/>
        </p:nvSpPr>
        <p:spPr>
          <a:xfrm>
            <a:off x="579553" y="4694200"/>
            <a:ext cx="1954500" cy="2577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400" b="0" i="0" u="none" strike="noStrike" cap="none">
                <a:solidFill>
                  <a:srgbClr val="000000"/>
                </a:solidFill>
                <a:latin typeface="Arial"/>
                <a:ea typeface="Arial"/>
                <a:cs typeface="Arial"/>
                <a:sym typeface="Arial"/>
              </a:rPr>
              <a:t>Transportation</a:t>
            </a:r>
            <a:endParaRPr sz="1400" b="0" i="0" u="none" strike="noStrike" cap="none">
              <a:solidFill>
                <a:srgbClr val="000000"/>
              </a:solidFill>
              <a:latin typeface="Arial"/>
              <a:ea typeface="Arial"/>
              <a:cs typeface="Arial"/>
              <a:sym typeface="Arial"/>
            </a:endParaRPr>
          </a:p>
        </p:txBody>
      </p:sp>
      <p:sp>
        <p:nvSpPr>
          <p:cNvPr id="616" name="Google Shape;616;gfa73258439_0_249"/>
          <p:cNvSpPr/>
          <p:nvPr/>
        </p:nvSpPr>
        <p:spPr>
          <a:xfrm>
            <a:off x="157331" y="5353000"/>
            <a:ext cx="2129400" cy="2994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400" b="0" i="0" u="none" strike="noStrike" cap="none">
                <a:solidFill>
                  <a:srgbClr val="000000"/>
                </a:solidFill>
                <a:latin typeface="Arial"/>
                <a:ea typeface="Arial"/>
                <a:cs typeface="Arial"/>
                <a:sym typeface="Arial"/>
              </a:rPr>
              <a:t>Time (commitments)</a:t>
            </a:r>
            <a:endParaRPr sz="1400" b="0" i="0" u="none" strike="noStrike" cap="none">
              <a:solidFill>
                <a:srgbClr val="000000"/>
              </a:solidFill>
              <a:latin typeface="Arial"/>
              <a:ea typeface="Arial"/>
              <a:cs typeface="Arial"/>
              <a:sym typeface="Arial"/>
            </a:endParaRPr>
          </a:p>
        </p:txBody>
      </p:sp>
      <p:sp>
        <p:nvSpPr>
          <p:cNvPr id="617" name="Google Shape;617;gfa73258439_0_249"/>
          <p:cNvSpPr/>
          <p:nvPr/>
        </p:nvSpPr>
        <p:spPr>
          <a:xfrm>
            <a:off x="704494" y="5752691"/>
            <a:ext cx="1336800" cy="2577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400" b="0" i="0" u="none" strike="noStrike" cap="none">
                <a:solidFill>
                  <a:srgbClr val="000000"/>
                </a:solidFill>
                <a:latin typeface="Arial"/>
                <a:ea typeface="Arial"/>
                <a:cs typeface="Arial"/>
                <a:sym typeface="Arial"/>
              </a:rPr>
              <a:t>Base School</a:t>
            </a:r>
            <a:endParaRPr sz="1400" b="0" i="0" u="none" strike="noStrike" cap="none">
              <a:solidFill>
                <a:srgbClr val="000000"/>
              </a:solidFill>
              <a:latin typeface="Arial"/>
              <a:ea typeface="Arial"/>
              <a:cs typeface="Arial"/>
              <a:sym typeface="Arial"/>
            </a:endParaRPr>
          </a:p>
        </p:txBody>
      </p:sp>
      <p:sp>
        <p:nvSpPr>
          <p:cNvPr id="618" name="Google Shape;618;gfa73258439_0_249"/>
          <p:cNvSpPr/>
          <p:nvPr/>
        </p:nvSpPr>
        <p:spPr>
          <a:xfrm>
            <a:off x="4066951" y="2920175"/>
            <a:ext cx="25239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400" b="0" i="0" u="none" strike="noStrike" cap="none">
                <a:solidFill>
                  <a:srgbClr val="000000"/>
                </a:solidFill>
                <a:latin typeface="Arial"/>
                <a:ea typeface="Arial"/>
                <a:cs typeface="Arial"/>
                <a:sym typeface="Arial"/>
              </a:rPr>
              <a:t>Cultural (ethnic, religious, socio-ec) Norms</a:t>
            </a:r>
            <a:endParaRPr sz="1400" b="0" i="0" u="none" strike="noStrike" cap="none">
              <a:solidFill>
                <a:srgbClr val="000000"/>
              </a:solidFill>
              <a:latin typeface="Arial"/>
              <a:ea typeface="Arial"/>
              <a:cs typeface="Arial"/>
              <a:sym typeface="Arial"/>
            </a:endParaRPr>
          </a:p>
        </p:txBody>
      </p:sp>
      <p:sp>
        <p:nvSpPr>
          <p:cNvPr id="619" name="Google Shape;619;gfa73258439_0_249"/>
          <p:cNvSpPr/>
          <p:nvPr/>
        </p:nvSpPr>
        <p:spPr>
          <a:xfrm>
            <a:off x="713952" y="1635275"/>
            <a:ext cx="2278500" cy="257700"/>
          </a:xfrm>
          <a:prstGeom prst="homePlate">
            <a:avLst>
              <a:gd name="adj" fmla="val 50000"/>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200" b="0" i="0" u="none" strike="noStrike" cap="none">
                <a:solidFill>
                  <a:srgbClr val="000000"/>
                </a:solidFill>
                <a:latin typeface="Arial"/>
                <a:ea typeface="Arial"/>
                <a:cs typeface="Arial"/>
                <a:sym typeface="Arial"/>
              </a:rPr>
              <a:t>Misinformation/Technology</a:t>
            </a:r>
            <a:endParaRPr sz="1200" b="0" i="0" u="none" strike="noStrike" cap="none">
              <a:solidFill>
                <a:srgbClr val="000000"/>
              </a:solidFill>
              <a:latin typeface="Arial"/>
              <a:ea typeface="Arial"/>
              <a:cs typeface="Arial"/>
              <a:sym typeface="Arial"/>
            </a:endParaRPr>
          </a:p>
        </p:txBody>
      </p:sp>
      <p:sp>
        <p:nvSpPr>
          <p:cNvPr id="620" name="Google Shape;620;gfa73258439_0_249"/>
          <p:cNvSpPr/>
          <p:nvPr/>
        </p:nvSpPr>
        <p:spPr>
          <a:xfrm>
            <a:off x="159049" y="5002750"/>
            <a:ext cx="2278500" cy="2994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200" b="0" i="0" u="none" strike="noStrike" cap="none">
                <a:solidFill>
                  <a:srgbClr val="000000"/>
                </a:solidFill>
                <a:latin typeface="Arial"/>
                <a:ea typeface="Arial"/>
                <a:cs typeface="Arial"/>
                <a:sym typeface="Arial"/>
              </a:rPr>
              <a:t>Basic Needs,(lunch/breakfast)</a:t>
            </a:r>
            <a:endParaRPr sz="1200" b="0" i="0" u="none" strike="noStrike" cap="none">
              <a:solidFill>
                <a:srgbClr val="000000"/>
              </a:solidFill>
              <a:latin typeface="Arial"/>
              <a:ea typeface="Arial"/>
              <a:cs typeface="Arial"/>
              <a:sym typeface="Arial"/>
            </a:endParaRPr>
          </a:p>
        </p:txBody>
      </p:sp>
      <p:sp>
        <p:nvSpPr>
          <p:cNvPr id="621" name="Google Shape;621;gfa73258439_0_249"/>
          <p:cNvSpPr/>
          <p:nvPr/>
        </p:nvSpPr>
        <p:spPr>
          <a:xfrm>
            <a:off x="3515683" y="5588525"/>
            <a:ext cx="2129400" cy="405300"/>
          </a:xfrm>
          <a:prstGeom prst="homePlate">
            <a:avLst>
              <a:gd name="adj" fmla="val 50000"/>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400" b="0" i="0" u="none" strike="noStrike" cap="none">
                <a:solidFill>
                  <a:srgbClr val="000000"/>
                </a:solidFill>
                <a:latin typeface="Arial"/>
                <a:ea typeface="Arial"/>
                <a:cs typeface="Arial"/>
                <a:sym typeface="Arial"/>
              </a:rPr>
              <a:t>Accessibility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g10185658f7c_2_4"/>
          <p:cNvSpPr txBox="1"/>
          <p:nvPr/>
        </p:nvSpPr>
        <p:spPr>
          <a:xfrm>
            <a:off x="173550" y="6285125"/>
            <a:ext cx="67272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Verdana"/>
                <a:ea typeface="Verdana"/>
                <a:cs typeface="Verdana"/>
                <a:sym typeface="Verdana"/>
              </a:rPr>
              <a:t>Directions on Workspace Page </a:t>
            </a:r>
            <a:endParaRPr sz="1700" b="0" i="0" u="none" strike="noStrike" cap="none">
              <a:solidFill>
                <a:srgbClr val="000000"/>
              </a:solidFill>
              <a:latin typeface="Verdana"/>
              <a:ea typeface="Verdana"/>
              <a:cs typeface="Verdana"/>
              <a:sym typeface="Verdana"/>
            </a:endParaRPr>
          </a:p>
        </p:txBody>
      </p:sp>
      <p:pic>
        <p:nvPicPr>
          <p:cNvPr id="628" name="Google Shape;628;g10185658f7c_2_4"/>
          <p:cNvPicPr preferRelativeResize="0"/>
          <p:nvPr/>
        </p:nvPicPr>
        <p:blipFill rotWithShape="1">
          <a:blip r:embed="rId3">
            <a:alphaModFix/>
          </a:blip>
          <a:srcRect/>
          <a:stretch/>
        </p:blipFill>
        <p:spPr>
          <a:xfrm>
            <a:off x="561300" y="437375"/>
            <a:ext cx="4374950" cy="5530250"/>
          </a:xfrm>
          <a:prstGeom prst="rect">
            <a:avLst/>
          </a:prstGeom>
          <a:noFill/>
          <a:ln w="9525" cap="flat" cmpd="sng">
            <a:solidFill>
              <a:srgbClr val="000000"/>
            </a:solidFill>
            <a:prstDash val="solid"/>
            <a:round/>
            <a:headEnd type="none" w="sm" len="sm"/>
            <a:tailEnd type="none" w="sm" len="sm"/>
          </a:ln>
        </p:spPr>
      </p:pic>
      <p:sp>
        <p:nvSpPr>
          <p:cNvPr id="629" name="Google Shape;629;g10185658f7c_2_4"/>
          <p:cNvSpPr txBox="1"/>
          <p:nvPr/>
        </p:nvSpPr>
        <p:spPr>
          <a:xfrm>
            <a:off x="5134050" y="427850"/>
            <a:ext cx="3900900" cy="557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rgbClr val="000000"/>
                </a:solidFill>
                <a:latin typeface="Verdana"/>
                <a:ea typeface="Verdana"/>
                <a:cs typeface="Verdana"/>
                <a:sym typeface="Verdana"/>
              </a:rPr>
              <a:t>There’s a disproportionality of Black and Latinx students applying to GS.</a:t>
            </a:r>
            <a:endParaRPr sz="1400" b="0" i="1"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Verdana"/>
                <a:ea typeface="Verdana"/>
                <a:cs typeface="Verdana"/>
                <a:sym typeface="Verdana"/>
              </a:rPr>
              <a:t>Why?</a:t>
            </a:r>
            <a:endParaRPr sz="1400" b="1"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Black and Latinx students don’t know about GS.</a:t>
            </a:r>
            <a:endParaRPr sz="1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Verdana"/>
                <a:ea typeface="Verdana"/>
                <a:cs typeface="Verdana"/>
                <a:sym typeface="Verdana"/>
              </a:rPr>
              <a:t>Why do </a:t>
            </a:r>
            <a:r>
              <a:rPr lang="en-US" sz="1400" b="1" i="0" u="none" strike="noStrike" cap="none">
                <a:solidFill>
                  <a:schemeClr val="dk1"/>
                </a:solidFill>
                <a:latin typeface="Verdana"/>
                <a:ea typeface="Verdana"/>
                <a:cs typeface="Verdana"/>
                <a:sym typeface="Verdana"/>
              </a:rPr>
              <a:t>Black and Latinx students not know about GS?</a:t>
            </a:r>
            <a:endParaRPr sz="14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Verdana"/>
                <a:ea typeface="Verdana"/>
                <a:cs typeface="Verdana"/>
                <a:sym typeface="Verdana"/>
              </a:rPr>
              <a:t>GS is only advertised in the higher level math classes, so it misses a lot of students.</a:t>
            </a:r>
            <a:endParaRPr sz="14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Verdana"/>
                <a:ea typeface="Verdana"/>
                <a:cs typeface="Verdana"/>
                <a:sym typeface="Verdana"/>
              </a:rPr>
              <a:t>Why is GC only advertised in higher level math classes?</a:t>
            </a:r>
            <a:endParaRPr sz="14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Verdana"/>
                <a:ea typeface="Verdana"/>
                <a:cs typeface="Verdana"/>
                <a:sym typeface="Verdana"/>
              </a:rPr>
              <a:t>Schools believe that only students in higher level math classes can be successful at GS.</a:t>
            </a:r>
            <a:endParaRPr sz="14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Verdana"/>
                <a:ea typeface="Verdana"/>
                <a:cs typeface="Verdana"/>
                <a:sym typeface="Verdana"/>
              </a:rPr>
              <a:t>Why do schools believe that only students in higher level math classes can be successful at GS?</a:t>
            </a:r>
            <a:endParaRPr sz="14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Verdana"/>
                <a:ea typeface="Verdana"/>
                <a:cs typeface="Verdana"/>
                <a:sym typeface="Verdana"/>
              </a:rPr>
              <a:t>Schools equate ability and desire to take higher level math classes with the same abilities and desires of GS students.</a:t>
            </a:r>
            <a:endParaRPr sz="1400" b="0" i="0" u="none" strike="noStrike" cap="none">
              <a:solidFill>
                <a:schemeClr val="dk1"/>
              </a:solidFill>
              <a:latin typeface="Verdana"/>
              <a:ea typeface="Verdana"/>
              <a:cs typeface="Verdana"/>
              <a:sym typeface="Verdan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pic>
        <p:nvPicPr>
          <p:cNvPr id="635" name="Google Shape;635;p46"/>
          <p:cNvPicPr preferRelativeResize="0"/>
          <p:nvPr/>
        </p:nvPicPr>
        <p:blipFill rotWithShape="1">
          <a:blip r:embed="rId3">
            <a:alphaModFix/>
          </a:blip>
          <a:srcRect/>
          <a:stretch/>
        </p:blipFill>
        <p:spPr>
          <a:xfrm>
            <a:off x="0" y="4451675"/>
            <a:ext cx="3115000" cy="2406325"/>
          </a:xfrm>
          <a:prstGeom prst="rect">
            <a:avLst/>
          </a:prstGeom>
          <a:noFill/>
          <a:ln>
            <a:noFill/>
          </a:ln>
        </p:spPr>
      </p:pic>
      <p:sp>
        <p:nvSpPr>
          <p:cNvPr id="636" name="Google Shape;636;p46"/>
          <p:cNvSpPr/>
          <p:nvPr/>
        </p:nvSpPr>
        <p:spPr>
          <a:xfrm>
            <a:off x="119425" y="1456550"/>
            <a:ext cx="2697000" cy="2867400"/>
          </a:xfrm>
          <a:prstGeom prst="wedgeEllipseCallout">
            <a:avLst>
              <a:gd name="adj1" fmla="val 1710"/>
              <a:gd name="adj2" fmla="val 63641"/>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600"/>
              <a:buFont typeface="Verdana"/>
              <a:buNone/>
            </a:pPr>
            <a:r>
              <a:rPr lang="en-US" sz="2600" b="0" i="0" u="none" strike="noStrike" cap="none">
                <a:solidFill>
                  <a:schemeClr val="dk1"/>
                </a:solidFill>
                <a:latin typeface="Verdana"/>
                <a:ea typeface="Verdana"/>
                <a:cs typeface="Verdana"/>
                <a:sym typeface="Verdana"/>
              </a:rPr>
              <a:t>Identify data / evidence of need</a:t>
            </a:r>
            <a:endParaRPr sz="2600" b="0" i="0" u="none" strike="noStrike" cap="none">
              <a:solidFill>
                <a:schemeClr val="dk1"/>
              </a:solidFill>
              <a:latin typeface="Verdana"/>
              <a:ea typeface="Verdana"/>
              <a:cs typeface="Verdana"/>
              <a:sym typeface="Verdana"/>
            </a:endParaRPr>
          </a:p>
        </p:txBody>
      </p:sp>
      <p:sp>
        <p:nvSpPr>
          <p:cNvPr id="637" name="Google Shape;637;p46"/>
          <p:cNvSpPr txBox="1"/>
          <p:nvPr/>
        </p:nvSpPr>
        <p:spPr>
          <a:xfrm>
            <a:off x="3079975" y="530925"/>
            <a:ext cx="5844300" cy="5476500"/>
          </a:xfrm>
          <a:prstGeom prst="rect">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chemeClr val="dk1"/>
              </a:buClr>
              <a:buSzPts val="2100"/>
              <a:buFont typeface="Verdana"/>
              <a:buNone/>
            </a:pPr>
            <a:r>
              <a:rPr lang="en-US" sz="2100" b="1" i="0" u="none" strike="noStrike" cap="none">
                <a:solidFill>
                  <a:schemeClr val="dk1"/>
                </a:solidFill>
                <a:latin typeface="Verdana"/>
                <a:ea typeface="Verdana"/>
                <a:cs typeface="Verdana"/>
                <a:sym typeface="Verdana"/>
              </a:rPr>
              <a:t>To truly understand the problem/challenge we have to gain insight from those affected by the problem/challenge.</a:t>
            </a:r>
            <a:endParaRPr sz="21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100"/>
              <a:buFont typeface="Verdana"/>
              <a:buNone/>
            </a:pPr>
            <a:endParaRPr sz="21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100"/>
              <a:buFont typeface="Verdana"/>
              <a:buNone/>
            </a:pPr>
            <a:r>
              <a:rPr lang="en-US" sz="2100" b="0" i="0" u="none" strike="noStrike" cap="none">
                <a:solidFill>
                  <a:schemeClr val="dk1"/>
                </a:solidFill>
                <a:latin typeface="Verdana"/>
                <a:ea typeface="Verdana"/>
                <a:cs typeface="Verdana"/>
                <a:sym typeface="Verdana"/>
              </a:rPr>
              <a:t>They can help us understand:</a:t>
            </a:r>
            <a:endParaRPr sz="2100" b="0" i="0" u="none" strike="noStrike" cap="none">
              <a:solidFill>
                <a:schemeClr val="dk1"/>
              </a:solidFill>
              <a:latin typeface="Verdana"/>
              <a:ea typeface="Verdana"/>
              <a:cs typeface="Verdana"/>
              <a:sym typeface="Verdana"/>
            </a:endParaRPr>
          </a:p>
          <a:p>
            <a:pPr marL="457200" marR="0" lvl="0" indent="-361950" algn="l" rtl="0">
              <a:lnSpc>
                <a:spcPct val="100000"/>
              </a:lnSpc>
              <a:spcBef>
                <a:spcPts val="0"/>
              </a:spcBef>
              <a:spcAft>
                <a:spcPts val="0"/>
              </a:spcAft>
              <a:buClr>
                <a:schemeClr val="dk1"/>
              </a:buClr>
              <a:buSzPts val="2100"/>
              <a:buFont typeface="Verdana"/>
              <a:buChar char="-"/>
            </a:pPr>
            <a:r>
              <a:rPr lang="en-US" sz="2100" b="0" i="1" u="none" strike="noStrike" cap="none">
                <a:solidFill>
                  <a:schemeClr val="dk1"/>
                </a:solidFill>
                <a:latin typeface="Verdana"/>
                <a:ea typeface="Verdana"/>
                <a:cs typeface="Verdana"/>
                <a:sym typeface="Verdana"/>
              </a:rPr>
              <a:t>What</a:t>
            </a:r>
            <a:r>
              <a:rPr lang="en-US" sz="2100" b="0" i="0" u="none" strike="noStrike" cap="none">
                <a:solidFill>
                  <a:schemeClr val="dk1"/>
                </a:solidFill>
                <a:latin typeface="Verdana"/>
                <a:ea typeface="Verdana"/>
                <a:cs typeface="Verdana"/>
                <a:sym typeface="Verdana"/>
              </a:rPr>
              <a:t> does this problem look/sound/feel like for them?</a:t>
            </a:r>
            <a:endParaRPr sz="2100" b="0" i="0" u="none" strike="noStrike" cap="none">
              <a:solidFill>
                <a:schemeClr val="dk1"/>
              </a:solidFill>
              <a:latin typeface="Verdana"/>
              <a:ea typeface="Verdana"/>
              <a:cs typeface="Verdana"/>
              <a:sym typeface="Verdana"/>
            </a:endParaRPr>
          </a:p>
          <a:p>
            <a:pPr marL="457200" marR="0" lvl="0" indent="-361950" algn="l" rtl="0">
              <a:lnSpc>
                <a:spcPct val="100000"/>
              </a:lnSpc>
              <a:spcBef>
                <a:spcPts val="0"/>
              </a:spcBef>
              <a:spcAft>
                <a:spcPts val="0"/>
              </a:spcAft>
              <a:buClr>
                <a:schemeClr val="dk1"/>
              </a:buClr>
              <a:buSzPts val="2100"/>
              <a:buFont typeface="Verdana"/>
              <a:buChar char="-"/>
            </a:pPr>
            <a:r>
              <a:rPr lang="en-US" sz="2100" b="0" i="1" u="none" strike="noStrike" cap="none">
                <a:solidFill>
                  <a:schemeClr val="dk1"/>
                </a:solidFill>
                <a:latin typeface="Verdana"/>
                <a:ea typeface="Verdana"/>
                <a:cs typeface="Verdana"/>
                <a:sym typeface="Verdana"/>
              </a:rPr>
              <a:t>Who</a:t>
            </a:r>
            <a:r>
              <a:rPr lang="en-US" sz="2100" b="0" i="0" u="none" strike="noStrike" cap="none">
                <a:solidFill>
                  <a:schemeClr val="dk1"/>
                </a:solidFill>
                <a:latin typeface="Verdana"/>
                <a:ea typeface="Verdana"/>
                <a:cs typeface="Verdana"/>
                <a:sym typeface="Verdana"/>
              </a:rPr>
              <a:t> is this problem affecting and in what way?  </a:t>
            </a:r>
            <a:endParaRPr sz="2100" b="0" i="0" u="none" strike="noStrike" cap="none">
              <a:solidFill>
                <a:schemeClr val="dk1"/>
              </a:solidFill>
              <a:latin typeface="Verdana"/>
              <a:ea typeface="Verdana"/>
              <a:cs typeface="Verdana"/>
              <a:sym typeface="Verdana"/>
            </a:endParaRPr>
          </a:p>
          <a:p>
            <a:pPr marL="457200" marR="0" lvl="0" indent="-361950" algn="l" rtl="0">
              <a:lnSpc>
                <a:spcPct val="100000"/>
              </a:lnSpc>
              <a:spcBef>
                <a:spcPts val="0"/>
              </a:spcBef>
              <a:spcAft>
                <a:spcPts val="0"/>
              </a:spcAft>
              <a:buClr>
                <a:schemeClr val="dk1"/>
              </a:buClr>
              <a:buSzPts val="2100"/>
              <a:buFont typeface="Verdana"/>
              <a:buChar char="-"/>
            </a:pPr>
            <a:r>
              <a:rPr lang="en-US" sz="2100" b="0" i="1" u="none" strike="noStrike" cap="none">
                <a:solidFill>
                  <a:schemeClr val="dk1"/>
                </a:solidFill>
                <a:latin typeface="Verdana"/>
                <a:ea typeface="Verdana"/>
                <a:cs typeface="Verdana"/>
                <a:sym typeface="Verdana"/>
              </a:rPr>
              <a:t>When</a:t>
            </a:r>
            <a:r>
              <a:rPr lang="en-US" sz="2100" b="0" i="0" u="none" strike="noStrike" cap="none">
                <a:solidFill>
                  <a:schemeClr val="dk1"/>
                </a:solidFill>
                <a:latin typeface="Verdana"/>
                <a:ea typeface="Verdana"/>
                <a:cs typeface="Verdana"/>
                <a:sym typeface="Verdana"/>
              </a:rPr>
              <a:t> is this problem affecting them more?  the least?</a:t>
            </a:r>
            <a:endParaRPr sz="2100" b="0" i="0" u="none" strike="noStrike" cap="none">
              <a:solidFill>
                <a:schemeClr val="dk1"/>
              </a:solidFill>
              <a:latin typeface="Verdana"/>
              <a:ea typeface="Verdana"/>
              <a:cs typeface="Verdana"/>
              <a:sym typeface="Verdana"/>
            </a:endParaRPr>
          </a:p>
          <a:p>
            <a:pPr marL="457200" marR="0" lvl="0" indent="-361950" algn="l" rtl="0">
              <a:lnSpc>
                <a:spcPct val="100000"/>
              </a:lnSpc>
              <a:spcBef>
                <a:spcPts val="0"/>
              </a:spcBef>
              <a:spcAft>
                <a:spcPts val="0"/>
              </a:spcAft>
              <a:buClr>
                <a:schemeClr val="dk1"/>
              </a:buClr>
              <a:buSzPts val="2100"/>
              <a:buFont typeface="Verdana"/>
              <a:buChar char="-"/>
            </a:pPr>
            <a:r>
              <a:rPr lang="en-US" sz="2100" b="0" i="1" u="none" strike="noStrike" cap="none">
                <a:solidFill>
                  <a:schemeClr val="dk1"/>
                </a:solidFill>
                <a:latin typeface="Verdana"/>
                <a:ea typeface="Verdana"/>
                <a:cs typeface="Verdana"/>
                <a:sym typeface="Verdana"/>
              </a:rPr>
              <a:t>Where</a:t>
            </a:r>
            <a:r>
              <a:rPr lang="en-US" sz="2100" b="0" i="0" u="none" strike="noStrike" cap="none">
                <a:solidFill>
                  <a:schemeClr val="dk1"/>
                </a:solidFill>
                <a:latin typeface="Verdana"/>
                <a:ea typeface="Verdana"/>
                <a:cs typeface="Verdana"/>
                <a:sym typeface="Verdana"/>
              </a:rPr>
              <a:t> do they experience this problem the most?</a:t>
            </a:r>
            <a:endParaRPr sz="2100" b="0" i="0" u="none" strike="noStrike" cap="none">
              <a:solidFill>
                <a:schemeClr val="dk1"/>
              </a:solidFill>
              <a:latin typeface="Verdana"/>
              <a:ea typeface="Verdana"/>
              <a:cs typeface="Verdana"/>
              <a:sym typeface="Verdana"/>
            </a:endParaRPr>
          </a:p>
          <a:p>
            <a:pPr marL="457200" marR="0" lvl="0" indent="-361950" algn="l" rtl="0">
              <a:lnSpc>
                <a:spcPct val="100000"/>
              </a:lnSpc>
              <a:spcBef>
                <a:spcPts val="0"/>
              </a:spcBef>
              <a:spcAft>
                <a:spcPts val="0"/>
              </a:spcAft>
              <a:buClr>
                <a:schemeClr val="dk1"/>
              </a:buClr>
              <a:buSzPts val="2100"/>
              <a:buFont typeface="Verdana"/>
              <a:buChar char="-"/>
            </a:pPr>
            <a:r>
              <a:rPr lang="en-US" sz="2100" b="0" i="1" u="none" strike="noStrike" cap="none">
                <a:solidFill>
                  <a:schemeClr val="dk1"/>
                </a:solidFill>
                <a:latin typeface="Verdana"/>
                <a:ea typeface="Verdana"/>
                <a:cs typeface="Verdana"/>
                <a:sym typeface="Verdana"/>
              </a:rPr>
              <a:t>Why</a:t>
            </a:r>
            <a:r>
              <a:rPr lang="en-US" sz="2100" b="0" i="0" u="none" strike="noStrike" cap="none">
                <a:solidFill>
                  <a:schemeClr val="dk1"/>
                </a:solidFill>
                <a:latin typeface="Verdana"/>
                <a:ea typeface="Verdana"/>
                <a:cs typeface="Verdana"/>
                <a:sym typeface="Verdana"/>
              </a:rPr>
              <a:t> do they think this problem is occuring?</a:t>
            </a:r>
            <a:endParaRPr sz="21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6B186"/>
        </a:solidFill>
        <a:effectLst/>
      </p:bgPr>
    </p:bg>
    <p:spTree>
      <p:nvGrpSpPr>
        <p:cNvPr id="1" name="Shape 641"/>
        <p:cNvGrpSpPr/>
        <p:nvPr/>
      </p:nvGrpSpPr>
      <p:grpSpPr>
        <a:xfrm>
          <a:off x="0" y="0"/>
          <a:ext cx="0" cy="0"/>
          <a:chOff x="0" y="0"/>
          <a:chExt cx="0" cy="0"/>
        </a:xfrm>
      </p:grpSpPr>
      <p:sp>
        <p:nvSpPr>
          <p:cNvPr id="642" name="Google Shape;642;gfa73258439_0_472"/>
          <p:cNvSpPr txBox="1">
            <a:spLocks noGrp="1"/>
          </p:cNvSpPr>
          <p:nvPr>
            <p:ph type="title"/>
          </p:nvPr>
        </p:nvSpPr>
        <p:spPr>
          <a:xfrm>
            <a:off x="246625" y="35692"/>
            <a:ext cx="8520600" cy="7635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4000"/>
              <a:buNone/>
            </a:pPr>
            <a:r>
              <a:rPr lang="en-US">
                <a:solidFill>
                  <a:schemeClr val="lt1"/>
                </a:solidFill>
              </a:rPr>
              <a:t>Key Takeaways...</a:t>
            </a:r>
            <a:endParaRPr>
              <a:solidFill>
                <a:schemeClr val="lt1"/>
              </a:solidFill>
            </a:endParaRPr>
          </a:p>
        </p:txBody>
      </p:sp>
      <p:sp>
        <p:nvSpPr>
          <p:cNvPr id="643" name="Google Shape;643;gfa73258439_0_472"/>
          <p:cNvSpPr txBox="1"/>
          <p:nvPr/>
        </p:nvSpPr>
        <p:spPr>
          <a:xfrm>
            <a:off x="325325" y="754775"/>
            <a:ext cx="3136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gfa73258439_0_472"/>
          <p:cNvSpPr txBox="1"/>
          <p:nvPr/>
        </p:nvSpPr>
        <p:spPr>
          <a:xfrm>
            <a:off x="155625" y="4029850"/>
            <a:ext cx="8839500" cy="2770500"/>
          </a:xfrm>
          <a:prstGeom prst="rect">
            <a:avLst/>
          </a:prstGeom>
          <a:solidFill>
            <a:srgbClr val="FCE5CD"/>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2800" b="1" i="0" u="none" strike="noStrike" cap="none">
                <a:solidFill>
                  <a:schemeClr val="dk1"/>
                </a:solidFill>
                <a:latin typeface="Arial"/>
                <a:ea typeface="Arial"/>
                <a:cs typeface="Arial"/>
                <a:sym typeface="Arial"/>
              </a:rPr>
              <a:t>Exposure to Governor’s School (information, connection to Governor’s School students, site visit) and having the skill to complete the application seem to be more of a determining factor of applying than the application criteria itself.</a:t>
            </a:r>
            <a:endParaRPr sz="2800" b="0" i="0" u="none" strike="noStrike" cap="none">
              <a:solidFill>
                <a:srgbClr val="000000"/>
              </a:solidFill>
              <a:latin typeface="Arial"/>
              <a:ea typeface="Arial"/>
              <a:cs typeface="Arial"/>
              <a:sym typeface="Arial"/>
            </a:endParaRPr>
          </a:p>
        </p:txBody>
      </p:sp>
      <p:sp>
        <p:nvSpPr>
          <p:cNvPr id="645" name="Google Shape;645;gfa73258439_0_472"/>
          <p:cNvSpPr txBox="1"/>
          <p:nvPr/>
        </p:nvSpPr>
        <p:spPr>
          <a:xfrm>
            <a:off x="93375" y="919825"/>
            <a:ext cx="8901900" cy="747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1700" b="0" i="0" u="none" strike="noStrike" cap="none">
                <a:solidFill>
                  <a:schemeClr val="dk1"/>
                </a:solidFill>
                <a:latin typeface="Arial"/>
                <a:ea typeface="Arial"/>
                <a:cs typeface="Arial"/>
                <a:sym typeface="Arial"/>
              </a:rPr>
              <a:t>“I think if there had been a little more help to know the dates and reminders - I know it's great for kids to be responsible, but they're also younger, so they’re not as responsible.”</a:t>
            </a:r>
            <a:endParaRPr sz="1800" b="0" i="0" u="none" strike="noStrike" cap="none">
              <a:solidFill>
                <a:srgbClr val="000000"/>
              </a:solidFill>
              <a:latin typeface="Verdana"/>
              <a:ea typeface="Verdana"/>
              <a:cs typeface="Verdana"/>
              <a:sym typeface="Verdana"/>
            </a:endParaRPr>
          </a:p>
        </p:txBody>
      </p:sp>
      <p:sp>
        <p:nvSpPr>
          <p:cNvPr id="646" name="Google Shape;646;gfa73258439_0_472"/>
          <p:cNvSpPr txBox="1"/>
          <p:nvPr/>
        </p:nvSpPr>
        <p:spPr>
          <a:xfrm>
            <a:off x="3008800" y="1664200"/>
            <a:ext cx="6038400" cy="747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1700" b="0" i="0" u="none" strike="noStrike" cap="none">
                <a:solidFill>
                  <a:schemeClr val="dk1"/>
                </a:solidFill>
                <a:latin typeface="Arial"/>
                <a:ea typeface="Arial"/>
                <a:cs typeface="Arial"/>
                <a:sym typeface="Arial"/>
              </a:rPr>
              <a:t>“I got some help from my English teacher for the essay. She helped to guide me through it and it was really helpful.”</a:t>
            </a:r>
            <a:endParaRPr sz="1800" b="0" i="0" u="none" strike="noStrike" cap="none">
              <a:solidFill>
                <a:srgbClr val="000000"/>
              </a:solidFill>
              <a:latin typeface="Verdana"/>
              <a:ea typeface="Verdana"/>
              <a:cs typeface="Verdana"/>
              <a:sym typeface="Verdana"/>
            </a:endParaRPr>
          </a:p>
        </p:txBody>
      </p:sp>
      <p:sp>
        <p:nvSpPr>
          <p:cNvPr id="647" name="Google Shape;647;gfa73258439_0_472"/>
          <p:cNvSpPr txBox="1"/>
          <p:nvPr/>
        </p:nvSpPr>
        <p:spPr>
          <a:xfrm>
            <a:off x="404625" y="2451775"/>
            <a:ext cx="7231500" cy="747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1700" b="0" i="0" u="none" strike="noStrike" cap="none">
                <a:solidFill>
                  <a:schemeClr val="dk1"/>
                </a:solidFill>
                <a:latin typeface="Arial"/>
                <a:ea typeface="Arial"/>
                <a:cs typeface="Arial"/>
                <a:sym typeface="Arial"/>
              </a:rPr>
              <a:t>“I was applying with a group of friends, so we were all editing each others papers and just kind of reading them over. So it really wasn't too bad.”</a:t>
            </a:r>
            <a:endParaRPr sz="1800" b="0" i="0" u="none" strike="noStrike" cap="none">
              <a:solidFill>
                <a:srgbClr val="000000"/>
              </a:solidFill>
              <a:latin typeface="Verdana"/>
              <a:ea typeface="Verdana"/>
              <a:cs typeface="Verdana"/>
              <a:sym typeface="Verdana"/>
            </a:endParaRPr>
          </a:p>
        </p:txBody>
      </p:sp>
      <p:sp>
        <p:nvSpPr>
          <p:cNvPr id="648" name="Google Shape;648;gfa73258439_0_472"/>
          <p:cNvSpPr txBox="1"/>
          <p:nvPr/>
        </p:nvSpPr>
        <p:spPr>
          <a:xfrm>
            <a:off x="788475" y="3163150"/>
            <a:ext cx="8355600" cy="747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1700" b="0" i="0" u="none" strike="noStrike" cap="none">
                <a:solidFill>
                  <a:schemeClr val="dk1"/>
                </a:solidFill>
                <a:latin typeface="Arial"/>
                <a:ea typeface="Arial"/>
                <a:cs typeface="Arial"/>
                <a:sym typeface="Arial"/>
              </a:rPr>
              <a:t>“in my French class a peer of mine was interested in applying, but he had never heard of it and by the time the application process was done, it was too late for him.”</a:t>
            </a:r>
            <a:endParaRPr sz="1700" b="0" i="0" u="none" strike="noStrike" cap="none">
              <a:solidFill>
                <a:srgbClr val="000000"/>
              </a:solidFill>
              <a:latin typeface="Verdana"/>
              <a:ea typeface="Verdana"/>
              <a:cs typeface="Verdana"/>
              <a:sym typeface="Verdan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6B186"/>
        </a:solidFill>
        <a:effectLst/>
      </p:bgPr>
    </p:bg>
    <p:spTree>
      <p:nvGrpSpPr>
        <p:cNvPr id="1" name="Shape 652"/>
        <p:cNvGrpSpPr/>
        <p:nvPr/>
      </p:nvGrpSpPr>
      <p:grpSpPr>
        <a:xfrm>
          <a:off x="0" y="0"/>
          <a:ext cx="0" cy="0"/>
          <a:chOff x="0" y="0"/>
          <a:chExt cx="0" cy="0"/>
        </a:xfrm>
      </p:grpSpPr>
      <p:sp>
        <p:nvSpPr>
          <p:cNvPr id="653" name="Google Shape;653;g10185658f7c_2_20"/>
          <p:cNvSpPr txBox="1">
            <a:spLocks noGrp="1"/>
          </p:cNvSpPr>
          <p:nvPr>
            <p:ph type="title"/>
          </p:nvPr>
        </p:nvSpPr>
        <p:spPr>
          <a:xfrm>
            <a:off x="246625" y="111892"/>
            <a:ext cx="8520600" cy="7635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4000"/>
              <a:buNone/>
            </a:pPr>
            <a:r>
              <a:rPr lang="en-US">
                <a:solidFill>
                  <a:schemeClr val="lt1"/>
                </a:solidFill>
              </a:rPr>
              <a:t>Key Takeaways...</a:t>
            </a:r>
            <a:endParaRPr>
              <a:solidFill>
                <a:schemeClr val="lt1"/>
              </a:solidFill>
            </a:endParaRPr>
          </a:p>
        </p:txBody>
      </p:sp>
      <p:sp>
        <p:nvSpPr>
          <p:cNvPr id="654" name="Google Shape;654;g10185658f7c_2_20"/>
          <p:cNvSpPr txBox="1"/>
          <p:nvPr/>
        </p:nvSpPr>
        <p:spPr>
          <a:xfrm>
            <a:off x="325325" y="754775"/>
            <a:ext cx="3136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g10185658f7c_2_20"/>
          <p:cNvSpPr txBox="1"/>
          <p:nvPr/>
        </p:nvSpPr>
        <p:spPr>
          <a:xfrm>
            <a:off x="141750" y="4430150"/>
            <a:ext cx="8860500" cy="2339700"/>
          </a:xfrm>
          <a:prstGeom prst="rect">
            <a:avLst/>
          </a:prstGeom>
          <a:solidFill>
            <a:srgbClr val="FCE5CD"/>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Governor’s School is perceived by both GS students and their base school peers as a time intensive, driven, academically focused place to be, but there are a lot of supports to make it manageable (which non-GS are not aware of).</a:t>
            </a:r>
            <a:endParaRPr sz="2800" b="0" i="0" u="none" strike="noStrike" cap="none">
              <a:solidFill>
                <a:srgbClr val="000000"/>
              </a:solidFill>
              <a:latin typeface="Arial"/>
              <a:ea typeface="Arial"/>
              <a:cs typeface="Arial"/>
              <a:sym typeface="Arial"/>
            </a:endParaRPr>
          </a:p>
        </p:txBody>
      </p:sp>
      <p:sp>
        <p:nvSpPr>
          <p:cNvPr id="656" name="Google Shape;656;g10185658f7c_2_20"/>
          <p:cNvSpPr txBox="1"/>
          <p:nvPr/>
        </p:nvSpPr>
        <p:spPr>
          <a:xfrm>
            <a:off x="1110125" y="1104450"/>
            <a:ext cx="7791900" cy="1650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1700" b="0" i="0" u="none" strike="noStrike" cap="none">
                <a:solidFill>
                  <a:schemeClr val="dk1"/>
                </a:solidFill>
                <a:latin typeface="Arial"/>
                <a:ea typeface="Arial"/>
                <a:cs typeface="Arial"/>
                <a:sym typeface="Arial"/>
              </a:rPr>
              <a:t>“I’m the president of a club at my school, I work a job two or three days a week, I’m on the Executive Board of this international program. I think that it's fine. I've got tons of time to still be my friend. I have watched literally countless Netflix shows, so I don't think that it has gotten in my way at all. I’m still maintaining all A's.”</a:t>
            </a:r>
            <a:endParaRPr sz="1700" b="0" i="0" u="none" strike="noStrike" cap="none">
              <a:solidFill>
                <a:srgbClr val="000000"/>
              </a:solidFill>
              <a:latin typeface="Verdana"/>
              <a:ea typeface="Verdana"/>
              <a:cs typeface="Verdana"/>
              <a:sym typeface="Verdana"/>
            </a:endParaRPr>
          </a:p>
        </p:txBody>
      </p:sp>
      <p:sp>
        <p:nvSpPr>
          <p:cNvPr id="657" name="Google Shape;657;g10185658f7c_2_20"/>
          <p:cNvSpPr txBox="1"/>
          <p:nvPr/>
        </p:nvSpPr>
        <p:spPr>
          <a:xfrm>
            <a:off x="373500" y="2754450"/>
            <a:ext cx="7013700" cy="1349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1700" b="0" i="0" u="none" strike="noStrike" cap="none">
                <a:solidFill>
                  <a:schemeClr val="dk1"/>
                </a:solidFill>
                <a:latin typeface="Arial"/>
                <a:ea typeface="Arial"/>
                <a:cs typeface="Arial"/>
                <a:sym typeface="Arial"/>
              </a:rPr>
              <a:t>“It is not too much more work than similar classes at X school, but it is definitely a different experience and the environment has people that tend to be more stressed or conscious of what they need to do and get it done.”</a:t>
            </a:r>
            <a:endParaRPr sz="1900" b="0" i="0" u="none" strike="noStrike" cap="none">
              <a:solidFill>
                <a:srgbClr val="000000"/>
              </a:solidFill>
              <a:latin typeface="Verdana"/>
              <a:ea typeface="Verdana"/>
              <a:cs typeface="Verdana"/>
              <a:sym typeface="Verdan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2"/>
        <p:cNvGrpSpPr/>
        <p:nvPr/>
      </p:nvGrpSpPr>
      <p:grpSpPr>
        <a:xfrm>
          <a:off x="0" y="0"/>
          <a:ext cx="0" cy="0"/>
          <a:chOff x="0" y="0"/>
          <a:chExt cx="0" cy="0"/>
        </a:xfrm>
      </p:grpSpPr>
      <p:sp>
        <p:nvSpPr>
          <p:cNvPr id="663" name="Google Shape;663;g10185658f7c_2_0"/>
          <p:cNvSpPr txBox="1"/>
          <p:nvPr/>
        </p:nvSpPr>
        <p:spPr>
          <a:xfrm>
            <a:off x="591375" y="549875"/>
            <a:ext cx="8154900" cy="535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200"/>
              <a:buFont typeface="Arial"/>
              <a:buNone/>
            </a:pPr>
            <a:r>
              <a:rPr lang="en-US" sz="4200" b="0" i="0" u="none" strike="noStrike" cap="none">
                <a:solidFill>
                  <a:srgbClr val="000000"/>
                </a:solidFill>
                <a:latin typeface="Verdana"/>
                <a:ea typeface="Verdana"/>
                <a:cs typeface="Verdana"/>
                <a:sym typeface="Verdana"/>
              </a:rPr>
              <a:t>“People think Governor’s School is only for the ‘smart kids.’  But anyone can succeed here, they just have to want to.  It takes time and effort, but Governor’s School teachers will stick with you until you get.”</a:t>
            </a:r>
            <a:endParaRPr sz="4200" b="0" i="0" u="none" strike="noStrike" cap="none">
              <a:solidFill>
                <a:srgbClr val="000000"/>
              </a:solidFill>
              <a:latin typeface="Verdana"/>
              <a:ea typeface="Verdana"/>
              <a:cs typeface="Verdana"/>
              <a:sym typeface="Verdan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47"/>
          <p:cNvSpPr txBox="1">
            <a:spLocks noGrp="1"/>
          </p:cNvSpPr>
          <p:nvPr>
            <p:ph type="title"/>
          </p:nvPr>
        </p:nvSpPr>
        <p:spPr>
          <a:xfrm>
            <a:off x="457200" y="274675"/>
            <a:ext cx="8229600" cy="2035200"/>
          </a:xfrm>
          <a:prstGeom prst="rect">
            <a:avLst/>
          </a:prstGeom>
          <a:solidFill>
            <a:srgbClr val="A9DCF2">
              <a:alpha val="65490"/>
            </a:srgbClr>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4000"/>
              <a:buFont typeface="Verdana"/>
              <a:buNone/>
            </a:pPr>
            <a:r>
              <a:rPr lang="en-US" sz="2900"/>
              <a:t>What are the underlying factors influencing why our data looks the way it does?  </a:t>
            </a:r>
            <a:endParaRPr sz="2900"/>
          </a:p>
          <a:p>
            <a:pPr marL="0" lvl="0" indent="0" algn="l" rtl="0">
              <a:lnSpc>
                <a:spcPct val="100000"/>
              </a:lnSpc>
              <a:spcBef>
                <a:spcPts val="0"/>
              </a:spcBef>
              <a:spcAft>
                <a:spcPts val="0"/>
              </a:spcAft>
              <a:buClr>
                <a:schemeClr val="dk1"/>
              </a:buClr>
              <a:buSzPts val="4000"/>
              <a:buFont typeface="Verdana"/>
              <a:buNone/>
            </a:pPr>
            <a:r>
              <a:rPr lang="en-US" sz="2900"/>
              <a:t>How are those being affected by the problem experiencing it?</a:t>
            </a:r>
            <a:endParaRPr sz="2700" b="1"/>
          </a:p>
        </p:txBody>
      </p:sp>
      <p:sp>
        <p:nvSpPr>
          <p:cNvPr id="670" name="Google Shape;670;p47"/>
          <p:cNvSpPr txBox="1"/>
          <p:nvPr/>
        </p:nvSpPr>
        <p:spPr>
          <a:xfrm>
            <a:off x="457200" y="2375450"/>
            <a:ext cx="8382000" cy="41777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400" b="1" i="0" u="none" strike="noStrike" cap="none">
                <a:solidFill>
                  <a:srgbClr val="000000"/>
                </a:solidFill>
                <a:latin typeface="Verdana"/>
                <a:ea typeface="Verdana"/>
                <a:cs typeface="Verdana"/>
                <a:sym typeface="Verdana"/>
              </a:rPr>
              <a:t>Tools </a:t>
            </a:r>
            <a:r>
              <a:rPr lang="en-US" sz="2400" b="1" i="0" u="none" strike="noStrike" cap="none">
                <a:solidFill>
                  <a:schemeClr val="dk1"/>
                </a:solidFill>
                <a:latin typeface="Verdana"/>
                <a:ea typeface="Verdana"/>
                <a:cs typeface="Verdana"/>
                <a:sym typeface="Verdana"/>
              </a:rPr>
              <a:t>we</a:t>
            </a:r>
            <a:r>
              <a:rPr lang="en-US" sz="2400" b="1" i="0" u="none" strike="noStrike" cap="none">
                <a:solidFill>
                  <a:srgbClr val="000000"/>
                </a:solidFill>
                <a:latin typeface="Verdana"/>
                <a:ea typeface="Verdana"/>
                <a:cs typeface="Verdana"/>
                <a:sym typeface="Verdana"/>
              </a:rPr>
              <a:t> could use to figure it out…</a:t>
            </a:r>
            <a:endParaRPr sz="1800" b="0" i="0" u="none" strike="noStrike" cap="none">
              <a:solidFill>
                <a:srgbClr val="000000"/>
              </a:solidFill>
              <a:latin typeface="Arial"/>
              <a:ea typeface="Arial"/>
              <a:cs typeface="Arial"/>
              <a:sym typeface="Arial"/>
            </a:endParaRPr>
          </a:p>
          <a:p>
            <a:pPr marL="457200" marR="0" lvl="0" indent="-381000" algn="l" rtl="0">
              <a:lnSpc>
                <a:spcPct val="100000"/>
              </a:lnSpc>
              <a:spcBef>
                <a:spcPts val="0"/>
              </a:spcBef>
              <a:spcAft>
                <a:spcPts val="0"/>
              </a:spcAft>
              <a:buClr>
                <a:srgbClr val="000000"/>
              </a:buClr>
              <a:buSzPts val="2400"/>
              <a:buFont typeface="Verdana"/>
              <a:buChar char="-"/>
            </a:pPr>
            <a:r>
              <a:rPr lang="en-US" sz="2400" b="1" i="0" u="none" strike="noStrike" cap="none">
                <a:solidFill>
                  <a:schemeClr val="dk1"/>
                </a:solidFill>
                <a:latin typeface="Verdana"/>
                <a:ea typeface="Verdana"/>
                <a:cs typeface="Verdana"/>
                <a:sym typeface="Verdana"/>
              </a:rPr>
              <a:t>Equity audits (curriculum, policies, budget, etc.)</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Verdana"/>
              <a:buChar char="-"/>
            </a:pPr>
            <a:r>
              <a:rPr lang="en-US" sz="2400" b="1" i="0" u="none" strike="noStrike" cap="none">
                <a:solidFill>
                  <a:schemeClr val="dk1"/>
                </a:solidFill>
                <a:latin typeface="Verdana"/>
                <a:ea typeface="Verdana"/>
                <a:cs typeface="Verdana"/>
                <a:sym typeface="Verdana"/>
              </a:rPr>
              <a:t>Empathy interviews</a:t>
            </a:r>
            <a:endParaRPr sz="2400" b="1" i="0" u="none" strike="noStrike" cap="none">
              <a:solidFill>
                <a:srgbClr val="000000"/>
              </a:solidFill>
              <a:latin typeface="Verdana"/>
              <a:ea typeface="Verdana"/>
              <a:cs typeface="Verdana"/>
              <a:sym typeface="Verdana"/>
            </a:endParaRPr>
          </a:p>
          <a:p>
            <a:pPr marL="457200" marR="0" lvl="0" indent="-342900" algn="l" rtl="0">
              <a:lnSpc>
                <a:spcPct val="100000"/>
              </a:lnSpc>
              <a:spcBef>
                <a:spcPts val="0"/>
              </a:spcBef>
              <a:spcAft>
                <a:spcPts val="0"/>
              </a:spcAft>
              <a:buClr>
                <a:srgbClr val="000000"/>
              </a:buClr>
              <a:buSzPts val="1800"/>
              <a:buFont typeface="Arial"/>
              <a:buNone/>
            </a:pPr>
            <a:endParaRPr sz="2400" b="1" i="0" u="none" strike="noStrike" cap="none">
              <a:solidFill>
                <a:srgbClr val="000000"/>
              </a:solidFill>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US" sz="2400" b="1" i="0" u="none" strike="noStrike" cap="none">
                <a:solidFill>
                  <a:srgbClr val="000000"/>
                </a:solidFill>
                <a:latin typeface="Verdana"/>
                <a:ea typeface="Verdana"/>
                <a:cs typeface="Verdana"/>
                <a:sym typeface="Verdana"/>
              </a:rPr>
              <a:t>Focus groups</a:t>
            </a:r>
            <a:endParaRPr sz="2400" b="1" i="0" u="none" strike="noStrike" cap="none">
              <a:solidFill>
                <a:srgbClr val="000000"/>
              </a:solidFill>
              <a:latin typeface="Verdana"/>
              <a:ea typeface="Verdana"/>
              <a:cs typeface="Verdana"/>
              <a:sym typeface="Verdana"/>
            </a:endParaRPr>
          </a:p>
          <a:p>
            <a:pPr marL="457200" marR="0" lvl="0" indent="-342900" algn="l" rtl="0">
              <a:lnSpc>
                <a:spcPct val="100000"/>
              </a:lnSpc>
              <a:spcBef>
                <a:spcPts val="0"/>
              </a:spcBef>
              <a:spcAft>
                <a:spcPts val="0"/>
              </a:spcAft>
              <a:buClr>
                <a:srgbClr val="000000"/>
              </a:buClr>
              <a:buSzPts val="1800"/>
              <a:buFont typeface="Arial"/>
              <a:buNone/>
            </a:pPr>
            <a:endParaRPr sz="2400" b="1" i="0" u="none" strike="noStrike" cap="none">
              <a:solidFill>
                <a:srgbClr val="000000"/>
              </a:solidFill>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US" sz="2400" b="1" i="0" u="none" strike="noStrike" cap="none">
                <a:solidFill>
                  <a:srgbClr val="000000"/>
                </a:solidFill>
                <a:latin typeface="Verdana"/>
                <a:ea typeface="Verdana"/>
                <a:cs typeface="Verdana"/>
                <a:sym typeface="Verdana"/>
              </a:rPr>
              <a:t>Observations</a:t>
            </a:r>
            <a:endParaRPr sz="2400" b="1" i="0" u="none" strike="noStrike" cap="none">
              <a:solidFill>
                <a:srgbClr val="000000"/>
              </a:solidFill>
              <a:latin typeface="Verdana"/>
              <a:ea typeface="Verdana"/>
              <a:cs typeface="Verdana"/>
              <a:sym typeface="Verdana"/>
            </a:endParaRPr>
          </a:p>
          <a:p>
            <a:pPr marL="457200" marR="0" lvl="0" indent="-342900" algn="l" rtl="0">
              <a:lnSpc>
                <a:spcPct val="100000"/>
              </a:lnSpc>
              <a:spcBef>
                <a:spcPts val="0"/>
              </a:spcBef>
              <a:spcAft>
                <a:spcPts val="0"/>
              </a:spcAft>
              <a:buClr>
                <a:srgbClr val="000000"/>
              </a:buClr>
              <a:buSzPts val="1800"/>
              <a:buFont typeface="Arial"/>
              <a:buNone/>
            </a:pPr>
            <a:endParaRPr sz="2400" b="1" i="0" u="none" strike="noStrike" cap="none">
              <a:solidFill>
                <a:srgbClr val="000000"/>
              </a:solidFill>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US" sz="2400" b="1" i="0" u="none" strike="noStrike" cap="none">
                <a:solidFill>
                  <a:srgbClr val="000000"/>
                </a:solidFill>
                <a:latin typeface="Verdana"/>
                <a:ea typeface="Verdana"/>
                <a:cs typeface="Verdana"/>
                <a:sym typeface="Verdana"/>
              </a:rPr>
              <a:t>Surveys</a:t>
            </a:r>
            <a:endParaRPr sz="2400" b="1" i="0" u="none" strike="noStrike" cap="none">
              <a:solidFill>
                <a:srgbClr val="000000"/>
              </a:solidFill>
              <a:latin typeface="Verdana"/>
              <a:ea typeface="Verdana"/>
              <a:cs typeface="Verdana"/>
              <a:sym typeface="Verdan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pic>
        <p:nvPicPr>
          <p:cNvPr id="676" name="Google Shape;676;g9ea5cc65a7_0_279"/>
          <p:cNvPicPr preferRelativeResize="0"/>
          <p:nvPr/>
        </p:nvPicPr>
        <p:blipFill rotWithShape="1">
          <a:blip r:embed="rId3">
            <a:alphaModFix/>
          </a:blip>
          <a:srcRect/>
          <a:stretch/>
        </p:blipFill>
        <p:spPr>
          <a:xfrm>
            <a:off x="401400" y="1086175"/>
            <a:ext cx="2506125" cy="2233900"/>
          </a:xfrm>
          <a:prstGeom prst="rect">
            <a:avLst/>
          </a:prstGeom>
          <a:noFill/>
          <a:ln>
            <a:noFill/>
          </a:ln>
        </p:spPr>
      </p:pic>
      <p:sp>
        <p:nvSpPr>
          <p:cNvPr id="677" name="Google Shape;677;g9ea5cc65a7_0_279"/>
          <p:cNvSpPr txBox="1"/>
          <p:nvPr/>
        </p:nvSpPr>
        <p:spPr>
          <a:xfrm>
            <a:off x="290500" y="145250"/>
            <a:ext cx="2625000" cy="830100"/>
          </a:xfrm>
          <a:prstGeom prst="rect">
            <a:avLst/>
          </a:prstGeom>
          <a:solidFill>
            <a:srgbClr val="FCE5CD"/>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Focus on Human Values</a:t>
            </a:r>
            <a:endParaRPr sz="2400" b="0" i="0" u="none" strike="noStrike" cap="none">
              <a:solidFill>
                <a:srgbClr val="000000"/>
              </a:solidFill>
              <a:latin typeface="Verdana"/>
              <a:ea typeface="Verdana"/>
              <a:cs typeface="Verdana"/>
              <a:sym typeface="Verdana"/>
            </a:endParaRPr>
          </a:p>
        </p:txBody>
      </p:sp>
      <p:sp>
        <p:nvSpPr>
          <p:cNvPr id="678" name="Google Shape;678;g9ea5cc65a7_0_279"/>
          <p:cNvSpPr txBox="1"/>
          <p:nvPr/>
        </p:nvSpPr>
        <p:spPr>
          <a:xfrm>
            <a:off x="3306450" y="145250"/>
            <a:ext cx="2625000" cy="830100"/>
          </a:xfrm>
          <a:prstGeom prst="rect">
            <a:avLst/>
          </a:prstGeom>
          <a:solidFill>
            <a:srgbClr val="FCE5CD"/>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Seek Liberatory Collaboration</a:t>
            </a:r>
            <a:endParaRPr sz="2400" b="0" i="0" u="none" strike="noStrike" cap="none">
              <a:solidFill>
                <a:srgbClr val="000000"/>
              </a:solidFill>
              <a:latin typeface="Verdana"/>
              <a:ea typeface="Verdana"/>
              <a:cs typeface="Verdana"/>
              <a:sym typeface="Verdana"/>
            </a:endParaRPr>
          </a:p>
        </p:txBody>
      </p:sp>
      <p:sp>
        <p:nvSpPr>
          <p:cNvPr id="679" name="Google Shape;679;g9ea5cc65a7_0_279"/>
          <p:cNvSpPr txBox="1"/>
          <p:nvPr/>
        </p:nvSpPr>
        <p:spPr>
          <a:xfrm>
            <a:off x="6253350" y="145250"/>
            <a:ext cx="2625000" cy="830100"/>
          </a:xfrm>
          <a:prstGeom prst="rect">
            <a:avLst/>
          </a:prstGeom>
          <a:solidFill>
            <a:srgbClr val="FCE5CD"/>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Share, Don’t Sell</a:t>
            </a:r>
            <a:endParaRPr sz="2400" b="0" i="0" u="none" strike="noStrike" cap="none">
              <a:solidFill>
                <a:srgbClr val="000000"/>
              </a:solidFill>
              <a:latin typeface="Verdana"/>
              <a:ea typeface="Verdana"/>
              <a:cs typeface="Verdana"/>
              <a:sym typeface="Verdana"/>
            </a:endParaRPr>
          </a:p>
        </p:txBody>
      </p:sp>
      <p:pic>
        <p:nvPicPr>
          <p:cNvPr id="680" name="Google Shape;680;g9ea5cc65a7_0_279"/>
          <p:cNvPicPr preferRelativeResize="0"/>
          <p:nvPr/>
        </p:nvPicPr>
        <p:blipFill rotWithShape="1">
          <a:blip r:embed="rId4">
            <a:alphaModFix/>
          </a:blip>
          <a:srcRect/>
          <a:stretch/>
        </p:blipFill>
        <p:spPr>
          <a:xfrm>
            <a:off x="3339438" y="1086175"/>
            <a:ext cx="2559025" cy="2391375"/>
          </a:xfrm>
          <a:prstGeom prst="rect">
            <a:avLst/>
          </a:prstGeom>
          <a:noFill/>
          <a:ln>
            <a:noFill/>
          </a:ln>
        </p:spPr>
      </p:pic>
      <p:pic>
        <p:nvPicPr>
          <p:cNvPr id="681" name="Google Shape;681;g9ea5cc65a7_0_279"/>
          <p:cNvPicPr preferRelativeResize="0"/>
          <p:nvPr/>
        </p:nvPicPr>
        <p:blipFill rotWithShape="1">
          <a:blip r:embed="rId5">
            <a:alphaModFix/>
          </a:blip>
          <a:srcRect/>
          <a:stretch/>
        </p:blipFill>
        <p:spPr>
          <a:xfrm>
            <a:off x="6253350" y="1250800"/>
            <a:ext cx="2625000" cy="1994995"/>
          </a:xfrm>
          <a:prstGeom prst="rect">
            <a:avLst/>
          </a:prstGeom>
          <a:noFill/>
          <a:ln>
            <a:noFill/>
          </a:ln>
        </p:spPr>
      </p:pic>
      <p:sp>
        <p:nvSpPr>
          <p:cNvPr id="682" name="Google Shape;682;g9ea5cc65a7_0_279"/>
          <p:cNvSpPr txBox="1"/>
          <p:nvPr/>
        </p:nvSpPr>
        <p:spPr>
          <a:xfrm>
            <a:off x="401400" y="3430900"/>
            <a:ext cx="2506200" cy="342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Seek as many ways as possible to get to know your end users including immersion, observation and co-design.</a:t>
            </a:r>
            <a:endParaRPr sz="2400" b="0" i="0" u="none" strike="noStrike" cap="none">
              <a:solidFill>
                <a:srgbClr val="000000"/>
              </a:solidFill>
              <a:latin typeface="Verdana"/>
              <a:ea typeface="Verdana"/>
              <a:cs typeface="Verdana"/>
              <a:sym typeface="Verdana"/>
            </a:endParaRPr>
          </a:p>
        </p:txBody>
      </p:sp>
      <p:sp>
        <p:nvSpPr>
          <p:cNvPr id="683" name="Google Shape;683;g9ea5cc65a7_0_279"/>
          <p:cNvSpPr txBox="1"/>
          <p:nvPr/>
        </p:nvSpPr>
        <p:spPr>
          <a:xfrm>
            <a:off x="3318900" y="3430900"/>
            <a:ext cx="2506200" cy="342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Recognize differences in power and identity.  Design “with” instead of “for”. </a:t>
            </a:r>
            <a:endParaRPr sz="2400" b="0" i="0" u="none" strike="noStrike" cap="none">
              <a:solidFill>
                <a:srgbClr val="000000"/>
              </a:solidFill>
              <a:latin typeface="Verdana"/>
              <a:ea typeface="Verdana"/>
              <a:cs typeface="Verdana"/>
              <a:sym typeface="Verdana"/>
            </a:endParaRPr>
          </a:p>
        </p:txBody>
      </p:sp>
      <p:sp>
        <p:nvSpPr>
          <p:cNvPr id="684" name="Google Shape;684;g9ea5cc65a7_0_279"/>
          <p:cNvSpPr txBox="1"/>
          <p:nvPr/>
        </p:nvSpPr>
        <p:spPr>
          <a:xfrm>
            <a:off x="6340550" y="3430900"/>
            <a:ext cx="2737800" cy="342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Practice transparency of process and non-attachment to ideas. </a:t>
            </a:r>
            <a:endParaRPr sz="2400" b="0" i="0" u="none" strike="noStrike" cap="none">
              <a:solidFill>
                <a:srgbClr val="000000"/>
              </a:solidFill>
              <a:latin typeface="Verdana"/>
              <a:ea typeface="Verdana"/>
              <a:cs typeface="Verdana"/>
              <a:sym typeface="Verdana"/>
            </a:endParaRPr>
          </a:p>
        </p:txBody>
      </p:sp>
      <p:sp>
        <p:nvSpPr>
          <p:cNvPr id="685" name="Google Shape;685;g9ea5cc65a7_0_279"/>
          <p:cNvSpPr txBox="1"/>
          <p:nvPr/>
        </p:nvSpPr>
        <p:spPr>
          <a:xfrm>
            <a:off x="3485875" y="6579000"/>
            <a:ext cx="4981800" cy="19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strike="noStrike" cap="none">
                <a:solidFill>
                  <a:schemeClr val="dk1"/>
                </a:solidFill>
                <a:latin typeface="Verdana"/>
                <a:ea typeface="Verdana"/>
                <a:cs typeface="Verdana"/>
                <a:sym typeface="Verdana"/>
              </a:rPr>
              <a:t>National Equity Project - Liberatory Design Resource Guide</a:t>
            </a:r>
            <a:endParaRPr sz="1000" b="0" i="0" u="none" strike="noStrike" cap="none">
              <a:solidFill>
                <a:schemeClr val="dk1"/>
              </a:solidFill>
              <a:latin typeface="Verdana"/>
              <a:ea typeface="Verdana"/>
              <a:cs typeface="Verdana"/>
              <a:sym typeface="Verdan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g9ea5cc65a7_0_293"/>
          <p:cNvSpPr txBox="1">
            <a:spLocks noGrp="1"/>
          </p:cNvSpPr>
          <p:nvPr>
            <p:ph type="title"/>
          </p:nvPr>
        </p:nvSpPr>
        <p:spPr>
          <a:xfrm>
            <a:off x="457200" y="274638"/>
            <a:ext cx="8229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Next Steps...</a:t>
            </a:r>
            <a:endParaRPr/>
          </a:p>
        </p:txBody>
      </p:sp>
      <p:sp>
        <p:nvSpPr>
          <p:cNvPr id="692" name="Google Shape;692;g9ea5cc65a7_0_293"/>
          <p:cNvSpPr txBox="1"/>
          <p:nvPr/>
        </p:nvSpPr>
        <p:spPr>
          <a:xfrm>
            <a:off x="217875" y="1556275"/>
            <a:ext cx="8621700" cy="4735500"/>
          </a:xfrm>
          <a:prstGeom prst="rect">
            <a:avLst/>
          </a:prstGeom>
          <a:noFill/>
          <a:ln>
            <a:noFill/>
          </a:ln>
        </p:spPr>
        <p:txBody>
          <a:bodyPr spcFirstLastPara="1" wrap="square" lIns="91425" tIns="91425" rIns="91425" bIns="91425" anchor="t" anchorCtr="0">
            <a:noAutofit/>
          </a:bodyPr>
          <a:lstStyle/>
          <a:p>
            <a:pPr marL="114300" marR="0" lvl="0" indent="-127000" algn="l" rtl="0">
              <a:lnSpc>
                <a:spcPct val="100000"/>
              </a:lnSpc>
              <a:spcBef>
                <a:spcPts val="0"/>
              </a:spcBef>
              <a:spcAft>
                <a:spcPts val="0"/>
              </a:spcAft>
              <a:buClr>
                <a:srgbClr val="000000"/>
              </a:buClr>
              <a:buSzPts val="2000"/>
              <a:buFont typeface="Verdana"/>
              <a:buAutoNum type="arabicPeriod"/>
            </a:pPr>
            <a:r>
              <a:rPr lang="en-US" sz="2000" b="0" i="0" u="none" strike="noStrike" cap="none">
                <a:solidFill>
                  <a:srgbClr val="000000"/>
                </a:solidFill>
                <a:latin typeface="Verdana"/>
                <a:ea typeface="Verdana"/>
                <a:cs typeface="Verdana"/>
                <a:sym typeface="Verdana"/>
              </a:rPr>
              <a:t>Choose at least one to tool utilize to dig deeper into your problem.</a:t>
            </a:r>
            <a:endParaRPr sz="2000" b="0" i="0" u="none" strike="noStrike" cap="none">
              <a:solidFill>
                <a:srgbClr val="000000"/>
              </a:solidFill>
              <a:latin typeface="Verdana"/>
              <a:ea typeface="Verdana"/>
              <a:cs typeface="Verdana"/>
              <a:sym typeface="Verdana"/>
            </a:endParaRPr>
          </a:p>
          <a:p>
            <a:pPr marL="114300" marR="0" lvl="0" indent="5715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114300" marR="0" lvl="0" indent="-127000" algn="l" rtl="0">
              <a:lnSpc>
                <a:spcPct val="100000"/>
              </a:lnSpc>
              <a:spcBef>
                <a:spcPts val="0"/>
              </a:spcBef>
              <a:spcAft>
                <a:spcPts val="0"/>
              </a:spcAft>
              <a:buClr>
                <a:srgbClr val="000000"/>
              </a:buClr>
              <a:buSzPts val="2000"/>
              <a:buFont typeface="Verdana"/>
              <a:buAutoNum type="arabicPeriod"/>
            </a:pPr>
            <a:r>
              <a:rPr lang="en-US" sz="2000" b="0" i="0" u="none" strike="noStrike" cap="none">
                <a:solidFill>
                  <a:srgbClr val="000000"/>
                </a:solidFill>
                <a:latin typeface="Verdana"/>
                <a:ea typeface="Verdana"/>
                <a:cs typeface="Verdana"/>
                <a:sym typeface="Verdana"/>
              </a:rPr>
              <a:t>Create a plan to determine:</a:t>
            </a:r>
            <a:endParaRPr sz="2000" b="0" i="0" u="none" strike="noStrike" cap="none">
              <a:solidFill>
                <a:srgbClr val="000000"/>
              </a:solidFill>
              <a:latin typeface="Verdana"/>
              <a:ea typeface="Verdana"/>
              <a:cs typeface="Verdana"/>
              <a:sym typeface="Verdana"/>
            </a:endParaRPr>
          </a:p>
          <a:p>
            <a:pPr marL="114300" marR="0" lvl="0" indent="5715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Verdana"/>
                <a:ea typeface="Verdana"/>
                <a:cs typeface="Verdana"/>
                <a:sym typeface="Verdana"/>
              </a:rPr>
              <a:t>   How will the tool be utilized?</a:t>
            </a:r>
            <a:endParaRPr sz="2000" b="0" i="0" u="none" strike="noStrike" cap="none">
              <a:solidFill>
                <a:srgbClr val="000000"/>
              </a:solidFill>
              <a:latin typeface="Verdana"/>
              <a:ea typeface="Verdana"/>
              <a:cs typeface="Verdana"/>
              <a:sym typeface="Verdana"/>
            </a:endParaRPr>
          </a:p>
          <a:p>
            <a:pPr marL="114300" marR="0" lvl="0" indent="5715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Verdana"/>
                <a:ea typeface="Verdana"/>
                <a:cs typeface="Verdana"/>
                <a:sym typeface="Verdana"/>
              </a:rPr>
              <a:t>   Who will be responsible for collecting data with the tool of   </a:t>
            </a:r>
            <a:endParaRPr sz="2000" b="0" i="0" u="none" strike="noStrike" cap="none">
              <a:solidFill>
                <a:srgbClr val="000000"/>
              </a:solidFill>
              <a:latin typeface="Verdana"/>
              <a:ea typeface="Verdana"/>
              <a:cs typeface="Verdana"/>
              <a:sym typeface="Verdana"/>
            </a:endParaRPr>
          </a:p>
          <a:p>
            <a:pPr marL="114300" marR="0" lvl="0" indent="5715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Verdana"/>
                <a:ea typeface="Verdana"/>
                <a:cs typeface="Verdana"/>
                <a:sym typeface="Verdana"/>
              </a:rPr>
              <a:t>   your choice?</a:t>
            </a:r>
            <a:endParaRPr sz="2000" b="0" i="0" u="none" strike="noStrike" cap="none">
              <a:solidFill>
                <a:srgbClr val="000000"/>
              </a:solidFill>
              <a:latin typeface="Verdana"/>
              <a:ea typeface="Verdana"/>
              <a:cs typeface="Verdana"/>
              <a:sym typeface="Verdana"/>
            </a:endParaRPr>
          </a:p>
          <a:p>
            <a:pPr marL="114300" marR="0" lvl="0" indent="5715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Verdana"/>
                <a:ea typeface="Verdana"/>
                <a:cs typeface="Verdana"/>
                <a:sym typeface="Verdana"/>
              </a:rPr>
              <a:t>   When will they collect data?</a:t>
            </a:r>
            <a:endParaRPr sz="2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Verdana"/>
                <a:ea typeface="Verdana"/>
                <a:cs typeface="Verdana"/>
                <a:sym typeface="Verdana"/>
              </a:rPr>
              <a:t>     When will that data be share with the group?</a:t>
            </a:r>
            <a:endParaRPr sz="2000" b="0" i="0" u="none" strike="noStrike" cap="none">
              <a:solidFill>
                <a:srgbClr val="000000"/>
              </a:solidFill>
              <a:latin typeface="Verdana"/>
              <a:ea typeface="Verdana"/>
              <a:cs typeface="Verdana"/>
              <a:sym typeface="Verdana"/>
            </a:endParaRPr>
          </a:p>
          <a:p>
            <a:pPr marL="114300" marR="0" lvl="0" indent="5715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114300" marR="0" lvl="0" indent="-127000" algn="l" rtl="0">
              <a:lnSpc>
                <a:spcPct val="100000"/>
              </a:lnSpc>
              <a:spcBef>
                <a:spcPts val="0"/>
              </a:spcBef>
              <a:spcAft>
                <a:spcPts val="0"/>
              </a:spcAft>
              <a:buClr>
                <a:srgbClr val="000000"/>
              </a:buClr>
              <a:buSzPts val="2000"/>
              <a:buFont typeface="Verdana"/>
              <a:buAutoNum type="arabicPeriod"/>
            </a:pPr>
            <a:r>
              <a:rPr lang="en-US" sz="2000" b="0" i="0" u="none" strike="noStrike" cap="none">
                <a:solidFill>
                  <a:srgbClr val="000000"/>
                </a:solidFill>
                <a:latin typeface="Verdana"/>
                <a:ea typeface="Verdana"/>
                <a:cs typeface="Verdana"/>
                <a:sym typeface="Verdana"/>
              </a:rPr>
              <a:t>Complete a fishbone diagram for your potential problem.  Add any additional ideas you gleaned from the data collected.</a:t>
            </a:r>
            <a:endParaRPr sz="2000" b="0" i="0" u="none" strike="noStrike" cap="none">
              <a:solidFill>
                <a:srgbClr val="000000"/>
              </a:solidFill>
              <a:latin typeface="Verdana"/>
              <a:ea typeface="Verdana"/>
              <a:cs typeface="Verdana"/>
              <a:sym typeface="Verdana"/>
            </a:endParaRPr>
          </a:p>
          <a:p>
            <a:pPr marL="114300" marR="0" lvl="0" indent="5715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114300" marR="0" lvl="0" indent="-127000" algn="l" rtl="0">
              <a:lnSpc>
                <a:spcPct val="100000"/>
              </a:lnSpc>
              <a:spcBef>
                <a:spcPts val="0"/>
              </a:spcBef>
              <a:spcAft>
                <a:spcPts val="0"/>
              </a:spcAft>
              <a:buClr>
                <a:srgbClr val="000000"/>
              </a:buClr>
              <a:buSzPts val="2000"/>
              <a:buFont typeface="Verdana"/>
              <a:buAutoNum type="arabicPeriod"/>
            </a:pPr>
            <a:r>
              <a:rPr lang="en-US" sz="2000" b="0" i="0" u="none" strike="noStrike" cap="none">
                <a:solidFill>
                  <a:srgbClr val="000000"/>
                </a:solidFill>
                <a:latin typeface="Verdana"/>
                <a:ea typeface="Verdana"/>
                <a:cs typeface="Verdana"/>
                <a:sym typeface="Verdana"/>
              </a:rPr>
              <a:t>Create a plan to construct or revise an equity vision / mission / We Believe statement</a:t>
            </a:r>
            <a:endParaRPr sz="2000" b="0" i="0" u="none" strike="noStrike" cap="none">
              <a:solidFill>
                <a:srgbClr val="000000"/>
              </a:solidFill>
              <a:latin typeface="Verdana"/>
              <a:ea typeface="Verdana"/>
              <a:cs typeface="Verdana"/>
              <a:sym typeface="Verdana"/>
            </a:endParaRPr>
          </a:p>
        </p:txBody>
      </p:sp>
      <p:sp>
        <p:nvSpPr>
          <p:cNvPr id="693" name="Google Shape;693;g9ea5cc65a7_0_293"/>
          <p:cNvSpPr txBox="1"/>
          <p:nvPr/>
        </p:nvSpPr>
        <p:spPr>
          <a:xfrm>
            <a:off x="217875" y="6291775"/>
            <a:ext cx="6727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Directions on Workspace  Page </a:t>
            </a:r>
            <a:endParaRPr sz="1500" b="0" i="0" u="none" strike="noStrike" cap="none">
              <a:solidFill>
                <a:srgbClr val="000000"/>
              </a:solidFill>
              <a:latin typeface="Verdana"/>
              <a:ea typeface="Verdana"/>
              <a:cs typeface="Verdana"/>
              <a:sym typeface="Verdan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48"/>
          <p:cNvSpPr txBox="1"/>
          <p:nvPr/>
        </p:nvSpPr>
        <p:spPr>
          <a:xfrm>
            <a:off x="163063" y="3781975"/>
            <a:ext cx="4504800" cy="264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Verdana"/>
              <a:buNone/>
            </a:pPr>
            <a:r>
              <a:rPr lang="en-US" sz="1800" b="1" i="0" u="none" strike="noStrike" cap="none">
                <a:solidFill>
                  <a:schemeClr val="dk1"/>
                </a:solidFill>
                <a:latin typeface="Verdana"/>
                <a:ea typeface="Verdana"/>
                <a:cs typeface="Verdana"/>
                <a:sym typeface="Verdana"/>
              </a:rPr>
              <a:t>-Who are we as a team, relative to those whose needs we’re designing for?  </a:t>
            </a:r>
            <a:endParaRPr sz="18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Verdana"/>
              <a:buNone/>
            </a:pPr>
            <a:r>
              <a:rPr lang="en-US" sz="1800" b="1" i="0" u="none" strike="noStrike" cap="none">
                <a:solidFill>
                  <a:schemeClr val="dk1"/>
                </a:solidFill>
                <a:latin typeface="Verdana"/>
                <a:ea typeface="Verdana"/>
                <a:cs typeface="Verdana"/>
                <a:sym typeface="Verdana"/>
              </a:rPr>
              <a:t>-How are we seeing power here?</a:t>
            </a:r>
            <a:endParaRPr sz="18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Verdana"/>
              <a:buNone/>
            </a:pPr>
            <a:r>
              <a:rPr lang="en-US" sz="1800" b="1" i="0" u="none" strike="noStrike" cap="none">
                <a:solidFill>
                  <a:schemeClr val="dk1"/>
                </a:solidFill>
                <a:latin typeface="Verdana"/>
                <a:ea typeface="Verdana"/>
                <a:cs typeface="Verdana"/>
                <a:sym typeface="Verdana"/>
              </a:rPr>
              <a:t>-What emotions are up for us in this design situation?</a:t>
            </a:r>
            <a:endParaRPr sz="18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Verdana"/>
              <a:buNone/>
            </a:pPr>
            <a:r>
              <a:rPr lang="en-US" sz="1800" b="1" i="0" u="none" strike="noStrike" cap="none">
                <a:solidFill>
                  <a:schemeClr val="dk1"/>
                </a:solidFill>
                <a:latin typeface="Verdana"/>
                <a:ea typeface="Verdana"/>
                <a:cs typeface="Verdana"/>
                <a:sym typeface="Verdana"/>
              </a:rPr>
              <a:t>-What mindsets feel important now?</a:t>
            </a:r>
            <a:endParaRPr sz="2200" b="1" i="0" u="none" strike="noStrike" cap="none">
              <a:solidFill>
                <a:schemeClr val="dk1"/>
              </a:solidFill>
              <a:latin typeface="Verdana"/>
              <a:ea typeface="Verdana"/>
              <a:cs typeface="Verdana"/>
              <a:sym typeface="Verdana"/>
            </a:endParaRPr>
          </a:p>
        </p:txBody>
      </p:sp>
      <p:sp>
        <p:nvSpPr>
          <p:cNvPr id="700" name="Google Shape;700;p48"/>
          <p:cNvSpPr txBox="1"/>
          <p:nvPr/>
        </p:nvSpPr>
        <p:spPr>
          <a:xfrm>
            <a:off x="4975425" y="3782125"/>
            <a:ext cx="4050900" cy="231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Verdana"/>
              <a:buNone/>
            </a:pPr>
            <a:r>
              <a:rPr lang="en-US" sz="1800" b="1" i="0" u="none" strike="noStrike" cap="none">
                <a:solidFill>
                  <a:schemeClr val="dk1"/>
                </a:solidFill>
                <a:latin typeface="Verdana"/>
                <a:ea typeface="Verdana"/>
                <a:cs typeface="Verdana"/>
                <a:sym typeface="Verdana"/>
              </a:rPr>
              <a:t>-How did we experience this process?</a:t>
            </a:r>
            <a:endParaRPr sz="18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Verdana"/>
              <a:buNone/>
            </a:pPr>
            <a:r>
              <a:rPr lang="en-US" sz="1800" b="1" i="0" u="none" strike="noStrike" cap="none">
                <a:solidFill>
                  <a:schemeClr val="dk1"/>
                </a:solidFill>
                <a:latin typeface="Verdana"/>
                <a:ea typeface="Verdana"/>
                <a:cs typeface="Verdana"/>
                <a:sym typeface="Verdana"/>
              </a:rPr>
              <a:t>-What cultural norms and biases may have been at play?</a:t>
            </a:r>
            <a:endParaRPr sz="18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Verdana"/>
              <a:buNone/>
            </a:pPr>
            <a:r>
              <a:rPr lang="en-US" sz="1800" b="1" i="0" u="none" strike="noStrike" cap="none">
                <a:solidFill>
                  <a:schemeClr val="dk1"/>
                </a:solidFill>
                <a:latin typeface="Verdana"/>
                <a:ea typeface="Verdana"/>
                <a:cs typeface="Verdana"/>
                <a:sym typeface="Verdana"/>
              </a:rPr>
              <a:t>-What do we want to adjust?</a:t>
            </a:r>
            <a:endParaRPr sz="1800" b="1" i="0" u="none" strike="noStrike" cap="none">
              <a:solidFill>
                <a:schemeClr val="dk1"/>
              </a:solidFill>
              <a:latin typeface="Verdana"/>
              <a:ea typeface="Verdana"/>
              <a:cs typeface="Verdana"/>
              <a:sym typeface="Verdana"/>
            </a:endParaRPr>
          </a:p>
        </p:txBody>
      </p:sp>
      <p:pic>
        <p:nvPicPr>
          <p:cNvPr id="701" name="Google Shape;701;p48"/>
          <p:cNvPicPr preferRelativeResize="0"/>
          <p:nvPr/>
        </p:nvPicPr>
        <p:blipFill rotWithShape="1">
          <a:blip r:embed="rId3">
            <a:alphaModFix/>
          </a:blip>
          <a:srcRect/>
          <a:stretch/>
        </p:blipFill>
        <p:spPr>
          <a:xfrm>
            <a:off x="1345800" y="1730750"/>
            <a:ext cx="2139315" cy="2051225"/>
          </a:xfrm>
          <a:prstGeom prst="rect">
            <a:avLst/>
          </a:prstGeom>
          <a:noFill/>
          <a:ln>
            <a:noFill/>
          </a:ln>
        </p:spPr>
      </p:pic>
      <p:pic>
        <p:nvPicPr>
          <p:cNvPr id="702" name="Google Shape;702;p48"/>
          <p:cNvPicPr preferRelativeResize="0"/>
          <p:nvPr/>
        </p:nvPicPr>
        <p:blipFill rotWithShape="1">
          <a:blip r:embed="rId4">
            <a:alphaModFix/>
          </a:blip>
          <a:srcRect/>
          <a:stretch/>
        </p:blipFill>
        <p:spPr>
          <a:xfrm>
            <a:off x="5970552" y="1551238"/>
            <a:ext cx="2051225" cy="2051225"/>
          </a:xfrm>
          <a:prstGeom prst="rect">
            <a:avLst/>
          </a:prstGeom>
          <a:noFill/>
          <a:ln>
            <a:noFill/>
          </a:ln>
        </p:spPr>
      </p:pic>
      <p:sp>
        <p:nvSpPr>
          <p:cNvPr id="703" name="Google Shape;703;p48"/>
          <p:cNvSpPr txBox="1">
            <a:spLocks noGrp="1"/>
          </p:cNvSpPr>
          <p:nvPr>
            <p:ph type="title"/>
          </p:nvPr>
        </p:nvSpPr>
        <p:spPr>
          <a:xfrm>
            <a:off x="228600" y="228600"/>
            <a:ext cx="8686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solidFill>
                  <a:srgbClr val="000000"/>
                </a:solidFill>
                <a:latin typeface="Verdana"/>
                <a:ea typeface="Verdana"/>
                <a:cs typeface="Verdana"/>
                <a:sym typeface="Verdana"/>
              </a:rPr>
              <a:t>Notice and Reflect</a:t>
            </a:r>
            <a:endParaRPr>
              <a:solidFill>
                <a:srgbClr val="000000"/>
              </a:solidFill>
              <a:latin typeface="Verdana"/>
              <a:ea typeface="Verdana"/>
              <a:cs typeface="Verdana"/>
              <a:sym typeface="Verdan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
          <p:cNvSpPr txBox="1">
            <a:spLocks noGrp="1"/>
          </p:cNvSpPr>
          <p:nvPr>
            <p:ph type="title"/>
          </p:nvPr>
        </p:nvSpPr>
        <p:spPr>
          <a:xfrm>
            <a:off x="228600" y="228600"/>
            <a:ext cx="8686799" cy="1143000"/>
          </a:xfrm>
          <a:prstGeom prst="rect">
            <a:avLst/>
          </a:prstGeom>
          <a:solidFill>
            <a:srgbClr val="A9DCF2">
              <a:alpha val="64705"/>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a:solidFill>
                  <a:schemeClr val="dk1"/>
                </a:solidFill>
                <a:latin typeface="Verdana"/>
                <a:ea typeface="Verdana"/>
                <a:cs typeface="Verdana"/>
                <a:sym typeface="Verdana"/>
              </a:rPr>
              <a:t>Learning Intentions for Session B</a:t>
            </a:r>
            <a:endParaRPr>
              <a:solidFill>
                <a:schemeClr val="dk1"/>
              </a:solidFill>
              <a:latin typeface="Verdana"/>
              <a:ea typeface="Verdana"/>
              <a:cs typeface="Verdana"/>
              <a:sym typeface="Verdana"/>
            </a:endParaRPr>
          </a:p>
        </p:txBody>
      </p:sp>
      <p:sp>
        <p:nvSpPr>
          <p:cNvPr id="233" name="Google Shape;233;p3"/>
          <p:cNvSpPr txBox="1"/>
          <p:nvPr/>
        </p:nvSpPr>
        <p:spPr>
          <a:xfrm>
            <a:off x="290500" y="1525150"/>
            <a:ext cx="8559600" cy="5177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Verdana"/>
                <a:ea typeface="Verdana"/>
                <a:cs typeface="Verdana"/>
                <a:sym typeface="Verdana"/>
              </a:rPr>
              <a:t>-	Continue building understanding of how individual </a:t>
            </a:r>
            <a:endParaRPr sz="2200" b="0" i="0" u="none" strike="noStrike" cap="none">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Verdana"/>
                <a:ea typeface="Verdana"/>
                <a:cs typeface="Verdana"/>
                <a:sym typeface="Verdana"/>
              </a:rPr>
              <a:t>and collective experiences and biases impact decision-making and outcomes.</a:t>
            </a:r>
            <a:endParaRPr sz="2200" b="0" i="0" u="none" strike="noStrike" cap="none">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Clr>
                <a:schemeClr val="dk1"/>
              </a:buClr>
              <a:buSzPts val="1100"/>
              <a:buFont typeface="Arial"/>
              <a:buNone/>
            </a:pPr>
            <a:endParaRPr sz="2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Verdana"/>
                <a:ea typeface="Verdana"/>
                <a:cs typeface="Verdana"/>
                <a:sym typeface="Verdana"/>
              </a:rPr>
              <a:t>-	Build consensus around division’s e</a:t>
            </a:r>
            <a:r>
              <a:rPr lang="en-US" sz="2200" b="0" i="0" u="none" strike="noStrike" cap="none">
                <a:solidFill>
                  <a:srgbClr val="000000"/>
                </a:solidFill>
                <a:latin typeface="Verdana"/>
                <a:ea typeface="Verdana"/>
                <a:cs typeface="Verdana"/>
                <a:sym typeface="Verdan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quity challenge</a:t>
            </a:r>
            <a:endParaRPr sz="2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sz="2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Verdana"/>
                <a:ea typeface="Verdana"/>
                <a:cs typeface="Verdana"/>
                <a:sym typeface="Verdana"/>
              </a:rPr>
              <a:t>-	Identify potential strategies and tools to explore initial </a:t>
            </a:r>
            <a:endParaRPr sz="2200" b="0" i="0" u="none" strike="noStrike" cap="none">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Verdana"/>
                <a:ea typeface="Verdana"/>
                <a:cs typeface="Verdana"/>
                <a:sym typeface="Verdana"/>
              </a:rPr>
              <a:t>understanding of the equity challenge and refine the areas of need as necessary.</a:t>
            </a:r>
            <a:endParaRPr sz="2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Verdana"/>
              <a:ea typeface="Verdana"/>
              <a:cs typeface="Verdana"/>
              <a:sym typeface="Verdana"/>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pic>
        <p:nvPicPr>
          <p:cNvPr id="709" name="Google Shape;709;gfd17a67b1b_0_10" descr="The Day 2 opening session will include the voices of leaders and PBIS implementers as well as provide an overview and introduction of the topic-specific strands offered on Days 2 &amp; 3." title="2021 National PBIS Leadership Forum: 10/27 - Montage of Youth Voice">
            <a:hlinkClick r:id="rId3"/>
          </p:cNvPr>
          <p:cNvPicPr preferRelativeResize="0"/>
          <p:nvPr/>
        </p:nvPicPr>
        <p:blipFill rotWithShape="1">
          <a:blip r:embed="rId4">
            <a:alphaModFix/>
          </a:blip>
          <a:srcRect/>
          <a:stretch/>
        </p:blipFill>
        <p:spPr>
          <a:xfrm>
            <a:off x="41263" y="30938"/>
            <a:ext cx="9061475" cy="6796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9"/>
                                        </p:tgtEl>
                                        <p:attrNameLst>
                                          <p:attrName>style.visibility</p:attrName>
                                        </p:attrNameLst>
                                      </p:cBhvr>
                                      <p:to>
                                        <p:strVal val="visible"/>
                                      </p:to>
                                    </p:set>
                                    <p:animEffect transition="in" filter="fade">
                                      <p:cBhvr>
                                        <p:cTn id="7" dur="1000"/>
                                        <p:tgtEl>
                                          <p:spTgt spid="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53"/>
          <p:cNvSpPr txBox="1">
            <a:spLocks noGrp="1"/>
          </p:cNvSpPr>
          <p:nvPr>
            <p:ph type="title"/>
          </p:nvPr>
        </p:nvSpPr>
        <p:spPr>
          <a:xfrm>
            <a:off x="457200" y="274650"/>
            <a:ext cx="8455800" cy="1607100"/>
          </a:xfrm>
          <a:prstGeom prst="rect">
            <a:avLst/>
          </a:prstGeom>
          <a:solidFill>
            <a:srgbClr val="A9DCF2">
              <a:alpha val="6549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sz="2900"/>
              <a:t>Please complete the Exit Ticket for today: </a:t>
            </a:r>
            <a:r>
              <a:rPr lang="en-US" sz="2900" u="sng">
                <a:solidFill>
                  <a:schemeClr val="hlink"/>
                </a:solidFill>
                <a:hlinkClick r:id="rId3"/>
              </a:rPr>
              <a:t>https://forms.gle/wwxA6gdCcneH9sXEA</a:t>
            </a:r>
            <a:endParaRPr sz="4500"/>
          </a:p>
        </p:txBody>
      </p:sp>
      <p:pic>
        <p:nvPicPr>
          <p:cNvPr id="716" name="Google Shape;716;p53" descr="Please SUBSCRIBE by clicking here:&#10;http://www.youtube.com/subscription_center?add_user=Hansende&#10;&#10;To see my entire  playlist click here:&#10;http://www.youtube.com/playlist?list=PLlH3f5WW7DCsEsc3OPStPuSqPPBnSvala&#10;&#10;My website:&#10;http://OutstandingVideos.com&#10;&#10;&#10;Relaxing 3 Hour Video of A tropical beach  with clear torquoise water and gentle waves. Use as background while meditation, sleeping, studying, or entertaining.&#10;Why turn off your expensive big screen TV when you are not watching it? Turn it into a window to the world in high definition using videos like this and hardware like the Apple TV, Roku, Tivo, Boxee, XBox PS3, or Google TV,   Ideal for homes, offices,  waiting rooms, rest homes, home, office, restaurant, spa center, hospitals, and home confinement.&#10;&#10; &#10;Check out my playlist of similar videos:&#10;http://www.youtube.com/playlist?list=PLlH3f5WW7DCsEsc3OPStPuSqPPBnSvala&#10;&#10;Do not download this. I purchased this video clip  from LoungeV Creative Studio  for &quot;commercial purposes on unlimited basis. Please note that the license will not permit resale as stock footage&quot;." title="Relaxing 3 Hour Video of A Tropical Beach with Blue Sky White Sand and Palm Tree">
            <a:hlinkClick r:id="rId4"/>
          </p:cNvPr>
          <p:cNvPicPr preferRelativeResize="0"/>
          <p:nvPr/>
        </p:nvPicPr>
        <p:blipFill rotWithShape="1">
          <a:blip r:embed="rId5">
            <a:alphaModFix/>
          </a:blip>
          <a:srcRect/>
          <a:stretch/>
        </p:blipFill>
        <p:spPr>
          <a:xfrm>
            <a:off x="1312175" y="2356025"/>
            <a:ext cx="6002675" cy="45019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ga76200313f_0_5"/>
          <p:cNvSpPr txBox="1">
            <a:spLocks noGrp="1"/>
          </p:cNvSpPr>
          <p:nvPr>
            <p:ph type="title"/>
          </p:nvPr>
        </p:nvSpPr>
        <p:spPr>
          <a:xfrm>
            <a:off x="457200" y="274638"/>
            <a:ext cx="8229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References</a:t>
            </a:r>
            <a:endParaRPr/>
          </a:p>
        </p:txBody>
      </p:sp>
      <p:sp>
        <p:nvSpPr>
          <p:cNvPr id="723" name="Google Shape;723;ga76200313f_0_5"/>
          <p:cNvSpPr txBox="1"/>
          <p:nvPr/>
        </p:nvSpPr>
        <p:spPr>
          <a:xfrm>
            <a:off x="217875" y="1556275"/>
            <a:ext cx="8621700" cy="504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Verdana"/>
                <a:ea typeface="Verdana"/>
                <a:cs typeface="Verdana"/>
                <a:sym typeface="Verdana"/>
              </a:rPr>
              <a:t>Cary, V,. &amp; Malarkey, T. (2020, April 17). </a:t>
            </a:r>
            <a:r>
              <a:rPr lang="en-US" sz="1800" b="0" i="1" u="none" strike="noStrike" cap="none">
                <a:solidFill>
                  <a:srgbClr val="000000"/>
                </a:solidFill>
                <a:latin typeface="Verdana"/>
                <a:ea typeface="Verdana"/>
                <a:cs typeface="Verdana"/>
                <a:sym typeface="Verdana"/>
              </a:rPr>
              <a:t>Liberatory design in </a:t>
            </a:r>
            <a:endParaRPr sz="1800" b="0" i="1" u="none" strike="noStrike" cap="none">
              <a:solidFill>
                <a:srgbClr val="000000"/>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1800"/>
              <a:buFont typeface="Arial"/>
              <a:buNone/>
            </a:pPr>
            <a:r>
              <a:rPr lang="en-US" sz="1800" b="0" i="1" u="none" strike="noStrike" cap="none">
                <a:solidFill>
                  <a:srgbClr val="000000"/>
                </a:solidFill>
                <a:latin typeface="Verdana"/>
                <a:ea typeface="Verdana"/>
                <a:cs typeface="Verdana"/>
                <a:sym typeface="Verdana"/>
              </a:rPr>
              <a:t>challenging times</a:t>
            </a:r>
            <a:r>
              <a:rPr lang="en-US" sz="1800" b="0" i="0" u="none" strike="noStrike" cap="none">
                <a:solidFill>
                  <a:srgbClr val="000000"/>
                </a:solidFill>
                <a:latin typeface="Verdana"/>
                <a:ea typeface="Verdana"/>
                <a:cs typeface="Verdana"/>
                <a:sym typeface="Verdana"/>
              </a:rPr>
              <a:t> [Webinar]. National Equity Project. </a:t>
            </a:r>
            <a:endParaRPr sz="1800" b="0" i="0" u="none" strike="noStrike" cap="none">
              <a:solidFill>
                <a:srgbClr val="000000"/>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1800"/>
              <a:buFont typeface="Arial"/>
              <a:buNone/>
            </a:pPr>
            <a:r>
              <a:rPr lang="en-US" sz="1800" b="0" i="0" u="sng" strike="noStrike" cap="none">
                <a:solidFill>
                  <a:schemeClr val="hlink"/>
                </a:solidFill>
                <a:latin typeface="Verdana"/>
                <a:ea typeface="Verdana"/>
                <a:cs typeface="Verdana"/>
                <a:sym typeface="Verdana"/>
                <a:hlinkClick r:id="rId3"/>
              </a:rPr>
              <a:t>https://www.nationalequityproject.org/webinar-recordings</a:t>
            </a:r>
            <a:endParaRPr sz="1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Verdana"/>
                <a:ea typeface="Verdana"/>
                <a:cs typeface="Verdana"/>
                <a:sym typeface="Verdana"/>
              </a:rPr>
              <a:t>Feldman, J. (2019, February 10). </a:t>
            </a:r>
            <a:r>
              <a:rPr lang="en-US" sz="1800" b="0" i="1" u="none" strike="noStrike" cap="none">
                <a:solidFill>
                  <a:srgbClr val="000000"/>
                </a:solidFill>
                <a:latin typeface="Verdana"/>
                <a:ea typeface="Verdana"/>
                <a:cs typeface="Verdana"/>
                <a:sym typeface="Verdana"/>
              </a:rPr>
              <a:t>Why it’s crucial-and really hard-to talk </a:t>
            </a:r>
            <a:endParaRPr sz="1800" b="0" i="1" u="none" strike="noStrike" cap="none">
              <a:solidFill>
                <a:srgbClr val="000000"/>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1800"/>
              <a:buFont typeface="Arial"/>
              <a:buNone/>
            </a:pPr>
            <a:r>
              <a:rPr lang="en-US" sz="1800" b="0" i="1" u="none" strike="noStrike" cap="none">
                <a:solidFill>
                  <a:srgbClr val="000000"/>
                </a:solidFill>
                <a:latin typeface="Verdana"/>
                <a:ea typeface="Verdana"/>
                <a:cs typeface="Verdana"/>
                <a:sym typeface="Verdana"/>
              </a:rPr>
              <a:t>about more equitable grading. </a:t>
            </a:r>
            <a:r>
              <a:rPr lang="en-US" sz="1800" b="0" i="0" u="none" strike="noStrike" cap="none">
                <a:solidFill>
                  <a:srgbClr val="000000"/>
                </a:solidFill>
                <a:latin typeface="Verdana"/>
                <a:ea typeface="Verdana"/>
                <a:cs typeface="Verdana"/>
                <a:sym typeface="Verdana"/>
              </a:rPr>
              <a:t>MindShift. </a:t>
            </a:r>
            <a:endParaRPr sz="1800" b="0" i="0" u="none" strike="noStrike" cap="none">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hlink"/>
                </a:solidFill>
                <a:latin typeface="Verdana"/>
                <a:ea typeface="Verdana"/>
                <a:cs typeface="Verdana"/>
                <a:sym typeface="Verdana"/>
                <a:hlinkClick r:id="rId4"/>
              </a:rPr>
              <a:t>https://www.kqed.org/mindshift/52679/why-its-crucial-and-really-hard-to-talk-about-more-equitable-grading</a:t>
            </a:r>
            <a:endParaRPr sz="1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Fergus, E. (2017). </a:t>
            </a:r>
            <a:r>
              <a:rPr lang="en-US" sz="1800" b="0" i="1" u="none" strike="noStrike" cap="none">
                <a:solidFill>
                  <a:schemeClr val="dk1"/>
                </a:solidFill>
                <a:latin typeface="Verdana"/>
                <a:ea typeface="Verdana"/>
                <a:cs typeface="Verdana"/>
                <a:sym typeface="Verdana"/>
              </a:rPr>
              <a:t>Solving disproportionality and achieving equity: A </a:t>
            </a:r>
            <a:endParaRPr sz="1800" b="0" i="1" u="none" strike="noStrike" cap="none">
              <a:solidFill>
                <a:schemeClr val="dk1"/>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Verdana"/>
                <a:ea typeface="Verdana"/>
                <a:cs typeface="Verdana"/>
                <a:sym typeface="Verdana"/>
              </a:rPr>
              <a:t>leader’s guide to using data to change hearts and minds. </a:t>
            </a:r>
            <a:r>
              <a:rPr lang="en-US" sz="1800" b="0" i="0" u="none" strike="noStrike" cap="none">
                <a:solidFill>
                  <a:schemeClr val="dk1"/>
                </a:solidFill>
                <a:latin typeface="Verdana"/>
                <a:ea typeface="Verdana"/>
                <a:cs typeface="Verdana"/>
                <a:sym typeface="Verdana"/>
              </a:rPr>
              <a:t>Corwin  </a:t>
            </a:r>
            <a:endParaRPr sz="1800" b="0" i="0" u="none" strike="noStrike" cap="none">
              <a:solidFill>
                <a:schemeClr val="dk1"/>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Press.</a:t>
            </a: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Fergus-Arcia, E. (2019, September). </a:t>
            </a:r>
            <a:r>
              <a:rPr lang="en-US" sz="1800" b="0" i="1" u="none" strike="noStrike" cap="none">
                <a:solidFill>
                  <a:schemeClr val="dk1"/>
                </a:solidFill>
                <a:latin typeface="Verdana"/>
                <a:ea typeface="Verdana"/>
                <a:cs typeface="Verdana"/>
                <a:sym typeface="Verdana"/>
              </a:rPr>
              <a:t>Solving disproportionality and </a:t>
            </a:r>
            <a:endParaRPr sz="1800" b="0" i="1" u="none" strike="noStrike" cap="none">
              <a:solidFill>
                <a:schemeClr val="dk1"/>
              </a:solidFill>
              <a:latin typeface="Verdana"/>
              <a:ea typeface="Verdana"/>
              <a:cs typeface="Verdana"/>
              <a:sym typeface="Verdana"/>
            </a:endParaRPr>
          </a:p>
          <a:p>
            <a:pPr marL="0" marR="0" lvl="0" indent="457200" algn="l" rtl="0">
              <a:lnSpc>
                <a:spcPct val="115000"/>
              </a:lnSpc>
              <a:spcBef>
                <a:spcPts val="0"/>
              </a:spcBef>
              <a:spcAft>
                <a:spcPts val="0"/>
              </a:spcAft>
              <a:buClr>
                <a:srgbClr val="000000"/>
              </a:buClr>
              <a:buSzPts val="1800"/>
              <a:buFont typeface="Arial"/>
              <a:buNone/>
            </a:pPr>
            <a:r>
              <a:rPr lang="en-US" sz="1800" b="0" i="1" u="none" strike="noStrike" cap="none">
                <a:solidFill>
                  <a:schemeClr val="dk1"/>
                </a:solidFill>
                <a:latin typeface="Verdana"/>
                <a:ea typeface="Verdana"/>
                <a:cs typeface="Verdana"/>
                <a:sym typeface="Verdana"/>
              </a:rPr>
              <a:t>achieving equity: Session I </a:t>
            </a:r>
            <a:r>
              <a:rPr lang="en-US" sz="1800" b="0" i="0" u="none" strike="noStrike" cap="none">
                <a:solidFill>
                  <a:schemeClr val="dk1"/>
                </a:solidFill>
                <a:latin typeface="Verdana"/>
                <a:ea typeface="Verdana"/>
                <a:cs typeface="Verdana"/>
                <a:sym typeface="Verdana"/>
              </a:rPr>
              <a:t>[PowerPoint presentation]. Presented at </a:t>
            </a:r>
            <a:endParaRPr sz="1800" b="0" i="0" u="none" strike="noStrike" cap="none">
              <a:solidFill>
                <a:schemeClr val="dk1"/>
              </a:solidFill>
              <a:latin typeface="Verdana"/>
              <a:ea typeface="Verdana"/>
              <a:cs typeface="Verdana"/>
              <a:sym typeface="Verdana"/>
            </a:endParaRPr>
          </a:p>
          <a:p>
            <a:pPr marL="0" marR="0" lvl="0" indent="457200" algn="l" rtl="0">
              <a:lnSpc>
                <a:spcPct val="115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the VTSS Coaches’ PLC meeting, Richmond, VA.</a:t>
            </a: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 </a:t>
            </a: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sz="20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r>
              <a:rPr lang="en-US" sz="2000" b="0" i="1" u="none" strike="noStrike" cap="none">
                <a:solidFill>
                  <a:srgbClr val="000000"/>
                </a:solidFill>
                <a:latin typeface="Verdana"/>
                <a:ea typeface="Verdana"/>
                <a:cs typeface="Verdana"/>
                <a:sym typeface="Verdana"/>
              </a:rPr>
              <a:t> </a:t>
            </a:r>
            <a:endParaRPr sz="2000" b="0" i="1"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0" marR="0" lvl="0" indent="0" algn="l" rtl="0">
              <a:lnSpc>
                <a:spcPct val="130000"/>
              </a:lnSpc>
              <a:spcBef>
                <a:spcPts val="0"/>
              </a:spcBef>
              <a:spcAft>
                <a:spcPts val="0"/>
              </a:spcAft>
              <a:buClr>
                <a:schemeClr val="dk1"/>
              </a:buClr>
              <a:buSzPts val="1100"/>
              <a:buFont typeface="Arial"/>
              <a:buNone/>
            </a:pPr>
            <a:endParaRPr sz="2650" b="1" i="0" u="none" strike="noStrike" cap="none">
              <a:solidFill>
                <a:srgbClr val="04151A"/>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ga76200313f_0_17"/>
          <p:cNvSpPr txBox="1">
            <a:spLocks noGrp="1"/>
          </p:cNvSpPr>
          <p:nvPr>
            <p:ph type="title"/>
          </p:nvPr>
        </p:nvSpPr>
        <p:spPr>
          <a:xfrm>
            <a:off x="457200" y="274638"/>
            <a:ext cx="8229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References Continued</a:t>
            </a:r>
            <a:endParaRPr/>
          </a:p>
        </p:txBody>
      </p:sp>
      <p:sp>
        <p:nvSpPr>
          <p:cNvPr id="730" name="Google Shape;730;ga76200313f_0_17"/>
          <p:cNvSpPr txBox="1"/>
          <p:nvPr/>
        </p:nvSpPr>
        <p:spPr>
          <a:xfrm>
            <a:off x="261150" y="1533225"/>
            <a:ext cx="8621700" cy="504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Madon, S. J., Jussim, L., &amp; Eccles, J. (1997). In search of the powerful </a:t>
            </a:r>
            <a:endParaRPr sz="1800" b="0" i="0" u="none" strike="noStrike" cap="none">
              <a:solidFill>
                <a:schemeClr val="dk1"/>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self-fulfilling prophecy. </a:t>
            </a:r>
            <a:r>
              <a:rPr lang="en-US" sz="1800" b="0" i="1" u="none" strike="noStrike" cap="none">
                <a:solidFill>
                  <a:schemeClr val="dk1"/>
                </a:solidFill>
                <a:latin typeface="Verdana"/>
                <a:ea typeface="Verdana"/>
                <a:cs typeface="Verdana"/>
                <a:sym typeface="Verdana"/>
              </a:rPr>
              <a:t>Journal of Personality and Social Psychology, </a:t>
            </a:r>
            <a:endParaRPr sz="1800" b="0" i="1" u="none" strike="noStrike" cap="none">
              <a:solidFill>
                <a:schemeClr val="dk1"/>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Verdana"/>
                <a:ea typeface="Verdana"/>
                <a:cs typeface="Verdana"/>
                <a:sym typeface="Verdana"/>
              </a:rPr>
              <a:t>72, </a:t>
            </a:r>
            <a:r>
              <a:rPr lang="en-US" sz="1800" b="0" i="0" u="none" strike="noStrike" cap="none">
                <a:solidFill>
                  <a:schemeClr val="dk1"/>
                </a:solidFill>
                <a:latin typeface="Verdana"/>
                <a:ea typeface="Verdana"/>
                <a:cs typeface="Verdana"/>
                <a:sym typeface="Verdana"/>
              </a:rPr>
              <a:t>791-809. </a:t>
            </a:r>
            <a:r>
              <a:rPr lang="en-US" sz="1800" b="0" i="0" u="sng" strike="noStrike" cap="none">
                <a:solidFill>
                  <a:schemeClr val="hlink"/>
                </a:solidFill>
                <a:latin typeface="Verdana"/>
                <a:ea typeface="Verdana"/>
                <a:cs typeface="Verdana"/>
                <a:sym typeface="Verdana"/>
                <a:hlinkClick r:id="rId3"/>
              </a:rPr>
              <a:t>https://doi.org/10.1037/0022-3514.72.4.791</a:t>
            </a: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Madon, S. J., Jussim, L., Keiper, S., Eccles, J., Smith, A., &amp; Palumbo, P.  </a:t>
            </a:r>
            <a:endParaRPr sz="1800" b="0" i="0" u="none" strike="noStrike" cap="none">
              <a:solidFill>
                <a:schemeClr val="dk1"/>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(1998). The accuracy and power of sex, social class, and ethnic </a:t>
            </a:r>
            <a:endParaRPr sz="1800" b="0" i="0" u="none" strike="noStrike" cap="none">
              <a:solidFill>
                <a:schemeClr val="dk1"/>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stereotypes: A naturalistic study in person perception. </a:t>
            </a:r>
            <a:r>
              <a:rPr lang="en-US" sz="1800" b="0" i="1" u="none" strike="noStrike" cap="none">
                <a:solidFill>
                  <a:schemeClr val="dk1"/>
                </a:solidFill>
                <a:latin typeface="Verdana"/>
                <a:ea typeface="Verdana"/>
                <a:cs typeface="Verdana"/>
                <a:sym typeface="Verdana"/>
              </a:rPr>
              <a:t>Personality &amp; Social Psychology Bulletin, 24</a:t>
            </a:r>
            <a:r>
              <a:rPr lang="en-US" sz="1800" b="0" i="0" u="none" strike="noStrike" cap="none">
                <a:solidFill>
                  <a:schemeClr val="dk1"/>
                </a:solidFill>
                <a:latin typeface="Verdana"/>
                <a:ea typeface="Verdana"/>
                <a:cs typeface="Verdana"/>
                <a:sym typeface="Verdana"/>
              </a:rPr>
              <a:t>(2)</a:t>
            </a:r>
            <a:r>
              <a:rPr lang="en-US" sz="1800" b="0" i="1" u="none" strike="noStrike" cap="none">
                <a:solidFill>
                  <a:schemeClr val="dk1"/>
                </a:solidFill>
                <a:latin typeface="Verdana"/>
                <a:ea typeface="Verdana"/>
                <a:cs typeface="Verdana"/>
                <a:sym typeface="Verdana"/>
              </a:rPr>
              <a:t>, </a:t>
            </a:r>
            <a:r>
              <a:rPr lang="en-US" sz="1800" b="0" i="0" u="none" strike="noStrike" cap="none">
                <a:solidFill>
                  <a:schemeClr val="dk1"/>
                </a:solidFill>
                <a:latin typeface="Verdana"/>
                <a:ea typeface="Verdana"/>
                <a:cs typeface="Verdana"/>
                <a:sym typeface="Verdana"/>
              </a:rPr>
              <a:t>1304. </a:t>
            </a:r>
            <a:r>
              <a:rPr lang="en-US" sz="1800" b="0" i="0" u="sng" strike="noStrike" cap="none">
                <a:solidFill>
                  <a:schemeClr val="hlink"/>
                </a:solidFill>
                <a:latin typeface="Verdana"/>
                <a:ea typeface="Verdana"/>
                <a:cs typeface="Verdana"/>
                <a:sym typeface="Verdana"/>
                <a:hlinkClick r:id="rId4"/>
              </a:rPr>
              <a:t>https://doi.org/10.1177/01461672982412005</a:t>
            </a: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Madon, S. J., Smith, A., Jussim, L., Russell, D. W., Eccles, J., Palumbo, </a:t>
            </a:r>
            <a:endParaRPr sz="1800" b="0" i="0" u="none" strike="noStrike" cap="none">
              <a:solidFill>
                <a:schemeClr val="dk1"/>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P., &amp; Walkiewicz., M. (2001). Am I as you see me or do you see me </a:t>
            </a:r>
            <a:endParaRPr sz="1800" b="0" i="0" u="none" strike="noStrike" cap="none">
              <a:solidFill>
                <a:schemeClr val="dk1"/>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as I am? Self-fulfilling prophecies and self-verification. </a:t>
            </a:r>
            <a:r>
              <a:rPr lang="en-US" sz="1800" b="0" i="1" u="none" strike="noStrike" cap="none">
                <a:solidFill>
                  <a:schemeClr val="dk1"/>
                </a:solidFill>
                <a:latin typeface="Verdana"/>
                <a:ea typeface="Verdana"/>
                <a:cs typeface="Verdana"/>
                <a:sym typeface="Verdana"/>
              </a:rPr>
              <a:t>Personality </a:t>
            </a:r>
            <a:endParaRPr sz="1800" b="0" i="1" u="none" strike="noStrike" cap="none">
              <a:solidFill>
                <a:schemeClr val="dk1"/>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Verdana"/>
                <a:ea typeface="Verdana"/>
                <a:cs typeface="Verdana"/>
                <a:sym typeface="Verdana"/>
              </a:rPr>
              <a:t>and Social Psychology Bulletin, 27, </a:t>
            </a:r>
            <a:r>
              <a:rPr lang="en-US" sz="1800" b="0" i="0" u="none" strike="noStrike" cap="none">
                <a:solidFill>
                  <a:schemeClr val="dk1"/>
                </a:solidFill>
                <a:latin typeface="Verdana"/>
                <a:ea typeface="Verdana"/>
                <a:cs typeface="Verdana"/>
                <a:sym typeface="Verdana"/>
              </a:rPr>
              <a:t>1214-1224. </a:t>
            </a:r>
            <a:endParaRPr sz="1800" b="0" i="0" u="none" strike="noStrike" cap="none">
              <a:solidFill>
                <a:schemeClr val="dk1"/>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1800"/>
              <a:buFont typeface="Arial"/>
              <a:buNone/>
            </a:pPr>
            <a:r>
              <a:rPr lang="en-US" sz="1800" b="0" i="0" u="sng" strike="noStrike" cap="none">
                <a:solidFill>
                  <a:schemeClr val="hlink"/>
                </a:solidFill>
                <a:latin typeface="Verdana"/>
                <a:ea typeface="Verdana"/>
                <a:cs typeface="Verdana"/>
                <a:sym typeface="Verdana"/>
                <a:hlinkClick r:id="rId5"/>
              </a:rPr>
              <a:t>https://doi.org/10.1177/0146167201279013</a:t>
            </a: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r>
              <a:rPr lang="en-US" sz="2000" b="0" i="1" u="none" strike="noStrike" cap="none">
                <a:solidFill>
                  <a:srgbClr val="000000"/>
                </a:solidFill>
                <a:latin typeface="Verdana"/>
                <a:ea typeface="Verdana"/>
                <a:cs typeface="Verdana"/>
                <a:sym typeface="Verdana"/>
              </a:rPr>
              <a:t> </a:t>
            </a:r>
            <a:endParaRPr sz="2000" b="0" i="1"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0" marR="0" lvl="0" indent="0" algn="l" rtl="0">
              <a:lnSpc>
                <a:spcPct val="130000"/>
              </a:lnSpc>
              <a:spcBef>
                <a:spcPts val="0"/>
              </a:spcBef>
              <a:spcAft>
                <a:spcPts val="0"/>
              </a:spcAft>
              <a:buClr>
                <a:srgbClr val="000000"/>
              </a:buClr>
              <a:buSzPts val="2650"/>
              <a:buFont typeface="Arial"/>
              <a:buNone/>
            </a:pPr>
            <a:endParaRPr sz="2650" b="1" i="0" u="none" strike="noStrike" cap="none">
              <a:solidFill>
                <a:srgbClr val="04151A"/>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ga76200313f_0_25"/>
          <p:cNvSpPr txBox="1">
            <a:spLocks noGrp="1"/>
          </p:cNvSpPr>
          <p:nvPr>
            <p:ph type="title"/>
          </p:nvPr>
        </p:nvSpPr>
        <p:spPr>
          <a:xfrm>
            <a:off x="457200" y="274638"/>
            <a:ext cx="8229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References Completed</a:t>
            </a:r>
            <a:endParaRPr/>
          </a:p>
        </p:txBody>
      </p:sp>
      <p:sp>
        <p:nvSpPr>
          <p:cNvPr id="737" name="Google Shape;737;ga76200313f_0_25"/>
          <p:cNvSpPr txBox="1"/>
          <p:nvPr/>
        </p:nvSpPr>
        <p:spPr>
          <a:xfrm>
            <a:off x="261150" y="1475600"/>
            <a:ext cx="8621700" cy="508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National Equity Project. (2020). </a:t>
            </a:r>
            <a:r>
              <a:rPr lang="en-US" sz="1800" b="0" i="1" u="none" strike="noStrike" cap="none">
                <a:solidFill>
                  <a:schemeClr val="dk1"/>
                </a:solidFill>
                <a:latin typeface="Verdana"/>
                <a:ea typeface="Verdana"/>
                <a:cs typeface="Verdana"/>
                <a:sym typeface="Verdana"/>
              </a:rPr>
              <a:t>Resources</a:t>
            </a:r>
            <a:r>
              <a:rPr lang="en-US" sz="1800" b="0" i="0" u="none" strike="noStrike" cap="none">
                <a:solidFill>
                  <a:schemeClr val="dk1"/>
                </a:solidFill>
                <a:latin typeface="Verdana"/>
                <a:ea typeface="Verdana"/>
                <a:cs typeface="Verdana"/>
                <a:sym typeface="Verdana"/>
              </a:rPr>
              <a:t>. </a:t>
            </a:r>
            <a:endParaRPr sz="1800" b="0" i="0" u="none" strike="noStrike" cap="none">
              <a:solidFill>
                <a:schemeClr val="dk1"/>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1800"/>
              <a:buFont typeface="Arial"/>
              <a:buNone/>
            </a:pPr>
            <a:r>
              <a:rPr lang="en-US" sz="1800" b="0" i="0" u="sng" strike="noStrike" cap="none">
                <a:solidFill>
                  <a:schemeClr val="hlink"/>
                </a:solidFill>
                <a:latin typeface="Verdana"/>
                <a:ea typeface="Verdana"/>
                <a:cs typeface="Verdana"/>
                <a:sym typeface="Verdana"/>
                <a:hlinkClick r:id="rId3"/>
              </a:rPr>
              <a:t>https://www.nationalequityproject.org/resources</a:t>
            </a: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Proctor, C. P. (1984). Teacher expectations: A model for school </a:t>
            </a:r>
            <a:endParaRPr sz="1800" b="0" i="0" u="none" strike="noStrike" cap="none">
              <a:solidFill>
                <a:schemeClr val="dk1"/>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improvement. </a:t>
            </a:r>
            <a:r>
              <a:rPr lang="en-US" sz="1800" b="0" i="1" u="none" strike="noStrike" cap="none">
                <a:solidFill>
                  <a:schemeClr val="dk1"/>
                </a:solidFill>
                <a:latin typeface="Verdana"/>
                <a:ea typeface="Verdana"/>
                <a:cs typeface="Verdana"/>
                <a:sym typeface="Verdana"/>
              </a:rPr>
              <a:t>The Elementary School Journal, 84</a:t>
            </a:r>
            <a:r>
              <a:rPr lang="en-US" sz="1800" b="0" i="0" u="none" strike="noStrike" cap="none">
                <a:solidFill>
                  <a:schemeClr val="dk1"/>
                </a:solidFill>
                <a:latin typeface="Verdana"/>
                <a:ea typeface="Verdana"/>
                <a:cs typeface="Verdana"/>
                <a:sym typeface="Verdana"/>
              </a:rPr>
              <a:t>(4), 468-481.</a:t>
            </a:r>
            <a:endParaRPr sz="1800" b="0" i="0" u="none" strike="noStrike" cap="none">
              <a:solidFill>
                <a:schemeClr val="dk1"/>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1800"/>
              <a:buFont typeface="Arial"/>
              <a:buNone/>
            </a:pPr>
            <a:r>
              <a:rPr lang="en-US" sz="1800" b="0" i="0" u="sng" strike="noStrike" cap="none">
                <a:solidFill>
                  <a:schemeClr val="hlink"/>
                </a:solidFill>
                <a:latin typeface="Verdana"/>
                <a:ea typeface="Verdana"/>
                <a:cs typeface="Verdana"/>
                <a:sym typeface="Verdana"/>
                <a:hlinkClick r:id="rId4"/>
              </a:rPr>
              <a:t>https://doi.org/10.1086/461377</a:t>
            </a: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Verdana"/>
                <a:ea typeface="Verdana"/>
                <a:cs typeface="Verdana"/>
                <a:sym typeface="Verdana"/>
              </a:rPr>
              <a:t>Scruggs, A. E. (2009). Colorblindess: The new racism? </a:t>
            </a:r>
            <a:r>
              <a:rPr lang="en-US" sz="1800" b="0" i="1" u="none" strike="noStrike" cap="none">
                <a:solidFill>
                  <a:srgbClr val="000000"/>
                </a:solidFill>
                <a:latin typeface="Verdana"/>
                <a:ea typeface="Verdana"/>
                <a:cs typeface="Verdana"/>
                <a:sym typeface="Verdana"/>
              </a:rPr>
              <a:t>Teaching</a:t>
            </a:r>
            <a:endParaRPr sz="1800" b="0" i="1" u="none" strike="noStrike" cap="none">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000000"/>
                </a:solidFill>
                <a:latin typeface="Verdana"/>
                <a:ea typeface="Verdana"/>
                <a:cs typeface="Verdana"/>
                <a:sym typeface="Verdana"/>
              </a:rPr>
              <a:t>Tolerance, 36</a:t>
            </a:r>
            <a:r>
              <a:rPr lang="en-US" sz="1800" b="0" i="0" u="none" strike="noStrike" cap="none">
                <a:solidFill>
                  <a:srgbClr val="000000"/>
                </a:solidFill>
                <a:latin typeface="Verdana"/>
                <a:ea typeface="Verdana"/>
                <a:cs typeface="Verdana"/>
                <a:sym typeface="Verdana"/>
              </a:rPr>
              <a:t>, 45-47. </a:t>
            </a:r>
            <a:r>
              <a:rPr lang="en-US" sz="1800" b="0" i="0" u="sng" strike="noStrike" cap="none">
                <a:solidFill>
                  <a:schemeClr val="hlink"/>
                </a:solidFill>
                <a:latin typeface="Verdana"/>
                <a:ea typeface="Verdana"/>
                <a:cs typeface="Verdana"/>
                <a:sym typeface="Verdana"/>
                <a:hlinkClick r:id="rId5"/>
              </a:rPr>
              <a:t>https://www.tolerance.org/magazine/fall-2009/colorblindness-the-new-racism</a:t>
            </a:r>
            <a:endParaRPr sz="1800" b="0" i="0" u="none" strike="noStrike" cap="none">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Verdana"/>
                <a:ea typeface="Verdana"/>
                <a:cs typeface="Verdana"/>
                <a:sym typeface="Verdana"/>
              </a:rPr>
              <a:t>Virginia Department of Education (2020). </a:t>
            </a:r>
            <a:r>
              <a:rPr lang="en-US" sz="1800" b="0" i="1" u="none" strike="noStrike" cap="none">
                <a:solidFill>
                  <a:srgbClr val="000000"/>
                </a:solidFill>
                <a:latin typeface="Verdana"/>
                <a:ea typeface="Verdana"/>
                <a:cs typeface="Verdana"/>
                <a:sym typeface="Verdana"/>
              </a:rPr>
              <a:t>Navigating EdEquity </a:t>
            </a:r>
            <a:endParaRPr sz="1800" b="0" i="1" u="none" strike="noStrike" cap="none">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000000"/>
                </a:solidFill>
                <a:latin typeface="Verdana"/>
                <a:ea typeface="Verdana"/>
                <a:cs typeface="Verdana"/>
                <a:sym typeface="Verdana"/>
              </a:rPr>
              <a:t>VA-Virginia’s roadmap to equity. </a:t>
            </a:r>
            <a:r>
              <a:rPr lang="en-US" sz="1800" b="0" i="0" u="sng" strike="noStrike" cap="none">
                <a:solidFill>
                  <a:schemeClr val="hlink"/>
                </a:solidFill>
                <a:latin typeface="Verdana"/>
                <a:ea typeface="Verdana"/>
                <a:cs typeface="Verdana"/>
                <a:sym typeface="Verdana"/>
                <a:hlinkClick r:id="rId6"/>
              </a:rPr>
              <a:t>http://www.virginiaisforlearners.virginia.gov/edequityva/</a:t>
            </a:r>
            <a:endParaRPr sz="1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sz="2000" b="0" i="0" u="none" strike="noStrike" cap="none">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1100"/>
              <a:buFont typeface="Arial"/>
              <a:buNone/>
            </a:pPr>
            <a:endParaRPr sz="1100" b="0" i="0" u="none" strike="noStrike" cap="none">
              <a:solidFill>
                <a:srgbClr val="222222"/>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0" marR="0" lvl="0" indent="0" algn="l" rtl="0">
              <a:lnSpc>
                <a:spcPct val="130000"/>
              </a:lnSpc>
              <a:spcBef>
                <a:spcPts val="0"/>
              </a:spcBef>
              <a:spcAft>
                <a:spcPts val="0"/>
              </a:spcAft>
              <a:buClr>
                <a:srgbClr val="000000"/>
              </a:buClr>
              <a:buSzPts val="2650"/>
              <a:buFont typeface="Arial"/>
              <a:buNone/>
            </a:pPr>
            <a:endParaRPr sz="2650" b="1" i="0" u="none" strike="noStrike" cap="none">
              <a:solidFill>
                <a:srgbClr val="04151A"/>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Verdana"/>
              <a:ea typeface="Verdana"/>
              <a:cs typeface="Verdana"/>
              <a:sym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fd17a67b1b_0_0"/>
          <p:cNvSpPr txBox="1">
            <a:spLocks noGrp="1"/>
          </p:cNvSpPr>
          <p:nvPr>
            <p:ph type="title"/>
          </p:nvPr>
        </p:nvSpPr>
        <p:spPr>
          <a:xfrm>
            <a:off x="326375" y="143838"/>
            <a:ext cx="8229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You Spoke, We Listened</a:t>
            </a:r>
            <a:endParaRPr/>
          </a:p>
        </p:txBody>
      </p:sp>
      <p:graphicFrame>
        <p:nvGraphicFramePr>
          <p:cNvPr id="240" name="Google Shape;240;gfd17a67b1b_0_0"/>
          <p:cNvGraphicFramePr/>
          <p:nvPr/>
        </p:nvGraphicFramePr>
        <p:xfrm>
          <a:off x="444125" y="1460675"/>
          <a:ext cx="3000000" cy="3000000"/>
        </p:xfrm>
        <a:graphic>
          <a:graphicData uri="http://schemas.openxmlformats.org/drawingml/2006/table">
            <a:tbl>
              <a:tblPr>
                <a:noFill/>
                <a:tableStyleId>{84DF0F59-F7B3-4E73-BB9F-98304D8E2CE7}</a:tableStyleId>
              </a:tblPr>
              <a:tblGrid>
                <a:gridCol w="3859175">
                  <a:extLst>
                    <a:ext uri="{9D8B030D-6E8A-4147-A177-3AD203B41FA5}">
                      <a16:colId xmlns:a16="http://schemas.microsoft.com/office/drawing/2014/main" val="20000"/>
                    </a:ext>
                  </a:extLst>
                </a:gridCol>
                <a:gridCol w="3859175">
                  <a:extLst>
                    <a:ext uri="{9D8B030D-6E8A-4147-A177-3AD203B41FA5}">
                      <a16:colId xmlns:a16="http://schemas.microsoft.com/office/drawing/2014/main" val="20001"/>
                    </a:ext>
                  </a:extLst>
                </a:gridCol>
              </a:tblGrid>
              <a:tr h="247082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More Time</a:t>
                      </a:r>
                      <a:endParaRPr sz="2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We </a:t>
                      </a:r>
                      <a:r>
                        <a:rPr lang="en-US" sz="2400"/>
                        <a:t>have built in</a:t>
                      </a:r>
                      <a:r>
                        <a:rPr lang="en-US" sz="2400" u="none" strike="noStrike" cap="none"/>
                        <a:t> more time with your teams to discuss and plan. </a:t>
                      </a:r>
                      <a:endParaRPr sz="2400"/>
                    </a:p>
                    <a:p>
                      <a:pPr marL="0" marR="0" lvl="0" indent="0" algn="l" rtl="0">
                        <a:lnSpc>
                          <a:spcPct val="100000"/>
                        </a:lnSpc>
                        <a:spcBef>
                          <a:spcPts val="0"/>
                        </a:spcBef>
                        <a:spcAft>
                          <a:spcPts val="0"/>
                        </a:spcAft>
                        <a:buClr>
                          <a:srgbClr val="000000"/>
                        </a:buClr>
                        <a:buSzPts val="2400"/>
                        <a:buFont typeface="Arial"/>
                        <a:buNone/>
                      </a:pPr>
                      <a:r>
                        <a:rPr lang="en-US" sz="2400"/>
                        <a:t>Details on VTSS Community Conversations coming soon!</a:t>
                      </a:r>
                      <a:endParaRPr sz="2400"/>
                    </a:p>
                  </a:txBody>
                  <a:tcPr marL="91425" marR="91425" marT="91425" marB="91425"/>
                </a:tc>
                <a:extLst>
                  <a:ext uri="{0D108BD9-81ED-4DB2-BD59-A6C34878D82A}">
                    <a16:rowId xmlns:a16="http://schemas.microsoft.com/office/drawing/2014/main" val="10000"/>
                  </a:ext>
                </a:extLst>
              </a:tr>
              <a:tr h="60420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Explicit Instruction for Breakout Rooms</a:t>
                      </a:r>
                      <a:endParaRPr sz="2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Slides 2, 13</a:t>
                      </a:r>
                      <a:endParaRPr sz="2400" u="none" strike="noStrike" cap="none"/>
                    </a:p>
                  </a:txBody>
                  <a:tcPr marL="91425" marR="91425" marT="91425" marB="91425"/>
                </a:tc>
                <a:extLst>
                  <a:ext uri="{0D108BD9-81ED-4DB2-BD59-A6C34878D82A}">
                    <a16:rowId xmlns:a16="http://schemas.microsoft.com/office/drawing/2014/main" val="10001"/>
                  </a:ext>
                </a:extLst>
              </a:tr>
              <a:tr h="60420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CRT- How to talk about?</a:t>
                      </a:r>
                      <a:endParaRPr sz="2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Slides 7-9</a:t>
                      </a:r>
                      <a:endParaRPr sz="2400" u="none" strike="noStrike" cap="none"/>
                    </a:p>
                  </a:txBody>
                  <a:tcPr marL="91425" marR="91425" marT="91425" marB="91425"/>
                </a:tc>
                <a:extLst>
                  <a:ext uri="{0D108BD9-81ED-4DB2-BD59-A6C34878D82A}">
                    <a16:rowId xmlns:a16="http://schemas.microsoft.com/office/drawing/2014/main" val="10002"/>
                  </a:ext>
                </a:extLst>
              </a:tr>
              <a:tr h="60420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Examples from other Divisions</a:t>
                      </a:r>
                      <a:endParaRPr sz="2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Slides  42-43</a:t>
                      </a:r>
                      <a:endParaRPr sz="2400" u="none" strike="noStrike" cap="none"/>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10185658f7c_3_8"/>
          <p:cNvSpPr txBox="1">
            <a:spLocks noGrp="1"/>
          </p:cNvSpPr>
          <p:nvPr>
            <p:ph type="title"/>
          </p:nvPr>
        </p:nvSpPr>
        <p:spPr>
          <a:xfrm>
            <a:off x="457200" y="274638"/>
            <a:ext cx="8229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3500"/>
              <a:t>CRT and CRT:How Do We Manage ?</a:t>
            </a:r>
            <a:endParaRPr sz="3500"/>
          </a:p>
        </p:txBody>
      </p:sp>
      <p:sp>
        <p:nvSpPr>
          <p:cNvPr id="247" name="Google Shape;247;g10185658f7c_3_8"/>
          <p:cNvSpPr txBox="1"/>
          <p:nvPr/>
        </p:nvSpPr>
        <p:spPr>
          <a:xfrm>
            <a:off x="508950" y="1417650"/>
            <a:ext cx="8126100" cy="1154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Know the difference between </a:t>
            </a:r>
            <a:r>
              <a:rPr lang="en-US" sz="2400" b="1" i="0" u="none" strike="noStrike" cap="none">
                <a:solidFill>
                  <a:srgbClr val="000000"/>
                </a:solidFill>
                <a:latin typeface="Verdana"/>
                <a:ea typeface="Verdana"/>
                <a:cs typeface="Verdana"/>
                <a:sym typeface="Verdana"/>
              </a:rPr>
              <a:t>C</a:t>
            </a:r>
            <a:r>
              <a:rPr lang="en-US" sz="2400" b="0" i="0" u="none" strike="noStrike" cap="none">
                <a:solidFill>
                  <a:srgbClr val="000000"/>
                </a:solidFill>
                <a:latin typeface="Verdana"/>
                <a:ea typeface="Verdana"/>
                <a:cs typeface="Verdana"/>
                <a:sym typeface="Verdana"/>
              </a:rPr>
              <a:t>ritical </a:t>
            </a:r>
            <a:r>
              <a:rPr lang="en-US" sz="2400" b="1" i="0" u="none" strike="noStrike" cap="none">
                <a:solidFill>
                  <a:srgbClr val="000000"/>
                </a:solidFill>
                <a:latin typeface="Verdana"/>
                <a:ea typeface="Verdana"/>
                <a:cs typeface="Verdana"/>
                <a:sym typeface="Verdana"/>
              </a:rPr>
              <a:t>R</a:t>
            </a:r>
            <a:r>
              <a:rPr lang="en-US" sz="2400" b="0" i="0" u="none" strike="noStrike" cap="none">
                <a:solidFill>
                  <a:srgbClr val="000000"/>
                </a:solidFill>
                <a:latin typeface="Verdana"/>
                <a:ea typeface="Verdana"/>
                <a:cs typeface="Verdana"/>
                <a:sym typeface="Verdana"/>
              </a:rPr>
              <a:t>ace </a:t>
            </a:r>
            <a:r>
              <a:rPr lang="en-US" sz="2400" b="1" i="0" u="none" strike="noStrike" cap="none">
                <a:solidFill>
                  <a:srgbClr val="000000"/>
                </a:solidFill>
                <a:latin typeface="Verdana"/>
                <a:ea typeface="Verdana"/>
                <a:cs typeface="Verdana"/>
                <a:sym typeface="Verdana"/>
              </a:rPr>
              <a:t>T</a:t>
            </a:r>
            <a:r>
              <a:rPr lang="en-US" sz="2400" b="0" i="0" u="none" strike="noStrike" cap="none">
                <a:solidFill>
                  <a:srgbClr val="000000"/>
                </a:solidFill>
                <a:latin typeface="Verdana"/>
                <a:ea typeface="Verdana"/>
                <a:cs typeface="Verdana"/>
                <a:sym typeface="Verdana"/>
              </a:rPr>
              <a:t>heory and </a:t>
            </a:r>
            <a:r>
              <a:rPr lang="en-US" sz="2400" b="1" i="0" u="none" strike="noStrike" cap="none">
                <a:solidFill>
                  <a:srgbClr val="000000"/>
                </a:solidFill>
                <a:latin typeface="Verdana"/>
                <a:ea typeface="Verdana"/>
                <a:cs typeface="Verdana"/>
                <a:sym typeface="Verdana"/>
              </a:rPr>
              <a:t>Culturally</a:t>
            </a:r>
            <a:r>
              <a:rPr lang="en-US" sz="2400" b="0" i="0" u="none" strike="noStrike" cap="none">
                <a:solidFill>
                  <a:srgbClr val="000000"/>
                </a:solidFill>
                <a:latin typeface="Verdana"/>
                <a:ea typeface="Verdana"/>
                <a:cs typeface="Verdana"/>
                <a:sym typeface="Verdana"/>
              </a:rPr>
              <a:t> </a:t>
            </a:r>
            <a:r>
              <a:rPr lang="en-US" sz="2400" b="1" i="0" u="none" strike="noStrike" cap="none">
                <a:solidFill>
                  <a:srgbClr val="000000"/>
                </a:solidFill>
                <a:latin typeface="Verdana"/>
                <a:ea typeface="Verdana"/>
                <a:cs typeface="Verdana"/>
                <a:sym typeface="Verdana"/>
              </a:rPr>
              <a:t>R</a:t>
            </a:r>
            <a:r>
              <a:rPr lang="en-US" sz="2400" b="0" i="0" u="none" strike="noStrike" cap="none">
                <a:solidFill>
                  <a:srgbClr val="000000"/>
                </a:solidFill>
                <a:latin typeface="Verdana"/>
                <a:ea typeface="Verdana"/>
                <a:cs typeface="Verdana"/>
                <a:sym typeface="Verdana"/>
              </a:rPr>
              <a:t>esponsive</a:t>
            </a:r>
            <a:r>
              <a:rPr lang="en-US" sz="2400" b="1" i="0" u="none" strike="noStrike" cap="none">
                <a:solidFill>
                  <a:srgbClr val="000000"/>
                </a:solidFill>
                <a:latin typeface="Verdana"/>
                <a:ea typeface="Verdana"/>
                <a:cs typeface="Verdana"/>
                <a:sym typeface="Verdana"/>
              </a:rPr>
              <a:t> T</a:t>
            </a:r>
            <a:r>
              <a:rPr lang="en-US" sz="2400" b="0" i="0" u="none" strike="noStrike" cap="none">
                <a:solidFill>
                  <a:srgbClr val="000000"/>
                </a:solidFill>
                <a:latin typeface="Verdana"/>
                <a:ea typeface="Verdana"/>
                <a:cs typeface="Verdana"/>
                <a:sym typeface="Verdana"/>
              </a:rPr>
              <a:t>eaching</a:t>
            </a:r>
            <a:endParaRPr sz="2500" b="0" i="0" u="none" strike="noStrike" cap="none">
              <a:solidFill>
                <a:srgbClr val="1F1F1F"/>
              </a:solidFill>
              <a:highlight>
                <a:srgbClr val="FFFFFF"/>
              </a:highlight>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1F1F1F"/>
              </a:solidFill>
              <a:highlight>
                <a:srgbClr val="FFFFFF"/>
              </a:highlight>
              <a:latin typeface="Georgia"/>
              <a:ea typeface="Georgia"/>
              <a:cs typeface="Georgia"/>
              <a:sym typeface="Georgia"/>
            </a:endParaRPr>
          </a:p>
        </p:txBody>
      </p:sp>
      <p:pic>
        <p:nvPicPr>
          <p:cNvPr id="248" name="Google Shape;248;g10185658f7c_3_8"/>
          <p:cNvPicPr preferRelativeResize="0"/>
          <p:nvPr/>
        </p:nvPicPr>
        <p:blipFill rotWithShape="1">
          <a:blip r:embed="rId3">
            <a:alphaModFix/>
          </a:blip>
          <a:srcRect/>
          <a:stretch/>
        </p:blipFill>
        <p:spPr>
          <a:xfrm>
            <a:off x="4889875" y="2479663"/>
            <a:ext cx="2124075" cy="1704975"/>
          </a:xfrm>
          <a:prstGeom prst="rect">
            <a:avLst/>
          </a:prstGeom>
          <a:noFill/>
          <a:ln>
            <a:noFill/>
          </a:ln>
        </p:spPr>
      </p:pic>
      <p:pic>
        <p:nvPicPr>
          <p:cNvPr id="249" name="Google Shape;249;g10185658f7c_3_8"/>
          <p:cNvPicPr preferRelativeResize="0"/>
          <p:nvPr/>
        </p:nvPicPr>
        <p:blipFill rotWithShape="1">
          <a:blip r:embed="rId4">
            <a:alphaModFix/>
          </a:blip>
          <a:srcRect/>
          <a:stretch/>
        </p:blipFill>
        <p:spPr>
          <a:xfrm>
            <a:off x="7013945" y="4184645"/>
            <a:ext cx="2046900" cy="2577400"/>
          </a:xfrm>
          <a:prstGeom prst="rect">
            <a:avLst/>
          </a:prstGeom>
          <a:noFill/>
          <a:ln>
            <a:noFill/>
          </a:ln>
        </p:spPr>
      </p:pic>
      <p:sp>
        <p:nvSpPr>
          <p:cNvPr id="250" name="Google Shape;250;g10185658f7c_3_8"/>
          <p:cNvSpPr txBox="1"/>
          <p:nvPr/>
        </p:nvSpPr>
        <p:spPr>
          <a:xfrm>
            <a:off x="228250" y="2479675"/>
            <a:ext cx="4388700" cy="4556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solidFill>
                  <a:srgbClr val="1F1F1F"/>
                </a:solidFill>
                <a:highlight>
                  <a:schemeClr val="lt1"/>
                </a:highlight>
                <a:latin typeface="Verdana"/>
                <a:ea typeface="Verdana"/>
                <a:cs typeface="Verdana"/>
                <a:sym typeface="Verdana"/>
              </a:rPr>
              <a:t>Critical Race Theory (CRT) </a:t>
            </a:r>
            <a:r>
              <a:rPr lang="en-US" sz="2100" b="0" i="0" u="none" strike="noStrike" cap="none">
                <a:solidFill>
                  <a:srgbClr val="1F1F1F"/>
                </a:solidFill>
                <a:highlight>
                  <a:schemeClr val="lt1"/>
                </a:highlight>
                <a:latin typeface="Verdana"/>
                <a:ea typeface="Verdana"/>
                <a:cs typeface="Verdana"/>
                <a:sym typeface="Verdana"/>
              </a:rPr>
              <a:t>is an academic concept that is more than 40 years old. The core idea is that race is a social construct, and that racism is not merely the product of individual bias or prejudice, but also something embedded in legal systems and policies. </a:t>
            </a:r>
            <a:endParaRPr sz="2100" b="0" i="0" u="none" strike="noStrike" cap="none">
              <a:solidFill>
                <a:srgbClr val="1F1F1F"/>
              </a:solidFill>
              <a:highlight>
                <a:schemeClr val="lt1"/>
              </a:highlight>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rgbClr val="1F1F1F"/>
                </a:solidFill>
                <a:highlight>
                  <a:schemeClr val="lt1"/>
                </a:highlight>
                <a:latin typeface="Verdana"/>
                <a:ea typeface="Verdana"/>
                <a:cs typeface="Verdana"/>
                <a:sym typeface="Verdana"/>
              </a:rPr>
              <a:t>         </a:t>
            </a:r>
            <a:r>
              <a:rPr lang="en-US" sz="1800" b="0" i="0" u="none" strike="noStrike" cap="none">
                <a:solidFill>
                  <a:srgbClr val="1F1F1F"/>
                </a:solidFill>
                <a:highlight>
                  <a:schemeClr val="lt1"/>
                </a:highlight>
                <a:latin typeface="Verdana"/>
                <a:ea typeface="Verdana"/>
                <a:cs typeface="Verdana"/>
                <a:sym typeface="Verdana"/>
              </a:rPr>
              <a:t>(Education Week May, 2021)</a:t>
            </a:r>
            <a:endParaRPr sz="1800" b="0" i="0" u="none" strike="noStrike" cap="none">
              <a:solidFill>
                <a:srgbClr val="1F1F1F"/>
              </a:solidFill>
              <a:highlight>
                <a:schemeClr val="lt1"/>
              </a:highlight>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sz="2100" b="0" i="0" u="none" strike="noStrike" cap="none">
              <a:solidFill>
                <a:srgbClr val="1F1F1F"/>
              </a:solidFill>
              <a:highlight>
                <a:schemeClr val="lt1"/>
              </a:highlight>
              <a:latin typeface="Verdana"/>
              <a:ea typeface="Verdana"/>
              <a:cs typeface="Verdana"/>
              <a:sym typeface="Verdana"/>
            </a:endParaRPr>
          </a:p>
          <a:p>
            <a:pPr marL="3200400" marR="0" lvl="0" indent="457200" algn="l" rtl="0">
              <a:lnSpc>
                <a:spcPct val="100000"/>
              </a:lnSpc>
              <a:spcBef>
                <a:spcPts val="0"/>
              </a:spcBef>
              <a:spcAft>
                <a:spcPts val="0"/>
              </a:spcAft>
              <a:buClr>
                <a:srgbClr val="000000"/>
              </a:buClr>
              <a:buSzPts val="1800"/>
              <a:buFont typeface="Arial"/>
              <a:buNone/>
            </a:pPr>
            <a:r>
              <a:rPr lang="en-US" sz="1800" b="0" i="0" u="none" strike="noStrike" cap="none">
                <a:solidFill>
                  <a:srgbClr val="1F1F1F"/>
                </a:solidFill>
                <a:highlight>
                  <a:schemeClr val="lt1"/>
                </a:highlight>
                <a:latin typeface="Verdana"/>
                <a:ea typeface="Verdana"/>
                <a:cs typeface="Verdana"/>
                <a:sym typeface="Verdana"/>
              </a:rPr>
              <a:t>   </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10185658f7c_3_16"/>
          <p:cNvSpPr txBox="1">
            <a:spLocks noGrp="1"/>
          </p:cNvSpPr>
          <p:nvPr>
            <p:ph type="title"/>
          </p:nvPr>
        </p:nvSpPr>
        <p:spPr>
          <a:xfrm>
            <a:off x="457200" y="274638"/>
            <a:ext cx="8229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CRT and CRT</a:t>
            </a:r>
            <a:endParaRPr/>
          </a:p>
        </p:txBody>
      </p:sp>
      <p:sp>
        <p:nvSpPr>
          <p:cNvPr id="257" name="Google Shape;257;g10185658f7c_3_16"/>
          <p:cNvSpPr txBox="1"/>
          <p:nvPr/>
        </p:nvSpPr>
        <p:spPr>
          <a:xfrm>
            <a:off x="457200" y="1195950"/>
            <a:ext cx="7979100" cy="520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2400" b="1" i="0" u="none" strike="noStrike" cap="none">
                <a:solidFill>
                  <a:schemeClr val="dk1"/>
                </a:solidFill>
                <a:highlight>
                  <a:srgbClr val="FFFFFF"/>
                </a:highlight>
                <a:latin typeface="Roboto"/>
                <a:ea typeface="Roboto"/>
                <a:cs typeface="Roboto"/>
                <a:sym typeface="Roboto"/>
              </a:rPr>
              <a:t>Culturally Responsive Teaching (CRT) </a:t>
            </a:r>
            <a:r>
              <a:rPr lang="en-US" sz="2400" b="0" i="0" u="none" strike="noStrike" cap="none">
                <a:solidFill>
                  <a:schemeClr val="dk1"/>
                </a:solidFill>
                <a:highlight>
                  <a:srgbClr val="FFFFFF"/>
                </a:highlight>
                <a:latin typeface="Roboto"/>
                <a:ea typeface="Roboto"/>
                <a:cs typeface="Roboto"/>
                <a:sym typeface="Roboto"/>
              </a:rPr>
              <a:t>is about improving instruction and helping students of color who've historically been deprived due to structural inequities in our education system become better learners. ( Z. Hammond Nov 1, 2019)</a:t>
            </a:r>
            <a:endParaRPr sz="2400" b="0" i="0" u="none" strike="noStrike" cap="none">
              <a:solidFill>
                <a:schemeClr val="dk1"/>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endParaRPr sz="2400" b="0" i="0" u="none" strike="noStrike" cap="none">
              <a:solidFill>
                <a:schemeClr val="dk1"/>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highlight>
                  <a:srgbClr val="FFFFFF"/>
                </a:highlight>
                <a:latin typeface="Roboto"/>
                <a:ea typeface="Roboto"/>
                <a:cs typeface="Roboto"/>
                <a:sym typeface="Roboto"/>
              </a:rPr>
              <a:t>What are you doing where you work?  Are you  really teaching Critical Race Theory or are you providing culturally responsive instruction?  Are the naysayers playing on the acronyms and causing confusion about what is really happening in classrooms? </a:t>
            </a:r>
            <a:endParaRPr sz="2400" b="0" i="0" u="none" strike="noStrike" cap="none">
              <a:solidFill>
                <a:schemeClr val="dk1"/>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highlight>
                <a:srgbClr val="FFFFFF"/>
              </a:highlight>
              <a:latin typeface="Roboto"/>
              <a:ea typeface="Roboto"/>
              <a:cs typeface="Roboto"/>
              <a:sym typeface="Roboto"/>
            </a:endParaRPr>
          </a:p>
          <a:p>
            <a:pPr marL="0" marR="0" lvl="0" indent="0" algn="ctr" rtl="0">
              <a:lnSpc>
                <a:spcPct val="100000"/>
              </a:lnSpc>
              <a:spcBef>
                <a:spcPts val="0"/>
              </a:spcBef>
              <a:spcAft>
                <a:spcPts val="0"/>
              </a:spcAft>
              <a:buClr>
                <a:schemeClr val="dk1"/>
              </a:buClr>
              <a:buSzPts val="1100"/>
              <a:buFont typeface="Arial"/>
              <a:buNone/>
            </a:pPr>
            <a:r>
              <a:rPr lang="en-US" sz="2400" b="0" i="0" u="none" strike="noStrike" cap="none">
                <a:solidFill>
                  <a:schemeClr val="dk1"/>
                </a:solidFill>
                <a:highlight>
                  <a:srgbClr val="FFFFFF"/>
                </a:highlight>
                <a:latin typeface="Roboto"/>
                <a:ea typeface="Roboto"/>
                <a:cs typeface="Roboto"/>
                <a:sym typeface="Roboto"/>
              </a:rPr>
              <a:t>Knowledge</a:t>
            </a:r>
            <a:r>
              <a:rPr lang="en-US" sz="2400" b="1" i="0" u="none" strike="noStrike" cap="none">
                <a:solidFill>
                  <a:schemeClr val="dk1"/>
                </a:solidFill>
                <a:highlight>
                  <a:srgbClr val="FFFFFF"/>
                </a:highlight>
                <a:latin typeface="Roboto"/>
                <a:ea typeface="Roboto"/>
                <a:cs typeface="Roboto"/>
                <a:sym typeface="Roboto"/>
              </a:rPr>
              <a:t> i</a:t>
            </a:r>
            <a:r>
              <a:rPr lang="en-US" sz="2400" b="0" i="0" u="none" strike="noStrike" cap="none">
                <a:solidFill>
                  <a:schemeClr val="dk1"/>
                </a:solidFill>
                <a:highlight>
                  <a:srgbClr val="FFFFFF"/>
                </a:highlight>
                <a:latin typeface="Roboto"/>
                <a:ea typeface="Roboto"/>
                <a:cs typeface="Roboto"/>
                <a:sym typeface="Roboto"/>
              </a:rPr>
              <a:t>s Power</a:t>
            </a:r>
            <a:endParaRPr sz="2400" b="0" i="0" u="none" strike="noStrike" cap="none">
              <a:solidFill>
                <a:schemeClr val="dk1"/>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9"/>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2400">
                <a:solidFill>
                  <a:schemeClr val="dk1"/>
                </a:solidFill>
                <a:latin typeface="Verdana"/>
                <a:ea typeface="Verdana"/>
                <a:cs typeface="Verdana"/>
                <a:sym typeface="Verdana"/>
              </a:rPr>
              <a:t>Your </a:t>
            </a:r>
            <a:r>
              <a:rPr lang="en-US" sz="2400" b="1">
                <a:solidFill>
                  <a:schemeClr val="dk1"/>
                </a:solidFill>
                <a:latin typeface="Verdana"/>
                <a:ea typeface="Verdana"/>
                <a:cs typeface="Verdana"/>
                <a:sym typeface="Verdana"/>
              </a:rPr>
              <a:t>workspace</a:t>
            </a:r>
            <a:r>
              <a:rPr lang="en-US" sz="2400">
                <a:solidFill>
                  <a:schemeClr val="dk1"/>
                </a:solidFill>
                <a:latin typeface="Verdana"/>
                <a:ea typeface="Verdana"/>
                <a:cs typeface="Verdana"/>
                <a:sym typeface="Verdana"/>
              </a:rPr>
              <a:t> is a community virtual space for you to work collectively with your division.  Click on the WORKSPACE link in the chat box that corresponds with your division.  No need to make a copy, you should be able to type directly in each page.</a:t>
            </a:r>
            <a:endParaRPr sz="2400">
              <a:solidFill>
                <a:schemeClr val="dk1"/>
              </a:solidFill>
              <a:latin typeface="Verdana"/>
              <a:ea typeface="Verdana"/>
              <a:cs typeface="Verdana"/>
              <a:sym typeface="Verdana"/>
            </a:endParaRPr>
          </a:p>
          <a:p>
            <a:pPr marL="0" lvl="0" indent="0" algn="l" rtl="0">
              <a:lnSpc>
                <a:spcPct val="100000"/>
              </a:lnSpc>
              <a:spcBef>
                <a:spcPts val="360"/>
              </a:spcBef>
              <a:spcAft>
                <a:spcPts val="0"/>
              </a:spcAft>
              <a:buSzPts val="1800"/>
              <a:buNone/>
            </a:pPr>
            <a:endParaRPr sz="2400">
              <a:solidFill>
                <a:schemeClr val="dk1"/>
              </a:solidFill>
              <a:latin typeface="Verdana"/>
              <a:ea typeface="Verdana"/>
              <a:cs typeface="Verdana"/>
              <a:sym typeface="Verdana"/>
            </a:endParaRPr>
          </a:p>
          <a:p>
            <a:pPr marL="0" lvl="0" indent="0" algn="l" rtl="0">
              <a:lnSpc>
                <a:spcPct val="100000"/>
              </a:lnSpc>
              <a:spcBef>
                <a:spcPts val="360"/>
              </a:spcBef>
              <a:spcAft>
                <a:spcPts val="0"/>
              </a:spcAft>
              <a:buSzPts val="1800"/>
              <a:buNone/>
            </a:pPr>
            <a:endParaRPr sz="2400">
              <a:solidFill>
                <a:schemeClr val="dk1"/>
              </a:solidFill>
              <a:latin typeface="Verdana"/>
              <a:ea typeface="Verdana"/>
              <a:cs typeface="Verdana"/>
              <a:sym typeface="Verdana"/>
            </a:endParaRPr>
          </a:p>
        </p:txBody>
      </p:sp>
      <p:sp>
        <p:nvSpPr>
          <p:cNvPr id="264" name="Google Shape;264;p9"/>
          <p:cNvSpPr txBox="1">
            <a:spLocks noGrp="1"/>
          </p:cNvSpPr>
          <p:nvPr>
            <p:ph type="title"/>
          </p:nvPr>
        </p:nvSpPr>
        <p:spPr>
          <a:xfrm>
            <a:off x="228600" y="228600"/>
            <a:ext cx="8686800" cy="1143000"/>
          </a:xfrm>
          <a:prstGeom prst="rect">
            <a:avLst/>
          </a:prstGeom>
          <a:solidFill>
            <a:srgbClr val="A9DCF2">
              <a:alpha val="6549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latin typeface="Verdana"/>
                <a:ea typeface="Verdana"/>
                <a:cs typeface="Verdana"/>
                <a:sym typeface="Verdana"/>
              </a:rPr>
              <a:t>Workbook and Workspace</a:t>
            </a:r>
            <a:endParaRPr>
              <a:solidFill>
                <a:srgbClr val="000000"/>
              </a:solidFill>
              <a:latin typeface="Verdana"/>
              <a:ea typeface="Verdana"/>
              <a:cs typeface="Verdana"/>
              <a:sym typeface="Verdana"/>
            </a:endParaRPr>
          </a:p>
        </p:txBody>
      </p:sp>
      <p:pic>
        <p:nvPicPr>
          <p:cNvPr id="265" name="Google Shape;265;p9"/>
          <p:cNvPicPr preferRelativeResize="0"/>
          <p:nvPr/>
        </p:nvPicPr>
        <p:blipFill rotWithShape="1">
          <a:blip r:embed="rId3">
            <a:alphaModFix/>
          </a:blip>
          <a:srcRect/>
          <a:stretch/>
        </p:blipFill>
        <p:spPr>
          <a:xfrm>
            <a:off x="2537974" y="4023749"/>
            <a:ext cx="3959500" cy="263482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From Starting to Sustaining&amp;quot;&quot;/&gt;&lt;property id=&quot;20307&quot; value=&quot;256&quot;/&gt;&lt;/object&gt;&lt;object type=&quot;3&quot; unique_id=&quot;10004&quot;&gt;&lt;property id=&quot;20148&quot; value=&quot;5&quot;/&gt;&lt;property id=&quot;20300&quot; value=&quot;Slide 2 - &amp;quot;As everyone is signing in, please change your name to: division - name (ex. Radford - Tracy).  &amp;#x0D;To do this…&amp;#x0D;&amp;#x0D;Click &quot;/&gt;&lt;property id=&quot;20307&quot; value=&quot;257&quot;/&gt;&lt;/object&gt;&lt;object type=&quot;3&quot; unique_id=&quot;10005&quot;&gt;&lt;property id=&quot;20148&quot; value=&quot;5&quot;/&gt;&lt;property id=&quot;20300&quot; value=&quot;Slide 3 - &amp;quot;Heart and Mind&amp;quot;&quot;/&gt;&lt;property id=&quot;20307&quot; value=&quot;258&quot;/&gt;&lt;/object&gt;&lt;object type=&quot;3&quot; unique_id=&quot;10006&quot;&gt;&lt;property id=&quot;20148&quot; value=&quot;5&quot;/&gt;&lt;property id=&quot;20300&quot; value=&quot;Slide 4 - &amp;quot;Guiding Questions for Equity Strand &amp;quot;&quot;/&gt;&lt;property id=&quot;20307&quot; value=&quot;259&quot;/&gt;&lt;/object&gt;&lt;object type=&quot;3&quot; unique_id=&quot;10007&quot;&gt;&lt;property id=&quot;20148&quot; value=&quot;5&quot;/&gt;&lt;property id=&quot;20300&quot; value=&quot;Slide 5 - &amp;quot;Learning Intentions for Session B&amp;quot;&quot;/&gt;&lt;property id=&quot;20307&quot; value=&quot;260&quot;/&gt;&lt;/object&gt;&lt;object type=&quot;3&quot; unique_id=&quot;10008&quot;&gt;&lt;property id=&quot;20148&quot; value=&quot;5&quot;/&gt;&lt;property id=&quot;20300&quot; value=&quot;Slide 6 - &amp;quot;You Spoke, We Listened&amp;quot;&quot;/&gt;&lt;property id=&quot;20307&quot; value=&quot;261&quot;/&gt;&lt;/object&gt;&lt;object type=&quot;3&quot; unique_id=&quot;10009&quot;&gt;&lt;property id=&quot;20148&quot; value=&quot;5&quot;/&gt;&lt;property id=&quot;20300&quot; value=&quot;Slide 7 - &amp;quot;CRT and CRT:How Do We Manage ?&amp;quot;&quot;/&gt;&lt;property id=&quot;20307&quot; value=&quot;262&quot;/&gt;&lt;/object&gt;&lt;object type=&quot;3&quot; unique_id=&quot;10010&quot;&gt;&lt;property id=&quot;20148&quot; value=&quot;5&quot;/&gt;&lt;property id=&quot;20300&quot; value=&quot;Slide 8 - &amp;quot;CRT and CRT&amp;quot;&quot;/&gt;&lt;property id=&quot;20307&quot; value=&quot;263&quot;/&gt;&lt;/object&gt;&lt;object type=&quot;3&quot; unique_id=&quot;10011&quot;&gt;&lt;property id=&quot;20148&quot; value=&quot;5&quot;/&gt;&lt;property id=&quot;20300&quot; value=&quot;Slide 9 - &amp;quot;Workbook and Workspace&amp;quot;&quot;/&gt;&lt;property id=&quot;20307&quot; value=&quot;264&quot;/&gt;&lt;/object&gt;&lt;object type=&quot;3&quot; unique_id=&quot;10012&quot;&gt;&lt;property id=&quot;20148&quot; value=&quot;5&quot;/&gt;&lt;property id=&quot;20300&quot; value=&quot;Slide 10 - &amp;quot;Assumptions&amp;quot;&quot;/&gt;&lt;property id=&quot;20307&quot; value=&quot;265&quot;/&gt;&lt;/object&gt;&lt;object type=&quot;3&quot; unique_id=&quot;10013&quot;&gt;&lt;property id=&quot;20148&quot; value=&quot;5&quot;/&gt;&lt;property id=&quot;20300&quot; value=&quot;Slide 11 - &amp;quot;BEHAVIORS THAT HELP TAKE CONVERSATION TO A DEEPER REALM: &amp;quot;&quot;/&gt;&lt;property id=&quot;20307&quot; value=&quot;266&quot;/&gt;&lt;/object&gt;&lt;object type=&quot;3&quot; unique_id=&quot;10014&quot;&gt;&lt;property id=&quot;20148&quot; value=&quot;5&quot;/&gt;&lt;property id=&quot;20300&quot; value=&quot;Slide 12 - &amp;quot;VTSS Matrix Connections&amp;quot;&quot;/&gt;&lt;property id=&quot;20307&quot; value=&quot;267&quot;/&gt;&lt;/object&gt;&lt;object type=&quot;3&quot; unique_id=&quot;10015&quot;&gt;&lt;property id=&quot;20148&quot; value=&quot;5&quot;/&gt;&lt;property id=&quot;20300&quot; value=&quot;Slide 13 - &amp;quot;Pulse Check&amp;quot;&quot;/&gt;&lt;property id=&quot;20307&quot; value=&quot;268&quot;/&gt;&lt;/object&gt;&lt;object type=&quot;3&quot; unique_id=&quot;10016&quot;&gt;&lt;property id=&quot;20148&quot; value=&quot;5&quot;/&gt;&lt;property id=&quot;20300&quot; value=&quot;Slide 14 - &amp;quot;Remember the 20/20/20 &amp;quot;&quot;/&gt;&lt;property id=&quot;20307&quot; value=&quot;269&quot;/&gt;&lt;/object&gt;&lt;object type=&quot;3&quot; unique_id=&quot;10017&quot;&gt;&lt;property id=&quot;20148&quot; value=&quot;5&quot;/&gt;&lt;property id=&quot;20300&quot; value=&quot;Slide 15&quot;/&gt;&lt;property id=&quot;20307&quot; value=&quot;270&quot;/&gt;&lt;/object&gt;&lt;object type=&quot;3&quot; unique_id=&quot;10018&quot;&gt;&lt;property id=&quot;20148&quot; value=&quot;5&quot;/&gt;&lt;property id=&quot;20300&quot; value=&quot;Slide 16&quot;/&gt;&lt;property id=&quot;20307&quot; value=&quot;271&quot;/&gt;&lt;/object&gt;&lt;object type=&quot;3&quot; unique_id=&quot;10019&quot;&gt;&lt;property id=&quot;20148&quot; value=&quot;5&quot;/&gt;&lt;property id=&quot;20300&quot; value=&quot;Slide 17&quot;/&gt;&lt;property id=&quot;20307&quot; value=&quot;272&quot;/&gt;&lt;/object&gt;&lt;object type=&quot;3&quot; unique_id=&quot;10020&quot;&gt;&lt;property id=&quot;20148&quot; value=&quot;5&quot;/&gt;&lt;property id=&quot;20300&quot; value=&quot;Slide 18&quot;/&gt;&lt;property id=&quot;20307&quot; value=&quot;273&quot;/&gt;&lt;/object&gt;&lt;object type=&quot;3&quot; unique_id=&quot;10021&quot;&gt;&lt;property id=&quot;20148&quot; value=&quot;5&quot;/&gt;&lt;property id=&quot;20300&quot; value=&quot;Slide 19&quot;/&gt;&lt;property id=&quot;20307&quot; value=&quot;274&quot;/&gt;&lt;/object&gt;&lt;object type=&quot;3&quot; unique_id=&quot;10022&quot;&gt;&lt;property id=&quot;20148&quot; value=&quot;5&quot;/&gt;&lt;property id=&quot;20300&quot; value=&quot;Slide 20 - &amp;quot;National Equity Project’s (partial) “map” of Liberation...&amp;quot;&quot;/&gt;&lt;property id=&quot;20307&quot; value=&quot;275&quot;/&gt;&lt;/object&gt;&lt;object type=&quot;3&quot; unique_id=&quot;10023&quot;&gt;&lt;property id=&quot;20148&quot; value=&quot;5&quot;/&gt;&lt;property id=&quot;20300&quot; value=&quot;Slide 21 - &amp;quot;Notice and Reflect&amp;quot;&quot;/&gt;&lt;property id=&quot;20307&quot; value=&quot;276&quot;/&gt;&lt;/object&gt;&lt;object type=&quot;3&quot; unique_id=&quot;10024&quot;&gt;&lt;property id=&quot;20148&quot; value=&quot;5&quot;/&gt;&lt;property id=&quot;20300&quot; value=&quot;Slide 22 - &amp;quot;Mindsets to Be Aware of...&amp;quot;&quot;/&gt;&lt;property id=&quot;20307&quot; value=&quot;277&quot;/&gt;&lt;/object&gt;&lt;object type=&quot;3&quot; unique_id=&quot;10025&quot;&gt;&lt;property id=&quot;20148&quot; value=&quot;5&quot;/&gt;&lt;property id=&quot;20300&quot; value=&quot;Slide 23 - &amp;quot;VTSS Data-Informed Decision Making&amp;quot;&quot;/&gt;&lt;property id=&quot;20307&quot; value=&quot;278&quot;/&gt;&lt;/object&gt;&lt;object type=&quot;3&quot; unique_id=&quot;10026&quot;&gt;&lt;property id=&quot;20148&quot; value=&quot;5&quot;/&gt;&lt;property id=&quot;20300&quot; value=&quot;Slide 24&quot;/&gt;&lt;property id=&quot;20307&quot; value=&quot;279&quot;/&gt;&lt;/object&gt;&lt;object type=&quot;3&quot; unique_id=&quot;10027&quot;&gt;&lt;property id=&quot;20148&quot; value=&quot;5&quot;/&gt;&lt;property id=&quot;20300&quot; value=&quot;Slide 25&quot;/&gt;&lt;property id=&quot;20307&quot; value=&quot;280&quot;/&gt;&lt;/object&gt;&lt;object type=&quot;3&quot; unique_id=&quot;10028&quot;&gt;&lt;property id=&quot;20148&quot; value=&quot;5&quot;/&gt;&lt;property id=&quot;20300&quot; value=&quot;Slide 26&quot;/&gt;&lt;property id=&quot;20307&quot; value=&quot;281&quot;/&gt;&lt;/object&gt;&lt;object type=&quot;3&quot; unique_id=&quot;10029&quot;&gt;&lt;property id=&quot;20148&quot; value=&quot;5&quot;/&gt;&lt;property id=&quot;20300&quot; value=&quot;Slide 27&quot;/&gt;&lt;property id=&quot;20307&quot; value=&quot;282&quot;/&gt;&lt;/object&gt;&lt;object type=&quot;3&quot; unique_id=&quot;10030&quot;&gt;&lt;property id=&quot;20148&quot; value=&quot;5&quot;/&gt;&lt;property id=&quot;20300&quot; value=&quot;Slide 28&quot;/&gt;&lt;property id=&quot;20307&quot; value=&quot;283&quot;/&gt;&lt;/object&gt;&lt;object type=&quot;3&quot; unique_id=&quot;10031&quot;&gt;&lt;property id=&quot;20148&quot; value=&quot;5&quot;/&gt;&lt;property id=&quot;20300&quot; value=&quot;Slide 29 - &amp;quot;Color Blindness &amp;quot;&quot;/&gt;&lt;property id=&quot;20307&quot; value=&quot;284&quot;/&gt;&lt;/object&gt;&lt;object type=&quot;3&quot; unique_id=&quot;10032&quot;&gt;&lt;property id=&quot;20148&quot; value=&quot;5&quot;/&gt;&lt;property id=&quot;20300&quot; value=&quot;Slide 30 - &amp;quot;Deficit Thinking Ideology&amp;quot;&quot;/&gt;&lt;property id=&quot;20307&quot; value=&quot;285&quot;/&gt;&lt;/object&gt;&lt;object type=&quot;3&quot; unique_id=&quot;10033&quot;&gt;&lt;property id=&quot;20148&quot; value=&quot;5&quot;/&gt;&lt;property id=&quot;20300&quot; value=&quot;Slide 31 - &amp;quot;Poverty Disciplining&amp;quot;&quot;/&gt;&lt;property id=&quot;20307&quot; value=&quot;286&quot;/&gt;&lt;/object&gt;&lt;object type=&quot;3&quot; unique_id=&quot;10034&quot;&gt;&lt;property id=&quot;20148&quot; value=&quot;5&quot;/&gt;&lt;property id=&quot;20300&quot; value=&quot;Slide 32&quot;/&gt;&lt;property id=&quot;20307&quot; value=&quot;287&quot;/&gt;&lt;/object&gt;&lt;object type=&quot;3&quot; unique_id=&quot;10035&quot;&gt;&lt;property id=&quot;20148&quot; value=&quot;5&quot;/&gt;&lt;property id=&quot;20300&quot; value=&quot;Slide 33 - &amp;quot;How are they linked?&amp;quot;&quot;/&gt;&lt;property id=&quot;20307&quot; value=&quot;288&quot;/&gt;&lt;/object&gt;&lt;object type=&quot;3&quot; unique_id=&quot;10036&quot;&gt;&lt;property id=&quot;20148&quot; value=&quot;5&quot;/&gt;&lt;property id=&quot;20300&quot; value=&quot;Slide 34&quot;/&gt;&lt;property id=&quot;20307&quot; value=&quot;289&quot;/&gt;&lt;/object&gt;&lt;object type=&quot;3&quot; unique_id=&quot;10037&quot;&gt;&lt;property id=&quot;20148&quot; value=&quot;5&quot;/&gt;&lt;property id=&quot;20300&quot; value=&quot;Slide 35&quot;/&gt;&lt;property id=&quot;20307&quot; value=&quot;290&quot;/&gt;&lt;/object&gt;&lt;object type=&quot;3&quot; unique_id=&quot;10038&quot;&gt;&lt;property id=&quot;20148&quot; value=&quot;5&quot;/&gt;&lt;property id=&quot;20300&quot; value=&quot;Slide 36&quot;/&gt;&lt;property id=&quot;20307&quot; value=&quot;291&quot;/&gt;&lt;/object&gt;&lt;object type=&quot;3&quot; unique_id=&quot;10039&quot;&gt;&lt;property id=&quot;20148&quot; value=&quot;5&quot;/&gt;&lt;property id=&quot;20300&quot; value=&quot;Slide 37 - &amp;quot;Fishbone Diagram&amp;quot;&quot;/&gt;&lt;property id=&quot;20307&quot; value=&quot;292&quot;/&gt;&lt;/object&gt;&lt;object type=&quot;3&quot; unique_id=&quot;10040&quot;&gt;&lt;property id=&quot;20148&quot; value=&quot;5&quot;/&gt;&lt;property id=&quot;20300&quot; value=&quot;Slide 38 - &amp;quot;House Bill 2305&amp;quot;&quot;/&gt;&lt;property id=&quot;20307&quot; value=&quot;293&quot;/&gt;&lt;/object&gt;&lt;object type=&quot;3&quot; unique_id=&quot;10041&quot;&gt;&lt;property id=&quot;20148&quot; value=&quot;5&quot;/&gt;&lt;property id=&quot;20300&quot; value=&quot;Slide 39 - &amp;quot;Applicants to Governor’s School&amp;quot;&quot;/&gt;&lt;property id=&quot;20307&quot; value=&quot;294&quot;/&gt;&lt;/object&gt;&lt;object type=&quot;3&quot; unique_id=&quot;10042&quot;&gt;&lt;property id=&quot;20148&quot; value=&quot;5&quot;/&gt;&lt;property id=&quot;20300&quot; value=&quot;Slide 40&quot;/&gt;&lt;property id=&quot;20307&quot; value=&quot;295&quot;/&gt;&lt;/object&gt;&lt;object type=&quot;3&quot; unique_id=&quot;10043&quot;&gt;&lt;property id=&quot;20148&quot; value=&quot;5&quot;/&gt;&lt;property id=&quot;20300&quot; value=&quot;Slide 41&quot;/&gt;&lt;property id=&quot;20307&quot; value=&quot;296&quot;/&gt;&lt;/object&gt;&lt;object type=&quot;3&quot; unique_id=&quot;10044&quot;&gt;&lt;property id=&quot;20148&quot; value=&quot;5&quot;/&gt;&lt;property id=&quot;20300&quot; value=&quot;Slide 42&quot;/&gt;&lt;property id=&quot;20307&quot; value=&quot;297&quot;/&gt;&lt;/object&gt;&lt;object type=&quot;3&quot; unique_id=&quot;10045&quot;&gt;&lt;property id=&quot;20148&quot; value=&quot;5&quot;/&gt;&lt;property id=&quot;20300&quot; value=&quot;Slide 43 - &amp;quot;Key Takeaways...&amp;quot;&quot;/&gt;&lt;property id=&quot;20307&quot; value=&quot;298&quot;/&gt;&lt;/object&gt;&lt;object type=&quot;3&quot; unique_id=&quot;10046&quot;&gt;&lt;property id=&quot;20148&quot; value=&quot;5&quot;/&gt;&lt;property id=&quot;20300&quot; value=&quot;Slide 44 - &amp;quot;Key Takeaways...&amp;quot;&quot;/&gt;&lt;property id=&quot;20307&quot; value=&quot;299&quot;/&gt;&lt;/object&gt;&lt;object type=&quot;3&quot; unique_id=&quot;10047&quot;&gt;&lt;property id=&quot;20148&quot; value=&quot;5&quot;/&gt;&lt;property id=&quot;20300&quot; value=&quot;Slide 45&quot;/&gt;&lt;property id=&quot;20307&quot; value=&quot;300&quot;/&gt;&lt;/object&gt;&lt;object type=&quot;3&quot; unique_id=&quot;10048&quot;&gt;&lt;property id=&quot;20148&quot; value=&quot;5&quot;/&gt;&lt;property id=&quot;20300&quot; value=&quot;Slide 46 - &amp;quot;What are the underlying factors influencing why our data looks the way it does?  &amp;#x0D;How are those being affected by &quot;/&gt;&lt;property id=&quot;20307&quot; value=&quot;301&quot;/&gt;&lt;/object&gt;&lt;object type=&quot;3&quot; unique_id=&quot;10049&quot;&gt;&lt;property id=&quot;20148&quot; value=&quot;5&quot;/&gt;&lt;property id=&quot;20300&quot; value=&quot;Slide 47&quot;/&gt;&lt;property id=&quot;20307&quot; value=&quot;302&quot;/&gt;&lt;/object&gt;&lt;object type=&quot;3&quot; unique_id=&quot;10050&quot;&gt;&lt;property id=&quot;20148&quot; value=&quot;5&quot;/&gt;&lt;property id=&quot;20300&quot; value=&quot;Slide 48 - &amp;quot;Next Steps...&amp;quot;&quot;/&gt;&lt;property id=&quot;20307&quot; value=&quot;303&quot;/&gt;&lt;/object&gt;&lt;object type=&quot;3&quot; unique_id=&quot;10051&quot;&gt;&lt;property id=&quot;20148&quot; value=&quot;5&quot;/&gt;&lt;property id=&quot;20300&quot; value=&quot;Slide 49 - &amp;quot;Notice and Reflect&amp;quot;&quot;/&gt;&lt;property id=&quot;20307&quot; value=&quot;304&quot;/&gt;&lt;/object&gt;&lt;object type=&quot;3&quot; unique_id=&quot;10052&quot;&gt;&lt;property id=&quot;20148&quot; value=&quot;5&quot;/&gt;&lt;property id=&quot;20300&quot; value=&quot;Slide 50&quot;/&gt;&lt;property id=&quot;20307&quot; value=&quot;305&quot;/&gt;&lt;/object&gt;&lt;object type=&quot;3&quot; unique_id=&quot;10053&quot;&gt;&lt;property id=&quot;20148&quot; value=&quot;5&quot;/&gt;&lt;property id=&quot;20300&quot; value=&quot;Slide 51 - &amp;quot;Please complete the Exit Ticket for today: https://forms.gle/wwxA6gdCcneH9sXEA&amp;quot;&quot;/&gt;&lt;property id=&quot;20307&quot; value=&quot;306&quot;/&gt;&lt;/object&gt;&lt;object type=&quot;3&quot; unique_id=&quot;10054&quot;&gt;&lt;property id=&quot;20148&quot; value=&quot;5&quot;/&gt;&lt;property id=&quot;20300&quot; value=&quot;Slide 52 - &amp;quot;References&amp;quot;&quot;/&gt;&lt;property id=&quot;20307&quot; value=&quot;307&quot;/&gt;&lt;/object&gt;&lt;object type=&quot;3&quot; unique_id=&quot;10055&quot;&gt;&lt;property id=&quot;20148&quot; value=&quot;5&quot;/&gt;&lt;property id=&quot;20300&quot; value=&quot;Slide 53 - &amp;quot;References Continued&amp;quot;&quot;/&gt;&lt;property id=&quot;20307&quot; value=&quot;308&quot;/&gt;&lt;/object&gt;&lt;object type=&quot;3&quot; unique_id=&quot;10056&quot;&gt;&lt;property id=&quot;20148&quot; value=&quot;5&quot;/&gt;&lt;property id=&quot;20300&quot; value=&quot;Slide 54 - &amp;quot;References Completed&amp;quot;&quot;/&gt;&lt;property id=&quot;20307&quot; value=&quot;309&quot;/&gt;&lt;/object&gt;&lt;/object&gt;&lt;object type=&quot;8&quot; unique_id=&quot;10112&quot;&gt;&lt;/object&gt;&lt;/object&gt;&lt;/database&gt;"/>
  <p:tag name="ARTICULATE_PROJECT_OPEN" val="0"/>
  <p:tag name="MMPROD_NEXTUNIQUEID" val="10009"/>
  <p:tag name="SECTOMILLISECCONVERTED" val="1"/>
</p:tagLst>
</file>

<file path=ppt/theme/theme1.xml><?xml version="1.0" encoding="utf-8"?>
<a:theme xmlns:a="http://schemas.openxmlformats.org/drawingml/2006/main" name="Office Theme">
  <a:themeElements>
    <a:clrScheme name="Custom 13">
      <a:dk1>
        <a:srgbClr val="000000"/>
      </a:dk1>
      <a:lt1>
        <a:srgbClr val="FFFFFF"/>
      </a:lt1>
      <a:dk2>
        <a:srgbClr val="000000"/>
      </a:dk2>
      <a:lt2>
        <a:srgbClr val="FFFFFF"/>
      </a:lt2>
      <a:accent1>
        <a:srgbClr val="95DA9F"/>
      </a:accent1>
      <a:accent2>
        <a:srgbClr val="3BB54C"/>
      </a:accent2>
      <a:accent3>
        <a:srgbClr val="109449"/>
      </a:accent3>
      <a:accent4>
        <a:srgbClr val="0F693A"/>
      </a:accent4>
      <a:accent5>
        <a:srgbClr val="2AABE1"/>
      </a:accent5>
      <a:accent6>
        <a:srgbClr val="2AABE1"/>
      </a:accent6>
      <a:hlink>
        <a:srgbClr val="074A2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3205</Words>
  <Application>Microsoft Office PowerPoint</Application>
  <PresentationFormat>On-screen Show (4:3)</PresentationFormat>
  <Paragraphs>491</Paragraphs>
  <Slides>54</Slides>
  <Notes>54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54</vt:i4>
      </vt:variant>
    </vt:vector>
  </HeadingPairs>
  <TitlesOfParts>
    <vt:vector size="66" baseType="lpstr">
      <vt:lpstr>Ubuntu</vt:lpstr>
      <vt:lpstr>Cambria</vt:lpstr>
      <vt:lpstr>Century Gothic</vt:lpstr>
      <vt:lpstr>Rockwell</vt:lpstr>
      <vt:lpstr>Noto Sans Symbols</vt:lpstr>
      <vt:lpstr>Georgia</vt:lpstr>
      <vt:lpstr>Times New Roman</vt:lpstr>
      <vt:lpstr>Calibri</vt:lpstr>
      <vt:lpstr>Verdana</vt:lpstr>
      <vt:lpstr>Arial</vt:lpstr>
      <vt:lpstr>Roboto</vt:lpstr>
      <vt:lpstr>Office Theme</vt:lpstr>
      <vt:lpstr>From Starting to Sustaining</vt:lpstr>
      <vt:lpstr>As everyone is signing in, please change your name to: division - name (ex. Radford - Tracy).   To do this…  Click on PARTICIPANTS on the bottom bar. Go to your name and click MORE. Select RENAME from the drop down menu. Type in your name - division.</vt:lpstr>
      <vt:lpstr>Heart and Mind</vt:lpstr>
      <vt:lpstr>Guiding Questions for Equity Strand </vt:lpstr>
      <vt:lpstr>Learning Intentions for Session B</vt:lpstr>
      <vt:lpstr>You Spoke, We Listened</vt:lpstr>
      <vt:lpstr>CRT and CRT:How Do We Manage ?</vt:lpstr>
      <vt:lpstr>CRT and CRT</vt:lpstr>
      <vt:lpstr>Workbook and Workspace</vt:lpstr>
      <vt:lpstr>Assumptions</vt:lpstr>
      <vt:lpstr>BEHAVIORS THAT HELP TAKE CONVERSATION TO A DEEPER REALM: </vt:lpstr>
      <vt:lpstr>VTSS Matrix Connections</vt:lpstr>
      <vt:lpstr>Pulse Check</vt:lpstr>
      <vt:lpstr>Remember the 20/20/20 </vt:lpstr>
      <vt:lpstr>PowerPoint Presentation</vt:lpstr>
      <vt:lpstr>PowerPoint Presentation</vt:lpstr>
      <vt:lpstr>PowerPoint Presentation</vt:lpstr>
      <vt:lpstr>PowerPoint Presentation</vt:lpstr>
      <vt:lpstr>PowerPoint Presentation</vt:lpstr>
      <vt:lpstr>National Equity Project’s (partial) “map” of Liberation...</vt:lpstr>
      <vt:lpstr>Notice and Reflect</vt:lpstr>
      <vt:lpstr>Mindsets to Be Aware of...</vt:lpstr>
      <vt:lpstr>VTSS Data-Informed Decision Making</vt:lpstr>
      <vt:lpstr>PowerPoint Presentation</vt:lpstr>
      <vt:lpstr>PowerPoint Presentation</vt:lpstr>
      <vt:lpstr>PowerPoint Presentation</vt:lpstr>
      <vt:lpstr>PowerPoint Presentation</vt:lpstr>
      <vt:lpstr>PowerPoint Presentation</vt:lpstr>
      <vt:lpstr>Color Blindness </vt:lpstr>
      <vt:lpstr>Deficit Thinking Ideology</vt:lpstr>
      <vt:lpstr>Poverty Disciplining</vt:lpstr>
      <vt:lpstr>PowerPoint Presentation</vt:lpstr>
      <vt:lpstr>How are they linked?</vt:lpstr>
      <vt:lpstr>PowerPoint Presentation</vt:lpstr>
      <vt:lpstr>PowerPoint Presentation</vt:lpstr>
      <vt:lpstr>PowerPoint Presentation</vt:lpstr>
      <vt:lpstr>Fishbone Diagram</vt:lpstr>
      <vt:lpstr>House Bill 2305</vt:lpstr>
      <vt:lpstr>Applicants to Governor’s School</vt:lpstr>
      <vt:lpstr>PowerPoint Presentation</vt:lpstr>
      <vt:lpstr>PowerPoint Presentation</vt:lpstr>
      <vt:lpstr>PowerPoint Presentation</vt:lpstr>
      <vt:lpstr>Key Takeaways...</vt:lpstr>
      <vt:lpstr>Key Takeaways...</vt:lpstr>
      <vt:lpstr>PowerPoint Presentation</vt:lpstr>
      <vt:lpstr>What are the underlying factors influencing why our data looks the way it does?   How are those being affected by the problem experiencing it?</vt:lpstr>
      <vt:lpstr>PowerPoint Presentation</vt:lpstr>
      <vt:lpstr>Next Steps...</vt:lpstr>
      <vt:lpstr>Notice and Reflect</vt:lpstr>
      <vt:lpstr>PowerPoint Presentation</vt:lpstr>
      <vt:lpstr>Please complete the Exit Ticket for today: https://forms.gle/wwxA6gdCcneH9sXEA</vt:lpstr>
      <vt:lpstr>References</vt:lpstr>
      <vt:lpstr>References Continued</vt:lpstr>
      <vt:lpstr>References Completed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Starting to Sustaining</dc:title>
  <dc:creator>Jacklyn N Lewis</dc:creator>
  <cp:lastModifiedBy>J Shelton</cp:lastModifiedBy>
  <cp:revision>1</cp:revision>
  <dcterms:created xsi:type="dcterms:W3CDTF">2017-04-18T16:38:12Z</dcterms:created>
  <dcterms:modified xsi:type="dcterms:W3CDTF">2021-11-28T17:08:06Z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0x010100798875F1B051724A93236C28E4F748B8</vt:lpwstr>
  </property>
</Properties>
</file>