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omments/comment2.xml" ContentType="application/vnd.openxmlformats-officedocument.presentationml.comment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Lst>
  <p:sldSz cx="9144000" cy="6858000" type="screen4x3"/>
  <p:notesSz cx="6858000" cy="9144000"/>
  <p:embeddedFontLst>
    <p:embeddedFont>
      <p:font typeface="Open Sans" panose="020B0606030504020204" pitchFamily="34" charset="0"/>
      <p:regular r:id="rId55"/>
      <p:bold r:id="rId56"/>
      <p:italic r:id="rId57"/>
      <p:boldItalic r:id="rId58"/>
    </p:embeddedFont>
    <p:embeddedFont>
      <p:font typeface="Calibri" panose="020F0502020204030204" pitchFamily="34" charset="0"/>
      <p:regular r:id="rId59"/>
      <p:bold r:id="rId60"/>
      <p:italic r:id="rId61"/>
      <p:boldItalic r:id="rId62"/>
    </p:embeddedFont>
    <p:embeddedFont>
      <p:font typeface="Verdana" panose="020B0604030504040204" pitchFamily="34" charset="0"/>
      <p:regular r:id="rId63"/>
      <p:bold r:id="rId64"/>
      <p:italic r:id="rId65"/>
      <p:boldItalic r:id="rId66"/>
    </p:embeddedFont>
    <p:embeddedFont>
      <p:font typeface="Roboto" panose="02000000000000000000" pitchFamily="2" charset="0"/>
      <p:regular r:id="rId67"/>
      <p:bold r:id="rId68"/>
      <p:italic r:id="rId69"/>
      <p:boldItalic r:id="rId70"/>
    </p:embeddedFont>
    <p:embeddedFont>
      <p:font typeface="Impact" panose="020B0806030902050204" pitchFamily="34" charset="0"/>
      <p:regular r:id="rId71"/>
    </p:embeddedFont>
  </p:embeddedFontLst>
  <p:custDataLst>
    <p:tags r:id="rId7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3" roundtripDataSignature="AMtx7miYONdrnSnzAA8zK4W4MDaiVmpRQ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 Herakovich-Curtis" initials="" lastIdx="1" clrIdx="0"/>
  <p:cmAuthor id="1" name="Mac McArthur-Fox"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DFEE64-F4EC-49BD-A481-587DFE32E302}">
  <a:tblStyle styleId="{7FDFEE64-F4EC-49BD-A481-587DFE32E302}" styleName="Table_0">
    <a:wholeTbl>
      <a:tcTxStyle b="off" i="off">
        <a:font>
          <a:latin typeface="Verdana"/>
          <a:ea typeface="Verdana"/>
          <a:cs typeface="Verdan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1F9"/>
          </a:solidFill>
        </a:fill>
      </a:tcStyle>
    </a:wholeTbl>
    <a:band1H>
      <a:tcTxStyle b="off" i="off"/>
      <a:tcStyle>
        <a:tcBdr/>
        <a:fill>
          <a:solidFill>
            <a:srgbClr val="CBE2F4"/>
          </a:solidFill>
        </a:fill>
      </a:tcStyle>
    </a:band1H>
    <a:band2H>
      <a:tcTxStyle b="off" i="off"/>
      <a:tcStyle>
        <a:tcBdr/>
      </a:tcStyle>
    </a:band2H>
    <a:band1V>
      <a:tcTxStyle b="off" i="off"/>
      <a:tcStyle>
        <a:tcBdr/>
        <a:fill>
          <a:solidFill>
            <a:srgbClr val="CBE2F4"/>
          </a:solidFill>
        </a:fill>
      </a:tcStyle>
    </a:band1V>
    <a:band2V>
      <a:tcTxStyle b="off" i="off"/>
      <a:tcStyle>
        <a:tcBdr/>
      </a:tcStyle>
    </a:band2V>
    <a:lastCol>
      <a:tcTxStyle b="on" i="off">
        <a:font>
          <a:latin typeface="Verdana"/>
          <a:ea typeface="Verdana"/>
          <a:cs typeface="Verdana"/>
        </a:font>
        <a:schemeClr val="lt1"/>
      </a:tcTxStyle>
      <a:tcStyle>
        <a:tcBdr/>
        <a:fill>
          <a:solidFill>
            <a:schemeClr val="accent5"/>
          </a:solidFill>
        </a:fill>
      </a:tcStyle>
    </a:lastCol>
    <a:firstCol>
      <a:tcTxStyle b="on" i="off">
        <a:font>
          <a:latin typeface="Verdana"/>
          <a:ea typeface="Verdana"/>
          <a:cs typeface="Verdana"/>
        </a:font>
        <a:schemeClr val="lt1"/>
      </a:tcTxStyle>
      <a:tcStyle>
        <a:tcBdr/>
        <a:fill>
          <a:solidFill>
            <a:schemeClr val="accent5"/>
          </a:solidFill>
        </a:fill>
      </a:tcStyle>
    </a:firstCol>
    <a:lastRow>
      <a:tcTxStyle b="on" i="off">
        <a:font>
          <a:latin typeface="Verdana"/>
          <a:ea typeface="Verdana"/>
          <a:cs typeface="Verdana"/>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b="off" i="off"/>
      <a:tcStyle>
        <a:tcBdr/>
      </a:tcStyle>
    </a:seCell>
    <a:swCell>
      <a:tcTxStyle b="off" i="off"/>
      <a:tcStyle>
        <a:tcBdr/>
      </a:tcStyle>
    </a:swCell>
    <a:firstRow>
      <a:tcTxStyle b="on" i="off">
        <a:font>
          <a:latin typeface="Verdana"/>
          <a:ea typeface="Verdana"/>
          <a:cs typeface="Verdana"/>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b="off" i="off"/>
      <a:tcStyle>
        <a:tcBdr/>
      </a:tcStyle>
    </a:neCell>
    <a:nwCell>
      <a:tcTxStyle b="off" i="off"/>
      <a:tcStyle>
        <a:tcBdr/>
      </a:tcStyle>
    </a:nwCell>
  </a:tblStyle>
  <a:tblStyle styleId="{954B1E23-3678-4D11-8181-1E3B5CC62391}"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6" autoAdjust="0"/>
    <p:restoredTop sz="93922" autoAdjust="0"/>
  </p:normalViewPr>
  <p:slideViewPr>
    <p:cSldViewPr snapToGrid="0">
      <p:cViewPr varScale="1">
        <p:scale>
          <a:sx n="99" d="100"/>
          <a:sy n="99" d="100"/>
        </p:scale>
        <p:origin x="1860" y="72"/>
      </p:cViewPr>
      <p:guideLst>
        <p:guide orient="horz" pos="2160"/>
        <p:guide pos="2880"/>
      </p:guideLst>
    </p:cSldViewPr>
  </p:slideViewPr>
  <p:outlineViewPr>
    <p:cViewPr>
      <p:scale>
        <a:sx n="33" d="100"/>
        <a:sy n="33" d="100"/>
      </p:scale>
      <p:origin x="0" y="-248580"/>
    </p:cViewPr>
  </p:outlin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73" Type="http://customschemas.google.com/relationships/presentationmetadata" Target="meta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7.fntdata"/><Relationship Id="rId2" Type="http://schemas.openxmlformats.org/officeDocument/2006/relationships/slide" Target="slides/slide1.xml"/><Relationship Id="rId29" Type="http://schemas.openxmlformats.org/officeDocument/2006/relationships/slide" Target="slides/slide2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9-20T17:54:23.220" idx="1">
    <p:pos x="6000" y="0"/>
    <p:text>Depending on enrollment numbers, may do a breakout here.</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PQxV9Zs"/>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9-14T15:43:56.291" idx="2">
    <p:pos x="288" y="180"/>
    <p:text>We talked about possibly including mapping (across tiers?) of existing FE systems/practices. Do we want to include that here? We discussed having participants possibly start that activity in the session and then complete before the December session.</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Pbqcfx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11" name="Google Shape;211;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8:notes"/>
          <p:cNvSpPr txBox="1">
            <a:spLocks noGrp="1"/>
          </p:cNvSpPr>
          <p:nvPr>
            <p:ph type="body" idx="1"/>
          </p:nvPr>
        </p:nvSpPr>
        <p:spPr>
          <a:xfrm>
            <a:off x="701041" y="4415790"/>
            <a:ext cx="5608319" cy="418338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80" name="Google Shape;280;p8:notes"/>
          <p:cNvSpPr txBox="1">
            <a:spLocks noGrp="1"/>
          </p:cNvSpPr>
          <p:nvPr>
            <p:ph type="sldNum" idx="12"/>
          </p:nvPr>
        </p:nvSpPr>
        <p:spPr>
          <a:xfrm>
            <a:off x="3970937" y="8829967"/>
            <a:ext cx="3037839" cy="46482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a:solidFill>
                  <a:srgbClr val="000000"/>
                </a:solidFill>
              </a:rPr>
              <a:t>10</a:t>
            </a:fld>
            <a:endParaRPr>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86" name="Google Shape;28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96f72aa188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96f72aa188_0_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93" name="Google Shape;293;g96f72aa188_0_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00" name="Google Shape;3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Calibri"/>
              <a:buNone/>
            </a:pPr>
            <a:fld id="{00000000-1234-1234-1234-123412341234}" type="slidenum">
              <a:rPr lang="en-US">
                <a:solidFill>
                  <a:srgbClr val="000000"/>
                </a:solidFill>
              </a:rPr>
              <a:t>13</a:t>
            </a:fld>
            <a:endParaRPr>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08" name="Google Shape;308;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15" name="Google Shape;31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Calibri"/>
              <a:buNone/>
            </a:pPr>
            <a:fld id="{00000000-1234-1234-1234-123412341234}" type="slidenum">
              <a:rPr lang="en-US">
                <a:solidFill>
                  <a:srgbClr val="000000"/>
                </a:solidFill>
              </a:rPr>
              <a:t>15</a:t>
            </a:fld>
            <a:endParaRPr>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9e2293c56a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9e2293c56a_2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22" name="Google Shape;322;g9e2293c56a_2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3:notes"/>
          <p:cNvSpPr>
            <a:spLocks noGrp="1" noRot="1" noChangeAspect="1"/>
          </p:cNvSpPr>
          <p:nvPr>
            <p:ph type="sldImg" idx="2"/>
          </p:nvPr>
        </p:nvSpPr>
        <p:spPr>
          <a:xfrm>
            <a:off x="1220788"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p13:notes"/>
          <p:cNvSpPr txBox="1">
            <a:spLocks noGrp="1"/>
          </p:cNvSpPr>
          <p:nvPr>
            <p:ph type="body" idx="1"/>
          </p:nvPr>
        </p:nvSpPr>
        <p:spPr>
          <a:xfrm>
            <a:off x="716619" y="4489387"/>
            <a:ext cx="5732949" cy="4253103"/>
          </a:xfrm>
          <a:prstGeom prst="rect">
            <a:avLst/>
          </a:prstGeom>
          <a:noFill/>
          <a:ln>
            <a:noFill/>
          </a:ln>
        </p:spPr>
        <p:txBody>
          <a:bodyPr spcFirstLastPara="1" wrap="square" lIns="94925" tIns="94925" rIns="94925" bIns="94925" anchor="t" anchorCtr="0">
            <a:noAutofit/>
          </a:bodyPr>
          <a:lstStyle/>
          <a:p>
            <a:pPr marL="474739" lvl="0" indent="-309899" algn="l" rtl="0">
              <a:lnSpc>
                <a:spcPct val="100000"/>
              </a:lnSpc>
              <a:spcBef>
                <a:spcPts val="0"/>
              </a:spcBef>
              <a:spcAft>
                <a:spcPts val="0"/>
              </a:spcAft>
              <a:buClr>
                <a:schemeClr val="dk1"/>
              </a:buClr>
              <a:buSzPts val="1400"/>
              <a:buFont typeface="Calibri"/>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38" name="Google Shape;33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Calibri"/>
              <a:buNone/>
            </a:pPr>
            <a:fld id="{00000000-1234-1234-1234-123412341234}" type="slidenum">
              <a:rPr lang="en-US">
                <a:solidFill>
                  <a:srgbClr val="000000"/>
                </a:solidFill>
              </a:rPr>
              <a:t>18</a:t>
            </a:fld>
            <a:endParaRPr>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45" name="Google Shape;345;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9b28c7a656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a:p>
        </p:txBody>
      </p:sp>
      <p:sp>
        <p:nvSpPr>
          <p:cNvPr id="217" name="Google Shape;217;g9b28c7a656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Roboto"/>
              <a:buNone/>
            </a:pPr>
            <a:endParaRPr>
              <a:sym typeface="Roboto"/>
            </a:endParaRPr>
          </a:p>
        </p:txBody>
      </p:sp>
      <p:sp>
        <p:nvSpPr>
          <p:cNvPr id="351" name="Google Shape;351;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8: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61" name="Google Shape;361;p18: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Clr>
                <a:srgbClr val="000000"/>
              </a:buClr>
              <a:buSzPts val="1400"/>
              <a:buFont typeface="Calibri"/>
              <a:buNone/>
            </a:pPr>
            <a:fld id="{00000000-1234-1234-1234-123412341234}" type="slidenum">
              <a:rPr lang="en-US">
                <a:solidFill>
                  <a:srgbClr val="000000"/>
                </a:solidFill>
              </a:rPr>
              <a:t>21</a:t>
            </a:fld>
            <a:endParaRPr>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69" name="Google Shape;369;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77" name="Google Shape;377;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ecf323d91b_1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ecf323d91b_1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gecf323d91b_1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ec088a433a_1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ec088a433a_1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401" name="Google Shape;401;gec088a433a_1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ed028f9ea1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ed028f9ea1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ged028f9ea1_0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ed028f9ea1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ed028f9ea1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15" name="Google Shape;415;ged028f9ea1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ec088a433a_1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ec088a433a_1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gec088a433a_1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9b28c7a656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g9b28c7a656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429" name="Google Shape;429;g9b28c7a656_0_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9b28c7a656_0_2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endParaRPr/>
          </a:p>
        </p:txBody>
      </p:sp>
      <p:sp>
        <p:nvSpPr>
          <p:cNvPr id="223" name="Google Shape;223;g9b28c7a656_0_2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36" name="Google Shape;436;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44" name="Google Shape;444;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52" name="Google Shape;452;p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p3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400"/>
              <a:buFont typeface="Calibri"/>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95958d9d0c_1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g95958d9d0c_1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66" name="Google Shape;466;g95958d9d0c_1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958ffbb8cd_1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g958ffbb8cd_1_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73" name="Google Shape;473;g958ffbb8cd_1_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96f72aa188_1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g96f72aa188_1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480" name="Google Shape;480;g96f72aa188_1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89" name="Google Shape;489;p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497" name="Google Shape;497;p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504" name="Google Shape;504;p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9b28c7a656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9b28c7a656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a:p>
        </p:txBody>
      </p:sp>
      <p:sp>
        <p:nvSpPr>
          <p:cNvPr id="238" name="Google Shape;238;g9b28c7a656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510" name="Google Shape;510;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18" name="Google Shape;518;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6387"/>
              </a:buClr>
              <a:buSzPts val="1200"/>
              <a:buFont typeface="Calibri"/>
              <a:buNone/>
            </a:pPr>
            <a:endParaRPr/>
          </a:p>
        </p:txBody>
      </p:sp>
      <p:sp>
        <p:nvSpPr>
          <p:cNvPr id="525" name="Google Shape;525;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9b28c7a656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g9b28c7a656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3" name="Google Shape;533;g9b28c7a656_0_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9b28c7a656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g9b28c7a656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6" name="Google Shape;546;g9b28c7a656_0_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2" name="Google Shape;552;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ec088a433a_9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ec088a433a_9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gec088a433a_9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ed028f9ea1_5_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7" name="Google Shape;567;ged028f9ea1_5_7:notes"/>
          <p:cNvSpPr txBox="1">
            <a:spLocks noGrp="1"/>
          </p:cNvSpPr>
          <p:nvPr>
            <p:ph type="body" idx="1"/>
          </p:nvPr>
        </p:nvSpPr>
        <p:spPr>
          <a:xfrm>
            <a:off x="701041" y="4415790"/>
            <a:ext cx="5608200" cy="4183500"/>
          </a:xfrm>
          <a:prstGeom prst="rect">
            <a:avLst/>
          </a:prstGeom>
          <a:noFill/>
          <a:ln>
            <a:noFill/>
          </a:ln>
        </p:spPr>
        <p:txBody>
          <a:bodyPr spcFirstLastPara="1" wrap="square" lIns="93150" tIns="46550" rIns="93150" bIns="46550" anchor="t" anchorCtr="0">
            <a:noAutofit/>
          </a:bodyPr>
          <a:lstStyle/>
          <a:p>
            <a:pPr marL="457200" lvl="0" indent="-228600" algn="l" rtl="0">
              <a:lnSpc>
                <a:spcPct val="90000"/>
              </a:lnSpc>
              <a:spcBef>
                <a:spcPts val="0"/>
              </a:spcBef>
              <a:spcAft>
                <a:spcPts val="0"/>
              </a:spcAft>
              <a:buClr>
                <a:schemeClr val="dk1"/>
              </a:buClr>
              <a:buSzPts val="300"/>
              <a:buFont typeface="Calibri"/>
              <a:buNone/>
            </a:pPr>
            <a:endParaRPr/>
          </a:p>
        </p:txBody>
      </p:sp>
      <p:sp>
        <p:nvSpPr>
          <p:cNvPr id="568" name="Google Shape;568;ged028f9ea1_5_7:notes"/>
          <p:cNvSpPr txBox="1">
            <a:spLocks noGrp="1"/>
          </p:cNvSpPr>
          <p:nvPr>
            <p:ph type="sldNum" idx="12"/>
          </p:nvPr>
        </p:nvSpPr>
        <p:spPr>
          <a:xfrm>
            <a:off x="3970937" y="8829967"/>
            <a:ext cx="3037800" cy="464700"/>
          </a:xfrm>
          <a:prstGeom prst="rect">
            <a:avLst/>
          </a:prstGeom>
          <a:noFill/>
          <a:ln>
            <a:noFill/>
          </a:ln>
        </p:spPr>
        <p:txBody>
          <a:bodyPr spcFirstLastPara="1" wrap="square" lIns="93150" tIns="46550" rIns="93150" bIns="46550" anchor="b" anchorCtr="0">
            <a:noAutofit/>
          </a:bodyPr>
          <a:lstStyle/>
          <a:p>
            <a:pPr marL="0" lvl="0" indent="0" algn="l" rtl="0">
              <a:lnSpc>
                <a:spcPct val="100000"/>
              </a:lnSpc>
              <a:spcBef>
                <a:spcPts val="0"/>
              </a:spcBef>
              <a:spcAft>
                <a:spcPts val="0"/>
              </a:spcAft>
              <a:buClr>
                <a:srgbClr val="000000"/>
              </a:buClr>
              <a:buSzPts val="1200"/>
              <a:buFont typeface="Calibri"/>
              <a:buNone/>
            </a:pPr>
            <a:fld id="{00000000-1234-1234-1234-123412341234}" type="slidenum">
              <a:rPr lang="en-US">
                <a:solidFill>
                  <a:srgbClr val="000000"/>
                </a:solidFill>
              </a:rPr>
              <a:t>48</a:t>
            </a:fld>
            <a:endParaRPr>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ed028f9ea1_4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ed028f9ea1_4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9" name="Google Shape;599;ged028f9ea1_4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45" name="Google Shape;24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lnSpc>
                <a:spcPct val="100000"/>
              </a:lnSpc>
              <a:spcBef>
                <a:spcPts val="0"/>
              </a:spcBef>
              <a:spcAft>
                <a:spcPts val="0"/>
              </a:spcAft>
              <a:buClr>
                <a:schemeClr val="dk1"/>
              </a:buClr>
              <a:buSzPts val="1100"/>
              <a:buFont typeface="Arial"/>
              <a:buNone/>
            </a:pPr>
            <a:endParaRPr>
              <a:sym typeface="Arial"/>
            </a:endParaRPr>
          </a:p>
        </p:txBody>
      </p:sp>
      <p:sp>
        <p:nvSpPr>
          <p:cNvPr id="605" name="Google Shape;605;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9b28c7a656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g9b28c7a656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612" name="Google Shape;612;g9b28c7a656_0_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9661162afc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g9661162afc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58750" lvl="0" indent="0" algn="l" rtl="0">
              <a:lnSpc>
                <a:spcPct val="100000"/>
              </a:lnSpc>
              <a:spcBef>
                <a:spcPts val="0"/>
              </a:spcBef>
              <a:spcAft>
                <a:spcPts val="0"/>
              </a:spcAft>
              <a:buClr>
                <a:schemeClr val="dk1"/>
              </a:buClr>
              <a:buSzPts val="1100"/>
              <a:buFont typeface="Arial"/>
              <a:buNone/>
            </a:pPr>
            <a:endParaRPr>
              <a:sym typeface="Arial"/>
            </a:endParaRPr>
          </a:p>
        </p:txBody>
      </p:sp>
      <p:sp>
        <p:nvSpPr>
          <p:cNvPr id="621" name="Google Shape;621;g9661162afc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52</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ec088a433a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ec088a433a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80000"/>
              </a:lnSpc>
              <a:spcBef>
                <a:spcPts val="360"/>
              </a:spcBef>
              <a:spcAft>
                <a:spcPts val="0"/>
              </a:spcAft>
              <a:buNone/>
            </a:pPr>
            <a:endParaRPr/>
          </a:p>
        </p:txBody>
      </p:sp>
      <p:sp>
        <p:nvSpPr>
          <p:cNvPr id="252" name="Google Shape;252;gec088a433a_0_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ed028f9ea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ed028f9ea1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ged028f9ea1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72" name="Google Shape;272;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solidFill>
                  <a:srgbClr val="000000"/>
                </a:solidFill>
              </a:rPr>
              <a:t>9</a:t>
            </a:fld>
            <a:endParaRP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5"/>
        <p:cNvGrpSpPr/>
        <p:nvPr/>
      </p:nvGrpSpPr>
      <p:grpSpPr>
        <a:xfrm>
          <a:off x="0" y="0"/>
          <a:ext cx="0" cy="0"/>
          <a:chOff x="0" y="0"/>
          <a:chExt cx="0" cy="0"/>
        </a:xfrm>
      </p:grpSpPr>
      <p:sp>
        <p:nvSpPr>
          <p:cNvPr id="16" name="Google Shape;16;p7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8" name="Google Shape;18;p7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74"/>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22" name="Google Shape;22;p74"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23" name="Google Shape;23;p74"/>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2"/>
        <p:cNvGrpSpPr/>
        <p:nvPr/>
      </p:nvGrpSpPr>
      <p:grpSpPr>
        <a:xfrm>
          <a:off x="0" y="0"/>
          <a:ext cx="0" cy="0"/>
          <a:chOff x="0" y="0"/>
          <a:chExt cx="0" cy="0"/>
        </a:xfrm>
      </p:grpSpPr>
      <p:pic>
        <p:nvPicPr>
          <p:cNvPr id="73" name="Google Shape;73;p62"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74" name="Google Shape;74;p62"/>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62"/>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76" name="Google Shape;76;p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79" name="Google Shape;79;p62"/>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80"/>
        <p:cNvGrpSpPr/>
        <p:nvPr/>
      </p:nvGrpSpPr>
      <p:grpSpPr>
        <a:xfrm>
          <a:off x="0" y="0"/>
          <a:ext cx="0" cy="0"/>
          <a:chOff x="0" y="0"/>
          <a:chExt cx="0" cy="0"/>
        </a:xfrm>
      </p:grpSpPr>
      <p:pic>
        <p:nvPicPr>
          <p:cNvPr id="81" name="Google Shape;81;p63"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82" name="Google Shape;82;p63"/>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63"/>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4" name="Google Shape;84;p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87" name="Google Shape;87;p63"/>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88"/>
        <p:cNvGrpSpPr/>
        <p:nvPr/>
      </p:nvGrpSpPr>
      <p:grpSpPr>
        <a:xfrm>
          <a:off x="0" y="0"/>
          <a:ext cx="0" cy="0"/>
          <a:chOff x="0" y="0"/>
          <a:chExt cx="0" cy="0"/>
        </a:xfrm>
      </p:grpSpPr>
      <p:pic>
        <p:nvPicPr>
          <p:cNvPr id="89" name="Google Shape;89;p64"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90" name="Google Shape;90;p64"/>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64"/>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92" name="Google Shape;92;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95" name="Google Shape;95;p64"/>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96"/>
        <p:cNvGrpSpPr/>
        <p:nvPr/>
      </p:nvGrpSpPr>
      <p:grpSpPr>
        <a:xfrm>
          <a:off x="0" y="0"/>
          <a:ext cx="0" cy="0"/>
          <a:chOff x="0" y="0"/>
          <a:chExt cx="0" cy="0"/>
        </a:xfrm>
      </p:grpSpPr>
      <p:pic>
        <p:nvPicPr>
          <p:cNvPr id="97" name="Google Shape;97;p65"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98" name="Google Shape;98;p65"/>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65"/>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00" name="Google Shape;100;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03" name="Google Shape;103;p65"/>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04"/>
        <p:cNvGrpSpPr/>
        <p:nvPr/>
      </p:nvGrpSpPr>
      <p:grpSpPr>
        <a:xfrm>
          <a:off x="0" y="0"/>
          <a:ext cx="0" cy="0"/>
          <a:chOff x="0" y="0"/>
          <a:chExt cx="0" cy="0"/>
        </a:xfrm>
      </p:grpSpPr>
      <p:sp>
        <p:nvSpPr>
          <p:cNvPr id="105" name="Google Shape;105;p66"/>
          <p:cNvSpPr txBox="1">
            <a:spLocks noGrp="1"/>
          </p:cNvSpPr>
          <p:nvPr>
            <p:ph type="ctrTitle"/>
          </p:nvPr>
        </p:nvSpPr>
        <p:spPr>
          <a:xfrm>
            <a:off x="928464" y="1600200"/>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66"/>
          <p:cNvSpPr txBox="1">
            <a:spLocks noGrp="1"/>
          </p:cNvSpPr>
          <p:nvPr>
            <p:ph type="subTitle" idx="1"/>
          </p:nvPr>
        </p:nvSpPr>
        <p:spPr>
          <a:xfrm>
            <a:off x="1348319" y="34290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07" name="Google Shape;107;p6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10" name="Google Shape;110;p66"/>
          <p:cNvPicPr preferRelativeResize="0"/>
          <p:nvPr/>
        </p:nvPicPr>
        <p:blipFill rotWithShape="1">
          <a:blip r:embed="rId2">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111"/>
        <p:cNvGrpSpPr/>
        <p:nvPr/>
      </p:nvGrpSpPr>
      <p:grpSpPr>
        <a:xfrm>
          <a:off x="0" y="0"/>
          <a:ext cx="0" cy="0"/>
          <a:chOff x="0" y="0"/>
          <a:chExt cx="0" cy="0"/>
        </a:xfrm>
      </p:grpSpPr>
      <p:sp>
        <p:nvSpPr>
          <p:cNvPr id="112" name="Google Shape;112;p67"/>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67"/>
          <p:cNvSpPr txBox="1">
            <a:spLocks noGrp="1"/>
          </p:cNvSpPr>
          <p:nvPr>
            <p:ph type="body" idx="1"/>
          </p:nvPr>
        </p:nvSpPr>
        <p:spPr>
          <a:xfrm>
            <a:off x="533400" y="1600200"/>
            <a:ext cx="81534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4" name="Google Shape;114;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17" name="Google Shape;117;p67" descr="Decorative image of smiling kids"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118" name="Google Shape;118;p67"/>
          <p:cNvPicPr preferRelativeResize="0"/>
          <p:nvPr/>
        </p:nvPicPr>
        <p:blipFill rotWithShape="1">
          <a:blip r:embed="rId3">
            <a:alphaModFix/>
          </a:blip>
          <a:srcRect/>
          <a:stretch/>
        </p:blipFill>
        <p:spPr>
          <a:xfrm>
            <a:off x="76200" y="152400"/>
            <a:ext cx="2590800" cy="124120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119"/>
        <p:cNvGrpSpPr/>
        <p:nvPr/>
      </p:nvGrpSpPr>
      <p:grpSpPr>
        <a:xfrm>
          <a:off x="0" y="0"/>
          <a:ext cx="0" cy="0"/>
          <a:chOff x="0" y="0"/>
          <a:chExt cx="0" cy="0"/>
        </a:xfrm>
      </p:grpSpPr>
      <p:sp>
        <p:nvSpPr>
          <p:cNvPr id="120" name="Google Shape;120;p68"/>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68"/>
          <p:cNvSpPr txBox="1">
            <a:spLocks noGrp="1"/>
          </p:cNvSpPr>
          <p:nvPr>
            <p:ph type="body" idx="1"/>
          </p:nvPr>
        </p:nvSpPr>
        <p:spPr>
          <a:xfrm>
            <a:off x="457200"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2" name="Google Shape;122;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25" name="Google Shape;125;p68"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126" name="Google Shape;126;p68"/>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127"/>
        <p:cNvGrpSpPr/>
        <p:nvPr/>
      </p:nvGrpSpPr>
      <p:grpSpPr>
        <a:xfrm>
          <a:off x="0" y="0"/>
          <a:ext cx="0" cy="0"/>
          <a:chOff x="0" y="0"/>
          <a:chExt cx="0" cy="0"/>
        </a:xfrm>
      </p:grpSpPr>
      <p:sp>
        <p:nvSpPr>
          <p:cNvPr id="128" name="Google Shape;128;p69"/>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69"/>
          <p:cNvSpPr txBox="1">
            <a:spLocks noGrp="1"/>
          </p:cNvSpPr>
          <p:nvPr>
            <p:ph type="body" idx="1"/>
          </p:nvPr>
        </p:nvSpPr>
        <p:spPr>
          <a:xfrm>
            <a:off x="457201"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30" name="Google Shape;130;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33" name="Google Shape;133;p69"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134" name="Google Shape;134;p69"/>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5"/>
        <p:cNvGrpSpPr/>
        <p:nvPr/>
      </p:nvGrpSpPr>
      <p:grpSpPr>
        <a:xfrm>
          <a:off x="0" y="0"/>
          <a:ext cx="0" cy="0"/>
          <a:chOff x="0" y="0"/>
          <a:chExt cx="0" cy="0"/>
        </a:xfrm>
      </p:grpSpPr>
      <p:sp>
        <p:nvSpPr>
          <p:cNvPr id="136" name="Google Shape;136;p70"/>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70"/>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38" name="Google Shape;138;p70"/>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39" name="Google Shape;139;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42" name="Google Shape;142;p70" descr="Decorative image of smiling students shoulder-to-shoulder"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143" name="Google Shape;143;p70"/>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4"/>
        <p:cNvGrpSpPr/>
        <p:nvPr/>
      </p:nvGrpSpPr>
      <p:grpSpPr>
        <a:xfrm>
          <a:off x="0" y="0"/>
          <a:ext cx="0" cy="0"/>
          <a:chOff x="0" y="0"/>
          <a:chExt cx="0" cy="0"/>
        </a:xfrm>
      </p:grpSpPr>
      <p:sp>
        <p:nvSpPr>
          <p:cNvPr id="145" name="Google Shape;145;p7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7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47" name="Google Shape;147;p7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7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50" name="Google Shape;150;p71"/>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51" name="Google Shape;151;p71" descr="Decorative image of professionals working around a table" title="Decorative image"/>
          <p:cNvPicPr preferRelativeResize="0"/>
          <p:nvPr/>
        </p:nvPicPr>
        <p:blipFill rotWithShape="1">
          <a:blip r:embed="rId2">
            <a:alphaModFix/>
          </a:blip>
          <a:srcRect/>
          <a:stretch/>
        </p:blipFill>
        <p:spPr>
          <a:xfrm>
            <a:off x="-1" y="0"/>
            <a:ext cx="9144001" cy="2214563"/>
          </a:xfrm>
          <a:prstGeom prst="rect">
            <a:avLst/>
          </a:prstGeom>
          <a:noFill/>
          <a:ln>
            <a:noFill/>
          </a:ln>
          <a:effectLst>
            <a:reflection stA="52000" endA="300" endPos="35000" sy="-100000" algn="bl" rotWithShape="0"/>
          </a:effectLst>
        </p:spPr>
      </p:pic>
      <p:pic>
        <p:nvPicPr>
          <p:cNvPr id="152" name="Google Shape;152;p71"/>
          <p:cNvPicPr preferRelativeResize="0"/>
          <p:nvPr/>
        </p:nvPicPr>
        <p:blipFill rotWithShape="1">
          <a:blip r:embed="rId3">
            <a:alphaModFix/>
          </a:blip>
          <a:srcRect/>
          <a:stretch/>
        </p:blipFill>
        <p:spPr>
          <a:xfrm>
            <a:off x="76200" y="76200"/>
            <a:ext cx="990600" cy="47457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_No_VTSS" type="blank">
  <p:cSld name="BLANK">
    <p:bg>
      <p:bgPr>
        <a:solidFill>
          <a:schemeClr val="lt1"/>
        </a:solidFill>
        <a:effectLst/>
      </p:bgPr>
    </p:bg>
    <p:spTree>
      <p:nvGrpSpPr>
        <p:cNvPr id="1" name="Shape 24"/>
        <p:cNvGrpSpPr/>
        <p:nvPr/>
      </p:nvGrpSpPr>
      <p:grpSpPr>
        <a:xfrm>
          <a:off x="0" y="0"/>
          <a:ext cx="0" cy="0"/>
          <a:chOff x="0" y="0"/>
          <a:chExt cx="0" cy="0"/>
        </a:xfrm>
      </p:grpSpPr>
      <p:sp>
        <p:nvSpPr>
          <p:cNvPr id="25" name="Google Shape;25;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53"/>
        <p:cNvGrpSpPr/>
        <p:nvPr/>
      </p:nvGrpSpPr>
      <p:grpSpPr>
        <a:xfrm>
          <a:off x="0" y="0"/>
          <a:ext cx="0" cy="0"/>
          <a:chOff x="0" y="0"/>
          <a:chExt cx="0" cy="0"/>
        </a:xfrm>
      </p:grpSpPr>
      <p:sp>
        <p:nvSpPr>
          <p:cNvPr id="154" name="Google Shape;154;p7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7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56" name="Google Shape;156;p7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59" name="Google Shape;159;p72"/>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60" name="Google Shape;160;p72" descr="Decorative image of professionals around a table"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61" name="Google Shape;161;p72"/>
          <p:cNvPicPr preferRelativeResize="0"/>
          <p:nvPr/>
        </p:nvPicPr>
        <p:blipFill rotWithShape="1">
          <a:blip r:embed="rId3">
            <a:alphaModFix/>
          </a:blip>
          <a:srcRect/>
          <a:stretch/>
        </p:blipFill>
        <p:spPr>
          <a:xfrm>
            <a:off x="76200" y="55789"/>
            <a:ext cx="1559301" cy="74703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62"/>
        <p:cNvGrpSpPr/>
        <p:nvPr/>
      </p:nvGrpSpPr>
      <p:grpSpPr>
        <a:xfrm>
          <a:off x="0" y="0"/>
          <a:ext cx="0" cy="0"/>
          <a:chOff x="0" y="0"/>
          <a:chExt cx="0" cy="0"/>
        </a:xfrm>
      </p:grpSpPr>
      <p:sp>
        <p:nvSpPr>
          <p:cNvPr id="163" name="Google Shape;163;p7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7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65" name="Google Shape;165;p7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7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68" name="Google Shape;168;p73"/>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69" name="Google Shape;169;p73" descr="Decorative image of smiling teenagers at a library"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70" name="Google Shape;170;p73"/>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1"/>
        <p:cNvGrpSpPr/>
        <p:nvPr/>
      </p:nvGrpSpPr>
      <p:grpSpPr>
        <a:xfrm>
          <a:off x="0" y="0"/>
          <a:ext cx="0" cy="0"/>
          <a:chOff x="0" y="0"/>
          <a:chExt cx="0" cy="0"/>
        </a:xfrm>
      </p:grpSpPr>
      <p:sp>
        <p:nvSpPr>
          <p:cNvPr id="172" name="Google Shape;172;p75"/>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75"/>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74" name="Google Shape;174;p7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75" name="Google Shape;175;p75"/>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rm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76" name="Google Shape;176;p75"/>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77" name="Google Shape;177;p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7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80" name="Google Shape;180;p75"/>
          <p:cNvSpPr/>
          <p:nvPr/>
        </p:nvSpPr>
        <p:spPr>
          <a:xfrm>
            <a:off x="457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81" name="Google Shape;181;p75"/>
          <p:cNvSpPr/>
          <p:nvPr/>
        </p:nvSpPr>
        <p:spPr>
          <a:xfrm>
            <a:off x="4648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82" name="Google Shape;182;p75"/>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p:cSld name="Blank">
    <p:bg>
      <p:bgPr>
        <a:solidFill>
          <a:schemeClr val="lt1"/>
        </a:solidFill>
        <a:effectLst/>
      </p:bgPr>
    </p:bg>
    <p:spTree>
      <p:nvGrpSpPr>
        <p:cNvPr id="1" name="Shape 183"/>
        <p:cNvGrpSpPr/>
        <p:nvPr/>
      </p:nvGrpSpPr>
      <p:grpSpPr>
        <a:xfrm>
          <a:off x="0" y="0"/>
          <a:ext cx="0" cy="0"/>
          <a:chOff x="0" y="0"/>
          <a:chExt cx="0" cy="0"/>
        </a:xfrm>
      </p:grpSpPr>
      <p:sp>
        <p:nvSpPr>
          <p:cNvPr id="184" name="Google Shape;184;p7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7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7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87" name="Google Shape;187;p76"/>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8"/>
        <p:cNvGrpSpPr/>
        <p:nvPr/>
      </p:nvGrpSpPr>
      <p:grpSpPr>
        <a:xfrm>
          <a:off x="0" y="0"/>
          <a:ext cx="0" cy="0"/>
          <a:chOff x="0" y="0"/>
          <a:chExt cx="0" cy="0"/>
        </a:xfrm>
      </p:grpSpPr>
      <p:sp>
        <p:nvSpPr>
          <p:cNvPr id="189" name="Google Shape;189;p77"/>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77"/>
          <p:cNvSpPr txBox="1">
            <a:spLocks noGrp="1"/>
          </p:cNvSpPr>
          <p:nvPr>
            <p:ph type="body" idx="1"/>
          </p:nvPr>
        </p:nvSpPr>
        <p:spPr>
          <a:xfrm>
            <a:off x="3575050" y="273050"/>
            <a:ext cx="5111750" cy="5853113"/>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91" name="Google Shape;191;p77"/>
          <p:cNvSpPr txBox="1">
            <a:spLocks noGrp="1"/>
          </p:cNvSpPr>
          <p:nvPr>
            <p:ph type="body" idx="2"/>
          </p:nvPr>
        </p:nvSpPr>
        <p:spPr>
          <a:xfrm>
            <a:off x="457200" y="1435100"/>
            <a:ext cx="3008313" cy="4691063"/>
          </a:xfrm>
          <a:prstGeom prst="rect">
            <a:avLst/>
          </a:prstGeom>
          <a:solidFill>
            <a:srgbClr val="E8F7EB"/>
          </a:solid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92" name="Google Shape;192;p7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7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95" name="Google Shape;195;p77"/>
          <p:cNvSpPr/>
          <p:nvPr/>
        </p:nvSpPr>
        <p:spPr>
          <a:xfrm>
            <a:off x="457200" y="273362"/>
            <a:ext cx="457200" cy="11612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96" name="Google Shape;196;p77"/>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7"/>
        <p:cNvGrpSpPr/>
        <p:nvPr/>
      </p:nvGrpSpPr>
      <p:grpSpPr>
        <a:xfrm>
          <a:off x="0" y="0"/>
          <a:ext cx="0" cy="0"/>
          <a:chOff x="0" y="0"/>
          <a:chExt cx="0" cy="0"/>
        </a:xfrm>
      </p:grpSpPr>
      <p:sp>
        <p:nvSpPr>
          <p:cNvPr id="198" name="Google Shape;198;p78"/>
          <p:cNvSpPr txBox="1">
            <a:spLocks noGrp="1"/>
          </p:cNvSpPr>
          <p:nvPr>
            <p:ph type="title"/>
          </p:nvPr>
        </p:nvSpPr>
        <p:spPr>
          <a:xfrm>
            <a:off x="2743200" y="4800600"/>
            <a:ext cx="4535488" cy="566738"/>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78"/>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sp>
      <p:sp>
        <p:nvSpPr>
          <p:cNvPr id="200" name="Google Shape;200;p7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7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7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03" name="Google Shape;203;p78"/>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04" name="Google Shape;204;p78"/>
          <p:cNvSpPr txBox="1">
            <a:spLocks noGrp="1"/>
          </p:cNvSpPr>
          <p:nvPr>
            <p:ph type="body" idx="1"/>
          </p:nvPr>
        </p:nvSpPr>
        <p:spPr>
          <a:xfrm>
            <a:off x="1828800" y="5368925"/>
            <a:ext cx="5449888" cy="804862"/>
          </a:xfrm>
          <a:prstGeom prst="rect">
            <a:avLst/>
          </a:prstGeom>
          <a:solidFill>
            <a:srgbClr val="E5E5E5"/>
          </a:solid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pic>
        <p:nvPicPr>
          <p:cNvPr id="205" name="Google Shape;205;p78"/>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6"/>
        <p:cNvGrpSpPr/>
        <p:nvPr/>
      </p:nvGrpSpPr>
      <p:grpSpPr>
        <a:xfrm>
          <a:off x="0" y="0"/>
          <a:ext cx="0" cy="0"/>
          <a:chOff x="0" y="0"/>
          <a:chExt cx="0" cy="0"/>
        </a:xfrm>
      </p:grpSpPr>
      <p:sp>
        <p:nvSpPr>
          <p:cNvPr id="207" name="Google Shape;207;gf0398c7f51_0_90"/>
          <p:cNvSpPr txBox="1">
            <a:spLocks noGrp="1"/>
          </p:cNvSpPr>
          <p:nvPr>
            <p:ph type="title"/>
          </p:nvPr>
        </p:nvSpPr>
        <p:spPr>
          <a:xfrm>
            <a:off x="490250" y="600200"/>
            <a:ext cx="6367800" cy="5454300"/>
          </a:xfrm>
          <a:prstGeom prst="rect">
            <a:avLst/>
          </a:prstGeom>
        </p:spPr>
        <p:txBody>
          <a:bodyPr spcFirstLastPara="1" wrap="square" lIns="91425" tIns="45700" rIns="91425" bIns="45700"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08" name="Google Shape;208;gf0398c7f51_0_90"/>
          <p:cNvSpPr txBox="1">
            <a:spLocks noGrp="1"/>
          </p:cNvSpPr>
          <p:nvPr>
            <p:ph type="sldNum" idx="12"/>
          </p:nvPr>
        </p:nvSpPr>
        <p:spPr>
          <a:xfrm>
            <a:off x="8472458" y="6217622"/>
            <a:ext cx="548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56"/>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3" name="Google Shape;33;p56"/>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55"/>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 name="Google Shape;36;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55"/>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0" name="Google Shape;40;p55"/>
          <p:cNvPicPr preferRelativeResize="0"/>
          <p:nvPr/>
        </p:nvPicPr>
        <p:blipFill rotWithShape="1">
          <a:blip r:embed="rId2">
            <a:alphaModFix/>
          </a:blip>
          <a:srcRect/>
          <a:stretch/>
        </p:blipFill>
        <p:spPr>
          <a:xfrm>
            <a:off x="8053977" y="6277285"/>
            <a:ext cx="1092200" cy="52325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4" name="Google Shape;44;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7"/>
        <p:cNvGrpSpPr/>
        <p:nvPr/>
      </p:nvGrpSpPr>
      <p:grpSpPr>
        <a:xfrm>
          <a:off x="0" y="0"/>
          <a:ext cx="0" cy="0"/>
          <a:chOff x="0" y="0"/>
          <a:chExt cx="0" cy="0"/>
        </a:xfrm>
      </p:grpSpPr>
      <p:sp>
        <p:nvSpPr>
          <p:cNvPr id="48" name="Google Shape;48;p58"/>
          <p:cNvSpPr txBox="1">
            <a:spLocks noGrp="1"/>
          </p:cNvSpPr>
          <p:nvPr>
            <p:ph type="title"/>
          </p:nvPr>
        </p:nvSpPr>
        <p:spPr>
          <a:xfrm>
            <a:off x="457200" y="274637"/>
            <a:ext cx="8229600" cy="1143000"/>
          </a:xfrm>
          <a:prstGeom prst="rect">
            <a:avLst/>
          </a:prstGeom>
          <a:solidFill>
            <a:srgbClr val="026938"/>
          </a:solid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lt1"/>
              </a:buClr>
              <a:buSzPts val="3300"/>
              <a:buFont typeface="Impact"/>
              <a:buNone/>
              <a:defRPr sz="2475" b="0" i="0" u="none" strike="noStrike" cap="none">
                <a:solidFill>
                  <a:schemeClr val="lt1"/>
                </a:solidFill>
                <a:latin typeface="Impact"/>
                <a:ea typeface="Impact"/>
                <a:cs typeface="Impact"/>
                <a:sym typeface="Impact"/>
              </a:defRPr>
            </a:lvl1pPr>
            <a:lvl2pPr lvl="1" algn="l">
              <a:lnSpc>
                <a:spcPct val="100000"/>
              </a:lnSpc>
              <a:spcBef>
                <a:spcPts val="0"/>
              </a:spcBef>
              <a:spcAft>
                <a:spcPts val="0"/>
              </a:spcAft>
              <a:buSzPts val="1350"/>
              <a:buFont typeface="Arial"/>
              <a:buNone/>
              <a:defRPr sz="1013"/>
            </a:lvl2pPr>
            <a:lvl3pPr lvl="2" algn="l">
              <a:lnSpc>
                <a:spcPct val="100000"/>
              </a:lnSpc>
              <a:spcBef>
                <a:spcPts val="0"/>
              </a:spcBef>
              <a:spcAft>
                <a:spcPts val="0"/>
              </a:spcAft>
              <a:buSzPts val="1350"/>
              <a:buFont typeface="Arial"/>
              <a:buNone/>
              <a:defRPr sz="1013"/>
            </a:lvl3pPr>
            <a:lvl4pPr lvl="3" algn="l">
              <a:lnSpc>
                <a:spcPct val="100000"/>
              </a:lnSpc>
              <a:spcBef>
                <a:spcPts val="0"/>
              </a:spcBef>
              <a:spcAft>
                <a:spcPts val="0"/>
              </a:spcAft>
              <a:buSzPts val="1350"/>
              <a:buFont typeface="Arial"/>
              <a:buNone/>
              <a:defRPr sz="1013"/>
            </a:lvl4pPr>
            <a:lvl5pPr lvl="4" algn="l">
              <a:lnSpc>
                <a:spcPct val="100000"/>
              </a:lnSpc>
              <a:spcBef>
                <a:spcPts val="0"/>
              </a:spcBef>
              <a:spcAft>
                <a:spcPts val="0"/>
              </a:spcAft>
              <a:buSzPts val="1350"/>
              <a:buFont typeface="Arial"/>
              <a:buNone/>
              <a:defRPr sz="1013"/>
            </a:lvl5pPr>
            <a:lvl6pPr lvl="5" algn="l">
              <a:lnSpc>
                <a:spcPct val="100000"/>
              </a:lnSpc>
              <a:spcBef>
                <a:spcPts val="0"/>
              </a:spcBef>
              <a:spcAft>
                <a:spcPts val="0"/>
              </a:spcAft>
              <a:buSzPts val="1350"/>
              <a:buFont typeface="Arial"/>
              <a:buNone/>
              <a:defRPr sz="1013"/>
            </a:lvl6pPr>
            <a:lvl7pPr lvl="6" algn="l">
              <a:lnSpc>
                <a:spcPct val="100000"/>
              </a:lnSpc>
              <a:spcBef>
                <a:spcPts val="0"/>
              </a:spcBef>
              <a:spcAft>
                <a:spcPts val="0"/>
              </a:spcAft>
              <a:buSzPts val="1350"/>
              <a:buFont typeface="Arial"/>
              <a:buNone/>
              <a:defRPr sz="1013"/>
            </a:lvl7pPr>
            <a:lvl8pPr lvl="7" algn="l">
              <a:lnSpc>
                <a:spcPct val="100000"/>
              </a:lnSpc>
              <a:spcBef>
                <a:spcPts val="0"/>
              </a:spcBef>
              <a:spcAft>
                <a:spcPts val="0"/>
              </a:spcAft>
              <a:buSzPts val="1350"/>
              <a:buFont typeface="Arial"/>
              <a:buNone/>
              <a:defRPr sz="1013"/>
            </a:lvl8pPr>
            <a:lvl9pPr lvl="8" algn="l">
              <a:lnSpc>
                <a:spcPct val="100000"/>
              </a:lnSpc>
              <a:spcBef>
                <a:spcPts val="0"/>
              </a:spcBef>
              <a:spcAft>
                <a:spcPts val="0"/>
              </a:spcAft>
              <a:buSzPts val="1350"/>
              <a:buFont typeface="Arial"/>
              <a:buNone/>
              <a:defRPr sz="1013"/>
            </a:lvl9pPr>
          </a:lstStyle>
          <a:p>
            <a:endParaRPr/>
          </a:p>
        </p:txBody>
      </p:sp>
      <p:sp>
        <p:nvSpPr>
          <p:cNvPr id="49" name="Google Shape;49;p58"/>
          <p:cNvSpPr txBox="1">
            <a:spLocks noGrp="1"/>
          </p:cNvSpPr>
          <p:nvPr>
            <p:ph type="ftr" idx="11"/>
          </p:nvPr>
        </p:nvSpPr>
        <p:spPr>
          <a:xfrm>
            <a:off x="259177" y="6284152"/>
            <a:ext cx="879120" cy="471193"/>
          </a:xfrm>
          <a:prstGeom prst="rect">
            <a:avLst/>
          </a:prstGeom>
          <a:blipFill rotWithShape="1">
            <a:blip r:embed="rId2">
              <a:alphaModFix/>
            </a:blip>
            <a:stretch>
              <a:fillRect/>
            </a:stretch>
          </a:blip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Times New Roman"/>
              <a:buNone/>
              <a:defRPr sz="675" b="0" i="0" u="none" strike="noStrike" cap="none">
                <a:solidFill>
                  <a:srgbClr val="888888"/>
                </a:solidFill>
                <a:latin typeface="Times New Roman"/>
                <a:ea typeface="Times New Roman"/>
                <a:cs typeface="Times New Roman"/>
                <a:sym typeface="Times New Roman"/>
              </a:defRPr>
            </a:lvl1pPr>
            <a:lvl2pPr marR="0" lvl="1" algn="l">
              <a:lnSpc>
                <a:spcPct val="100000"/>
              </a:lnSpc>
              <a:spcBef>
                <a:spcPts val="0"/>
              </a:spcBef>
              <a:spcAft>
                <a:spcPts val="0"/>
              </a:spcAft>
              <a:buClr>
                <a:schemeClr val="dk1"/>
              </a:buClr>
              <a:buSzPts val="1350"/>
              <a:buFont typeface="Times New Roman"/>
              <a:buNone/>
              <a:defRPr sz="1013" b="0" i="0" u="none" strike="noStrike" cap="none">
                <a:solidFill>
                  <a:schemeClr val="dk1"/>
                </a:solidFill>
                <a:latin typeface="Times New Roman"/>
                <a:ea typeface="Times New Roman"/>
                <a:cs typeface="Times New Roman"/>
                <a:sym typeface="Times New Roman"/>
              </a:defRPr>
            </a:lvl2pPr>
            <a:lvl3pPr marR="0" lvl="2" algn="l">
              <a:lnSpc>
                <a:spcPct val="100000"/>
              </a:lnSpc>
              <a:spcBef>
                <a:spcPts val="0"/>
              </a:spcBef>
              <a:spcAft>
                <a:spcPts val="0"/>
              </a:spcAft>
              <a:buClr>
                <a:schemeClr val="dk1"/>
              </a:buClr>
              <a:buSzPts val="1350"/>
              <a:buFont typeface="Times New Roman"/>
              <a:buNone/>
              <a:defRPr sz="1013" b="0" i="0" u="none" strike="noStrike" cap="none">
                <a:solidFill>
                  <a:schemeClr val="dk1"/>
                </a:solidFill>
                <a:latin typeface="Times New Roman"/>
                <a:ea typeface="Times New Roman"/>
                <a:cs typeface="Times New Roman"/>
                <a:sym typeface="Times New Roman"/>
              </a:defRPr>
            </a:lvl3pPr>
            <a:lvl4pPr marR="0" lvl="3" algn="l">
              <a:lnSpc>
                <a:spcPct val="100000"/>
              </a:lnSpc>
              <a:spcBef>
                <a:spcPts val="0"/>
              </a:spcBef>
              <a:spcAft>
                <a:spcPts val="0"/>
              </a:spcAft>
              <a:buClr>
                <a:schemeClr val="dk1"/>
              </a:buClr>
              <a:buSzPts val="1350"/>
              <a:buFont typeface="Times New Roman"/>
              <a:buNone/>
              <a:defRPr sz="1013" b="0" i="0" u="none" strike="noStrike" cap="none">
                <a:solidFill>
                  <a:schemeClr val="dk1"/>
                </a:solidFill>
                <a:latin typeface="Times New Roman"/>
                <a:ea typeface="Times New Roman"/>
                <a:cs typeface="Times New Roman"/>
                <a:sym typeface="Times New Roman"/>
              </a:defRPr>
            </a:lvl4pPr>
            <a:lvl5pPr marR="0" lvl="4" algn="l">
              <a:lnSpc>
                <a:spcPct val="100000"/>
              </a:lnSpc>
              <a:spcBef>
                <a:spcPts val="0"/>
              </a:spcBef>
              <a:spcAft>
                <a:spcPts val="0"/>
              </a:spcAft>
              <a:buClr>
                <a:schemeClr val="dk1"/>
              </a:buClr>
              <a:buSzPts val="1350"/>
              <a:buFont typeface="Times New Roman"/>
              <a:buNone/>
              <a:defRPr sz="1013" b="0" i="0" u="none" strike="noStrike" cap="none">
                <a:solidFill>
                  <a:schemeClr val="dk1"/>
                </a:solidFill>
                <a:latin typeface="Times New Roman"/>
                <a:ea typeface="Times New Roman"/>
                <a:cs typeface="Times New Roman"/>
                <a:sym typeface="Times New Roman"/>
              </a:defRPr>
            </a:lvl5pPr>
            <a:lvl6pPr marR="0" lvl="5" algn="l">
              <a:lnSpc>
                <a:spcPct val="100000"/>
              </a:lnSpc>
              <a:spcBef>
                <a:spcPts val="0"/>
              </a:spcBef>
              <a:spcAft>
                <a:spcPts val="0"/>
              </a:spcAft>
              <a:buClr>
                <a:schemeClr val="dk1"/>
              </a:buClr>
              <a:buSzPts val="1350"/>
              <a:buFont typeface="Times New Roman"/>
              <a:buNone/>
              <a:defRPr sz="1013" b="0" i="0" u="none" strike="noStrike" cap="none">
                <a:solidFill>
                  <a:schemeClr val="dk1"/>
                </a:solidFill>
                <a:latin typeface="Times New Roman"/>
                <a:ea typeface="Times New Roman"/>
                <a:cs typeface="Times New Roman"/>
                <a:sym typeface="Times New Roman"/>
              </a:defRPr>
            </a:lvl6pPr>
            <a:lvl7pPr marR="0" lvl="6" algn="l">
              <a:lnSpc>
                <a:spcPct val="100000"/>
              </a:lnSpc>
              <a:spcBef>
                <a:spcPts val="0"/>
              </a:spcBef>
              <a:spcAft>
                <a:spcPts val="0"/>
              </a:spcAft>
              <a:buClr>
                <a:schemeClr val="dk1"/>
              </a:buClr>
              <a:buSzPts val="1350"/>
              <a:buFont typeface="Times New Roman"/>
              <a:buNone/>
              <a:defRPr sz="1013" b="0" i="0" u="none" strike="noStrike" cap="none">
                <a:solidFill>
                  <a:schemeClr val="dk1"/>
                </a:solidFill>
                <a:latin typeface="Times New Roman"/>
                <a:ea typeface="Times New Roman"/>
                <a:cs typeface="Times New Roman"/>
                <a:sym typeface="Times New Roman"/>
              </a:defRPr>
            </a:lvl7pPr>
            <a:lvl8pPr marR="0" lvl="7" algn="l">
              <a:lnSpc>
                <a:spcPct val="100000"/>
              </a:lnSpc>
              <a:spcBef>
                <a:spcPts val="0"/>
              </a:spcBef>
              <a:spcAft>
                <a:spcPts val="0"/>
              </a:spcAft>
              <a:buClr>
                <a:schemeClr val="dk1"/>
              </a:buClr>
              <a:buSzPts val="1350"/>
              <a:buFont typeface="Times New Roman"/>
              <a:buNone/>
              <a:defRPr sz="1013" b="0" i="0" u="none" strike="noStrike" cap="none">
                <a:solidFill>
                  <a:schemeClr val="dk1"/>
                </a:solidFill>
                <a:latin typeface="Times New Roman"/>
                <a:ea typeface="Times New Roman"/>
                <a:cs typeface="Times New Roman"/>
                <a:sym typeface="Times New Roman"/>
              </a:defRPr>
            </a:lvl8pPr>
            <a:lvl9pPr marR="0" lvl="8" algn="l">
              <a:lnSpc>
                <a:spcPct val="100000"/>
              </a:lnSpc>
              <a:spcBef>
                <a:spcPts val="0"/>
              </a:spcBef>
              <a:spcAft>
                <a:spcPts val="0"/>
              </a:spcAft>
              <a:buClr>
                <a:schemeClr val="dk1"/>
              </a:buClr>
              <a:buSzPts val="1350"/>
              <a:buFont typeface="Times New Roman"/>
              <a:buNone/>
              <a:defRPr sz="1013"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One Content">
  <p:cSld name="4_One Content">
    <p:spTree>
      <p:nvGrpSpPr>
        <p:cNvPr id="1" name="Shape 50"/>
        <p:cNvGrpSpPr/>
        <p:nvPr/>
      </p:nvGrpSpPr>
      <p:grpSpPr>
        <a:xfrm>
          <a:off x="0" y="0"/>
          <a:ext cx="0" cy="0"/>
          <a:chOff x="0" y="0"/>
          <a:chExt cx="0" cy="0"/>
        </a:xfrm>
      </p:grpSpPr>
      <p:sp>
        <p:nvSpPr>
          <p:cNvPr id="51" name="Google Shape;51;p59"/>
          <p:cNvSpPr txBox="1">
            <a:spLocks noGrp="1"/>
          </p:cNvSpPr>
          <p:nvPr>
            <p:ph type="title"/>
          </p:nvPr>
        </p:nvSpPr>
        <p:spPr>
          <a:xfrm>
            <a:off x="2743200" y="256813"/>
            <a:ext cx="5943600" cy="1143200"/>
          </a:xfrm>
          <a:prstGeom prst="rect">
            <a:avLst/>
          </a:prstGeom>
          <a:solidFill>
            <a:srgbClr val="63D4FF">
              <a:alpha val="65882"/>
            </a:srgbClr>
          </a:solid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2850"/>
              <a:buFont typeface="Verdana"/>
              <a:buNone/>
              <a:defRPr sz="2138" b="0" i="0" u="none" strike="noStrike" cap="none">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sz="1350"/>
            </a:lvl2pPr>
            <a:lvl3pPr lvl="2" algn="l">
              <a:lnSpc>
                <a:spcPct val="100000"/>
              </a:lnSpc>
              <a:spcBef>
                <a:spcPts val="0"/>
              </a:spcBef>
              <a:spcAft>
                <a:spcPts val="0"/>
              </a:spcAft>
              <a:buSzPts val="1400"/>
              <a:buNone/>
              <a:defRPr sz="1350"/>
            </a:lvl3pPr>
            <a:lvl4pPr lvl="3" algn="l">
              <a:lnSpc>
                <a:spcPct val="100000"/>
              </a:lnSpc>
              <a:spcBef>
                <a:spcPts val="0"/>
              </a:spcBef>
              <a:spcAft>
                <a:spcPts val="0"/>
              </a:spcAft>
              <a:buSzPts val="1400"/>
              <a:buNone/>
              <a:defRPr sz="1350"/>
            </a:lvl4pPr>
            <a:lvl5pPr lvl="4" algn="l">
              <a:lnSpc>
                <a:spcPct val="100000"/>
              </a:lnSpc>
              <a:spcBef>
                <a:spcPts val="0"/>
              </a:spcBef>
              <a:spcAft>
                <a:spcPts val="0"/>
              </a:spcAft>
              <a:buSzPts val="1400"/>
              <a:buNone/>
              <a:defRPr sz="1350"/>
            </a:lvl5pPr>
            <a:lvl6pPr lvl="5" algn="l">
              <a:lnSpc>
                <a:spcPct val="100000"/>
              </a:lnSpc>
              <a:spcBef>
                <a:spcPts val="0"/>
              </a:spcBef>
              <a:spcAft>
                <a:spcPts val="0"/>
              </a:spcAft>
              <a:buSzPts val="1400"/>
              <a:buNone/>
              <a:defRPr sz="1350"/>
            </a:lvl6pPr>
            <a:lvl7pPr lvl="6" algn="l">
              <a:lnSpc>
                <a:spcPct val="100000"/>
              </a:lnSpc>
              <a:spcBef>
                <a:spcPts val="0"/>
              </a:spcBef>
              <a:spcAft>
                <a:spcPts val="0"/>
              </a:spcAft>
              <a:buSzPts val="1400"/>
              <a:buNone/>
              <a:defRPr sz="1350"/>
            </a:lvl7pPr>
            <a:lvl8pPr lvl="7" algn="l">
              <a:lnSpc>
                <a:spcPct val="100000"/>
              </a:lnSpc>
              <a:spcBef>
                <a:spcPts val="0"/>
              </a:spcBef>
              <a:spcAft>
                <a:spcPts val="0"/>
              </a:spcAft>
              <a:buSzPts val="1400"/>
              <a:buNone/>
              <a:defRPr sz="1350"/>
            </a:lvl8pPr>
            <a:lvl9pPr lvl="8" algn="l">
              <a:lnSpc>
                <a:spcPct val="100000"/>
              </a:lnSpc>
              <a:spcBef>
                <a:spcPts val="0"/>
              </a:spcBef>
              <a:spcAft>
                <a:spcPts val="0"/>
              </a:spcAft>
              <a:buSzPts val="1400"/>
              <a:buNone/>
              <a:defRPr sz="1350"/>
            </a:lvl9pPr>
          </a:lstStyle>
          <a:p>
            <a:endParaRPr/>
          </a:p>
        </p:txBody>
      </p:sp>
      <p:sp>
        <p:nvSpPr>
          <p:cNvPr id="52" name="Google Shape;52;p59"/>
          <p:cNvSpPr txBox="1">
            <a:spLocks noGrp="1"/>
          </p:cNvSpPr>
          <p:nvPr>
            <p:ph type="body" idx="1"/>
          </p:nvPr>
        </p:nvSpPr>
        <p:spPr>
          <a:xfrm>
            <a:off x="533400" y="1600204"/>
            <a:ext cx="8153400" cy="3352800"/>
          </a:xfrm>
          <a:prstGeom prst="rect">
            <a:avLst/>
          </a:prstGeom>
          <a:noFill/>
          <a:ln>
            <a:noFill/>
          </a:ln>
        </p:spPr>
        <p:txBody>
          <a:bodyPr spcFirstLastPara="1" wrap="square" lIns="91425" tIns="45700" rIns="91425" bIns="45700" anchor="t" anchorCtr="0">
            <a:noAutofit/>
          </a:bodyPr>
          <a:lstStyle>
            <a:lvl1pPr marL="457200" marR="0" lvl="0" indent="-361950" algn="l">
              <a:lnSpc>
                <a:spcPct val="100000"/>
              </a:lnSpc>
              <a:spcBef>
                <a:spcPts val="315"/>
              </a:spcBef>
              <a:spcAft>
                <a:spcPts val="0"/>
              </a:spcAft>
              <a:buClr>
                <a:schemeClr val="dk1"/>
              </a:buClr>
              <a:buSzPts val="2100"/>
              <a:buFont typeface="Arial"/>
              <a:buChar char="•"/>
              <a:defRPr sz="1575" b="0" i="0" u="none" strike="noStrike" cap="none">
                <a:solidFill>
                  <a:schemeClr val="dk1"/>
                </a:solidFill>
                <a:latin typeface="Verdana"/>
                <a:ea typeface="Verdana"/>
                <a:cs typeface="Verdana"/>
                <a:sym typeface="Verdana"/>
              </a:defRPr>
            </a:lvl1pPr>
            <a:lvl2pPr marL="914400" marR="0" lvl="1" indent="-342900"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Verdana"/>
                <a:ea typeface="Verdana"/>
                <a:cs typeface="Verdana"/>
                <a:sym typeface="Verdana"/>
              </a:defRPr>
            </a:lvl2pPr>
            <a:lvl3pPr marL="1371600" marR="0" lvl="2" indent="-323850" algn="l">
              <a:lnSpc>
                <a:spcPct val="100000"/>
              </a:lnSpc>
              <a:spcBef>
                <a:spcPts val="225"/>
              </a:spcBef>
              <a:spcAft>
                <a:spcPts val="0"/>
              </a:spcAft>
              <a:buClr>
                <a:schemeClr val="dk1"/>
              </a:buClr>
              <a:buSzPts val="1500"/>
              <a:buFont typeface="Arial"/>
              <a:buChar char="•"/>
              <a:defRPr sz="1125" b="0" i="0" u="none" strike="noStrike" cap="none">
                <a:solidFill>
                  <a:schemeClr val="dk1"/>
                </a:solidFill>
                <a:latin typeface="Verdana"/>
                <a:ea typeface="Verdana"/>
                <a:cs typeface="Verdana"/>
                <a:sym typeface="Verdana"/>
              </a:defRPr>
            </a:lvl3pPr>
            <a:lvl4pPr marL="1828800" marR="0" lvl="3" indent="-314325" algn="l">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4pPr>
            <a:lvl5pPr marL="2286000" marR="0" lvl="4" indent="-314325" algn="l">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5pPr>
            <a:lvl6pPr marL="2743200" marR="0" lvl="5" indent="-314325" algn="l">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6pPr>
            <a:lvl7pPr marL="3200400" marR="0" lvl="6" indent="-314325" algn="l">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7pPr>
            <a:lvl8pPr marL="3657600" marR="0" lvl="7" indent="-314325" algn="l">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8pPr>
            <a:lvl9pPr marL="4114800" marR="0" lvl="8" indent="-314325" algn="l">
              <a:lnSpc>
                <a:spcPct val="100000"/>
              </a:lnSpc>
              <a:spcBef>
                <a:spcPts val="203"/>
              </a:spcBef>
              <a:spcAft>
                <a:spcPts val="0"/>
              </a:spcAft>
              <a:buClr>
                <a:schemeClr val="dk1"/>
              </a:buClr>
              <a:buSzPts val="1350"/>
              <a:buFont typeface="Arial"/>
              <a:buChar char="•"/>
              <a:defRPr sz="1013" b="0" i="0" u="none" strike="noStrike" cap="none">
                <a:solidFill>
                  <a:schemeClr val="dk1"/>
                </a:solidFill>
                <a:latin typeface="Verdana"/>
                <a:ea typeface="Verdana"/>
                <a:cs typeface="Verdana"/>
                <a:sym typeface="Verdana"/>
              </a:defRPr>
            </a:lvl9pPr>
          </a:lstStyle>
          <a:p>
            <a:endParaRPr/>
          </a:p>
        </p:txBody>
      </p:sp>
      <p:sp>
        <p:nvSpPr>
          <p:cNvPr id="53" name="Google Shape;53;p59"/>
          <p:cNvSpPr txBox="1">
            <a:spLocks noGrp="1"/>
          </p:cNvSpPr>
          <p:nvPr>
            <p:ph type="dt" idx="10"/>
          </p:nvPr>
        </p:nvSpPr>
        <p:spPr>
          <a:xfrm>
            <a:off x="457200" y="6356353"/>
            <a:ext cx="2133600" cy="3652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888888"/>
              </a:buClr>
              <a:buSzPts val="1400"/>
              <a:buFont typeface="Verdana"/>
              <a:buNone/>
              <a:defRPr sz="675">
                <a:solidFill>
                  <a:srgbClr val="888888"/>
                </a:solidFill>
                <a:latin typeface="Verdana"/>
                <a:ea typeface="Verdana"/>
                <a:cs typeface="Verdana"/>
                <a:sym typeface="Verdana"/>
              </a:defRPr>
            </a:lvl1pPr>
            <a:lvl2pPr marR="0" lvl="1" algn="l">
              <a:lnSpc>
                <a:spcPct val="100000"/>
              </a:lnSpc>
              <a:spcBef>
                <a:spcPts val="0"/>
              </a:spcBef>
              <a:spcAft>
                <a:spcPts val="0"/>
              </a:spcAft>
              <a:buClr>
                <a:schemeClr val="dk1"/>
              </a:buClr>
              <a:buSzPts val="1400"/>
              <a:buFont typeface="Verdana"/>
              <a:buNone/>
              <a:defRPr sz="135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35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35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35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35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35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35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350" b="0" i="0" u="none" strike="noStrike" cap="none">
                <a:solidFill>
                  <a:schemeClr val="dk1"/>
                </a:solidFill>
                <a:latin typeface="Verdana"/>
                <a:ea typeface="Verdana"/>
                <a:cs typeface="Verdana"/>
                <a:sym typeface="Verdana"/>
              </a:defRPr>
            </a:lvl9pPr>
          </a:lstStyle>
          <a:p>
            <a:endParaRPr/>
          </a:p>
        </p:txBody>
      </p:sp>
      <p:sp>
        <p:nvSpPr>
          <p:cNvPr id="54" name="Google Shape;54;p59"/>
          <p:cNvSpPr txBox="1">
            <a:spLocks noGrp="1"/>
          </p:cNvSpPr>
          <p:nvPr>
            <p:ph type="ftr" idx="11"/>
          </p:nvPr>
        </p:nvSpPr>
        <p:spPr>
          <a:xfrm>
            <a:off x="3124200" y="6356353"/>
            <a:ext cx="2895600" cy="3652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888888"/>
              </a:buClr>
              <a:buSzPts val="1400"/>
              <a:buFont typeface="Verdana"/>
              <a:buNone/>
              <a:defRPr sz="675">
                <a:solidFill>
                  <a:srgbClr val="888888"/>
                </a:solidFill>
                <a:latin typeface="Verdana"/>
                <a:ea typeface="Verdana"/>
                <a:cs typeface="Verdana"/>
                <a:sym typeface="Verdana"/>
              </a:defRPr>
            </a:lvl1pPr>
            <a:lvl2pPr marR="0" lvl="1" algn="l">
              <a:lnSpc>
                <a:spcPct val="100000"/>
              </a:lnSpc>
              <a:spcBef>
                <a:spcPts val="0"/>
              </a:spcBef>
              <a:spcAft>
                <a:spcPts val="0"/>
              </a:spcAft>
              <a:buClr>
                <a:schemeClr val="dk1"/>
              </a:buClr>
              <a:buSzPts val="1400"/>
              <a:buFont typeface="Verdana"/>
              <a:buNone/>
              <a:defRPr sz="135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35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35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35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35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35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35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350" b="0" i="0" u="none" strike="noStrike" cap="none">
                <a:solidFill>
                  <a:schemeClr val="dk1"/>
                </a:solidFill>
                <a:latin typeface="Verdana"/>
                <a:ea typeface="Verdana"/>
                <a:cs typeface="Verdana"/>
                <a:sym typeface="Verdana"/>
              </a:defRPr>
            </a:lvl9pPr>
          </a:lstStyle>
          <a:p>
            <a:endParaRPr/>
          </a:p>
        </p:txBody>
      </p:sp>
      <p:sp>
        <p:nvSpPr>
          <p:cNvPr id="55" name="Google Shape;55;p59"/>
          <p:cNvSpPr txBox="1">
            <a:spLocks noGrp="1"/>
          </p:cNvSpPr>
          <p:nvPr>
            <p:ph type="sldNum" idx="12"/>
          </p:nvPr>
        </p:nvSpPr>
        <p:spPr>
          <a:xfrm>
            <a:off x="6553200" y="6356353"/>
            <a:ext cx="21336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Verdana"/>
              <a:buNone/>
              <a:defRPr sz="675"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888888"/>
              </a:buClr>
              <a:buSzPts val="900"/>
              <a:buFont typeface="Verdana"/>
              <a:buNone/>
              <a:defRPr sz="675"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888888"/>
              </a:buClr>
              <a:buSzPts val="900"/>
              <a:buFont typeface="Verdana"/>
              <a:buNone/>
              <a:defRPr sz="675"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888888"/>
              </a:buClr>
              <a:buSzPts val="900"/>
              <a:buFont typeface="Verdana"/>
              <a:buNone/>
              <a:defRPr sz="675"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888888"/>
              </a:buClr>
              <a:buSzPts val="900"/>
              <a:buFont typeface="Verdana"/>
              <a:buNone/>
              <a:defRPr sz="675"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888888"/>
              </a:buClr>
              <a:buSzPts val="900"/>
              <a:buFont typeface="Verdana"/>
              <a:buNone/>
              <a:defRPr sz="675"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888888"/>
              </a:buClr>
              <a:buSzPts val="900"/>
              <a:buFont typeface="Verdana"/>
              <a:buNone/>
              <a:defRPr sz="675"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888888"/>
              </a:buClr>
              <a:buSzPts val="900"/>
              <a:buFont typeface="Verdana"/>
              <a:buNone/>
              <a:defRPr sz="675"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888888"/>
              </a:buClr>
              <a:buSzPts val="900"/>
              <a:buFont typeface="Verdana"/>
              <a:buNone/>
              <a:defRPr sz="675"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56" name="Google Shape;56;p59" descr="Decorative image of smiling kids" title="Decorative image"/>
          <p:cNvPicPr preferRelativeResize="0"/>
          <p:nvPr/>
        </p:nvPicPr>
        <p:blipFill rotWithShape="1">
          <a:blip r:embed="rId2">
            <a:alphaModFix/>
          </a:blip>
          <a:srcRect l="239" t="13696"/>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57" name="Google Shape;57;p59" descr="VTSS Logo" title="Decorative image"/>
          <p:cNvPicPr preferRelativeResize="0"/>
          <p:nvPr/>
        </p:nvPicPr>
        <p:blipFill rotWithShape="1">
          <a:blip r:embed="rId3">
            <a:alphaModFix/>
          </a:blip>
          <a:srcRect/>
          <a:stretch/>
        </p:blipFill>
        <p:spPr>
          <a:xfrm>
            <a:off x="304800" y="324577"/>
            <a:ext cx="1771650" cy="104702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pic>
        <p:nvPicPr>
          <p:cNvPr id="59" name="Google Shape;59;p54"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60" name="Google Shape;60;p54"/>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4"/>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62" name="Google Shape;62;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65" name="Google Shape;65;p54"/>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6"/>
        <p:cNvGrpSpPr/>
        <p:nvPr/>
      </p:nvGrpSpPr>
      <p:grpSpPr>
        <a:xfrm>
          <a:off x="0" y="0"/>
          <a:ext cx="0" cy="0"/>
          <a:chOff x="0" y="0"/>
          <a:chExt cx="0" cy="0"/>
        </a:xfrm>
      </p:grpSpPr>
      <p:sp>
        <p:nvSpPr>
          <p:cNvPr id="67" name="Google Shape;67;p5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9" name="Google Shape;69;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 name="Google Shape;12;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formedfamiliesforward.org/"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formedfamiliesforward.org/"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jt_EyDney-4"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Sc9zS6Xg1W4"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vtss-ric.or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
          <p:cNvSpPr txBox="1">
            <a:spLocks noGrp="1"/>
          </p:cNvSpPr>
          <p:nvPr>
            <p:ph type="body" idx="1"/>
          </p:nvPr>
        </p:nvSpPr>
        <p:spPr>
          <a:xfrm>
            <a:off x="105525" y="5407075"/>
            <a:ext cx="9291900" cy="807300"/>
          </a:xfrm>
          <a:prstGeom prst="rect">
            <a:avLst/>
          </a:prstGeom>
          <a:solidFill>
            <a:schemeClr val="lt1">
              <a:alpha val="65882"/>
            </a:schemeClr>
          </a:solidFill>
          <a:ln>
            <a:noFill/>
          </a:ln>
        </p:spPr>
        <p:txBody>
          <a:bodyPr spcFirstLastPara="1" wrap="square" lIns="51400" tIns="25700" rIns="51400" bIns="25700" anchor="t" anchorCtr="0">
            <a:noAutofit/>
          </a:bodyPr>
          <a:lstStyle/>
          <a:p>
            <a:pPr marL="0" lvl="0" indent="0" algn="ctr" rtl="0">
              <a:lnSpc>
                <a:spcPct val="90000"/>
              </a:lnSpc>
              <a:spcBef>
                <a:spcPts val="0"/>
              </a:spcBef>
              <a:spcAft>
                <a:spcPts val="0"/>
              </a:spcAft>
              <a:buClr>
                <a:schemeClr val="dk1"/>
              </a:buClr>
              <a:buSzPts val="2960"/>
              <a:buNone/>
            </a:pPr>
            <a:r>
              <a:rPr lang="en-US" sz="2400">
                <a:solidFill>
                  <a:schemeClr val="dk1"/>
                </a:solidFill>
              </a:rPr>
              <a:t>October 13, December 1, 2021 &amp; March 2, 2022</a:t>
            </a:r>
            <a:endParaRPr sz="2400">
              <a:solidFill>
                <a:schemeClr val="dk1"/>
              </a:solidFill>
            </a:endParaRPr>
          </a:p>
          <a:p>
            <a:pPr marL="0" lvl="0" indent="0" algn="ctr" rtl="0">
              <a:lnSpc>
                <a:spcPct val="90000"/>
              </a:lnSpc>
              <a:spcBef>
                <a:spcPts val="0"/>
              </a:spcBef>
              <a:spcAft>
                <a:spcPts val="0"/>
              </a:spcAft>
              <a:buClr>
                <a:schemeClr val="dk1"/>
              </a:buClr>
              <a:buSzPts val="2960"/>
              <a:buNone/>
            </a:pPr>
            <a:r>
              <a:rPr lang="en-US" sz="2400">
                <a:solidFill>
                  <a:schemeClr val="dk1"/>
                </a:solidFill>
              </a:rPr>
              <a:t>9:00 - 12:30</a:t>
            </a:r>
            <a:endParaRPr sz="2400">
              <a:solidFill>
                <a:schemeClr val="dk1"/>
              </a:solidFill>
            </a:endParaRPr>
          </a:p>
        </p:txBody>
      </p:sp>
      <p:sp>
        <p:nvSpPr>
          <p:cNvPr id="214" name="Google Shape;214;p1"/>
          <p:cNvSpPr txBox="1">
            <a:spLocks noGrp="1"/>
          </p:cNvSpPr>
          <p:nvPr>
            <p:ph type="title"/>
          </p:nvPr>
        </p:nvSpPr>
        <p:spPr>
          <a:xfrm>
            <a:off x="865263" y="3319375"/>
            <a:ext cx="7772400" cy="1362000"/>
          </a:xfrm>
          <a:prstGeom prst="rect">
            <a:avLst/>
          </a:prstGeom>
          <a:solidFill>
            <a:schemeClr val="lt1">
              <a:alpha val="65882"/>
            </a:schemeClr>
          </a:solidFill>
          <a:ln w="19050" cap="flat" cmpd="sng">
            <a:solidFill>
              <a:schemeClr val="accent5"/>
            </a:solidFill>
            <a:prstDash val="solid"/>
            <a:round/>
            <a:headEnd type="none" w="sm" len="sm"/>
            <a:tailEnd type="none" w="sm" len="sm"/>
          </a:ln>
        </p:spPr>
        <p:txBody>
          <a:bodyPr spcFirstLastPara="1" wrap="square" lIns="51400" tIns="25700" rIns="51400" bIns="2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sz="33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Strand</a:t>
            </a:r>
            <a:r>
              <a:rPr lang="en-US" sz="3300" dirty="0"/>
              <a:t> 5: </a:t>
            </a:r>
            <a:r>
              <a:rPr lang="en-US" sz="33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Family</a:t>
            </a:r>
            <a:r>
              <a:rPr lang="en-US" sz="3300" dirty="0"/>
              <a:t> Engagement</a:t>
            </a:r>
            <a:endParaRPr sz="3300"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8"/>
          <p:cNvSpPr txBox="1">
            <a:spLocks noGrp="1"/>
          </p:cNvSpPr>
          <p:nvPr>
            <p:ph type="title"/>
          </p:nvPr>
        </p:nvSpPr>
        <p:spPr>
          <a:xfrm>
            <a:off x="349006" y="228600"/>
            <a:ext cx="8686800" cy="857400"/>
          </a:xfrm>
          <a:prstGeom prst="rect">
            <a:avLst/>
          </a:prstGeom>
          <a:solidFill>
            <a:srgbClr val="A9DCF2">
              <a:alpha val="66274"/>
            </a:srgbClr>
          </a:solid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rgbClr val="105775"/>
              </a:buClr>
              <a:buSzPts val="3600"/>
              <a:buNone/>
            </a:pPr>
            <a:r>
              <a:rPr lang="en-US" sz="4200">
                <a:solidFill>
                  <a:srgbClr val="000000"/>
                </a:solidFill>
                <a:latin typeface="Verdana"/>
                <a:ea typeface="Verdana"/>
                <a:cs typeface="Verdana"/>
                <a:sym typeface="Verdana"/>
              </a:rPr>
              <a:t>What does this look like?</a:t>
            </a:r>
            <a:endParaRPr sz="4200">
              <a:solidFill>
                <a:srgbClr val="000000"/>
              </a:solidFill>
              <a:latin typeface="Verdana"/>
              <a:ea typeface="Verdana"/>
              <a:cs typeface="Verdana"/>
              <a:sym typeface="Verdana"/>
            </a:endParaRPr>
          </a:p>
        </p:txBody>
      </p:sp>
      <p:sp>
        <p:nvSpPr>
          <p:cNvPr id="2" name="TextBox 1">
            <a:extLst>
              <a:ext uri="{FF2B5EF4-FFF2-40B4-BE49-F238E27FC236}">
                <a16:creationId xmlns:a16="http://schemas.microsoft.com/office/drawing/2014/main" id="{525718A6-3046-4379-8DFA-4BC91FDE92FB}"/>
              </a:ext>
            </a:extLst>
          </p:cNvPr>
          <p:cNvSpPr txBox="1"/>
          <p:nvPr/>
        </p:nvSpPr>
        <p:spPr>
          <a:xfrm>
            <a:off x="1783830" y="2833141"/>
            <a:ext cx="6529352" cy="954107"/>
          </a:xfrm>
          <a:prstGeom prst="rect">
            <a:avLst/>
          </a:prstGeom>
          <a:noFill/>
        </p:spPr>
        <p:txBody>
          <a:bodyPr wrap="none" rtlCol="0">
            <a:spAutoFit/>
          </a:bodyPr>
          <a:lstStyle/>
          <a:p>
            <a:r>
              <a:rPr lang="en-US" sz="2800" dirty="0">
                <a:latin typeface="Verdana" panose="020B0604030504040204" pitchFamily="34" charset="0"/>
                <a:ea typeface="Verdana" panose="020B0604030504040204" pitchFamily="34" charset="0"/>
              </a:rPr>
              <a:t>Please see your VTSS State Coach </a:t>
            </a:r>
          </a:p>
          <a:p>
            <a:r>
              <a:rPr lang="en-US" sz="2800" dirty="0">
                <a:latin typeface="Verdana" panose="020B0604030504040204" pitchFamily="34" charset="0"/>
                <a:ea typeface="Verdana" panose="020B0604030504040204" pitchFamily="34" charset="0"/>
              </a:rPr>
              <a:t>for this diagram.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9"/>
          <p:cNvSpPr txBox="1">
            <a:spLocks noGrp="1"/>
          </p:cNvSpPr>
          <p:nvPr>
            <p:ph type="title"/>
          </p:nvPr>
        </p:nvSpPr>
        <p:spPr>
          <a:xfrm>
            <a:off x="2514600" y="172750"/>
            <a:ext cx="6270900" cy="1158600"/>
          </a:xfrm>
          <a:prstGeom prst="rect">
            <a:avLst/>
          </a:prstGeom>
          <a:solidFill>
            <a:srgbClr val="A9DCF2">
              <a:alpha val="66666"/>
            </a:srgbClr>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chemeClr val="dk1"/>
              </a:buClr>
              <a:buSzPts val="2850"/>
              <a:buFont typeface="Verdana"/>
              <a:buNone/>
            </a:pPr>
            <a:r>
              <a:rPr lang="en-US" sz="4000"/>
              <a:t>Family Engagement in VTSS</a:t>
            </a:r>
            <a:endParaRPr sz="4000"/>
          </a:p>
        </p:txBody>
      </p:sp>
      <p:sp>
        <p:nvSpPr>
          <p:cNvPr id="289" name="Google Shape;289;p9"/>
          <p:cNvSpPr txBox="1">
            <a:spLocks noGrp="1"/>
          </p:cNvSpPr>
          <p:nvPr>
            <p:ph type="body" idx="1"/>
          </p:nvPr>
        </p:nvSpPr>
        <p:spPr>
          <a:xfrm>
            <a:off x="190500" y="1752600"/>
            <a:ext cx="8763000" cy="26670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420"/>
              </a:spcBef>
              <a:spcAft>
                <a:spcPts val="0"/>
              </a:spcAft>
              <a:buSzPts val="2100"/>
              <a:buNone/>
            </a:pPr>
            <a:r>
              <a:rPr lang="en-US" sz="2800"/>
              <a:t>“...an active, interactive, dynamic, and ongoing process in which family members and key stakeholders engage as equal partners in decision-making, planning, and implementation to support children and adolescents across settings .” </a:t>
            </a:r>
            <a:endParaRPr/>
          </a:p>
          <a:p>
            <a:pPr marL="0" lvl="0" indent="0" algn="l" rtl="0">
              <a:lnSpc>
                <a:spcPct val="100000"/>
              </a:lnSpc>
              <a:spcBef>
                <a:spcPts val="420"/>
              </a:spcBef>
              <a:spcAft>
                <a:spcPts val="0"/>
              </a:spcAft>
              <a:buSzPts val="2100"/>
              <a:buNone/>
            </a:pPr>
            <a:endParaRPr sz="2800">
              <a:latin typeface="Calibri"/>
              <a:ea typeface="Calibri"/>
              <a:cs typeface="Calibri"/>
              <a:sym typeface="Calibri"/>
            </a:endParaRPr>
          </a:p>
          <a:p>
            <a:pPr marL="0" lvl="0" indent="0" algn="l" rtl="0">
              <a:lnSpc>
                <a:spcPct val="100000"/>
              </a:lnSpc>
              <a:spcBef>
                <a:spcPts val="420"/>
              </a:spcBef>
              <a:spcAft>
                <a:spcPts val="0"/>
              </a:spcAft>
              <a:buSzPts val="2100"/>
              <a:buNone/>
            </a:pPr>
            <a:r>
              <a:rPr lang="en-US" sz="900">
                <a:latin typeface="Calibri"/>
                <a:ea typeface="Calibri"/>
                <a:cs typeface="Calibri"/>
                <a:sym typeface="Calibri"/>
              </a:rPr>
              <a:t>“Aligning and Integrating Family Engagement in PBIS”</a:t>
            </a:r>
            <a:endParaRPr sz="1612"/>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96f72aa188_0_3"/>
          <p:cNvSpPr txBox="1">
            <a:spLocks noGrp="1"/>
          </p:cNvSpPr>
          <p:nvPr>
            <p:ph type="body" idx="1"/>
          </p:nvPr>
        </p:nvSpPr>
        <p:spPr>
          <a:xfrm>
            <a:off x="228600" y="2157850"/>
            <a:ext cx="9000000" cy="2812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1800"/>
              <a:buNone/>
            </a:pPr>
            <a:r>
              <a:rPr lang="en-US" sz="2700"/>
              <a:t>See page 5 in the Workbook. </a:t>
            </a:r>
            <a:endParaRPr sz="2700"/>
          </a:p>
          <a:p>
            <a:pPr marL="0" lvl="0" indent="0" algn="ctr" rtl="0">
              <a:lnSpc>
                <a:spcPct val="100000"/>
              </a:lnSpc>
              <a:spcBef>
                <a:spcPts val="360"/>
              </a:spcBef>
              <a:spcAft>
                <a:spcPts val="0"/>
              </a:spcAft>
              <a:buClr>
                <a:schemeClr val="dk1"/>
              </a:buClr>
              <a:buSzPts val="1100"/>
              <a:buFont typeface="Arial"/>
              <a:buNone/>
            </a:pPr>
            <a:endParaRPr sz="2700"/>
          </a:p>
          <a:p>
            <a:pPr marL="457200" lvl="0" indent="-400050" algn="l" rtl="0">
              <a:lnSpc>
                <a:spcPct val="100000"/>
              </a:lnSpc>
              <a:spcBef>
                <a:spcPts val="360"/>
              </a:spcBef>
              <a:spcAft>
                <a:spcPts val="0"/>
              </a:spcAft>
              <a:buSzPts val="2700"/>
              <a:buChar char="•"/>
            </a:pPr>
            <a:r>
              <a:rPr lang="en-US" sz="2700"/>
              <a:t>Identify one statement that aligns with your view of family engagement. </a:t>
            </a:r>
            <a:endParaRPr sz="2700"/>
          </a:p>
          <a:p>
            <a:pPr marL="457200" lvl="0" indent="-400050" algn="l" rtl="0">
              <a:lnSpc>
                <a:spcPct val="100000"/>
              </a:lnSpc>
              <a:spcBef>
                <a:spcPts val="1000"/>
              </a:spcBef>
              <a:spcAft>
                <a:spcPts val="0"/>
              </a:spcAft>
              <a:buSzPts val="2700"/>
              <a:buChar char="•"/>
            </a:pPr>
            <a:r>
              <a:rPr lang="en-US" sz="2700"/>
              <a:t>Then, discuss as a team - what common values are you noticing among your team members?</a:t>
            </a:r>
            <a:endParaRPr sz="2700"/>
          </a:p>
          <a:p>
            <a:pPr marL="457200" lvl="0" indent="-400050" algn="l" rtl="0">
              <a:lnSpc>
                <a:spcPct val="100000"/>
              </a:lnSpc>
              <a:spcBef>
                <a:spcPts val="1000"/>
              </a:spcBef>
              <a:spcAft>
                <a:spcPts val="0"/>
              </a:spcAft>
              <a:buSzPts val="2700"/>
              <a:buChar char="•"/>
            </a:pPr>
            <a:r>
              <a:rPr lang="en-US" sz="2700"/>
              <a:t>Identify a reporter to share when we return.</a:t>
            </a:r>
            <a:endParaRPr sz="2700"/>
          </a:p>
          <a:p>
            <a:pPr marL="0" lvl="0" indent="0" algn="l" rtl="0">
              <a:lnSpc>
                <a:spcPct val="100000"/>
              </a:lnSpc>
              <a:spcBef>
                <a:spcPts val="1000"/>
              </a:spcBef>
              <a:spcAft>
                <a:spcPts val="0"/>
              </a:spcAft>
              <a:buSzPts val="1800"/>
              <a:buNone/>
            </a:pPr>
            <a:endParaRPr sz="2700"/>
          </a:p>
          <a:p>
            <a:pPr marL="0" lvl="0" indent="0" algn="ctr" rtl="0">
              <a:lnSpc>
                <a:spcPct val="100000"/>
              </a:lnSpc>
              <a:spcBef>
                <a:spcPts val="360"/>
              </a:spcBef>
              <a:spcAft>
                <a:spcPts val="0"/>
              </a:spcAft>
              <a:buSzPts val="1800"/>
              <a:buNone/>
            </a:pPr>
            <a:endParaRPr sz="2700"/>
          </a:p>
          <a:p>
            <a:pPr marL="0" lvl="0" indent="0" algn="l" rtl="0">
              <a:lnSpc>
                <a:spcPct val="100000"/>
              </a:lnSpc>
              <a:spcBef>
                <a:spcPts val="360"/>
              </a:spcBef>
              <a:spcAft>
                <a:spcPts val="0"/>
              </a:spcAft>
              <a:buSzPts val="1800"/>
              <a:buNone/>
            </a:pPr>
            <a:endParaRPr sz="2700"/>
          </a:p>
          <a:p>
            <a:pPr marL="457200" lvl="0" indent="0" algn="l" rtl="0">
              <a:lnSpc>
                <a:spcPct val="107916"/>
              </a:lnSpc>
              <a:spcBef>
                <a:spcPts val="0"/>
              </a:spcBef>
              <a:spcAft>
                <a:spcPts val="0"/>
              </a:spcAft>
              <a:buSzPts val="1800"/>
              <a:buNone/>
            </a:pPr>
            <a:endParaRPr sz="3900"/>
          </a:p>
        </p:txBody>
      </p:sp>
      <p:sp>
        <p:nvSpPr>
          <p:cNvPr id="296" name="Google Shape;296;g96f72aa188_0_3"/>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Breakout Rooms</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0"/>
          <p:cNvSpPr txBox="1">
            <a:spLocks noGrp="1"/>
          </p:cNvSpPr>
          <p:nvPr>
            <p:ph type="title"/>
          </p:nvPr>
        </p:nvSpPr>
        <p:spPr>
          <a:xfrm>
            <a:off x="310950" y="155475"/>
            <a:ext cx="8533500" cy="1032000"/>
          </a:xfrm>
          <a:prstGeom prst="rect">
            <a:avLst/>
          </a:prstGeom>
          <a:solidFill>
            <a:srgbClr val="A9DCF2">
              <a:alpha val="66274"/>
            </a:srgbClr>
          </a:solidFill>
          <a:ln>
            <a:noFill/>
          </a:ln>
        </p:spPr>
        <p:txBody>
          <a:bodyPr spcFirstLastPara="1" wrap="square" lIns="68550" tIns="34275" rIns="68550" bIns="34275" anchor="ctr" anchorCtr="0">
            <a:normAutofit fontScale="90000"/>
          </a:bodyPr>
          <a:lstStyle/>
          <a:p>
            <a:pPr marL="0" lvl="0" indent="0" algn="ctr" rtl="0">
              <a:lnSpc>
                <a:spcPct val="100000"/>
              </a:lnSpc>
              <a:spcBef>
                <a:spcPts val="0"/>
              </a:spcBef>
              <a:spcAft>
                <a:spcPts val="0"/>
              </a:spcAft>
              <a:buClr>
                <a:srgbClr val="105775"/>
              </a:buClr>
              <a:buSzPts val="4000"/>
              <a:buFont typeface="Verdana"/>
              <a:buNone/>
            </a:pPr>
            <a:r>
              <a:rPr lang="en-US">
                <a:solidFill>
                  <a:srgbClr val="000000"/>
                </a:solidFill>
                <a:latin typeface="Verdana"/>
                <a:ea typeface="Verdana"/>
                <a:cs typeface="Verdana"/>
                <a:sym typeface="Verdana"/>
              </a:rPr>
              <a:t>Family Engagement </a:t>
            </a:r>
            <a:r>
              <a:rPr lang="en-US">
                <a:solidFill>
                  <a:srgbClr val="000000"/>
                </a:solidFill>
              </a:rPr>
              <a:t>Components</a:t>
            </a:r>
            <a:endParaRPr>
              <a:solidFill>
                <a:srgbClr val="000000"/>
              </a:solidFill>
              <a:latin typeface="Verdana"/>
              <a:ea typeface="Verdana"/>
              <a:cs typeface="Verdana"/>
              <a:sym typeface="Verdana"/>
            </a:endParaRPr>
          </a:p>
        </p:txBody>
      </p:sp>
      <p:sp>
        <p:nvSpPr>
          <p:cNvPr id="303" name="Google Shape;303;p10"/>
          <p:cNvSpPr txBox="1">
            <a:spLocks noGrp="1"/>
          </p:cNvSpPr>
          <p:nvPr>
            <p:ph type="body" idx="1"/>
          </p:nvPr>
        </p:nvSpPr>
        <p:spPr>
          <a:xfrm>
            <a:off x="310938" y="1555700"/>
            <a:ext cx="8196000" cy="2915100"/>
          </a:xfrm>
          <a:prstGeom prst="rect">
            <a:avLst/>
          </a:prstGeom>
          <a:noFill/>
          <a:ln>
            <a:noFill/>
          </a:ln>
        </p:spPr>
        <p:txBody>
          <a:bodyPr spcFirstLastPara="1" wrap="square" lIns="68550" tIns="34275" rIns="68550" bIns="34275" anchor="t" anchorCtr="0">
            <a:normAutofit lnSpcReduction="10000"/>
          </a:bodyPr>
          <a:lstStyle/>
          <a:p>
            <a:pPr marL="457200" lvl="0" indent="-342900" algn="l" rtl="0">
              <a:lnSpc>
                <a:spcPct val="80000"/>
              </a:lnSpc>
              <a:spcBef>
                <a:spcPts val="0"/>
              </a:spcBef>
              <a:spcAft>
                <a:spcPts val="0"/>
              </a:spcAft>
              <a:buSzPts val="1800"/>
              <a:buChar char="●"/>
            </a:pPr>
            <a:r>
              <a:rPr lang="en-US" sz="3000" b="1"/>
              <a:t>Positive Relationships </a:t>
            </a:r>
            <a:r>
              <a:rPr lang="en-US" sz="3000"/>
              <a:t>- </a:t>
            </a:r>
            <a:r>
              <a:rPr lang="en-US" sz="2600"/>
              <a:t>Educators recognize families’ needs and cultural characteristics, leading to greater understand and respect among all.</a:t>
            </a:r>
            <a:endParaRPr sz="2600"/>
          </a:p>
          <a:p>
            <a:pPr marL="0" lvl="0" indent="0" algn="l" rtl="0">
              <a:lnSpc>
                <a:spcPct val="80000"/>
              </a:lnSpc>
              <a:spcBef>
                <a:spcPts val="0"/>
              </a:spcBef>
              <a:spcAft>
                <a:spcPts val="0"/>
              </a:spcAft>
              <a:buSzPts val="1800"/>
              <a:buNone/>
            </a:pPr>
            <a:endParaRPr sz="3000"/>
          </a:p>
          <a:p>
            <a:pPr marL="457200" lvl="0" indent="-342900" algn="l" rtl="0">
              <a:lnSpc>
                <a:spcPct val="80000"/>
              </a:lnSpc>
              <a:spcBef>
                <a:spcPts val="0"/>
              </a:spcBef>
              <a:spcAft>
                <a:spcPts val="0"/>
              </a:spcAft>
              <a:buSzPts val="1800"/>
              <a:buChar char="●"/>
            </a:pPr>
            <a:r>
              <a:rPr lang="en-US" sz="3000" b="1"/>
              <a:t>Family Empowerment - </a:t>
            </a:r>
            <a:r>
              <a:rPr lang="en-US" sz="2600"/>
              <a:t>Educators use effective strategies to identify and encourage families’ knowledge, skills and efficacy for supporting students learning.</a:t>
            </a:r>
            <a:endParaRPr sz="2600"/>
          </a:p>
          <a:p>
            <a:pPr marL="342900" lvl="0" indent="0" algn="l" rtl="0">
              <a:lnSpc>
                <a:spcPct val="70000"/>
              </a:lnSpc>
              <a:spcBef>
                <a:spcPts val="0"/>
              </a:spcBef>
              <a:spcAft>
                <a:spcPts val="0"/>
              </a:spcAft>
              <a:buSzPts val="1800"/>
              <a:buNone/>
            </a:pPr>
            <a:endParaRPr sz="2590">
              <a:solidFill>
                <a:srgbClr val="000000"/>
              </a:solidFill>
            </a:endParaRPr>
          </a:p>
          <a:p>
            <a:pPr marL="257175" lvl="0" indent="-104775" algn="l" rtl="0">
              <a:lnSpc>
                <a:spcPct val="70000"/>
              </a:lnSpc>
              <a:spcBef>
                <a:spcPts val="480"/>
              </a:spcBef>
              <a:spcAft>
                <a:spcPts val="0"/>
              </a:spcAft>
              <a:buClr>
                <a:schemeClr val="dk1"/>
              </a:buClr>
              <a:buSzPts val="3200"/>
              <a:buNone/>
            </a:pPr>
            <a:endParaRPr sz="1887"/>
          </a:p>
        </p:txBody>
      </p:sp>
      <p:sp>
        <p:nvSpPr>
          <p:cNvPr id="304" name="Google Shape;304;p10"/>
          <p:cNvSpPr txBox="1"/>
          <p:nvPr/>
        </p:nvSpPr>
        <p:spPr>
          <a:xfrm>
            <a:off x="179544" y="5965469"/>
            <a:ext cx="4301400" cy="371100"/>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Verdana"/>
                <a:ea typeface="Verdana"/>
                <a:cs typeface="Verdana"/>
                <a:sym typeface="Verdana"/>
              </a:rPr>
              <a:t>From Minch et al., 2017         </a:t>
            </a:r>
            <a:endParaRPr sz="1350" b="0" i="0" u="none" strike="noStrike" cap="none">
              <a:solidFill>
                <a:srgbClr val="000000"/>
              </a:solidFill>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1"/>
          <p:cNvSpPr txBox="1">
            <a:spLocks noGrp="1"/>
          </p:cNvSpPr>
          <p:nvPr>
            <p:ph type="body" idx="1"/>
          </p:nvPr>
        </p:nvSpPr>
        <p:spPr>
          <a:xfrm>
            <a:off x="457200" y="1448800"/>
            <a:ext cx="8229600" cy="3810000"/>
          </a:xfrm>
          <a:prstGeom prst="rect">
            <a:avLst/>
          </a:prstGeom>
          <a:noFill/>
          <a:ln>
            <a:noFill/>
          </a:ln>
        </p:spPr>
        <p:txBody>
          <a:bodyPr spcFirstLastPara="1" wrap="square" lIns="68550" tIns="34275" rIns="68550" bIns="34275" anchor="t" anchorCtr="0">
            <a:noAutofit/>
          </a:bodyPr>
          <a:lstStyle/>
          <a:p>
            <a:pPr marL="457200" lvl="0" indent="-342900" algn="l" rtl="0">
              <a:lnSpc>
                <a:spcPct val="80000"/>
              </a:lnSpc>
              <a:spcBef>
                <a:spcPts val="0"/>
              </a:spcBef>
              <a:spcAft>
                <a:spcPts val="0"/>
              </a:spcAft>
              <a:buSzPts val="1800"/>
              <a:buChar char="●"/>
            </a:pPr>
            <a:r>
              <a:rPr lang="en-US" sz="2800" b="1"/>
              <a:t>Leadership </a:t>
            </a:r>
            <a:r>
              <a:rPr lang="en-US" sz="2800"/>
              <a:t>- </a:t>
            </a:r>
            <a:r>
              <a:rPr lang="en-US" sz="2600"/>
              <a:t>Family Engagement is included in professional development, school vision, mission, and goals and are aligned with division vision and goals for engagement.</a:t>
            </a:r>
            <a:endParaRPr sz="2600"/>
          </a:p>
          <a:p>
            <a:pPr marL="0" lvl="0" indent="0" algn="l" rtl="0">
              <a:lnSpc>
                <a:spcPct val="80000"/>
              </a:lnSpc>
              <a:spcBef>
                <a:spcPts val="0"/>
              </a:spcBef>
              <a:spcAft>
                <a:spcPts val="0"/>
              </a:spcAft>
              <a:buSzPts val="1800"/>
              <a:buNone/>
            </a:pPr>
            <a:endParaRPr sz="2800"/>
          </a:p>
          <a:p>
            <a:pPr marL="457200" lvl="0" indent="-342900" algn="l" rtl="0">
              <a:lnSpc>
                <a:spcPct val="80000"/>
              </a:lnSpc>
              <a:spcBef>
                <a:spcPts val="0"/>
              </a:spcBef>
              <a:spcAft>
                <a:spcPts val="0"/>
              </a:spcAft>
              <a:buSzPts val="1800"/>
              <a:buChar char="●"/>
            </a:pPr>
            <a:r>
              <a:rPr lang="en-US" sz="2800" b="1"/>
              <a:t>Multi-tiered, Multi-Dimensional Approach </a:t>
            </a:r>
            <a:r>
              <a:rPr lang="en-US" sz="2800"/>
              <a:t>- </a:t>
            </a:r>
            <a:r>
              <a:rPr lang="en-US" sz="2600"/>
              <a:t>Multidimensional approaches are used to engage families in dialogue through multiple communication modes. Use of different approaches to engage families whose children are at different tiers.</a:t>
            </a:r>
            <a:endParaRPr sz="2600"/>
          </a:p>
          <a:p>
            <a:pPr marL="0" lvl="0" indent="0" algn="l" rtl="0">
              <a:lnSpc>
                <a:spcPct val="80000"/>
              </a:lnSpc>
              <a:spcBef>
                <a:spcPts val="0"/>
              </a:spcBef>
              <a:spcAft>
                <a:spcPts val="0"/>
              </a:spcAft>
              <a:buSzPts val="1800"/>
              <a:buNone/>
            </a:pPr>
            <a:endParaRPr sz="2800"/>
          </a:p>
          <a:p>
            <a:pPr marL="0" lvl="0" indent="0" algn="l" rtl="0">
              <a:lnSpc>
                <a:spcPct val="80000"/>
              </a:lnSpc>
              <a:spcBef>
                <a:spcPts val="0"/>
              </a:spcBef>
              <a:spcAft>
                <a:spcPts val="0"/>
              </a:spcAft>
              <a:buClr>
                <a:schemeClr val="dk1"/>
              </a:buClr>
              <a:buSzPts val="1800"/>
              <a:buNone/>
            </a:pPr>
            <a:endParaRPr sz="1800" b="1"/>
          </a:p>
          <a:p>
            <a:pPr marL="0" lvl="0" indent="0" algn="l" rtl="0">
              <a:lnSpc>
                <a:spcPct val="100000"/>
              </a:lnSpc>
              <a:spcBef>
                <a:spcPts val="270"/>
              </a:spcBef>
              <a:spcAft>
                <a:spcPts val="0"/>
              </a:spcAft>
              <a:buClr>
                <a:schemeClr val="dk1"/>
              </a:buClr>
              <a:buSzPts val="1800"/>
              <a:buNone/>
            </a:pPr>
            <a:endParaRPr/>
          </a:p>
        </p:txBody>
      </p:sp>
      <p:sp>
        <p:nvSpPr>
          <p:cNvPr id="311" name="Google Shape;311;p11"/>
          <p:cNvSpPr txBox="1">
            <a:spLocks noGrp="1"/>
          </p:cNvSpPr>
          <p:nvPr>
            <p:ph type="title"/>
          </p:nvPr>
        </p:nvSpPr>
        <p:spPr>
          <a:xfrm>
            <a:off x="228600" y="381000"/>
            <a:ext cx="8686800" cy="857250"/>
          </a:xfrm>
          <a:prstGeom prst="rect">
            <a:avLst/>
          </a:prstGeom>
          <a:solidFill>
            <a:srgbClr val="A9DCF2">
              <a:alpha val="66274"/>
            </a:srgbClr>
          </a:solid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a:solidFill>
                  <a:schemeClr val="dk1"/>
                </a:solidFill>
              </a:rPr>
              <a:t>Family Engagement Components </a:t>
            </a:r>
            <a:r>
              <a:rPr lang="en-US" sz="2700">
                <a:solidFill>
                  <a:schemeClr val="dk1"/>
                </a:solidFill>
              </a:rPr>
              <a:t>(cont.)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2"/>
          <p:cNvSpPr txBox="1">
            <a:spLocks noGrp="1"/>
          </p:cNvSpPr>
          <p:nvPr>
            <p:ph type="title"/>
          </p:nvPr>
        </p:nvSpPr>
        <p:spPr>
          <a:xfrm>
            <a:off x="228764" y="229575"/>
            <a:ext cx="8207100" cy="816000"/>
          </a:xfrm>
          <a:prstGeom prst="rect">
            <a:avLst/>
          </a:prstGeom>
          <a:solidFill>
            <a:srgbClr val="A9DCF2">
              <a:alpha val="66274"/>
            </a:srgbClr>
          </a:solidFill>
          <a:ln>
            <a:noFill/>
          </a:ln>
        </p:spPr>
        <p:txBody>
          <a:bodyPr spcFirstLastPara="1" wrap="square" lIns="68550" tIns="34275" rIns="68550" bIns="34275" anchor="ctr" anchorCtr="0">
            <a:normAutofit/>
          </a:bodyPr>
          <a:lstStyle/>
          <a:p>
            <a:pPr marL="0" lvl="0" indent="0" algn="ctr" rtl="0">
              <a:lnSpc>
                <a:spcPct val="100000"/>
              </a:lnSpc>
              <a:spcBef>
                <a:spcPts val="0"/>
              </a:spcBef>
              <a:spcAft>
                <a:spcPts val="0"/>
              </a:spcAft>
              <a:buClr>
                <a:srgbClr val="105775"/>
              </a:buClr>
              <a:buSzPts val="4000"/>
              <a:buFont typeface="Verdana"/>
              <a:buNone/>
            </a:pPr>
            <a:r>
              <a:rPr lang="en-US">
                <a:solidFill>
                  <a:schemeClr val="dk1"/>
                </a:solidFill>
              </a:rPr>
              <a:t>Six Components </a:t>
            </a:r>
            <a:r>
              <a:rPr lang="en-US" sz="2700">
                <a:solidFill>
                  <a:srgbClr val="000000"/>
                </a:solidFill>
              </a:rPr>
              <a:t>(cont.)</a:t>
            </a:r>
            <a:endParaRPr sz="2700">
              <a:solidFill>
                <a:srgbClr val="000000"/>
              </a:solidFill>
            </a:endParaRPr>
          </a:p>
        </p:txBody>
      </p:sp>
      <p:sp>
        <p:nvSpPr>
          <p:cNvPr id="318" name="Google Shape;318;p12"/>
          <p:cNvSpPr txBox="1">
            <a:spLocks noGrp="1"/>
          </p:cNvSpPr>
          <p:nvPr>
            <p:ph type="body" idx="1"/>
          </p:nvPr>
        </p:nvSpPr>
        <p:spPr>
          <a:xfrm>
            <a:off x="362725" y="1388500"/>
            <a:ext cx="7966800" cy="4284600"/>
          </a:xfrm>
          <a:prstGeom prst="rect">
            <a:avLst/>
          </a:prstGeom>
          <a:noFill/>
          <a:ln>
            <a:noFill/>
          </a:ln>
        </p:spPr>
        <p:txBody>
          <a:bodyPr spcFirstLastPara="1" wrap="square" lIns="68550" tIns="34275" rIns="68550" bIns="34275" anchor="t" anchorCtr="0">
            <a:normAutofit/>
          </a:bodyPr>
          <a:lstStyle/>
          <a:p>
            <a:pPr marL="457200" lvl="0" indent="-342900" algn="l" rtl="0">
              <a:lnSpc>
                <a:spcPct val="90000"/>
              </a:lnSpc>
              <a:spcBef>
                <a:spcPts val="0"/>
              </a:spcBef>
              <a:spcAft>
                <a:spcPts val="0"/>
              </a:spcAft>
              <a:buSzPts val="1800"/>
              <a:buChar char="●"/>
            </a:pPr>
            <a:r>
              <a:rPr lang="en-US" sz="3000" b="1"/>
              <a:t>Data-based Goals &amp; Outcomes </a:t>
            </a:r>
            <a:r>
              <a:rPr lang="en-US" sz="3000"/>
              <a:t>-</a:t>
            </a:r>
            <a:r>
              <a:rPr lang="en-US" sz="3000" b="1"/>
              <a:t> </a:t>
            </a:r>
            <a:r>
              <a:rPr lang="en-US" sz="2600"/>
              <a:t>Goals and outcomes are based on student outcomes as well as family data; input from families and staff is sought and used</a:t>
            </a:r>
            <a:r>
              <a:rPr lang="en-US" sz="3000"/>
              <a:t>.</a:t>
            </a:r>
            <a:endParaRPr sz="3000"/>
          </a:p>
          <a:p>
            <a:pPr marL="0" lvl="0" indent="0" algn="l" rtl="0">
              <a:lnSpc>
                <a:spcPct val="90000"/>
              </a:lnSpc>
              <a:spcBef>
                <a:spcPts val="0"/>
              </a:spcBef>
              <a:spcAft>
                <a:spcPts val="0"/>
              </a:spcAft>
              <a:buSzPts val="1800"/>
              <a:buNone/>
            </a:pPr>
            <a:endParaRPr sz="3000"/>
          </a:p>
          <a:p>
            <a:pPr marL="457200" lvl="0" indent="-342900" algn="l" rtl="0">
              <a:lnSpc>
                <a:spcPct val="90000"/>
              </a:lnSpc>
              <a:spcBef>
                <a:spcPts val="0"/>
              </a:spcBef>
              <a:spcAft>
                <a:spcPts val="0"/>
              </a:spcAft>
              <a:buSzPts val="1800"/>
              <a:buChar char="●"/>
            </a:pPr>
            <a:r>
              <a:rPr lang="en-US" sz="3000" b="1"/>
              <a:t>Collaborative Problem-Solving </a:t>
            </a:r>
            <a:r>
              <a:rPr lang="en-US" sz="3000"/>
              <a:t>- </a:t>
            </a:r>
            <a:r>
              <a:rPr lang="en-US" sz="2600"/>
              <a:t>Families of children receiving Tier 2 and Tier 3 supports are effectively engaged in all steps of the problem-solving process.</a:t>
            </a:r>
            <a:endParaRPr sz="2600"/>
          </a:p>
          <a:p>
            <a:pPr marL="342900" lvl="0" indent="0" algn="l" rtl="0">
              <a:lnSpc>
                <a:spcPct val="80000"/>
              </a:lnSpc>
              <a:spcBef>
                <a:spcPts val="360"/>
              </a:spcBef>
              <a:spcAft>
                <a:spcPts val="0"/>
              </a:spcAft>
              <a:buSzPts val="1800"/>
              <a:buNone/>
            </a:pPr>
            <a:endParaRPr sz="2800" b="1"/>
          </a:p>
          <a:p>
            <a:pPr marL="257175" lvl="0" indent="-142875" algn="l" rtl="0">
              <a:lnSpc>
                <a:spcPct val="80000"/>
              </a:lnSpc>
              <a:spcBef>
                <a:spcPts val="360"/>
              </a:spcBef>
              <a:spcAft>
                <a:spcPts val="0"/>
              </a:spcAft>
              <a:buClr>
                <a:schemeClr val="dk1"/>
              </a:buClr>
              <a:buSzPts val="2400"/>
              <a:buNone/>
            </a:pPr>
            <a:endParaRPr sz="416"/>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9e2293c56a_2_0"/>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dirty="0"/>
              <a:t>VTSS Implementation Matrix</a:t>
            </a:r>
            <a:endParaRPr dirty="0"/>
          </a:p>
        </p:txBody>
      </p:sp>
      <p:sp>
        <p:nvSpPr>
          <p:cNvPr id="7" name="TextBox 6">
            <a:extLst>
              <a:ext uri="{FF2B5EF4-FFF2-40B4-BE49-F238E27FC236}">
                <a16:creationId xmlns:a16="http://schemas.microsoft.com/office/drawing/2014/main" id="{918A92C5-3FD1-424C-A619-AFDBBF4DEEBE}"/>
              </a:ext>
            </a:extLst>
          </p:cNvPr>
          <p:cNvSpPr txBox="1"/>
          <p:nvPr/>
        </p:nvSpPr>
        <p:spPr>
          <a:xfrm>
            <a:off x="2285999" y="3148652"/>
            <a:ext cx="4924269" cy="1384995"/>
          </a:xfrm>
          <a:prstGeom prst="rect">
            <a:avLst/>
          </a:prstGeom>
          <a:noFill/>
        </p:spPr>
        <p:txBody>
          <a:bodyPr wrap="square">
            <a:spAutoFit/>
          </a:bodyPr>
          <a:lstStyle/>
          <a:p>
            <a:r>
              <a:rPr lang="en-US" sz="2800" dirty="0">
                <a:latin typeface="Verdana" panose="020B0604030504040204" pitchFamily="34" charset="0"/>
                <a:ea typeface="Verdana" panose="020B0604030504040204" pitchFamily="34" charset="0"/>
              </a:rPr>
              <a:t>Please see your Workbook or VTSS State Coach for this information.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4" name="Google Shape;334;p13"/>
          <p:cNvSpPr txBox="1"/>
          <p:nvPr/>
        </p:nvSpPr>
        <p:spPr>
          <a:xfrm>
            <a:off x="0" y="6245400"/>
            <a:ext cx="5016000" cy="612600"/>
          </a:xfrm>
          <a:prstGeom prst="rect">
            <a:avLst/>
          </a:prstGeom>
          <a:noFill/>
          <a:ln>
            <a:noFill/>
          </a:ln>
        </p:spPr>
        <p:txBody>
          <a:bodyPr spcFirstLastPara="1" wrap="square" lIns="68550" tIns="68550" rIns="68550" bIns="68550" anchor="t" anchorCtr="0">
            <a:noAutofit/>
          </a:bodyPr>
          <a:lstStyle/>
          <a:p>
            <a:pPr marL="0" marR="0" lvl="1" indent="0" algn="l" rtl="0">
              <a:lnSpc>
                <a:spcPct val="100000"/>
              </a:lnSpc>
              <a:spcBef>
                <a:spcPts val="0"/>
              </a:spcBef>
              <a:spcAft>
                <a:spcPts val="0"/>
              </a:spcAft>
              <a:buClr>
                <a:srgbClr val="000000"/>
              </a:buClr>
              <a:buSzPts val="750"/>
              <a:buFont typeface="Arial"/>
              <a:buNone/>
            </a:pPr>
            <a:r>
              <a:rPr lang="en-US" sz="1650" b="0" i="0" u="none" strike="noStrike" cap="none">
                <a:solidFill>
                  <a:schemeClr val="dk1"/>
                </a:solidFill>
                <a:latin typeface="Arial"/>
                <a:ea typeface="Arial"/>
                <a:cs typeface="Arial"/>
                <a:sym typeface="Arial"/>
              </a:rPr>
              <a:t>Minch, Kincaid, Tremaine &amp; Thomas, </a:t>
            </a:r>
            <a:r>
              <a:rPr lang="en-US" sz="1650">
                <a:solidFill>
                  <a:schemeClr val="dk1"/>
                </a:solidFill>
              </a:rPr>
              <a:t>(2017)</a:t>
            </a:r>
            <a:r>
              <a:rPr lang="en-US" sz="1650" b="0" i="0" u="none" strike="noStrike" cap="none">
                <a:solidFill>
                  <a:schemeClr val="dk1"/>
                </a:solidFill>
                <a:latin typeface="Arial"/>
                <a:ea typeface="Arial"/>
                <a:cs typeface="Arial"/>
                <a:sym typeface="Arial"/>
              </a:rPr>
              <a:t> </a:t>
            </a:r>
            <a:r>
              <a:rPr lang="en-US" sz="1650" b="0" i="1" u="none" strike="noStrike" cap="none">
                <a:solidFill>
                  <a:schemeClr val="dk1"/>
                </a:solidFill>
                <a:latin typeface="Arial"/>
                <a:ea typeface="Arial"/>
                <a:cs typeface="Arial"/>
                <a:sym typeface="Arial"/>
              </a:rPr>
              <a:t>Aligning &amp; Integrating Family Engageme</a:t>
            </a:r>
            <a:r>
              <a:rPr lang="en-US" sz="1600" i="1" u="none" strike="noStrike" cap="none">
                <a:solidFill>
                  <a:schemeClr val="dk1"/>
                </a:solidFill>
              </a:rPr>
              <a:t>nt in PBIS</a:t>
            </a:r>
            <a:endParaRPr sz="1600" i="0" u="none" strike="noStrike" cap="none">
              <a:solidFill>
                <a:schemeClr val="dk1"/>
              </a:solidFil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Verdana"/>
              <a:ea typeface="Verdana"/>
              <a:cs typeface="Verdana"/>
              <a:sym typeface="Verdana"/>
            </a:endParaRPr>
          </a:p>
        </p:txBody>
      </p:sp>
      <p:sp>
        <p:nvSpPr>
          <p:cNvPr id="2" name="Title 1">
            <a:extLst>
              <a:ext uri="{FF2B5EF4-FFF2-40B4-BE49-F238E27FC236}">
                <a16:creationId xmlns:a16="http://schemas.microsoft.com/office/drawing/2014/main" id="{6EB00009-64C4-4457-89FF-97C00FC32388}"/>
              </a:ext>
            </a:extLst>
          </p:cNvPr>
          <p:cNvSpPr>
            <a:spLocks noGrp="1"/>
          </p:cNvSpPr>
          <p:nvPr>
            <p:ph type="title"/>
          </p:nvPr>
        </p:nvSpPr>
        <p:spPr/>
        <p:txBody>
          <a:bodyPr/>
          <a:lstStyle/>
          <a:p>
            <a:r>
              <a:rPr lang="en-US" sz="4000" dirty="0">
                <a:latin typeface="Verdana" panose="020B0604030504040204" pitchFamily="34" charset="0"/>
                <a:ea typeface="Verdana" panose="020B0604030504040204" pitchFamily="34" charset="0"/>
              </a:rPr>
              <a:t/>
            </a:r>
            <a:br>
              <a:rPr lang="en-US" sz="4000" dirty="0">
                <a:latin typeface="Verdana" panose="020B0604030504040204" pitchFamily="34" charset="0"/>
                <a:ea typeface="Verdana" panose="020B0604030504040204" pitchFamily="34" charset="0"/>
              </a:rPr>
            </a:br>
            <a:r>
              <a:rPr lang="en-US" sz="4000" dirty="0">
                <a:latin typeface="Verdana" panose="020B0604030504040204" pitchFamily="34" charset="0"/>
                <a:ea typeface="Verdana" panose="020B0604030504040204" pitchFamily="34" charset="0"/>
              </a:rPr>
              <a:t>Family Engagement, PBIS, CR-PBIS and MTSS Alignments</a:t>
            </a:r>
            <a:br>
              <a:rPr lang="en-US" sz="4000" dirty="0">
                <a:latin typeface="Verdana" panose="020B0604030504040204" pitchFamily="34" charset="0"/>
                <a:ea typeface="Verdana" panose="020B0604030504040204" pitchFamily="34" charset="0"/>
              </a:rPr>
            </a:br>
            <a:endParaRPr lang="en-US" dirty="0"/>
          </a:p>
        </p:txBody>
      </p:sp>
      <p:sp>
        <p:nvSpPr>
          <p:cNvPr id="3" name="TextBox 2">
            <a:extLst>
              <a:ext uri="{FF2B5EF4-FFF2-40B4-BE49-F238E27FC236}">
                <a16:creationId xmlns:a16="http://schemas.microsoft.com/office/drawing/2014/main" id="{A992F5B1-D8E3-482A-B5F3-8217B4E4E1F9}"/>
              </a:ext>
            </a:extLst>
          </p:cNvPr>
          <p:cNvSpPr txBox="1"/>
          <p:nvPr/>
        </p:nvSpPr>
        <p:spPr>
          <a:xfrm>
            <a:off x="1993692" y="3297836"/>
            <a:ext cx="5176417" cy="954107"/>
          </a:xfrm>
          <a:prstGeom prst="rect">
            <a:avLst/>
          </a:prstGeom>
          <a:noFill/>
        </p:spPr>
        <p:txBody>
          <a:bodyPr wrap="none" rtlCol="0">
            <a:spAutoFit/>
          </a:bodyPr>
          <a:lstStyle/>
          <a:p>
            <a:r>
              <a:rPr lang="en-US" sz="2800" dirty="0">
                <a:latin typeface="Verdana" panose="020B0604030504040204" pitchFamily="34" charset="0"/>
                <a:ea typeface="Verdana" panose="020B0604030504040204" pitchFamily="34" charset="0"/>
              </a:rPr>
              <a:t>Please see your VTSS State</a:t>
            </a:r>
          </a:p>
          <a:p>
            <a:r>
              <a:rPr lang="en-US" sz="2800" dirty="0">
                <a:latin typeface="Verdana" panose="020B0604030504040204" pitchFamily="34" charset="0"/>
                <a:ea typeface="Verdana" panose="020B0604030504040204" pitchFamily="34" charset="0"/>
              </a:rPr>
              <a:t>Coach for this diagram.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1" name="Google Shape;341;p15"/>
          <p:cNvSpPr txBox="1">
            <a:spLocks noGrp="1"/>
          </p:cNvSpPr>
          <p:nvPr>
            <p:ph type="title"/>
          </p:nvPr>
        </p:nvSpPr>
        <p:spPr>
          <a:xfrm>
            <a:off x="228600" y="381000"/>
            <a:ext cx="8686800" cy="1073700"/>
          </a:xfrm>
          <a:prstGeom prst="rect">
            <a:avLst/>
          </a:prstGeom>
          <a:solidFill>
            <a:srgbClr val="A9DCF2">
              <a:alpha val="66274"/>
            </a:srgbClr>
          </a:solidFill>
          <a:ln>
            <a:noFill/>
          </a:ln>
        </p:spPr>
        <p:txBody>
          <a:bodyPr spcFirstLastPara="1" wrap="square" lIns="68550" tIns="34275" rIns="68550" bIns="34275" anchor="ctr" anchorCtr="0">
            <a:normAutofit fontScale="90000"/>
          </a:bodyPr>
          <a:lstStyle/>
          <a:p>
            <a:pPr marL="0" lvl="0" indent="0" algn="ctr" rtl="0">
              <a:lnSpc>
                <a:spcPct val="100000"/>
              </a:lnSpc>
              <a:spcBef>
                <a:spcPts val="0"/>
              </a:spcBef>
              <a:spcAft>
                <a:spcPts val="0"/>
              </a:spcAft>
              <a:buClr>
                <a:srgbClr val="105775"/>
              </a:buClr>
              <a:buSzPts val="4000"/>
              <a:buFont typeface="Verdana"/>
              <a:buNone/>
            </a:pPr>
            <a:r>
              <a:rPr lang="en-US" sz="4200">
                <a:solidFill>
                  <a:srgbClr val="000000"/>
                </a:solidFill>
              </a:rPr>
              <a:t>Family Engagement in VTSS Videos</a:t>
            </a:r>
            <a:endParaRPr sz="4200">
              <a:solidFill>
                <a:srgbClr val="000000"/>
              </a:solidFill>
            </a:endParaRPr>
          </a:p>
        </p:txBody>
      </p:sp>
      <p:sp>
        <p:nvSpPr>
          <p:cNvPr id="7" name="TextBox 6">
            <a:extLst>
              <a:ext uri="{FF2B5EF4-FFF2-40B4-BE49-F238E27FC236}">
                <a16:creationId xmlns:a16="http://schemas.microsoft.com/office/drawing/2014/main" id="{7CA5F2BC-30E4-4C0E-8322-0B600A59468B}"/>
              </a:ext>
            </a:extLst>
          </p:cNvPr>
          <p:cNvSpPr txBox="1"/>
          <p:nvPr/>
        </p:nvSpPr>
        <p:spPr>
          <a:xfrm>
            <a:off x="1693889" y="2948199"/>
            <a:ext cx="6430779" cy="2677656"/>
          </a:xfrm>
          <a:prstGeom prst="rect">
            <a:avLst/>
          </a:prstGeom>
          <a:noFill/>
        </p:spPr>
        <p:txBody>
          <a:bodyPr wrap="square">
            <a:spAutoFit/>
          </a:bodyPr>
          <a:lstStyle/>
          <a:p>
            <a:r>
              <a:rPr lang="en-US" sz="2800" dirty="0">
                <a:latin typeface="Verdana" panose="020B0604030504040204" pitchFamily="34" charset="0"/>
                <a:ea typeface="Verdana" panose="020B0604030504040204" pitchFamily="34" charset="0"/>
              </a:rPr>
              <a:t>Please see the Formed Families</a:t>
            </a:r>
          </a:p>
          <a:p>
            <a:r>
              <a:rPr lang="en-US" sz="2800" dirty="0">
                <a:latin typeface="Verdana" panose="020B0604030504040204" pitchFamily="34" charset="0"/>
                <a:ea typeface="Verdana" panose="020B0604030504040204" pitchFamily="34" charset="0"/>
              </a:rPr>
              <a:t>Forward website for this video. </a:t>
            </a:r>
          </a:p>
          <a:p>
            <a:r>
              <a:rPr lang="en-US" sz="2800" dirty="0">
                <a:latin typeface="Verdana" panose="020B0604030504040204" pitchFamily="34" charset="0"/>
                <a:ea typeface="Verdana" panose="020B0604030504040204" pitchFamily="34" charset="0"/>
                <a:hlinkClick r:id="rId3"/>
              </a:rPr>
              <a:t>https://formedfamiliesforward.org/</a:t>
            </a:r>
            <a:endParaRPr lang="en-US" sz="2800" dirty="0">
              <a:latin typeface="Verdana" panose="020B0604030504040204" pitchFamily="34" charset="0"/>
              <a:ea typeface="Verdana" panose="020B0604030504040204" pitchFamily="34" charset="0"/>
            </a:endParaRPr>
          </a:p>
          <a:p>
            <a:r>
              <a:rPr lang="en-US" sz="2800" dirty="0" err="1">
                <a:latin typeface="Verdana" panose="020B0604030504040204" pitchFamily="34" charset="0"/>
                <a:ea typeface="Verdana" panose="020B0604030504040204" pitchFamily="34" charset="0"/>
              </a:rPr>
              <a:t>resource_category</a:t>
            </a:r>
            <a:r>
              <a:rPr lang="en-US" sz="2800" dirty="0">
                <a:latin typeface="Verdana" panose="020B0604030504040204" pitchFamily="34" charset="0"/>
                <a:ea typeface="Verdana" panose="020B0604030504040204" pitchFamily="34" charset="0"/>
              </a:rPr>
              <a:t>/family-engagement</a:t>
            </a: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6"/>
          <p:cNvSpPr txBox="1">
            <a:spLocks noGrp="1"/>
          </p:cNvSpPr>
          <p:nvPr>
            <p:ph type="title"/>
          </p:nvPr>
        </p:nvSpPr>
        <p:spPr>
          <a:xfrm>
            <a:off x="228600" y="381000"/>
            <a:ext cx="8686800" cy="857250"/>
          </a:xfrm>
          <a:prstGeom prst="rect">
            <a:avLst/>
          </a:prstGeom>
          <a:solidFill>
            <a:srgbClr val="A9DCF2">
              <a:alpha val="66274"/>
            </a:srgbClr>
          </a:solid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sz="3300">
                <a:solidFill>
                  <a:srgbClr val="000000"/>
                </a:solidFill>
              </a:rPr>
              <a:t>Promoting Equity in Education Through Family Engagement</a:t>
            </a:r>
            <a:endParaRPr sz="3300">
              <a:solidFill>
                <a:srgbClr val="000000"/>
              </a:solidFill>
            </a:endParaRPr>
          </a:p>
        </p:txBody>
      </p:sp>
      <p:sp>
        <p:nvSpPr>
          <p:cNvPr id="4" name="TextBox 3">
            <a:extLst>
              <a:ext uri="{FF2B5EF4-FFF2-40B4-BE49-F238E27FC236}">
                <a16:creationId xmlns:a16="http://schemas.microsoft.com/office/drawing/2014/main" id="{8BFDDC3D-D040-4F83-9554-7583559A989D}"/>
              </a:ext>
            </a:extLst>
          </p:cNvPr>
          <p:cNvSpPr txBox="1"/>
          <p:nvPr/>
        </p:nvSpPr>
        <p:spPr>
          <a:xfrm>
            <a:off x="1139253" y="2698230"/>
            <a:ext cx="7377341" cy="1815882"/>
          </a:xfrm>
          <a:prstGeom prst="rect">
            <a:avLst/>
          </a:prstGeom>
          <a:noFill/>
        </p:spPr>
        <p:txBody>
          <a:bodyPr wrap="none" rtlCol="0">
            <a:spAutoFit/>
          </a:bodyPr>
          <a:lstStyle/>
          <a:p>
            <a:r>
              <a:rPr lang="en-US" sz="2800" dirty="0">
                <a:latin typeface="Verdana" panose="020B0604030504040204" pitchFamily="34" charset="0"/>
                <a:ea typeface="Verdana" panose="020B0604030504040204" pitchFamily="34" charset="0"/>
              </a:rPr>
              <a:t>Please see the Formed Families</a:t>
            </a:r>
          </a:p>
          <a:p>
            <a:r>
              <a:rPr lang="en-US" sz="2800" dirty="0">
                <a:latin typeface="Verdana" panose="020B0604030504040204" pitchFamily="34" charset="0"/>
                <a:ea typeface="Verdana" panose="020B0604030504040204" pitchFamily="34" charset="0"/>
              </a:rPr>
              <a:t>Forward website for this video. </a:t>
            </a:r>
          </a:p>
          <a:p>
            <a:r>
              <a:rPr lang="en-US" sz="2800" dirty="0">
                <a:latin typeface="Verdana" panose="020B0604030504040204" pitchFamily="34" charset="0"/>
                <a:ea typeface="Verdana" panose="020B0604030504040204" pitchFamily="34" charset="0"/>
                <a:hlinkClick r:id="rId3"/>
              </a:rPr>
              <a:t>https://formedfamiliesforward.org/</a:t>
            </a:r>
            <a:endParaRPr lang="en-US" sz="2800" dirty="0">
              <a:latin typeface="Verdana" panose="020B0604030504040204" pitchFamily="34" charset="0"/>
              <a:ea typeface="Verdana" panose="020B0604030504040204" pitchFamily="34" charset="0"/>
            </a:endParaRPr>
          </a:p>
          <a:p>
            <a:r>
              <a:rPr lang="en-US" sz="2800" dirty="0" err="1">
                <a:latin typeface="Verdana" panose="020B0604030504040204" pitchFamily="34" charset="0"/>
                <a:ea typeface="Verdana" panose="020B0604030504040204" pitchFamily="34" charset="0"/>
              </a:rPr>
              <a:t>resource_category</a:t>
            </a:r>
            <a:r>
              <a:rPr lang="en-US" sz="2800" dirty="0">
                <a:latin typeface="Verdana" panose="020B0604030504040204" pitchFamily="34" charset="0"/>
                <a:ea typeface="Verdana" panose="020B0604030504040204" pitchFamily="34" charset="0"/>
              </a:rPr>
              <a:t>/family-engagement/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9b28c7a656_0_56"/>
          <p:cNvSpPr txBox="1">
            <a:spLocks noGrp="1"/>
          </p:cNvSpPr>
          <p:nvPr>
            <p:ph type="title" idx="4294967295"/>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sz="4200">
                <a:solidFill>
                  <a:schemeClr val="dk1"/>
                </a:solidFill>
              </a:rPr>
              <a:t>Virtual Norms</a:t>
            </a:r>
            <a:endParaRPr sz="4200"/>
          </a:p>
        </p:txBody>
      </p:sp>
      <p:graphicFrame>
        <p:nvGraphicFramePr>
          <p:cNvPr id="220" name="Google Shape;220;g9b28c7a656_0_56"/>
          <p:cNvGraphicFramePr/>
          <p:nvPr/>
        </p:nvGraphicFramePr>
        <p:xfrm>
          <a:off x="228600" y="1828050"/>
          <a:ext cx="8686800" cy="4282650"/>
        </p:xfrm>
        <a:graphic>
          <a:graphicData uri="http://schemas.openxmlformats.org/drawingml/2006/table">
            <a:tbl>
              <a:tblPr firstRow="1" bandRow="1">
                <a:noFill/>
                <a:tableStyleId>{7FDFEE64-F4EC-49BD-A481-587DFE32E302}</a:tableStyleId>
              </a:tblPr>
              <a:tblGrid>
                <a:gridCol w="2389375">
                  <a:extLst>
                    <a:ext uri="{9D8B030D-6E8A-4147-A177-3AD203B41FA5}">
                      <a16:colId xmlns:a16="http://schemas.microsoft.com/office/drawing/2014/main" val="20000"/>
                    </a:ext>
                  </a:extLst>
                </a:gridCol>
                <a:gridCol w="6297425">
                  <a:extLst>
                    <a:ext uri="{9D8B030D-6E8A-4147-A177-3AD203B41FA5}">
                      <a16:colId xmlns:a16="http://schemas.microsoft.com/office/drawing/2014/main" val="20001"/>
                    </a:ext>
                  </a:extLst>
                </a:gridCol>
              </a:tblGrid>
              <a:tr h="4895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chemeClr val="dk1"/>
                          </a:solidFill>
                        </a:rPr>
                        <a:t>Expectations</a:t>
                      </a:r>
                      <a:endParaRPr sz="2400" u="none" strike="noStrike" cap="none">
                        <a:solidFill>
                          <a:schemeClr val="dk1"/>
                        </a:solidFill>
                      </a:endParaRPr>
                    </a:p>
                  </a:txBody>
                  <a:tcPr marL="91450" marR="91450" marT="45725" marB="45725">
                    <a:solidFill>
                      <a:srgbClr val="B7B7B7"/>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chemeClr val="dk1"/>
                          </a:solidFill>
                        </a:rPr>
                        <a:t>What does that look like?</a:t>
                      </a:r>
                      <a:endParaRPr sz="1400" u="none" strike="noStrike" cap="none"/>
                    </a:p>
                  </a:txBody>
                  <a:tcPr marL="91450" marR="91450" marT="45725" marB="45725">
                    <a:solidFill>
                      <a:srgbClr val="B7B7B7"/>
                    </a:solidFill>
                  </a:tcPr>
                </a:tc>
                <a:extLst>
                  <a:ext uri="{0D108BD9-81ED-4DB2-BD59-A6C34878D82A}">
                    <a16:rowId xmlns:a16="http://schemas.microsoft.com/office/drawing/2014/main" val="10000"/>
                  </a:ext>
                </a:extLst>
              </a:tr>
              <a:tr h="79812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chemeClr val="dk1"/>
                          </a:solidFill>
                        </a:rPr>
                        <a:t>Be Engaged</a:t>
                      </a:r>
                      <a:endParaRPr sz="1400" u="none" strike="noStrike" cap="none"/>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2100"/>
                        <a:buFont typeface="Arial"/>
                        <a:buChar char="•"/>
                      </a:pPr>
                      <a:r>
                        <a:rPr lang="en-US" sz="2100" u="none" strike="noStrike" cap="none"/>
                        <a:t>Unmute to share ideas/questions.</a:t>
                      </a:r>
                      <a:endParaRPr sz="1700" u="none" strike="noStrike" cap="none"/>
                    </a:p>
                    <a:p>
                      <a:pPr marL="285750" marR="0" lvl="0" indent="-285750" algn="l" rtl="0">
                        <a:lnSpc>
                          <a:spcPct val="100000"/>
                        </a:lnSpc>
                        <a:spcBef>
                          <a:spcPts val="0"/>
                        </a:spcBef>
                        <a:spcAft>
                          <a:spcPts val="0"/>
                        </a:spcAft>
                        <a:buClr>
                          <a:schemeClr val="dk1"/>
                        </a:buClr>
                        <a:buSzPts val="2100"/>
                        <a:buFont typeface="Arial"/>
                        <a:buChar char="•"/>
                      </a:pPr>
                      <a:r>
                        <a:rPr lang="en-US" sz="2100" u="none" strike="noStrike" cap="none"/>
                        <a:t>Participate in virtual activities.</a:t>
                      </a:r>
                      <a:endParaRPr sz="1700" u="none" strike="noStrike" cap="none"/>
                    </a:p>
                  </a:txBody>
                  <a:tcPr marL="91450" marR="91450" marT="45725" marB="45725"/>
                </a:tc>
                <a:extLst>
                  <a:ext uri="{0D108BD9-81ED-4DB2-BD59-A6C34878D82A}">
                    <a16:rowId xmlns:a16="http://schemas.microsoft.com/office/drawing/2014/main" val="10001"/>
                  </a:ext>
                </a:extLst>
              </a:tr>
              <a:tr h="14974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Be Respectful</a:t>
                      </a:r>
                      <a:endParaRPr sz="1400" u="none" strike="noStrike" cap="none"/>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2100"/>
                        <a:buFont typeface="Arial"/>
                        <a:buChar char="•"/>
                      </a:pPr>
                      <a:r>
                        <a:rPr lang="en-US" sz="2100" u="none" strike="noStrike" cap="none"/>
                        <a:t>Eliminate distractions like cell phones, email, social media, and background noise.</a:t>
                      </a:r>
                      <a:endParaRPr sz="1700" u="none" strike="noStrike" cap="none"/>
                    </a:p>
                    <a:p>
                      <a:pPr marL="285750" marR="0" lvl="0" indent="-285750" algn="l" rtl="0">
                        <a:lnSpc>
                          <a:spcPct val="100000"/>
                        </a:lnSpc>
                        <a:spcBef>
                          <a:spcPts val="0"/>
                        </a:spcBef>
                        <a:spcAft>
                          <a:spcPts val="0"/>
                        </a:spcAft>
                        <a:buClr>
                          <a:schemeClr val="dk1"/>
                        </a:buClr>
                        <a:buSzPts val="2100"/>
                        <a:buFont typeface="Arial"/>
                        <a:buChar char="•"/>
                      </a:pPr>
                      <a:r>
                        <a:rPr lang="en-US" sz="2100" u="none" strike="noStrike" cap="none"/>
                        <a:t>Give others time to talk and share.</a:t>
                      </a:r>
                      <a:endParaRPr sz="1700" u="none" strike="noStrike" cap="none"/>
                    </a:p>
                    <a:p>
                      <a:pPr marL="285750" marR="0" lvl="0" indent="-285750" algn="l" rtl="0">
                        <a:lnSpc>
                          <a:spcPct val="100000"/>
                        </a:lnSpc>
                        <a:spcBef>
                          <a:spcPts val="0"/>
                        </a:spcBef>
                        <a:spcAft>
                          <a:spcPts val="0"/>
                        </a:spcAft>
                        <a:buClr>
                          <a:schemeClr val="dk1"/>
                        </a:buClr>
                        <a:buSzPts val="2100"/>
                        <a:buFont typeface="Arial"/>
                        <a:buChar char="•"/>
                      </a:pPr>
                      <a:r>
                        <a:rPr lang="en-US" sz="2100" u="none" strike="noStrike" cap="none"/>
                        <a:t>Be committed to attend the full session.</a:t>
                      </a:r>
                      <a:endParaRPr sz="1700" u="none" strike="noStrike" cap="none"/>
                    </a:p>
                  </a:txBody>
                  <a:tcPr marL="91450" marR="91450" marT="45725" marB="45725"/>
                </a:tc>
                <a:extLst>
                  <a:ext uri="{0D108BD9-81ED-4DB2-BD59-A6C34878D82A}">
                    <a16:rowId xmlns:a16="http://schemas.microsoft.com/office/drawing/2014/main" val="10002"/>
                  </a:ext>
                </a:extLst>
              </a:tr>
              <a:tr h="14974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Be Prepared </a:t>
                      </a:r>
                      <a:endParaRPr sz="1400" u="none" strike="noStrike" cap="none"/>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2100"/>
                        <a:buFont typeface="Arial"/>
                        <a:buChar char="•"/>
                      </a:pPr>
                      <a:r>
                        <a:rPr lang="en-US" sz="2100" u="none" strike="noStrike" cap="none"/>
                        <a:t>Download materials prior to the </a:t>
                      </a:r>
                      <a:r>
                        <a:rPr lang="en-US" sz="2100" u="none" strike="noStrike" cap="non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session</a:t>
                      </a:r>
                      <a:r>
                        <a:rPr lang="en-US" sz="2100" u="none" strike="noStrike" cap="none"/>
                        <a:t>.</a:t>
                      </a:r>
                      <a:endParaRPr sz="1700" u="none" strike="noStrike" cap="none"/>
                    </a:p>
                    <a:p>
                      <a:pPr marL="285750" marR="0" lvl="0" indent="-285750" algn="l" rtl="0">
                        <a:lnSpc>
                          <a:spcPct val="100000"/>
                        </a:lnSpc>
                        <a:spcBef>
                          <a:spcPts val="0"/>
                        </a:spcBef>
                        <a:spcAft>
                          <a:spcPts val="0"/>
                        </a:spcAft>
                        <a:buClr>
                          <a:schemeClr val="dk1"/>
                        </a:buClr>
                        <a:buSzPts val="2100"/>
                        <a:buFont typeface="Arial"/>
                        <a:buChar char="•"/>
                      </a:pPr>
                      <a:r>
                        <a:rPr lang="en-US" sz="2100" u="none" strike="noStrike" cap="none"/>
                        <a:t>Set dates/times with your team to continue action planning after professional learning.</a:t>
                      </a:r>
                      <a:endParaRPr sz="1700" u="none" strike="noStrike" cap="none"/>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4"/>
          <p:cNvSpPr txBox="1">
            <a:spLocks noGrp="1"/>
          </p:cNvSpPr>
          <p:nvPr>
            <p:ph type="body" idx="4294967295"/>
          </p:nvPr>
        </p:nvSpPr>
        <p:spPr>
          <a:xfrm>
            <a:off x="333600" y="3515925"/>
            <a:ext cx="7761900" cy="2131500"/>
          </a:xfrm>
          <a:prstGeom prst="rect">
            <a:avLst/>
          </a:prstGeom>
          <a:noFill/>
          <a:ln>
            <a:noFill/>
          </a:ln>
        </p:spPr>
        <p:txBody>
          <a:bodyPr spcFirstLastPara="1" wrap="square" lIns="68550" tIns="34275" rIns="68550" bIns="34275" anchor="t" anchorCtr="0">
            <a:normAutofit fontScale="92500" lnSpcReduction="20000"/>
          </a:bodyPr>
          <a:lstStyle/>
          <a:p>
            <a:pPr marL="0" lvl="0" indent="0" algn="l" rtl="0">
              <a:lnSpc>
                <a:spcPct val="100000"/>
              </a:lnSpc>
              <a:spcBef>
                <a:spcPts val="480"/>
              </a:spcBef>
              <a:spcAft>
                <a:spcPts val="0"/>
              </a:spcAft>
              <a:buSzPts val="3200"/>
              <a:buNone/>
            </a:pPr>
            <a:r>
              <a:rPr lang="en-US" sz="2400"/>
              <a:t>Discuss Division Strength(</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s</a:t>
            </a:r>
            <a:r>
              <a:rPr lang="en-US" sz="2400"/>
              <a:t>)</a:t>
            </a:r>
            <a:endParaRPr sz="2400"/>
          </a:p>
          <a:p>
            <a:pPr marL="0" lvl="0" indent="0" algn="l" rtl="0">
              <a:lnSpc>
                <a:spcPct val="100000"/>
              </a:lnSpc>
              <a:spcBef>
                <a:spcPts val="480"/>
              </a:spcBef>
              <a:spcAft>
                <a:spcPts val="0"/>
              </a:spcAft>
              <a:buSzPts val="3200"/>
              <a:buNone/>
            </a:pPr>
            <a:endParaRPr sz="1400"/>
          </a:p>
          <a:p>
            <a:pPr marL="257175" lvl="0" indent="-257175" algn="l" rtl="0">
              <a:lnSpc>
                <a:spcPct val="100000"/>
              </a:lnSpc>
              <a:spcBef>
                <a:spcPts val="480"/>
              </a:spcBef>
              <a:spcAft>
                <a:spcPts val="0"/>
              </a:spcAft>
              <a:buClr>
                <a:schemeClr val="dk1"/>
              </a:buClr>
              <a:buSzPts val="3100"/>
              <a:buChar char="•"/>
            </a:pPr>
            <a:r>
              <a:rPr lang="en-US" sz="2400"/>
              <a:t>Is it consistent across schools?</a:t>
            </a:r>
            <a:endParaRPr sz="2400"/>
          </a:p>
          <a:p>
            <a:pPr marL="257175" lvl="0" indent="-257175" algn="l" rtl="0">
              <a:lnSpc>
                <a:spcPct val="100000"/>
              </a:lnSpc>
              <a:spcBef>
                <a:spcPts val="480"/>
              </a:spcBef>
              <a:spcAft>
                <a:spcPts val="0"/>
              </a:spcAft>
              <a:buClr>
                <a:schemeClr val="dk1"/>
              </a:buClr>
              <a:buSzPts val="3100"/>
              <a:buChar char="•"/>
            </a:pPr>
            <a:r>
              <a:rPr lang="en-US" sz="2400"/>
              <a:t>What facilitates these strengths? </a:t>
            </a:r>
            <a:endParaRPr sz="2400"/>
          </a:p>
          <a:p>
            <a:pPr marL="257175" lvl="0" indent="-257175" algn="l" rtl="0">
              <a:lnSpc>
                <a:spcPct val="100000"/>
              </a:lnSpc>
              <a:spcBef>
                <a:spcPts val="480"/>
              </a:spcBef>
              <a:spcAft>
                <a:spcPts val="0"/>
              </a:spcAft>
              <a:buClr>
                <a:srgbClr val="000000"/>
              </a:buClr>
              <a:buSzPts val="3100"/>
              <a:buChar char="•"/>
            </a:pPr>
            <a:r>
              <a:rPr lang="en-US" sz="2400">
                <a:solidFill>
                  <a:srgbClr val="000000"/>
                </a:solidFill>
              </a:rPr>
              <a:t>What assets are already in place?</a:t>
            </a:r>
            <a:endParaRPr sz="2400">
              <a:solidFill>
                <a:srgbClr val="000000"/>
              </a:solidFill>
            </a:endParaRPr>
          </a:p>
          <a:p>
            <a:pPr marL="257175" lvl="0" indent="-257175" algn="l" rtl="0">
              <a:lnSpc>
                <a:spcPct val="100000"/>
              </a:lnSpc>
              <a:spcBef>
                <a:spcPts val="480"/>
              </a:spcBef>
              <a:spcAft>
                <a:spcPts val="0"/>
              </a:spcAft>
              <a:buClr>
                <a:srgbClr val="000000"/>
              </a:buClr>
              <a:buSzPts val="3100"/>
              <a:buChar char="•"/>
            </a:pPr>
            <a:r>
              <a:rPr lang="en-US" sz="2400">
                <a:solidFill>
                  <a:srgbClr val="000000"/>
                </a:solidFill>
              </a:rPr>
              <a:t>How do you know an element is a strength?</a:t>
            </a:r>
            <a:endParaRPr sz="2400">
              <a:solidFill>
                <a:srgbClr val="000000"/>
              </a:solidFill>
            </a:endParaRPr>
          </a:p>
        </p:txBody>
      </p:sp>
      <p:sp>
        <p:nvSpPr>
          <p:cNvPr id="354" name="Google Shape;354;p14"/>
          <p:cNvSpPr txBox="1">
            <a:spLocks noGrp="1"/>
          </p:cNvSpPr>
          <p:nvPr>
            <p:ph type="title" idx="4294967295"/>
          </p:nvPr>
        </p:nvSpPr>
        <p:spPr>
          <a:xfrm>
            <a:off x="76200" y="115725"/>
            <a:ext cx="8991600" cy="1179600"/>
          </a:xfrm>
          <a:prstGeom prst="rect">
            <a:avLst/>
          </a:prstGeom>
          <a:solidFill>
            <a:srgbClr val="A9DCF2">
              <a:alpha val="66274"/>
            </a:srgbClr>
          </a:solidFill>
          <a:ln>
            <a:noFill/>
          </a:ln>
        </p:spPr>
        <p:txBody>
          <a:bodyPr spcFirstLastPara="1" wrap="square" lIns="68550" tIns="34275" rIns="68550" bIns="34275" anchor="ctr" anchorCtr="0">
            <a:normAutofit fontScale="90000"/>
          </a:bodyPr>
          <a:lstStyle/>
          <a:p>
            <a:pPr marL="342900" lvl="0" indent="0" algn="ctr" rtl="0">
              <a:lnSpc>
                <a:spcPct val="100000"/>
              </a:lnSpc>
              <a:spcBef>
                <a:spcPts val="0"/>
              </a:spcBef>
              <a:spcAft>
                <a:spcPts val="0"/>
              </a:spcAft>
              <a:buClr>
                <a:schemeClr val="dk1"/>
              </a:buClr>
              <a:buSzPts val="4000"/>
              <a:buFont typeface="Verdana"/>
              <a:buNone/>
            </a:pPr>
            <a:r>
              <a:rPr lang="en-US">
                <a:solidFill>
                  <a:schemeClr val="dk1"/>
                </a:solidFill>
              </a:rPr>
              <a:t>Which component(s) does your division do well?</a:t>
            </a:r>
            <a:endParaRPr/>
          </a:p>
        </p:txBody>
      </p:sp>
      <p:sp>
        <p:nvSpPr>
          <p:cNvPr id="355" name="Google Shape;355;p14"/>
          <p:cNvSpPr txBox="1"/>
          <p:nvPr/>
        </p:nvSpPr>
        <p:spPr>
          <a:xfrm>
            <a:off x="145850" y="1815823"/>
            <a:ext cx="4716000" cy="1179600"/>
          </a:xfrm>
          <a:prstGeom prst="rect">
            <a:avLst/>
          </a:prstGeom>
          <a:noFill/>
          <a:ln>
            <a:noFill/>
          </a:ln>
        </p:spPr>
        <p:txBody>
          <a:bodyPr spcFirstLastPara="1" wrap="square" lIns="68550" tIns="68550" rIns="68550" bIns="68550" anchor="ctr" anchorCtr="0">
            <a:noAutofit/>
          </a:bodyPr>
          <a:lstStyle/>
          <a:p>
            <a:pPr marL="342900" marR="0" lvl="0" indent="-323850" algn="l" rtl="0">
              <a:lnSpc>
                <a:spcPct val="115000"/>
              </a:lnSpc>
              <a:spcBef>
                <a:spcPts val="0"/>
              </a:spcBef>
              <a:spcAft>
                <a:spcPts val="0"/>
              </a:spcAft>
              <a:buClr>
                <a:schemeClr val="dk1"/>
              </a:buClr>
              <a:buSzPts val="3200"/>
              <a:buFont typeface="Verdana"/>
              <a:buChar char="❖"/>
            </a:pPr>
            <a:r>
              <a:rPr lang="en-US" sz="2400" b="0" i="0" u="none" strike="noStrike" cap="none">
                <a:solidFill>
                  <a:schemeClr val="dk1"/>
                </a:solidFill>
                <a:latin typeface="Verdana"/>
                <a:ea typeface="Verdana"/>
                <a:cs typeface="Verdana"/>
                <a:sym typeface="Verdana"/>
              </a:rPr>
              <a:t>Positive Relationships</a:t>
            </a:r>
            <a:endParaRPr sz="2400" b="0" i="0" u="none" strike="noStrike" cap="none">
              <a:solidFill>
                <a:schemeClr val="dk1"/>
              </a:solidFill>
              <a:latin typeface="Verdana"/>
              <a:ea typeface="Verdana"/>
              <a:cs typeface="Verdana"/>
              <a:sym typeface="Verdana"/>
            </a:endParaRPr>
          </a:p>
          <a:p>
            <a:pPr marL="342900" marR="0" lvl="0" indent="-323850" algn="l" rtl="0">
              <a:lnSpc>
                <a:spcPct val="115000"/>
              </a:lnSpc>
              <a:spcBef>
                <a:spcPts val="0"/>
              </a:spcBef>
              <a:spcAft>
                <a:spcPts val="0"/>
              </a:spcAft>
              <a:buClr>
                <a:schemeClr val="dk1"/>
              </a:buClr>
              <a:buSzPts val="3200"/>
              <a:buFont typeface="Verdana"/>
              <a:buChar char="❖"/>
            </a:pPr>
            <a:r>
              <a:rPr lang="en-US" sz="2400" b="0" i="0" u="none" strike="noStrike" cap="none">
                <a:solidFill>
                  <a:schemeClr val="dk1"/>
                </a:solidFill>
                <a:latin typeface="Verdana"/>
                <a:ea typeface="Verdana"/>
                <a:cs typeface="Verdana"/>
                <a:sym typeface="Verdana"/>
              </a:rPr>
              <a:t>Family Empowerment</a:t>
            </a:r>
            <a:endParaRPr sz="2400" b="0" i="0" u="none" strike="noStrike" cap="none">
              <a:solidFill>
                <a:schemeClr val="dk1"/>
              </a:solidFill>
              <a:latin typeface="Verdana"/>
              <a:ea typeface="Verdana"/>
              <a:cs typeface="Verdana"/>
              <a:sym typeface="Verdana"/>
            </a:endParaRPr>
          </a:p>
          <a:p>
            <a:pPr marL="342900" marR="0" lvl="0" indent="-323850" algn="l" rtl="0">
              <a:lnSpc>
                <a:spcPct val="115000"/>
              </a:lnSpc>
              <a:spcBef>
                <a:spcPts val="0"/>
              </a:spcBef>
              <a:spcAft>
                <a:spcPts val="0"/>
              </a:spcAft>
              <a:buClr>
                <a:schemeClr val="dk1"/>
              </a:buClr>
              <a:buSzPts val="3200"/>
              <a:buFont typeface="Verdana"/>
              <a:buChar char="❖"/>
            </a:pPr>
            <a:r>
              <a:rPr lang="en-US" sz="2400" b="0" i="0" u="none" strike="noStrike" cap="none">
                <a:solidFill>
                  <a:schemeClr val="dk1"/>
                </a:solidFill>
                <a:latin typeface="Verdana"/>
                <a:ea typeface="Verdana"/>
                <a:cs typeface="Verdana"/>
                <a:sym typeface="Verdana"/>
              </a:rPr>
              <a:t>Leadership</a:t>
            </a: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p:txBody>
      </p:sp>
      <p:sp>
        <p:nvSpPr>
          <p:cNvPr id="356" name="Google Shape;356;p14"/>
          <p:cNvSpPr txBox="1"/>
          <p:nvPr/>
        </p:nvSpPr>
        <p:spPr>
          <a:xfrm>
            <a:off x="4055100" y="1815819"/>
            <a:ext cx="5088900" cy="856200"/>
          </a:xfrm>
          <a:prstGeom prst="rect">
            <a:avLst/>
          </a:prstGeom>
          <a:noFill/>
          <a:ln>
            <a:noFill/>
          </a:ln>
        </p:spPr>
        <p:txBody>
          <a:bodyPr spcFirstLastPara="1" wrap="square" lIns="68550" tIns="68550" rIns="68550" bIns="68550" anchor="ctr" anchorCtr="0">
            <a:noAutofit/>
          </a:bodyPr>
          <a:lstStyle/>
          <a:p>
            <a:pPr marL="342900" marR="0" lvl="0" indent="-319087" algn="l" rtl="0">
              <a:lnSpc>
                <a:spcPct val="115000"/>
              </a:lnSpc>
              <a:spcBef>
                <a:spcPts val="0"/>
              </a:spcBef>
              <a:spcAft>
                <a:spcPts val="0"/>
              </a:spcAft>
              <a:buClr>
                <a:schemeClr val="dk1"/>
              </a:buClr>
              <a:buSzPts val="3100"/>
              <a:buFont typeface="Verdana"/>
              <a:buChar char="❖"/>
            </a:pPr>
            <a:r>
              <a:rPr lang="en-US" sz="2325" b="0" i="0" u="none" strike="noStrike" cap="none">
                <a:solidFill>
                  <a:schemeClr val="dk1"/>
                </a:solidFill>
                <a:latin typeface="Verdana"/>
                <a:ea typeface="Verdana"/>
                <a:cs typeface="Verdana"/>
                <a:sym typeface="Verdana"/>
              </a:rPr>
              <a:t>Multi-tiered, Multi-Dimensional Approach</a:t>
            </a:r>
            <a:endParaRPr sz="2325" b="0" i="0" u="none" strike="noStrike" cap="none">
              <a:solidFill>
                <a:schemeClr val="dk1"/>
              </a:solidFill>
              <a:latin typeface="Verdana"/>
              <a:ea typeface="Verdana"/>
              <a:cs typeface="Verdana"/>
              <a:sym typeface="Verdana"/>
            </a:endParaRPr>
          </a:p>
          <a:p>
            <a:pPr marL="342900" marR="0" lvl="0" indent="-319087" algn="l" rtl="0">
              <a:lnSpc>
                <a:spcPct val="115000"/>
              </a:lnSpc>
              <a:spcBef>
                <a:spcPts val="0"/>
              </a:spcBef>
              <a:spcAft>
                <a:spcPts val="0"/>
              </a:spcAft>
              <a:buClr>
                <a:schemeClr val="dk1"/>
              </a:buClr>
              <a:buSzPts val="3100"/>
              <a:buFont typeface="Verdana"/>
              <a:buChar char="❖"/>
            </a:pPr>
            <a:r>
              <a:rPr lang="en-US" sz="2325" b="0" i="0" u="none" strike="noStrike" cap="none">
                <a:solidFill>
                  <a:schemeClr val="dk1"/>
                </a:solidFill>
                <a:latin typeface="Verdana"/>
                <a:ea typeface="Verdana"/>
                <a:cs typeface="Verdana"/>
                <a:sym typeface="Verdana"/>
              </a:rPr>
              <a:t>Data-based Goals &amp; Outcomes</a:t>
            </a:r>
            <a:endParaRPr sz="2325" b="0" i="0" u="none" strike="noStrike" cap="none">
              <a:solidFill>
                <a:schemeClr val="dk1"/>
              </a:solidFill>
              <a:latin typeface="Verdana"/>
              <a:ea typeface="Verdana"/>
              <a:cs typeface="Verdana"/>
              <a:sym typeface="Verdana"/>
            </a:endParaRPr>
          </a:p>
          <a:p>
            <a:pPr marL="342900" marR="0" lvl="0" indent="-319088" algn="l" rtl="0">
              <a:lnSpc>
                <a:spcPct val="115000"/>
              </a:lnSpc>
              <a:spcBef>
                <a:spcPts val="0"/>
              </a:spcBef>
              <a:spcAft>
                <a:spcPts val="0"/>
              </a:spcAft>
              <a:buClr>
                <a:schemeClr val="dk1"/>
              </a:buClr>
              <a:buSzPts val="3100"/>
              <a:buFont typeface="Verdana"/>
              <a:buChar char="❖"/>
            </a:pPr>
            <a:r>
              <a:rPr lang="en-US" sz="2325" b="0" i="0" u="none" strike="noStrike" cap="none">
                <a:solidFill>
                  <a:schemeClr val="dk1"/>
                </a:solidFill>
                <a:latin typeface="Verdana"/>
                <a:ea typeface="Verdana"/>
                <a:cs typeface="Verdana"/>
                <a:sym typeface="Verdana"/>
              </a:rPr>
              <a:t>Collaborative Problem-Solving</a:t>
            </a:r>
            <a:endParaRPr sz="2325" b="0" i="0" u="none" strike="noStrike" cap="none">
              <a:solidFill>
                <a:srgbClr val="000000"/>
              </a:solidFill>
              <a:latin typeface="Verdana"/>
              <a:ea typeface="Verdana"/>
              <a:cs typeface="Verdana"/>
              <a:sym typeface="Verdana"/>
            </a:endParaRPr>
          </a:p>
        </p:txBody>
      </p:sp>
      <p:sp>
        <p:nvSpPr>
          <p:cNvPr id="357" name="Google Shape;357;p14"/>
          <p:cNvSpPr txBox="1"/>
          <p:nvPr/>
        </p:nvSpPr>
        <p:spPr>
          <a:xfrm>
            <a:off x="6905300" y="6349500"/>
            <a:ext cx="2341200" cy="50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Verdana"/>
                <a:ea typeface="Verdana"/>
                <a:cs typeface="Verdana"/>
                <a:sym typeface="Verdana"/>
              </a:rPr>
              <a:t>Workbook pg. 6</a:t>
            </a:r>
            <a:endParaRPr sz="1800" b="0" i="0" u="none" strike="noStrike" cap="none">
              <a:solidFill>
                <a:srgbClr val="000000"/>
              </a:solidFill>
              <a:latin typeface="Verdana"/>
              <a:ea typeface="Verdana"/>
              <a:cs typeface="Verdana"/>
              <a:sym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8"/>
          <p:cNvSpPr txBox="1">
            <a:spLocks noGrp="1"/>
          </p:cNvSpPr>
          <p:nvPr>
            <p:ph type="title"/>
          </p:nvPr>
        </p:nvSpPr>
        <p:spPr>
          <a:xfrm>
            <a:off x="387628" y="304800"/>
            <a:ext cx="8420625" cy="949275"/>
          </a:xfrm>
          <a:prstGeom prst="rect">
            <a:avLst/>
          </a:prstGeom>
          <a:solidFill>
            <a:srgbClr val="A9DCF2">
              <a:alpha val="67450"/>
            </a:srgbClr>
          </a:solidFill>
          <a:ln w="9525" cap="flat" cmpd="sng">
            <a:solidFill>
              <a:schemeClr val="lt1"/>
            </a:solidFill>
            <a:prstDash val="solid"/>
            <a:round/>
            <a:headEnd type="none" w="sm" len="sm"/>
            <a:tailEnd type="none" w="sm" len="sm"/>
          </a:ln>
        </p:spPr>
        <p:txBody>
          <a:bodyPr spcFirstLastPara="1" wrap="square" lIns="51400" tIns="25700" rIns="51400" bIns="25700" anchor="ctr" anchorCtr="0">
            <a:noAutofit/>
          </a:bodyPr>
          <a:lstStyle/>
          <a:p>
            <a:pPr marL="0" lvl="0" indent="0" algn="ctr" rtl="0">
              <a:lnSpc>
                <a:spcPct val="100000"/>
              </a:lnSpc>
              <a:spcBef>
                <a:spcPts val="0"/>
              </a:spcBef>
              <a:spcAft>
                <a:spcPts val="0"/>
              </a:spcAft>
              <a:buClr>
                <a:schemeClr val="dk1"/>
              </a:buClr>
              <a:buSzPts val="4400"/>
              <a:buFont typeface="Verdana"/>
              <a:buNone/>
            </a:pPr>
            <a:r>
              <a:rPr lang="en-US" sz="3600">
                <a:solidFill>
                  <a:srgbClr val="000000"/>
                </a:solidFill>
                <a:latin typeface="Verdana"/>
                <a:ea typeface="Verdana"/>
                <a:cs typeface="Verdana"/>
                <a:sym typeface="Verdana"/>
              </a:rPr>
              <a:t>Wh</a:t>
            </a:r>
            <a:r>
              <a:rPr lang="en-US" sz="3600">
                <a:solidFill>
                  <a:srgbClr val="000000"/>
                </a:solidFill>
              </a:rPr>
              <a:t>y Engage </a:t>
            </a:r>
            <a:r>
              <a:rPr lang="en-US" sz="3600">
                <a:solidFill>
                  <a:srgbClr val="000000"/>
                </a:solidFill>
                <a:latin typeface="Verdana"/>
                <a:ea typeface="Verdana"/>
                <a:cs typeface="Verdana"/>
                <a:sym typeface="Verdana"/>
              </a:rPr>
              <a:t>Family, Youth, and Community</a:t>
            </a:r>
            <a:endParaRPr sz="3600">
              <a:solidFill>
                <a:srgbClr val="000000"/>
              </a:solidFill>
              <a:latin typeface="Verdana"/>
              <a:ea typeface="Verdana"/>
              <a:cs typeface="Verdana"/>
              <a:sym typeface="Verdana"/>
            </a:endParaRPr>
          </a:p>
        </p:txBody>
      </p:sp>
      <p:sp>
        <p:nvSpPr>
          <p:cNvPr id="364" name="Google Shape;364;p18"/>
          <p:cNvSpPr/>
          <p:nvPr/>
        </p:nvSpPr>
        <p:spPr>
          <a:xfrm>
            <a:off x="387625" y="1752600"/>
            <a:ext cx="8420700" cy="3620100"/>
          </a:xfrm>
          <a:prstGeom prst="rect">
            <a:avLst/>
          </a:prstGeom>
          <a:noFill/>
          <a:ln>
            <a:noFill/>
          </a:ln>
        </p:spPr>
        <p:txBody>
          <a:bodyPr spcFirstLastPara="1" wrap="square" lIns="51400" tIns="25700" rIns="51400" bIns="2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Verdana"/>
                <a:ea typeface="Verdana"/>
                <a:cs typeface="Verdana"/>
                <a:sym typeface="Verdana"/>
              </a:rPr>
              <a:t>For students:</a:t>
            </a:r>
            <a:endParaRPr sz="28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685800" marR="0" lvl="1" indent="-292100" algn="l" rtl="0">
              <a:lnSpc>
                <a:spcPct val="100000"/>
              </a:lnSpc>
              <a:spcBef>
                <a:spcPts val="0"/>
              </a:spcBef>
              <a:spcAft>
                <a:spcPts val="0"/>
              </a:spcAft>
              <a:buClr>
                <a:srgbClr val="000000"/>
              </a:buClr>
              <a:buSzPts val="2600"/>
              <a:buFont typeface="Verdana"/>
              <a:buChar char="•"/>
            </a:pPr>
            <a:r>
              <a:rPr lang="en-US" sz="2600" b="0" i="0" u="none" strike="noStrike" cap="none">
                <a:solidFill>
                  <a:srgbClr val="000000"/>
                </a:solidFill>
                <a:latin typeface="Verdana"/>
                <a:ea typeface="Verdana"/>
                <a:cs typeface="Verdana"/>
                <a:sym typeface="Verdana"/>
              </a:rPr>
              <a:t>higher math and reading achievement </a:t>
            </a:r>
            <a:endParaRPr sz="2600" b="0" i="0" u="none" strike="noStrike" cap="none">
              <a:solidFill>
                <a:srgbClr val="000000"/>
              </a:solidFill>
              <a:latin typeface="Verdana"/>
              <a:ea typeface="Verdana"/>
              <a:cs typeface="Verdana"/>
              <a:sym typeface="Verdana"/>
            </a:endParaRPr>
          </a:p>
          <a:p>
            <a:pPr marL="685800" marR="0" lvl="1" indent="-292100" algn="l" rtl="0">
              <a:lnSpc>
                <a:spcPct val="100000"/>
              </a:lnSpc>
              <a:spcBef>
                <a:spcPts val="800"/>
              </a:spcBef>
              <a:spcAft>
                <a:spcPts val="0"/>
              </a:spcAft>
              <a:buClr>
                <a:srgbClr val="000000"/>
              </a:buClr>
              <a:buSzPts val="2600"/>
              <a:buFont typeface="Verdana"/>
              <a:buChar char="•"/>
            </a:pPr>
            <a:r>
              <a:rPr lang="en-US" sz="2600" b="0" i="0" u="none" strike="noStrike" cap="none">
                <a:solidFill>
                  <a:srgbClr val="000000"/>
                </a:solidFill>
                <a:latin typeface="Verdana"/>
                <a:ea typeface="Verdana"/>
                <a:cs typeface="Verdana"/>
                <a:sym typeface="Verdana"/>
              </a:rPr>
              <a:t>higher social skills </a:t>
            </a:r>
            <a:endParaRPr sz="2600" b="0" i="0" u="none" strike="noStrike" cap="none">
              <a:solidFill>
                <a:srgbClr val="000000"/>
              </a:solidFill>
              <a:latin typeface="Verdana"/>
              <a:ea typeface="Verdana"/>
              <a:cs typeface="Verdana"/>
              <a:sym typeface="Verdana"/>
            </a:endParaRPr>
          </a:p>
          <a:p>
            <a:pPr marL="685800" marR="0" lvl="1" indent="-292100" algn="l" rtl="0">
              <a:lnSpc>
                <a:spcPct val="100000"/>
              </a:lnSpc>
              <a:spcBef>
                <a:spcPts val="800"/>
              </a:spcBef>
              <a:spcAft>
                <a:spcPts val="0"/>
              </a:spcAft>
              <a:buClr>
                <a:srgbClr val="000000"/>
              </a:buClr>
              <a:buSzPts val="2600"/>
              <a:buFont typeface="Verdana"/>
              <a:buChar char="•"/>
            </a:pPr>
            <a:r>
              <a:rPr lang="en-US" sz="2600" b="0" i="0" u="none" strike="noStrike" cap="none">
                <a:solidFill>
                  <a:srgbClr val="000000"/>
                </a:solidFill>
                <a:latin typeface="Verdana"/>
                <a:ea typeface="Verdana"/>
                <a:cs typeface="Verdana"/>
                <a:sym typeface="Verdana"/>
              </a:rPr>
              <a:t>adapt better to school and attend more regularly</a:t>
            </a:r>
            <a:endParaRPr sz="2600" b="0" i="0" u="none" strike="noStrike" cap="none">
              <a:solidFill>
                <a:srgbClr val="000000"/>
              </a:solidFill>
              <a:latin typeface="Verdana"/>
              <a:ea typeface="Verdana"/>
              <a:cs typeface="Verdana"/>
              <a:sym typeface="Verdana"/>
            </a:endParaRPr>
          </a:p>
          <a:p>
            <a:pPr marL="685800" marR="0" lvl="1" indent="-292100" algn="l" rtl="0">
              <a:lnSpc>
                <a:spcPct val="100000"/>
              </a:lnSpc>
              <a:spcBef>
                <a:spcPts val="800"/>
              </a:spcBef>
              <a:spcAft>
                <a:spcPts val="0"/>
              </a:spcAft>
              <a:buClr>
                <a:srgbClr val="000000"/>
              </a:buClr>
              <a:buSzPts val="2600"/>
              <a:buFont typeface="Verdana"/>
              <a:buChar char="•"/>
            </a:pPr>
            <a:r>
              <a:rPr lang="en-US" sz="2600" b="0" i="0" u="none" strike="noStrike" cap="none">
                <a:solidFill>
                  <a:srgbClr val="000000"/>
                </a:solidFill>
                <a:latin typeface="Verdana"/>
                <a:ea typeface="Verdana"/>
                <a:cs typeface="Verdana"/>
                <a:sym typeface="Verdana"/>
              </a:rPr>
              <a:t>lower aggressive behaviors</a:t>
            </a:r>
            <a:endParaRPr sz="2600" b="0" i="0" u="none" strike="noStrike" cap="none">
              <a:solidFill>
                <a:srgbClr val="000000"/>
              </a:solidFill>
              <a:latin typeface="Verdana"/>
              <a:ea typeface="Verdana"/>
              <a:cs typeface="Verdana"/>
              <a:sym typeface="Verdana"/>
            </a:endParaRPr>
          </a:p>
          <a:p>
            <a:pPr marL="1028700" marR="0" lvl="0" indent="0" algn="l" rtl="0">
              <a:lnSpc>
                <a:spcPct val="100000"/>
              </a:lnSpc>
              <a:spcBef>
                <a:spcPts val="800"/>
              </a:spcBef>
              <a:spcAft>
                <a:spcPts val="0"/>
              </a:spcAft>
              <a:buClr>
                <a:srgbClr val="000000"/>
              </a:buClr>
              <a:buSzPts val="2800"/>
              <a:buFont typeface="Arial"/>
              <a:buNone/>
            </a:pPr>
            <a:endParaRPr sz="2800" b="0" i="0" u="none" strike="noStrike" cap="none">
              <a:solidFill>
                <a:srgbClr val="000000"/>
              </a:solidFill>
              <a:latin typeface="Verdana"/>
              <a:ea typeface="Verdana"/>
              <a:cs typeface="Verdana"/>
              <a:sym typeface="Verdana"/>
            </a:endParaRPr>
          </a:p>
          <a:p>
            <a:pPr marL="257175" marR="0" lvl="1" indent="0" algn="l" rtl="0">
              <a:lnSpc>
                <a:spcPct val="100000"/>
              </a:lnSpc>
              <a:spcBef>
                <a:spcPts val="0"/>
              </a:spcBef>
              <a:spcAft>
                <a:spcPts val="0"/>
              </a:spcAft>
              <a:buClr>
                <a:srgbClr val="000000"/>
              </a:buClr>
              <a:buSzPts val="1575"/>
              <a:buFont typeface="Arial"/>
              <a:buNone/>
            </a:pPr>
            <a:endParaRPr sz="1575" b="0" i="0" u="none" strike="noStrike" cap="none">
              <a:solidFill>
                <a:srgbClr val="000000"/>
              </a:solidFill>
              <a:latin typeface="Verdana"/>
              <a:ea typeface="Verdana"/>
              <a:cs typeface="Verdana"/>
              <a:sym typeface="Verdana"/>
            </a:endParaRPr>
          </a:p>
        </p:txBody>
      </p:sp>
      <p:sp>
        <p:nvSpPr>
          <p:cNvPr id="365" name="Google Shape;365;p18"/>
          <p:cNvSpPr txBox="1"/>
          <p:nvPr/>
        </p:nvSpPr>
        <p:spPr>
          <a:xfrm>
            <a:off x="128275" y="6247225"/>
            <a:ext cx="9312300" cy="285000"/>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Verdana"/>
                <a:ea typeface="Verdana"/>
                <a:cs typeface="Verdana"/>
                <a:sym typeface="Verdana"/>
              </a:rPr>
              <a:t>Research base for parent engagement - </a:t>
            </a:r>
            <a:r>
              <a:rPr lang="en-US" sz="1200" b="0" i="0" u="none" strike="noStrike" cap="none">
                <a:solidFill>
                  <a:srgbClr val="030303"/>
                </a:solidFill>
                <a:highlight>
                  <a:srgbClr val="F9F9F9"/>
                </a:highlight>
                <a:latin typeface="Roboto"/>
                <a:ea typeface="Roboto"/>
                <a:cs typeface="Roboto"/>
                <a:sym typeface="Roboto"/>
              </a:rPr>
              <a:t>American Institutes for Research</a:t>
            </a:r>
            <a:r>
              <a:rPr lang="en-US" sz="1200" b="0" i="0" u="none" strike="noStrike" cap="none">
                <a:solidFill>
                  <a:schemeClr val="dk1"/>
                </a:solidFill>
                <a:latin typeface="Verdana"/>
                <a:ea typeface="Verdana"/>
                <a:cs typeface="Verdana"/>
                <a:sym typeface="Verdana"/>
              </a:rPr>
              <a:t> </a:t>
            </a:r>
            <a:endParaRPr sz="12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Arial"/>
              <a:buNone/>
            </a:pPr>
            <a:r>
              <a:rPr lang="en-US" sz="1200" b="0" i="0" u="sng" strike="noStrike" cap="none">
                <a:solidFill>
                  <a:schemeClr val="hlink"/>
                </a:solidFill>
                <a:latin typeface="Verdana"/>
                <a:ea typeface="Verdana"/>
                <a:cs typeface="Verdana"/>
                <a:sym typeface="Verdana"/>
                <a:hlinkClick r:id="rId3"/>
              </a:rPr>
              <a:t>https://www.youtube.com/watch?v=jt_EyDney-4</a:t>
            </a:r>
            <a:r>
              <a:rPr lang="en-US" sz="1200" b="0" i="0" u="none" strike="noStrike" cap="none">
                <a:solidFill>
                  <a:schemeClr val="dk1"/>
                </a:solidFill>
                <a:latin typeface="Verdana"/>
                <a:ea typeface="Verdana"/>
                <a:cs typeface="Verdana"/>
                <a:sym typeface="Verdana"/>
              </a:rPr>
              <a:t> </a:t>
            </a:r>
            <a:endParaRPr sz="1200" b="0" i="0" u="none" strike="noStrike" cap="none">
              <a:solidFill>
                <a:srgbClr val="000000"/>
              </a:solidFill>
              <a:latin typeface="Verdana"/>
              <a:ea typeface="Verdana"/>
              <a:cs typeface="Verdana"/>
              <a:sym typeface="Verdan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9"/>
          <p:cNvSpPr txBox="1"/>
          <p:nvPr/>
        </p:nvSpPr>
        <p:spPr>
          <a:xfrm>
            <a:off x="361686" y="1524000"/>
            <a:ext cx="8629913" cy="4495800"/>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342900" marR="0" lvl="0" indent="-28575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perception of their “job description” shifts</a:t>
            </a:r>
            <a:endParaRPr sz="2400" b="0" i="0" u="none" strike="noStrike" cap="none">
              <a:solidFill>
                <a:srgbClr val="000000"/>
              </a:solidFill>
              <a:latin typeface="Verdana"/>
              <a:ea typeface="Verdana"/>
              <a:cs typeface="Verdana"/>
              <a:sym typeface="Verdana"/>
            </a:endParaRPr>
          </a:p>
          <a:p>
            <a:pPr marL="342900" marR="0" lvl="0" indent="-285750" algn="l" rtl="0">
              <a:lnSpc>
                <a:spcPct val="100000"/>
              </a:lnSpc>
              <a:spcBef>
                <a:spcPts val="80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gain confidence in their ability to share and influence their children’s learning and development</a:t>
            </a:r>
            <a:endParaRPr sz="2400" b="0" i="0" u="none" strike="noStrike" cap="none">
              <a:solidFill>
                <a:srgbClr val="000000"/>
              </a:solidFill>
              <a:latin typeface="Verdana"/>
              <a:ea typeface="Verdana"/>
              <a:cs typeface="Verdana"/>
              <a:sym typeface="Verdana"/>
            </a:endParaRPr>
          </a:p>
          <a:p>
            <a:pPr marL="342900" marR="0" lvl="0" indent="-285750" algn="l" rtl="0">
              <a:lnSpc>
                <a:spcPct val="100000"/>
              </a:lnSpc>
              <a:spcBef>
                <a:spcPts val="80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develop an increased sense of accountability to their school or neighborhood, and advocate for all children versus their children</a:t>
            </a:r>
            <a:endParaRPr sz="2400" b="0" i="0" u="none" strike="noStrike" cap="none">
              <a:solidFill>
                <a:srgbClr val="000000"/>
              </a:solidFill>
              <a:latin typeface="Verdana"/>
              <a:ea typeface="Verdana"/>
              <a:cs typeface="Verdana"/>
              <a:sym typeface="Verdana"/>
            </a:endParaRPr>
          </a:p>
          <a:p>
            <a:pPr marL="342900" marR="0" lvl="0" indent="-285750" algn="l" rtl="0">
              <a:lnSpc>
                <a:spcPct val="100000"/>
              </a:lnSpc>
              <a:spcBef>
                <a:spcPts val="80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empower to take on new challenges in terms of their educations and careers</a:t>
            </a:r>
            <a:endParaRPr sz="2400" b="0" i="0" u="none" strike="noStrike" cap="none">
              <a:solidFill>
                <a:srgbClr val="000000"/>
              </a:solidFill>
              <a:latin typeface="Verdana"/>
              <a:ea typeface="Verdana"/>
              <a:cs typeface="Verdana"/>
              <a:sym typeface="Verdana"/>
            </a:endParaRPr>
          </a:p>
          <a:p>
            <a:pPr marL="342900" marR="0" lvl="0" indent="-285750" algn="l" rtl="0">
              <a:lnSpc>
                <a:spcPct val="100000"/>
              </a:lnSpc>
              <a:spcBef>
                <a:spcPts val="800"/>
              </a:spcBef>
              <a:spcAft>
                <a:spcPts val="80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link their personal growth with civic and political action</a:t>
            </a:r>
            <a:endParaRPr sz="2400" b="0" i="0" u="none" strike="noStrike" cap="none">
              <a:solidFill>
                <a:srgbClr val="000000"/>
              </a:solidFill>
              <a:latin typeface="Verdana"/>
              <a:ea typeface="Verdana"/>
              <a:cs typeface="Verdana"/>
              <a:sym typeface="Verdana"/>
            </a:endParaRPr>
          </a:p>
        </p:txBody>
      </p:sp>
      <p:sp>
        <p:nvSpPr>
          <p:cNvPr id="372" name="Google Shape;372;p19"/>
          <p:cNvSpPr txBox="1">
            <a:spLocks noGrp="1"/>
          </p:cNvSpPr>
          <p:nvPr>
            <p:ph type="title"/>
          </p:nvPr>
        </p:nvSpPr>
        <p:spPr>
          <a:xfrm>
            <a:off x="361687" y="382612"/>
            <a:ext cx="8420625" cy="949275"/>
          </a:xfrm>
          <a:prstGeom prst="rect">
            <a:avLst/>
          </a:prstGeom>
          <a:solidFill>
            <a:srgbClr val="A9DCF2">
              <a:alpha val="67450"/>
            </a:srgbClr>
          </a:solidFill>
          <a:ln w="9525" cap="flat" cmpd="sng">
            <a:solidFill>
              <a:schemeClr val="lt1"/>
            </a:solidFill>
            <a:prstDash val="solid"/>
            <a:round/>
            <a:headEnd type="none" w="sm" len="sm"/>
            <a:tailEnd type="none" w="sm" len="sm"/>
          </a:ln>
        </p:spPr>
        <p:txBody>
          <a:bodyPr spcFirstLastPara="1" wrap="square" lIns="51400" tIns="25700" rIns="51400" bIns="25700" anchor="ctr" anchorCtr="0">
            <a:noAutofit/>
          </a:bodyPr>
          <a:lstStyle/>
          <a:p>
            <a:pPr marL="0" lvl="0" indent="0" algn="ctr" rtl="0">
              <a:lnSpc>
                <a:spcPct val="100000"/>
              </a:lnSpc>
              <a:spcBef>
                <a:spcPts val="0"/>
              </a:spcBef>
              <a:spcAft>
                <a:spcPts val="0"/>
              </a:spcAft>
              <a:buClr>
                <a:schemeClr val="dk1"/>
              </a:buClr>
              <a:buSzPts val="4400"/>
              <a:buFont typeface="Verdana"/>
              <a:buNone/>
            </a:pPr>
            <a:r>
              <a:rPr lang="en-US">
                <a:solidFill>
                  <a:srgbClr val="000000"/>
                </a:solidFill>
              </a:rPr>
              <a:t>Engagement for Families</a:t>
            </a:r>
            <a:endParaRPr>
              <a:solidFill>
                <a:srgbClr val="000000"/>
              </a:solidFill>
              <a:latin typeface="Verdana"/>
              <a:ea typeface="Verdana"/>
              <a:cs typeface="Verdana"/>
              <a:sym typeface="Verdana"/>
            </a:endParaRPr>
          </a:p>
        </p:txBody>
      </p:sp>
      <p:sp>
        <p:nvSpPr>
          <p:cNvPr id="373" name="Google Shape;373;p19"/>
          <p:cNvSpPr txBox="1"/>
          <p:nvPr/>
        </p:nvSpPr>
        <p:spPr>
          <a:xfrm>
            <a:off x="152400" y="6521175"/>
            <a:ext cx="7338150" cy="336825"/>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Verdana"/>
                <a:ea typeface="Verdana"/>
                <a:cs typeface="Verdana"/>
                <a:sym typeface="Verdana"/>
              </a:rPr>
              <a:t>Mapp, K., Carver, I. and Lander, J., 2017</a:t>
            </a:r>
            <a:endParaRPr sz="1200" b="0" i="0" u="none" strike="noStrike" cap="none">
              <a:solidFill>
                <a:srgbClr val="000000"/>
              </a:solidFill>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0"/>
          <p:cNvSpPr txBox="1">
            <a:spLocks noGrp="1"/>
          </p:cNvSpPr>
          <p:nvPr>
            <p:ph type="title"/>
          </p:nvPr>
        </p:nvSpPr>
        <p:spPr>
          <a:xfrm>
            <a:off x="323906" y="428681"/>
            <a:ext cx="8686800" cy="857250"/>
          </a:xfrm>
          <a:prstGeom prst="rect">
            <a:avLst/>
          </a:prstGeom>
          <a:solidFill>
            <a:srgbClr val="A9DCF2">
              <a:alpha val="66274"/>
            </a:srgbClr>
          </a:solid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Engagement for Educators</a:t>
            </a:r>
            <a:endParaRPr>
              <a:solidFill>
                <a:srgbClr val="000000"/>
              </a:solidFill>
            </a:endParaRPr>
          </a:p>
        </p:txBody>
      </p:sp>
      <p:sp>
        <p:nvSpPr>
          <p:cNvPr id="380" name="Google Shape;380;p20"/>
          <p:cNvSpPr txBox="1">
            <a:spLocks noGrp="1"/>
          </p:cNvSpPr>
          <p:nvPr>
            <p:ph type="body" idx="1"/>
          </p:nvPr>
        </p:nvSpPr>
        <p:spPr>
          <a:xfrm>
            <a:off x="401644" y="1500104"/>
            <a:ext cx="8609062" cy="34290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Clr>
                <a:schemeClr val="dk1"/>
              </a:buClr>
              <a:buSzPts val="1100"/>
              <a:buNone/>
            </a:pPr>
            <a:endParaRPr sz="2800"/>
          </a:p>
          <a:p>
            <a:pPr marL="342900" lvl="0" indent="-285750" algn="l" rtl="0">
              <a:lnSpc>
                <a:spcPct val="100000"/>
              </a:lnSpc>
              <a:spcBef>
                <a:spcPts val="0"/>
              </a:spcBef>
              <a:spcAft>
                <a:spcPts val="0"/>
              </a:spcAft>
              <a:buClr>
                <a:schemeClr val="dk1"/>
              </a:buClr>
              <a:buSzPts val="2400"/>
              <a:buFont typeface="Verdana"/>
              <a:buChar char="●"/>
            </a:pPr>
            <a:r>
              <a:rPr lang="en-US" sz="2800"/>
              <a:t>In elementary schools, teacher perceptions of parents as partners in students’ education are strongly related to their decisions to remain in their school.</a:t>
            </a:r>
            <a:endParaRPr sz="2800"/>
          </a:p>
          <a:p>
            <a:pPr marL="342900" lvl="0" indent="-285750" algn="l" rtl="0">
              <a:lnSpc>
                <a:spcPct val="100000"/>
              </a:lnSpc>
              <a:spcBef>
                <a:spcPts val="800"/>
              </a:spcBef>
              <a:spcAft>
                <a:spcPts val="0"/>
              </a:spcAft>
              <a:buClr>
                <a:schemeClr val="dk1"/>
              </a:buClr>
              <a:buSzPts val="2400"/>
              <a:buFont typeface="Verdana"/>
              <a:buChar char="●"/>
            </a:pPr>
            <a:r>
              <a:rPr lang="en-US" sz="2800"/>
              <a:t>Increased trustful relationships with families.</a:t>
            </a:r>
            <a:endParaRPr sz="2800"/>
          </a:p>
          <a:p>
            <a:pPr marL="342900" lvl="0" indent="-285750" algn="l" rtl="0">
              <a:lnSpc>
                <a:spcPct val="100000"/>
              </a:lnSpc>
              <a:spcBef>
                <a:spcPts val="800"/>
              </a:spcBef>
              <a:spcAft>
                <a:spcPts val="0"/>
              </a:spcAft>
              <a:buClr>
                <a:schemeClr val="dk1"/>
              </a:buClr>
              <a:buSzPts val="2400"/>
              <a:buFont typeface="Verdana"/>
              <a:buChar char="●"/>
            </a:pPr>
            <a:r>
              <a:rPr lang="en-US" sz="2800"/>
              <a:t>Increased communication with families.</a:t>
            </a:r>
            <a:endParaRPr sz="2800"/>
          </a:p>
          <a:p>
            <a:pPr marL="342900" lvl="0" indent="-285750" algn="l" rtl="0">
              <a:lnSpc>
                <a:spcPct val="100000"/>
              </a:lnSpc>
              <a:spcBef>
                <a:spcPts val="800"/>
              </a:spcBef>
              <a:spcAft>
                <a:spcPts val="0"/>
              </a:spcAft>
              <a:buClr>
                <a:schemeClr val="dk1"/>
              </a:buClr>
              <a:buSzPts val="2400"/>
              <a:buChar char="●"/>
            </a:pPr>
            <a:r>
              <a:rPr lang="en-US" sz="2800"/>
              <a:t>Increased teacher longevity.</a:t>
            </a:r>
            <a:endParaRPr sz="2800"/>
          </a:p>
          <a:p>
            <a:pPr marL="685800" lvl="0" indent="0" algn="l" rtl="0">
              <a:lnSpc>
                <a:spcPct val="100000"/>
              </a:lnSpc>
              <a:spcBef>
                <a:spcPts val="800"/>
              </a:spcBef>
              <a:spcAft>
                <a:spcPts val="0"/>
              </a:spcAft>
              <a:buClr>
                <a:schemeClr val="dk1"/>
              </a:buClr>
              <a:buSzPts val="1800"/>
              <a:buNone/>
            </a:pPr>
            <a:endParaRPr sz="2800"/>
          </a:p>
          <a:p>
            <a:pPr marL="0" lvl="0" indent="0" algn="l" rtl="0">
              <a:lnSpc>
                <a:spcPct val="100000"/>
              </a:lnSpc>
              <a:spcBef>
                <a:spcPts val="0"/>
              </a:spcBef>
              <a:spcAft>
                <a:spcPts val="0"/>
              </a:spcAft>
              <a:buClr>
                <a:schemeClr val="dk1"/>
              </a:buClr>
              <a:buSzPts val="1800"/>
              <a:buNone/>
            </a:pPr>
            <a:endParaRPr sz="1800"/>
          </a:p>
        </p:txBody>
      </p:sp>
      <p:sp>
        <p:nvSpPr>
          <p:cNvPr id="382" name="Google Shape;382;p20"/>
          <p:cNvSpPr txBox="1"/>
          <p:nvPr/>
        </p:nvSpPr>
        <p:spPr>
          <a:xfrm>
            <a:off x="152400" y="6256127"/>
            <a:ext cx="7338150" cy="336825"/>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Verdana"/>
                <a:ea typeface="Verdana"/>
                <a:cs typeface="Verdana"/>
                <a:sym typeface="Verdana"/>
              </a:rPr>
              <a:t>Mapp, K., Carver, I. and Lander, J., 2017</a:t>
            </a:r>
            <a:endParaRPr sz="1200" b="0" i="0" u="none" strike="noStrike" cap="none">
              <a:solidFill>
                <a:srgbClr val="000000"/>
              </a:solidFill>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ecf323d91b_1_2"/>
          <p:cNvSpPr txBox="1">
            <a:spLocks noGrp="1"/>
          </p:cNvSpPr>
          <p:nvPr>
            <p:ph type="body" idx="1"/>
          </p:nvPr>
        </p:nvSpPr>
        <p:spPr>
          <a:xfrm>
            <a:off x="457200" y="1600200"/>
            <a:ext cx="8341200" cy="4963500"/>
          </a:xfrm>
          <a:prstGeom prst="rect">
            <a:avLst/>
          </a:prstGeom>
        </p:spPr>
        <p:txBody>
          <a:bodyPr spcFirstLastPara="1" wrap="square" lIns="91425" tIns="45700" rIns="91425" bIns="45700" anchor="t" anchorCtr="0">
            <a:normAutofit fontScale="92500" lnSpcReduction="20000"/>
          </a:bodyPr>
          <a:lstStyle/>
          <a:p>
            <a:pPr marL="457200" lvl="0" indent="-334327" algn="l" rtl="0">
              <a:spcBef>
                <a:spcPts val="360"/>
              </a:spcBef>
              <a:spcAft>
                <a:spcPts val="0"/>
              </a:spcAft>
              <a:buSzPct val="56250"/>
              <a:buChar char="•"/>
            </a:pPr>
            <a:r>
              <a:rPr lang="en-US"/>
              <a:t>49% reported school was going worse than expected.</a:t>
            </a:r>
            <a:endParaRPr/>
          </a:p>
          <a:p>
            <a:pPr marL="457200" lvl="0" indent="-334327" algn="l" rtl="0">
              <a:spcBef>
                <a:spcPts val="0"/>
              </a:spcBef>
              <a:spcAft>
                <a:spcPts val="0"/>
              </a:spcAft>
              <a:buSzPct val="56250"/>
              <a:buChar char="•"/>
            </a:pPr>
            <a:r>
              <a:rPr lang="en-US"/>
              <a:t>Balancing school and work time was most challenging for families, followed by meeting special education needs, navigating platforms and support from teachers and schools.</a:t>
            </a:r>
            <a:endParaRPr/>
          </a:p>
          <a:p>
            <a:pPr marL="457200" lvl="0" indent="-334327" algn="l" rtl="0">
              <a:spcBef>
                <a:spcPts val="0"/>
              </a:spcBef>
              <a:spcAft>
                <a:spcPts val="0"/>
              </a:spcAft>
              <a:buSzPct val="56250"/>
              <a:buChar char="•"/>
            </a:pPr>
            <a:r>
              <a:rPr lang="en-US"/>
              <a:t>Both caregivers and their children are experiencing an increase in behavioral health symptoms (anxiety, depression, substance use, negative thoughts; ~70%).</a:t>
            </a:r>
            <a:endParaRPr/>
          </a:p>
        </p:txBody>
      </p:sp>
      <p:sp>
        <p:nvSpPr>
          <p:cNvPr id="397" name="Google Shape;397;gecf323d91b_1_2"/>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solidFill>
                  <a:srgbClr val="030303"/>
                </a:solidFill>
              </a:rPr>
              <a:t>National Federation of Families</a:t>
            </a:r>
            <a:endParaRPr>
              <a:solidFill>
                <a:srgbClr val="030303"/>
              </a:solidFill>
            </a:endParaRPr>
          </a:p>
          <a:p>
            <a:pPr marL="0" lvl="0" indent="0" algn="ctr" rtl="0">
              <a:spcBef>
                <a:spcPts val="0"/>
              </a:spcBef>
              <a:spcAft>
                <a:spcPts val="0"/>
              </a:spcAft>
              <a:buNone/>
            </a:pPr>
            <a:r>
              <a:rPr lang="en-US">
                <a:solidFill>
                  <a:srgbClr val="030303"/>
                </a:solidFill>
              </a:rPr>
              <a:t> 2021 Survey</a:t>
            </a:r>
            <a:endParaRPr>
              <a:solidFill>
                <a:srgbClr val="030303"/>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ec088a433a_1_11"/>
          <p:cNvSpPr txBox="1">
            <a:spLocks noGrp="1"/>
          </p:cNvSpPr>
          <p:nvPr>
            <p:ph type="body" idx="1"/>
          </p:nvPr>
        </p:nvSpPr>
        <p:spPr>
          <a:xfrm>
            <a:off x="457200" y="1600200"/>
            <a:ext cx="8229600" cy="50652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sz="2400"/>
              <a:t>The pandemic has:</a:t>
            </a:r>
            <a:endParaRPr sz="2400"/>
          </a:p>
          <a:p>
            <a:pPr marL="457200" lvl="0" indent="0" algn="l" rtl="0">
              <a:spcBef>
                <a:spcPts val="360"/>
              </a:spcBef>
              <a:spcAft>
                <a:spcPts val="0"/>
              </a:spcAft>
              <a:buNone/>
            </a:pPr>
            <a:endParaRPr sz="2400"/>
          </a:p>
          <a:p>
            <a:pPr marL="457200" lvl="0" indent="-349250" algn="l" rtl="0">
              <a:spcBef>
                <a:spcPts val="360"/>
              </a:spcBef>
              <a:spcAft>
                <a:spcPts val="0"/>
              </a:spcAft>
              <a:buSzPts val="1900"/>
              <a:buChar char="•"/>
            </a:pPr>
            <a:r>
              <a:rPr lang="en-US" sz="2400"/>
              <a:t>placed children and families at increased risk for traumatic stress and loss </a:t>
            </a:r>
            <a:r>
              <a:rPr lang="en-US" sz="2135"/>
              <a:t> </a:t>
            </a:r>
            <a:r>
              <a:rPr lang="en-US" sz="1900"/>
              <a:t>(NCTSN, 2021)</a:t>
            </a:r>
            <a:endParaRPr sz="1900"/>
          </a:p>
          <a:p>
            <a:pPr marL="0" lvl="0" indent="0" algn="l" rtl="0">
              <a:spcBef>
                <a:spcPts val="360"/>
              </a:spcBef>
              <a:spcAft>
                <a:spcPts val="0"/>
              </a:spcAft>
              <a:buNone/>
            </a:pPr>
            <a:endParaRPr sz="1900"/>
          </a:p>
          <a:p>
            <a:pPr marL="457200" lvl="0" indent="-349250" algn="l" rtl="0">
              <a:spcBef>
                <a:spcPts val="360"/>
              </a:spcBef>
              <a:spcAft>
                <a:spcPts val="0"/>
              </a:spcAft>
              <a:buSzPts val="1900"/>
              <a:buChar char="•"/>
            </a:pPr>
            <a:r>
              <a:rPr lang="en-US" sz="2400"/>
              <a:t>exacerbated the realities of long standing disparities in academic opportunities for many students of color </a:t>
            </a:r>
            <a:r>
              <a:rPr lang="en-US" sz="1800"/>
              <a:t>(OCR, June </a:t>
            </a:r>
            <a:r>
              <a:rPr lang="en-US"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2021</a:t>
            </a:r>
            <a:r>
              <a:rPr lang="en-US" sz="1800"/>
              <a:t>)</a:t>
            </a:r>
            <a:endParaRPr sz="1800"/>
          </a:p>
          <a:p>
            <a:pPr marL="457200" lvl="0" indent="0" algn="l" rtl="0">
              <a:spcBef>
                <a:spcPts val="360"/>
              </a:spcBef>
              <a:spcAft>
                <a:spcPts val="0"/>
              </a:spcAft>
              <a:buNone/>
            </a:pPr>
            <a:endParaRPr/>
          </a:p>
        </p:txBody>
      </p:sp>
      <p:sp>
        <p:nvSpPr>
          <p:cNvPr id="404" name="Google Shape;404;gec088a433a_1_11"/>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solidFill>
                  <a:schemeClr val="dk1"/>
                </a:solidFill>
              </a:rPr>
              <a:t>Pandemic Stressors</a:t>
            </a:r>
            <a:endParaRPr>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ed028f9ea1_0_10"/>
          <p:cNvSpPr txBox="1">
            <a:spLocks noGrp="1"/>
          </p:cNvSpPr>
          <p:nvPr>
            <p:ph type="body" idx="1"/>
          </p:nvPr>
        </p:nvSpPr>
        <p:spPr>
          <a:xfrm>
            <a:off x="457200" y="2319400"/>
            <a:ext cx="8229600" cy="2560800"/>
          </a:xfrm>
          <a:prstGeom prst="rect">
            <a:avLst/>
          </a:prstGeom>
        </p:spPr>
        <p:txBody>
          <a:bodyPr spcFirstLastPara="1" wrap="square" lIns="91425" tIns="45700" rIns="91425" bIns="45700" anchor="t" anchorCtr="0">
            <a:normAutofit/>
          </a:bodyPr>
          <a:lstStyle/>
          <a:p>
            <a:pPr marL="457200" lvl="0" indent="-349250" algn="l" rtl="0">
              <a:spcBef>
                <a:spcPts val="360"/>
              </a:spcBef>
              <a:spcAft>
                <a:spcPts val="0"/>
              </a:spcAft>
              <a:buSzPts val="1900"/>
              <a:buChar char="•"/>
            </a:pPr>
            <a:r>
              <a:rPr lang="en-US" sz="2400"/>
              <a:t>71% of recent dropouts believe the most effective way to have kept them and to keep their peers in school is through increased communication with families and increasing parent involvement. </a:t>
            </a:r>
            <a:r>
              <a:rPr lang="en-US" sz="1800"/>
              <a:t>(Gates Foundation study, 2006)</a:t>
            </a:r>
            <a:endParaRPr/>
          </a:p>
        </p:txBody>
      </p:sp>
      <p:sp>
        <p:nvSpPr>
          <p:cNvPr id="411" name="Google Shape;411;ged028f9ea1_0_10"/>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solidFill>
                  <a:schemeClr val="dk1"/>
                </a:solidFill>
              </a:rPr>
              <a:t>Attendance Connections</a:t>
            </a:r>
            <a:endParaRPr>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ed028f9ea1_0_16"/>
          <p:cNvSpPr txBox="1">
            <a:spLocks noGrp="1"/>
          </p:cNvSpPr>
          <p:nvPr>
            <p:ph type="body" idx="1"/>
          </p:nvPr>
        </p:nvSpPr>
        <p:spPr>
          <a:xfrm>
            <a:off x="457200" y="2011150"/>
            <a:ext cx="8229600" cy="31515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a:t>Think about the pandemic stressors and attendance connections and discuss.</a:t>
            </a:r>
            <a:endParaRPr/>
          </a:p>
          <a:p>
            <a:pPr marL="0" lvl="0" indent="0" algn="l" rtl="0">
              <a:spcBef>
                <a:spcPts val="360"/>
              </a:spcBef>
              <a:spcAft>
                <a:spcPts val="0"/>
              </a:spcAft>
              <a:buNone/>
            </a:pPr>
            <a:endParaRPr/>
          </a:p>
          <a:p>
            <a:pPr marL="0" lvl="0" indent="0" algn="l" rtl="0">
              <a:spcBef>
                <a:spcPts val="360"/>
              </a:spcBef>
              <a:spcAft>
                <a:spcPts val="0"/>
              </a:spcAft>
              <a:buNone/>
            </a:pPr>
            <a:r>
              <a:rPr lang="en-US"/>
              <a:t>Please be plan to share afterwards. </a:t>
            </a:r>
            <a:endParaRPr/>
          </a:p>
        </p:txBody>
      </p:sp>
      <p:sp>
        <p:nvSpPr>
          <p:cNvPr id="418" name="Google Shape;418;ged028f9ea1_0_16"/>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solidFill>
                  <a:schemeClr val="dk1"/>
                </a:solidFill>
              </a:rPr>
              <a:t>Breakouts</a:t>
            </a:r>
            <a:endParaRPr>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gec088a433a_1_17"/>
          <p:cNvSpPr txBox="1">
            <a:spLocks noGrp="1"/>
          </p:cNvSpPr>
          <p:nvPr>
            <p:ph type="body" idx="1"/>
          </p:nvPr>
        </p:nvSpPr>
        <p:spPr>
          <a:xfrm>
            <a:off x="457201" y="1600201"/>
            <a:ext cx="8229600" cy="4572000"/>
          </a:xfrm>
          <a:prstGeom prst="rect">
            <a:avLst/>
          </a:prstGeom>
        </p:spPr>
        <p:txBody>
          <a:bodyPr spcFirstLastPara="1" wrap="square" lIns="91425" tIns="45700" rIns="91425" bIns="45700" anchor="t" anchorCtr="0">
            <a:normAutofit/>
          </a:bodyPr>
          <a:lstStyle/>
          <a:p>
            <a:pPr marL="457200" lvl="0" indent="-342900" algn="l" rtl="0">
              <a:spcBef>
                <a:spcPts val="360"/>
              </a:spcBef>
              <a:spcAft>
                <a:spcPts val="0"/>
              </a:spcAft>
              <a:buSzPts val="1800"/>
              <a:buChar char="•"/>
            </a:pPr>
            <a:r>
              <a:rPr lang="en-US"/>
              <a:t>What education do students receive when they are quarantined?</a:t>
            </a:r>
            <a:endParaRPr/>
          </a:p>
          <a:p>
            <a:pPr marL="914400" lvl="1" indent="-342900" algn="l" rtl="0">
              <a:spcBef>
                <a:spcPts val="0"/>
              </a:spcBef>
              <a:spcAft>
                <a:spcPts val="0"/>
              </a:spcAft>
              <a:buSzPts val="1800"/>
              <a:buChar char="–"/>
            </a:pPr>
            <a:r>
              <a:rPr lang="en-US"/>
              <a:t>Is virtual learning being provided</a:t>
            </a:r>
            <a:r>
              <a:rPr lang="en-US" sz="2800"/>
              <a:t>?</a:t>
            </a:r>
            <a:endParaRPr sz="2800"/>
          </a:p>
          <a:p>
            <a:pPr marL="914400" lvl="1" indent="-342900" algn="l" rtl="0">
              <a:spcBef>
                <a:spcPts val="0"/>
              </a:spcBef>
              <a:spcAft>
                <a:spcPts val="0"/>
              </a:spcAft>
              <a:buSzPts val="1800"/>
              <a:buChar char="–"/>
            </a:pPr>
            <a:r>
              <a:rPr lang="en-US"/>
              <a:t>Do students/families have internet access</a:t>
            </a:r>
            <a:r>
              <a:rPr lang="en-US" sz="2800"/>
              <a:t>?</a:t>
            </a:r>
            <a:endParaRPr/>
          </a:p>
          <a:p>
            <a:pPr marL="457200" lvl="0" indent="-342900" algn="l" rtl="0">
              <a:spcBef>
                <a:spcPts val="0"/>
              </a:spcBef>
              <a:spcAft>
                <a:spcPts val="0"/>
              </a:spcAft>
              <a:buSzPts val="1800"/>
              <a:buChar char="•"/>
            </a:pPr>
            <a:r>
              <a:rPr lang="en-US"/>
              <a:t>How are we communicating with families so they understand?</a:t>
            </a:r>
            <a:endParaRPr/>
          </a:p>
          <a:p>
            <a:pPr marL="457200" lvl="0" indent="-342900" algn="l" rtl="0">
              <a:spcBef>
                <a:spcPts val="0"/>
              </a:spcBef>
              <a:spcAft>
                <a:spcPts val="0"/>
              </a:spcAft>
              <a:buSzPts val="1800"/>
              <a:buChar char="•"/>
            </a:pPr>
            <a:r>
              <a:rPr lang="en-US"/>
              <a:t>What other barriers have families experienced?</a:t>
            </a:r>
            <a:endParaRPr/>
          </a:p>
          <a:p>
            <a:pPr marL="0" lvl="0" indent="0" algn="l" rtl="0">
              <a:spcBef>
                <a:spcPts val="360"/>
              </a:spcBef>
              <a:spcAft>
                <a:spcPts val="0"/>
              </a:spcAft>
              <a:buNone/>
            </a:pPr>
            <a:endParaRPr/>
          </a:p>
        </p:txBody>
      </p:sp>
      <p:sp>
        <p:nvSpPr>
          <p:cNvPr id="425" name="Google Shape;425;gec088a433a_1_17"/>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solidFill>
                  <a:schemeClr val="dk1"/>
                </a:solidFill>
              </a:rPr>
              <a:t>Realities of this year.</a:t>
            </a:r>
            <a:endParaRPr>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g9b28c7a656_0_19"/>
          <p:cNvSpPr txBox="1">
            <a:spLocks noGrp="1"/>
          </p:cNvSpPr>
          <p:nvPr>
            <p:ph type="title" idx="4294967295"/>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200">
                <a:solidFill>
                  <a:srgbClr val="000000"/>
                </a:solidFill>
              </a:rPr>
              <a:t>BREAK</a:t>
            </a:r>
            <a:endParaRPr sz="42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9b28c7a656_0_247"/>
          <p:cNvSpPr txBox="1">
            <a:spLocks noGrp="1"/>
          </p:cNvSpPr>
          <p:nvPr>
            <p:ph type="title"/>
          </p:nvPr>
        </p:nvSpPr>
        <p:spPr>
          <a:xfrm>
            <a:off x="330275" y="289875"/>
            <a:ext cx="8412000" cy="1143000"/>
          </a:xfrm>
          <a:prstGeom prst="rect">
            <a:avLst/>
          </a:prstGeom>
          <a:solidFill>
            <a:srgbClr val="A9DCF2">
              <a:alpha val="67450"/>
            </a:srgbClr>
          </a:solidFill>
          <a:ln w="1905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endParaRPr b="1"/>
          </a:p>
          <a:p>
            <a:pPr marL="0" lvl="0" indent="0" algn="ctr" rtl="0">
              <a:lnSpc>
                <a:spcPct val="100000"/>
              </a:lnSpc>
              <a:spcBef>
                <a:spcPts val="0"/>
              </a:spcBef>
              <a:spcAft>
                <a:spcPts val="0"/>
              </a:spcAft>
              <a:buClr>
                <a:schemeClr val="dk1"/>
              </a:buClr>
              <a:buSzPts val="4400"/>
              <a:buFont typeface="Calibri"/>
              <a:buNone/>
            </a:pPr>
            <a:r>
              <a:rPr lang="en-US" sz="4400">
                <a:solidFill>
                  <a:srgbClr val="000000"/>
                </a:solidFill>
              </a:rPr>
              <a:t>Navigating ZOOM!</a:t>
            </a:r>
            <a:endParaRPr sz="4400">
              <a:solidFill>
                <a:srgbClr val="000000"/>
              </a:solidFill>
            </a:endParaRPr>
          </a:p>
          <a:p>
            <a:pPr marL="0" marR="0" lvl="0" indent="0" algn="ctr" rtl="0">
              <a:lnSpc>
                <a:spcPct val="100000"/>
              </a:lnSpc>
              <a:spcBef>
                <a:spcPts val="0"/>
              </a:spcBef>
              <a:spcAft>
                <a:spcPts val="0"/>
              </a:spcAft>
              <a:buClr>
                <a:schemeClr val="accent6"/>
              </a:buClr>
              <a:buSzPts val="4000"/>
              <a:buFont typeface="Calibri"/>
              <a:buNone/>
            </a:pPr>
            <a:endParaRPr b="1"/>
          </a:p>
        </p:txBody>
      </p:sp>
      <p:sp>
        <p:nvSpPr>
          <p:cNvPr id="230" name="Google Shape;230;g9b28c7a656_0_247"/>
          <p:cNvSpPr txBox="1"/>
          <p:nvPr/>
        </p:nvSpPr>
        <p:spPr>
          <a:xfrm>
            <a:off x="855875" y="1756100"/>
            <a:ext cx="2687100" cy="79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Verdana"/>
              <a:buNone/>
            </a:pPr>
            <a:r>
              <a:rPr lang="en-US" sz="2400" b="1" i="0" u="none" strike="noStrike" cap="none">
                <a:solidFill>
                  <a:schemeClr val="dk1"/>
                </a:solidFill>
                <a:latin typeface="Verdana"/>
                <a:ea typeface="Verdana"/>
                <a:cs typeface="Verdana"/>
                <a:sym typeface="Verdana"/>
              </a:rPr>
              <a:t>MUTE YOUR MICROPHONE</a:t>
            </a:r>
            <a:endParaRPr sz="2400" b="1" i="0" u="none" strike="noStrike" cap="none">
              <a:solidFill>
                <a:schemeClr val="dk1"/>
              </a:solidFill>
              <a:latin typeface="Verdana"/>
              <a:ea typeface="Verdana"/>
              <a:cs typeface="Verdana"/>
              <a:sym typeface="Verdana"/>
            </a:endParaRPr>
          </a:p>
        </p:txBody>
      </p:sp>
      <p:sp>
        <p:nvSpPr>
          <p:cNvPr id="232" name="Google Shape;232;g9b28c7a656_0_247"/>
          <p:cNvSpPr txBox="1"/>
          <p:nvPr/>
        </p:nvSpPr>
        <p:spPr>
          <a:xfrm>
            <a:off x="1820075" y="3985525"/>
            <a:ext cx="2956500" cy="114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Verdana"/>
              <a:buNone/>
            </a:pPr>
            <a:r>
              <a:rPr lang="en-US" sz="2400" b="1" i="0" u="none" strike="noStrike" cap="none">
                <a:solidFill>
                  <a:schemeClr val="dk1"/>
                </a:solidFill>
                <a:latin typeface="Verdana"/>
                <a:ea typeface="Verdana"/>
                <a:cs typeface="Verdana"/>
                <a:sym typeface="Verdana"/>
              </a:rPr>
              <a:t>HIDE YOUR VIDEO CAMERA</a:t>
            </a:r>
            <a:endParaRPr sz="2400" b="1" i="0" u="none" strike="noStrike" cap="none">
              <a:solidFill>
                <a:schemeClr val="dk1"/>
              </a:solidFill>
              <a:latin typeface="Verdana"/>
              <a:ea typeface="Verdana"/>
              <a:cs typeface="Verdana"/>
              <a:sym typeface="Verdana"/>
            </a:endParaRPr>
          </a:p>
        </p:txBody>
      </p:sp>
      <p:sp>
        <p:nvSpPr>
          <p:cNvPr id="233" name="Google Shape;233;g9b28c7a656_0_247"/>
          <p:cNvSpPr txBox="1"/>
          <p:nvPr/>
        </p:nvSpPr>
        <p:spPr>
          <a:xfrm>
            <a:off x="5163350" y="1545453"/>
            <a:ext cx="1425600" cy="582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Verdana"/>
              <a:buNone/>
            </a:pPr>
            <a:r>
              <a:rPr lang="en-US" sz="2400" b="1" i="0" u="none" strike="noStrike" cap="none">
                <a:solidFill>
                  <a:schemeClr val="dk1"/>
                </a:solidFill>
                <a:latin typeface="Verdana"/>
                <a:ea typeface="Verdana"/>
                <a:cs typeface="Verdana"/>
                <a:sym typeface="Verdana"/>
              </a:rPr>
              <a:t>CHAT</a:t>
            </a:r>
            <a:endParaRPr sz="2400" b="1" i="0" u="none" strike="noStrike" cap="none">
              <a:solidFill>
                <a:schemeClr val="dk1"/>
              </a:solidFill>
              <a:latin typeface="Verdana"/>
              <a:ea typeface="Verdana"/>
              <a:cs typeface="Verdana"/>
              <a:sym typeface="Verdan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3"/>
          <p:cNvSpPr txBox="1">
            <a:spLocks noGrp="1"/>
          </p:cNvSpPr>
          <p:nvPr>
            <p:ph type="title"/>
          </p:nvPr>
        </p:nvSpPr>
        <p:spPr>
          <a:xfrm>
            <a:off x="457200" y="207300"/>
            <a:ext cx="8229600" cy="1078500"/>
          </a:xfrm>
          <a:prstGeom prst="rect">
            <a:avLst/>
          </a:prstGeom>
          <a:solidFill>
            <a:srgbClr val="A9DCF2">
              <a:alpha val="66274"/>
            </a:srgbClr>
          </a:solid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t>Families: </a:t>
            </a:r>
            <a:endParaRPr/>
          </a:p>
          <a:p>
            <a:pPr marL="0" lvl="0" indent="0" algn="ctr" rtl="0">
              <a:lnSpc>
                <a:spcPct val="100000"/>
              </a:lnSpc>
              <a:spcBef>
                <a:spcPts val="0"/>
              </a:spcBef>
              <a:spcAft>
                <a:spcPts val="0"/>
              </a:spcAft>
              <a:buClr>
                <a:schemeClr val="dk1"/>
              </a:buClr>
              <a:buSzPts val="4000"/>
              <a:buFont typeface="Verdana"/>
              <a:buNone/>
            </a:pPr>
            <a:r>
              <a:rPr lang="en-US"/>
              <a:t>Our Most Valuable Resource</a:t>
            </a:r>
            <a:endParaRPr/>
          </a:p>
        </p:txBody>
      </p:sp>
      <p:sp>
        <p:nvSpPr>
          <p:cNvPr id="440" name="Google Shape;440;p23"/>
          <p:cNvSpPr txBox="1"/>
          <p:nvPr/>
        </p:nvSpPr>
        <p:spPr>
          <a:xfrm>
            <a:off x="214125" y="6318085"/>
            <a:ext cx="3694050" cy="350100"/>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Verdana"/>
                <a:ea typeface="Verdana"/>
                <a:cs typeface="Verdana"/>
                <a:sym typeface="Verdana"/>
              </a:rPr>
              <a:t>From Devon Minch, 2019</a:t>
            </a:r>
            <a:endParaRPr sz="1200" b="0" i="0" u="none" strike="noStrike" cap="none">
              <a:solidFill>
                <a:srgbClr val="000000"/>
              </a:solidFill>
              <a:latin typeface="Verdana"/>
              <a:ea typeface="Verdana"/>
              <a:cs typeface="Verdana"/>
              <a:sym typeface="Verdana"/>
            </a:endParaRPr>
          </a:p>
        </p:txBody>
      </p:sp>
      <p:sp>
        <p:nvSpPr>
          <p:cNvPr id="6" name="TextBox 5">
            <a:extLst>
              <a:ext uri="{FF2B5EF4-FFF2-40B4-BE49-F238E27FC236}">
                <a16:creationId xmlns:a16="http://schemas.microsoft.com/office/drawing/2014/main" id="{21F205B2-928F-464C-8C1F-C7EDD6589BFB}"/>
              </a:ext>
            </a:extLst>
          </p:cNvPr>
          <p:cNvSpPr txBox="1"/>
          <p:nvPr/>
        </p:nvSpPr>
        <p:spPr>
          <a:xfrm>
            <a:off x="2286000" y="3148652"/>
            <a:ext cx="4572000" cy="1384995"/>
          </a:xfrm>
          <a:prstGeom prst="rect">
            <a:avLst/>
          </a:prstGeom>
          <a:noFill/>
        </p:spPr>
        <p:txBody>
          <a:bodyPr wrap="square">
            <a:spAutoFit/>
          </a:bodyPr>
          <a:lstStyle/>
          <a:p>
            <a:r>
              <a:rPr lang="en-US" sz="2800" dirty="0">
                <a:latin typeface="Verdana" panose="020B0604030504040204" pitchFamily="34" charset="0"/>
                <a:ea typeface="Verdana" panose="020B0604030504040204" pitchFamily="34" charset="0"/>
              </a:rPr>
              <a:t>Please see your VTSS State Coach for this </a:t>
            </a:r>
          </a:p>
          <a:p>
            <a:r>
              <a:rPr lang="en-US" sz="2800" dirty="0">
                <a:latin typeface="Verdana" panose="020B0604030504040204" pitchFamily="34" charset="0"/>
                <a:ea typeface="Verdana" panose="020B0604030504040204" pitchFamily="34" charset="0"/>
              </a:rPr>
              <a:t>diagram.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0"/>
          <p:cNvSpPr txBox="1">
            <a:spLocks noGrp="1"/>
          </p:cNvSpPr>
          <p:nvPr>
            <p:ph type="body" idx="1"/>
          </p:nvPr>
        </p:nvSpPr>
        <p:spPr>
          <a:xfrm>
            <a:off x="457197" y="1714500"/>
            <a:ext cx="8229600" cy="3429000"/>
          </a:xfrm>
          <a:prstGeom prst="rect">
            <a:avLst/>
          </a:prstGeom>
          <a:noFill/>
          <a:ln>
            <a:noFill/>
          </a:ln>
        </p:spPr>
        <p:txBody>
          <a:bodyPr spcFirstLastPara="1" wrap="square" lIns="68550" tIns="34275" rIns="68550" bIns="34275" anchor="t" anchorCtr="0">
            <a:noAutofit/>
          </a:bodyPr>
          <a:lstStyle/>
          <a:p>
            <a:pPr marL="342900" lvl="0" indent="-304800" algn="l" rtl="0">
              <a:lnSpc>
                <a:spcPct val="90000"/>
              </a:lnSpc>
              <a:spcBef>
                <a:spcPts val="0"/>
              </a:spcBef>
              <a:spcAft>
                <a:spcPts val="0"/>
              </a:spcAft>
              <a:buClr>
                <a:srgbClr val="000000"/>
              </a:buClr>
              <a:buSzPts val="2800"/>
              <a:buChar char="•"/>
            </a:pPr>
            <a:r>
              <a:rPr lang="en-US" sz="2400">
                <a:solidFill>
                  <a:srgbClr val="000000"/>
                </a:solidFill>
              </a:rPr>
              <a:t>visit the school and attend school events</a:t>
            </a:r>
            <a:endParaRPr sz="2400">
              <a:solidFill>
                <a:srgbClr val="000000"/>
              </a:solidFill>
            </a:endParaRPr>
          </a:p>
          <a:p>
            <a:pPr marL="342900" lvl="0" indent="-304800" algn="l" rtl="0">
              <a:lnSpc>
                <a:spcPct val="90000"/>
              </a:lnSpc>
              <a:spcBef>
                <a:spcPts val="800"/>
              </a:spcBef>
              <a:spcAft>
                <a:spcPts val="0"/>
              </a:spcAft>
              <a:buClr>
                <a:srgbClr val="000000"/>
              </a:buClr>
              <a:buSzPts val="2800"/>
              <a:buChar char="•"/>
            </a:pPr>
            <a:r>
              <a:rPr lang="en-US" sz="2400">
                <a:solidFill>
                  <a:srgbClr val="000000"/>
                </a:solidFill>
              </a:rPr>
              <a:t>cooperation with school requests and expectations (especially regarding homework)</a:t>
            </a:r>
            <a:endParaRPr sz="2400">
              <a:solidFill>
                <a:srgbClr val="000000"/>
              </a:solidFill>
            </a:endParaRPr>
          </a:p>
          <a:p>
            <a:pPr marL="342900" lvl="0" indent="-304800" algn="l" rtl="0">
              <a:lnSpc>
                <a:spcPct val="90000"/>
              </a:lnSpc>
              <a:spcBef>
                <a:spcPts val="800"/>
              </a:spcBef>
              <a:spcAft>
                <a:spcPts val="0"/>
              </a:spcAft>
              <a:buClr>
                <a:srgbClr val="000000"/>
              </a:buClr>
              <a:buSzPts val="2800"/>
              <a:buChar char="•"/>
            </a:pPr>
            <a:r>
              <a:rPr lang="en-US" sz="2400">
                <a:solidFill>
                  <a:srgbClr val="000000"/>
                </a:solidFill>
              </a:rPr>
              <a:t>home-based support to establish value of school and teachers’ ability </a:t>
            </a:r>
            <a:endParaRPr sz="2400">
              <a:solidFill>
                <a:srgbClr val="000000"/>
              </a:solidFill>
            </a:endParaRPr>
          </a:p>
          <a:p>
            <a:pPr marL="342900" lvl="0" indent="-304800" algn="l" rtl="0">
              <a:lnSpc>
                <a:spcPct val="90000"/>
              </a:lnSpc>
              <a:spcBef>
                <a:spcPts val="800"/>
              </a:spcBef>
              <a:spcAft>
                <a:spcPts val="0"/>
              </a:spcAft>
              <a:buClr>
                <a:srgbClr val="000000"/>
              </a:buClr>
              <a:buSzPts val="2800"/>
              <a:buChar char="•"/>
            </a:pPr>
            <a:r>
              <a:rPr lang="en-US" sz="2400">
                <a:solidFill>
                  <a:srgbClr val="000000"/>
                </a:solidFill>
              </a:rPr>
              <a:t>respond to written communications from schools (signatures)</a:t>
            </a:r>
            <a:endParaRPr sz="2400">
              <a:solidFill>
                <a:srgbClr val="000000"/>
              </a:solidFill>
            </a:endParaRPr>
          </a:p>
          <a:p>
            <a:pPr marL="0" lvl="0" indent="0" algn="l" rtl="0">
              <a:lnSpc>
                <a:spcPct val="100000"/>
              </a:lnSpc>
              <a:spcBef>
                <a:spcPts val="800"/>
              </a:spcBef>
              <a:spcAft>
                <a:spcPts val="0"/>
              </a:spcAft>
              <a:buClr>
                <a:schemeClr val="dk1"/>
              </a:buClr>
              <a:buSzPts val="1800"/>
              <a:buNone/>
            </a:pPr>
            <a:endParaRPr/>
          </a:p>
          <a:p>
            <a:pPr marL="0" lvl="0" indent="0" algn="l" rtl="0">
              <a:lnSpc>
                <a:spcPct val="100000"/>
              </a:lnSpc>
              <a:spcBef>
                <a:spcPts val="270"/>
              </a:spcBef>
              <a:spcAft>
                <a:spcPts val="0"/>
              </a:spcAft>
              <a:buClr>
                <a:schemeClr val="dk1"/>
              </a:buClr>
              <a:buSzPts val="1800"/>
              <a:buNone/>
            </a:pPr>
            <a:endParaRPr/>
          </a:p>
          <a:p>
            <a:pPr marL="0" lvl="0" indent="0" algn="l" rtl="0">
              <a:lnSpc>
                <a:spcPct val="100000"/>
              </a:lnSpc>
              <a:spcBef>
                <a:spcPts val="270"/>
              </a:spcBef>
              <a:spcAft>
                <a:spcPts val="0"/>
              </a:spcAft>
              <a:buClr>
                <a:schemeClr val="dk1"/>
              </a:buClr>
              <a:buSzPts val="1800"/>
              <a:buNone/>
            </a:pPr>
            <a:endParaRPr sz="1350"/>
          </a:p>
          <a:p>
            <a:pPr marL="0" lvl="0" indent="0" algn="l" rtl="0">
              <a:lnSpc>
                <a:spcPct val="100000"/>
              </a:lnSpc>
              <a:spcBef>
                <a:spcPts val="270"/>
              </a:spcBef>
              <a:spcAft>
                <a:spcPts val="0"/>
              </a:spcAft>
              <a:buClr>
                <a:schemeClr val="dk1"/>
              </a:buClr>
              <a:buSzPts val="1800"/>
              <a:buNone/>
            </a:pPr>
            <a:endParaRPr sz="1350"/>
          </a:p>
          <a:p>
            <a:pPr marL="0" lvl="0" indent="0" algn="l" rtl="0">
              <a:lnSpc>
                <a:spcPct val="100000"/>
              </a:lnSpc>
              <a:spcBef>
                <a:spcPts val="270"/>
              </a:spcBef>
              <a:spcAft>
                <a:spcPts val="0"/>
              </a:spcAft>
              <a:buClr>
                <a:schemeClr val="dk1"/>
              </a:buClr>
              <a:buSzPts val="1800"/>
              <a:buNone/>
            </a:pPr>
            <a:endParaRPr sz="1350"/>
          </a:p>
          <a:p>
            <a:pPr marL="0" lvl="0" indent="0" algn="l" rtl="0">
              <a:lnSpc>
                <a:spcPct val="100000"/>
              </a:lnSpc>
              <a:spcBef>
                <a:spcPts val="270"/>
              </a:spcBef>
              <a:spcAft>
                <a:spcPts val="0"/>
              </a:spcAft>
              <a:buClr>
                <a:schemeClr val="dk1"/>
              </a:buClr>
              <a:buSzPts val="1800"/>
              <a:buNone/>
            </a:pPr>
            <a:endParaRPr sz="1350"/>
          </a:p>
          <a:p>
            <a:pPr marL="0" lvl="0" indent="0" algn="l" rtl="0">
              <a:lnSpc>
                <a:spcPct val="100000"/>
              </a:lnSpc>
              <a:spcBef>
                <a:spcPts val="270"/>
              </a:spcBef>
              <a:spcAft>
                <a:spcPts val="0"/>
              </a:spcAft>
              <a:buClr>
                <a:schemeClr val="dk1"/>
              </a:buClr>
              <a:buSzPts val="1800"/>
              <a:buNone/>
            </a:pPr>
            <a:endParaRPr sz="1350"/>
          </a:p>
          <a:p>
            <a:pPr marL="0" lvl="0" indent="0" algn="l" rtl="0">
              <a:lnSpc>
                <a:spcPct val="100000"/>
              </a:lnSpc>
              <a:spcBef>
                <a:spcPts val="270"/>
              </a:spcBef>
              <a:spcAft>
                <a:spcPts val="0"/>
              </a:spcAft>
              <a:buClr>
                <a:schemeClr val="dk1"/>
              </a:buClr>
              <a:buSzPts val="1800"/>
              <a:buNone/>
            </a:pPr>
            <a:endParaRPr sz="1350"/>
          </a:p>
          <a:p>
            <a:pPr marL="0" lvl="0" indent="0" algn="l" rtl="0">
              <a:lnSpc>
                <a:spcPct val="100000"/>
              </a:lnSpc>
              <a:spcBef>
                <a:spcPts val="270"/>
              </a:spcBef>
              <a:spcAft>
                <a:spcPts val="0"/>
              </a:spcAft>
              <a:buClr>
                <a:schemeClr val="dk1"/>
              </a:buClr>
              <a:buSzPts val="1800"/>
              <a:buNone/>
            </a:pPr>
            <a:r>
              <a:rPr lang="en-US" sz="1350"/>
              <a:t>Lawson, 2003</a:t>
            </a:r>
            <a:endParaRPr sz="1350"/>
          </a:p>
        </p:txBody>
      </p:sp>
      <p:sp>
        <p:nvSpPr>
          <p:cNvPr id="447" name="Google Shape;447;p30"/>
          <p:cNvSpPr txBox="1">
            <a:spLocks noGrp="1"/>
          </p:cNvSpPr>
          <p:nvPr>
            <p:ph type="title"/>
          </p:nvPr>
        </p:nvSpPr>
        <p:spPr>
          <a:xfrm>
            <a:off x="228600" y="172450"/>
            <a:ext cx="8686800" cy="1088400"/>
          </a:xfrm>
          <a:prstGeom prst="rect">
            <a:avLst/>
          </a:prstGeom>
          <a:solidFill>
            <a:srgbClr val="A9DCF2">
              <a:alpha val="66274"/>
            </a:srgbClr>
          </a:solid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rgbClr val="2E83C3"/>
              </a:buClr>
              <a:buSzPts val="3600"/>
              <a:buFont typeface="Verdana"/>
              <a:buNone/>
            </a:pPr>
            <a:r>
              <a:rPr lang="en-US">
                <a:solidFill>
                  <a:srgbClr val="000000"/>
                </a:solidFill>
              </a:rPr>
              <a:t>What do </a:t>
            </a:r>
            <a:r>
              <a:rPr lang="en-US" i="1" u="sng">
                <a:solidFill>
                  <a:srgbClr val="000000"/>
                </a:solidFill>
              </a:rPr>
              <a:t>educators</a:t>
            </a:r>
            <a:r>
              <a:rPr lang="en-US">
                <a:solidFill>
                  <a:srgbClr val="000000"/>
                </a:solidFill>
              </a:rPr>
              <a:t> want from family engagement?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1"/>
          <p:cNvSpPr txBox="1">
            <a:spLocks noGrp="1"/>
          </p:cNvSpPr>
          <p:nvPr>
            <p:ph type="body" idx="1"/>
          </p:nvPr>
        </p:nvSpPr>
        <p:spPr>
          <a:xfrm>
            <a:off x="0" y="1489000"/>
            <a:ext cx="9334500" cy="3429000"/>
          </a:xfrm>
          <a:prstGeom prst="rect">
            <a:avLst/>
          </a:prstGeom>
          <a:noFill/>
          <a:ln>
            <a:noFill/>
          </a:ln>
        </p:spPr>
        <p:txBody>
          <a:bodyPr spcFirstLastPara="1" wrap="square" lIns="68550" tIns="34275" rIns="68550" bIns="34275" anchor="t" anchorCtr="0">
            <a:noAutofit/>
          </a:bodyPr>
          <a:lstStyle/>
          <a:p>
            <a:pPr marL="257175" lvl="0" indent="-231775" algn="l" rtl="0">
              <a:lnSpc>
                <a:spcPct val="100000"/>
              </a:lnSpc>
              <a:spcBef>
                <a:spcPts val="0"/>
              </a:spcBef>
              <a:spcAft>
                <a:spcPts val="0"/>
              </a:spcAft>
              <a:buClr>
                <a:srgbClr val="000000"/>
              </a:buClr>
              <a:buSzPts val="2400"/>
              <a:buFont typeface="Verdana"/>
              <a:buChar char="●"/>
            </a:pPr>
            <a:r>
              <a:rPr lang="en-US" sz="2400">
                <a:solidFill>
                  <a:srgbClr val="000000"/>
                </a:solidFill>
              </a:rPr>
              <a:t>to feel heard and listened to</a:t>
            </a:r>
            <a:endParaRPr sz="2400">
              <a:solidFill>
                <a:srgbClr val="000000"/>
              </a:solidFill>
            </a:endParaRPr>
          </a:p>
          <a:p>
            <a:pPr marL="257175" lvl="0" indent="-231775" algn="l" rtl="0">
              <a:lnSpc>
                <a:spcPct val="100000"/>
              </a:lnSpc>
              <a:spcBef>
                <a:spcPts val="800"/>
              </a:spcBef>
              <a:spcAft>
                <a:spcPts val="0"/>
              </a:spcAft>
              <a:buClr>
                <a:srgbClr val="000000"/>
              </a:buClr>
              <a:buSzPts val="2400"/>
              <a:buFont typeface="Verdana"/>
              <a:buChar char="●"/>
            </a:pPr>
            <a:r>
              <a:rPr lang="en-US" sz="2400">
                <a:solidFill>
                  <a:srgbClr val="000000"/>
                </a:solidFill>
              </a:rPr>
              <a:t>more opportunities for open, ongoing, two-way communication</a:t>
            </a:r>
            <a:endParaRPr sz="2400">
              <a:solidFill>
                <a:srgbClr val="000000"/>
              </a:solidFill>
            </a:endParaRPr>
          </a:p>
          <a:p>
            <a:pPr marL="257175" lvl="0" indent="-231775" algn="l" rtl="0">
              <a:lnSpc>
                <a:spcPct val="100000"/>
              </a:lnSpc>
              <a:spcBef>
                <a:spcPts val="800"/>
              </a:spcBef>
              <a:spcAft>
                <a:spcPts val="0"/>
              </a:spcAft>
              <a:buClr>
                <a:srgbClr val="000000"/>
              </a:buClr>
              <a:buSzPts val="2400"/>
              <a:buFont typeface="Verdana"/>
              <a:buChar char="●"/>
            </a:pPr>
            <a:r>
              <a:rPr lang="en-US" sz="2400">
                <a:solidFill>
                  <a:srgbClr val="000000"/>
                </a:solidFill>
              </a:rPr>
              <a:t>discussions, not assumptions, especially as it pertains to:</a:t>
            </a:r>
            <a:endParaRPr sz="2400">
              <a:solidFill>
                <a:srgbClr val="000000"/>
              </a:solidFill>
            </a:endParaRPr>
          </a:p>
          <a:p>
            <a:pPr marL="557213" lvl="1" indent="-253682" algn="l" rtl="0">
              <a:lnSpc>
                <a:spcPct val="100000"/>
              </a:lnSpc>
              <a:spcBef>
                <a:spcPts val="800"/>
              </a:spcBef>
              <a:spcAft>
                <a:spcPts val="0"/>
              </a:spcAft>
              <a:buClr>
                <a:srgbClr val="000000"/>
              </a:buClr>
              <a:buSzPts val="2400"/>
              <a:buFont typeface="Verdana"/>
              <a:buChar char="○"/>
            </a:pPr>
            <a:r>
              <a:rPr lang="en-US" sz="2400">
                <a:solidFill>
                  <a:srgbClr val="000000"/>
                </a:solidFill>
              </a:rPr>
              <a:t>parenting and academic/behavioral concerns</a:t>
            </a:r>
            <a:endParaRPr sz="2400">
              <a:solidFill>
                <a:srgbClr val="000000"/>
              </a:solidFill>
            </a:endParaRPr>
          </a:p>
          <a:p>
            <a:pPr marL="557213" lvl="1" indent="-253682" algn="l" rtl="0">
              <a:lnSpc>
                <a:spcPct val="100000"/>
              </a:lnSpc>
              <a:spcBef>
                <a:spcPts val="800"/>
              </a:spcBef>
              <a:spcAft>
                <a:spcPts val="0"/>
              </a:spcAft>
              <a:buClr>
                <a:srgbClr val="000000"/>
              </a:buClr>
              <a:buSzPts val="2400"/>
              <a:buFont typeface="Verdana"/>
              <a:buChar char="○"/>
            </a:pPr>
            <a:r>
              <a:rPr lang="en-US" sz="2400">
                <a:solidFill>
                  <a:srgbClr val="000000"/>
                </a:solidFill>
              </a:rPr>
              <a:t>families’ lack of attendance at school events</a:t>
            </a:r>
            <a:endParaRPr sz="2400">
              <a:solidFill>
                <a:srgbClr val="000000"/>
              </a:solidFill>
            </a:endParaRPr>
          </a:p>
          <a:p>
            <a:pPr marL="257175" lvl="0" indent="-231775" algn="l" rtl="0">
              <a:lnSpc>
                <a:spcPct val="100000"/>
              </a:lnSpc>
              <a:spcBef>
                <a:spcPts val="800"/>
              </a:spcBef>
              <a:spcAft>
                <a:spcPts val="0"/>
              </a:spcAft>
              <a:buClr>
                <a:srgbClr val="000000"/>
              </a:buClr>
              <a:buSzPts val="2400"/>
              <a:buFont typeface="Verdana"/>
              <a:buChar char="●"/>
            </a:pPr>
            <a:r>
              <a:rPr lang="en-US" sz="2400">
                <a:solidFill>
                  <a:srgbClr val="000000"/>
                </a:solidFill>
              </a:rPr>
              <a:t>opportunities to define their engagement</a:t>
            </a:r>
            <a:endParaRPr sz="2400">
              <a:solidFill>
                <a:srgbClr val="000000"/>
              </a:solidFill>
            </a:endParaRPr>
          </a:p>
          <a:p>
            <a:pPr marL="257175" lvl="0" indent="-231775" algn="l" rtl="0">
              <a:lnSpc>
                <a:spcPct val="100000"/>
              </a:lnSpc>
              <a:spcBef>
                <a:spcPts val="800"/>
              </a:spcBef>
              <a:spcAft>
                <a:spcPts val="0"/>
              </a:spcAft>
              <a:buClr>
                <a:srgbClr val="000000"/>
              </a:buClr>
              <a:buSzPts val="2400"/>
              <a:buFont typeface="Verdana"/>
              <a:buChar char="●"/>
            </a:pPr>
            <a:r>
              <a:rPr lang="en-US" sz="2400">
                <a:solidFill>
                  <a:srgbClr val="000000"/>
                </a:solidFill>
              </a:rPr>
              <a:t>opportunities to advocate for the best interest of their children</a:t>
            </a:r>
            <a:endParaRPr sz="2400">
              <a:solidFill>
                <a:srgbClr val="000000"/>
              </a:solidFill>
            </a:endParaRPr>
          </a:p>
          <a:p>
            <a:pPr marL="257175" lvl="0" indent="-231775" algn="l" rtl="0">
              <a:lnSpc>
                <a:spcPct val="100000"/>
              </a:lnSpc>
              <a:spcBef>
                <a:spcPts val="800"/>
              </a:spcBef>
              <a:spcAft>
                <a:spcPts val="0"/>
              </a:spcAft>
              <a:buClr>
                <a:srgbClr val="000000"/>
              </a:buClr>
              <a:buSzPts val="2400"/>
              <a:buFont typeface="Verdana"/>
              <a:buChar char="●"/>
            </a:pPr>
            <a:r>
              <a:rPr lang="en-US" sz="2400">
                <a:solidFill>
                  <a:srgbClr val="000000"/>
                </a:solidFill>
              </a:rPr>
              <a:t>less social isolation from other </a:t>
            </a:r>
            <a:endParaRPr sz="2400">
              <a:solidFill>
                <a:srgbClr val="000000"/>
              </a:solidFill>
            </a:endParaRPr>
          </a:p>
          <a:p>
            <a:pPr marL="257175" lvl="0" indent="0" algn="l" rtl="0">
              <a:lnSpc>
                <a:spcPct val="100000"/>
              </a:lnSpc>
              <a:spcBef>
                <a:spcPts val="0"/>
              </a:spcBef>
              <a:spcAft>
                <a:spcPts val="0"/>
              </a:spcAft>
              <a:buClr>
                <a:srgbClr val="000000"/>
              </a:buClr>
              <a:buSzPts val="1800"/>
              <a:buNone/>
            </a:pPr>
            <a:r>
              <a:rPr lang="en-US" sz="2400">
                <a:solidFill>
                  <a:srgbClr val="000000"/>
                </a:solidFill>
              </a:rPr>
              <a:t>families in the building</a:t>
            </a:r>
            <a:endParaRPr sz="2400">
              <a:solidFill>
                <a:srgbClr val="000000"/>
              </a:solidFill>
            </a:endParaRPr>
          </a:p>
          <a:p>
            <a:pPr marL="257175" lvl="0" indent="0" algn="l" rtl="0">
              <a:lnSpc>
                <a:spcPct val="100000"/>
              </a:lnSpc>
              <a:spcBef>
                <a:spcPts val="270"/>
              </a:spcBef>
              <a:spcAft>
                <a:spcPts val="0"/>
              </a:spcAft>
              <a:buClr>
                <a:schemeClr val="dk1"/>
              </a:buClr>
              <a:buSzPts val="1800"/>
              <a:buNone/>
            </a:pPr>
            <a:endParaRPr sz="2400">
              <a:solidFill>
                <a:srgbClr val="000000"/>
              </a:solidFill>
            </a:endParaRPr>
          </a:p>
        </p:txBody>
      </p:sp>
      <p:sp>
        <p:nvSpPr>
          <p:cNvPr id="455" name="Google Shape;455;p31"/>
          <p:cNvSpPr txBox="1">
            <a:spLocks noGrp="1"/>
          </p:cNvSpPr>
          <p:nvPr>
            <p:ph type="title"/>
          </p:nvPr>
        </p:nvSpPr>
        <p:spPr>
          <a:xfrm>
            <a:off x="228600" y="190500"/>
            <a:ext cx="8686800" cy="1181100"/>
          </a:xfrm>
          <a:prstGeom prst="rect">
            <a:avLst/>
          </a:prstGeom>
          <a:solidFill>
            <a:srgbClr val="A9DCF2">
              <a:alpha val="66274"/>
            </a:srgbClr>
          </a:solid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rgbClr val="105775"/>
              </a:buClr>
              <a:buSzPts val="4000"/>
              <a:buFont typeface="Verdana"/>
              <a:buNone/>
            </a:pPr>
            <a:endParaRPr sz="3300">
              <a:solidFill>
                <a:schemeClr val="dk1"/>
              </a:solidFill>
            </a:endParaRPr>
          </a:p>
          <a:p>
            <a:pPr marL="0" lvl="0" indent="0" algn="ctr" rtl="0">
              <a:lnSpc>
                <a:spcPct val="100000"/>
              </a:lnSpc>
              <a:spcBef>
                <a:spcPts val="0"/>
              </a:spcBef>
              <a:spcAft>
                <a:spcPts val="0"/>
              </a:spcAft>
              <a:buClr>
                <a:schemeClr val="dk1"/>
              </a:buClr>
              <a:buSzPts val="1100"/>
              <a:buFont typeface="Verdana"/>
              <a:buNone/>
            </a:pPr>
            <a:r>
              <a:rPr lang="en-US">
                <a:solidFill>
                  <a:schemeClr val="dk1"/>
                </a:solidFill>
              </a:rPr>
              <a:t>What do </a:t>
            </a:r>
            <a:r>
              <a:rPr lang="en-US" i="1" u="sng">
                <a:solidFill>
                  <a:schemeClr val="dk1"/>
                </a:solidFill>
              </a:rPr>
              <a:t>families</a:t>
            </a:r>
            <a:r>
              <a:rPr lang="en-US">
                <a:solidFill>
                  <a:schemeClr val="dk1"/>
                </a:solidFill>
              </a:rPr>
              <a:t> want from family engagement?</a:t>
            </a:r>
            <a:endParaRPr>
              <a:solidFill>
                <a:schemeClr val="dk1"/>
              </a:solidFill>
            </a:endParaRPr>
          </a:p>
          <a:p>
            <a:pPr marL="0" lvl="0" indent="0" algn="ctr" rtl="0">
              <a:lnSpc>
                <a:spcPct val="100000"/>
              </a:lnSpc>
              <a:spcBef>
                <a:spcPts val="0"/>
              </a:spcBef>
              <a:spcAft>
                <a:spcPts val="0"/>
              </a:spcAft>
              <a:buClr>
                <a:srgbClr val="105775"/>
              </a:buClr>
              <a:buSzPts val="4000"/>
              <a:buFont typeface="Verdana"/>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32"/>
          <p:cNvSpPr txBox="1">
            <a:spLocks noGrp="1"/>
          </p:cNvSpPr>
          <p:nvPr>
            <p:ph type="title"/>
          </p:nvPr>
        </p:nvSpPr>
        <p:spPr>
          <a:xfrm>
            <a:off x="372825" y="371581"/>
            <a:ext cx="8398350" cy="792225"/>
          </a:xfrm>
          <a:prstGeom prst="rect">
            <a:avLst/>
          </a:prstGeom>
          <a:solidFill>
            <a:srgbClr val="D2EDF9"/>
          </a:solid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chemeClr val="dk1"/>
              </a:buClr>
              <a:buSzPts val="4400"/>
              <a:buFont typeface="Verdana"/>
              <a:buNone/>
            </a:pPr>
            <a:r>
              <a:rPr lang="en-US" sz="4200">
                <a:solidFill>
                  <a:srgbClr val="000000"/>
                </a:solidFill>
                <a:latin typeface="Verdana"/>
                <a:ea typeface="Verdana"/>
                <a:cs typeface="Verdana"/>
                <a:sym typeface="Verdana"/>
              </a:rPr>
              <a:t>Breaking the Cycle</a:t>
            </a:r>
            <a:endParaRPr sz="4200">
              <a:solidFill>
                <a:srgbClr val="000000"/>
              </a:solidFill>
              <a:latin typeface="Verdana"/>
              <a:ea typeface="Verdana"/>
              <a:cs typeface="Verdana"/>
              <a:sym typeface="Verdana"/>
            </a:endParaRPr>
          </a:p>
        </p:txBody>
      </p:sp>
      <p:sp>
        <p:nvSpPr>
          <p:cNvPr id="462" name="Google Shape;462;p32"/>
          <p:cNvSpPr txBox="1"/>
          <p:nvPr/>
        </p:nvSpPr>
        <p:spPr>
          <a:xfrm>
            <a:off x="350340" y="1676400"/>
            <a:ext cx="8610600" cy="3071700"/>
          </a:xfrm>
          <a:prstGeom prst="rect">
            <a:avLst/>
          </a:prstGeom>
          <a:noFill/>
          <a:ln>
            <a:noFill/>
          </a:ln>
        </p:spPr>
        <p:txBody>
          <a:bodyPr spcFirstLastPara="1" wrap="square" lIns="68550" tIns="34275" rIns="68550" bIns="34275" anchor="t" anchorCtr="0">
            <a:noAutofit/>
          </a:bodyPr>
          <a:lstStyle/>
          <a:p>
            <a:pPr marL="0" marR="0" lvl="0" indent="0" algn="l" rtl="0">
              <a:lnSpc>
                <a:spcPct val="150000"/>
              </a:lnSpc>
              <a:spcBef>
                <a:spcPts val="0"/>
              </a:spcBef>
              <a:spcAft>
                <a:spcPts val="0"/>
              </a:spcAft>
              <a:buClr>
                <a:srgbClr val="000000"/>
              </a:buClr>
              <a:buSzPts val="3000"/>
              <a:buFont typeface="Arial"/>
              <a:buNone/>
            </a:pPr>
            <a:r>
              <a:rPr lang="en-US" sz="3000" b="0" i="0" u="none" strike="noStrike" cap="none">
                <a:solidFill>
                  <a:srgbClr val="000000"/>
                </a:solidFill>
                <a:latin typeface="Verdana"/>
                <a:ea typeface="Verdana"/>
                <a:cs typeface="Verdana"/>
                <a:sym typeface="Verdana"/>
              </a:rPr>
              <a:t>Ideas, objectives, initiatives, and strategies that require a shift in thinking will drift toward the existing culture unless </a:t>
            </a:r>
            <a:r>
              <a:rPr lang="en-US" sz="3000" b="1" i="0" u="none" strike="noStrike" cap="none">
                <a:solidFill>
                  <a:srgbClr val="000000"/>
                </a:solidFill>
                <a:latin typeface="Verdana"/>
                <a:ea typeface="Verdana"/>
                <a:cs typeface="Verdana"/>
                <a:sym typeface="Verdana"/>
              </a:rPr>
              <a:t>significant work </a:t>
            </a:r>
            <a:r>
              <a:rPr lang="en-US" sz="3000" b="0" i="0" u="none" strike="noStrike" cap="none">
                <a:solidFill>
                  <a:srgbClr val="000000"/>
                </a:solidFill>
                <a:latin typeface="Verdana"/>
                <a:ea typeface="Verdana"/>
                <a:cs typeface="Verdana"/>
                <a:sym typeface="Verdana"/>
              </a:rPr>
              <a:t>is done to augment, expand, and change the culture to embrace the desired change.</a:t>
            </a:r>
            <a:r>
              <a:rPr lang="en-US" sz="3200" b="0" i="0" u="none" strike="noStrike" cap="none">
                <a:solidFill>
                  <a:srgbClr val="000000"/>
                </a:solidFill>
                <a:latin typeface="Verdana"/>
                <a:ea typeface="Verdana"/>
                <a:cs typeface="Verdana"/>
                <a:sym typeface="Verdana"/>
              </a:rPr>
              <a:t> </a:t>
            </a:r>
            <a:endParaRPr sz="32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Verdana"/>
              <a:ea typeface="Verdana"/>
              <a:cs typeface="Verdana"/>
              <a:sym typeface="Verdana"/>
            </a:endParaRPr>
          </a:p>
          <a:p>
            <a:pPr marL="0" marR="0" lvl="0" indent="0" algn="l" rtl="0">
              <a:lnSpc>
                <a:spcPct val="150000"/>
              </a:lnSpc>
              <a:spcBef>
                <a:spcPts val="0"/>
              </a:spcBef>
              <a:spcAft>
                <a:spcPts val="0"/>
              </a:spcAft>
              <a:buClr>
                <a:srgbClr val="000000"/>
              </a:buClr>
              <a:buSzPts val="1350"/>
              <a:buFont typeface="Arial"/>
              <a:buNone/>
            </a:pPr>
            <a:endParaRPr sz="135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Verdana"/>
                <a:ea typeface="Verdana"/>
                <a:cs typeface="Verdana"/>
                <a:sym typeface="Verdana"/>
              </a:rPr>
              <a:t>			</a:t>
            </a:r>
            <a:endParaRPr sz="105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g95958d9d0c_1_2"/>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Strengthening the School-Family Partnership </a:t>
            </a:r>
            <a:endParaRPr>
              <a:solidFill>
                <a:srgbClr val="000000"/>
              </a:solidFill>
            </a:endParaRPr>
          </a:p>
        </p:txBody>
      </p:sp>
      <p:pic>
        <p:nvPicPr>
          <p:cNvPr id="469" name="Google Shape;469;g95958d9d0c_1_2" descr="The shutdowns this spring forced schools and families into crisis mode as they tried to keep students learning — while also keeping them healthy and safe. The joint effort to guide students through the crisis revealed the depth and importance of the school and family partnership. As the new school year begins, educators and education leaders must reevaluate what family engagement looks like in the era of COVID-19. How can schools maintain connections with families during an unpredictable year when physical presence is not guaranteed?&#10;&#10;Join us for “Strengthening the School-Family Partnership in a Pandemic,” when we’ll bring together Karen Mapp, an internationally known innovator in the field; Sarah Friedman, a Central Falls, RI, school leader; and Svati Mariam Lelyveld, a middle school teacher in New York City. Together, they’ll offer insights on how to build an equity-based, justice-focused, and pandemic-tested family engagement strategy as this unprecedented year begins.&#10;&#10;The conversation will be hosted by Richard Weissbourd, co-director of HGSE's Human Development and Psychology program and director of HGSE’s Making Caring Common project.&#10;&#10;***&#10;&#10;Education Now is an HGSE webinar series that responds to the dramatic changes in the field of education in the wake of the Covid-19 pandemic. Each 30-minute episode is designed to prompt observations and insights that are thought-provoking and actionable.&#10;&#10;In addition to Zoom, Education Now webinars are streamed to YouTube, Facebook, and other social platforms, as well as to the HGSE website, at hgse.me/ednow.&#10;&#10;This episode concludes our summer series, “The Challenges of Reopening.” Visit hgse.me/ednow to view past episodes and for our fall schedule.&#10;&#10;--&#10;&#10;Harvard Graduate School of Education Website: http://www.gse.harvard.edu&#10;Follow us on Instagram: https://www.instagram.com/harvardeducation/&#10;Like us on Facebook: https://www.facebook.com/HarvardEducation/&#10;Follow us on Twitter: https://twitter.com/hgse&#10;&#10;Since its founding in 1920, the Harvard Graduate School of Education has been training leaders to transform education in the United States and around the globe. Today, our faculty, students, and alumni are studying and solving the most critical challenges facing education: student assessment, the achievement gap, urban education, and teacher shortages, to name just a few. Our work is shaping how people teach, learn, and lead in schools and colleges as well as in after-school programs, high-tech companies, and international organizations. The HGSE community is pushing the frontiers of education, and the effects of our entrepreneurship are improving the world." title="Education Now: Strengthening the School-Family Partnership in a Pandemic">
            <a:hlinkClick r:id="rId3"/>
          </p:cNvPr>
          <p:cNvPicPr preferRelativeResize="0"/>
          <p:nvPr/>
        </p:nvPicPr>
        <p:blipFill rotWithShape="1">
          <a:blip r:embed="rId4">
            <a:alphaModFix/>
          </a:blip>
          <a:srcRect/>
          <a:stretch/>
        </p:blipFill>
        <p:spPr>
          <a:xfrm>
            <a:off x="1107988" y="1661975"/>
            <a:ext cx="6928025" cy="51960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g958ffbb8cd_1_3"/>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r>
              <a:rPr lang="en-US" sz="4200">
                <a:solidFill>
                  <a:schemeClr val="dk1"/>
                </a:solidFill>
              </a:rPr>
              <a:t>Share take-a-ways from clips.</a:t>
            </a:r>
            <a:endParaRPr sz="4200">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g96f72aa188_1_6"/>
          <p:cNvSpPr txBox="1"/>
          <p:nvPr/>
        </p:nvSpPr>
        <p:spPr>
          <a:xfrm>
            <a:off x="457200" y="1499550"/>
            <a:ext cx="8229600" cy="40743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Verdana"/>
              <a:buAutoNum type="arabicPeriod"/>
            </a:pPr>
            <a:r>
              <a:rPr lang="en-US" sz="2400" b="0" i="0" u="none" strike="noStrike" cap="none">
                <a:solidFill>
                  <a:srgbClr val="000000"/>
                </a:solidFill>
                <a:highlight>
                  <a:srgbClr val="FFFFFF"/>
                </a:highlight>
                <a:latin typeface="Verdana"/>
                <a:ea typeface="Verdana"/>
                <a:cs typeface="Verdana"/>
                <a:sym typeface="Verdana"/>
              </a:rPr>
              <a:t>Do you currently collect ongoing family feedback, and have you noticed any evolving challenges?</a:t>
            </a:r>
            <a:endParaRPr sz="2400" b="0" i="0" u="none" strike="noStrike" cap="none">
              <a:solidFill>
                <a:srgbClr val="000000"/>
              </a:solidFill>
              <a:highlight>
                <a:srgbClr val="FFFFFF"/>
              </a:highlight>
              <a:latin typeface="Verdana"/>
              <a:ea typeface="Verdana"/>
              <a:cs typeface="Verdana"/>
              <a:sym typeface="Verdana"/>
            </a:endParaRPr>
          </a:p>
          <a:p>
            <a:pPr marL="457200" marR="0" lvl="0" indent="0" algn="l" rtl="0">
              <a:lnSpc>
                <a:spcPct val="100000"/>
              </a:lnSpc>
              <a:spcBef>
                <a:spcPts val="0"/>
              </a:spcBef>
              <a:spcAft>
                <a:spcPts val="0"/>
              </a:spcAft>
              <a:buNone/>
            </a:pPr>
            <a:endParaRPr sz="2400">
              <a:highlight>
                <a:srgbClr val="FFFFFF"/>
              </a:highlight>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AutoNum type="arabicPeriod"/>
            </a:pPr>
            <a:r>
              <a:rPr lang="en-US" sz="2400" b="0" i="0" u="none" strike="noStrike" cap="none">
                <a:solidFill>
                  <a:srgbClr val="000000"/>
                </a:solidFill>
                <a:highlight>
                  <a:srgbClr val="FFFFFF"/>
                </a:highlight>
                <a:latin typeface="Verdana"/>
                <a:ea typeface="Verdana"/>
                <a:cs typeface="Verdana"/>
                <a:sym typeface="Verdana"/>
              </a:rPr>
              <a:t>What community partnerships have you discovered are critical as the instructional model has shifted from face to face instruction to remote and hybrid models?</a:t>
            </a:r>
            <a:endParaRPr sz="2400" b="0" i="0" u="none" strike="noStrike" cap="none">
              <a:solidFill>
                <a:srgbClr val="000000"/>
              </a:solidFill>
              <a:highlight>
                <a:srgbClr val="FFFFFF"/>
              </a:highlight>
              <a:latin typeface="Verdana"/>
              <a:ea typeface="Verdana"/>
              <a:cs typeface="Verdana"/>
              <a:sym typeface="Verdana"/>
            </a:endParaRPr>
          </a:p>
          <a:p>
            <a:pPr marL="457200" marR="0" lvl="0" indent="0" algn="l" rtl="0">
              <a:lnSpc>
                <a:spcPct val="100000"/>
              </a:lnSpc>
              <a:spcBef>
                <a:spcPts val="0"/>
              </a:spcBef>
              <a:spcAft>
                <a:spcPts val="0"/>
              </a:spcAft>
              <a:buNone/>
            </a:pPr>
            <a:endParaRPr sz="2400">
              <a:highlight>
                <a:srgbClr val="FFFFFF"/>
              </a:highlight>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AutoNum type="arabicPeriod"/>
            </a:pPr>
            <a:r>
              <a:rPr lang="en-US" sz="2400" b="0" i="0" u="none" strike="noStrike" cap="none">
                <a:solidFill>
                  <a:srgbClr val="000000"/>
                </a:solidFill>
                <a:highlight>
                  <a:srgbClr val="FFFFFF"/>
                </a:highlight>
                <a:latin typeface="Verdana"/>
                <a:ea typeface="Verdana"/>
                <a:cs typeface="Verdana"/>
                <a:sym typeface="Verdana"/>
              </a:rPr>
              <a:t>What communication and engagement protocols, practices and strategies have worked well, and what changes and improvements are possible?</a:t>
            </a:r>
            <a:endParaRPr sz="2400" b="0" i="0" u="none" strike="noStrike" cap="none">
              <a:solidFill>
                <a:srgbClr val="000000"/>
              </a:solidFill>
              <a:latin typeface="Verdana"/>
              <a:ea typeface="Verdana"/>
              <a:cs typeface="Verdana"/>
              <a:sym typeface="Verdana"/>
            </a:endParaRPr>
          </a:p>
        </p:txBody>
      </p:sp>
      <p:sp>
        <p:nvSpPr>
          <p:cNvPr id="483" name="Google Shape;483;g96f72aa188_1_6"/>
          <p:cNvSpPr txBox="1"/>
          <p:nvPr/>
        </p:nvSpPr>
        <p:spPr>
          <a:xfrm>
            <a:off x="0" y="6469200"/>
            <a:ext cx="7344900" cy="38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Verdana"/>
                <a:ea typeface="Verdana"/>
                <a:cs typeface="Verdana"/>
                <a:sym typeface="Verdana"/>
              </a:rPr>
              <a:t>Revised, based on VDOE Recover, Redesign, Restart document</a:t>
            </a:r>
            <a:endParaRPr sz="1500" b="0" i="0" u="none" strike="noStrike" cap="none">
              <a:solidFill>
                <a:srgbClr val="000000"/>
              </a:solidFill>
              <a:latin typeface="Verdana"/>
              <a:ea typeface="Verdana"/>
              <a:cs typeface="Verdana"/>
              <a:sym typeface="Verdana"/>
            </a:endParaRPr>
          </a:p>
        </p:txBody>
      </p:sp>
      <p:sp>
        <p:nvSpPr>
          <p:cNvPr id="484" name="Google Shape;484;g96f72aa188_1_6"/>
          <p:cNvSpPr txBox="1"/>
          <p:nvPr/>
        </p:nvSpPr>
        <p:spPr>
          <a:xfrm>
            <a:off x="6716100" y="6314075"/>
            <a:ext cx="2223000" cy="38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Verdana"/>
                <a:ea typeface="Verdana"/>
                <a:cs typeface="Verdana"/>
                <a:sym typeface="Verdana"/>
              </a:rPr>
              <a:t>Workbook pg. 10</a:t>
            </a:r>
            <a:endParaRPr sz="1400" b="0" i="0" u="none" strike="noStrike" cap="none">
              <a:solidFill>
                <a:srgbClr val="000000"/>
              </a:solidFill>
              <a:latin typeface="Verdana"/>
              <a:ea typeface="Verdana"/>
              <a:cs typeface="Verdana"/>
              <a:sym typeface="Verdana"/>
            </a:endParaRPr>
          </a:p>
        </p:txBody>
      </p:sp>
      <p:sp>
        <p:nvSpPr>
          <p:cNvPr id="485" name="Google Shape;485;g96f72aa188_1_6"/>
          <p:cNvSpPr txBox="1">
            <a:spLocks noGrp="1"/>
          </p:cNvSpPr>
          <p:nvPr>
            <p:ph type="title" idx="4294967295"/>
          </p:nvPr>
        </p:nvSpPr>
        <p:spPr>
          <a:xfrm>
            <a:off x="228600" y="292725"/>
            <a:ext cx="8686800" cy="1206900"/>
          </a:xfrm>
          <a:prstGeom prst="rect">
            <a:avLst/>
          </a:prstGeom>
          <a:solidFill>
            <a:srgbClr val="A9DCF2">
              <a:alpha val="66666"/>
            </a:srgbClr>
          </a:solid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chemeClr val="dk1"/>
              </a:buClr>
              <a:buSzPts val="1100"/>
              <a:buFont typeface="Arial"/>
              <a:buNone/>
            </a:pPr>
            <a:endParaRPr sz="4200"/>
          </a:p>
          <a:p>
            <a:pPr marL="0" lvl="0" indent="0" algn="ctr" rtl="0">
              <a:lnSpc>
                <a:spcPct val="100000"/>
              </a:lnSpc>
              <a:spcBef>
                <a:spcPts val="0"/>
              </a:spcBef>
              <a:spcAft>
                <a:spcPts val="0"/>
              </a:spcAft>
              <a:buClr>
                <a:schemeClr val="dk1"/>
              </a:buClr>
              <a:buSzPts val="1100"/>
              <a:buFont typeface="Arial"/>
              <a:buNone/>
            </a:pPr>
            <a:r>
              <a:rPr lang="en-US" sz="4200"/>
              <a:t>Team Time - </a:t>
            </a:r>
            <a:endParaRPr sz="4200"/>
          </a:p>
          <a:p>
            <a:pPr marL="0" lvl="0" indent="0" algn="ctr" rtl="0">
              <a:lnSpc>
                <a:spcPct val="100000"/>
              </a:lnSpc>
              <a:spcBef>
                <a:spcPts val="0"/>
              </a:spcBef>
              <a:spcAft>
                <a:spcPts val="0"/>
              </a:spcAft>
              <a:buClr>
                <a:schemeClr val="dk1"/>
              </a:buClr>
              <a:buSzPts val="1100"/>
              <a:buFont typeface="Arial"/>
              <a:buNone/>
            </a:pPr>
            <a:r>
              <a:rPr lang="en-US" sz="4200"/>
              <a:t>Data and Practices</a:t>
            </a:r>
            <a:endParaRPr sz="4200"/>
          </a:p>
          <a:p>
            <a:pPr marL="0" lvl="0" indent="0" algn="ctr" rtl="0">
              <a:lnSpc>
                <a:spcPct val="100000"/>
              </a:lnSpc>
              <a:spcBef>
                <a:spcPts val="0"/>
              </a:spcBef>
              <a:spcAft>
                <a:spcPts val="0"/>
              </a:spcAft>
              <a:buClr>
                <a:srgbClr val="105775"/>
              </a:buClr>
              <a:buSzPts val="3600"/>
              <a:buFont typeface="Verdana"/>
              <a:buNone/>
            </a:pPr>
            <a:endParaRPr sz="4200">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35"/>
          <p:cNvSpPr txBox="1">
            <a:spLocks noGrp="1"/>
          </p:cNvSpPr>
          <p:nvPr>
            <p:ph type="title"/>
          </p:nvPr>
        </p:nvSpPr>
        <p:spPr>
          <a:xfrm>
            <a:off x="401625" y="227225"/>
            <a:ext cx="8229600" cy="1087500"/>
          </a:xfrm>
          <a:prstGeom prst="rect">
            <a:avLst/>
          </a:prstGeom>
          <a:solidFill>
            <a:srgbClr val="A9DCF2">
              <a:alpha val="66666"/>
            </a:srgbClr>
          </a:solid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rgbClr val="000000"/>
              </a:buClr>
              <a:buSzPts val="4400"/>
              <a:buFont typeface="Verdana"/>
              <a:buNone/>
            </a:pPr>
            <a:r>
              <a:rPr lang="en-US" sz="4200">
                <a:solidFill>
                  <a:srgbClr val="000000"/>
                </a:solidFill>
                <a:latin typeface="Verdana"/>
                <a:ea typeface="Verdana"/>
                <a:cs typeface="Verdana"/>
                <a:sym typeface="Verdana"/>
              </a:rPr>
              <a:t>Creating a Vision for Family Eng</a:t>
            </a:r>
            <a:r>
              <a:rPr lang="en-US" sz="4200">
                <a:solidFill>
                  <a:srgbClr val="000000"/>
                </a:solidFill>
              </a:rPr>
              <a:t>agement</a:t>
            </a:r>
            <a:endParaRPr sz="4200">
              <a:solidFill>
                <a:srgbClr val="000000"/>
              </a:solidFill>
              <a:latin typeface="Verdana"/>
              <a:ea typeface="Verdana"/>
              <a:cs typeface="Verdana"/>
              <a:sym typeface="Verdana"/>
            </a:endParaRPr>
          </a:p>
        </p:txBody>
      </p:sp>
      <p:sp>
        <p:nvSpPr>
          <p:cNvPr id="492" name="Google Shape;492;p35"/>
          <p:cNvSpPr txBox="1"/>
          <p:nvPr/>
        </p:nvSpPr>
        <p:spPr>
          <a:xfrm>
            <a:off x="257737" y="1810219"/>
            <a:ext cx="8628525" cy="997200"/>
          </a:xfrm>
          <a:prstGeom prst="rect">
            <a:avLst/>
          </a:prstGeom>
          <a:noFill/>
          <a:ln>
            <a:noFill/>
          </a:ln>
        </p:spPr>
        <p:txBody>
          <a:bodyPr spcFirstLastPara="1" wrap="square" lIns="68550" tIns="68550" rIns="68550" bIns="6855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Verdana"/>
                <a:ea typeface="Verdana"/>
                <a:cs typeface="Verdana"/>
                <a:sym typeface="Verdana"/>
              </a:rPr>
              <a:t>Your informed </a:t>
            </a:r>
            <a:r>
              <a:rPr lang="en-US" sz="2800" b="1" i="0" u="none" strike="noStrike" cap="none">
                <a:solidFill>
                  <a:srgbClr val="000000"/>
                </a:solidFill>
                <a:latin typeface="Verdana"/>
                <a:ea typeface="Verdana"/>
                <a:cs typeface="Verdana"/>
                <a:sym typeface="Verdana"/>
              </a:rPr>
              <a:t>vision</a:t>
            </a:r>
            <a:r>
              <a:rPr lang="en-US" sz="2800" b="0" i="0" u="none" strike="noStrike" cap="none">
                <a:solidFill>
                  <a:srgbClr val="000000"/>
                </a:solidFill>
                <a:latin typeface="Verdana"/>
                <a:ea typeface="Verdana"/>
                <a:cs typeface="Verdana"/>
                <a:sym typeface="Verdana"/>
              </a:rPr>
              <a:t> for family engagement (educator/ family collaboration) is key.</a:t>
            </a:r>
            <a:endParaRPr sz="2800" b="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70C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70C0"/>
              </a:solidFill>
              <a:latin typeface="Verdana"/>
              <a:ea typeface="Verdana"/>
              <a:cs typeface="Verdana"/>
              <a:sym typeface="Verdana"/>
            </a:endParaRPr>
          </a:p>
        </p:txBody>
      </p:sp>
      <p:sp>
        <p:nvSpPr>
          <p:cNvPr id="493" name="Google Shape;493;p35"/>
          <p:cNvSpPr txBox="1"/>
          <p:nvPr/>
        </p:nvSpPr>
        <p:spPr>
          <a:xfrm>
            <a:off x="401625" y="3292968"/>
            <a:ext cx="8484637" cy="2269631"/>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Verdana"/>
                <a:ea typeface="Verdana"/>
                <a:cs typeface="Verdana"/>
                <a:sym typeface="Verdana"/>
              </a:rPr>
              <a:t>Engagement has these aspects:</a:t>
            </a:r>
            <a:endParaRPr sz="2800" b="0" i="0" u="none" strike="noStrike" cap="none">
              <a:solidFill>
                <a:srgbClr val="000000"/>
              </a:solidFill>
              <a:latin typeface="Verdana"/>
              <a:ea typeface="Verdana"/>
              <a:cs typeface="Verdana"/>
              <a:sym typeface="Verdana"/>
            </a:endParaRPr>
          </a:p>
          <a:p>
            <a:pPr marL="342900" marR="0" lvl="0" indent="-304800" algn="l" rtl="0">
              <a:lnSpc>
                <a:spcPct val="100000"/>
              </a:lnSpc>
              <a:spcBef>
                <a:spcPts val="0"/>
              </a:spcBef>
              <a:spcAft>
                <a:spcPts val="0"/>
              </a:spcAft>
              <a:buClr>
                <a:srgbClr val="000000"/>
              </a:buClr>
              <a:buSzPts val="2800"/>
              <a:buFont typeface="Verdana"/>
              <a:buChar char="●"/>
            </a:pPr>
            <a:r>
              <a:rPr lang="en-US" sz="2800" b="1" i="0" u="none" strike="noStrike" cap="none">
                <a:solidFill>
                  <a:srgbClr val="000000"/>
                </a:solidFill>
                <a:latin typeface="Verdana"/>
                <a:ea typeface="Verdana"/>
                <a:cs typeface="Verdana"/>
                <a:sym typeface="Verdana"/>
              </a:rPr>
              <a:t>behavioral</a:t>
            </a:r>
            <a:r>
              <a:rPr lang="en-US" sz="2800" b="0" i="0" u="none" strike="noStrike" cap="none">
                <a:solidFill>
                  <a:srgbClr val="000000"/>
                </a:solidFill>
                <a:latin typeface="Verdana"/>
                <a:ea typeface="Verdana"/>
                <a:cs typeface="Verdana"/>
                <a:sym typeface="Verdana"/>
              </a:rPr>
              <a:t> (things we can observe); </a:t>
            </a:r>
            <a:endParaRPr sz="2800" b="0" i="0" u="none" strike="noStrike" cap="none">
              <a:solidFill>
                <a:srgbClr val="000000"/>
              </a:solidFill>
              <a:latin typeface="Verdana"/>
              <a:ea typeface="Verdana"/>
              <a:cs typeface="Verdana"/>
              <a:sym typeface="Verdana"/>
            </a:endParaRPr>
          </a:p>
          <a:p>
            <a:pPr marL="342900" marR="0" lvl="0" indent="-304800" algn="l" rtl="0">
              <a:lnSpc>
                <a:spcPct val="100000"/>
              </a:lnSpc>
              <a:spcBef>
                <a:spcPts val="0"/>
              </a:spcBef>
              <a:spcAft>
                <a:spcPts val="0"/>
              </a:spcAft>
              <a:buClr>
                <a:srgbClr val="000000"/>
              </a:buClr>
              <a:buSzPts val="2800"/>
              <a:buFont typeface="Verdana"/>
              <a:buChar char="●"/>
            </a:pPr>
            <a:r>
              <a:rPr lang="en-US" sz="2800" b="1" i="0" u="none" strike="noStrike" cap="none">
                <a:solidFill>
                  <a:srgbClr val="000000"/>
                </a:solidFill>
                <a:latin typeface="Verdana"/>
                <a:ea typeface="Verdana"/>
                <a:cs typeface="Verdana"/>
                <a:sym typeface="Verdana"/>
              </a:rPr>
              <a:t>emotional</a:t>
            </a:r>
            <a:r>
              <a:rPr lang="en-US" sz="2800" b="0" i="0" u="none" strike="noStrike" cap="none">
                <a:solidFill>
                  <a:srgbClr val="000000"/>
                </a:solidFill>
                <a:latin typeface="Verdana"/>
                <a:ea typeface="Verdana"/>
                <a:cs typeface="Verdana"/>
                <a:sym typeface="Verdana"/>
              </a:rPr>
              <a:t> (interest, value, and feelings toward the school environment); and </a:t>
            </a:r>
            <a:endParaRPr sz="2800" b="0" i="0" u="none" strike="noStrike" cap="none">
              <a:solidFill>
                <a:srgbClr val="000000"/>
              </a:solidFill>
              <a:latin typeface="Verdana"/>
              <a:ea typeface="Verdana"/>
              <a:cs typeface="Verdana"/>
              <a:sym typeface="Verdana"/>
            </a:endParaRPr>
          </a:p>
          <a:p>
            <a:pPr marL="342900" marR="0" lvl="0" indent="-304800" algn="l" rtl="0">
              <a:lnSpc>
                <a:spcPct val="100000"/>
              </a:lnSpc>
              <a:spcBef>
                <a:spcPts val="0"/>
              </a:spcBef>
              <a:spcAft>
                <a:spcPts val="0"/>
              </a:spcAft>
              <a:buClr>
                <a:srgbClr val="000000"/>
              </a:buClr>
              <a:buSzPts val="2800"/>
              <a:buFont typeface="Verdana"/>
              <a:buChar char="●"/>
            </a:pPr>
            <a:r>
              <a:rPr lang="en-US" sz="2800" b="1" i="0" u="none" strike="noStrike" cap="none">
                <a:solidFill>
                  <a:srgbClr val="000000"/>
                </a:solidFill>
                <a:latin typeface="Verdana"/>
                <a:ea typeface="Verdana"/>
                <a:cs typeface="Verdana"/>
                <a:sym typeface="Verdana"/>
              </a:rPr>
              <a:t>cognitive </a:t>
            </a:r>
            <a:r>
              <a:rPr lang="en-US" sz="2800" b="0" i="0" u="none" strike="noStrike" cap="none">
                <a:solidFill>
                  <a:srgbClr val="000000"/>
                </a:solidFill>
                <a:latin typeface="Verdana"/>
                <a:ea typeface="Verdana"/>
                <a:cs typeface="Verdana"/>
                <a:sym typeface="Verdana"/>
              </a:rPr>
              <a:t>(effort; building new thinking/ skills)</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36"/>
          <p:cNvSpPr txBox="1">
            <a:spLocks noGrp="1"/>
          </p:cNvSpPr>
          <p:nvPr>
            <p:ph type="title"/>
          </p:nvPr>
        </p:nvSpPr>
        <p:spPr>
          <a:xfrm>
            <a:off x="495700" y="293672"/>
            <a:ext cx="8229600" cy="940200"/>
          </a:xfrm>
          <a:prstGeom prst="rect">
            <a:avLst/>
          </a:prstGeom>
          <a:solidFill>
            <a:srgbClr val="A9DCF2"/>
          </a:solid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chemeClr val="dk1"/>
              </a:buClr>
              <a:buSzPts val="1800"/>
              <a:buFont typeface="Verdana"/>
              <a:buNone/>
            </a:pPr>
            <a:r>
              <a:rPr lang="en-US" sz="4200"/>
              <a:t>Managing Complex Change</a:t>
            </a:r>
            <a:endParaRPr sz="4200"/>
          </a:p>
        </p:txBody>
      </p:sp>
      <p:sp>
        <p:nvSpPr>
          <p:cNvPr id="4" name="TextBox 3">
            <a:extLst>
              <a:ext uri="{FF2B5EF4-FFF2-40B4-BE49-F238E27FC236}">
                <a16:creationId xmlns:a16="http://schemas.microsoft.com/office/drawing/2014/main" id="{FA9A2F3F-FCE4-452E-B795-748136C2127A}"/>
              </a:ext>
            </a:extLst>
          </p:cNvPr>
          <p:cNvSpPr txBox="1"/>
          <p:nvPr/>
        </p:nvSpPr>
        <p:spPr>
          <a:xfrm>
            <a:off x="2285999" y="3148652"/>
            <a:ext cx="4924269" cy="1384995"/>
          </a:xfrm>
          <a:prstGeom prst="rect">
            <a:avLst/>
          </a:prstGeom>
          <a:noFill/>
        </p:spPr>
        <p:txBody>
          <a:bodyPr wrap="square">
            <a:spAutoFit/>
          </a:bodyPr>
          <a:lstStyle/>
          <a:p>
            <a:r>
              <a:rPr lang="en-US" sz="2800" dirty="0">
                <a:latin typeface="Verdana" panose="020B0604030504040204" pitchFamily="34" charset="0"/>
                <a:ea typeface="Verdana" panose="020B0604030504040204" pitchFamily="34" charset="0"/>
              </a:rPr>
              <a:t>Please see your Workbook or VTSS State Coach for this diagram.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37"/>
          <p:cNvSpPr txBox="1">
            <a:spLocks noGrp="1"/>
          </p:cNvSpPr>
          <p:nvPr>
            <p:ph type="title"/>
          </p:nvPr>
        </p:nvSpPr>
        <p:spPr>
          <a:xfrm>
            <a:off x="457200" y="207300"/>
            <a:ext cx="8229600" cy="1031100"/>
          </a:xfrm>
          <a:prstGeom prst="rect">
            <a:avLst/>
          </a:prstGeom>
          <a:solidFill>
            <a:srgbClr val="A9DCF2"/>
          </a:solid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chemeClr val="dk1"/>
              </a:buClr>
              <a:buSzPts val="4000"/>
              <a:buFont typeface="Verdana"/>
              <a:buNone/>
            </a:pPr>
            <a:endParaRPr/>
          </a:p>
          <a:p>
            <a:pPr marL="0" lvl="0" indent="0" algn="ctr" rtl="0">
              <a:lnSpc>
                <a:spcPct val="100000"/>
              </a:lnSpc>
              <a:spcBef>
                <a:spcPts val="0"/>
              </a:spcBef>
              <a:spcAft>
                <a:spcPts val="0"/>
              </a:spcAft>
              <a:buClr>
                <a:schemeClr val="dk1"/>
              </a:buClr>
              <a:buSzPts val="4000"/>
              <a:buFont typeface="Verdana"/>
              <a:buNone/>
            </a:pPr>
            <a:r>
              <a:rPr lang="en-US" sz="4200"/>
              <a:t>Confusion</a:t>
            </a:r>
            <a:endParaRPr sz="4200"/>
          </a:p>
          <a:p>
            <a:pPr marL="0" lvl="0" indent="0" algn="ctr" rtl="0">
              <a:lnSpc>
                <a:spcPct val="100000"/>
              </a:lnSpc>
              <a:spcBef>
                <a:spcPts val="0"/>
              </a:spcBef>
              <a:spcAft>
                <a:spcPts val="0"/>
              </a:spcAft>
              <a:buClr>
                <a:schemeClr val="dk1"/>
              </a:buClr>
              <a:buSzPts val="4000"/>
              <a:buFont typeface="Verdana"/>
              <a:buNone/>
            </a:pPr>
            <a:endParaRPr/>
          </a:p>
        </p:txBody>
      </p:sp>
      <p:sp>
        <p:nvSpPr>
          <p:cNvPr id="4" name="TextBox 3">
            <a:extLst>
              <a:ext uri="{FF2B5EF4-FFF2-40B4-BE49-F238E27FC236}">
                <a16:creationId xmlns:a16="http://schemas.microsoft.com/office/drawing/2014/main" id="{5CFE139F-1F9A-46C6-A96F-74BB651C12A9}"/>
              </a:ext>
            </a:extLst>
          </p:cNvPr>
          <p:cNvSpPr txBox="1"/>
          <p:nvPr/>
        </p:nvSpPr>
        <p:spPr>
          <a:xfrm>
            <a:off x="2286000" y="3148652"/>
            <a:ext cx="5044190" cy="1384995"/>
          </a:xfrm>
          <a:prstGeom prst="rect">
            <a:avLst/>
          </a:prstGeom>
          <a:noFill/>
        </p:spPr>
        <p:txBody>
          <a:bodyPr wrap="square">
            <a:spAutoFit/>
          </a:bodyPr>
          <a:lstStyle/>
          <a:p>
            <a:r>
              <a:rPr lang="en-US" sz="2800" dirty="0">
                <a:latin typeface="Verdana" panose="020B0604030504040204" pitchFamily="34" charset="0"/>
                <a:ea typeface="Verdana" panose="020B0604030504040204" pitchFamily="34" charset="0"/>
              </a:rPr>
              <a:t>Please see your Workbook or VTSS State Coach for this diagram.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9b28c7a656_0_12"/>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Download the VTSS Strand 5 Family Engagement Oct. 2021 Workbook at</a:t>
            </a:r>
            <a:endParaRPr/>
          </a:p>
          <a:p>
            <a:pPr marL="457200" lvl="0" indent="0" algn="l" rtl="0">
              <a:lnSpc>
                <a:spcPct val="100000"/>
              </a:lnSpc>
              <a:spcBef>
                <a:spcPts val="360"/>
              </a:spcBef>
              <a:spcAft>
                <a:spcPts val="0"/>
              </a:spcAft>
              <a:buSzPts val="1800"/>
              <a:buNone/>
            </a:pPr>
            <a:r>
              <a:rPr lang="en-US" u="sng">
                <a:solidFill>
                  <a:schemeClr val="hlink"/>
                </a:solidFill>
                <a:hlinkClick r:id="rId3"/>
              </a:rPr>
              <a:t>https://vtss-ric.org/</a:t>
            </a:r>
            <a:endParaRPr/>
          </a:p>
          <a:p>
            <a:pPr marL="457200" lvl="0" indent="0" algn="l" rtl="0">
              <a:lnSpc>
                <a:spcPct val="100000"/>
              </a:lnSpc>
              <a:spcBef>
                <a:spcPts val="360"/>
              </a:spcBef>
              <a:spcAft>
                <a:spcPts val="0"/>
              </a:spcAft>
              <a:buSzPts val="1800"/>
              <a:buNone/>
            </a:pPr>
            <a:endParaRPr/>
          </a:p>
          <a:p>
            <a:pPr marL="457200" lvl="0" indent="-342900" algn="l" rtl="0">
              <a:lnSpc>
                <a:spcPct val="100000"/>
              </a:lnSpc>
              <a:spcBef>
                <a:spcPts val="360"/>
              </a:spcBef>
              <a:spcAft>
                <a:spcPts val="0"/>
              </a:spcAft>
              <a:buSzPts val="1800"/>
              <a:buChar char="•"/>
            </a:pPr>
            <a:r>
              <a:rPr lang="en-US"/>
              <a:t>Record your Attendance</a:t>
            </a:r>
            <a:endParaRPr/>
          </a:p>
          <a:p>
            <a:pPr marL="0" lvl="0" indent="0" algn="l" rtl="0">
              <a:lnSpc>
                <a:spcPct val="100000"/>
              </a:lnSpc>
              <a:spcBef>
                <a:spcPts val="360"/>
              </a:spcBef>
              <a:spcAft>
                <a:spcPts val="0"/>
              </a:spcAft>
              <a:buClr>
                <a:schemeClr val="dk1"/>
              </a:buClr>
              <a:buSzPts val="1100"/>
              <a:buFont typeface="Arial"/>
              <a:buNone/>
            </a:pPr>
            <a:endParaRPr/>
          </a:p>
        </p:txBody>
      </p:sp>
      <p:sp>
        <p:nvSpPr>
          <p:cNvPr id="241" name="Google Shape;241;g9b28c7a656_0_12"/>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200">
                <a:solidFill>
                  <a:srgbClr val="000000"/>
                </a:solidFill>
              </a:rPr>
              <a:t>Checklist</a:t>
            </a:r>
            <a:endParaRPr sz="4200">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38"/>
          <p:cNvSpPr txBox="1">
            <a:spLocks noGrp="1"/>
          </p:cNvSpPr>
          <p:nvPr>
            <p:ph type="body" idx="4294967295"/>
          </p:nvPr>
        </p:nvSpPr>
        <p:spPr>
          <a:xfrm>
            <a:off x="75450" y="1963638"/>
            <a:ext cx="5286600" cy="3784800"/>
          </a:xfrm>
          <a:prstGeom prst="rect">
            <a:avLst/>
          </a:prstGeom>
          <a:noFill/>
          <a:ln>
            <a:noFill/>
          </a:ln>
        </p:spPr>
        <p:txBody>
          <a:bodyPr spcFirstLastPara="1" wrap="square" lIns="68550" tIns="34275" rIns="68550" bIns="34275" anchor="t" anchorCtr="0">
            <a:normAutofit fontScale="92500"/>
          </a:bodyPr>
          <a:lstStyle/>
          <a:p>
            <a:pPr marL="342900" lvl="0" indent="0" algn="l" rtl="0">
              <a:lnSpc>
                <a:spcPct val="115000"/>
              </a:lnSpc>
              <a:spcBef>
                <a:spcPts val="0"/>
              </a:spcBef>
              <a:spcAft>
                <a:spcPts val="0"/>
              </a:spcAft>
              <a:buClr>
                <a:srgbClr val="000000"/>
              </a:buClr>
              <a:buSzPts val="3200"/>
              <a:buNone/>
            </a:pPr>
            <a:r>
              <a:rPr lang="en-US" sz="2400" b="1">
                <a:solidFill>
                  <a:srgbClr val="000000"/>
                </a:solidFill>
              </a:rPr>
              <a:t>A vision statement </a:t>
            </a:r>
            <a:r>
              <a:rPr lang="en-US" sz="2400">
                <a:solidFill>
                  <a:srgbClr val="000000"/>
                </a:solidFill>
              </a:rPr>
              <a:t>is an idealized description of a desired outcome that energizes, inspires and helps you create a mental image of your target.</a:t>
            </a:r>
            <a:endParaRPr sz="2400">
              <a:solidFill>
                <a:srgbClr val="000000"/>
              </a:solidFill>
            </a:endParaRPr>
          </a:p>
          <a:p>
            <a:pPr marL="342900" lvl="0" indent="0" algn="l" rtl="0">
              <a:lnSpc>
                <a:spcPct val="115000"/>
              </a:lnSpc>
              <a:spcBef>
                <a:spcPts val="0"/>
              </a:spcBef>
              <a:spcAft>
                <a:spcPts val="0"/>
              </a:spcAft>
              <a:buClr>
                <a:schemeClr val="dk1"/>
              </a:buClr>
              <a:buSzPts val="3200"/>
              <a:buNone/>
            </a:pPr>
            <a:endParaRPr sz="2400">
              <a:solidFill>
                <a:srgbClr val="000000"/>
              </a:solidFill>
            </a:endParaRPr>
          </a:p>
          <a:p>
            <a:pPr marL="342900" lvl="0" indent="0" algn="l" rtl="0">
              <a:lnSpc>
                <a:spcPct val="115000"/>
              </a:lnSpc>
              <a:spcBef>
                <a:spcPts val="0"/>
              </a:spcBef>
              <a:spcAft>
                <a:spcPts val="0"/>
              </a:spcAft>
              <a:buClr>
                <a:srgbClr val="000000"/>
              </a:buClr>
              <a:buSzPts val="3200"/>
              <a:buNone/>
            </a:pPr>
            <a:r>
              <a:rPr lang="en-US" sz="240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Remember engagement may have </a:t>
            </a:r>
            <a:r>
              <a:rPr lang="en-US" sz="2400" b="1">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behavioral, emotional </a:t>
            </a:r>
            <a:r>
              <a:rPr lang="en-US" sz="240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and </a:t>
            </a:r>
            <a:r>
              <a:rPr lang="en-US" sz="2400" b="1">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cognitive aspects.</a:t>
            </a:r>
            <a:endParaRPr sz="2400"/>
          </a:p>
          <a:p>
            <a:pPr marL="257175" lvl="0" indent="-104775" algn="l" rtl="0">
              <a:lnSpc>
                <a:spcPct val="80000"/>
              </a:lnSpc>
              <a:spcBef>
                <a:spcPts val="0"/>
              </a:spcBef>
              <a:spcAft>
                <a:spcPts val="0"/>
              </a:spcAft>
              <a:buClr>
                <a:schemeClr val="dk1"/>
              </a:buClr>
              <a:buSzPts val="3200"/>
              <a:buNone/>
            </a:pPr>
            <a:endParaRPr sz="2720"/>
          </a:p>
        </p:txBody>
      </p:sp>
      <p:sp>
        <p:nvSpPr>
          <p:cNvPr id="513" name="Google Shape;513;p38"/>
          <p:cNvSpPr txBox="1">
            <a:spLocks noGrp="1"/>
          </p:cNvSpPr>
          <p:nvPr>
            <p:ph type="title"/>
          </p:nvPr>
        </p:nvSpPr>
        <p:spPr>
          <a:xfrm>
            <a:off x="319725" y="345500"/>
            <a:ext cx="8229600" cy="988200"/>
          </a:xfrm>
          <a:prstGeom prst="rect">
            <a:avLst/>
          </a:prstGeom>
          <a:solidFill>
            <a:srgbClr val="A9DCF2">
              <a:alpha val="67450"/>
            </a:srgbClr>
          </a:solidFill>
          <a:ln>
            <a:noFill/>
          </a:ln>
        </p:spPr>
        <p:txBody>
          <a:bodyPr spcFirstLastPara="1" wrap="square" lIns="68550" tIns="34275" rIns="68550" bIns="34275" anchor="ctr" anchorCtr="0">
            <a:normAutofit/>
          </a:bodyPr>
          <a:lstStyle/>
          <a:p>
            <a:pPr marL="0" lvl="0" indent="0" algn="ctr" rtl="0">
              <a:lnSpc>
                <a:spcPct val="100000"/>
              </a:lnSpc>
              <a:spcBef>
                <a:spcPts val="0"/>
              </a:spcBef>
              <a:spcAft>
                <a:spcPts val="0"/>
              </a:spcAft>
              <a:buClr>
                <a:srgbClr val="002C3C"/>
              </a:buClr>
              <a:buSzPts val="4000"/>
              <a:buFont typeface="Verdana"/>
              <a:buNone/>
            </a:pPr>
            <a:r>
              <a:rPr lang="en-US" sz="4200">
                <a:solidFill>
                  <a:srgbClr val="000000"/>
                </a:solidFill>
              </a:rPr>
              <a:t>Begin Your Vision</a:t>
            </a:r>
            <a:endParaRPr sz="4200">
              <a:solidFill>
                <a:srgbClr val="00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39"/>
          <p:cNvSpPr txBox="1">
            <a:spLocks noGrp="1"/>
          </p:cNvSpPr>
          <p:nvPr>
            <p:ph type="body" idx="1"/>
          </p:nvPr>
        </p:nvSpPr>
        <p:spPr>
          <a:xfrm>
            <a:off x="236111" y="1693350"/>
            <a:ext cx="8458200" cy="3771900"/>
          </a:xfrm>
          <a:prstGeom prst="rect">
            <a:avLst/>
          </a:prstGeom>
          <a:noFill/>
          <a:ln>
            <a:noFill/>
          </a:ln>
        </p:spPr>
        <p:txBody>
          <a:bodyPr spcFirstLastPara="1" wrap="square" lIns="68550" tIns="34275" rIns="68550" bIns="34275" anchor="t" anchorCtr="0">
            <a:noAutofit/>
          </a:bodyPr>
          <a:lstStyle/>
          <a:p>
            <a:pPr marL="0" lvl="0" indent="0" algn="l" rtl="0">
              <a:lnSpc>
                <a:spcPct val="80000"/>
              </a:lnSpc>
              <a:spcBef>
                <a:spcPts val="450"/>
              </a:spcBef>
              <a:spcAft>
                <a:spcPts val="0"/>
              </a:spcAft>
              <a:buClr>
                <a:schemeClr val="dk2"/>
              </a:buClr>
              <a:buSzPts val="2960"/>
              <a:buNone/>
            </a:pPr>
            <a:r>
              <a:rPr lang="en-US" sz="2400">
                <a:solidFill>
                  <a:schemeClr val="dk2"/>
                </a:solidFill>
              </a:rPr>
              <a:t>Take a few minutes for each team member to think individually and then respond to the following: </a:t>
            </a:r>
            <a:endParaRPr sz="2400"/>
          </a:p>
          <a:p>
            <a:pPr marL="0" lvl="0" indent="0" algn="ctr" rtl="0">
              <a:lnSpc>
                <a:spcPct val="80000"/>
              </a:lnSpc>
              <a:spcBef>
                <a:spcPts val="1350"/>
              </a:spcBef>
              <a:spcAft>
                <a:spcPts val="0"/>
              </a:spcAft>
              <a:buClr>
                <a:schemeClr val="dk2"/>
              </a:buClr>
              <a:buSzPts val="2960"/>
              <a:buNone/>
            </a:pPr>
            <a:endParaRPr sz="2400" i="1">
              <a:solidFill>
                <a:schemeClr val="dk2"/>
              </a:solidFill>
            </a:endParaRPr>
          </a:p>
          <a:p>
            <a:pPr marL="0" lvl="0" indent="0" algn="ctr" rtl="0">
              <a:lnSpc>
                <a:spcPct val="80000"/>
              </a:lnSpc>
              <a:spcBef>
                <a:spcPts val="1350"/>
              </a:spcBef>
              <a:spcAft>
                <a:spcPts val="0"/>
              </a:spcAft>
              <a:buClr>
                <a:schemeClr val="dk2"/>
              </a:buClr>
              <a:buSzPts val="2960"/>
              <a:buNone/>
            </a:pPr>
            <a:r>
              <a:rPr lang="en-US" sz="2400" b="1" i="1">
                <a:solidFill>
                  <a:schemeClr val="dk2"/>
                </a:solidFill>
              </a:rPr>
              <a:t>If we could create the division of our dreams, what would family engagement look like and sound like?</a:t>
            </a:r>
            <a:endParaRPr sz="2400" b="1" i="1">
              <a:solidFill>
                <a:schemeClr val="dk2"/>
              </a:solidFill>
            </a:endParaRPr>
          </a:p>
          <a:p>
            <a:pPr marL="0" lvl="0" indent="0" algn="l" rtl="0">
              <a:lnSpc>
                <a:spcPct val="80000"/>
              </a:lnSpc>
              <a:spcBef>
                <a:spcPts val="1000"/>
              </a:spcBef>
              <a:spcAft>
                <a:spcPts val="0"/>
              </a:spcAft>
              <a:buClr>
                <a:schemeClr val="dk2"/>
              </a:buClr>
              <a:buSzPts val="2960"/>
              <a:buNone/>
            </a:pPr>
            <a:endParaRPr sz="2400"/>
          </a:p>
          <a:p>
            <a:pPr marL="0" lvl="0" indent="0" algn="l" rtl="0">
              <a:lnSpc>
                <a:spcPct val="80000"/>
              </a:lnSpc>
              <a:spcBef>
                <a:spcPts val="444"/>
              </a:spcBef>
              <a:spcAft>
                <a:spcPts val="0"/>
              </a:spcAft>
              <a:buClr>
                <a:schemeClr val="dk2"/>
              </a:buClr>
              <a:buSzPts val="2960"/>
              <a:buNone/>
            </a:pPr>
            <a:endParaRPr sz="2400"/>
          </a:p>
          <a:p>
            <a:pPr marL="457200" lvl="0" indent="-381000" algn="l" rtl="0">
              <a:lnSpc>
                <a:spcPct val="80000"/>
              </a:lnSpc>
              <a:spcBef>
                <a:spcPts val="444"/>
              </a:spcBef>
              <a:spcAft>
                <a:spcPts val="0"/>
              </a:spcAft>
              <a:buClr>
                <a:schemeClr val="dk2"/>
              </a:buClr>
              <a:buSzPts val="2400"/>
              <a:buChar char="•"/>
            </a:pPr>
            <a:r>
              <a:rPr lang="en-US" sz="2400">
                <a:solidFill>
                  <a:schemeClr val="dk2"/>
                </a:solidFill>
              </a:rPr>
              <a:t>What words, colors or images capture the heart of your vision?</a:t>
            </a:r>
            <a:endParaRPr sz="2400">
              <a:solidFill>
                <a:schemeClr val="dk2"/>
              </a:solidFill>
            </a:endParaRPr>
          </a:p>
          <a:p>
            <a:pPr marL="457200" lvl="0" indent="-381000" algn="l" rtl="0">
              <a:lnSpc>
                <a:spcPct val="90000"/>
              </a:lnSpc>
              <a:spcBef>
                <a:spcPts val="0"/>
              </a:spcBef>
              <a:spcAft>
                <a:spcPts val="0"/>
              </a:spcAft>
              <a:buSzPts val="2400"/>
              <a:buChar char="•"/>
            </a:pPr>
            <a:r>
              <a:rPr lang="en-US" sz="2400"/>
              <a:t>Take turns sharing your words, phrases and images. </a:t>
            </a:r>
            <a:endParaRPr sz="2400"/>
          </a:p>
          <a:p>
            <a:pPr marL="457200" lvl="0" indent="-381000" algn="l" rtl="0">
              <a:lnSpc>
                <a:spcPct val="90000"/>
              </a:lnSpc>
              <a:spcBef>
                <a:spcPts val="0"/>
              </a:spcBef>
              <a:spcAft>
                <a:spcPts val="0"/>
              </a:spcAft>
              <a:buSzPts val="2400"/>
              <a:buChar char="•"/>
            </a:pPr>
            <a:r>
              <a:rPr lang="en-US" sz="2400"/>
              <a:t>What are the common themes and threads?</a:t>
            </a:r>
            <a:endParaRPr sz="2400">
              <a:solidFill>
                <a:srgbClr val="000000"/>
              </a:solidFill>
            </a:endParaRPr>
          </a:p>
          <a:p>
            <a:pPr marL="457200" lvl="0" indent="0" algn="l" rtl="0">
              <a:lnSpc>
                <a:spcPct val="80000"/>
              </a:lnSpc>
              <a:spcBef>
                <a:spcPts val="444"/>
              </a:spcBef>
              <a:spcAft>
                <a:spcPts val="0"/>
              </a:spcAft>
              <a:buSzPts val="1800"/>
              <a:buNone/>
            </a:pPr>
            <a:endParaRPr sz="2220">
              <a:solidFill>
                <a:srgbClr val="FF0000"/>
              </a:solidFill>
            </a:endParaRPr>
          </a:p>
        </p:txBody>
      </p:sp>
      <p:sp>
        <p:nvSpPr>
          <p:cNvPr id="521" name="Google Shape;521;p39"/>
          <p:cNvSpPr txBox="1">
            <a:spLocks noGrp="1"/>
          </p:cNvSpPr>
          <p:nvPr>
            <p:ph type="title"/>
          </p:nvPr>
        </p:nvSpPr>
        <p:spPr>
          <a:xfrm>
            <a:off x="236100" y="201275"/>
            <a:ext cx="8686800" cy="1249500"/>
          </a:xfrm>
          <a:prstGeom prst="rect">
            <a:avLst/>
          </a:prstGeom>
          <a:solidFill>
            <a:srgbClr val="A9DCF2">
              <a:alpha val="66666"/>
            </a:srgbClr>
          </a:solid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chemeClr val="dk1"/>
              </a:buClr>
              <a:buSzPts val="3600"/>
              <a:buFont typeface="Verdana"/>
              <a:buNone/>
            </a:pPr>
            <a:r>
              <a:rPr lang="en-US" sz="4200">
                <a:solidFill>
                  <a:schemeClr val="dk1"/>
                </a:solidFill>
              </a:rPr>
              <a:t>Creating a Vision for Family Engagement</a:t>
            </a:r>
            <a:endParaRPr sz="4200">
              <a:solidFill>
                <a:schemeClr val="dk1"/>
              </a:solidFill>
            </a:endParaRPr>
          </a:p>
        </p:txBody>
      </p:sp>
      <p:sp>
        <p:nvSpPr>
          <p:cNvPr id="522" name="Google Shape;522;p39"/>
          <p:cNvSpPr txBox="1"/>
          <p:nvPr/>
        </p:nvSpPr>
        <p:spPr>
          <a:xfrm>
            <a:off x="5604650" y="6330600"/>
            <a:ext cx="1962900" cy="52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Verdana"/>
                <a:ea typeface="Verdana"/>
                <a:cs typeface="Verdana"/>
                <a:sym typeface="Verdana"/>
              </a:rPr>
              <a:t>Workbook pg. 10</a:t>
            </a:r>
            <a:endParaRPr sz="1400" b="0" i="0" u="none" strike="noStrike" cap="none">
              <a:solidFill>
                <a:srgbClr val="000000"/>
              </a:solidFill>
              <a:latin typeface="Verdana"/>
              <a:ea typeface="Verdana"/>
              <a:cs typeface="Verdana"/>
              <a:sym typeface="Verdan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41"/>
          <p:cNvSpPr txBox="1">
            <a:spLocks noGrp="1"/>
          </p:cNvSpPr>
          <p:nvPr>
            <p:ph type="body" idx="1"/>
          </p:nvPr>
        </p:nvSpPr>
        <p:spPr>
          <a:xfrm>
            <a:off x="457199" y="1714500"/>
            <a:ext cx="8229600" cy="34290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Clr>
                <a:schemeClr val="dk2"/>
              </a:buClr>
              <a:buSzPts val="3200"/>
              <a:buNone/>
            </a:pPr>
            <a:r>
              <a:rPr lang="en-US" sz="2400">
                <a:solidFill>
                  <a:schemeClr val="dk2"/>
                </a:solidFill>
              </a:rPr>
              <a:t>How will you seek input from families and the community to inform your vision?</a:t>
            </a:r>
            <a:endParaRPr sz="2400"/>
          </a:p>
          <a:p>
            <a:pPr marL="0" lvl="0" indent="0" algn="l" rtl="0">
              <a:lnSpc>
                <a:spcPct val="100000"/>
              </a:lnSpc>
              <a:spcBef>
                <a:spcPts val="480"/>
              </a:spcBef>
              <a:spcAft>
                <a:spcPts val="0"/>
              </a:spcAft>
              <a:buClr>
                <a:schemeClr val="dk1"/>
              </a:buClr>
              <a:buSzPts val="3200"/>
              <a:buNone/>
            </a:pPr>
            <a:endParaRPr sz="2400">
              <a:solidFill>
                <a:schemeClr val="dk2"/>
              </a:solidFill>
            </a:endParaRPr>
          </a:p>
          <a:p>
            <a:pPr marL="0" lvl="0" indent="0" algn="l" rtl="0">
              <a:lnSpc>
                <a:spcPct val="100000"/>
              </a:lnSpc>
              <a:spcBef>
                <a:spcPts val="480"/>
              </a:spcBef>
              <a:spcAft>
                <a:spcPts val="0"/>
              </a:spcAft>
              <a:buClr>
                <a:schemeClr val="dk2"/>
              </a:buClr>
              <a:buSzPts val="3200"/>
              <a:buNone/>
            </a:pPr>
            <a:r>
              <a:rPr lang="en-US" sz="2400">
                <a:solidFill>
                  <a:schemeClr val="dk2"/>
                </a:solidFill>
              </a:rPr>
              <a:t>What additional data or information might you want to gather to have a clearer  picture of your current reality?</a:t>
            </a:r>
            <a:r>
              <a:rPr lang="en-US">
                <a:solidFill>
                  <a:schemeClr val="dk2"/>
                </a:solidFill>
              </a:rPr>
              <a:t> </a:t>
            </a:r>
            <a:endParaRPr/>
          </a:p>
          <a:p>
            <a:pPr marL="0" lvl="0" indent="0" algn="l" rtl="0">
              <a:lnSpc>
                <a:spcPct val="100000"/>
              </a:lnSpc>
              <a:spcBef>
                <a:spcPts val="480"/>
              </a:spcBef>
              <a:spcAft>
                <a:spcPts val="0"/>
              </a:spcAft>
              <a:buClr>
                <a:schemeClr val="dk1"/>
              </a:buClr>
              <a:buSzPts val="3200"/>
              <a:buNone/>
            </a:pPr>
            <a:endParaRPr sz="2400">
              <a:solidFill>
                <a:schemeClr val="dk2"/>
              </a:solidFill>
            </a:endParaRPr>
          </a:p>
          <a:p>
            <a:pPr marL="0" lvl="0" indent="0" algn="l" rtl="0">
              <a:lnSpc>
                <a:spcPct val="90000"/>
              </a:lnSpc>
              <a:spcBef>
                <a:spcPts val="480"/>
              </a:spcBef>
              <a:spcAft>
                <a:spcPts val="0"/>
              </a:spcAft>
              <a:buClr>
                <a:schemeClr val="dk1"/>
              </a:buClr>
              <a:buSzPts val="3200"/>
              <a:buNone/>
            </a:pPr>
            <a:r>
              <a:rPr lang="en-US" sz="2400" b="1"/>
              <a:t>Team task:</a:t>
            </a:r>
            <a:r>
              <a:rPr lang="en-US" sz="2400"/>
              <a:t> by the December session, develop a vision statement for family engagement in your division. Is there a visual image that inspires your team?</a:t>
            </a:r>
            <a:endParaRPr sz="2400">
              <a:solidFill>
                <a:schemeClr val="dk2"/>
              </a:solidFill>
            </a:endParaRPr>
          </a:p>
          <a:p>
            <a:pPr marL="0" lvl="0" indent="0" algn="l" rtl="0">
              <a:lnSpc>
                <a:spcPct val="100000"/>
              </a:lnSpc>
              <a:spcBef>
                <a:spcPts val="480"/>
              </a:spcBef>
              <a:spcAft>
                <a:spcPts val="0"/>
              </a:spcAft>
              <a:buClr>
                <a:schemeClr val="dk1"/>
              </a:buClr>
              <a:buSzPts val="3200"/>
              <a:buNone/>
            </a:pPr>
            <a:endParaRPr sz="2200">
              <a:solidFill>
                <a:schemeClr val="dk2"/>
              </a:solidFill>
            </a:endParaRPr>
          </a:p>
        </p:txBody>
      </p:sp>
      <p:sp>
        <p:nvSpPr>
          <p:cNvPr id="528" name="Google Shape;528;p41"/>
          <p:cNvSpPr txBox="1">
            <a:spLocks noGrp="1"/>
          </p:cNvSpPr>
          <p:nvPr>
            <p:ph type="title"/>
          </p:nvPr>
        </p:nvSpPr>
        <p:spPr>
          <a:xfrm>
            <a:off x="228600" y="310950"/>
            <a:ext cx="8686800" cy="1079700"/>
          </a:xfrm>
          <a:prstGeom prst="rect">
            <a:avLst/>
          </a:prstGeom>
          <a:solidFill>
            <a:srgbClr val="A9DCF2">
              <a:alpha val="66666"/>
            </a:srgbClr>
          </a:solid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sz="4200">
                <a:solidFill>
                  <a:srgbClr val="000000"/>
                </a:solidFill>
              </a:rPr>
              <a:t>Expanding the Vision</a:t>
            </a:r>
            <a:endParaRPr sz="4200">
              <a:solidFill>
                <a:srgbClr val="000000"/>
              </a:solidFill>
            </a:endParaRPr>
          </a:p>
        </p:txBody>
      </p:sp>
      <p:sp>
        <p:nvSpPr>
          <p:cNvPr id="529" name="Google Shape;529;p41"/>
          <p:cNvSpPr txBox="1"/>
          <p:nvPr/>
        </p:nvSpPr>
        <p:spPr>
          <a:xfrm>
            <a:off x="5535700" y="6275300"/>
            <a:ext cx="3000000" cy="49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Verdana"/>
                <a:ea typeface="Verdana"/>
                <a:cs typeface="Verdana"/>
                <a:sym typeface="Verdana"/>
              </a:rPr>
              <a:t>Workbook pg. 11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2" name="TextBox 1">
            <a:extLst>
              <a:ext uri="{FF2B5EF4-FFF2-40B4-BE49-F238E27FC236}">
                <a16:creationId xmlns:a16="http://schemas.microsoft.com/office/drawing/2014/main" id="{D462992F-333E-4721-AFC4-D6BAC00D1174}"/>
              </a:ext>
            </a:extLst>
          </p:cNvPr>
          <p:cNvSpPr txBox="1"/>
          <p:nvPr/>
        </p:nvSpPr>
        <p:spPr>
          <a:xfrm>
            <a:off x="1858780" y="1933731"/>
            <a:ext cx="6162264" cy="2246769"/>
          </a:xfrm>
          <a:prstGeom prst="rect">
            <a:avLst/>
          </a:prstGeom>
          <a:noFill/>
        </p:spPr>
        <p:txBody>
          <a:bodyPr wrap="none" rtlCol="0">
            <a:spAutoFit/>
          </a:bodyPr>
          <a:lstStyle/>
          <a:p>
            <a:pPr algn="ctr"/>
            <a:r>
              <a:rPr lang="en-US" sz="2800" dirty="0">
                <a:latin typeface="Verdana" panose="020B0604030504040204" pitchFamily="34" charset="0"/>
                <a:ea typeface="Verdana" panose="020B0604030504040204" pitchFamily="34" charset="0"/>
              </a:rPr>
              <a:t>Give yourself a chance to take a</a:t>
            </a:r>
          </a:p>
          <a:p>
            <a:pPr algn="ctr"/>
            <a:r>
              <a:rPr lang="en-US" sz="2800" dirty="0">
                <a:latin typeface="Verdana" panose="020B0604030504040204" pitchFamily="34" charset="0"/>
                <a:ea typeface="Verdana" panose="020B0604030504040204" pitchFamily="34" charset="0"/>
              </a:rPr>
              <a:t>Break from work. You deserve to</a:t>
            </a:r>
          </a:p>
          <a:p>
            <a:pPr algn="ctr"/>
            <a:r>
              <a:rPr lang="en-US" sz="2800" dirty="0">
                <a:latin typeface="Verdana" panose="020B0604030504040204" pitchFamily="34" charset="0"/>
                <a:ea typeface="Verdana" panose="020B0604030504040204" pitchFamily="34" charset="0"/>
              </a:rPr>
              <a:t>feel refreshed. </a:t>
            </a:r>
          </a:p>
          <a:p>
            <a:endParaRPr lang="en-US" sz="2800" dirty="0">
              <a:latin typeface="Verdana" panose="020B0604030504040204" pitchFamily="34" charset="0"/>
              <a:ea typeface="Verdana" panose="020B0604030504040204" pitchFamily="34" charset="0"/>
            </a:endParaRPr>
          </a:p>
          <a:p>
            <a:r>
              <a:rPr lang="en-US" sz="2800" dirty="0">
                <a:latin typeface="Verdana" panose="020B0604030504040204" pitchFamily="34" charset="0"/>
                <a:ea typeface="Verdana" panose="020B0604030504040204" pitchFamily="34" charset="0"/>
              </a:rPr>
              <a:t>Jesse Neo</a:t>
            </a:r>
          </a:p>
        </p:txBody>
      </p:sp>
      <p:sp>
        <p:nvSpPr>
          <p:cNvPr id="3" name="Title 2">
            <a:extLst>
              <a:ext uri="{FF2B5EF4-FFF2-40B4-BE49-F238E27FC236}">
                <a16:creationId xmlns:a16="http://schemas.microsoft.com/office/drawing/2014/main" id="{34031F5F-331B-49F0-BA25-7D9DEC6332FD}"/>
              </a:ext>
            </a:extLst>
          </p:cNvPr>
          <p:cNvSpPr>
            <a:spLocks noGrp="1"/>
          </p:cNvSpPr>
          <p:nvPr>
            <p:ph type="title"/>
          </p:nvPr>
        </p:nvSpPr>
        <p:spPr>
          <a:xfrm>
            <a:off x="607102" y="474598"/>
            <a:ext cx="8229600" cy="1143000"/>
          </a:xfrm>
        </p:spPr>
        <p:txBody>
          <a:bodyPr/>
          <a:lstStyle/>
          <a:p>
            <a:r>
              <a:rPr lang="en-US" dirty="0"/>
              <a:t>Break</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42"/>
          <p:cNvSpPr txBox="1">
            <a:spLocks noGrp="1"/>
          </p:cNvSpPr>
          <p:nvPr>
            <p:ph type="body" idx="4294967295"/>
          </p:nvPr>
        </p:nvSpPr>
        <p:spPr>
          <a:xfrm>
            <a:off x="150300" y="1576050"/>
            <a:ext cx="8993700" cy="4228500"/>
          </a:xfrm>
          <a:prstGeom prst="rect">
            <a:avLst/>
          </a:prstGeom>
          <a:noFill/>
          <a:ln>
            <a:noFill/>
          </a:ln>
        </p:spPr>
        <p:txBody>
          <a:bodyPr spcFirstLastPara="1" wrap="square" lIns="68550" tIns="34275" rIns="68550" bIns="34275" anchor="t" anchorCtr="0">
            <a:noAutofit/>
          </a:bodyPr>
          <a:lstStyle/>
          <a:p>
            <a:pPr marL="0" lvl="0" indent="0" algn="ctr" rtl="0">
              <a:lnSpc>
                <a:spcPct val="100000"/>
              </a:lnSpc>
              <a:spcBef>
                <a:spcPts val="0"/>
              </a:spcBef>
              <a:spcAft>
                <a:spcPts val="0"/>
              </a:spcAft>
              <a:buSzPts val="3200"/>
              <a:buNone/>
            </a:pPr>
            <a:r>
              <a:rPr lang="en-US" sz="2700">
                <a:solidFill>
                  <a:srgbClr val="000000"/>
                </a:solidFill>
              </a:rPr>
              <a:t>Using the worksheet in the workbook</a:t>
            </a:r>
            <a:r>
              <a:rPr lang="en-US" sz="2700">
                <a:solidFill>
                  <a:srgbClr val="000000"/>
                </a:solidFill>
                <a:latin typeface="Verdana"/>
                <a:ea typeface="Verdana"/>
                <a:cs typeface="Verdana"/>
                <a:sym typeface="Verdana"/>
              </a:rPr>
              <a:t>, </a:t>
            </a:r>
            <a:r>
              <a:rPr lang="en-US" sz="2700">
                <a:solidFill>
                  <a:srgbClr val="000000"/>
                </a:solidFill>
              </a:rPr>
              <a:t>consider how each component of family engagement aligns with your draft vision. </a:t>
            </a:r>
            <a:r>
              <a:rPr lang="en-US" sz="2700">
                <a:solidFill>
                  <a:srgbClr val="000000"/>
                </a:solidFill>
                <a:highlight>
                  <a:srgbClr val="FFFF00"/>
                </a:highlight>
              </a:rPr>
              <a:t>Complete columns 2 &amp; 3.</a:t>
            </a:r>
            <a:endParaRPr sz="2700">
              <a:solidFill>
                <a:srgbClr val="000000"/>
              </a:solidFill>
              <a:highlight>
                <a:srgbClr val="FFFF00"/>
              </a:highlight>
            </a:endParaRPr>
          </a:p>
          <a:p>
            <a:pPr marL="0" lvl="0" indent="0" algn="l" rtl="0">
              <a:lnSpc>
                <a:spcPct val="100000"/>
              </a:lnSpc>
              <a:spcBef>
                <a:spcPts val="0"/>
              </a:spcBef>
              <a:spcAft>
                <a:spcPts val="0"/>
              </a:spcAft>
              <a:buSzPts val="3200"/>
              <a:buNone/>
            </a:pPr>
            <a:endParaRPr sz="2700">
              <a:solidFill>
                <a:srgbClr val="000000"/>
              </a:solidFill>
            </a:endParaRPr>
          </a:p>
          <a:p>
            <a:pPr marL="742950" lvl="1" indent="-279400" algn="l" rtl="0">
              <a:lnSpc>
                <a:spcPct val="115000"/>
              </a:lnSpc>
              <a:spcBef>
                <a:spcPts val="0"/>
              </a:spcBef>
              <a:spcAft>
                <a:spcPts val="0"/>
              </a:spcAft>
              <a:buClr>
                <a:srgbClr val="000000"/>
              </a:buClr>
              <a:buSzPts val="2700"/>
              <a:buChar char="–"/>
            </a:pPr>
            <a:r>
              <a:rPr lang="en-US" sz="2700">
                <a:solidFill>
                  <a:srgbClr val="000000"/>
                </a:solidFill>
              </a:rPr>
              <a:t>Positive Relationships</a:t>
            </a:r>
            <a:endParaRPr sz="2700">
              <a:solidFill>
                <a:srgbClr val="000000"/>
              </a:solidFill>
            </a:endParaRPr>
          </a:p>
          <a:p>
            <a:pPr marL="742950" lvl="1" indent="-279400" algn="l" rtl="0">
              <a:lnSpc>
                <a:spcPct val="115000"/>
              </a:lnSpc>
              <a:spcBef>
                <a:spcPts val="0"/>
              </a:spcBef>
              <a:spcAft>
                <a:spcPts val="0"/>
              </a:spcAft>
              <a:buClr>
                <a:srgbClr val="000000"/>
              </a:buClr>
              <a:buSzPts val="2700"/>
              <a:buChar char="–"/>
            </a:pPr>
            <a:r>
              <a:rPr lang="en-US" sz="2700">
                <a:solidFill>
                  <a:srgbClr val="000000"/>
                </a:solidFill>
              </a:rPr>
              <a:t>Empowering Families</a:t>
            </a:r>
            <a:endParaRPr sz="2700">
              <a:solidFill>
                <a:srgbClr val="000000"/>
              </a:solidFill>
            </a:endParaRPr>
          </a:p>
          <a:p>
            <a:pPr marL="742950" lvl="1" indent="-279400" algn="l" rtl="0">
              <a:lnSpc>
                <a:spcPct val="115000"/>
              </a:lnSpc>
              <a:spcBef>
                <a:spcPts val="0"/>
              </a:spcBef>
              <a:spcAft>
                <a:spcPts val="0"/>
              </a:spcAft>
              <a:buClr>
                <a:srgbClr val="000000"/>
              </a:buClr>
              <a:buSzPts val="2700"/>
              <a:buChar char="–"/>
            </a:pPr>
            <a:r>
              <a:rPr lang="en-US" sz="2700">
                <a:solidFill>
                  <a:srgbClr val="000000"/>
                </a:solidFill>
              </a:rPr>
              <a:t>Leadership</a:t>
            </a:r>
            <a:endParaRPr sz="2700">
              <a:solidFill>
                <a:srgbClr val="000000"/>
              </a:solidFill>
            </a:endParaRPr>
          </a:p>
          <a:p>
            <a:pPr marL="742950" lvl="1" indent="-279400" algn="l" rtl="0">
              <a:lnSpc>
                <a:spcPct val="115000"/>
              </a:lnSpc>
              <a:spcBef>
                <a:spcPts val="0"/>
              </a:spcBef>
              <a:spcAft>
                <a:spcPts val="0"/>
              </a:spcAft>
              <a:buClr>
                <a:srgbClr val="000000"/>
              </a:buClr>
              <a:buSzPts val="2700"/>
              <a:buChar char="–"/>
            </a:pPr>
            <a:r>
              <a:rPr lang="en-US" sz="2700">
                <a:solidFill>
                  <a:srgbClr val="000000"/>
                </a:solidFill>
              </a:rPr>
              <a:t>Data based Goals and Outcomes</a:t>
            </a:r>
            <a:endParaRPr sz="2700">
              <a:solidFill>
                <a:srgbClr val="000000"/>
              </a:solidFill>
            </a:endParaRPr>
          </a:p>
          <a:p>
            <a:pPr marL="742950" lvl="1" indent="-279400" algn="l" rtl="0">
              <a:lnSpc>
                <a:spcPct val="115000"/>
              </a:lnSpc>
              <a:spcBef>
                <a:spcPts val="0"/>
              </a:spcBef>
              <a:spcAft>
                <a:spcPts val="0"/>
              </a:spcAft>
              <a:buClr>
                <a:srgbClr val="000000"/>
              </a:buClr>
              <a:buSzPts val="2700"/>
              <a:buChar char="–"/>
            </a:pPr>
            <a:r>
              <a:rPr lang="en-US" sz="2700">
                <a:solidFill>
                  <a:srgbClr val="000000"/>
                </a:solidFill>
              </a:rPr>
              <a:t>Multi-dimensional, Multi-tiered Approaches</a:t>
            </a:r>
            <a:endParaRPr sz="2700">
              <a:solidFill>
                <a:srgbClr val="000000"/>
              </a:solidFill>
            </a:endParaRPr>
          </a:p>
          <a:p>
            <a:pPr marL="742950" lvl="1" indent="-279400" algn="l" rtl="0">
              <a:lnSpc>
                <a:spcPct val="115000"/>
              </a:lnSpc>
              <a:spcBef>
                <a:spcPts val="0"/>
              </a:spcBef>
              <a:spcAft>
                <a:spcPts val="0"/>
              </a:spcAft>
              <a:buClr>
                <a:srgbClr val="000000"/>
              </a:buClr>
              <a:buSzPts val="2700"/>
              <a:buChar char="–"/>
            </a:pPr>
            <a:r>
              <a:rPr lang="en-US" sz="2700">
                <a:solidFill>
                  <a:srgbClr val="000000"/>
                </a:solidFill>
              </a:rPr>
              <a:t>Collaborative Problem Solving</a:t>
            </a:r>
            <a:endParaRPr sz="2700">
              <a:solidFill>
                <a:srgbClr val="000000"/>
              </a:solidFill>
            </a:endParaRPr>
          </a:p>
          <a:p>
            <a:pPr marL="0" lvl="0" indent="0" algn="l" rtl="0">
              <a:lnSpc>
                <a:spcPct val="100000"/>
              </a:lnSpc>
              <a:spcBef>
                <a:spcPts val="0"/>
              </a:spcBef>
              <a:spcAft>
                <a:spcPts val="0"/>
              </a:spcAft>
              <a:buSzPts val="3200"/>
              <a:buNone/>
            </a:pPr>
            <a:endParaRPr sz="2700">
              <a:solidFill>
                <a:srgbClr val="000000"/>
              </a:solidFill>
            </a:endParaRPr>
          </a:p>
        </p:txBody>
      </p:sp>
      <p:sp>
        <p:nvSpPr>
          <p:cNvPr id="541" name="Google Shape;541;p42"/>
          <p:cNvSpPr txBox="1">
            <a:spLocks noGrp="1"/>
          </p:cNvSpPr>
          <p:nvPr>
            <p:ph type="title"/>
          </p:nvPr>
        </p:nvSpPr>
        <p:spPr>
          <a:xfrm>
            <a:off x="370025" y="190025"/>
            <a:ext cx="8403900" cy="1032300"/>
          </a:xfrm>
          <a:prstGeom prst="rect">
            <a:avLst/>
          </a:prstGeom>
          <a:solidFill>
            <a:srgbClr val="A9DCF2">
              <a:alpha val="66666"/>
            </a:srgbClr>
          </a:solid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chemeClr val="dk1"/>
              </a:buClr>
              <a:buSzPts val="4400"/>
              <a:buFont typeface="Verdana"/>
              <a:buNone/>
            </a:pPr>
            <a:r>
              <a:rPr lang="en-US" sz="420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Moving</a:t>
            </a:r>
            <a:r>
              <a:rPr lang="en-US" sz="4200">
                <a:solidFill>
                  <a:srgbClr val="000000"/>
                </a:solidFill>
              </a:rPr>
              <a:t> to Action</a:t>
            </a:r>
            <a:endParaRPr sz="4200">
              <a:solidFill>
                <a:srgbClr val="000000"/>
              </a:solidFill>
              <a:latin typeface="Verdana"/>
              <a:ea typeface="Verdana"/>
              <a:cs typeface="Verdana"/>
              <a:sym typeface="Verdana"/>
            </a:endParaRPr>
          </a:p>
        </p:txBody>
      </p:sp>
      <p:sp>
        <p:nvSpPr>
          <p:cNvPr id="542" name="Google Shape;542;p42"/>
          <p:cNvSpPr txBox="1"/>
          <p:nvPr/>
        </p:nvSpPr>
        <p:spPr>
          <a:xfrm>
            <a:off x="3529150" y="6409750"/>
            <a:ext cx="3872700" cy="44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Verdana"/>
                <a:ea typeface="Verdana"/>
                <a:cs typeface="Verdana"/>
                <a:sym typeface="Verdana"/>
              </a:rPr>
              <a:t>Workbook pgs. 13 - 15 - Columns 2 &amp;3</a:t>
            </a:r>
            <a:endParaRPr sz="1400" b="0" i="0" u="none" strike="noStrike" cap="none">
              <a:solidFill>
                <a:srgbClr val="000000"/>
              </a:solidFill>
              <a:latin typeface="Verdana"/>
              <a:ea typeface="Verdana"/>
              <a:cs typeface="Verdana"/>
              <a:sym typeface="Verdan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g9b28c7a656_0_45"/>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Reflections</a:t>
            </a:r>
            <a:endParaRPr/>
          </a:p>
        </p:txBody>
      </p:sp>
      <p:sp>
        <p:nvSpPr>
          <p:cNvPr id="549" name="Google Shape;549;g9b28c7a656_0_45"/>
          <p:cNvSpPr txBox="1"/>
          <p:nvPr/>
        </p:nvSpPr>
        <p:spPr>
          <a:xfrm>
            <a:off x="112050" y="1752650"/>
            <a:ext cx="8574900" cy="41118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Which component did your team find easiest to complete? Why?</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What areas of actions, skills, resources and motivators does your team feel are most ‘in place’, ready to roll?</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What </a:t>
            </a:r>
            <a:r>
              <a:rPr lang="en-US" sz="2400" b="0" i="0" u="none" strike="noStrike" cap="none">
                <a:solidFill>
                  <a:schemeClr val="dk1"/>
                </a:solidFill>
                <a:latin typeface="Verdana"/>
                <a:ea typeface="Verdana"/>
                <a:cs typeface="Verdana"/>
                <a:sym typeface="Verdana"/>
              </a:rPr>
              <a:t>areas of actions, skills, resources and motivators does your team see as the greatest need or farthest reach?</a:t>
            </a:r>
            <a:endParaRPr sz="2400" b="0" i="0" u="none" strike="noStrike" cap="none">
              <a:solidFill>
                <a:schemeClr val="dk1"/>
              </a:solidFill>
              <a:latin typeface="Verdana"/>
              <a:ea typeface="Verdana"/>
              <a:cs typeface="Verdana"/>
              <a:sym typeface="Verdana"/>
            </a:endParaRPr>
          </a:p>
          <a:p>
            <a:pPr marL="457200" marR="0" lvl="0" indent="-381000" algn="l" rtl="0">
              <a:lnSpc>
                <a:spcPct val="100000"/>
              </a:lnSpc>
              <a:spcBef>
                <a:spcPts val="0"/>
              </a:spcBef>
              <a:spcAft>
                <a:spcPts val="0"/>
              </a:spcAft>
              <a:buClr>
                <a:schemeClr val="dk1"/>
              </a:buClr>
              <a:buSzPts val="2400"/>
              <a:buFont typeface="Verdana"/>
              <a:buChar char="●"/>
            </a:pPr>
            <a:r>
              <a:rPr lang="en-US" sz="2400" b="0" i="0" u="none" strike="noStrike" cap="none">
                <a:solidFill>
                  <a:schemeClr val="dk1"/>
                </a:solidFill>
                <a:latin typeface="Verdana"/>
                <a:ea typeface="Verdana"/>
                <a:cs typeface="Verdana"/>
                <a:sym typeface="Verdana"/>
              </a:rPr>
              <a:t>What data is available now? Are those data at division or school or other level? How confident are you in those findings? Do those data need to be updated? </a:t>
            </a: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Verdana"/>
              <a:ea typeface="Verdana"/>
              <a:cs typeface="Verdana"/>
              <a:sym typeface="Verdan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47"/>
          <p:cNvSpPr txBox="1">
            <a:spLocks noGrp="1"/>
          </p:cNvSpPr>
          <p:nvPr>
            <p:ph type="title"/>
          </p:nvPr>
        </p:nvSpPr>
        <p:spPr>
          <a:xfrm>
            <a:off x="457200" y="286151"/>
            <a:ext cx="8229600" cy="854100"/>
          </a:xfrm>
          <a:prstGeom prst="rect">
            <a:avLst/>
          </a:prstGeom>
          <a:solidFill>
            <a:srgbClr val="A9DCF2">
              <a:alpha val="67450"/>
            </a:srgbClr>
          </a:solid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chemeClr val="dk1"/>
              </a:buClr>
              <a:buSzPts val="4400"/>
              <a:buFont typeface="Verdana"/>
              <a:buNone/>
            </a:pPr>
            <a:r>
              <a:rPr lang="en-US" sz="4200">
                <a:solidFill>
                  <a:srgbClr val="000000"/>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Digging Deeper </a:t>
            </a:r>
            <a:r>
              <a:rPr lang="en-US" sz="420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With Data</a:t>
            </a:r>
            <a:endParaRPr sz="4200">
              <a:solidFill>
                <a:srgbClr val="000000"/>
              </a:solidFill>
              <a:latin typeface="Verdana"/>
              <a:ea typeface="Verdana"/>
              <a:cs typeface="Verdana"/>
              <a:sym typeface="Verdana"/>
            </a:endParaRPr>
          </a:p>
        </p:txBody>
      </p:sp>
      <p:sp>
        <p:nvSpPr>
          <p:cNvPr id="555" name="Google Shape;555;p47"/>
          <p:cNvSpPr txBox="1"/>
          <p:nvPr/>
        </p:nvSpPr>
        <p:spPr>
          <a:xfrm>
            <a:off x="292500" y="1387575"/>
            <a:ext cx="8559000" cy="4439700"/>
          </a:xfrm>
          <a:prstGeom prst="rect">
            <a:avLst/>
          </a:prstGeom>
          <a:noFill/>
          <a:ln>
            <a:noFill/>
          </a:ln>
        </p:spPr>
        <p:txBody>
          <a:bodyPr spcFirstLastPara="1" wrap="square" lIns="68550" tIns="34275" rIns="68550" bIns="3427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Verdana"/>
                <a:ea typeface="Verdana"/>
                <a:cs typeface="Verdana"/>
                <a:sym typeface="Verdana"/>
              </a:rPr>
              <a:t>What can we use to collect information about engagement from stakeholders? </a:t>
            </a:r>
            <a:endParaRPr sz="28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Verdana"/>
              <a:ea typeface="Verdana"/>
              <a:cs typeface="Verdana"/>
              <a:sym typeface="Verdana"/>
            </a:endParaRPr>
          </a:p>
          <a:p>
            <a:pPr marL="214311" marR="0" lvl="0" indent="-214311" algn="l" rtl="0">
              <a:lnSpc>
                <a:spcPct val="100000"/>
              </a:lnSpc>
              <a:spcBef>
                <a:spcPts val="0"/>
              </a:spcBef>
              <a:spcAft>
                <a:spcPts val="0"/>
              </a:spcAft>
              <a:buClr>
                <a:srgbClr val="000000"/>
              </a:buClr>
              <a:buSzPts val="2400"/>
              <a:buFont typeface="Arial"/>
              <a:buChar char="●"/>
            </a:pPr>
            <a:r>
              <a:rPr lang="en-US" sz="2800" b="0" i="0" u="none" strike="noStrike" cap="none">
                <a:solidFill>
                  <a:srgbClr val="000000"/>
                </a:solidFill>
                <a:latin typeface="Verdana"/>
                <a:ea typeface="Verdana"/>
                <a:cs typeface="Verdana"/>
                <a:sym typeface="Verdana"/>
              </a:rPr>
              <a:t>Beginning of the Year </a:t>
            </a:r>
            <a:r>
              <a:rPr lang="en-US" sz="2800" b="0" i="0" u="none" strike="noStrike" cap="none">
                <a:solidFill>
                  <a:schemeClr val="dk1"/>
                </a:solidFill>
                <a:latin typeface="Verdana"/>
                <a:ea typeface="Verdana"/>
                <a:cs typeface="Verdana"/>
                <a:sym typeface="Verdana"/>
              </a:rPr>
              <a:t>Questionnaire for </a:t>
            </a:r>
            <a:r>
              <a:rPr lang="en-US" sz="2800" b="0" i="0" u="none" strike="noStrike" cap="none">
                <a:solidFill>
                  <a:srgbClr val="000000"/>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Families</a:t>
            </a:r>
            <a:r>
              <a:rPr lang="en-US" sz="2800" b="0" i="0" u="none" strike="noStrike" cap="none">
                <a:solidFill>
                  <a:srgbClr val="000000"/>
                </a:solidFill>
                <a:latin typeface="Verdana"/>
                <a:ea typeface="Verdana"/>
                <a:cs typeface="Verdana"/>
                <a:sym typeface="Verdana"/>
              </a:rPr>
              <a:t> </a:t>
            </a:r>
            <a:endParaRPr sz="2800" b="0" i="0" u="none" strike="noStrike" cap="none">
              <a:solidFill>
                <a:srgbClr val="000000"/>
              </a:solidFill>
              <a:latin typeface="Verdana"/>
              <a:ea typeface="Verdana"/>
              <a:cs typeface="Verdana"/>
              <a:sym typeface="Verdana"/>
            </a:endParaRPr>
          </a:p>
          <a:p>
            <a:pPr marL="214313" marR="0" lvl="0" indent="-214313" algn="l" rtl="0">
              <a:lnSpc>
                <a:spcPct val="100000"/>
              </a:lnSpc>
              <a:spcBef>
                <a:spcPts val="800"/>
              </a:spcBef>
              <a:spcAft>
                <a:spcPts val="0"/>
              </a:spcAft>
              <a:buClr>
                <a:srgbClr val="000000"/>
              </a:buClr>
              <a:buSzPts val="2400"/>
              <a:buFont typeface="Arial"/>
              <a:buChar char="●"/>
            </a:pPr>
            <a:r>
              <a:rPr lang="en-US" sz="2800" b="0" i="0" u="none" strike="noStrike" cap="none">
                <a:solidFill>
                  <a:srgbClr val="000000"/>
                </a:solidFill>
                <a:latin typeface="Verdana"/>
                <a:ea typeface="Verdana"/>
                <a:cs typeface="Verdana"/>
                <a:sym typeface="Verdana"/>
              </a:rPr>
              <a:t>Michigan Family Engagement Strategy Checklist</a:t>
            </a:r>
            <a:endParaRPr sz="2800" b="0" i="0" u="none" strike="noStrike" cap="none">
              <a:solidFill>
                <a:srgbClr val="000000"/>
              </a:solidFill>
              <a:latin typeface="Verdana"/>
              <a:ea typeface="Verdana"/>
              <a:cs typeface="Verdana"/>
              <a:sym typeface="Verdana"/>
            </a:endParaRPr>
          </a:p>
          <a:p>
            <a:pPr marL="214313" marR="0" lvl="0" indent="-214313" algn="l" rtl="0">
              <a:lnSpc>
                <a:spcPct val="100000"/>
              </a:lnSpc>
              <a:spcBef>
                <a:spcPts val="800"/>
              </a:spcBef>
              <a:spcAft>
                <a:spcPts val="0"/>
              </a:spcAft>
              <a:buClr>
                <a:srgbClr val="000000"/>
              </a:buClr>
              <a:buSzPts val="2400"/>
              <a:buFont typeface="Arial"/>
              <a:buChar char="●"/>
            </a:pPr>
            <a:r>
              <a:rPr lang="en-US" sz="2800" b="0" i="0" u="none" strike="noStrike" cap="none">
                <a:solidFill>
                  <a:srgbClr val="000000"/>
                </a:solidFill>
                <a:latin typeface="Verdana"/>
                <a:ea typeface="Verdana"/>
                <a:cs typeface="Verdana"/>
                <a:sym typeface="Verdana"/>
              </a:rPr>
              <a:t>Family Engagement Self Assessment from Madison WI Metro School District (MMSD)</a:t>
            </a:r>
            <a:endParaRPr sz="2800" b="0" i="0" u="none" strike="noStrike" cap="none">
              <a:solidFill>
                <a:srgbClr val="000000"/>
              </a:solidFill>
              <a:latin typeface="Arial"/>
              <a:ea typeface="Arial"/>
              <a:cs typeface="Arial"/>
              <a:sym typeface="Arial"/>
            </a:endParaRPr>
          </a:p>
          <a:p>
            <a:pPr marL="214313" marR="0" lvl="0" indent="-214313" algn="l" rtl="0">
              <a:lnSpc>
                <a:spcPct val="100000"/>
              </a:lnSpc>
              <a:spcBef>
                <a:spcPts val="800"/>
              </a:spcBef>
              <a:spcAft>
                <a:spcPts val="800"/>
              </a:spcAft>
              <a:buClr>
                <a:srgbClr val="006387"/>
              </a:buClr>
              <a:buSzPts val="2400"/>
              <a:buFont typeface="Arial"/>
              <a:buChar char="●"/>
            </a:pPr>
            <a:r>
              <a:rPr lang="en-US" sz="2800" b="1" i="0" u="none" strike="noStrike" cap="none">
                <a:solidFill>
                  <a:srgbClr val="006387"/>
                </a:solidFill>
                <a:latin typeface="Verdana"/>
                <a:ea typeface="Verdana"/>
                <a:cs typeface="Verdana"/>
                <a:sym typeface="Verdana"/>
              </a:rPr>
              <a:t>Create your own!</a:t>
            </a:r>
            <a:endParaRPr sz="2800" b="0" i="0" u="none" strike="noStrike" cap="none">
              <a:solidFill>
                <a:srgbClr val="000000"/>
              </a:solidFill>
              <a:latin typeface="Verdana"/>
              <a:ea typeface="Verdana"/>
              <a:cs typeface="Verdana"/>
              <a:sym typeface="Verdana"/>
            </a:endParaRPr>
          </a:p>
        </p:txBody>
      </p:sp>
      <p:sp>
        <p:nvSpPr>
          <p:cNvPr id="556" name="Google Shape;556;p47"/>
          <p:cNvSpPr txBox="1"/>
          <p:nvPr/>
        </p:nvSpPr>
        <p:spPr>
          <a:xfrm>
            <a:off x="3529150" y="6409750"/>
            <a:ext cx="3872700" cy="44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Verdana"/>
                <a:ea typeface="Verdana"/>
                <a:cs typeface="Verdana"/>
                <a:sym typeface="Verdana"/>
              </a:rPr>
              <a:t>Workbook pgs. 13 - 15 - </a:t>
            </a:r>
            <a:r>
              <a:rPr lang="en-US" sz="1400" b="0" i="0" u="none" strike="noStrike" cap="none">
                <a:solidFill>
                  <a:srgbClr val="000000"/>
                </a:solidFill>
                <a:highlight>
                  <a:srgbClr val="FFFF00"/>
                </a:highlight>
                <a:latin typeface="Verdana"/>
                <a:ea typeface="Verdana"/>
                <a:cs typeface="Verdana"/>
                <a:sym typeface="Verdana"/>
              </a:rPr>
              <a:t>Column 4</a:t>
            </a:r>
            <a:endParaRPr sz="1400" b="0" i="0" u="none" strike="noStrike" cap="none">
              <a:solidFill>
                <a:srgbClr val="000000"/>
              </a:solidFill>
              <a:highlight>
                <a:srgbClr val="FFFF00"/>
              </a:highlight>
              <a:latin typeface="Verdana"/>
              <a:ea typeface="Verdana"/>
              <a:cs typeface="Verdana"/>
              <a:sym typeface="Verdan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gec088a433a_9_0"/>
          <p:cNvSpPr txBox="1">
            <a:spLocks noGrp="1"/>
          </p:cNvSpPr>
          <p:nvPr>
            <p:ph type="title" idx="4294967295"/>
          </p:nvPr>
        </p:nvSpPr>
        <p:spPr>
          <a:xfrm>
            <a:off x="228600" y="228600"/>
            <a:ext cx="8686800" cy="1143000"/>
          </a:xfrm>
          <a:prstGeom prst="rect">
            <a:avLst/>
          </a:prstGeom>
          <a:solidFill>
            <a:srgbClr val="A9DCF2">
              <a:alpha val="66670"/>
            </a:srgbClr>
          </a:solidFill>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solidFill>
                  <a:schemeClr val="dk1"/>
                </a:solidFill>
              </a:rPr>
              <a:t>High-impact Family Engagement What are you already doing?</a:t>
            </a:r>
            <a:endParaRPr>
              <a:solidFill>
                <a:schemeClr val="dk1"/>
              </a:solidFill>
            </a:endParaRPr>
          </a:p>
        </p:txBody>
      </p:sp>
      <p:sp>
        <p:nvSpPr>
          <p:cNvPr id="564" name="Google Shape;564;gec088a433a_9_0"/>
          <p:cNvSpPr txBox="1"/>
          <p:nvPr/>
        </p:nvSpPr>
        <p:spPr>
          <a:xfrm>
            <a:off x="-2076000" y="6516625"/>
            <a:ext cx="4218000" cy="377100"/>
          </a:xfrm>
          <a:prstGeom prst="rect">
            <a:avLst/>
          </a:prstGeom>
          <a:noFill/>
          <a:ln>
            <a:noFill/>
          </a:ln>
        </p:spPr>
        <p:txBody>
          <a:bodyPr spcFirstLastPara="1" wrap="square" lIns="91425" tIns="91425" rIns="91425" bIns="91425" anchor="t" anchorCtr="0">
            <a:spAutoFit/>
          </a:bodyPr>
          <a:lstStyle/>
          <a:p>
            <a:pPr marL="2066940" lvl="0" indent="0" algn="l" rtl="0">
              <a:lnSpc>
                <a:spcPct val="111066"/>
              </a:lnSpc>
              <a:spcBef>
                <a:spcPts val="1904"/>
              </a:spcBef>
              <a:spcAft>
                <a:spcPts val="0"/>
              </a:spcAft>
              <a:buNone/>
            </a:pPr>
            <a:r>
              <a:rPr lang="en-US" sz="1250">
                <a:solidFill>
                  <a:schemeClr val="dk1"/>
                </a:solidFill>
                <a:latin typeface="Open Sans"/>
                <a:ea typeface="Open Sans"/>
                <a:cs typeface="Open Sans"/>
                <a:sym typeface="Open Sans"/>
              </a:rPr>
              <a:t>NAFSCE (2021)</a:t>
            </a:r>
            <a:endParaRPr sz="1800"/>
          </a:p>
        </p:txBody>
      </p:sp>
      <p:sp>
        <p:nvSpPr>
          <p:cNvPr id="5" name="TextBox 4">
            <a:extLst>
              <a:ext uri="{FF2B5EF4-FFF2-40B4-BE49-F238E27FC236}">
                <a16:creationId xmlns:a16="http://schemas.microsoft.com/office/drawing/2014/main" id="{DE012621-51B5-4095-9D63-C122E46C13A5}"/>
              </a:ext>
            </a:extLst>
          </p:cNvPr>
          <p:cNvSpPr txBox="1"/>
          <p:nvPr/>
        </p:nvSpPr>
        <p:spPr>
          <a:xfrm>
            <a:off x="2285999" y="3148652"/>
            <a:ext cx="4924269" cy="1384995"/>
          </a:xfrm>
          <a:prstGeom prst="rect">
            <a:avLst/>
          </a:prstGeom>
          <a:noFill/>
        </p:spPr>
        <p:txBody>
          <a:bodyPr wrap="square">
            <a:spAutoFit/>
          </a:bodyPr>
          <a:lstStyle/>
          <a:p>
            <a:r>
              <a:rPr lang="en-US" sz="2800" dirty="0">
                <a:latin typeface="Verdana" panose="020B0604030504040204" pitchFamily="34" charset="0"/>
                <a:ea typeface="Verdana" panose="020B0604030504040204" pitchFamily="34" charset="0"/>
              </a:rPr>
              <a:t>Please see your Workbook or VTSS State Coach for this diagram.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1" name="Google Shape;571;ged028f9ea1_5_7"/>
          <p:cNvSpPr txBox="1">
            <a:spLocks noGrp="1"/>
          </p:cNvSpPr>
          <p:nvPr>
            <p:ph type="title"/>
          </p:nvPr>
        </p:nvSpPr>
        <p:spPr>
          <a:xfrm>
            <a:off x="310950" y="138200"/>
            <a:ext cx="8654700" cy="1416600"/>
          </a:xfrm>
          <a:prstGeom prst="rect">
            <a:avLst/>
          </a:prstGeom>
          <a:solidFill>
            <a:srgbClr val="A9DCF2">
              <a:alpha val="67450"/>
            </a:srgbClr>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1111"/>
              <a:buFont typeface="Verdana"/>
              <a:buNone/>
            </a:pPr>
            <a:r>
              <a:rPr lang="en-US" sz="3600"/>
              <a:t>How do you currently engage families throughout the Tiered Model?</a:t>
            </a:r>
            <a:endParaRPr sz="3600"/>
          </a:p>
        </p:txBody>
      </p:sp>
      <p:sp>
        <p:nvSpPr>
          <p:cNvPr id="28" name="TextBox 27">
            <a:extLst>
              <a:ext uri="{FF2B5EF4-FFF2-40B4-BE49-F238E27FC236}">
                <a16:creationId xmlns:a16="http://schemas.microsoft.com/office/drawing/2014/main" id="{ED5463F9-9F0E-4EC4-B251-4C7B2A2EFF70}"/>
              </a:ext>
            </a:extLst>
          </p:cNvPr>
          <p:cNvSpPr txBox="1"/>
          <p:nvPr/>
        </p:nvSpPr>
        <p:spPr>
          <a:xfrm>
            <a:off x="2285999" y="3148652"/>
            <a:ext cx="4924269" cy="1384995"/>
          </a:xfrm>
          <a:prstGeom prst="rect">
            <a:avLst/>
          </a:prstGeom>
          <a:noFill/>
        </p:spPr>
        <p:txBody>
          <a:bodyPr wrap="square">
            <a:spAutoFit/>
          </a:bodyPr>
          <a:lstStyle/>
          <a:p>
            <a:r>
              <a:rPr lang="en-US" sz="2800" dirty="0">
                <a:latin typeface="Verdana" panose="020B0604030504040204" pitchFamily="34" charset="0"/>
                <a:ea typeface="Verdana" panose="020B0604030504040204" pitchFamily="34" charset="0"/>
              </a:rPr>
              <a:t>Please see your Workbook or VTSS State Coach for this diagram.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ged028f9ea1_4_16"/>
          <p:cNvSpPr txBox="1">
            <a:spLocks noGrp="1"/>
          </p:cNvSpPr>
          <p:nvPr>
            <p:ph type="body" idx="1"/>
          </p:nvPr>
        </p:nvSpPr>
        <p:spPr>
          <a:xfrm>
            <a:off x="457201" y="1600201"/>
            <a:ext cx="8229600" cy="4572000"/>
          </a:xfrm>
          <a:prstGeom prst="rect">
            <a:avLst/>
          </a:prstGeom>
        </p:spPr>
        <p:txBody>
          <a:bodyPr spcFirstLastPara="1" wrap="square" lIns="91425" tIns="45700" rIns="91425" bIns="45700" anchor="t" anchorCtr="0">
            <a:normAutofit lnSpcReduction="10000"/>
          </a:bodyPr>
          <a:lstStyle/>
          <a:p>
            <a:pPr marL="0" lvl="0" indent="0" algn="l" rtl="0">
              <a:spcBef>
                <a:spcPts val="360"/>
              </a:spcBef>
              <a:spcAft>
                <a:spcPts val="0"/>
              </a:spcAft>
              <a:buNone/>
            </a:pPr>
            <a:r>
              <a:rPr lang="en-US"/>
              <a:t>Using the information from your multi-tiered triangle, return to the Vision to Data worksheet and consider under which components your family engagement activities fall. </a:t>
            </a:r>
            <a:endParaRPr/>
          </a:p>
          <a:p>
            <a:pPr marL="0" lvl="0" indent="0" algn="l" rtl="0">
              <a:spcBef>
                <a:spcPts val="360"/>
              </a:spcBef>
              <a:spcAft>
                <a:spcPts val="0"/>
              </a:spcAft>
              <a:buNone/>
            </a:pPr>
            <a:r>
              <a:rPr lang="en-US"/>
              <a:t>Then list the data sources from right side of triangle to your Vision to Data worksheet. Note where you may need more information!</a:t>
            </a:r>
            <a:endParaRPr/>
          </a:p>
        </p:txBody>
      </p:sp>
      <p:sp>
        <p:nvSpPr>
          <p:cNvPr id="602" name="Google Shape;602;ged028f9ea1_4_16"/>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solidFill>
                  <a:schemeClr val="dk1"/>
                </a:solidFill>
              </a:rPr>
              <a:t>Return to the Data Worksheet</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
          <p:cNvSpPr txBox="1">
            <a:spLocks noGrp="1"/>
          </p:cNvSpPr>
          <p:nvPr>
            <p:ph type="body" idx="1"/>
          </p:nvPr>
        </p:nvSpPr>
        <p:spPr>
          <a:xfrm>
            <a:off x="380050" y="2057400"/>
            <a:ext cx="8535300" cy="3429000"/>
          </a:xfrm>
          <a:prstGeom prst="rect">
            <a:avLst/>
          </a:prstGeom>
          <a:noFill/>
          <a:ln>
            <a:noFill/>
          </a:ln>
        </p:spPr>
        <p:txBody>
          <a:bodyPr spcFirstLastPara="1" wrap="square" lIns="68550" tIns="34275" rIns="68550" bIns="34275" anchor="t" anchorCtr="0">
            <a:normAutofit lnSpcReduction="10000"/>
          </a:bodyPr>
          <a:lstStyle/>
          <a:p>
            <a:pPr marL="342900" lvl="0" indent="0" algn="ctr" rtl="0">
              <a:lnSpc>
                <a:spcPct val="100000"/>
              </a:lnSpc>
              <a:spcBef>
                <a:spcPts val="0"/>
              </a:spcBef>
              <a:spcAft>
                <a:spcPts val="0"/>
              </a:spcAft>
              <a:buClr>
                <a:schemeClr val="dk1"/>
              </a:buClr>
              <a:buSzPct val="60810"/>
              <a:buNone/>
            </a:pPr>
            <a:r>
              <a:rPr lang="en-US" sz="296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In this strand, participants will explore six essential elements of meaningful family engagement in multi-tiered systems of supports that deepen family and school commitment to collaborative and equitable partnerships while increasing specific student and family outcomes across domains. </a:t>
            </a:r>
            <a:endParaRPr sz="296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endParaRPr>
          </a:p>
          <a:p>
            <a:pPr marL="342900" lvl="0" indent="0" algn="ctr" rtl="0">
              <a:lnSpc>
                <a:spcPct val="90000"/>
              </a:lnSpc>
              <a:spcBef>
                <a:spcPts val="0"/>
              </a:spcBef>
              <a:spcAft>
                <a:spcPts val="0"/>
              </a:spcAft>
              <a:buClr>
                <a:schemeClr val="dk1"/>
              </a:buClr>
              <a:buSzPct val="60810"/>
              <a:buNone/>
            </a:pPr>
            <a:endParaRPr sz="296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endParaRPr>
          </a:p>
          <a:p>
            <a:pPr marL="342900" lvl="0" indent="0" algn="ctr" rtl="0">
              <a:lnSpc>
                <a:spcPct val="90000"/>
              </a:lnSpc>
              <a:spcBef>
                <a:spcPts val="0"/>
              </a:spcBef>
              <a:spcAft>
                <a:spcPts val="0"/>
              </a:spcAft>
              <a:buClr>
                <a:schemeClr val="dk1"/>
              </a:buClr>
              <a:buSzPct val="60810"/>
              <a:buNone/>
            </a:pPr>
            <a:endParaRPr sz="2960"/>
          </a:p>
        </p:txBody>
      </p:sp>
      <p:sp>
        <p:nvSpPr>
          <p:cNvPr id="248" name="Google Shape;248;p2"/>
          <p:cNvSpPr txBox="1">
            <a:spLocks noGrp="1"/>
          </p:cNvSpPr>
          <p:nvPr>
            <p:ph type="title"/>
          </p:nvPr>
        </p:nvSpPr>
        <p:spPr>
          <a:xfrm>
            <a:off x="228600" y="381000"/>
            <a:ext cx="8686800" cy="857250"/>
          </a:xfrm>
          <a:prstGeom prst="rect">
            <a:avLst/>
          </a:prstGeom>
          <a:solidFill>
            <a:srgbClr val="A9DCF2">
              <a:alpha val="66274"/>
            </a:srgbClr>
          </a:solidFill>
          <a:ln>
            <a:noFill/>
          </a:ln>
        </p:spPr>
        <p:txBody>
          <a:bodyPr spcFirstLastPara="1" wrap="square" lIns="68550" tIns="34275" rIns="68550" bIns="34275" anchor="ctr" anchorCtr="0">
            <a:normAutofit/>
          </a:bodyPr>
          <a:lstStyle/>
          <a:p>
            <a:pPr marL="0" lvl="0" indent="0" algn="ctr" rtl="0">
              <a:lnSpc>
                <a:spcPct val="100000"/>
              </a:lnSpc>
              <a:spcBef>
                <a:spcPts val="0"/>
              </a:spcBef>
              <a:spcAft>
                <a:spcPts val="0"/>
              </a:spcAft>
              <a:buClr>
                <a:srgbClr val="105775"/>
              </a:buClr>
              <a:buSzPts val="4000"/>
              <a:buFont typeface="Verdana"/>
              <a:buNone/>
            </a:pPr>
            <a:r>
              <a:rPr lang="en-US">
                <a:solidFill>
                  <a:srgbClr val="000000"/>
                </a:solidFill>
              </a:rPr>
              <a:t>Strand 5</a:t>
            </a:r>
            <a:endParaRPr>
              <a:solidFill>
                <a:srgbClr val="00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51"/>
          <p:cNvSpPr txBox="1">
            <a:spLocks noGrp="1"/>
          </p:cNvSpPr>
          <p:nvPr>
            <p:ph type="title" idx="4294967295"/>
          </p:nvPr>
        </p:nvSpPr>
        <p:spPr>
          <a:xfrm>
            <a:off x="228600" y="310949"/>
            <a:ext cx="8686800" cy="1092000"/>
          </a:xfrm>
          <a:prstGeom prst="rect">
            <a:avLst/>
          </a:prstGeom>
          <a:solidFill>
            <a:srgbClr val="A9DCF2"/>
          </a:solid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chemeClr val="accent6"/>
              </a:buClr>
              <a:buSzPts val="4000"/>
              <a:buFont typeface="Verdana"/>
              <a:buNone/>
            </a:pPr>
            <a:r>
              <a:rPr lang="en-US" sz="4200">
                <a:solidFill>
                  <a:srgbClr val="000000"/>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For December…</a:t>
            </a:r>
            <a:endParaRPr sz="4200">
              <a:solidFill>
                <a:srgbClr val="000000"/>
              </a:solidFill>
              <a:latin typeface="Verdana"/>
              <a:ea typeface="Verdana"/>
              <a:cs typeface="Verdana"/>
              <a:sym typeface="Verdana"/>
            </a:endParaRPr>
          </a:p>
        </p:txBody>
      </p:sp>
      <p:sp>
        <p:nvSpPr>
          <p:cNvPr id="608" name="Google Shape;608;p51"/>
          <p:cNvSpPr txBox="1">
            <a:spLocks noGrp="1"/>
          </p:cNvSpPr>
          <p:nvPr>
            <p:ph type="body" idx="4294967295"/>
          </p:nvPr>
        </p:nvSpPr>
        <p:spPr>
          <a:xfrm>
            <a:off x="457192" y="1475725"/>
            <a:ext cx="8229600" cy="4457700"/>
          </a:xfrm>
          <a:prstGeom prst="rect">
            <a:avLst/>
          </a:prstGeom>
          <a:noFill/>
          <a:ln>
            <a:noFill/>
          </a:ln>
        </p:spPr>
        <p:txBody>
          <a:bodyPr spcFirstLastPara="1" wrap="square" lIns="68550" tIns="34275" rIns="68550" bIns="34275" anchor="t" anchorCtr="0">
            <a:noAutofit/>
          </a:bodyPr>
          <a:lstStyle/>
          <a:p>
            <a:pPr marL="342900" lvl="0" indent="-285750" algn="l" rtl="0">
              <a:lnSpc>
                <a:spcPct val="100000"/>
              </a:lnSpc>
              <a:spcBef>
                <a:spcPts val="1000"/>
              </a:spcBef>
              <a:spcAft>
                <a:spcPts val="0"/>
              </a:spcAft>
              <a:buClr>
                <a:srgbClr val="000000"/>
              </a:buClr>
              <a:buSzPts val="2400"/>
              <a:buFont typeface="Verdana"/>
              <a:buAutoNum type="arabicPeriod"/>
            </a:pPr>
            <a:r>
              <a:rPr lang="en-US" sz="2400">
                <a:solidFill>
                  <a:srgbClr val="000000"/>
                </a:solidFill>
              </a:rPr>
              <a:t>Develop a</a:t>
            </a:r>
            <a:r>
              <a:rPr lang="en-US" sz="2400">
                <a:solidFill>
                  <a:srgbClr val="000000"/>
                </a:solidFill>
                <a:latin typeface="Verdana"/>
                <a:ea typeface="Verdana"/>
                <a:cs typeface="Verdana"/>
                <a:sym typeface="Verdana"/>
              </a:rPr>
              <a:t> </a:t>
            </a:r>
            <a:r>
              <a:rPr lang="en-US" sz="2400" u="sng">
                <a:solidFill>
                  <a:srgbClr val="000000"/>
                </a:solidFill>
                <a:latin typeface="Verdana"/>
                <a:ea typeface="Verdana"/>
                <a:cs typeface="Verdana"/>
                <a:sym typeface="Verdana"/>
              </a:rPr>
              <a:t>vision statement</a:t>
            </a:r>
            <a:r>
              <a:rPr lang="en-US" sz="2400">
                <a:solidFill>
                  <a:srgbClr val="000000"/>
                </a:solidFill>
                <a:latin typeface="Verdana"/>
                <a:ea typeface="Verdana"/>
                <a:cs typeface="Verdana"/>
                <a:sym typeface="Verdana"/>
              </a:rPr>
              <a:t> with input from </a:t>
            </a:r>
            <a:r>
              <a:rPr lang="en-US" sz="2400">
                <a:solidFill>
                  <a:srgbClr val="000000"/>
                </a:solidFill>
              </a:rPr>
              <a:t>families, community partners and others in your division.</a:t>
            </a:r>
            <a:endParaRPr sz="2400">
              <a:solidFill>
                <a:srgbClr val="000000"/>
              </a:solidFill>
              <a:latin typeface="Verdana"/>
              <a:ea typeface="Verdana"/>
              <a:cs typeface="Verdana"/>
              <a:sym typeface="Verdana"/>
            </a:endParaRPr>
          </a:p>
          <a:p>
            <a:pPr marL="342900" lvl="0" indent="-285750" algn="l" rtl="0">
              <a:lnSpc>
                <a:spcPct val="100000"/>
              </a:lnSpc>
              <a:spcBef>
                <a:spcPts val="1000"/>
              </a:spcBef>
              <a:spcAft>
                <a:spcPts val="0"/>
              </a:spcAft>
              <a:buClr>
                <a:srgbClr val="000000"/>
              </a:buClr>
              <a:buSzPts val="2400"/>
              <a:buFont typeface="Verdana"/>
              <a:buAutoNum type="arabicPeriod"/>
            </a:pPr>
            <a:r>
              <a:rPr lang="en-US" sz="2400">
                <a:solidFill>
                  <a:srgbClr val="000000"/>
                </a:solidFill>
              </a:rPr>
              <a:t>Identify tiered family engagement supports and data sources.</a:t>
            </a:r>
            <a:endParaRPr sz="2400">
              <a:solidFill>
                <a:srgbClr val="000000"/>
              </a:solidFill>
              <a:latin typeface="Verdana"/>
              <a:ea typeface="Verdana"/>
              <a:cs typeface="Verdana"/>
              <a:sym typeface="Verdana"/>
            </a:endParaRPr>
          </a:p>
          <a:p>
            <a:pPr marL="342900" lvl="0" indent="-285750" algn="l" rtl="0">
              <a:lnSpc>
                <a:spcPct val="100000"/>
              </a:lnSpc>
              <a:spcBef>
                <a:spcPts val="1000"/>
              </a:spcBef>
              <a:spcAft>
                <a:spcPts val="0"/>
              </a:spcAft>
              <a:buClr>
                <a:srgbClr val="000000"/>
              </a:buClr>
              <a:buSzPts val="2400"/>
              <a:buAutoNum type="arabicPeriod"/>
            </a:pPr>
            <a:r>
              <a:rPr lang="en-US" sz="2400">
                <a:solidFill>
                  <a:srgbClr val="000000"/>
                </a:solidFill>
              </a:rPr>
              <a:t>View and then s</a:t>
            </a:r>
            <a:r>
              <a:rPr lang="en-US" sz="240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hare the </a:t>
            </a:r>
            <a:r>
              <a:rPr lang="en-US" sz="2400" i="1" u="sng">
                <a:solidFill>
                  <a:srgbClr val="000000"/>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Family Engagement in VTSS</a:t>
            </a:r>
            <a:r>
              <a:rPr lang="en-US" sz="2400" u="sng">
                <a:solidFill>
                  <a:srgbClr val="000000"/>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 video series</a:t>
            </a:r>
            <a:r>
              <a:rPr lang="en-US" sz="2400">
                <a:solidFill>
                  <a:srgbClr val="000000"/>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 with other division leaders and school teams to help them understand the 6 components.</a:t>
            </a:r>
            <a:endParaRPr sz="2400">
              <a:solidFill>
                <a:srgbClr val="000000"/>
              </a:solidFill>
              <a:latin typeface="Verdana"/>
              <a:ea typeface="Verdana"/>
              <a:cs typeface="Verdana"/>
              <a:sym typeface="Verdana"/>
            </a:endParaRPr>
          </a:p>
          <a:p>
            <a:pPr marL="342900" lvl="0" indent="-285750" algn="l" rtl="0">
              <a:lnSpc>
                <a:spcPct val="100000"/>
              </a:lnSpc>
              <a:spcBef>
                <a:spcPts val="1000"/>
              </a:spcBef>
              <a:spcAft>
                <a:spcPts val="0"/>
              </a:spcAft>
              <a:buClr>
                <a:srgbClr val="000000"/>
              </a:buClr>
              <a:buSzPts val="2400"/>
              <a:buFont typeface="Verdana"/>
              <a:buAutoNum type="arabicPeriod"/>
            </a:pPr>
            <a:r>
              <a:rPr lang="en-US" sz="2400">
                <a:solidFill>
                  <a:srgbClr val="000000"/>
                </a:solidFill>
              </a:rPr>
              <a:t>Consider </a:t>
            </a:r>
            <a:r>
              <a:rPr lang="en-US" sz="2400" u="sng">
                <a:solidFill>
                  <a:srgbClr val="000000"/>
                </a:solidFill>
              </a:rPr>
              <a:t>next steps</a:t>
            </a:r>
            <a:r>
              <a:rPr lang="en-US" sz="2400">
                <a:solidFill>
                  <a:srgbClr val="000000"/>
                </a:solidFill>
              </a:rPr>
              <a:t> for collecting</a:t>
            </a:r>
            <a:r>
              <a:rPr lang="en-US" sz="2400">
                <a:solidFill>
                  <a:srgbClr val="000000"/>
                </a:solidFill>
                <a:latin typeface="Verdana"/>
                <a:ea typeface="Verdana"/>
                <a:cs typeface="Verdana"/>
                <a:sym typeface="Verdana"/>
              </a:rPr>
              <a:t> family and community </a:t>
            </a:r>
            <a:r>
              <a:rPr lang="en-US" sz="2400" u="sng">
                <a:solidFill>
                  <a:srgbClr val="000000"/>
                </a:solidFill>
              </a:rPr>
              <a:t>data</a:t>
            </a:r>
            <a:r>
              <a:rPr lang="en-US" sz="2400">
                <a:solidFill>
                  <a:srgbClr val="000000"/>
                </a:solidFill>
              </a:rPr>
              <a:t>.</a:t>
            </a:r>
            <a:endParaRPr sz="2400">
              <a:solidFill>
                <a:srgbClr val="000000"/>
              </a:solidFill>
              <a:latin typeface="Verdana"/>
              <a:ea typeface="Verdana"/>
              <a:cs typeface="Verdana"/>
              <a:sym typeface="Verdana"/>
            </a:endParaRPr>
          </a:p>
          <a:p>
            <a:pPr marL="0" lvl="0" indent="0" algn="l" rtl="0">
              <a:lnSpc>
                <a:spcPct val="100000"/>
              </a:lnSpc>
              <a:spcBef>
                <a:spcPts val="600"/>
              </a:spcBef>
              <a:spcAft>
                <a:spcPts val="0"/>
              </a:spcAft>
              <a:buSzPts val="3200"/>
              <a:buNone/>
            </a:pPr>
            <a:endParaRPr sz="1200">
              <a:solidFill>
                <a:srgbClr val="000000"/>
              </a:solidFill>
            </a:endParaRPr>
          </a:p>
          <a:p>
            <a:pPr marL="0" lvl="0" indent="0" algn="l" rtl="0">
              <a:lnSpc>
                <a:spcPct val="100000"/>
              </a:lnSpc>
              <a:spcBef>
                <a:spcPts val="600"/>
              </a:spcBef>
              <a:spcAft>
                <a:spcPts val="600"/>
              </a:spcAft>
              <a:buSzPts val="3200"/>
              <a:buNone/>
            </a:pPr>
            <a:r>
              <a:rPr lang="en-US" sz="2400">
                <a:solidFill>
                  <a:srgbClr val="000000"/>
                </a:solidFill>
              </a:rPr>
              <a:t>Return</a:t>
            </a:r>
            <a:r>
              <a:rPr lang="en-US" sz="2400">
                <a:solidFill>
                  <a:srgbClr val="000000"/>
                </a:solidFill>
                <a:latin typeface="Verdana"/>
                <a:ea typeface="Verdana"/>
                <a:cs typeface="Verdana"/>
                <a:sym typeface="Verdana"/>
              </a:rPr>
              <a:t> in December </a:t>
            </a:r>
            <a:r>
              <a:rPr lang="en-US" sz="2400">
                <a:solidFill>
                  <a:srgbClr val="000000"/>
                </a:solidFill>
              </a:rPr>
              <a:t>ready to share your</a:t>
            </a:r>
            <a:r>
              <a:rPr lang="en-US" sz="2400">
                <a:solidFill>
                  <a:srgbClr val="000000"/>
                </a:solidFill>
                <a:latin typeface="Verdana"/>
                <a:ea typeface="Verdana"/>
                <a:cs typeface="Verdana"/>
                <a:sym typeface="Verdana"/>
              </a:rPr>
              <a:t> vision</a:t>
            </a:r>
            <a:r>
              <a:rPr lang="en-US" sz="2400">
                <a:solidFill>
                  <a:srgbClr val="000000"/>
                </a:solidFill>
              </a:rPr>
              <a:t> and completed worksheets.</a:t>
            </a:r>
            <a:r>
              <a:rPr lang="en-US" sz="2400">
                <a:solidFill>
                  <a:srgbClr val="000000"/>
                </a:solidFill>
                <a:latin typeface="Verdana"/>
                <a:ea typeface="Verdana"/>
                <a:cs typeface="Verdana"/>
                <a:sym typeface="Verdana"/>
              </a:rPr>
              <a:t> </a:t>
            </a:r>
            <a:endParaRPr sz="2400">
              <a:solidFill>
                <a:srgbClr val="000000"/>
              </a:solidFill>
              <a:latin typeface="Verdana"/>
              <a:ea typeface="Verdana"/>
              <a:cs typeface="Verdana"/>
              <a:sym typeface="Verdan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g9b28c7a656_0_50"/>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sz="4200"/>
              <a:t>Take-a-ways</a:t>
            </a:r>
            <a:endParaRPr sz="4200"/>
          </a:p>
        </p:txBody>
      </p:sp>
      <p:sp>
        <p:nvSpPr>
          <p:cNvPr id="615" name="Google Shape;615;g9b28c7a656_0_50"/>
          <p:cNvSpPr txBox="1"/>
          <p:nvPr/>
        </p:nvSpPr>
        <p:spPr>
          <a:xfrm>
            <a:off x="743125" y="1625575"/>
            <a:ext cx="6794100" cy="8586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chemeClr val="dk1"/>
              </a:buClr>
              <a:buSzPts val="1100"/>
              <a:buFont typeface="Arial"/>
              <a:buNone/>
            </a:pPr>
            <a:r>
              <a:rPr lang="en-US" sz="2400" b="1" i="0" u="none" strike="noStrike" cap="none">
                <a:solidFill>
                  <a:schemeClr val="dk1"/>
                </a:solidFill>
                <a:latin typeface="Verdana"/>
                <a:ea typeface="Verdana"/>
                <a:cs typeface="Verdana"/>
                <a:sym typeface="Verdana"/>
              </a:rPr>
              <a:t>Triangle/Square/Circle using Padlet</a:t>
            </a:r>
            <a:endParaRPr sz="2400" b="1"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rgbClr val="000000"/>
                </a:solidFill>
                <a:latin typeface="Verdana"/>
                <a:ea typeface="Verdana"/>
                <a:cs typeface="Verdana"/>
                <a:sym typeface="Verdana"/>
              </a:rPr>
              <a:t> </a:t>
            </a:r>
            <a:endParaRPr sz="2100" b="0" i="0" u="none" strike="noStrike" cap="none">
              <a:solidFill>
                <a:srgbClr val="000000"/>
              </a:solidFill>
              <a:latin typeface="Verdana"/>
              <a:ea typeface="Verdana"/>
              <a:cs typeface="Verdana"/>
              <a:sym typeface="Verdan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g9661162afc_0_6"/>
          <p:cNvSpPr txBox="1">
            <a:spLocks noGrp="1"/>
          </p:cNvSpPr>
          <p:nvPr>
            <p:ph type="title" idx="4294967295"/>
          </p:nvPr>
        </p:nvSpPr>
        <p:spPr>
          <a:xfrm>
            <a:off x="457200" y="274638"/>
            <a:ext cx="8229600" cy="1143000"/>
          </a:xfrm>
          <a:prstGeom prst="rect">
            <a:avLst/>
          </a:prstGeom>
          <a:solidFill>
            <a:srgbClr val="A9DCF2"/>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200"/>
              <a:t>Please complete our evaluation.</a:t>
            </a:r>
            <a:endParaRPr sz="4200"/>
          </a:p>
        </p:txBody>
      </p:sp>
      <p:sp>
        <p:nvSpPr>
          <p:cNvPr id="4" name="TextBox 3">
            <a:extLst>
              <a:ext uri="{FF2B5EF4-FFF2-40B4-BE49-F238E27FC236}">
                <a16:creationId xmlns:a16="http://schemas.microsoft.com/office/drawing/2014/main" id="{BC4D8AB5-CB28-4626-9110-49EF351518D0}"/>
              </a:ext>
            </a:extLst>
          </p:cNvPr>
          <p:cNvSpPr txBox="1"/>
          <p:nvPr/>
        </p:nvSpPr>
        <p:spPr>
          <a:xfrm>
            <a:off x="2285999" y="3148652"/>
            <a:ext cx="4924269" cy="523220"/>
          </a:xfrm>
          <a:prstGeom prst="rect">
            <a:avLst/>
          </a:prstGeom>
          <a:noFill/>
        </p:spPr>
        <p:txBody>
          <a:bodyPr wrap="square">
            <a:spAutoFit/>
          </a:bodyPr>
          <a:lstStyle/>
          <a:p>
            <a:r>
              <a:rPr lang="en-US" sz="2800" dirty="0">
                <a:latin typeface="Verdana" panose="020B0604030504040204" pitchFamily="34" charset="0"/>
                <a:ea typeface="Verdana" panose="020B0604030504040204" pitchFamily="34" charset="0"/>
              </a:rPr>
              <a:t>Thank you!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253"/>
        <p:cNvGrpSpPr/>
        <p:nvPr/>
      </p:nvGrpSpPr>
      <p:grpSpPr>
        <a:xfrm>
          <a:off x="0" y="0"/>
          <a:ext cx="0" cy="0"/>
          <a:chOff x="0" y="0"/>
          <a:chExt cx="0" cy="0"/>
        </a:xfrm>
      </p:grpSpPr>
      <p:sp>
        <p:nvSpPr>
          <p:cNvPr id="254" name="Google Shape;254;gec088a433a_0_4"/>
          <p:cNvSpPr txBox="1">
            <a:spLocks noGrp="1"/>
          </p:cNvSpPr>
          <p:nvPr>
            <p:ph type="body" idx="1"/>
          </p:nvPr>
        </p:nvSpPr>
        <p:spPr>
          <a:xfrm>
            <a:off x="342900" y="2430000"/>
            <a:ext cx="8458200" cy="2787000"/>
          </a:xfrm>
          <a:prstGeom prst="rect">
            <a:avLst/>
          </a:prstGeom>
        </p:spPr>
        <p:txBody>
          <a:bodyPr spcFirstLastPara="1" wrap="square" lIns="91425" tIns="45700" rIns="91425" bIns="45700" anchor="t" anchorCtr="0">
            <a:noAutofit/>
          </a:bodyPr>
          <a:lstStyle/>
          <a:p>
            <a:pPr marL="457200" lvl="0" indent="0" algn="l" rtl="0">
              <a:lnSpc>
                <a:spcPct val="80000"/>
              </a:lnSpc>
              <a:spcBef>
                <a:spcPts val="360"/>
              </a:spcBef>
              <a:spcAft>
                <a:spcPts val="0"/>
              </a:spcAft>
              <a:buNone/>
            </a:pPr>
            <a:endParaRPr sz="2400">
              <a:solidFill>
                <a:srgbClr val="3C4043"/>
              </a:solidFill>
              <a:highlight>
                <a:srgbClr val="FFFFFF"/>
              </a:highlight>
            </a:endParaRPr>
          </a:p>
          <a:p>
            <a:pPr marL="457200" lvl="0" indent="-381000" algn="l" rtl="0">
              <a:lnSpc>
                <a:spcPct val="80000"/>
              </a:lnSpc>
              <a:spcBef>
                <a:spcPts val="360"/>
              </a:spcBef>
              <a:spcAft>
                <a:spcPts val="0"/>
              </a:spcAft>
              <a:buClr>
                <a:srgbClr val="3C4043"/>
              </a:buClr>
              <a:buSzPts val="2400"/>
              <a:buChar char="•"/>
            </a:pPr>
            <a:r>
              <a:rPr lang="en-US" sz="2400">
                <a:solidFill>
                  <a:srgbClr val="3C4043"/>
                </a:solidFill>
                <a:highlight>
                  <a:srgbClr val="FFFFFF"/>
                </a:highlight>
              </a:rPr>
              <a:t>Building Educator Capacity and Resilience</a:t>
            </a:r>
            <a:endParaRPr sz="2400">
              <a:solidFill>
                <a:srgbClr val="3C4043"/>
              </a:solidFill>
              <a:highlight>
                <a:srgbClr val="FFFFFF"/>
              </a:highlight>
            </a:endParaRPr>
          </a:p>
          <a:p>
            <a:pPr marL="457200" lvl="0" indent="0" algn="l" rtl="0">
              <a:lnSpc>
                <a:spcPct val="80000"/>
              </a:lnSpc>
              <a:spcBef>
                <a:spcPts val="360"/>
              </a:spcBef>
              <a:spcAft>
                <a:spcPts val="0"/>
              </a:spcAft>
              <a:buNone/>
            </a:pPr>
            <a:endParaRPr sz="2400">
              <a:solidFill>
                <a:srgbClr val="3C4043"/>
              </a:solidFill>
              <a:highlight>
                <a:srgbClr val="FFFFFF"/>
              </a:highlight>
            </a:endParaRPr>
          </a:p>
          <a:p>
            <a:pPr marL="457200" lvl="0" indent="-381000" algn="l" rtl="0">
              <a:lnSpc>
                <a:spcPct val="80000"/>
              </a:lnSpc>
              <a:spcBef>
                <a:spcPts val="360"/>
              </a:spcBef>
              <a:spcAft>
                <a:spcPts val="0"/>
              </a:spcAft>
              <a:buClr>
                <a:srgbClr val="3C4043"/>
              </a:buClr>
              <a:buSzPts val="2400"/>
              <a:buChar char="•"/>
            </a:pPr>
            <a:r>
              <a:rPr lang="en-US" sz="2400">
                <a:solidFill>
                  <a:srgbClr val="3C4043"/>
                </a:solidFill>
                <a:highlight>
                  <a:srgbClr val="FFFFFF"/>
                </a:highlight>
              </a:rPr>
              <a:t>Building Trust with Families</a:t>
            </a:r>
            <a:endParaRPr sz="2400">
              <a:solidFill>
                <a:srgbClr val="3C4043"/>
              </a:solidFill>
              <a:highlight>
                <a:srgbClr val="FFFFFF"/>
              </a:highlight>
            </a:endParaRPr>
          </a:p>
          <a:p>
            <a:pPr marL="457200" lvl="0" indent="0" algn="l" rtl="0">
              <a:lnSpc>
                <a:spcPct val="80000"/>
              </a:lnSpc>
              <a:spcBef>
                <a:spcPts val="360"/>
              </a:spcBef>
              <a:spcAft>
                <a:spcPts val="0"/>
              </a:spcAft>
              <a:buNone/>
            </a:pPr>
            <a:endParaRPr sz="2400">
              <a:solidFill>
                <a:srgbClr val="3C4043"/>
              </a:solidFill>
              <a:highlight>
                <a:srgbClr val="FFFFFF"/>
              </a:highlight>
            </a:endParaRPr>
          </a:p>
          <a:p>
            <a:pPr marL="457200" lvl="0" indent="-381000" algn="l" rtl="0">
              <a:lnSpc>
                <a:spcPct val="80000"/>
              </a:lnSpc>
              <a:spcBef>
                <a:spcPts val="360"/>
              </a:spcBef>
              <a:spcAft>
                <a:spcPts val="0"/>
              </a:spcAft>
              <a:buClr>
                <a:srgbClr val="3C4043"/>
              </a:buClr>
              <a:buSzPts val="2400"/>
              <a:buChar char="•"/>
            </a:pPr>
            <a:r>
              <a:rPr lang="en-US" sz="2400">
                <a:solidFill>
                  <a:srgbClr val="3C4043"/>
                </a:solidFill>
                <a:highlight>
                  <a:srgbClr val="FFFFFF"/>
                </a:highlight>
              </a:rPr>
              <a:t>Creating a Schoolwide Culture that Prioritizes High-Impact Family Engagement </a:t>
            </a:r>
            <a:endParaRPr sz="2400">
              <a:solidFill>
                <a:srgbClr val="3C4043"/>
              </a:solidFill>
              <a:highlight>
                <a:srgbClr val="FFFFFF"/>
              </a:highlight>
            </a:endParaRPr>
          </a:p>
          <a:p>
            <a:pPr marL="0" lvl="0" indent="0" algn="l" rtl="0">
              <a:lnSpc>
                <a:spcPct val="80000"/>
              </a:lnSpc>
              <a:spcBef>
                <a:spcPts val="360"/>
              </a:spcBef>
              <a:spcAft>
                <a:spcPts val="0"/>
              </a:spcAft>
              <a:buClr>
                <a:schemeClr val="dk1"/>
              </a:buClr>
              <a:buSzPts val="1018"/>
              <a:buFont typeface="Arial"/>
              <a:buNone/>
            </a:pPr>
            <a:endParaRPr sz="2960"/>
          </a:p>
        </p:txBody>
      </p:sp>
      <p:sp>
        <p:nvSpPr>
          <p:cNvPr id="255" name="Google Shape;255;gec088a433a_0_4"/>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SzPts val="990"/>
              <a:buNone/>
            </a:pPr>
            <a:r>
              <a:rPr lang="en-US">
                <a:solidFill>
                  <a:schemeClr val="dk1"/>
                </a:solidFill>
              </a:rPr>
              <a:t>Three Key Components</a:t>
            </a:r>
            <a:endParaRPr>
              <a:solidFill>
                <a:schemeClr val="dk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ed028f9ea1_0_0"/>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solidFill>
                  <a:schemeClr val="dk1"/>
                </a:solidFill>
              </a:rPr>
              <a:t>What is the first thought that comes to mind?</a:t>
            </a:r>
            <a:endParaRPr>
              <a:solidFill>
                <a:schemeClr val="dk1"/>
              </a:solidFill>
            </a:endParaRPr>
          </a:p>
        </p:txBody>
      </p:sp>
      <p:sp>
        <p:nvSpPr>
          <p:cNvPr id="262" name="Google Shape;262;ged028f9ea1_0_0"/>
          <p:cNvSpPr txBox="1">
            <a:spLocks noGrp="1"/>
          </p:cNvSpPr>
          <p:nvPr>
            <p:ph type="body" idx="1"/>
          </p:nvPr>
        </p:nvSpPr>
        <p:spPr>
          <a:xfrm>
            <a:off x="457201" y="2286001"/>
            <a:ext cx="8229600" cy="45720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sz="3900" dirty="0">
                <a:latin typeface="Verdana" panose="020B0604030504040204" pitchFamily="34" charset="0"/>
                <a:ea typeface="Verdana" panose="020B0604030504040204" pitchFamily="34" charset="0"/>
                <a:cs typeface="Times New Roman"/>
                <a:sym typeface="Times New Roman"/>
              </a:rPr>
              <a:t>What is the most underused resource in education today? </a:t>
            </a:r>
            <a:endParaRPr sz="3900" dirty="0">
              <a:latin typeface="Verdana" panose="020B0604030504040204" pitchFamily="34" charset="0"/>
              <a:ea typeface="Verdana" panose="020B0604030504040204" pitchFamily="34" charset="0"/>
              <a:cs typeface="Times New Roman"/>
              <a:sym typeface="Times New Roman"/>
            </a:endParaRPr>
          </a:p>
          <a:p>
            <a:pPr marL="0" lvl="0" indent="0" algn="ctr" rtl="0">
              <a:spcBef>
                <a:spcPts val="0"/>
              </a:spcBef>
              <a:spcAft>
                <a:spcPts val="0"/>
              </a:spcAft>
              <a:buNone/>
            </a:pPr>
            <a:endParaRPr sz="3900" dirty="0">
              <a:latin typeface="Verdana" panose="020B0604030504040204" pitchFamily="34" charset="0"/>
              <a:ea typeface="Verdana" panose="020B0604030504040204" pitchFamily="34" charset="0"/>
              <a:cs typeface="Times New Roman"/>
              <a:sym typeface="Times New Roman"/>
            </a:endParaRPr>
          </a:p>
          <a:p>
            <a:pPr marL="0" lvl="0" indent="0" algn="ctr" rtl="0">
              <a:spcBef>
                <a:spcPts val="0"/>
              </a:spcBef>
              <a:spcAft>
                <a:spcPts val="0"/>
              </a:spcAft>
              <a:buNone/>
            </a:pPr>
            <a:r>
              <a:rPr lang="en-US" sz="3900" dirty="0">
                <a:latin typeface="Verdana" panose="020B0604030504040204" pitchFamily="34" charset="0"/>
                <a:ea typeface="Verdana" panose="020B0604030504040204" pitchFamily="34" charset="0"/>
                <a:cs typeface="Times New Roman"/>
                <a:sym typeface="Times New Roman"/>
              </a:rPr>
              <a:t>Parents. </a:t>
            </a:r>
            <a:endParaRPr sz="3900" dirty="0">
              <a:latin typeface="Verdana" panose="020B0604030504040204" pitchFamily="34" charset="0"/>
              <a:ea typeface="Verdana" panose="020B0604030504040204" pitchFamily="34" charset="0"/>
              <a:cs typeface="Times New Roman"/>
              <a:sym typeface="Times New Roman"/>
            </a:endParaRPr>
          </a:p>
          <a:p>
            <a:pPr marL="0" lvl="0" indent="0" algn="l" rtl="0">
              <a:spcBef>
                <a:spcPts val="0"/>
              </a:spcBef>
              <a:spcAft>
                <a:spcPts val="0"/>
              </a:spcAft>
              <a:buNone/>
            </a:pPr>
            <a:endParaRPr sz="3700" dirty="0">
              <a:latin typeface="Verdana" panose="020B0604030504040204" pitchFamily="34" charset="0"/>
              <a:ea typeface="Verdana" panose="020B0604030504040204" pitchFamily="34" charset="0"/>
              <a:cs typeface="Times New Roman"/>
              <a:sym typeface="Times New Roman"/>
            </a:endParaRPr>
          </a:p>
          <a:p>
            <a:pPr marL="0" lvl="0" indent="0" algn="l" rtl="0">
              <a:spcBef>
                <a:spcPts val="0"/>
              </a:spcBef>
              <a:spcAft>
                <a:spcPts val="0"/>
              </a:spcAft>
              <a:buClr>
                <a:schemeClr val="dk1"/>
              </a:buClr>
              <a:buSzPts val="1100"/>
              <a:buFont typeface="Arial"/>
              <a:buNone/>
            </a:pPr>
            <a:r>
              <a:rPr lang="en-US" sz="3700" dirty="0">
                <a:latin typeface="Verdana" panose="020B0604030504040204" pitchFamily="34" charset="0"/>
                <a:ea typeface="Verdana" panose="020B0604030504040204" pitchFamily="34" charset="0"/>
                <a:cs typeface="Times New Roman"/>
                <a:sym typeface="Times New Roman"/>
              </a:rPr>
              <a:t>- </a:t>
            </a:r>
            <a:r>
              <a:rPr lang="en-US" sz="3400" dirty="0">
                <a:latin typeface="Verdana" panose="020B0604030504040204" pitchFamily="34" charset="0"/>
                <a:ea typeface="Verdana" panose="020B0604030504040204" pitchFamily="34" charset="0"/>
                <a:cs typeface="Times New Roman"/>
                <a:sym typeface="Times New Roman"/>
              </a:rPr>
              <a:t>Lauren Tripp </a:t>
            </a:r>
            <a:r>
              <a:rPr lang="en-US" sz="3400" dirty="0" err="1">
                <a:latin typeface="Verdana" panose="020B0604030504040204" pitchFamily="34" charset="0"/>
                <a:ea typeface="Verdana" panose="020B0604030504040204" pitchFamily="34" charset="0"/>
                <a:cs typeface="Times New Roman"/>
                <a:sym typeface="Times New Roman"/>
              </a:rPr>
              <a:t>Barlis</a:t>
            </a:r>
            <a:r>
              <a:rPr lang="en-US" sz="3400" dirty="0">
                <a:latin typeface="Verdana" panose="020B0604030504040204" pitchFamily="34" charset="0"/>
                <a:ea typeface="Verdana" panose="020B0604030504040204" pitchFamily="34" charset="0"/>
                <a:cs typeface="Times New Roman"/>
                <a:sym typeface="Times New Roman"/>
              </a:rPr>
              <a:t>, Relationships That Make a Difference </a:t>
            </a:r>
            <a:endParaRPr sz="5400" dirty="0">
              <a:latin typeface="Verdana" panose="020B0604030504040204" pitchFamily="34" charset="0"/>
              <a:ea typeface="Verdana" panose="020B0604030504040204" pitchFamily="34" charset="0"/>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
          <p:cNvSpPr txBox="1">
            <a:spLocks noGrp="1"/>
          </p:cNvSpPr>
          <p:nvPr>
            <p:ph type="body" idx="4294967295"/>
          </p:nvPr>
        </p:nvSpPr>
        <p:spPr>
          <a:xfrm>
            <a:off x="131550" y="1500675"/>
            <a:ext cx="8880900" cy="4514700"/>
          </a:xfrm>
          <a:prstGeom prst="rect">
            <a:avLst/>
          </a:prstGeom>
          <a:noFill/>
          <a:ln>
            <a:noFill/>
          </a:ln>
        </p:spPr>
        <p:txBody>
          <a:bodyPr spcFirstLastPara="1" wrap="square" lIns="68550" tIns="34275" rIns="68550" bIns="34275" anchor="t" anchorCtr="0">
            <a:noAutofit/>
          </a:bodyPr>
          <a:lstStyle/>
          <a:p>
            <a:pPr marL="0" lvl="0" indent="0" algn="ctr" rtl="0">
              <a:lnSpc>
                <a:spcPct val="115000"/>
              </a:lnSpc>
              <a:spcBef>
                <a:spcPts val="0"/>
              </a:spcBef>
              <a:spcAft>
                <a:spcPts val="0"/>
              </a:spcAft>
              <a:buClr>
                <a:srgbClr val="000000"/>
              </a:buClr>
              <a:buSzPts val="1425"/>
              <a:buNone/>
            </a:pPr>
            <a:r>
              <a:rPr lang="en-US" sz="1625" i="1">
                <a:solidFill>
                  <a:srgbClr val="000000"/>
                </a:solidFill>
                <a:latin typeface="Verdana"/>
                <a:ea typeface="Verdana"/>
                <a:cs typeface="Verdana"/>
                <a:sym typeface="Verdana"/>
              </a:rPr>
              <a:t>Given the current diversity of virtual and in-person learning approaches related to the pandemic response, we understand the nature of family engagement has changed and is constantly </a:t>
            </a:r>
            <a:r>
              <a:rPr lang="en-US" sz="1625" i="1">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evolving</a:t>
            </a:r>
            <a:r>
              <a:rPr lang="en-US" sz="1625" i="1">
                <a:solidFill>
                  <a:srgbClr val="000000"/>
                </a:solidFill>
                <a:latin typeface="Verdana"/>
                <a:ea typeface="Verdana"/>
                <a:cs typeface="Verdana"/>
                <a:sym typeface="Verdana"/>
              </a:rPr>
              <a:t>. </a:t>
            </a:r>
            <a:endParaRPr sz="1625" i="1">
              <a:solidFill>
                <a:srgbClr val="000000"/>
              </a:solidFill>
              <a:latin typeface="Verdana"/>
              <a:ea typeface="Verdana"/>
              <a:cs typeface="Verdana"/>
              <a:sym typeface="Verdana"/>
            </a:endParaRPr>
          </a:p>
          <a:p>
            <a:pPr marL="0" lvl="0" indent="0" algn="ctr" rtl="0">
              <a:lnSpc>
                <a:spcPct val="115000"/>
              </a:lnSpc>
              <a:spcBef>
                <a:spcPts val="0"/>
              </a:spcBef>
              <a:spcAft>
                <a:spcPts val="0"/>
              </a:spcAft>
              <a:buClr>
                <a:schemeClr val="dk1"/>
              </a:buClr>
              <a:buSzPts val="1425"/>
              <a:buNone/>
            </a:pPr>
            <a:endParaRPr sz="1625">
              <a:solidFill>
                <a:srgbClr val="000000"/>
              </a:solidFill>
              <a:latin typeface="Verdana"/>
              <a:ea typeface="Verdana"/>
              <a:cs typeface="Verdana"/>
              <a:sym typeface="Verdana"/>
            </a:endParaRPr>
          </a:p>
          <a:p>
            <a:pPr marL="457200" lvl="0" indent="-346075" algn="l" rtl="0">
              <a:lnSpc>
                <a:spcPct val="115000"/>
              </a:lnSpc>
              <a:spcBef>
                <a:spcPts val="0"/>
              </a:spcBef>
              <a:spcAft>
                <a:spcPts val="0"/>
              </a:spcAft>
              <a:buClr>
                <a:srgbClr val="3C4043"/>
              </a:buClr>
              <a:buSzPts val="1850"/>
              <a:buChar char="•"/>
            </a:pPr>
            <a:r>
              <a:rPr lang="en-US" sz="1850">
                <a:solidFill>
                  <a:srgbClr val="3C4043"/>
                </a:solidFill>
                <a:highlight>
                  <a:srgbClr val="FFFFFF"/>
                </a:highlight>
              </a:rPr>
              <a:t>Understand the value of, and strategies for, collecting and sharing key data on family collaboration.</a:t>
            </a:r>
            <a:endParaRPr sz="1850">
              <a:solidFill>
                <a:srgbClr val="3C4043"/>
              </a:solidFill>
              <a:highlight>
                <a:srgbClr val="FFFFFF"/>
              </a:highlight>
            </a:endParaRPr>
          </a:p>
          <a:p>
            <a:pPr marL="457200" lvl="0" indent="-346075" algn="l" rtl="0">
              <a:lnSpc>
                <a:spcPct val="115000"/>
              </a:lnSpc>
              <a:spcBef>
                <a:spcPts val="0"/>
              </a:spcBef>
              <a:spcAft>
                <a:spcPts val="0"/>
              </a:spcAft>
              <a:buClr>
                <a:srgbClr val="3C4043"/>
              </a:buClr>
              <a:buSzPts val="1850"/>
              <a:buChar char="•"/>
            </a:pPr>
            <a:r>
              <a:rPr lang="en-US" sz="1850">
                <a:solidFill>
                  <a:srgbClr val="3C4043"/>
                </a:solidFill>
                <a:highlight>
                  <a:srgbClr val="FFFFFF"/>
                </a:highlight>
              </a:rPr>
              <a:t>Recognize the critical importance of empowering all families as partners in decision making.</a:t>
            </a:r>
            <a:endParaRPr sz="1850">
              <a:solidFill>
                <a:srgbClr val="3C4043"/>
              </a:solidFill>
              <a:highlight>
                <a:srgbClr val="FFFFFF"/>
              </a:highlight>
            </a:endParaRPr>
          </a:p>
          <a:p>
            <a:pPr marL="457200" lvl="0" indent="-346075" algn="l" rtl="0">
              <a:lnSpc>
                <a:spcPct val="115000"/>
              </a:lnSpc>
              <a:spcBef>
                <a:spcPts val="0"/>
              </a:spcBef>
              <a:spcAft>
                <a:spcPts val="0"/>
              </a:spcAft>
              <a:buClr>
                <a:srgbClr val="3C4043"/>
              </a:buClr>
              <a:buSzPts val="1850"/>
              <a:buChar char="•"/>
            </a:pPr>
            <a:r>
              <a:rPr lang="en-US" sz="1850">
                <a:solidFill>
                  <a:srgbClr val="3C4043"/>
                </a:solidFill>
                <a:highlight>
                  <a:srgbClr val="FFFFFF"/>
                </a:highlight>
              </a:rPr>
              <a:t>Begin to develop or refine a vision for family and community engagement.</a:t>
            </a:r>
            <a:endParaRPr sz="1850">
              <a:solidFill>
                <a:srgbClr val="3C4043"/>
              </a:solidFill>
              <a:highlight>
                <a:srgbClr val="FFFFFF"/>
              </a:highlight>
            </a:endParaRPr>
          </a:p>
          <a:p>
            <a:pPr marL="457200" lvl="0" indent="-346075" algn="l" rtl="0">
              <a:lnSpc>
                <a:spcPct val="115000"/>
              </a:lnSpc>
              <a:spcBef>
                <a:spcPts val="0"/>
              </a:spcBef>
              <a:spcAft>
                <a:spcPts val="0"/>
              </a:spcAft>
              <a:buClr>
                <a:srgbClr val="3C4043"/>
              </a:buClr>
              <a:buSzPts val="1850"/>
              <a:buChar char="•"/>
            </a:pPr>
            <a:r>
              <a:rPr lang="en-US" sz="1850">
                <a:solidFill>
                  <a:srgbClr val="3C4043"/>
                </a:solidFill>
                <a:highlight>
                  <a:srgbClr val="FFFFFF"/>
                </a:highlight>
              </a:rPr>
              <a:t>Action plan toward equitable family and community collaboration to improve student well-being and academic success, while recognizing the ongoing pandemic stress experienced by students, families and educators.</a:t>
            </a:r>
            <a:endParaRPr sz="2900"/>
          </a:p>
          <a:p>
            <a:pPr marL="0" lvl="0" indent="0" algn="l" rtl="0">
              <a:lnSpc>
                <a:spcPct val="115000"/>
              </a:lnSpc>
              <a:spcBef>
                <a:spcPts val="0"/>
              </a:spcBef>
              <a:spcAft>
                <a:spcPts val="0"/>
              </a:spcAft>
              <a:buClr>
                <a:srgbClr val="000000"/>
              </a:buClr>
              <a:buSzPts val="1425"/>
              <a:buNone/>
            </a:pPr>
            <a:endParaRPr sz="2625">
              <a:solidFill>
                <a:srgbClr val="000000"/>
              </a:solidFill>
            </a:endParaRPr>
          </a:p>
          <a:p>
            <a:pPr marL="0" lvl="0" indent="0" algn="l" rtl="0">
              <a:lnSpc>
                <a:spcPct val="115000"/>
              </a:lnSpc>
              <a:spcBef>
                <a:spcPts val="0"/>
              </a:spcBef>
              <a:spcAft>
                <a:spcPts val="0"/>
              </a:spcAft>
              <a:buClr>
                <a:schemeClr val="dk1"/>
              </a:buClr>
              <a:buSzPts val="3200"/>
              <a:buNone/>
            </a:pPr>
            <a:endParaRPr sz="2000">
              <a:latin typeface="Verdana"/>
              <a:ea typeface="Verdana"/>
              <a:cs typeface="Verdana"/>
              <a:sym typeface="Verdana"/>
            </a:endParaRPr>
          </a:p>
          <a:p>
            <a:pPr marL="342900" lvl="0" indent="0" algn="l" rtl="0">
              <a:lnSpc>
                <a:spcPct val="115000"/>
              </a:lnSpc>
              <a:spcBef>
                <a:spcPts val="0"/>
              </a:spcBef>
              <a:spcAft>
                <a:spcPts val="0"/>
              </a:spcAft>
              <a:buClr>
                <a:schemeClr val="dk1"/>
              </a:buClr>
              <a:buSzPts val="3200"/>
              <a:buNone/>
            </a:pPr>
            <a:endParaRPr sz="2025">
              <a:solidFill>
                <a:srgbClr val="000000"/>
              </a:solidFill>
              <a:latin typeface="Arial"/>
              <a:ea typeface="Arial"/>
              <a:cs typeface="Arial"/>
              <a:sym typeface="Arial"/>
            </a:endParaRPr>
          </a:p>
        </p:txBody>
      </p:sp>
      <p:sp>
        <p:nvSpPr>
          <p:cNvPr id="268" name="Google Shape;268;p4"/>
          <p:cNvSpPr txBox="1">
            <a:spLocks noGrp="1"/>
          </p:cNvSpPr>
          <p:nvPr>
            <p:ph type="title"/>
          </p:nvPr>
        </p:nvSpPr>
        <p:spPr>
          <a:xfrm>
            <a:off x="457200" y="274638"/>
            <a:ext cx="8229600" cy="1143000"/>
          </a:xfrm>
          <a:prstGeom prst="rect">
            <a:avLst/>
          </a:prstGeom>
          <a:solidFill>
            <a:srgbClr val="A9DCF2">
              <a:alpha val="66274"/>
            </a:srgbClr>
          </a:solid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a:solidFill>
                  <a:srgbClr val="000000"/>
                </a:solidFill>
                <a:latin typeface="Verdana"/>
                <a:ea typeface="Verdana"/>
                <a:cs typeface="Verdana"/>
                <a:sym typeface="Verdana"/>
              </a:rPr>
              <a:t>What we will learn and do. </a:t>
            </a:r>
            <a:endParaRPr>
              <a:solidFill>
                <a:srgbClr val="000000"/>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7"/>
          <p:cNvSpPr txBox="1">
            <a:spLocks noGrp="1"/>
          </p:cNvSpPr>
          <p:nvPr>
            <p:ph type="body" idx="4294967295"/>
          </p:nvPr>
        </p:nvSpPr>
        <p:spPr>
          <a:xfrm>
            <a:off x="864820" y="1789919"/>
            <a:ext cx="6170326" cy="3278162"/>
          </a:xfrm>
          <a:prstGeom prst="rect">
            <a:avLst/>
          </a:prstGeom>
          <a:noFill/>
          <a:ln>
            <a:noFill/>
          </a:ln>
        </p:spPr>
        <p:txBody>
          <a:bodyPr spcFirstLastPara="1" wrap="square" lIns="51400" tIns="25700" rIns="51400" bIns="25700" anchor="t" anchorCtr="0">
            <a:noAutofit/>
          </a:bodyPr>
          <a:lstStyle/>
          <a:p>
            <a:pPr marL="257175" lvl="0" indent="-241300" algn="l" rtl="0">
              <a:lnSpc>
                <a:spcPct val="95000"/>
              </a:lnSpc>
              <a:spcBef>
                <a:spcPts val="0"/>
              </a:spcBef>
              <a:spcAft>
                <a:spcPts val="0"/>
              </a:spcAft>
              <a:buClr>
                <a:srgbClr val="000000"/>
              </a:buClr>
              <a:buSzPts val="2790"/>
              <a:buFont typeface="Arial"/>
              <a:buAutoNum type="arabicPeriod"/>
            </a:pPr>
            <a:r>
              <a:rPr lang="en-US" sz="2600">
                <a:solidFill>
                  <a:srgbClr val="000000"/>
                </a:solidFill>
                <a:latin typeface="Verdana"/>
                <a:ea typeface="Verdana"/>
                <a:cs typeface="Verdana"/>
                <a:sym typeface="Verdana"/>
              </a:rPr>
              <a:t>Aligned Organizational Structure </a:t>
            </a:r>
            <a:endParaRPr sz="2600">
              <a:solidFill>
                <a:srgbClr val="000000"/>
              </a:solidFill>
              <a:latin typeface="Verdana"/>
              <a:ea typeface="Verdana"/>
              <a:cs typeface="Verdana"/>
              <a:sym typeface="Verdana"/>
            </a:endParaRPr>
          </a:p>
          <a:p>
            <a:pPr marL="257175" lvl="0" indent="-241300" algn="l" rtl="0">
              <a:lnSpc>
                <a:spcPct val="95000"/>
              </a:lnSpc>
              <a:spcBef>
                <a:spcPts val="292"/>
              </a:spcBef>
              <a:spcAft>
                <a:spcPts val="0"/>
              </a:spcAft>
              <a:buClr>
                <a:srgbClr val="000000"/>
              </a:buClr>
              <a:buSzPts val="2790"/>
              <a:buFont typeface="Arial"/>
              <a:buAutoNum type="arabicPeriod"/>
            </a:pPr>
            <a:r>
              <a:rPr lang="en-US" sz="2600">
                <a:solidFill>
                  <a:srgbClr val="000000"/>
                </a:solidFill>
                <a:latin typeface="Verdana"/>
                <a:ea typeface="Verdana"/>
                <a:cs typeface="Verdana"/>
                <a:sym typeface="Verdana"/>
              </a:rPr>
              <a:t>Data Informed Decision Making</a:t>
            </a:r>
            <a:endParaRPr sz="2600">
              <a:solidFill>
                <a:srgbClr val="000000"/>
              </a:solidFill>
              <a:latin typeface="Verdana"/>
              <a:ea typeface="Verdana"/>
              <a:cs typeface="Verdana"/>
              <a:sym typeface="Verdana"/>
            </a:endParaRPr>
          </a:p>
          <a:p>
            <a:pPr marL="257175" lvl="0" indent="-241300" algn="l" rtl="0">
              <a:lnSpc>
                <a:spcPct val="95000"/>
              </a:lnSpc>
              <a:spcBef>
                <a:spcPts val="292"/>
              </a:spcBef>
              <a:spcAft>
                <a:spcPts val="0"/>
              </a:spcAft>
              <a:buClr>
                <a:srgbClr val="000000"/>
              </a:buClr>
              <a:buSzPts val="2790"/>
              <a:buFont typeface="Arial"/>
              <a:buAutoNum type="arabicPeriod"/>
            </a:pPr>
            <a:r>
              <a:rPr lang="en-US" sz="2600">
                <a:solidFill>
                  <a:srgbClr val="000000"/>
                </a:solidFill>
                <a:latin typeface="Verdana"/>
                <a:ea typeface="Verdana"/>
                <a:cs typeface="Verdana"/>
                <a:sym typeface="Verdana"/>
              </a:rPr>
              <a:t>Evidence-Based Practices</a:t>
            </a:r>
            <a:endParaRPr sz="2600">
              <a:solidFill>
                <a:srgbClr val="000000"/>
              </a:solidFill>
              <a:latin typeface="Verdana"/>
              <a:ea typeface="Verdana"/>
              <a:cs typeface="Verdana"/>
              <a:sym typeface="Verdana"/>
            </a:endParaRPr>
          </a:p>
          <a:p>
            <a:pPr marL="257175" lvl="0" indent="-241300" algn="l" rtl="0">
              <a:lnSpc>
                <a:spcPct val="95000"/>
              </a:lnSpc>
              <a:spcBef>
                <a:spcPts val="292"/>
              </a:spcBef>
              <a:spcAft>
                <a:spcPts val="0"/>
              </a:spcAft>
              <a:buClr>
                <a:srgbClr val="000000"/>
              </a:buClr>
              <a:buSzPts val="2790"/>
              <a:buFont typeface="Arial"/>
              <a:buAutoNum type="arabicPeriod"/>
            </a:pPr>
            <a:r>
              <a:rPr lang="en-US" sz="2600" b="1">
                <a:solidFill>
                  <a:srgbClr val="000000"/>
                </a:solidFill>
                <a:latin typeface="Verdana"/>
                <a:ea typeface="Verdana"/>
                <a:cs typeface="Verdana"/>
                <a:sym typeface="Verdana"/>
              </a:rPr>
              <a:t>Family, School, and Community Partnerships</a:t>
            </a:r>
            <a:endParaRPr sz="2600">
              <a:solidFill>
                <a:srgbClr val="000000"/>
              </a:solidFill>
              <a:latin typeface="Verdana"/>
              <a:ea typeface="Verdana"/>
              <a:cs typeface="Verdana"/>
              <a:sym typeface="Verdana"/>
            </a:endParaRPr>
          </a:p>
          <a:p>
            <a:pPr marL="257175" lvl="0" indent="-241300" algn="l" rtl="0">
              <a:lnSpc>
                <a:spcPct val="95000"/>
              </a:lnSpc>
              <a:spcBef>
                <a:spcPts val="292"/>
              </a:spcBef>
              <a:spcAft>
                <a:spcPts val="0"/>
              </a:spcAft>
              <a:buClr>
                <a:srgbClr val="000000"/>
              </a:buClr>
              <a:buSzPts val="2790"/>
              <a:buFont typeface="Arial"/>
              <a:buAutoNum type="arabicPeriod"/>
            </a:pPr>
            <a:r>
              <a:rPr lang="en-US" sz="2600">
                <a:solidFill>
                  <a:srgbClr val="000000"/>
                </a:solidFill>
                <a:latin typeface="Verdana"/>
                <a:ea typeface="Verdana"/>
                <a:cs typeface="Verdana"/>
                <a:sym typeface="Verdana"/>
              </a:rPr>
              <a:t>Monitoring Student Progress</a:t>
            </a:r>
            <a:endParaRPr sz="2600">
              <a:solidFill>
                <a:srgbClr val="000000"/>
              </a:solidFill>
              <a:latin typeface="Verdana"/>
              <a:ea typeface="Verdana"/>
              <a:cs typeface="Verdana"/>
              <a:sym typeface="Verdana"/>
            </a:endParaRPr>
          </a:p>
          <a:p>
            <a:pPr marL="257175" lvl="0" indent="-241300" algn="l" rtl="0">
              <a:lnSpc>
                <a:spcPct val="95000"/>
              </a:lnSpc>
              <a:spcBef>
                <a:spcPts val="292"/>
              </a:spcBef>
              <a:spcAft>
                <a:spcPts val="0"/>
              </a:spcAft>
              <a:buClr>
                <a:srgbClr val="000000"/>
              </a:buClr>
              <a:buSzPts val="2790"/>
              <a:buFont typeface="Arial"/>
              <a:buAutoNum type="arabicPeriod"/>
            </a:pPr>
            <a:r>
              <a:rPr lang="en-US" sz="2600">
                <a:solidFill>
                  <a:srgbClr val="000000"/>
                </a:solidFill>
                <a:latin typeface="Verdana"/>
                <a:ea typeface="Verdana"/>
                <a:cs typeface="Verdana"/>
                <a:sym typeface="Verdana"/>
              </a:rPr>
              <a:t>Evaluation</a:t>
            </a:r>
            <a:endParaRPr sz="2600">
              <a:solidFill>
                <a:srgbClr val="000000"/>
              </a:solidFill>
              <a:latin typeface="Verdana"/>
              <a:ea typeface="Verdana"/>
              <a:cs typeface="Verdana"/>
              <a:sym typeface="Verdana"/>
            </a:endParaRPr>
          </a:p>
          <a:p>
            <a:pPr marL="192881" lvl="0" indent="-100368" algn="l" rtl="0">
              <a:lnSpc>
                <a:spcPct val="80000"/>
              </a:lnSpc>
              <a:spcBef>
                <a:spcPts val="292"/>
              </a:spcBef>
              <a:spcAft>
                <a:spcPts val="0"/>
              </a:spcAft>
              <a:buClr>
                <a:schemeClr val="dk1"/>
              </a:buClr>
              <a:buSzPts val="2590"/>
              <a:buNone/>
            </a:pPr>
            <a:endParaRPr sz="1550">
              <a:solidFill>
                <a:srgbClr val="000000"/>
              </a:solidFill>
              <a:latin typeface="Verdana"/>
              <a:ea typeface="Verdana"/>
              <a:cs typeface="Verdana"/>
              <a:sym typeface="Verdana"/>
            </a:endParaRPr>
          </a:p>
        </p:txBody>
      </p:sp>
      <p:sp>
        <p:nvSpPr>
          <p:cNvPr id="276" name="Google Shape;276;p7"/>
          <p:cNvSpPr txBox="1">
            <a:spLocks noGrp="1"/>
          </p:cNvSpPr>
          <p:nvPr>
            <p:ph type="title"/>
          </p:nvPr>
        </p:nvSpPr>
        <p:spPr>
          <a:xfrm>
            <a:off x="423472" y="396421"/>
            <a:ext cx="8686800" cy="857250"/>
          </a:xfrm>
          <a:prstGeom prst="rect">
            <a:avLst/>
          </a:prstGeom>
          <a:solidFill>
            <a:srgbClr val="A9DCF2">
              <a:alpha val="66274"/>
            </a:srgbClr>
          </a:solid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rgbClr val="105775"/>
              </a:buClr>
              <a:buSzPts val="3600"/>
              <a:buFont typeface="Verdana"/>
              <a:buNone/>
            </a:pPr>
            <a:r>
              <a:rPr lang="en-US" sz="4200">
                <a:solidFill>
                  <a:srgbClr val="000000"/>
                </a:solidFill>
                <a:latin typeface="Verdana"/>
                <a:ea typeface="Verdana"/>
                <a:cs typeface="Verdana"/>
                <a:sym typeface="Verdana"/>
              </a:rPr>
              <a:t>The VTSS Framework</a:t>
            </a:r>
            <a:endParaRPr sz="4200">
              <a:solidFill>
                <a:srgbClr val="000000"/>
              </a:solidFill>
              <a:latin typeface="Verdana"/>
              <a:ea typeface="Verdana"/>
              <a:cs typeface="Verdana"/>
              <a:sym typeface="Verdana"/>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Strand 5: Family Engagement&amp;quot;&quot;/&gt;&lt;property id=&quot;20307&quot; value=&quot;256&quot;/&gt;&lt;/object&gt;&lt;object type=&quot;3&quot; unique_id=&quot;10004&quot;&gt;&lt;property id=&quot;20148&quot; value=&quot;5&quot;/&gt;&lt;property id=&quot;20300&quot; value=&quot;Slide 2 - &amp;quot;Virtual Norms&amp;quot;&quot;/&gt;&lt;property id=&quot;20307&quot; value=&quot;257&quot;/&gt;&lt;/object&gt;&lt;object type=&quot;3&quot; unique_id=&quot;10005&quot;&gt;&lt;property id=&quot;20148&quot; value=&quot;5&quot;/&gt;&lt;property id=&quot;20300&quot; value=&quot;Slide 3 - &amp;quot;&amp;#x0D;Navigating ZOOM!&amp;#x0D;&amp;quot;&quot;/&gt;&lt;property id=&quot;20307&quot; value=&quot;258&quot;/&gt;&lt;/object&gt;&lt;object type=&quot;3&quot; unique_id=&quot;10006&quot;&gt;&lt;property id=&quot;20148&quot; value=&quot;5&quot;/&gt;&lt;property id=&quot;20300&quot; value=&quot;Slide 4 - &amp;quot;Checklist&amp;quot;&quot;/&gt;&lt;property id=&quot;20307&quot; value=&quot;259&quot;/&gt;&lt;/object&gt;&lt;object type=&quot;3&quot; unique_id=&quot;10007&quot;&gt;&lt;property id=&quot;20148&quot; value=&quot;5&quot;/&gt;&lt;property id=&quot;20300&quot; value=&quot;Slide 5 - &amp;quot;Strand 5&amp;quot;&quot;/&gt;&lt;property id=&quot;20307&quot; value=&quot;260&quot;/&gt;&lt;/object&gt;&lt;object type=&quot;3&quot; unique_id=&quot;10008&quot;&gt;&lt;property id=&quot;20148&quot; value=&quot;5&quot;/&gt;&lt;property id=&quot;20300&quot; value=&quot;Slide 6 - &amp;quot;Three Key Components&amp;quot;&quot;/&gt;&lt;property id=&quot;20307&quot; value=&quot;261&quot;/&gt;&lt;/object&gt;&lt;object type=&quot;3&quot; unique_id=&quot;10009&quot;&gt;&lt;property id=&quot;20148&quot; value=&quot;5&quot;/&gt;&lt;property id=&quot;20300&quot; value=&quot;Slide 7 - &amp;quot;What is the first thought that comes to mind?&amp;quot;&quot;/&gt;&lt;property id=&quot;20307&quot; value=&quot;262&quot;/&gt;&lt;/object&gt;&lt;object type=&quot;3&quot; unique_id=&quot;10010&quot;&gt;&lt;property id=&quot;20148&quot; value=&quot;5&quot;/&gt;&lt;property id=&quot;20300&quot; value=&quot;Slide 8 - &amp;quot;What we will learn and do. &amp;quot;&quot;/&gt;&lt;property id=&quot;20307&quot; value=&quot;263&quot;/&gt;&lt;/object&gt;&lt;object type=&quot;3&quot; unique_id=&quot;10011&quot;&gt;&lt;property id=&quot;20148&quot; value=&quot;5&quot;/&gt;&lt;property id=&quot;20300&quot; value=&quot;Slide 9 - &amp;quot;The VTSS Framework&amp;quot;&quot;/&gt;&lt;property id=&quot;20307&quot; value=&quot;264&quot;/&gt;&lt;/object&gt;&lt;object type=&quot;3&quot; unique_id=&quot;10012&quot;&gt;&lt;property id=&quot;20148&quot; value=&quot;5&quot;/&gt;&lt;property id=&quot;20300&quot; value=&quot;Slide 10 - &amp;quot;What does this look like?&amp;quot;&quot;/&gt;&lt;property id=&quot;20307&quot; value=&quot;265&quot;/&gt;&lt;/object&gt;&lt;object type=&quot;3&quot; unique_id=&quot;10013&quot;&gt;&lt;property id=&quot;20148&quot; value=&quot;5&quot;/&gt;&lt;property id=&quot;20300&quot; value=&quot;Slide 11 - &amp;quot;Family Engagement in VTSS&amp;quot;&quot;/&gt;&lt;property id=&quot;20307&quot; value=&quot;266&quot;/&gt;&lt;/object&gt;&lt;object type=&quot;3&quot; unique_id=&quot;10014&quot;&gt;&lt;property id=&quot;20148&quot; value=&quot;5&quot;/&gt;&lt;property id=&quot;20300&quot; value=&quot;Slide 12 - &amp;quot;Breakout Rooms&amp;quot;&quot;/&gt;&lt;property id=&quot;20307&quot; value=&quot;267&quot;/&gt;&lt;/object&gt;&lt;object type=&quot;3&quot; unique_id=&quot;10015&quot;&gt;&lt;property id=&quot;20148&quot; value=&quot;5&quot;/&gt;&lt;property id=&quot;20300&quot; value=&quot;Slide 13 - &amp;quot;Family Engagement Components&amp;quot;&quot;/&gt;&lt;property id=&quot;20307&quot; value=&quot;268&quot;/&gt;&lt;/object&gt;&lt;object type=&quot;3&quot; unique_id=&quot;10016&quot;&gt;&lt;property id=&quot;20148&quot; value=&quot;5&quot;/&gt;&lt;property id=&quot;20300&quot; value=&quot;Slide 14 - &amp;quot;Family Engagement Components (cont.)&amp;quot;&quot;/&gt;&lt;property id=&quot;20307&quot; value=&quot;269&quot;/&gt;&lt;/object&gt;&lt;object type=&quot;3&quot; unique_id=&quot;10017&quot;&gt;&lt;property id=&quot;20148&quot; value=&quot;5&quot;/&gt;&lt;property id=&quot;20300&quot; value=&quot;Slide 15 - &amp;quot;Six Components (cont.)&amp;quot;&quot;/&gt;&lt;property id=&quot;20307&quot; value=&quot;270&quot;/&gt;&lt;/object&gt;&lt;object type=&quot;3&quot; unique_id=&quot;10018&quot;&gt;&lt;property id=&quot;20148&quot; value=&quot;5&quot;/&gt;&lt;property id=&quot;20300&quot; value=&quot;Slide 16 - &amp;quot;VTSS Implementation Matrix&amp;quot;&quot;/&gt;&lt;property id=&quot;20307&quot; value=&quot;271&quot;/&gt;&lt;/object&gt;&lt;object type=&quot;3&quot; unique_id=&quot;10019&quot;&gt;&lt;property id=&quot;20148&quot; value=&quot;5&quot;/&gt;&lt;property id=&quot;20300&quot; value=&quot;Slide 17 - &amp;quot; Family Engagement, PBIS, CR-PBIS and MTSS Alignments &amp;quot;&quot;/&gt;&lt;property id=&quot;20307&quot; value=&quot;272&quot;/&gt;&lt;/object&gt;&lt;object type=&quot;3&quot; unique_id=&quot;10020&quot;&gt;&lt;property id=&quot;20148&quot; value=&quot;5&quot;/&gt;&lt;property id=&quot;20300&quot; value=&quot;Slide 18 - &amp;quot;Family Engagement in VTSS Videos&amp;quot;&quot;/&gt;&lt;property id=&quot;20307&quot; value=&quot;273&quot;/&gt;&lt;/object&gt;&lt;object type=&quot;3&quot; unique_id=&quot;10021&quot;&gt;&lt;property id=&quot;20148&quot; value=&quot;5&quot;/&gt;&lt;property id=&quot;20300&quot; value=&quot;Slide 19 - &amp;quot;Promoting Equity in Education Through Family Engagement&amp;quot;&quot;/&gt;&lt;property id=&quot;20307&quot; value=&quot;274&quot;/&gt;&lt;/object&gt;&lt;object type=&quot;3&quot; unique_id=&quot;10022&quot;&gt;&lt;property id=&quot;20148&quot; value=&quot;5&quot;/&gt;&lt;property id=&quot;20300&quot; value=&quot;Slide 20 - &amp;quot;Which component(s) does your division do well?&amp;quot;&quot;/&gt;&lt;property id=&quot;20307&quot; value=&quot;275&quot;/&gt;&lt;/object&gt;&lt;object type=&quot;3&quot; unique_id=&quot;10023&quot;&gt;&lt;property id=&quot;20148&quot; value=&quot;5&quot;/&gt;&lt;property id=&quot;20300&quot; value=&quot;Slide 21 - &amp;quot;Why Engage Family, Youth, and Community&amp;quot;&quot;/&gt;&lt;property id=&quot;20307&quot; value=&quot;276&quot;/&gt;&lt;/object&gt;&lt;object type=&quot;3&quot; unique_id=&quot;10024&quot;&gt;&lt;property id=&quot;20148&quot; value=&quot;5&quot;/&gt;&lt;property id=&quot;20300&quot; value=&quot;Slide 22 - &amp;quot;Engagement for Families&amp;quot;&quot;/&gt;&lt;property id=&quot;20307&quot; value=&quot;277&quot;/&gt;&lt;/object&gt;&lt;object type=&quot;3&quot; unique_id=&quot;10025&quot;&gt;&lt;property id=&quot;20148&quot; value=&quot;5&quot;/&gt;&lt;property id=&quot;20300&quot; value=&quot;Slide 23 - &amp;quot;Engagement for Educators&amp;quot;&quot;/&gt;&lt;property id=&quot;20307&quot; value=&quot;278&quot;/&gt;&lt;/object&gt;&lt;object type=&quot;3&quot; unique_id=&quot;10026&quot;&gt;&lt;property id=&quot;20148&quot; value=&quot;5&quot;/&gt;&lt;property id=&quot;20300&quot; value=&quot;Slide 24 - &amp;quot;National Federation of Families&amp;#x0D; 2021 Survey&amp;quot;&quot;/&gt;&lt;property id=&quot;20307&quot; value=&quot;280&quot;/&gt;&lt;/object&gt;&lt;object type=&quot;3&quot; unique_id=&quot;10027&quot;&gt;&lt;property id=&quot;20148&quot; value=&quot;5&quot;/&gt;&lt;property id=&quot;20300&quot; value=&quot;Slide 25 - &amp;quot;Pandemic Stressors&amp;quot;&quot;/&gt;&lt;property id=&quot;20307&quot; value=&quot;281&quot;/&gt;&lt;/object&gt;&lt;object type=&quot;3&quot; unique_id=&quot;10028&quot;&gt;&lt;property id=&quot;20148&quot; value=&quot;5&quot;/&gt;&lt;property id=&quot;20300&quot; value=&quot;Slide 26 - &amp;quot;Attendance Connections&amp;quot;&quot;/&gt;&lt;property id=&quot;20307&quot; value=&quot;282&quot;/&gt;&lt;/object&gt;&lt;object type=&quot;3&quot; unique_id=&quot;10029&quot;&gt;&lt;property id=&quot;20148&quot; value=&quot;5&quot;/&gt;&lt;property id=&quot;20300&quot; value=&quot;Slide 27 - &amp;quot;Breakouts&amp;quot;&quot;/&gt;&lt;property id=&quot;20307&quot; value=&quot;283&quot;/&gt;&lt;/object&gt;&lt;object type=&quot;3&quot; unique_id=&quot;10030&quot;&gt;&lt;property id=&quot;20148&quot; value=&quot;5&quot;/&gt;&lt;property id=&quot;20300&quot; value=&quot;Slide 28 - &amp;quot;Realities of this year.&amp;quot;&quot;/&gt;&lt;property id=&quot;20307&quot; value=&quot;284&quot;/&gt;&lt;/object&gt;&lt;object type=&quot;3&quot; unique_id=&quot;10031&quot;&gt;&lt;property id=&quot;20148&quot; value=&quot;5&quot;/&gt;&lt;property id=&quot;20300&quot; value=&quot;Slide 29 - &amp;quot;BREAK&amp;quot;&quot;/&gt;&lt;property id=&quot;20307&quot; value=&quot;285&quot;/&gt;&lt;/object&gt;&lt;object type=&quot;3&quot; unique_id=&quot;10032&quot;&gt;&lt;property id=&quot;20148&quot; value=&quot;5&quot;/&gt;&lt;property id=&quot;20300&quot; value=&quot;Slide 30 - &amp;quot;Families: &amp;#x0D;Our Most Valuable Resource&amp;quot;&quot;/&gt;&lt;property id=&quot;20307&quot; value=&quot;286&quot;/&gt;&lt;/object&gt;&lt;object type=&quot;3&quot; unique_id=&quot;10033&quot;&gt;&lt;property id=&quot;20148&quot; value=&quot;5&quot;/&gt;&lt;property id=&quot;20300&quot; value=&quot;Slide 31 - &amp;quot;What do educators want from family engagement?&amp;quot;&quot;/&gt;&lt;property id=&quot;20307&quot; value=&quot;287&quot;/&gt;&lt;/object&gt;&lt;object type=&quot;3&quot; unique_id=&quot;10034&quot;&gt;&lt;property id=&quot;20148&quot; value=&quot;5&quot;/&gt;&lt;property id=&quot;20300&quot; value=&quot;Slide 32 - &amp;quot;&amp;#x0D;What do families want from family engagement?&amp;#x0D;&amp;quot;&quot;/&gt;&lt;property id=&quot;20307&quot; value=&quot;288&quot;/&gt;&lt;/object&gt;&lt;object type=&quot;3&quot; unique_id=&quot;10035&quot;&gt;&lt;property id=&quot;20148&quot; value=&quot;5&quot;/&gt;&lt;property id=&quot;20300&quot; value=&quot;Slide 33 - &amp;quot;Breaking the Cycle&amp;quot;&quot;/&gt;&lt;property id=&quot;20307&quot; value=&quot;289&quot;/&gt;&lt;/object&gt;&lt;object type=&quot;3&quot; unique_id=&quot;10036&quot;&gt;&lt;property id=&quot;20148&quot; value=&quot;5&quot;/&gt;&lt;property id=&quot;20300&quot; value=&quot;Slide 34 - &amp;quot;Strengthening the School-Family Partnership &amp;quot;&quot;/&gt;&lt;property id=&quot;20307&quot; value=&quot;290&quot;/&gt;&lt;/object&gt;&lt;object type=&quot;3&quot; unique_id=&quot;10037&quot;&gt;&lt;property id=&quot;20148&quot; value=&quot;5&quot;/&gt;&lt;property id=&quot;20300&quot; value=&quot;Slide 35 - &amp;quot;Share take-a-ways from clips.&amp;quot;&quot;/&gt;&lt;property id=&quot;20307&quot; value=&quot;291&quot;/&gt;&lt;/object&gt;&lt;object type=&quot;3&quot; unique_id=&quot;10038&quot;&gt;&lt;property id=&quot;20148&quot; value=&quot;5&quot;/&gt;&lt;property id=&quot;20300&quot; value=&quot;Slide 36 - &amp;quot;&amp;#x0D;Team Time - &amp;#x0D;Data and Practices&amp;#x0D;&amp;quot;&quot;/&gt;&lt;property id=&quot;20307&quot; value=&quot;292&quot;/&gt;&lt;/object&gt;&lt;object type=&quot;3&quot; unique_id=&quot;10039&quot;&gt;&lt;property id=&quot;20148&quot; value=&quot;5&quot;/&gt;&lt;property id=&quot;20300&quot; value=&quot;Slide 37 - &amp;quot;Creating a Vision for Family Engagement&amp;quot;&quot;/&gt;&lt;property id=&quot;20307&quot; value=&quot;293&quot;/&gt;&lt;/object&gt;&lt;object type=&quot;3&quot; unique_id=&quot;10040&quot;&gt;&lt;property id=&quot;20148&quot; value=&quot;5&quot;/&gt;&lt;property id=&quot;20300&quot; value=&quot;Slide 38 - &amp;quot;Managing Complex Change&amp;quot;&quot;/&gt;&lt;property id=&quot;20307&quot; value=&quot;294&quot;/&gt;&lt;/object&gt;&lt;object type=&quot;3&quot; unique_id=&quot;10041&quot;&gt;&lt;property id=&quot;20148&quot; value=&quot;5&quot;/&gt;&lt;property id=&quot;20300&quot; value=&quot;Slide 39 - &amp;quot;&amp;#x0D;Confusion&amp;#x0D;&amp;quot;&quot;/&gt;&lt;property id=&quot;20307&quot; value=&quot;295&quot;/&gt;&lt;/object&gt;&lt;object type=&quot;3&quot; unique_id=&quot;10042&quot;&gt;&lt;property id=&quot;20148&quot; value=&quot;5&quot;/&gt;&lt;property id=&quot;20300&quot; value=&quot;Slide 40 - &amp;quot;Begin Your Vision&amp;quot;&quot;/&gt;&lt;property id=&quot;20307&quot; value=&quot;296&quot;/&gt;&lt;/object&gt;&lt;object type=&quot;3&quot; unique_id=&quot;10043&quot;&gt;&lt;property id=&quot;20148&quot; value=&quot;5&quot;/&gt;&lt;property id=&quot;20300&quot; value=&quot;Slide 41 - &amp;quot;Creating a Vision for Family Engagement&amp;quot;&quot;/&gt;&lt;property id=&quot;20307&quot; value=&quot;297&quot;/&gt;&lt;/object&gt;&lt;object type=&quot;3&quot; unique_id=&quot;10044&quot;&gt;&lt;property id=&quot;20148&quot; value=&quot;5&quot;/&gt;&lt;property id=&quot;20300&quot; value=&quot;Slide 42 - &amp;quot;Expanding the Vision&amp;quot;&quot;/&gt;&lt;property id=&quot;20307&quot; value=&quot;298&quot;/&gt;&lt;/object&gt;&lt;object type=&quot;3&quot; unique_id=&quot;10045&quot;&gt;&lt;property id=&quot;20148&quot; value=&quot;5&quot;/&gt;&lt;property id=&quot;20300&quot; value=&quot;Slide 43 - &amp;quot;Break&amp;quot;&quot;/&gt;&lt;property id=&quot;20307&quot; value=&quot;299&quot;/&gt;&lt;/object&gt;&lt;object type=&quot;3&quot; unique_id=&quot;10046&quot;&gt;&lt;property id=&quot;20148&quot; value=&quot;5&quot;/&gt;&lt;property id=&quot;20300&quot; value=&quot;Slide 44 - &amp;quot;Moving to Action&amp;quot;&quot;/&gt;&lt;property id=&quot;20307&quot; value=&quot;300&quot;/&gt;&lt;/object&gt;&lt;object type=&quot;3&quot; unique_id=&quot;10047&quot;&gt;&lt;property id=&quot;20148&quot; value=&quot;5&quot;/&gt;&lt;property id=&quot;20300&quot; value=&quot;Slide 45 - &amp;quot;Reflections&amp;quot;&quot;/&gt;&lt;property id=&quot;20307&quot; value=&quot;301&quot;/&gt;&lt;/object&gt;&lt;object type=&quot;3&quot; unique_id=&quot;10048&quot;&gt;&lt;property id=&quot;20148&quot; value=&quot;5&quot;/&gt;&lt;property id=&quot;20300&quot; value=&quot;Slide 46 - &amp;quot;Digging Deeper With Data&amp;quot;&quot;/&gt;&lt;property id=&quot;20307&quot; value=&quot;302&quot;/&gt;&lt;/object&gt;&lt;object type=&quot;3&quot; unique_id=&quot;10049&quot;&gt;&lt;property id=&quot;20148&quot; value=&quot;5&quot;/&gt;&lt;property id=&quot;20300&quot; value=&quot;Slide 47 - &amp;quot;High-impact Family Engagement What are you already doing?&amp;quot;&quot;/&gt;&lt;property id=&quot;20307&quot; value=&quot;303&quot;/&gt;&lt;/object&gt;&lt;object type=&quot;3&quot; unique_id=&quot;10050&quot;&gt;&lt;property id=&quot;20148&quot; value=&quot;5&quot;/&gt;&lt;property id=&quot;20300&quot; value=&quot;Slide 48 - &amp;quot;How do you currently engage families throughout the Tiered Model?&amp;quot;&quot;/&gt;&lt;property id=&quot;20307&quot; value=&quot;304&quot;/&gt;&lt;/object&gt;&lt;object type=&quot;3&quot; unique_id=&quot;10051&quot;&gt;&lt;property id=&quot;20148&quot; value=&quot;5&quot;/&gt;&lt;property id=&quot;20300&quot; value=&quot;Slide 49 - &amp;quot;Return to the Data Worksheet&amp;quot;&quot;/&gt;&lt;property id=&quot;20307&quot; value=&quot;305&quot;/&gt;&lt;/object&gt;&lt;object type=&quot;3&quot; unique_id=&quot;10052&quot;&gt;&lt;property id=&quot;20148&quot; value=&quot;5&quot;/&gt;&lt;property id=&quot;20300&quot; value=&quot;Slide 50 - &amp;quot;For December…&amp;quot;&quot;/&gt;&lt;property id=&quot;20307&quot; value=&quot;306&quot;/&gt;&lt;/object&gt;&lt;object type=&quot;3&quot; unique_id=&quot;10053&quot;&gt;&lt;property id=&quot;20148&quot; value=&quot;5&quot;/&gt;&lt;property id=&quot;20300&quot; value=&quot;Slide 51 - &amp;quot;Take-a-ways&amp;quot;&quot;/&gt;&lt;property id=&quot;20307&quot; value=&quot;307&quot;/&gt;&lt;/object&gt;&lt;object type=&quot;3&quot; unique_id=&quot;10054&quot;&gt;&lt;property id=&quot;20148&quot; value=&quot;5&quot;/&gt;&lt;property id=&quot;20300&quot; value=&quot;Slide 52 - &amp;quot;Please complete our evaluation.&amp;quot;&quot;/&gt;&lt;property id=&quot;20307&quot; value=&quot;308&quot;/&gt;&lt;/object&gt;&lt;/object&gt;&lt;object type=&quot;8&quot; unique_id=&quot;10108&quot;&gt;&lt;/object&gt;&lt;/object&gt;&lt;/database&gt;"/>
  <p:tag name="ARTICULATE_PROJECT_OPEN" val="0"/>
  <p:tag name="ARTICULATE_SLIDE_COUNT" val="52"/>
  <p:tag name="MMPROD_NEXTUNIQUEID" val="10009"/>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2204</Words>
  <Application>Microsoft Office PowerPoint</Application>
  <PresentationFormat>On-screen Show (4:3)</PresentationFormat>
  <Paragraphs>336</Paragraphs>
  <Slides>52</Slides>
  <Notes>52</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Times New Roman</vt:lpstr>
      <vt:lpstr>Open Sans</vt:lpstr>
      <vt:lpstr>Calibri</vt:lpstr>
      <vt:lpstr>Verdana</vt:lpstr>
      <vt:lpstr>Roboto</vt:lpstr>
      <vt:lpstr>Impact</vt:lpstr>
      <vt:lpstr>Office Theme</vt:lpstr>
      <vt:lpstr>Strand 5: Family Engagement</vt:lpstr>
      <vt:lpstr>Virtual Norms</vt:lpstr>
      <vt:lpstr> Navigating ZOOM! </vt:lpstr>
      <vt:lpstr>Checklist</vt:lpstr>
      <vt:lpstr>Strand 5</vt:lpstr>
      <vt:lpstr>Three Key Components</vt:lpstr>
      <vt:lpstr>What is the first thought that comes to mind?</vt:lpstr>
      <vt:lpstr>What we will learn and do. </vt:lpstr>
      <vt:lpstr>The VTSS Framework</vt:lpstr>
      <vt:lpstr>What does this look like?</vt:lpstr>
      <vt:lpstr>Family Engagement in VTSS</vt:lpstr>
      <vt:lpstr>Breakout Rooms</vt:lpstr>
      <vt:lpstr>Family Engagement Components</vt:lpstr>
      <vt:lpstr>Family Engagement Components (cont.)</vt:lpstr>
      <vt:lpstr>Six Components (cont.)</vt:lpstr>
      <vt:lpstr>VTSS Implementation Matrix</vt:lpstr>
      <vt:lpstr> Family Engagement, PBIS, CR-PBIS and MTSS Alignments </vt:lpstr>
      <vt:lpstr>Family Engagement in VTSS Videos</vt:lpstr>
      <vt:lpstr>Promoting Equity in Education Through Family Engagement</vt:lpstr>
      <vt:lpstr>Which component(s) does your division do well?</vt:lpstr>
      <vt:lpstr>Why Engage Family, Youth, and Community</vt:lpstr>
      <vt:lpstr>Engagement for Families</vt:lpstr>
      <vt:lpstr>Engagement for Educators</vt:lpstr>
      <vt:lpstr>National Federation of Families  2021 Survey</vt:lpstr>
      <vt:lpstr>Pandemic Stressors</vt:lpstr>
      <vt:lpstr>Attendance Connections</vt:lpstr>
      <vt:lpstr>Breakouts</vt:lpstr>
      <vt:lpstr>Realities of this year.</vt:lpstr>
      <vt:lpstr>BREAK</vt:lpstr>
      <vt:lpstr>Families:  Our Most Valuable Resource</vt:lpstr>
      <vt:lpstr>What do educators want from family engagement?</vt:lpstr>
      <vt:lpstr> What do families want from family engagement? </vt:lpstr>
      <vt:lpstr>Breaking the Cycle</vt:lpstr>
      <vt:lpstr>Strengthening the School-Family Partnership </vt:lpstr>
      <vt:lpstr>Share take-a-ways from clips.</vt:lpstr>
      <vt:lpstr> Team Time -  Data and Practices </vt:lpstr>
      <vt:lpstr>Creating a Vision for Family Engagement</vt:lpstr>
      <vt:lpstr>Managing Complex Change</vt:lpstr>
      <vt:lpstr> Confusion </vt:lpstr>
      <vt:lpstr>Begin Your Vision</vt:lpstr>
      <vt:lpstr>Creating a Vision for Family Engagement</vt:lpstr>
      <vt:lpstr>Expanding the Vision</vt:lpstr>
      <vt:lpstr>Break</vt:lpstr>
      <vt:lpstr>Moving to Action</vt:lpstr>
      <vt:lpstr>Reflections</vt:lpstr>
      <vt:lpstr>Digging Deeper With Data</vt:lpstr>
      <vt:lpstr>High-impact Family Engagement What are you already doing?</vt:lpstr>
      <vt:lpstr>How do you currently engage families throughout the Tiered Model?</vt:lpstr>
      <vt:lpstr>Return to the Data Worksheet</vt:lpstr>
      <vt:lpstr>For December…</vt:lpstr>
      <vt:lpstr>Take-a-ways</vt:lpstr>
      <vt:lpstr>Please complete our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Strand 5: Family Engagement</dc:title>
  <dc:creator>Jacklyn N Lewis</dc:creator>
  <cp:lastModifiedBy>J Shelton</cp:lastModifiedBy>
  <cp:revision>6</cp:revision>
  <dcterms:created xsi:type="dcterms:W3CDTF">2017-04-18T16:38:12Z</dcterms:created>
  <dcterms:modified xsi:type="dcterms:W3CDTF">2021-09-21T15:13:41Z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10894555-9B91-45BA-9351-7CA3CF575F5D</vt:lpwstr>
  </property>
  <property fmtid="{D5CDD505-2E9C-101B-9397-08002B2CF9AE}" pid="3" name="ArticulatePath">
    <vt:lpwstr>October 2021 Strand 5 - ACCESSIBLE</vt:lpwstr>
  </property>
</Properties>
</file>