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gpPPqAlxRSZY7lqy7bCgu479hu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3B50"/>
    <a:srgbClr val="538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8"/>
    <p:restoredTop sz="94694"/>
  </p:normalViewPr>
  <p:slideViewPr>
    <p:cSldViewPr snapToGrid="0" snapToObjects="1" showGuides="1">
      <p:cViewPr varScale="1">
        <p:scale>
          <a:sx n="83" d="100"/>
          <a:sy n="83" d="100"/>
        </p:scale>
        <p:origin x="45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2" name="Google Shape;202;p1:notes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b="1"/>
              <a:t>Intent: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b="1"/>
              <a:t>Talking Points: </a:t>
            </a:r>
            <a:r>
              <a:rPr lang="en-US"/>
              <a:t>Activity- School level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en-US"/>
              <a:t>Which tier is strongest for students?  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en-US"/>
              <a:t>Which tier is strongest for families?  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en-US"/>
              <a:t>Revisit their goals and results of IC:  where do they want to start engaging families?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b="1"/>
              <a:t>Training Activity: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/>
          </a:p>
        </p:txBody>
      </p:sp>
      <p:sp>
        <p:nvSpPr>
          <p:cNvPr id="203" name="Google Shape;203;p1:notes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09601" y="1600202"/>
            <a:ext cx="10972800" cy="4571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304801" y="228600"/>
            <a:ext cx="11582399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  <a:defRPr sz="4000">
                <a:solidFill>
                  <a:srgbClr val="10577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38636" y="6277286"/>
            <a:ext cx="1456267" cy="523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2" descr="Decorative image of professionals around a computer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1873766"/>
            <a:ext cx="12196021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2"/>
          <p:cNvSpPr txBox="1">
            <a:spLocks noGrp="1"/>
          </p:cNvSpPr>
          <p:nvPr>
            <p:ph type="ctrTitle"/>
          </p:nvPr>
        </p:nvSpPr>
        <p:spPr>
          <a:xfrm>
            <a:off x="1271006" y="3671155"/>
            <a:ext cx="9654012" cy="1470025"/>
          </a:xfrm>
          <a:prstGeom prst="rect">
            <a:avLst/>
          </a:prstGeom>
          <a:solidFill>
            <a:schemeClr val="lt1">
              <a:alpha val="66274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ubTitle" idx="1"/>
          </p:nvPr>
        </p:nvSpPr>
        <p:spPr>
          <a:xfrm>
            <a:off x="1830812" y="5257800"/>
            <a:ext cx="8534400" cy="914400"/>
          </a:xfrm>
          <a:prstGeom prst="rect">
            <a:avLst/>
          </a:prstGeom>
          <a:solidFill>
            <a:schemeClr val="lt1">
              <a:alpha val="66274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7" name="Google Shape;7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72139" y="82049"/>
            <a:ext cx="3847724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3" descr="Decorative image of smiling professionals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596854"/>
            <a:ext cx="12196024" cy="2769116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1271006" y="3671155"/>
            <a:ext cx="9654012" cy="1470025"/>
          </a:xfrm>
          <a:prstGeom prst="rect">
            <a:avLst/>
          </a:prstGeom>
          <a:solidFill>
            <a:schemeClr val="lt1">
              <a:alpha val="66274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1830812" y="5257800"/>
            <a:ext cx="8534400" cy="914400"/>
          </a:xfrm>
          <a:prstGeom prst="rect">
            <a:avLst/>
          </a:prstGeom>
          <a:solidFill>
            <a:schemeClr val="lt1">
              <a:alpha val="66274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72139" y="82049"/>
            <a:ext cx="3847724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ctrTitle"/>
          </p:nvPr>
        </p:nvSpPr>
        <p:spPr>
          <a:xfrm>
            <a:off x="1237953" y="1600201"/>
            <a:ext cx="9654012" cy="1470025"/>
          </a:xfrm>
          <a:prstGeom prst="rect">
            <a:avLst/>
          </a:prstGeom>
          <a:solidFill>
            <a:schemeClr val="lt1">
              <a:alpha val="66274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subTitle" idx="1"/>
          </p:nvPr>
        </p:nvSpPr>
        <p:spPr>
          <a:xfrm>
            <a:off x="1797759" y="3429000"/>
            <a:ext cx="8534400" cy="914400"/>
          </a:xfrm>
          <a:prstGeom prst="rect">
            <a:avLst/>
          </a:prstGeom>
          <a:solidFill>
            <a:schemeClr val="lt1">
              <a:alpha val="66274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2" name="Google Shape;92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72139" y="82049"/>
            <a:ext cx="3847724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One Content">
  <p:cSld name="1_One Conten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>
            <a:spLocks noGrp="1"/>
          </p:cNvSpPr>
          <p:nvPr>
            <p:ph type="title"/>
          </p:nvPr>
        </p:nvSpPr>
        <p:spPr>
          <a:xfrm>
            <a:off x="3657600" y="256814"/>
            <a:ext cx="79248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711200" y="1600201"/>
            <a:ext cx="108712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9" name="Google Shape;99;p15" descr="Decorative image of smiling kids" title="Decorative image"/>
          <p:cNvPicPr preferRelativeResize="0"/>
          <p:nvPr/>
        </p:nvPicPr>
        <p:blipFill rotWithShape="1">
          <a:blip r:embed="rId2">
            <a:alphaModFix/>
          </a:blip>
          <a:srcRect l="237" t="13694"/>
          <a:stretch/>
        </p:blipFill>
        <p:spPr>
          <a:xfrm>
            <a:off x="-1" y="5105400"/>
            <a:ext cx="12192001" cy="17526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0" y="152400"/>
            <a:ext cx="3454400" cy="1241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One Content">
  <p:cSld name="3_One Conten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3657600" y="256814"/>
            <a:ext cx="79248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7" name="Google Shape;107;p16" descr="Decorative image of professionals around a computer" title="Decorative image"/>
          <p:cNvPicPr preferRelativeResize="0"/>
          <p:nvPr/>
        </p:nvPicPr>
        <p:blipFill rotWithShape="1">
          <a:blip r:embed="rId2">
            <a:alphaModFix/>
          </a:blip>
          <a:srcRect t="5950" b="16056"/>
          <a:stretch/>
        </p:blipFill>
        <p:spPr>
          <a:xfrm>
            <a:off x="0" y="5130800"/>
            <a:ext cx="12192000" cy="17272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08" name="Google Shape;108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0" y="152401"/>
            <a:ext cx="3447861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One Content">
  <p:cSld name="2_One Conten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3657600" y="256814"/>
            <a:ext cx="79248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609601" y="1600201"/>
            <a:ext cx="109728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5" name="Google Shape;115;p17" descr="Decorative image of college students/professionals around a table" title="Decorative image"/>
          <p:cNvPicPr preferRelativeResize="0"/>
          <p:nvPr/>
        </p:nvPicPr>
        <p:blipFill rotWithShape="1">
          <a:blip r:embed="rId2">
            <a:alphaModFix/>
          </a:blip>
          <a:srcRect t="21433"/>
          <a:stretch/>
        </p:blipFill>
        <p:spPr>
          <a:xfrm>
            <a:off x="1" y="5118100"/>
            <a:ext cx="12192000" cy="17399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16" name="Google Shape;116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0" y="152401"/>
            <a:ext cx="3447861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>
            <a:spLocks noGrp="1"/>
          </p:cNvSpPr>
          <p:nvPr>
            <p:ph type="title"/>
          </p:nvPr>
        </p:nvSpPr>
        <p:spPr>
          <a:xfrm>
            <a:off x="3657600" y="256814"/>
            <a:ext cx="79248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3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53848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2"/>
          </p:nvPr>
        </p:nvSpPr>
        <p:spPr>
          <a:xfrm>
            <a:off x="6129865" y="1600201"/>
            <a:ext cx="5384800" cy="335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4" name="Google Shape;124;p18" descr="Decorative image of smiling students shoulder-to-shoulder" title="Decorative image"/>
          <p:cNvPicPr preferRelativeResize="0"/>
          <p:nvPr/>
        </p:nvPicPr>
        <p:blipFill rotWithShape="1">
          <a:blip r:embed="rId2">
            <a:alphaModFix/>
          </a:blip>
          <a:srcRect l="237" t="13694"/>
          <a:stretch/>
        </p:blipFill>
        <p:spPr>
          <a:xfrm>
            <a:off x="-1" y="5105400"/>
            <a:ext cx="12192001" cy="17526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25" name="Google Shape;125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0" y="152401"/>
            <a:ext cx="3447861" cy="1238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2" name="Google Shape;132;p19"/>
          <p:cNvSpPr/>
          <p:nvPr/>
        </p:nvSpPr>
        <p:spPr>
          <a:xfrm>
            <a:off x="-1" y="2214564"/>
            <a:ext cx="12192000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33" name="Google Shape;133;p19" descr="Decorative image of professionals working around a table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1"/>
            <a:ext cx="12192001" cy="2214563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34" name="Google Shape;134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0" y="76201"/>
            <a:ext cx="1320800" cy="4745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ection Header">
  <p:cSld name="3_Section Header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0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2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1" name="Google Shape;141;p20"/>
          <p:cNvSpPr/>
          <p:nvPr/>
        </p:nvSpPr>
        <p:spPr>
          <a:xfrm>
            <a:off x="-1" y="2214564"/>
            <a:ext cx="12192000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2" name="Google Shape;142;p20" descr="Decorative image of professionals around a table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12192001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43" name="Google Shape;143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601" y="55790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0" name="Google Shape;150;p21"/>
          <p:cNvSpPr/>
          <p:nvPr/>
        </p:nvSpPr>
        <p:spPr>
          <a:xfrm>
            <a:off x="-1" y="2214564"/>
            <a:ext cx="12192000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51" name="Google Shape;151;p21" descr="Decorative image of smiling teenagers at a library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12192001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52" name="Google Shape;152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33" y="34019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4" descr="Decorative Image of Smiling kids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556657"/>
            <a:ext cx="12196024" cy="284951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ctrTitle"/>
          </p:nvPr>
        </p:nvSpPr>
        <p:spPr>
          <a:xfrm>
            <a:off x="1271006" y="3671155"/>
            <a:ext cx="9654012" cy="1470025"/>
          </a:xfrm>
          <a:prstGeom prst="rect">
            <a:avLst/>
          </a:prstGeom>
          <a:solidFill>
            <a:schemeClr val="lt1">
              <a:alpha val="66274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ubTitle" idx="1"/>
          </p:nvPr>
        </p:nvSpPr>
        <p:spPr>
          <a:xfrm>
            <a:off x="1830812" y="5257800"/>
            <a:ext cx="8534400" cy="914400"/>
          </a:xfrm>
          <a:prstGeom prst="rect">
            <a:avLst/>
          </a:prstGeom>
          <a:solidFill>
            <a:schemeClr val="lt1">
              <a:alpha val="66274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72139" y="82049"/>
            <a:ext cx="3847724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 Header">
  <p:cSld name="2_Section Header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9" name="Google Shape;159;p22"/>
          <p:cNvSpPr/>
          <p:nvPr/>
        </p:nvSpPr>
        <p:spPr>
          <a:xfrm>
            <a:off x="-1" y="2214564"/>
            <a:ext cx="12192000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DCCED"/>
              </a:gs>
              <a:gs pos="100000">
                <a:schemeClr val="lt1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60" name="Google Shape;160;p22" descr="Decorative image of smiling professionals around a computer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12191996" cy="2214562"/>
          </a:xfrm>
          <a:prstGeom prst="rect">
            <a:avLst/>
          </a:prstGeom>
          <a:noFill/>
          <a:ln>
            <a:noFill/>
          </a:ln>
          <a:effectLst>
            <a:reflection stA="52000" endA="300" endPos="35000" sy="-100000" algn="bl" rotWithShape="0"/>
          </a:effectLst>
        </p:spPr>
      </p:pic>
      <p:pic>
        <p:nvPicPr>
          <p:cNvPr id="161" name="Google Shape;16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33" y="34019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3"/>
          <p:cNvSpPr txBox="1">
            <a:spLocks noGrp="1"/>
          </p:cNvSpPr>
          <p:nvPr>
            <p:ph type="body" idx="1"/>
          </p:nvPr>
        </p:nvSpPr>
        <p:spPr>
          <a:xfrm>
            <a:off x="1219200" y="1524001"/>
            <a:ext cx="4777317" cy="650875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5" name="Google Shape;165;p23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66" name="Google Shape;166;p23"/>
          <p:cNvSpPr txBox="1">
            <a:spLocks noGrp="1"/>
          </p:cNvSpPr>
          <p:nvPr>
            <p:ph type="body" idx="3"/>
          </p:nvPr>
        </p:nvSpPr>
        <p:spPr>
          <a:xfrm>
            <a:off x="6807200" y="1535113"/>
            <a:ext cx="4775200" cy="639762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7" name="Google Shape;167;p23"/>
          <p:cNvSpPr txBox="1">
            <a:spLocks noGrp="1"/>
          </p:cNvSpPr>
          <p:nvPr>
            <p:ph type="body" idx="4"/>
          </p:nvPr>
        </p:nvSpPr>
        <p:spPr>
          <a:xfrm>
            <a:off x="6197600" y="2174875"/>
            <a:ext cx="53848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68" name="Google Shape;168;p2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2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1" name="Google Shape;171;p23"/>
          <p:cNvSpPr/>
          <p:nvPr/>
        </p:nvSpPr>
        <p:spPr>
          <a:xfrm>
            <a:off x="609600" y="1524000"/>
            <a:ext cx="6096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2" name="Google Shape;172;p23"/>
          <p:cNvSpPr/>
          <p:nvPr/>
        </p:nvSpPr>
        <p:spPr>
          <a:xfrm>
            <a:off x="6197600" y="1524000"/>
            <a:ext cx="6096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73" name="Google Shape;173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56801" y="5974443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"/>
          <p:cNvSpPr txBox="1">
            <a:spLocks noGrp="1"/>
          </p:cNvSpPr>
          <p:nvPr>
            <p:ph type="title"/>
          </p:nvPr>
        </p:nvSpPr>
        <p:spPr>
          <a:xfrm>
            <a:off x="1219201" y="273050"/>
            <a:ext cx="3401484" cy="11620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24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7" name="Google Shape;177;p24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solidFill>
            <a:srgbClr val="E8F7EB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78" name="Google Shape;178;p2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1" name="Google Shape;181;p24"/>
          <p:cNvSpPr/>
          <p:nvPr/>
        </p:nvSpPr>
        <p:spPr>
          <a:xfrm>
            <a:off x="609600" y="273362"/>
            <a:ext cx="609600" cy="1161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2" name="Google Shape;18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56801" y="5974443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>
            <a:spLocks noGrp="1"/>
          </p:cNvSpPr>
          <p:nvPr>
            <p:ph type="title"/>
          </p:nvPr>
        </p:nvSpPr>
        <p:spPr>
          <a:xfrm>
            <a:off x="3657600" y="4800600"/>
            <a:ext cx="6047317" cy="5667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5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sp>
      <p:sp>
        <p:nvSpPr>
          <p:cNvPr id="186" name="Google Shape;186;p2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9" name="Google Shape;189;p25"/>
          <p:cNvSpPr/>
          <p:nvPr/>
        </p:nvSpPr>
        <p:spPr>
          <a:xfrm>
            <a:off x="2438400" y="4800600"/>
            <a:ext cx="1219200" cy="609600"/>
          </a:xfrm>
          <a:prstGeom prst="rect">
            <a:avLst/>
          </a:prstGeom>
          <a:solidFill>
            <a:srgbClr val="A9DC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0" name="Google Shape;190;p25"/>
          <p:cNvSpPr txBox="1">
            <a:spLocks noGrp="1"/>
          </p:cNvSpPr>
          <p:nvPr>
            <p:ph type="body" idx="1"/>
          </p:nvPr>
        </p:nvSpPr>
        <p:spPr>
          <a:xfrm>
            <a:off x="2438400" y="5368925"/>
            <a:ext cx="7266517" cy="804862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pic>
        <p:nvPicPr>
          <p:cNvPr id="191" name="Google Shape;191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56801" y="5974443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One Content 1">
  <p:cSld name="2_One Content 1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6"/>
          <p:cNvSpPr txBox="1">
            <a:spLocks noGrp="1"/>
          </p:cNvSpPr>
          <p:nvPr>
            <p:ph type="title"/>
          </p:nvPr>
        </p:nvSpPr>
        <p:spPr>
          <a:xfrm>
            <a:off x="3657600" y="256815"/>
            <a:ext cx="79248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Verdana"/>
              <a:buNone/>
              <a:defRPr sz="28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4" name="Google Shape;194;p26"/>
          <p:cNvSpPr txBox="1">
            <a:spLocks noGrp="1"/>
          </p:cNvSpPr>
          <p:nvPr>
            <p:ph type="body" idx="1"/>
          </p:nvPr>
        </p:nvSpPr>
        <p:spPr>
          <a:xfrm>
            <a:off x="609601" y="1600204"/>
            <a:ext cx="109728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5" name="Google Shape;195;p26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6" name="Google Shape;196;p26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7" name="Google Shape;197;p26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98" name="Google Shape;198;p26" descr="Decorative image of college students/professionals around a table" title="Decorative image"/>
          <p:cNvPicPr preferRelativeResize="0"/>
          <p:nvPr/>
        </p:nvPicPr>
        <p:blipFill rotWithShape="1">
          <a:blip r:embed="rId2">
            <a:alphaModFix/>
          </a:blip>
          <a:srcRect t="21433"/>
          <a:stretch/>
        </p:blipFill>
        <p:spPr>
          <a:xfrm>
            <a:off x="1" y="5118101"/>
            <a:ext cx="12192000" cy="1739900"/>
          </a:xfrm>
          <a:prstGeom prst="rect">
            <a:avLst/>
          </a:prstGeom>
          <a:noFill/>
          <a:ln w="38100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</p:pic>
      <p:pic>
        <p:nvPicPr>
          <p:cNvPr id="199" name="Google Shape;199;p26" descr="VTSS Logo" title="Decorative 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6400" y="337271"/>
            <a:ext cx="3149600" cy="10470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4" name="Google Shape;34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56801" y="5974443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0" name="Google Shape;40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56801" y="5974443"/>
            <a:ext cx="2079068" cy="747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_No_VTSS">
  <p:cSld name="1_Blank_No_VTSS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9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solidFill>
            <a:srgbClr val="0269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Impact"/>
              <a:buNone/>
              <a:defRPr sz="2475" b="0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013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345569" y="6284153"/>
            <a:ext cx="1172160" cy="471193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Times New Roman"/>
              <a:buNone/>
              <a:defRPr sz="675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Times New Roman"/>
              <a:buNone/>
              <a:defRPr sz="10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0" descr="Decorative image of kids smiling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73766"/>
            <a:ext cx="12196024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0"/>
          <p:cNvSpPr txBox="1">
            <a:spLocks noGrp="1"/>
          </p:cNvSpPr>
          <p:nvPr>
            <p:ph type="ctrTitle"/>
          </p:nvPr>
        </p:nvSpPr>
        <p:spPr>
          <a:xfrm>
            <a:off x="1271006" y="3671155"/>
            <a:ext cx="9654012" cy="1470025"/>
          </a:xfrm>
          <a:prstGeom prst="rect">
            <a:avLst/>
          </a:prstGeom>
          <a:solidFill>
            <a:schemeClr val="lt1">
              <a:alpha val="66274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ubTitle" idx="1"/>
          </p:nvPr>
        </p:nvSpPr>
        <p:spPr>
          <a:xfrm>
            <a:off x="1830812" y="5257800"/>
            <a:ext cx="8534400" cy="914400"/>
          </a:xfrm>
          <a:prstGeom prst="rect">
            <a:avLst/>
          </a:prstGeom>
          <a:solidFill>
            <a:schemeClr val="lt1">
              <a:alpha val="66274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1" name="Google Shape;6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72139" y="82049"/>
            <a:ext cx="3847724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1" descr="Decorative image of teenage students sitting around a table" title="Decorative im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1873766"/>
            <a:ext cx="12196021" cy="2215293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1"/>
          <p:cNvSpPr txBox="1">
            <a:spLocks noGrp="1"/>
          </p:cNvSpPr>
          <p:nvPr>
            <p:ph type="ctrTitle"/>
          </p:nvPr>
        </p:nvSpPr>
        <p:spPr>
          <a:xfrm>
            <a:off x="1271006" y="3671155"/>
            <a:ext cx="9654012" cy="1470025"/>
          </a:xfrm>
          <a:prstGeom prst="rect">
            <a:avLst/>
          </a:prstGeom>
          <a:solidFill>
            <a:schemeClr val="lt1">
              <a:alpha val="66274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400"/>
              <a:buFont typeface="Verdana"/>
              <a:buNone/>
              <a:defRPr sz="5400">
                <a:solidFill>
                  <a:srgbClr val="19191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ubTitle" idx="1"/>
          </p:nvPr>
        </p:nvSpPr>
        <p:spPr>
          <a:xfrm>
            <a:off x="1830812" y="5257800"/>
            <a:ext cx="8534400" cy="914400"/>
          </a:xfrm>
          <a:prstGeom prst="rect">
            <a:avLst/>
          </a:prstGeom>
          <a:solidFill>
            <a:schemeClr val="lt1">
              <a:alpha val="66274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9" name="Google Shape;6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72139" y="82049"/>
            <a:ext cx="3847724" cy="1382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"/>
          <p:cNvSpPr txBox="1">
            <a:spLocks noGrp="1"/>
          </p:cNvSpPr>
          <p:nvPr>
            <p:ph type="title"/>
          </p:nvPr>
        </p:nvSpPr>
        <p:spPr>
          <a:xfrm>
            <a:off x="304801" y="228600"/>
            <a:ext cx="11582399" cy="114300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Verdana"/>
              <a:buNone/>
            </a:pPr>
            <a:r>
              <a:rPr lang="en-US" sz="3600" dirty="0">
                <a:solidFill>
                  <a:schemeClr val="dk1"/>
                </a:solidFill>
              </a:rPr>
              <a:t>Engaging Families Throughout the Tiered Model</a:t>
            </a:r>
            <a:endParaRPr sz="36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endParaRPr sz="3600" dirty="0">
              <a:solidFill>
                <a:schemeClr val="dk1"/>
              </a:solidFill>
            </a:endParaRPr>
          </a:p>
        </p:txBody>
      </p:sp>
      <p:pic>
        <p:nvPicPr>
          <p:cNvPr id="209" name="Google Shape;209;p1" descr="Tiered Model Diagram going from green to orange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5693" y="1792128"/>
            <a:ext cx="4195672" cy="4891249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1"/>
          <p:cNvSpPr/>
          <p:nvPr/>
        </p:nvSpPr>
        <p:spPr>
          <a:xfrm>
            <a:off x="4877550" y="5688975"/>
            <a:ext cx="16875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Verdana"/>
              <a:buNone/>
            </a:pPr>
            <a:r>
              <a:rPr lang="en-US" sz="1013" b="1" i="1" u="none" strike="noStrike" cap="none" dirty="0">
                <a:solidFill>
                  <a:srgbClr val="0C3B50"/>
                </a:solidFill>
                <a:latin typeface="Verdana"/>
                <a:ea typeface="Verdana"/>
                <a:cs typeface="Verdana"/>
                <a:sym typeface="Verdana"/>
              </a:rPr>
              <a:t>Responsive to Family and Student Needs</a:t>
            </a:r>
            <a:endParaRPr sz="1350" b="0" i="0" u="none" strike="noStrike" cap="none" dirty="0">
              <a:solidFill>
                <a:srgbClr val="0C3B5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2" name="Google Shape;232;p1"/>
          <p:cNvSpPr txBox="1"/>
          <p:nvPr/>
        </p:nvSpPr>
        <p:spPr>
          <a:xfrm>
            <a:off x="1327456" y="1641599"/>
            <a:ext cx="3027937" cy="3528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spcFirstLastPara="1" wrap="square" lIns="51400" tIns="25700" rIns="51400" bIns="25700" anchor="t" anchorCtr="0">
            <a:noAutofit/>
          </a:bodyPr>
          <a:lstStyle/>
          <a:p>
            <a:pPr lvl="3">
              <a:buSzPts val="1600"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Efforts to Engage Families</a:t>
            </a:r>
            <a:endParaRPr sz="1600" b="0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2" name="Google Shape;212;p1"/>
          <p:cNvSpPr txBox="1"/>
          <p:nvPr/>
        </p:nvSpPr>
        <p:spPr>
          <a:xfrm>
            <a:off x="1261320" y="2066780"/>
            <a:ext cx="3332734" cy="149653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400" tIns="25700" rIns="51400" bIns="2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Engaging Families at Tier 3: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"/>
          <p:cNvSpPr txBox="1"/>
          <p:nvPr/>
        </p:nvSpPr>
        <p:spPr>
          <a:xfrm>
            <a:off x="1276202" y="3656762"/>
            <a:ext cx="3332734" cy="149653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400" tIns="25700" rIns="51400" bIns="2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Calibri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Engaging Families at Tier 2</a:t>
            </a: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013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013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013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013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013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"/>
          <p:cNvSpPr txBox="1"/>
          <p:nvPr/>
        </p:nvSpPr>
        <p:spPr>
          <a:xfrm>
            <a:off x="1276202" y="5264430"/>
            <a:ext cx="3332734" cy="149653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400" tIns="25700" rIns="51400" bIns="2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Engaging Families at Tier 1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800" b="0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"/>
          <p:cNvSpPr txBox="1"/>
          <p:nvPr/>
        </p:nvSpPr>
        <p:spPr>
          <a:xfrm>
            <a:off x="7380662" y="1631128"/>
            <a:ext cx="3159998" cy="399884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spcFirstLastPara="1" wrap="square" lIns="51400" tIns="25700" rIns="51400" bIns="2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Calibri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 about Family Engagement Efforts </a:t>
            </a:r>
            <a:endParaRPr sz="1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"/>
          <p:cNvSpPr txBox="1"/>
          <p:nvPr/>
        </p:nvSpPr>
        <p:spPr>
          <a:xfrm>
            <a:off x="7218426" y="2086713"/>
            <a:ext cx="3412085" cy="149653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400" tIns="25700" rIns="51400" bIns="2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Calibri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 about Tier 3 Efforts: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"/>
          <p:cNvSpPr txBox="1"/>
          <p:nvPr/>
        </p:nvSpPr>
        <p:spPr>
          <a:xfrm>
            <a:off x="7227512" y="3656762"/>
            <a:ext cx="3412085" cy="149653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400" tIns="25700" rIns="51400" bIns="2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Calibri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 about Tier 2 Efforts</a:t>
            </a:r>
            <a:r>
              <a:rPr lang="en-US" sz="1013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35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013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013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013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013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013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"/>
          <p:cNvSpPr txBox="1"/>
          <p:nvPr/>
        </p:nvSpPr>
        <p:spPr>
          <a:xfrm>
            <a:off x="7227512" y="5280289"/>
            <a:ext cx="3412085" cy="149653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400" tIns="25700" rIns="51400" bIns="2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Calibri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 about Tier 1 Efforts: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"/>
          <p:cNvSpPr txBox="1"/>
          <p:nvPr/>
        </p:nvSpPr>
        <p:spPr>
          <a:xfrm rot="4044740">
            <a:off x="10222866" y="2745253"/>
            <a:ext cx="1806577" cy="440977"/>
          </a:xfrm>
          <a:prstGeom prst="rect">
            <a:avLst/>
          </a:prstGeom>
          <a:solidFill>
            <a:srgbClr val="538023"/>
          </a:solidFill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Verdana"/>
              <a:buNone/>
            </a:pPr>
            <a:r>
              <a:rPr lang="en-US" sz="13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School Level</a:t>
            </a:r>
            <a:endParaRPr sz="135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6" name="Google Shape;236;p1"/>
          <p:cNvSpPr txBox="1"/>
          <p:nvPr/>
        </p:nvSpPr>
        <p:spPr>
          <a:xfrm rot="4044645">
            <a:off x="10549888" y="2203823"/>
            <a:ext cx="2029823" cy="420808"/>
          </a:xfrm>
          <a:prstGeom prst="rect">
            <a:avLst/>
          </a:prstGeom>
          <a:solidFill>
            <a:srgbClr val="538023"/>
          </a:solidFill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Verdana"/>
              <a:buNone/>
            </a:pPr>
            <a:r>
              <a:rPr lang="en-US" sz="135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District Level</a:t>
            </a:r>
            <a:endParaRPr sz="135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5DA9F"/>
      </a:accent1>
      <a:accent2>
        <a:srgbClr val="3BB54C"/>
      </a:accent2>
      <a:accent3>
        <a:srgbClr val="109449"/>
      </a:accent3>
      <a:accent4>
        <a:srgbClr val="0F693A"/>
      </a:accent4>
      <a:accent5>
        <a:srgbClr val="2AABE1"/>
      </a:accent5>
      <a:accent6>
        <a:srgbClr val="2AABE1"/>
      </a:accent6>
      <a:hlink>
        <a:srgbClr val="074A24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Impact</vt:lpstr>
      <vt:lpstr>Times New Roman</vt:lpstr>
      <vt:lpstr>Verdana</vt:lpstr>
      <vt:lpstr>1_Office Theme</vt:lpstr>
      <vt:lpstr>Engaging Families Throughout the Tiered Model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Families Throughout the Tiered Model</dc:title>
  <dc:creator>Kelly Henderson</dc:creator>
  <cp:lastModifiedBy>Loaner</cp:lastModifiedBy>
  <cp:revision>2</cp:revision>
  <dcterms:created xsi:type="dcterms:W3CDTF">2021-09-20T19:09:55Z</dcterms:created>
  <dcterms:modified xsi:type="dcterms:W3CDTF">2021-12-02T15:25:18Z</dcterms:modified>
</cp:coreProperties>
</file>