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6" roundtripDataSignature="AMtx7milzGouYSN6W0yuoVDhYENfU/vF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DF8ADD5-FE02-4337-8F3C-C3D4A95DC9C1}">
  <a:tblStyle styleId="{2DF8ADD5-FE02-4337-8F3C-C3D4A95DC9C1}" styleName="Table_0">
    <a:wholeTbl>
      <a:tcTxStyle b="off" i="off">
        <a:font>
          <a:latin typeface="Verdana"/>
          <a:ea typeface="Verdana"/>
          <a:cs typeface="Verdana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F1F9"/>
          </a:solidFill>
        </a:fill>
      </a:tcStyle>
    </a:wholeTbl>
    <a:band1H>
      <a:tcTxStyle b="off" i="off"/>
      <a:tcStyle>
        <a:tcBdr/>
        <a:fill>
          <a:solidFill>
            <a:srgbClr val="CBE2F4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BE2F4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Verdana"/>
          <a:ea typeface="Verdana"/>
          <a:cs typeface="Verdana"/>
        </a:font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 i="off">
        <a:font>
          <a:latin typeface="Verdana"/>
          <a:ea typeface="Verdana"/>
          <a:cs typeface="Verdana"/>
        </a:font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5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Verdana"/>
          <a:ea typeface="Verdana"/>
          <a:cs typeface="Verdana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5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6"/>
    <p:restoredTop sz="94694"/>
  </p:normalViewPr>
  <p:slideViewPr>
    <p:cSldViewPr snapToGrid="0">
      <p:cViewPr varScale="1">
        <p:scale>
          <a:sx n="83" d="100"/>
          <a:sy n="83" d="100"/>
        </p:scale>
        <p:origin x="1253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200" cy="36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215" name="Google Shape;21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1011155607e_0_5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1011155607e_0_5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g1011155607e_0_58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1011155607e_0_6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1011155607e_0_6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g1011155607e_0_6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1011155607e_0_2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1011155607e_0_2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g1011155607e_0_25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1011155607e_0_2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1011155607e_0_2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g1011155607e_0_26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1011155607e_0_2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1011155607e_0_2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g1011155607e_0_28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1011155607e_0_2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1011155607e_0_2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g1011155607e_0_27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1011155607e_0_2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Google Shape;317;g1011155607e_0_2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8" name="Google Shape;318;g1011155607e_0_27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1011155607e_0_2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Google Shape;324;g1011155607e_0_2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g1011155607e_0_26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1011155607e_0_3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1" name="Google Shape;331;g1011155607e_0_3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1011155607e_0_3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8" name="Google Shape;338;g1011155607e_0_3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1011155607e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1011155607e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g1011155607e_0_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g1011155607e_0_3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4" name="Google Shape;344;g1011155607e_0_3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1011155607e_0_3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51" name="Google Shape;351;g1011155607e_0_3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58" name="Google Shape;358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359" name="Google Shape;359;p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1011155607e_0_3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1011155607e_0_3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Google Shape;366;g1011155607e_0_30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23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g1011155607e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72" name="Google Shape;372;g1011155607e_0_27:notes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endParaRPr/>
          </a:p>
        </p:txBody>
      </p:sp>
      <p:sp>
        <p:nvSpPr>
          <p:cNvPr id="373" name="Google Shape;373;g1011155607e_0_27:notes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50" rIns="93150" bIns="4655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t>24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g1011155607e_0_5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3" name="Google Shape;403;g1011155607e_0_5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g1011155607e_0_59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25</a:t>
            </a:fld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g1011155607e_0_6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0" name="Google Shape;410;g1011155607e_0_6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1" name="Google Shape;411;g1011155607e_0_60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26</a:t>
            </a:fld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g9b28c7a656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17" name="Google Shape;417;g9b28c7a656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18" name="Google Shape;418;g9b28c7a656_0_5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27</a:t>
            </a:fld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g9661162afc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6" name="Google Shape;426;g9661162afc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587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ym typeface="Arial"/>
            </a:endParaRPr>
          </a:p>
        </p:txBody>
      </p:sp>
      <p:sp>
        <p:nvSpPr>
          <p:cNvPr id="427" name="Google Shape;427;g9661162afc_0_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28</a:t>
            </a:fld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g1011155607e_0_6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3" name="Google Shape;433;g1011155607e_0_6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g1011155607e_0_60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29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9b28c7a656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228" name="Google Shape;228;g9b28c7a656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9b28c7a656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4" name="Google Shape;234;g9b28c7a656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235" name="Google Shape;235;g9b28c7a656_0_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242" name="Google Shape;24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f9601820b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f9601820b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gf9601820be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1011155607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Google Shape;255;g1011155607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g1011155607e_0_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f9601820be_0_3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f9601820be_0_3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" name="Google Shape;263;gf9601820be_0_39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f9601820be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0" name="Google Shape;270;gf9601820be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ection Header">
  <p:cSld name="2_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7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7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" name="Google Shape;21;p74"/>
          <p:cNvSpPr/>
          <p:nvPr/>
        </p:nvSpPr>
        <p:spPr>
          <a:xfrm>
            <a:off x="-1" y="2214563"/>
            <a:ext cx="9144001" cy="681037"/>
          </a:xfrm>
          <a:prstGeom prst="rect">
            <a:avLst/>
          </a:prstGeom>
          <a:gradFill>
            <a:gsLst>
              <a:gs pos="0">
                <a:schemeClr val="accent5"/>
              </a:gs>
              <a:gs pos="75000">
                <a:srgbClr val="7DCCED"/>
              </a:gs>
              <a:gs pos="100000">
                <a:schemeClr val="lt1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2" name="Google Shape;22;p74" descr="Decorative image of smiling professionals around a computer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0"/>
            <a:ext cx="9143997" cy="2214562"/>
          </a:xfrm>
          <a:prstGeom prst="rect">
            <a:avLst/>
          </a:prstGeom>
          <a:noFill/>
          <a:ln>
            <a:noFill/>
          </a:ln>
          <a:effectLst>
            <a:reflection stA="52000" endA="300" endPos="35000" sy="-100000" algn="bl" rotWithShape="0"/>
          </a:effectLst>
        </p:spPr>
      </p:pic>
      <p:pic>
        <p:nvPicPr>
          <p:cNvPr id="23" name="Google Shape;23;p7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899" y="34018"/>
            <a:ext cx="1559301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62" descr="Decorative image of kids smiling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873765"/>
            <a:ext cx="9147018" cy="2215293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62"/>
          <p:cNvSpPr txBox="1">
            <a:spLocks noGrp="1"/>
          </p:cNvSpPr>
          <p:nvPr>
            <p:ph type="ctrTitle"/>
          </p:nvPr>
        </p:nvSpPr>
        <p:spPr>
          <a:xfrm>
            <a:off x="953254" y="3671154"/>
            <a:ext cx="7240509" cy="1470025"/>
          </a:xfrm>
          <a:prstGeom prst="rect">
            <a:avLst/>
          </a:prstGeom>
          <a:solidFill>
            <a:schemeClr val="lt1">
              <a:alpha val="67058"/>
            </a:schemeClr>
          </a:solidFill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400"/>
              <a:buFont typeface="Verdana"/>
              <a:buNone/>
              <a:defRPr sz="5400">
                <a:solidFill>
                  <a:srgbClr val="19191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62"/>
          <p:cNvSpPr txBox="1">
            <a:spLocks noGrp="1"/>
          </p:cNvSpPr>
          <p:nvPr>
            <p:ph type="subTitle" idx="1"/>
          </p:nvPr>
        </p:nvSpPr>
        <p:spPr>
          <a:xfrm>
            <a:off x="1373109" y="5257800"/>
            <a:ext cx="6400800" cy="914400"/>
          </a:xfrm>
          <a:prstGeom prst="rect">
            <a:avLst/>
          </a:prstGeom>
          <a:solidFill>
            <a:schemeClr val="lt1">
              <a:alpha val="67058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6" name="Google Shape;76;p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6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6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9" name="Google Shape;79;p6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29104" y="82049"/>
            <a:ext cx="2885793" cy="1382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Slide">
  <p:cSld name="4_Title Slide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63" descr="Decorative image of teenage students sitting around a table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873765"/>
            <a:ext cx="9147016" cy="2215293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63"/>
          <p:cNvSpPr txBox="1">
            <a:spLocks noGrp="1"/>
          </p:cNvSpPr>
          <p:nvPr>
            <p:ph type="ctrTitle"/>
          </p:nvPr>
        </p:nvSpPr>
        <p:spPr>
          <a:xfrm>
            <a:off x="953254" y="3671154"/>
            <a:ext cx="7240509" cy="1470025"/>
          </a:xfrm>
          <a:prstGeom prst="rect">
            <a:avLst/>
          </a:prstGeom>
          <a:solidFill>
            <a:schemeClr val="lt1">
              <a:alpha val="67058"/>
            </a:schemeClr>
          </a:solidFill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400"/>
              <a:buFont typeface="Verdana"/>
              <a:buNone/>
              <a:defRPr sz="5400">
                <a:solidFill>
                  <a:srgbClr val="19191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63"/>
          <p:cNvSpPr txBox="1">
            <a:spLocks noGrp="1"/>
          </p:cNvSpPr>
          <p:nvPr>
            <p:ph type="subTitle" idx="1"/>
          </p:nvPr>
        </p:nvSpPr>
        <p:spPr>
          <a:xfrm>
            <a:off x="1373109" y="5257800"/>
            <a:ext cx="6400800" cy="914400"/>
          </a:xfrm>
          <a:prstGeom prst="rect">
            <a:avLst/>
          </a:prstGeom>
          <a:solidFill>
            <a:schemeClr val="lt1">
              <a:alpha val="67058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4" name="Google Shape;84;p6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6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87" name="Google Shape;87;p6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29104" y="82049"/>
            <a:ext cx="2885793" cy="1382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Slide">
  <p:cSld name="3_Title Slide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64" descr="Decorative image of professionals around a computer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873765"/>
            <a:ext cx="9147016" cy="2215293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64"/>
          <p:cNvSpPr txBox="1">
            <a:spLocks noGrp="1"/>
          </p:cNvSpPr>
          <p:nvPr>
            <p:ph type="ctrTitle"/>
          </p:nvPr>
        </p:nvSpPr>
        <p:spPr>
          <a:xfrm>
            <a:off x="953254" y="3671154"/>
            <a:ext cx="7240509" cy="1470025"/>
          </a:xfrm>
          <a:prstGeom prst="rect">
            <a:avLst/>
          </a:prstGeom>
          <a:solidFill>
            <a:schemeClr val="lt1">
              <a:alpha val="67058"/>
            </a:schemeClr>
          </a:solidFill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400"/>
              <a:buFont typeface="Verdana"/>
              <a:buNone/>
              <a:defRPr sz="5400">
                <a:solidFill>
                  <a:srgbClr val="19191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64"/>
          <p:cNvSpPr txBox="1">
            <a:spLocks noGrp="1"/>
          </p:cNvSpPr>
          <p:nvPr>
            <p:ph type="subTitle" idx="1"/>
          </p:nvPr>
        </p:nvSpPr>
        <p:spPr>
          <a:xfrm>
            <a:off x="1373109" y="5257800"/>
            <a:ext cx="6400800" cy="914400"/>
          </a:xfrm>
          <a:prstGeom prst="rect">
            <a:avLst/>
          </a:prstGeom>
          <a:solidFill>
            <a:schemeClr val="lt1">
              <a:alpha val="67058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2" name="Google Shape;92;p6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6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5" name="Google Shape;95;p6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29104" y="82049"/>
            <a:ext cx="2885793" cy="1382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65" descr="Decorative image of smiling professionals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596854"/>
            <a:ext cx="9147018" cy="2769116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65"/>
          <p:cNvSpPr txBox="1">
            <a:spLocks noGrp="1"/>
          </p:cNvSpPr>
          <p:nvPr>
            <p:ph type="ctrTitle"/>
          </p:nvPr>
        </p:nvSpPr>
        <p:spPr>
          <a:xfrm>
            <a:off x="953254" y="3671154"/>
            <a:ext cx="7240509" cy="1470025"/>
          </a:xfrm>
          <a:prstGeom prst="rect">
            <a:avLst/>
          </a:prstGeom>
          <a:solidFill>
            <a:schemeClr val="lt1">
              <a:alpha val="67058"/>
            </a:schemeClr>
          </a:solidFill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400"/>
              <a:buFont typeface="Verdana"/>
              <a:buNone/>
              <a:defRPr sz="5400">
                <a:solidFill>
                  <a:srgbClr val="19191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65"/>
          <p:cNvSpPr txBox="1">
            <a:spLocks noGrp="1"/>
          </p:cNvSpPr>
          <p:nvPr>
            <p:ph type="subTitle" idx="1"/>
          </p:nvPr>
        </p:nvSpPr>
        <p:spPr>
          <a:xfrm>
            <a:off x="1373109" y="5257800"/>
            <a:ext cx="6400800" cy="914400"/>
          </a:xfrm>
          <a:prstGeom prst="rect">
            <a:avLst/>
          </a:prstGeom>
          <a:solidFill>
            <a:schemeClr val="lt1">
              <a:alpha val="67058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6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03" name="Google Shape;103;p6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29104" y="82049"/>
            <a:ext cx="2885793" cy="1382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Slide">
  <p:cSld name="5_Title Slide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66"/>
          <p:cNvSpPr txBox="1">
            <a:spLocks noGrp="1"/>
          </p:cNvSpPr>
          <p:nvPr>
            <p:ph type="ctrTitle"/>
          </p:nvPr>
        </p:nvSpPr>
        <p:spPr>
          <a:xfrm>
            <a:off x="928464" y="1600200"/>
            <a:ext cx="7240509" cy="1470025"/>
          </a:xfrm>
          <a:prstGeom prst="rect">
            <a:avLst/>
          </a:prstGeom>
          <a:solidFill>
            <a:schemeClr val="lt1">
              <a:alpha val="67058"/>
            </a:schemeClr>
          </a:solidFill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400"/>
              <a:buFont typeface="Verdana"/>
              <a:buNone/>
              <a:defRPr sz="5400">
                <a:solidFill>
                  <a:srgbClr val="19191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66"/>
          <p:cNvSpPr txBox="1">
            <a:spLocks noGrp="1"/>
          </p:cNvSpPr>
          <p:nvPr>
            <p:ph type="subTitle" idx="1"/>
          </p:nvPr>
        </p:nvSpPr>
        <p:spPr>
          <a:xfrm>
            <a:off x="1348319" y="3429000"/>
            <a:ext cx="6400800" cy="914400"/>
          </a:xfrm>
          <a:prstGeom prst="rect">
            <a:avLst/>
          </a:prstGeom>
          <a:solidFill>
            <a:schemeClr val="lt1">
              <a:alpha val="67058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6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0" name="Google Shape;110;p6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129104" y="82049"/>
            <a:ext cx="2885793" cy="1382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One Content">
  <p:cSld name="1_One Content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7"/>
          <p:cNvSpPr txBox="1">
            <a:spLocks noGrp="1"/>
          </p:cNvSpPr>
          <p:nvPr>
            <p:ph type="title"/>
          </p:nvPr>
        </p:nvSpPr>
        <p:spPr>
          <a:xfrm>
            <a:off x="2743200" y="256814"/>
            <a:ext cx="5943600" cy="1143000"/>
          </a:xfrm>
          <a:prstGeom prst="rect">
            <a:avLst/>
          </a:prstGeom>
          <a:solidFill>
            <a:srgbClr val="A9DCF2">
              <a:alpha val="6705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Verdana"/>
              <a:buNone/>
              <a:defRPr sz="38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67"/>
          <p:cNvSpPr txBox="1">
            <a:spLocks noGrp="1"/>
          </p:cNvSpPr>
          <p:nvPr>
            <p:ph type="body" idx="1"/>
          </p:nvPr>
        </p:nvSpPr>
        <p:spPr>
          <a:xfrm>
            <a:off x="533400" y="1600200"/>
            <a:ext cx="8153400" cy="335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14" name="Google Shape;114;p6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6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7" name="Google Shape;117;p67" descr="Decorative image of smiling kids" title="Decorative image"/>
          <p:cNvPicPr preferRelativeResize="0"/>
          <p:nvPr/>
        </p:nvPicPr>
        <p:blipFill rotWithShape="1">
          <a:blip r:embed="rId2">
            <a:alphaModFix/>
          </a:blip>
          <a:srcRect l="237" t="13694"/>
          <a:stretch/>
        </p:blipFill>
        <p:spPr>
          <a:xfrm>
            <a:off x="-1" y="5105400"/>
            <a:ext cx="9144001" cy="1752600"/>
          </a:xfrm>
          <a:prstGeom prst="rect">
            <a:avLst/>
          </a:prstGeom>
          <a:noFill/>
          <a:ln w="38100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</p:pic>
      <p:pic>
        <p:nvPicPr>
          <p:cNvPr id="118" name="Google Shape;118;p6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152400"/>
            <a:ext cx="2590800" cy="12412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One Content">
  <p:cSld name="3_One Conten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8"/>
          <p:cNvSpPr txBox="1">
            <a:spLocks noGrp="1"/>
          </p:cNvSpPr>
          <p:nvPr>
            <p:ph type="title"/>
          </p:nvPr>
        </p:nvSpPr>
        <p:spPr>
          <a:xfrm>
            <a:off x="2743200" y="256814"/>
            <a:ext cx="5943600" cy="1143000"/>
          </a:xfrm>
          <a:prstGeom prst="rect">
            <a:avLst/>
          </a:prstGeom>
          <a:solidFill>
            <a:srgbClr val="A9DCF2">
              <a:alpha val="6705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Verdana"/>
              <a:buNone/>
              <a:defRPr sz="38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6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335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22" name="Google Shape;122;p6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6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6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25" name="Google Shape;125;p68" descr="Decorative image of professionals around a computer" title="Decorative image"/>
          <p:cNvPicPr preferRelativeResize="0"/>
          <p:nvPr/>
        </p:nvPicPr>
        <p:blipFill rotWithShape="1">
          <a:blip r:embed="rId2">
            <a:alphaModFix/>
          </a:blip>
          <a:srcRect t="5950" b="16056"/>
          <a:stretch/>
        </p:blipFill>
        <p:spPr>
          <a:xfrm>
            <a:off x="0" y="5130800"/>
            <a:ext cx="9144000" cy="1727200"/>
          </a:xfrm>
          <a:prstGeom prst="rect">
            <a:avLst/>
          </a:prstGeom>
          <a:noFill/>
          <a:ln w="38100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</p:pic>
      <p:pic>
        <p:nvPicPr>
          <p:cNvPr id="126" name="Google Shape;126;p6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152400"/>
            <a:ext cx="2585896" cy="12388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One Content">
  <p:cSld name="2_One Conten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9"/>
          <p:cNvSpPr txBox="1">
            <a:spLocks noGrp="1"/>
          </p:cNvSpPr>
          <p:nvPr>
            <p:ph type="title"/>
          </p:nvPr>
        </p:nvSpPr>
        <p:spPr>
          <a:xfrm>
            <a:off x="2743200" y="256814"/>
            <a:ext cx="5943600" cy="1143000"/>
          </a:xfrm>
          <a:prstGeom prst="rect">
            <a:avLst/>
          </a:prstGeom>
          <a:solidFill>
            <a:srgbClr val="A9DCF2">
              <a:alpha val="6705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Verdana"/>
              <a:buNone/>
              <a:defRPr sz="38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69"/>
          <p:cNvSpPr txBox="1">
            <a:spLocks noGrp="1"/>
          </p:cNvSpPr>
          <p:nvPr>
            <p:ph type="body" idx="1"/>
          </p:nvPr>
        </p:nvSpPr>
        <p:spPr>
          <a:xfrm>
            <a:off x="457201" y="1600200"/>
            <a:ext cx="8229600" cy="335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30" name="Google Shape;130;p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6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6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33" name="Google Shape;133;p69" descr="Decorative image of college students/professionals around a table" title="Decorative image"/>
          <p:cNvPicPr preferRelativeResize="0"/>
          <p:nvPr/>
        </p:nvPicPr>
        <p:blipFill rotWithShape="1">
          <a:blip r:embed="rId2">
            <a:alphaModFix/>
          </a:blip>
          <a:srcRect t="21433"/>
          <a:stretch/>
        </p:blipFill>
        <p:spPr>
          <a:xfrm>
            <a:off x="1" y="5118100"/>
            <a:ext cx="9144000" cy="1739900"/>
          </a:xfrm>
          <a:prstGeom prst="rect">
            <a:avLst/>
          </a:prstGeom>
          <a:noFill/>
          <a:ln w="38100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</p:pic>
      <p:pic>
        <p:nvPicPr>
          <p:cNvPr id="134" name="Google Shape;134;p6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152400"/>
            <a:ext cx="2585896" cy="12388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0"/>
          <p:cNvSpPr txBox="1">
            <a:spLocks noGrp="1"/>
          </p:cNvSpPr>
          <p:nvPr>
            <p:ph type="title"/>
          </p:nvPr>
        </p:nvSpPr>
        <p:spPr>
          <a:xfrm>
            <a:off x="2743200" y="256814"/>
            <a:ext cx="5943600" cy="1143000"/>
          </a:xfrm>
          <a:prstGeom prst="rect">
            <a:avLst/>
          </a:prstGeom>
          <a:solidFill>
            <a:srgbClr val="A9DCF2">
              <a:alpha val="6705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Verdana"/>
              <a:buNone/>
              <a:defRPr sz="38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70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4038600" cy="335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38" name="Google Shape;138;p70"/>
          <p:cNvSpPr txBox="1">
            <a:spLocks noGrp="1"/>
          </p:cNvSpPr>
          <p:nvPr>
            <p:ph type="body" idx="2"/>
          </p:nvPr>
        </p:nvSpPr>
        <p:spPr>
          <a:xfrm>
            <a:off x="4597399" y="1600200"/>
            <a:ext cx="4038600" cy="335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39" name="Google Shape;139;p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7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42" name="Google Shape;142;p70" descr="Decorative image of smiling students shoulder-to-shoulder" title="Decorative image"/>
          <p:cNvPicPr preferRelativeResize="0"/>
          <p:nvPr/>
        </p:nvPicPr>
        <p:blipFill rotWithShape="1">
          <a:blip r:embed="rId2">
            <a:alphaModFix/>
          </a:blip>
          <a:srcRect l="237" t="13694"/>
          <a:stretch/>
        </p:blipFill>
        <p:spPr>
          <a:xfrm>
            <a:off x="-1" y="5105400"/>
            <a:ext cx="9144001" cy="1752600"/>
          </a:xfrm>
          <a:prstGeom prst="rect">
            <a:avLst/>
          </a:prstGeom>
          <a:noFill/>
          <a:ln w="38100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</p:pic>
      <p:pic>
        <p:nvPicPr>
          <p:cNvPr id="143" name="Google Shape;143;p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152400"/>
            <a:ext cx="2585896" cy="12388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71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71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7" name="Google Shape;147;p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7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0" name="Google Shape;150;p71"/>
          <p:cNvSpPr/>
          <p:nvPr/>
        </p:nvSpPr>
        <p:spPr>
          <a:xfrm>
            <a:off x="-1" y="2214563"/>
            <a:ext cx="9144001" cy="681037"/>
          </a:xfrm>
          <a:prstGeom prst="rect">
            <a:avLst/>
          </a:prstGeom>
          <a:gradFill>
            <a:gsLst>
              <a:gs pos="0">
                <a:schemeClr val="accent5"/>
              </a:gs>
              <a:gs pos="75000">
                <a:srgbClr val="7DCCED"/>
              </a:gs>
              <a:gs pos="100000">
                <a:schemeClr val="lt1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51" name="Google Shape;151;p71" descr="Decorative image of professionals working around a table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" y="0"/>
            <a:ext cx="9144001" cy="2214563"/>
          </a:xfrm>
          <a:prstGeom prst="rect">
            <a:avLst/>
          </a:prstGeom>
          <a:noFill/>
          <a:ln>
            <a:noFill/>
          </a:ln>
          <a:effectLst>
            <a:reflection stA="52000" endA="300" endPos="35000" sy="-100000" algn="bl" rotWithShape="0"/>
          </a:effectLst>
        </p:spPr>
      </p:pic>
      <p:pic>
        <p:nvPicPr>
          <p:cNvPr id="152" name="Google Shape;152;p7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76200"/>
            <a:ext cx="990600" cy="4745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_No_VTSS" type="blank">
  <p:cSld name="BLANK">
    <p:bg>
      <p:bgPr>
        <a:solidFill>
          <a:schemeClr val="lt1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ection Header">
  <p:cSld name="3_Section Header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7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7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56" name="Google Shape;156;p7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7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9" name="Google Shape;159;p72"/>
          <p:cNvSpPr/>
          <p:nvPr/>
        </p:nvSpPr>
        <p:spPr>
          <a:xfrm>
            <a:off x="-1" y="2214563"/>
            <a:ext cx="9144001" cy="681037"/>
          </a:xfrm>
          <a:prstGeom prst="rect">
            <a:avLst/>
          </a:prstGeom>
          <a:gradFill>
            <a:gsLst>
              <a:gs pos="0">
                <a:schemeClr val="accent5"/>
              </a:gs>
              <a:gs pos="75000">
                <a:srgbClr val="7DCCED"/>
              </a:gs>
              <a:gs pos="100000">
                <a:schemeClr val="lt1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60" name="Google Shape;160;p72" descr="Decorative image of professionals around a table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" y="0"/>
            <a:ext cx="9144001" cy="2214562"/>
          </a:xfrm>
          <a:prstGeom prst="rect">
            <a:avLst/>
          </a:prstGeom>
          <a:noFill/>
          <a:ln>
            <a:noFill/>
          </a:ln>
          <a:effectLst>
            <a:reflection stA="52000" endA="300" endPos="35000" sy="-100000" algn="bl" rotWithShape="0"/>
          </a:effectLst>
        </p:spPr>
      </p:pic>
      <p:pic>
        <p:nvPicPr>
          <p:cNvPr id="161" name="Google Shape;161;p7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55789"/>
            <a:ext cx="1559301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ection Header">
  <p:cSld name="1_Section Header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73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73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65" name="Google Shape;165;p7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7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8" name="Google Shape;168;p73"/>
          <p:cNvSpPr/>
          <p:nvPr/>
        </p:nvSpPr>
        <p:spPr>
          <a:xfrm>
            <a:off x="-1" y="2214563"/>
            <a:ext cx="9144001" cy="681037"/>
          </a:xfrm>
          <a:prstGeom prst="rect">
            <a:avLst/>
          </a:prstGeom>
          <a:gradFill>
            <a:gsLst>
              <a:gs pos="0">
                <a:schemeClr val="accent5"/>
              </a:gs>
              <a:gs pos="75000">
                <a:srgbClr val="7DCCED"/>
              </a:gs>
              <a:gs pos="100000">
                <a:schemeClr val="lt1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69" name="Google Shape;169;p73" descr="Decorative image of smiling teenagers at a library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" y="0"/>
            <a:ext cx="9144001" cy="2214562"/>
          </a:xfrm>
          <a:prstGeom prst="rect">
            <a:avLst/>
          </a:prstGeom>
          <a:noFill/>
          <a:ln>
            <a:noFill/>
          </a:ln>
          <a:effectLst>
            <a:reflection stA="52000" endA="300" endPos="35000" sy="-100000" algn="bl" rotWithShape="0"/>
          </a:effectLst>
        </p:spPr>
      </p:pic>
      <p:pic>
        <p:nvPicPr>
          <p:cNvPr id="170" name="Google Shape;170;p7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899" y="34018"/>
            <a:ext cx="1559301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7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A9DCF2">
              <a:alpha val="6705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3" name="Google Shape;173;p75"/>
          <p:cNvSpPr txBox="1">
            <a:spLocks noGrp="1"/>
          </p:cNvSpPr>
          <p:nvPr>
            <p:ph type="body" idx="1"/>
          </p:nvPr>
        </p:nvSpPr>
        <p:spPr>
          <a:xfrm>
            <a:off x="914400" y="1524000"/>
            <a:ext cx="3582988" cy="650875"/>
          </a:xfrm>
          <a:prstGeom prst="rect">
            <a:avLst/>
          </a:prstGeom>
          <a:solidFill>
            <a:srgbClr val="E8F7EB"/>
          </a:soli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74" name="Google Shape;174;p7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75" name="Google Shape;175;p75"/>
          <p:cNvSpPr txBox="1">
            <a:spLocks noGrp="1"/>
          </p:cNvSpPr>
          <p:nvPr>
            <p:ph type="body" idx="3"/>
          </p:nvPr>
        </p:nvSpPr>
        <p:spPr>
          <a:xfrm>
            <a:off x="5105400" y="1535113"/>
            <a:ext cx="3581400" cy="639762"/>
          </a:xfrm>
          <a:prstGeom prst="rect">
            <a:avLst/>
          </a:prstGeom>
          <a:solidFill>
            <a:srgbClr val="E8F7EB"/>
          </a:solidFill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76" name="Google Shape;176;p75"/>
          <p:cNvSpPr txBox="1">
            <a:spLocks noGrp="1"/>
          </p:cNvSpPr>
          <p:nvPr>
            <p:ph type="body" idx="4"/>
          </p:nvPr>
        </p:nvSpPr>
        <p:spPr>
          <a:xfrm>
            <a:off x="4648200" y="2174875"/>
            <a:ext cx="403860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77" name="Google Shape;177;p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7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9" name="Google Shape;179;p7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0" name="Google Shape;180;p75"/>
          <p:cNvSpPr/>
          <p:nvPr/>
        </p:nvSpPr>
        <p:spPr>
          <a:xfrm>
            <a:off x="457200" y="1524000"/>
            <a:ext cx="457200" cy="6515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1" name="Google Shape;181;p75"/>
          <p:cNvSpPr/>
          <p:nvPr/>
        </p:nvSpPr>
        <p:spPr>
          <a:xfrm>
            <a:off x="4648200" y="1524000"/>
            <a:ext cx="457200" cy="6515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82" name="Google Shape;182;p7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67600" y="5974442"/>
            <a:ext cx="1559301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bg>
      <p:bgPr>
        <a:solidFill>
          <a:schemeClr val="lt1"/>
        </a:solidFill>
        <a:effectLst/>
      </p:bgPr>
    </p:bg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7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7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87" name="Google Shape;187;p7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67600" y="5974442"/>
            <a:ext cx="1559301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77"/>
          <p:cNvSpPr txBox="1">
            <a:spLocks noGrp="1"/>
          </p:cNvSpPr>
          <p:nvPr>
            <p:ph type="title"/>
          </p:nvPr>
        </p:nvSpPr>
        <p:spPr>
          <a:xfrm>
            <a:off x="914400" y="273050"/>
            <a:ext cx="2551113" cy="11620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7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91" name="Google Shape;191;p7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solidFill>
            <a:srgbClr val="E8F7EB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92" name="Google Shape;192;p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7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4" name="Google Shape;194;p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5" name="Google Shape;195;p77"/>
          <p:cNvSpPr/>
          <p:nvPr/>
        </p:nvSpPr>
        <p:spPr>
          <a:xfrm>
            <a:off x="457200" y="273362"/>
            <a:ext cx="457200" cy="11612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96" name="Google Shape;196;p7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67600" y="5974442"/>
            <a:ext cx="1559301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78"/>
          <p:cNvSpPr txBox="1">
            <a:spLocks noGrp="1"/>
          </p:cNvSpPr>
          <p:nvPr>
            <p:ph type="title"/>
          </p:nvPr>
        </p:nvSpPr>
        <p:spPr>
          <a:xfrm>
            <a:off x="2743200" y="4800600"/>
            <a:ext cx="4535488" cy="5667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7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</p:sp>
      <p:sp>
        <p:nvSpPr>
          <p:cNvPr id="200" name="Google Shape;200;p7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7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3" name="Google Shape;203;p78"/>
          <p:cNvSpPr/>
          <p:nvPr/>
        </p:nvSpPr>
        <p:spPr>
          <a:xfrm>
            <a:off x="1828800" y="4800600"/>
            <a:ext cx="914400" cy="609600"/>
          </a:xfrm>
          <a:prstGeom prst="rect">
            <a:avLst/>
          </a:prstGeom>
          <a:solidFill>
            <a:srgbClr val="A9DC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4" name="Google Shape;204;p78"/>
          <p:cNvSpPr txBox="1">
            <a:spLocks noGrp="1"/>
          </p:cNvSpPr>
          <p:nvPr>
            <p:ph type="body" idx="1"/>
          </p:nvPr>
        </p:nvSpPr>
        <p:spPr>
          <a:xfrm>
            <a:off x="1828800" y="5368925"/>
            <a:ext cx="5449888" cy="804862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pic>
        <p:nvPicPr>
          <p:cNvPr id="205" name="Google Shape;205;p7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67600" y="5974442"/>
            <a:ext cx="1559301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f0398c7f51_0_90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08" name="Google Shape;208;gf0398c7f51_0_9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_No_VTSS 1">
  <p:cSld name="1_Blank_No_VTSS">
    <p:bg>
      <p:bgPr>
        <a:solidFill>
          <a:schemeClr val="lt1"/>
        </a:solidFill>
        <a:effectLst/>
      </p:bgPr>
    </p:bg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1011155607e_0_5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1" name="Google Shape;211;g1011155607e_0_5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2" name="Google Shape;212;g1011155607e_0_57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A9DCF2">
              <a:alpha val="6705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3" name="Google Shape;33;p5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67600" y="5974442"/>
            <a:ext cx="1559301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5"/>
          <p:cNvSpPr txBox="1">
            <a:spLocks noGrp="1"/>
          </p:cNvSpPr>
          <p:nvPr>
            <p:ph type="body" idx="1"/>
          </p:nvPr>
        </p:nvSpPr>
        <p:spPr>
          <a:xfrm>
            <a:off x="457201" y="1600201"/>
            <a:ext cx="8229600" cy="4571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9" name="Google Shape;39;p55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799" cy="1143000"/>
          </a:xfrm>
          <a:prstGeom prst="rect">
            <a:avLst/>
          </a:prstGeom>
          <a:solidFill>
            <a:srgbClr val="A9DCF2">
              <a:alpha val="6705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5775"/>
              </a:buClr>
              <a:buSzPts val="4000"/>
              <a:buFont typeface="Verdana"/>
              <a:buNone/>
              <a:defRPr sz="4000">
                <a:solidFill>
                  <a:srgbClr val="10577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40" name="Google Shape;40;p5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053977" y="6277285"/>
            <a:ext cx="1092200" cy="5232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5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02693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Impact"/>
              <a:buNone/>
              <a:defRPr sz="2475" b="0" i="0" u="none" strike="noStrike" cap="non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013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013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013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013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013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013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013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013"/>
            </a:lvl9pPr>
          </a:lstStyle>
          <a:p>
            <a:endParaRPr/>
          </a:p>
        </p:txBody>
      </p:sp>
      <p:sp>
        <p:nvSpPr>
          <p:cNvPr id="49" name="Google Shape;49;p58"/>
          <p:cNvSpPr txBox="1">
            <a:spLocks noGrp="1"/>
          </p:cNvSpPr>
          <p:nvPr>
            <p:ph type="ftr" idx="11"/>
          </p:nvPr>
        </p:nvSpPr>
        <p:spPr>
          <a:xfrm>
            <a:off x="259177" y="6284152"/>
            <a:ext cx="879120" cy="471193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Times New Roman"/>
              <a:buNone/>
              <a:defRPr sz="675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imes New Roman"/>
              <a:buNone/>
              <a:defRPr sz="101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imes New Roman"/>
              <a:buNone/>
              <a:defRPr sz="101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imes New Roman"/>
              <a:buNone/>
              <a:defRPr sz="101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imes New Roman"/>
              <a:buNone/>
              <a:defRPr sz="101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imes New Roman"/>
              <a:buNone/>
              <a:defRPr sz="101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imes New Roman"/>
              <a:buNone/>
              <a:defRPr sz="101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imes New Roman"/>
              <a:buNone/>
              <a:defRPr sz="101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imes New Roman"/>
              <a:buNone/>
              <a:defRPr sz="101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One Content">
  <p:cSld name="4_One Conte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59"/>
          <p:cNvSpPr txBox="1">
            <a:spLocks noGrp="1"/>
          </p:cNvSpPr>
          <p:nvPr>
            <p:ph type="title"/>
          </p:nvPr>
        </p:nvSpPr>
        <p:spPr>
          <a:xfrm>
            <a:off x="2743200" y="256813"/>
            <a:ext cx="5943600" cy="1143200"/>
          </a:xfrm>
          <a:prstGeom prst="rect">
            <a:avLst/>
          </a:prstGeom>
          <a:solidFill>
            <a:srgbClr val="63D4FF">
              <a:alpha val="6549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50"/>
              <a:buFont typeface="Verdana"/>
              <a:buNone/>
              <a:defRPr sz="2138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sp>
        <p:nvSpPr>
          <p:cNvPr id="52" name="Google Shape;52;p59"/>
          <p:cNvSpPr txBox="1">
            <a:spLocks noGrp="1"/>
          </p:cNvSpPr>
          <p:nvPr>
            <p:ph type="body" idx="1"/>
          </p:nvPr>
        </p:nvSpPr>
        <p:spPr>
          <a:xfrm>
            <a:off x="533400" y="1600204"/>
            <a:ext cx="8153400" cy="33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195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1575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35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23850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14325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–"/>
              <a:defRPr sz="1013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14325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»"/>
              <a:defRPr sz="1013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14325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14325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14325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14325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3" name="Google Shape;53;p59"/>
          <p:cNvSpPr txBox="1">
            <a:spLocks noGrp="1"/>
          </p:cNvSpPr>
          <p:nvPr>
            <p:ph type="dt" idx="10"/>
          </p:nvPr>
        </p:nvSpPr>
        <p:spPr>
          <a:xfrm>
            <a:off x="457200" y="6356353"/>
            <a:ext cx="21336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Verdana"/>
              <a:buNone/>
              <a:defRPr sz="675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35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35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35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35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35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35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35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35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4" name="Google Shape;54;p59"/>
          <p:cNvSpPr txBox="1">
            <a:spLocks noGrp="1"/>
          </p:cNvSpPr>
          <p:nvPr>
            <p:ph type="ftr" idx="11"/>
          </p:nvPr>
        </p:nvSpPr>
        <p:spPr>
          <a:xfrm>
            <a:off x="3124200" y="6356353"/>
            <a:ext cx="28956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Verdana"/>
              <a:buNone/>
              <a:defRPr sz="675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35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35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35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35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35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35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35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35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5" name="Google Shape;55;p59"/>
          <p:cNvSpPr txBox="1">
            <a:spLocks noGrp="1"/>
          </p:cNvSpPr>
          <p:nvPr>
            <p:ph type="sldNum" idx="12"/>
          </p:nvPr>
        </p:nvSpPr>
        <p:spPr>
          <a:xfrm>
            <a:off x="6553200" y="6356353"/>
            <a:ext cx="21336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Verdana"/>
              <a:buNone/>
              <a:defRPr sz="675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Verdana"/>
              <a:buNone/>
              <a:defRPr sz="675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Verdana"/>
              <a:buNone/>
              <a:defRPr sz="675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Verdana"/>
              <a:buNone/>
              <a:defRPr sz="675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Verdana"/>
              <a:buNone/>
              <a:defRPr sz="675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Verdana"/>
              <a:buNone/>
              <a:defRPr sz="675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Verdana"/>
              <a:buNone/>
              <a:defRPr sz="675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Verdana"/>
              <a:buNone/>
              <a:defRPr sz="675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Verdana"/>
              <a:buNone/>
              <a:defRPr sz="675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6" name="Google Shape;56;p59" descr="Decorative image of smiling kids" title="Decorative image"/>
          <p:cNvPicPr preferRelativeResize="0"/>
          <p:nvPr/>
        </p:nvPicPr>
        <p:blipFill rotWithShape="1">
          <a:blip r:embed="rId2">
            <a:alphaModFix/>
          </a:blip>
          <a:srcRect l="239" t="13696"/>
          <a:stretch/>
        </p:blipFill>
        <p:spPr>
          <a:xfrm>
            <a:off x="-1" y="5105400"/>
            <a:ext cx="9144000" cy="1752600"/>
          </a:xfrm>
          <a:prstGeom prst="rect">
            <a:avLst/>
          </a:prstGeom>
          <a:noFill/>
          <a:ln w="38100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</p:pic>
      <p:pic>
        <p:nvPicPr>
          <p:cNvPr id="57" name="Google Shape;57;p59" descr="VTSS Logo" title="Decorative imag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0" y="324577"/>
            <a:ext cx="1771650" cy="10470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54" descr="Decorative Image of Smiling kids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556656"/>
            <a:ext cx="9147018" cy="2849511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54"/>
          <p:cNvSpPr txBox="1">
            <a:spLocks noGrp="1"/>
          </p:cNvSpPr>
          <p:nvPr>
            <p:ph type="ctrTitle"/>
          </p:nvPr>
        </p:nvSpPr>
        <p:spPr>
          <a:xfrm>
            <a:off x="953254" y="3671154"/>
            <a:ext cx="7240509" cy="1470025"/>
          </a:xfrm>
          <a:prstGeom prst="rect">
            <a:avLst/>
          </a:prstGeom>
          <a:solidFill>
            <a:schemeClr val="lt1">
              <a:alpha val="67058"/>
            </a:schemeClr>
          </a:solidFill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Verdana"/>
              <a:buNone/>
              <a:defRPr sz="5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54"/>
          <p:cNvSpPr txBox="1">
            <a:spLocks noGrp="1"/>
          </p:cNvSpPr>
          <p:nvPr>
            <p:ph type="subTitle" idx="1"/>
          </p:nvPr>
        </p:nvSpPr>
        <p:spPr>
          <a:xfrm>
            <a:off x="1373109" y="5257800"/>
            <a:ext cx="6400800" cy="914400"/>
          </a:xfrm>
          <a:prstGeom prst="rect">
            <a:avLst/>
          </a:prstGeom>
          <a:solidFill>
            <a:schemeClr val="lt1">
              <a:alpha val="67058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2" name="Google Shape;62;p5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5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5" name="Google Shape;65;p5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29104" y="82049"/>
            <a:ext cx="2885793" cy="1382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7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57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5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5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Google Shape;12;p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" name="Google Shape;13;p5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" name="Google Shape;14;p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servingongroups.org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"/>
          <p:cNvSpPr txBox="1">
            <a:spLocks noGrp="1"/>
          </p:cNvSpPr>
          <p:nvPr>
            <p:ph type="title"/>
          </p:nvPr>
        </p:nvSpPr>
        <p:spPr>
          <a:xfrm>
            <a:off x="865263" y="3319375"/>
            <a:ext cx="7772400" cy="1362000"/>
          </a:xfrm>
          <a:prstGeom prst="rect">
            <a:avLst/>
          </a:prstGeom>
          <a:solidFill>
            <a:schemeClr val="lt1">
              <a:alpha val="65490"/>
            </a:schemeClr>
          </a:solidFill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1400" tIns="25700" rIns="51400" bIns="2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</a:pPr>
            <a:r>
              <a:rPr lang="en-US" sz="330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Strand</a:t>
            </a:r>
            <a:r>
              <a:rPr lang="en-US" sz="3300"/>
              <a:t> 5: </a:t>
            </a:r>
            <a:r>
              <a:rPr lang="en-US" sz="330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"/>
                  </a:ext>
                </a:extLst>
              </a:rPr>
              <a:t>Family</a:t>
            </a:r>
            <a:r>
              <a:rPr lang="en-US" sz="3300"/>
              <a:t> Engagement</a:t>
            </a:r>
            <a:endParaRPr sz="3300"/>
          </a:p>
        </p:txBody>
      </p:sp>
      <p:sp>
        <p:nvSpPr>
          <p:cNvPr id="217" name="Google Shape;217;p1"/>
          <p:cNvSpPr txBox="1">
            <a:spLocks noGrp="1"/>
          </p:cNvSpPr>
          <p:nvPr>
            <p:ph type="body" idx="1"/>
          </p:nvPr>
        </p:nvSpPr>
        <p:spPr>
          <a:xfrm>
            <a:off x="105525" y="5407075"/>
            <a:ext cx="9291900" cy="807300"/>
          </a:xfrm>
          <a:prstGeom prst="rect">
            <a:avLst/>
          </a:prstGeom>
          <a:solidFill>
            <a:schemeClr val="lt1">
              <a:alpha val="65490"/>
            </a:schemeClr>
          </a:solidFill>
          <a:ln>
            <a:noFill/>
          </a:ln>
        </p:spPr>
        <p:txBody>
          <a:bodyPr spcFirstLastPara="1" wrap="square" lIns="51400" tIns="25700" rIns="51400" bIns="2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en-US" sz="2400">
                <a:solidFill>
                  <a:schemeClr val="dk1"/>
                </a:solidFill>
              </a:rPr>
              <a:t>December 1, 2021 &amp; March 2, 2022</a:t>
            </a:r>
            <a:endParaRPr sz="24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en-US" sz="2400">
                <a:solidFill>
                  <a:schemeClr val="dk1"/>
                </a:solidFill>
              </a:rPr>
              <a:t>9:00 - 12:30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1011155607e_0_58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Division Example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1011155607e_0_6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Let’s Spend Time with your Vision and Data Worksheet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1011155607e_0_25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200" b="1"/>
          </a:p>
          <a:p>
            <a:pPr marL="0" lvl="0" indent="0" algn="ctr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Positive Relationships</a:t>
            </a:r>
            <a:endParaRPr/>
          </a:p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CD2C23-F535-482B-8EE4-C8D9D62D9FE2}"/>
              </a:ext>
            </a:extLst>
          </p:cNvPr>
          <p:cNvSpPr txBox="1"/>
          <p:nvPr/>
        </p:nvSpPr>
        <p:spPr>
          <a:xfrm>
            <a:off x="1873770" y="3102964"/>
            <a:ext cx="639630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Please reference the Strand 5 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Vision and Data Worksheet – 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The Positive Relationship element.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1011155607e_0_26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Family Empowerment</a:t>
            </a:r>
            <a:endParaRPr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02E880-7B17-4DDF-85F5-3B47BAAC69D1}"/>
              </a:ext>
            </a:extLst>
          </p:cNvPr>
          <p:cNvSpPr txBox="1"/>
          <p:nvPr/>
        </p:nvSpPr>
        <p:spPr>
          <a:xfrm>
            <a:off x="1678898" y="2771107"/>
            <a:ext cx="5786203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Please reference the Strand 5 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Vision and Data Worksheet – 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The Family Empowerment element.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1011155607e_0_28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Leadership</a:t>
            </a: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992EA7-1F86-4605-8FB9-595E37D46EBB}"/>
              </a:ext>
            </a:extLst>
          </p:cNvPr>
          <p:cNvSpPr txBox="1"/>
          <p:nvPr/>
        </p:nvSpPr>
        <p:spPr>
          <a:xfrm>
            <a:off x="1446550" y="2736502"/>
            <a:ext cx="562880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Please reference the Strand 5 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Vision and Data Worksheet – 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The Leadership element.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1011155607e_0_27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Data Based Goals and Outcomes</a:t>
            </a: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8D1E75-D787-44F7-87FC-DB7DA2CBBFD4}"/>
              </a:ext>
            </a:extLst>
          </p:cNvPr>
          <p:cNvSpPr txBox="1"/>
          <p:nvPr/>
        </p:nvSpPr>
        <p:spPr>
          <a:xfrm>
            <a:off x="1757596" y="2756117"/>
            <a:ext cx="5628807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Please reference the Strand 5 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Vision and Data Worksheet – 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The Data Based Goals and Outcomes element.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1011155607e_0_27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Multi-tiered, Multi-dimensional Approaches</a:t>
            </a: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E50331-1700-4A40-BBFE-C51FA728689A}"/>
              </a:ext>
            </a:extLst>
          </p:cNvPr>
          <p:cNvSpPr txBox="1"/>
          <p:nvPr/>
        </p:nvSpPr>
        <p:spPr>
          <a:xfrm>
            <a:off x="1630180" y="2621205"/>
            <a:ext cx="6359577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Please reference the Strand 5 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Vision and Data Worksheet – 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The Multi-tiered, Multi-dimensional Approaches element.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1011155607e_0_26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Collaborative Problem Solving</a:t>
            </a: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24031E-C788-4F7F-998F-962C7F3334F9}"/>
              </a:ext>
            </a:extLst>
          </p:cNvPr>
          <p:cNvSpPr txBox="1"/>
          <p:nvPr/>
        </p:nvSpPr>
        <p:spPr>
          <a:xfrm>
            <a:off x="1618938" y="2681166"/>
            <a:ext cx="622091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Please reference the Strand 5 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Vision and Data Worksheet – 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The Collaborative Problem Solving element.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1011155607e_0_30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A9DCF2">
              <a:alpha val="651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-US" sz="3800">
                <a:solidFill>
                  <a:srgbClr val="000000"/>
                </a:solidFill>
              </a:rPr>
              <a:t>Tips for Recruiting and Retaining Members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34" name="Google Shape;334;g1011155607e_0_308"/>
          <p:cNvSpPr txBox="1"/>
          <p:nvPr/>
        </p:nvSpPr>
        <p:spPr>
          <a:xfrm>
            <a:off x="1091250" y="1825350"/>
            <a:ext cx="6961500" cy="41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Remove barriers</a:t>
            </a:r>
            <a:endParaRPr sz="28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Transportation</a:t>
            </a:r>
            <a:endParaRPr sz="2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Child care</a:t>
            </a:r>
            <a:endParaRPr sz="2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Dinner</a:t>
            </a:r>
            <a:endParaRPr sz="2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Time of day</a:t>
            </a:r>
            <a:endParaRPr sz="2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Language</a:t>
            </a:r>
            <a:endParaRPr sz="2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1011155607e_0_3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A9DCF2">
              <a:alpha val="651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/>
              <a:t>Be specific and focused with your requests.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41" name="Google Shape;341;g1011155607e_0_314"/>
          <p:cNvSpPr txBox="1"/>
          <p:nvPr/>
        </p:nvSpPr>
        <p:spPr>
          <a:xfrm>
            <a:off x="457200" y="1687150"/>
            <a:ext cx="8447100" cy="47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DO knock on the door of a specific parent that you would like to see involved.  Let him/her know exactly what the team will look like and exactly </a:t>
            </a:r>
            <a:r>
              <a:rPr lang="en-US" sz="2400" b="1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what role</a:t>
            </a: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you see him/her filling.</a:t>
            </a:r>
            <a:endParaRPr sz="2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DON’T send home a one-size-fits-all flyer asking for volunteers to serve on a “committee” or a “team”.</a:t>
            </a:r>
            <a:endParaRPr sz="2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1011155607e_0_20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Welcome back...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24" name="Google Shape;224;g1011155607e_0_20"/>
          <p:cNvSpPr txBox="1">
            <a:spLocks noGrp="1"/>
          </p:cNvSpPr>
          <p:nvPr>
            <p:ph type="body" idx="1"/>
          </p:nvPr>
        </p:nvSpPr>
        <p:spPr>
          <a:xfrm>
            <a:off x="228600" y="1600200"/>
            <a:ext cx="8686800" cy="4263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3650" dirty="0">
                <a:solidFill>
                  <a:schemeClr val="tx1"/>
                </a:solidFill>
                <a:highlight>
                  <a:srgbClr val="FFFFFF"/>
                </a:highlight>
              </a:rPr>
              <a:t>In breakout rooms, please share individually: </a:t>
            </a:r>
            <a:endParaRPr sz="3650" dirty="0">
              <a:solidFill>
                <a:schemeClr val="tx1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3650" dirty="0">
                <a:solidFill>
                  <a:schemeClr val="tx1"/>
                </a:solidFill>
                <a:highlight>
                  <a:srgbClr val="FFFFFF"/>
                </a:highlight>
              </a:rPr>
              <a:t>“So far this year, we have struggled with </a:t>
            </a:r>
            <a:r>
              <a:rPr lang="en-US" sz="3650" i="1" dirty="0">
                <a:solidFill>
                  <a:schemeClr val="tx1"/>
                </a:solidFill>
                <a:highlight>
                  <a:srgbClr val="FFFFFF"/>
                </a:highlight>
              </a:rPr>
              <a:t>_____</a:t>
            </a:r>
            <a:r>
              <a:rPr lang="en-US" sz="3650" dirty="0">
                <a:solidFill>
                  <a:schemeClr val="tx1"/>
                </a:solidFill>
                <a:highlight>
                  <a:srgbClr val="FFFFFF"/>
                </a:highlight>
              </a:rPr>
              <a:t> (a stink), AND strengthening engagement with families has or will create opportunities to </a:t>
            </a:r>
            <a:r>
              <a:rPr lang="en-US" sz="3650" i="1" dirty="0">
                <a:solidFill>
                  <a:schemeClr val="tx1"/>
                </a:solidFill>
                <a:highlight>
                  <a:srgbClr val="FFFFFF"/>
                </a:highlight>
              </a:rPr>
              <a:t>______</a:t>
            </a:r>
            <a:r>
              <a:rPr lang="en-US" sz="3650" dirty="0">
                <a:solidFill>
                  <a:schemeClr val="tx1"/>
                </a:solidFill>
                <a:highlight>
                  <a:srgbClr val="FFFFFF"/>
                </a:highlight>
              </a:rPr>
              <a:t> (a stretch)."</a:t>
            </a:r>
            <a:endParaRPr sz="5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g1011155607e_0_319"/>
          <p:cNvSpPr txBox="1">
            <a:spLocks noGrp="1"/>
          </p:cNvSpPr>
          <p:nvPr>
            <p:ph type="title" idx="4294967295"/>
          </p:nvPr>
        </p:nvSpPr>
        <p:spPr>
          <a:xfrm>
            <a:off x="457200" y="305599"/>
            <a:ext cx="8229600" cy="961800"/>
          </a:xfrm>
          <a:prstGeom prst="rect">
            <a:avLst/>
          </a:prstGeom>
          <a:solidFill>
            <a:srgbClr val="A9DCF2">
              <a:alpha val="651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28947"/>
              <a:buFont typeface="Arial"/>
              <a:buNone/>
            </a:pPr>
            <a:endParaRPr sz="3800"/>
          </a:p>
          <a:p>
            <a:pPr marL="0" lvl="0" indent="0" algn="ctr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26190"/>
              <a:buFont typeface="Arial"/>
              <a:buNone/>
            </a:pPr>
            <a:r>
              <a:rPr lang="en-US" sz="4200"/>
              <a:t>Provide training and recognition</a:t>
            </a:r>
            <a:endParaRPr sz="420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5263"/>
              <a:buNone/>
            </a:pPr>
            <a:endParaRPr sz="3800" b="1">
              <a:solidFill>
                <a:srgbClr val="000000"/>
              </a:solidFill>
            </a:endParaRPr>
          </a:p>
        </p:txBody>
      </p:sp>
      <p:sp>
        <p:nvSpPr>
          <p:cNvPr id="347" name="Google Shape;347;g1011155607e_0_319"/>
          <p:cNvSpPr txBox="1"/>
          <p:nvPr/>
        </p:nvSpPr>
        <p:spPr>
          <a:xfrm>
            <a:off x="650275" y="1929000"/>
            <a:ext cx="8361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Training:  Leadership and collaboration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Recognition:  Formal and informal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1011155607e_0_3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A9DCF2">
              <a:alpha val="651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-US"/>
              <a:t>Serving on a Group</a:t>
            </a:r>
            <a:endParaRPr/>
          </a:p>
        </p:txBody>
      </p:sp>
      <p:sp>
        <p:nvSpPr>
          <p:cNvPr id="354" name="Google Shape;354;g1011155607e_0_325"/>
          <p:cNvSpPr txBox="1"/>
          <p:nvPr/>
        </p:nvSpPr>
        <p:spPr>
          <a:xfrm>
            <a:off x="902850" y="1865650"/>
            <a:ext cx="7338300" cy="8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sng" strike="noStrike" cap="none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https://servingongroups.org/</a:t>
            </a:r>
            <a:endParaRPr sz="28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16"/>
          <p:cNvSpPr txBox="1">
            <a:spLocks noGrp="1"/>
          </p:cNvSpPr>
          <p:nvPr>
            <p:ph type="title"/>
          </p:nvPr>
        </p:nvSpPr>
        <p:spPr>
          <a:xfrm>
            <a:off x="228600" y="204650"/>
            <a:ext cx="8686800" cy="857400"/>
          </a:xfrm>
          <a:prstGeom prst="rect">
            <a:avLst/>
          </a:prstGeom>
          <a:solidFill>
            <a:srgbClr val="A9DCF2">
              <a:alpha val="65882"/>
            </a:srgbClr>
          </a:solidFill>
          <a:ln>
            <a:noFill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Verdana"/>
              <a:buNone/>
            </a:pPr>
            <a:r>
              <a:rPr lang="en-US" sz="3300">
                <a:solidFill>
                  <a:srgbClr val="000000"/>
                </a:solidFill>
              </a:rPr>
              <a:t>Equity Through Family Engagement</a:t>
            </a:r>
            <a:endParaRPr sz="3300">
              <a:solidFill>
                <a:srgbClr val="00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71031D-1D75-4062-BBDF-560DAB167245}"/>
              </a:ext>
            </a:extLst>
          </p:cNvPr>
          <p:cNvSpPr txBox="1"/>
          <p:nvPr/>
        </p:nvSpPr>
        <p:spPr>
          <a:xfrm>
            <a:off x="1184223" y="3241384"/>
            <a:ext cx="716529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https://www.youtube.com/watch?v=EvpuwU7gfVo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g1011155607e_0_30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Family Membership on your VTSS Team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g1011155607e_0_27"/>
          <p:cNvSpPr txBox="1">
            <a:spLocks noGrp="1"/>
          </p:cNvSpPr>
          <p:nvPr>
            <p:ph type="title"/>
          </p:nvPr>
        </p:nvSpPr>
        <p:spPr>
          <a:xfrm>
            <a:off x="310950" y="138200"/>
            <a:ext cx="8654700" cy="1416600"/>
          </a:xfrm>
          <a:prstGeom prst="rect">
            <a:avLst/>
          </a:prstGeom>
          <a:solidFill>
            <a:srgbClr val="A9DCF2">
              <a:alpha val="674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</a:pPr>
            <a:r>
              <a:rPr lang="en-US" sz="3600"/>
              <a:t>Engaging Families Throughout the Tiered Model</a:t>
            </a:r>
            <a:endParaRPr sz="36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C4BD2AF-C9FB-47D3-8112-A27E2EA1B804}"/>
              </a:ext>
            </a:extLst>
          </p:cNvPr>
          <p:cNvSpPr txBox="1"/>
          <p:nvPr/>
        </p:nvSpPr>
        <p:spPr>
          <a:xfrm>
            <a:off x="541665" y="2653258"/>
            <a:ext cx="8193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Please see you VTSS State Coach for this diagram.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g1011155607e_0_59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For March</a:t>
            </a:r>
            <a:endParaRPr/>
          </a:p>
        </p:txBody>
      </p:sp>
      <p:sp>
        <p:nvSpPr>
          <p:cNvPr id="407" name="Google Shape;407;g1011155607e_0_593"/>
          <p:cNvSpPr txBox="1"/>
          <p:nvPr/>
        </p:nvSpPr>
        <p:spPr>
          <a:xfrm>
            <a:off x="652175" y="1660075"/>
            <a:ext cx="8229600" cy="424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●"/>
            </a:pPr>
            <a:r>
              <a:rPr lang="en-US"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Complete 6 FE components on the Vision and Data worksheet</a:t>
            </a:r>
            <a:endParaRPr sz="24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●"/>
            </a:pPr>
            <a:r>
              <a:rPr lang="en-US"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Where needed, revisit Vision for Family Engagement</a:t>
            </a:r>
            <a:endParaRPr sz="24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●"/>
            </a:pPr>
            <a:r>
              <a:rPr lang="en-US"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Gather, examine and where needed, collect data in right hand column; bring data to March session when we will be aligning those by tiers</a:t>
            </a:r>
            <a:endParaRPr sz="24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●"/>
            </a:pPr>
            <a:r>
              <a:rPr lang="en-US"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Reflect on efforts to increase truly-representative family member participation on leadership teams; take steps towards increased participation </a:t>
            </a:r>
            <a:endParaRPr sz="24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g1011155607e_0_60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5 Minutes to Show and Share</a:t>
            </a:r>
            <a:endParaRPr/>
          </a:p>
        </p:txBody>
      </p:sp>
      <p:sp>
        <p:nvSpPr>
          <p:cNvPr id="414" name="Google Shape;414;g1011155607e_0_601"/>
          <p:cNvSpPr txBox="1"/>
          <p:nvPr/>
        </p:nvSpPr>
        <p:spPr>
          <a:xfrm>
            <a:off x="714400" y="1836950"/>
            <a:ext cx="7409400" cy="25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Verdana"/>
              <a:buAutoNum type="arabicPeriod"/>
            </a:pPr>
            <a:r>
              <a:rPr lang="en-US" sz="2600">
                <a:latin typeface="Verdana"/>
                <a:ea typeface="Verdana"/>
                <a:cs typeface="Verdana"/>
                <a:sym typeface="Verdana"/>
              </a:rPr>
              <a:t>Create a few slides</a:t>
            </a:r>
            <a:endParaRPr sz="2600"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Verdana"/>
              <a:buAutoNum type="arabicPeriod"/>
            </a:pPr>
            <a:r>
              <a:rPr lang="en-US" sz="2600">
                <a:latin typeface="Verdana"/>
                <a:ea typeface="Verdana"/>
                <a:cs typeface="Verdana"/>
                <a:sym typeface="Verdana"/>
              </a:rPr>
              <a:t>Be prepared to “show and share”:</a:t>
            </a:r>
            <a:endParaRPr sz="2600"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Verdana"/>
              <a:buChar char="●"/>
            </a:pPr>
            <a:r>
              <a:rPr lang="en-US" sz="2600">
                <a:latin typeface="Verdana"/>
                <a:ea typeface="Verdana"/>
                <a:cs typeface="Verdana"/>
                <a:sym typeface="Verdana"/>
              </a:rPr>
              <a:t>data collected, how and where shared, and how used</a:t>
            </a:r>
            <a:endParaRPr sz="2600"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Verdana"/>
              <a:buChar char="●"/>
            </a:pPr>
            <a:r>
              <a:rPr lang="en-US" sz="2600">
                <a:latin typeface="Verdana"/>
                <a:ea typeface="Verdana"/>
                <a:cs typeface="Verdana"/>
                <a:sym typeface="Verdana"/>
              </a:rPr>
              <a:t>family collaboration successes</a:t>
            </a:r>
            <a:endParaRPr sz="2600"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Verdana"/>
              <a:buChar char="●"/>
            </a:pPr>
            <a:r>
              <a:rPr lang="en-US" sz="2600">
                <a:latin typeface="Verdana"/>
                <a:ea typeface="Verdana"/>
                <a:cs typeface="Verdana"/>
                <a:sym typeface="Verdana"/>
              </a:rPr>
              <a:t>progress in family voice on your team</a:t>
            </a:r>
            <a:endParaRPr sz="2600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g9b28c7a656_0_5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A9DCF2">
              <a:alpha val="6705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4200"/>
              <a:t>Glows and Grows</a:t>
            </a:r>
            <a:endParaRPr sz="42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g9661162afc_0_6"/>
          <p:cNvSpPr txBox="1"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A9DCF2">
              <a:alpha val="6706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-US" sz="4200"/>
              <a:t>Please complete our evaluation.</a:t>
            </a:r>
            <a:endParaRPr sz="42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589B6-8B13-4ED3-85F3-E0AA1CEF8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Next Strand </a:t>
            </a:r>
            <a:r>
              <a:rPr lang="en-US"/>
              <a:t>5 Event</a:t>
            </a:r>
          </a:p>
        </p:txBody>
      </p:sp>
      <p:sp>
        <p:nvSpPr>
          <p:cNvPr id="436" name="Google Shape;436;g1011155607e_0_609"/>
          <p:cNvSpPr txBox="1"/>
          <p:nvPr/>
        </p:nvSpPr>
        <p:spPr>
          <a:xfrm>
            <a:off x="2939400" y="2529123"/>
            <a:ext cx="32652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Verdana"/>
                <a:ea typeface="Verdana"/>
                <a:cs typeface="Verdana"/>
                <a:sym typeface="Verdana"/>
              </a:rPr>
              <a:t>March 2, 2022</a:t>
            </a:r>
            <a:endParaRPr sz="3200" dirty="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Verdana"/>
                <a:ea typeface="Verdana"/>
                <a:cs typeface="Verdana"/>
                <a:sym typeface="Verdana"/>
              </a:rPr>
              <a:t>9:00 - 12:30</a:t>
            </a:r>
            <a:endParaRPr sz="3200" dirty="0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9b28c7a656_0_56"/>
          <p:cNvSpPr txBox="1">
            <a:spLocks noGrp="1"/>
          </p:cNvSpPr>
          <p:nvPr>
            <p:ph type="title" idx="4294967295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  <a:solidFill>
            <a:srgbClr val="A9DCF2">
              <a:alpha val="6666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</a:pPr>
            <a:r>
              <a:rPr lang="en-US" sz="4200" dirty="0">
                <a:solidFill>
                  <a:schemeClr val="dk1"/>
                </a:solidFill>
              </a:rPr>
              <a:t>Virtual Norms</a:t>
            </a:r>
            <a:endParaRPr sz="4200" dirty="0"/>
          </a:p>
        </p:txBody>
      </p:sp>
      <p:graphicFrame>
        <p:nvGraphicFramePr>
          <p:cNvPr id="231" name="Google Shape;231;g9b28c7a656_0_56"/>
          <p:cNvGraphicFramePr/>
          <p:nvPr/>
        </p:nvGraphicFramePr>
        <p:xfrm>
          <a:off x="228600" y="1828050"/>
          <a:ext cx="8686800" cy="4282650"/>
        </p:xfrm>
        <a:graphic>
          <a:graphicData uri="http://schemas.openxmlformats.org/drawingml/2006/table">
            <a:tbl>
              <a:tblPr firstRow="1" bandRow="1">
                <a:noFill/>
                <a:tableStyleId>{2DF8ADD5-FE02-4337-8F3C-C3D4A95DC9C1}</a:tableStyleId>
              </a:tblPr>
              <a:tblGrid>
                <a:gridCol w="2389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7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9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 dirty="0">
                          <a:solidFill>
                            <a:schemeClr val="dk1"/>
                          </a:solidFill>
                        </a:rPr>
                        <a:t>Expectations</a:t>
                      </a:r>
                      <a:endParaRPr sz="24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>
                          <a:solidFill>
                            <a:schemeClr val="dk1"/>
                          </a:solidFill>
                        </a:rPr>
                        <a:t>What does that look like?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B7B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8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>
                          <a:solidFill>
                            <a:schemeClr val="dk1"/>
                          </a:solidFill>
                        </a:rPr>
                        <a:t>Be Engaged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Char char="•"/>
                      </a:pPr>
                      <a:r>
                        <a:rPr lang="en-US" sz="2100" u="none" strike="noStrike" cap="none"/>
                        <a:t>Unmute to share ideas/questions.</a:t>
                      </a:r>
                      <a:endParaRPr sz="1700" u="none" strike="noStrike" cap="none"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Char char="•"/>
                      </a:pPr>
                      <a:r>
                        <a:rPr lang="en-US" sz="2100" u="none" strike="noStrike" cap="none"/>
                        <a:t>Participate in virtual activities.</a:t>
                      </a:r>
                      <a:endParaRPr sz="17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7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Be Respectful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Char char="•"/>
                      </a:pPr>
                      <a:r>
                        <a:rPr lang="en-US" sz="2100" u="none" strike="noStrike" cap="none"/>
                        <a:t>Eliminate distractions like cell phones, email, social media, and background noise.</a:t>
                      </a:r>
                      <a:endParaRPr sz="1700" u="none" strike="noStrike" cap="none"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Char char="•"/>
                      </a:pPr>
                      <a:r>
                        <a:rPr lang="en-US" sz="2100" u="none" strike="noStrike" cap="none"/>
                        <a:t>Give others time to talk and share.</a:t>
                      </a:r>
                      <a:endParaRPr sz="1700" u="none" strike="noStrike" cap="none"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Char char="•"/>
                      </a:pPr>
                      <a:r>
                        <a:rPr lang="en-US" sz="2100" u="none" strike="noStrike" cap="none"/>
                        <a:t>Be committed to attend the full session.</a:t>
                      </a:r>
                      <a:endParaRPr sz="17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7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Be Prepared 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Char char="•"/>
                      </a:pPr>
                      <a:r>
                        <a:rPr lang="en-US" sz="2100" u="none" strike="noStrike" cap="none" dirty="0"/>
                        <a:t>Download materials prior to the </a:t>
                      </a:r>
                      <a:r>
                        <a:rPr lang="en-US" sz="2100" u="none" strike="noStrike" cap="none" dirty="0">
                          <a:extLst>
                            <a:ext uri="http://customooxmlschemas.google.com/">
      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"/>
                            </a:ext>
                          </a:extLst>
                        </a:rPr>
                        <a:t>session</a:t>
                      </a:r>
                      <a:r>
                        <a:rPr lang="en-US" sz="2100" u="none" strike="noStrike" cap="none" dirty="0"/>
                        <a:t>.</a:t>
                      </a:r>
                      <a:endParaRPr sz="1700" u="none" strike="noStrike" cap="none" dirty="0"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Char char="•"/>
                      </a:pPr>
                      <a:r>
                        <a:rPr lang="en-US" sz="2100" u="none" strike="noStrike" cap="none" dirty="0"/>
                        <a:t>Set dates/times with your team to continue action planning after professional learning.</a:t>
                      </a:r>
                      <a:endParaRPr sz="17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9b28c7a656_0_12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  <a:solidFill>
            <a:srgbClr val="A9DCF2">
              <a:alpha val="6705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-US" sz="4200">
                <a:solidFill>
                  <a:srgbClr val="000000"/>
                </a:solidFill>
              </a:rPr>
              <a:t>Resources for Today</a:t>
            </a:r>
            <a:endParaRPr sz="4200">
              <a:solidFill>
                <a:srgbClr val="000000"/>
              </a:solidFill>
            </a:endParaRPr>
          </a:p>
        </p:txBody>
      </p:sp>
      <p:sp>
        <p:nvSpPr>
          <p:cNvPr id="237" name="Google Shape;237;g9b28c7a656_0_12"/>
          <p:cNvSpPr txBox="1">
            <a:spLocks noGrp="1"/>
          </p:cNvSpPr>
          <p:nvPr>
            <p:ph type="body" idx="1"/>
          </p:nvPr>
        </p:nvSpPr>
        <p:spPr>
          <a:xfrm>
            <a:off x="457201" y="1600201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Please see the chat box for the checklist with links to all the materials you’ll need today!</a:t>
            </a:r>
            <a:endParaRPr/>
          </a:p>
          <a:p>
            <a:pPr marL="45720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Record your Attendance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"/>
          <p:cNvSpPr txBox="1">
            <a:spLocks noGrp="1"/>
          </p:cNvSpPr>
          <p:nvPr>
            <p:ph type="title"/>
          </p:nvPr>
        </p:nvSpPr>
        <p:spPr>
          <a:xfrm>
            <a:off x="228600" y="381000"/>
            <a:ext cx="8686800" cy="857250"/>
          </a:xfrm>
          <a:prstGeom prst="rect">
            <a:avLst/>
          </a:prstGeom>
          <a:solidFill>
            <a:srgbClr val="A9DCF2">
              <a:alpha val="65882"/>
            </a:srgbClr>
          </a:solidFill>
          <a:ln>
            <a:noFill/>
          </a:ln>
        </p:spPr>
        <p:txBody>
          <a:bodyPr spcFirstLastPara="1" wrap="square" lIns="68550" tIns="34275" rIns="68550" bIns="34275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5775"/>
              </a:buClr>
              <a:buSzPts val="4000"/>
              <a:buFont typeface="Verdana"/>
              <a:buNone/>
            </a:pPr>
            <a:r>
              <a:rPr lang="en-US">
                <a:solidFill>
                  <a:srgbClr val="000000"/>
                </a:solidFill>
              </a:rPr>
              <a:t>Strand 5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44" name="Google Shape;244;p2"/>
          <p:cNvSpPr txBox="1">
            <a:spLocks noGrp="1"/>
          </p:cNvSpPr>
          <p:nvPr>
            <p:ph type="body" idx="1"/>
          </p:nvPr>
        </p:nvSpPr>
        <p:spPr>
          <a:xfrm>
            <a:off x="380050" y="2057400"/>
            <a:ext cx="8535300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t" anchorCtr="0">
            <a:normAutofit lnSpcReduction="10000"/>
          </a:bodyPr>
          <a:lstStyle/>
          <a:p>
            <a:pPr marL="3429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0810"/>
              <a:buNone/>
            </a:pPr>
            <a:r>
              <a:rPr lang="en-US" sz="296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"/>
                  </a:ext>
                </a:extLst>
              </a:rPr>
              <a:t>In this strand, participants will explore six essential elements of meaningful family engagement in multi-tiered systems of supports that deepen family and school commitment to collaborative and equitable partnerships while increasing specific student and family outcomes across domains. </a:t>
            </a:r>
            <a:endParaRPr sz="2960">
              <a:extLst>
                <a:ext uri="http://customooxmlschemas.google.com/">
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4"/>
                </a:ext>
              </a:extLst>
            </a:endParaRPr>
          </a:p>
          <a:p>
            <a:pPr marL="34290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0810"/>
              <a:buNone/>
            </a:pPr>
            <a:endParaRPr sz="2960">
              <a:extLst>
                <a:ext uri="http://customooxmlschemas.google.com/">
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5"/>
                </a:ext>
              </a:extLst>
            </a:endParaRPr>
          </a:p>
          <a:p>
            <a:pPr marL="34290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0810"/>
              <a:buNone/>
            </a:pPr>
            <a:endParaRPr sz="296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f9601820be_0_0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Take-a-ways from October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51" name="Google Shape;251;gf9601820be_0_0"/>
          <p:cNvSpPr txBox="1">
            <a:spLocks noGrp="1"/>
          </p:cNvSpPr>
          <p:nvPr>
            <p:ph type="body" idx="1"/>
          </p:nvPr>
        </p:nvSpPr>
        <p:spPr>
          <a:xfrm>
            <a:off x="457200" y="2150675"/>
            <a:ext cx="8229600" cy="3745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Include families in decision making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Families as Co-teachers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Engage families in new ways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Families need to be heard with respect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Meet families where they are</a:t>
            </a:r>
            <a:endParaRPr/>
          </a:p>
          <a:p>
            <a:pPr marL="45720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1011155607e_0_5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Homework from October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58" name="Google Shape;258;g1011155607e_0_5"/>
          <p:cNvSpPr txBox="1">
            <a:spLocks noGrp="1"/>
          </p:cNvSpPr>
          <p:nvPr>
            <p:ph type="body" idx="1"/>
          </p:nvPr>
        </p:nvSpPr>
        <p:spPr>
          <a:xfrm>
            <a:off x="457201" y="1600201"/>
            <a:ext cx="8229600" cy="4572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42900" lvl="0" indent="-274320" algn="l" rtl="0">
              <a:spcBef>
                <a:spcPts val="1000"/>
              </a:spcBef>
              <a:spcAft>
                <a:spcPts val="0"/>
              </a:spcAft>
              <a:buSzPct val="100000"/>
              <a:buFont typeface="Verdana"/>
              <a:buAutoNum type="arabicPeriod"/>
            </a:pPr>
            <a:r>
              <a:rPr lang="en-US" sz="2400"/>
              <a:t>Develop a </a:t>
            </a:r>
            <a:r>
              <a:rPr lang="en-US" sz="2400" u="sng"/>
              <a:t>vision statement</a:t>
            </a:r>
            <a:r>
              <a:rPr lang="en-US" sz="2400"/>
              <a:t> with input from families, community partners and others in your division.</a:t>
            </a:r>
            <a:endParaRPr sz="2400"/>
          </a:p>
          <a:p>
            <a:pPr marL="342900" lvl="0" indent="-274320" algn="l" rtl="0">
              <a:spcBef>
                <a:spcPts val="1000"/>
              </a:spcBef>
              <a:spcAft>
                <a:spcPts val="0"/>
              </a:spcAft>
              <a:buSzPct val="100000"/>
              <a:buFont typeface="Verdana"/>
              <a:buAutoNum type="arabicPeriod"/>
            </a:pPr>
            <a:r>
              <a:rPr lang="en-US" sz="2400"/>
              <a:t>Identify tiered family engagement supports and data sources.</a:t>
            </a:r>
            <a:endParaRPr sz="2400"/>
          </a:p>
          <a:p>
            <a:pPr marL="342900" lvl="0" indent="-274320" algn="l" rtl="0">
              <a:spcBef>
                <a:spcPts val="1000"/>
              </a:spcBef>
              <a:spcAft>
                <a:spcPts val="0"/>
              </a:spcAft>
              <a:buSzPct val="100000"/>
              <a:buAutoNum type="arabicPeriod"/>
            </a:pPr>
            <a:r>
              <a:rPr lang="en-US" sz="2400"/>
              <a:t>View and then share the </a:t>
            </a:r>
            <a:r>
              <a:rPr lang="en-US" sz="2400" i="1" u="sng"/>
              <a:t>Family Engagement in VTSS</a:t>
            </a:r>
            <a:r>
              <a:rPr lang="en-US" sz="2400" u="sng"/>
              <a:t> video series</a:t>
            </a:r>
            <a:r>
              <a:rPr lang="en-US" sz="2400"/>
              <a:t> with other division leaders and school teams to help them understand the 6 components.</a:t>
            </a:r>
            <a:endParaRPr sz="2400"/>
          </a:p>
          <a:p>
            <a:pPr marL="342900" lvl="0" indent="-274320" algn="l" rtl="0">
              <a:spcBef>
                <a:spcPts val="1000"/>
              </a:spcBef>
              <a:spcAft>
                <a:spcPts val="0"/>
              </a:spcAft>
              <a:buSzPct val="100000"/>
              <a:buFont typeface="Verdana"/>
              <a:buAutoNum type="arabicPeriod"/>
            </a:pPr>
            <a:r>
              <a:rPr lang="en-US" sz="2400"/>
              <a:t>Consider </a:t>
            </a:r>
            <a:r>
              <a:rPr lang="en-US" sz="2400" u="sng"/>
              <a:t>next steps</a:t>
            </a:r>
            <a:r>
              <a:rPr lang="en-US" sz="2400"/>
              <a:t> for collecting family and community </a:t>
            </a:r>
            <a:r>
              <a:rPr lang="en-US" sz="2400" u="sng"/>
              <a:t>data</a:t>
            </a:r>
            <a:r>
              <a:rPr lang="en-US" sz="2400"/>
              <a:t>.</a:t>
            </a:r>
            <a:endParaRPr sz="24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66666"/>
              <a:buFont typeface="Arial"/>
              <a:buNone/>
            </a:pPr>
            <a:endParaRPr sz="12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33333"/>
              <a:buFont typeface="Arial"/>
              <a:buNone/>
            </a:pPr>
            <a:r>
              <a:rPr lang="en-US" sz="2400"/>
              <a:t>Return ready to share your vision and completed worksheets. </a:t>
            </a:r>
            <a:endParaRPr sz="24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f9601820be_0_399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400">
                <a:solidFill>
                  <a:schemeClr val="dk1"/>
                </a:solidFill>
              </a:rPr>
              <a:t>Share your vision progress!</a:t>
            </a:r>
            <a:endParaRPr sz="4400">
              <a:solidFill>
                <a:srgbClr val="000000"/>
              </a:solidFill>
            </a:endParaRPr>
          </a:p>
        </p:txBody>
      </p:sp>
      <p:sp>
        <p:nvSpPr>
          <p:cNvPr id="266" name="Google Shape;266;gf9601820be_0_399"/>
          <p:cNvSpPr txBox="1"/>
          <p:nvPr/>
        </p:nvSpPr>
        <p:spPr>
          <a:xfrm>
            <a:off x="712950" y="1689300"/>
            <a:ext cx="7718100" cy="34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Verdana"/>
                <a:ea typeface="Verdana"/>
                <a:cs typeface="Verdana"/>
                <a:sym typeface="Verdana"/>
              </a:rPr>
              <a:t>We invite divisions to share the vision work you’ve completed since October. </a:t>
            </a:r>
            <a:endParaRPr sz="240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i="1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f9601820be_0_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A9DCF2">
              <a:alpha val="66270"/>
            </a:srgbClr>
          </a:solidFill>
          <a:ln>
            <a:noFill/>
          </a:ln>
        </p:spPr>
        <p:txBody>
          <a:bodyPr spcFirstLastPara="1" wrap="square" lIns="68550" tIns="34275" rIns="68550" bIns="34275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5775"/>
              </a:buClr>
              <a:buSzPts val="4000"/>
              <a:buFont typeface="Verdana"/>
              <a:buNone/>
            </a:pPr>
            <a:r>
              <a:rPr lang="en-US" sz="4200">
                <a:solidFill>
                  <a:srgbClr val="000000"/>
                </a:solidFill>
              </a:rPr>
              <a:t>What We Will Learn and Do</a:t>
            </a:r>
            <a:endParaRPr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72" name="Google Shape;272;gf9601820be_0_8"/>
          <p:cNvSpPr txBox="1">
            <a:spLocks noGrp="1"/>
          </p:cNvSpPr>
          <p:nvPr>
            <p:ph type="body" idx="4294967295"/>
          </p:nvPr>
        </p:nvSpPr>
        <p:spPr>
          <a:xfrm>
            <a:off x="142525" y="1646125"/>
            <a:ext cx="8544300" cy="400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t" anchorCtr="0">
            <a:normAutofit/>
          </a:bodyPr>
          <a:lstStyle/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212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lvl="0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US" sz="2400"/>
              <a:t>Examine actions, resources, skills, motivators and data related to each of the six essential family engagement elements.</a:t>
            </a:r>
            <a:endParaRPr sz="240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342900" lvl="0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US" sz="2400">
                <a:solidFill>
                  <a:srgbClr val="000000"/>
                </a:solidFill>
              </a:rPr>
              <a:t>Further develop vision</a:t>
            </a:r>
            <a:r>
              <a:rPr lang="en-US" sz="24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and action steps to respond to areas of identified need and identify new opportunities for increasing family and community voice and participation in systems change.</a:t>
            </a:r>
            <a:endParaRPr sz="24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34290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2025">
              <a:solidFill>
                <a:srgbClr val="00212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3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95DA9F"/>
      </a:accent1>
      <a:accent2>
        <a:srgbClr val="3BB54C"/>
      </a:accent2>
      <a:accent3>
        <a:srgbClr val="109449"/>
      </a:accent3>
      <a:accent4>
        <a:srgbClr val="0F693A"/>
      </a:accent4>
      <a:accent5>
        <a:srgbClr val="2AABE1"/>
      </a:accent5>
      <a:accent6>
        <a:srgbClr val="2AABE1"/>
      </a:accent6>
      <a:hlink>
        <a:srgbClr val="074A24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778</Words>
  <Application>Microsoft Office PowerPoint</Application>
  <PresentationFormat>On-screen Show (4:3)</PresentationFormat>
  <Paragraphs>131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Impact</vt:lpstr>
      <vt:lpstr>Times New Roman</vt:lpstr>
      <vt:lpstr>Verdana</vt:lpstr>
      <vt:lpstr>Office Theme</vt:lpstr>
      <vt:lpstr>Strand 5: Family Engagement</vt:lpstr>
      <vt:lpstr>Welcome back...</vt:lpstr>
      <vt:lpstr>Virtual Norms</vt:lpstr>
      <vt:lpstr>Resources for Today</vt:lpstr>
      <vt:lpstr>Strand 5</vt:lpstr>
      <vt:lpstr>Take-a-ways from October</vt:lpstr>
      <vt:lpstr>Homework from October</vt:lpstr>
      <vt:lpstr>Share your vision progress!</vt:lpstr>
      <vt:lpstr>What We Will Learn and Do</vt:lpstr>
      <vt:lpstr>Division Example </vt:lpstr>
      <vt:lpstr>Let’s Spend Time with your Vision and Data Worksheet</vt:lpstr>
      <vt:lpstr> Positive Relationships </vt:lpstr>
      <vt:lpstr>Family Empowerment</vt:lpstr>
      <vt:lpstr>Leadership</vt:lpstr>
      <vt:lpstr>Data Based Goals and Outcomes</vt:lpstr>
      <vt:lpstr>Multi-tiered, Multi-dimensional Approaches</vt:lpstr>
      <vt:lpstr>Collaborative Problem Solving</vt:lpstr>
      <vt:lpstr>Tips for Recruiting and Retaining Members</vt:lpstr>
      <vt:lpstr>Be specific and focused with your requests.</vt:lpstr>
      <vt:lpstr> Provide training and recognition </vt:lpstr>
      <vt:lpstr>Serving on a Group</vt:lpstr>
      <vt:lpstr>Equity Through Family Engagement</vt:lpstr>
      <vt:lpstr>Family Membership on your VTSS Team</vt:lpstr>
      <vt:lpstr>Engaging Families Throughout the Tiered Model</vt:lpstr>
      <vt:lpstr>For March</vt:lpstr>
      <vt:lpstr>5 Minutes to Show and Share</vt:lpstr>
      <vt:lpstr>Glows and Grows</vt:lpstr>
      <vt:lpstr>Please complete our evaluation.</vt:lpstr>
      <vt:lpstr>Our Next Strand 5 Event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Strand 5: Family Engagement</dc:title>
  <dc:creator>Jacklyn N Lewis</dc:creator>
  <cp:lastModifiedBy>Loaner</cp:lastModifiedBy>
  <cp:revision>5</cp:revision>
  <dcterms:created xsi:type="dcterms:W3CDTF">2017-04-18T16:38:12Z</dcterms:created>
  <dcterms:modified xsi:type="dcterms:W3CDTF">2021-12-02T15:37:13Z</dcterms:modified>
</cp:coreProperties>
</file>