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custDataLst>
    <p:tags r:id="rId4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gpPPqAlxRSZY7lqy7bCgu479huc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3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4" Type="http://schemas.openxmlformats.org/officeDocument/2006/relationships/tags" Target="tags/tag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2" name="Google Shape;202;p1:notes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b="1"/>
              <a:t>Intent:</a:t>
            </a:r>
            <a:endParaRPr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b="1"/>
              <a:t>Talking Points: </a:t>
            </a:r>
            <a:r>
              <a:rPr lang="en-US"/>
              <a:t>Activity- School level</a:t>
            </a:r>
            <a:endParaRPr/>
          </a:p>
          <a:p>
            <a: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rPr lang="en-US"/>
              <a:t>Which tier is strongest for students?  </a:t>
            </a:r>
            <a:endParaRPr/>
          </a:p>
          <a:p>
            <a: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rPr lang="en-US"/>
              <a:t>Which tier is strongest for families?  </a:t>
            </a:r>
            <a:endParaRPr/>
          </a:p>
          <a:p>
            <a: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rPr lang="en-US"/>
              <a:t>Revisit their goals and results of IC:  where do they want to start engaging families?</a:t>
            </a:r>
            <a:endParaRPr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b="1"/>
              <a:t>Training Activity:</a:t>
            </a:r>
            <a:endParaRPr/>
          </a:p>
          <a:p>
            <a: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endParaRPr/>
          </a:p>
        </p:txBody>
      </p:sp>
      <p:sp>
        <p:nvSpPr>
          <p:cNvPr id="203" name="Google Shape;203;p1:notes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50" rIns="93150" bIns="4655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body" idx="1"/>
          </p:nvPr>
        </p:nvSpPr>
        <p:spPr>
          <a:xfrm>
            <a:off x="609601" y="1600202"/>
            <a:ext cx="10972800" cy="4571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304801" y="228600"/>
            <a:ext cx="11582399" cy="1143000"/>
          </a:xfrm>
          <a:prstGeom prst="rect">
            <a:avLst/>
          </a:prstGeom>
          <a:solidFill>
            <a:srgbClr val="A9DCF2">
              <a:alpha val="66274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5775"/>
              </a:buClr>
              <a:buSzPts val="4000"/>
              <a:buFont typeface="Verdana"/>
              <a:buNone/>
              <a:defRPr sz="4000">
                <a:solidFill>
                  <a:srgbClr val="10577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1" name="Google Shape;21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738636" y="6277286"/>
            <a:ext cx="1456267" cy="5232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Slide">
  <p:cSld name="3_Title Slide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2" descr="Decorative image of professionals around a computer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" y="1873766"/>
            <a:ext cx="12196021" cy="2215293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2"/>
          <p:cNvSpPr txBox="1">
            <a:spLocks noGrp="1"/>
          </p:cNvSpPr>
          <p:nvPr>
            <p:ph type="ctrTitle"/>
          </p:nvPr>
        </p:nvSpPr>
        <p:spPr>
          <a:xfrm>
            <a:off x="1271006" y="3671155"/>
            <a:ext cx="9654012" cy="1470025"/>
          </a:xfrm>
          <a:prstGeom prst="rect">
            <a:avLst/>
          </a:prstGeom>
          <a:solidFill>
            <a:schemeClr val="lt1">
              <a:alpha val="66274"/>
            </a:schemeClr>
          </a:solidFill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400"/>
              <a:buFont typeface="Verdana"/>
              <a:buNone/>
              <a:defRPr sz="5400">
                <a:solidFill>
                  <a:srgbClr val="19191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ubTitle" idx="1"/>
          </p:nvPr>
        </p:nvSpPr>
        <p:spPr>
          <a:xfrm>
            <a:off x="1830812" y="5257800"/>
            <a:ext cx="8534400" cy="914400"/>
          </a:xfrm>
          <a:prstGeom prst="rect">
            <a:avLst/>
          </a:prstGeom>
          <a:solidFill>
            <a:schemeClr val="lt1">
              <a:alpha val="66274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7" name="Google Shape;77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72139" y="82049"/>
            <a:ext cx="3847724" cy="1382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3" descr="Decorative image of smiling professionals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596854"/>
            <a:ext cx="12196024" cy="2769116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1271006" y="3671155"/>
            <a:ext cx="9654012" cy="1470025"/>
          </a:xfrm>
          <a:prstGeom prst="rect">
            <a:avLst/>
          </a:prstGeom>
          <a:solidFill>
            <a:schemeClr val="lt1">
              <a:alpha val="66274"/>
            </a:schemeClr>
          </a:solidFill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400"/>
              <a:buFont typeface="Verdana"/>
              <a:buNone/>
              <a:defRPr sz="5400">
                <a:solidFill>
                  <a:srgbClr val="19191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1830812" y="5257800"/>
            <a:ext cx="8534400" cy="914400"/>
          </a:xfrm>
          <a:prstGeom prst="rect">
            <a:avLst/>
          </a:prstGeom>
          <a:solidFill>
            <a:schemeClr val="lt1">
              <a:alpha val="66274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85" name="Google Shape;85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72139" y="82049"/>
            <a:ext cx="3847724" cy="1382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Slide">
  <p:cSld name="5_Title Slide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4"/>
          <p:cNvSpPr txBox="1">
            <a:spLocks noGrp="1"/>
          </p:cNvSpPr>
          <p:nvPr>
            <p:ph type="ctrTitle"/>
          </p:nvPr>
        </p:nvSpPr>
        <p:spPr>
          <a:xfrm>
            <a:off x="1237953" y="1600201"/>
            <a:ext cx="9654012" cy="1470025"/>
          </a:xfrm>
          <a:prstGeom prst="rect">
            <a:avLst/>
          </a:prstGeom>
          <a:solidFill>
            <a:schemeClr val="lt1">
              <a:alpha val="66274"/>
            </a:schemeClr>
          </a:solidFill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400"/>
              <a:buFont typeface="Verdana"/>
              <a:buNone/>
              <a:defRPr sz="5400">
                <a:solidFill>
                  <a:srgbClr val="19191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subTitle" idx="1"/>
          </p:nvPr>
        </p:nvSpPr>
        <p:spPr>
          <a:xfrm>
            <a:off x="1797759" y="3429000"/>
            <a:ext cx="8534400" cy="914400"/>
          </a:xfrm>
          <a:prstGeom prst="rect">
            <a:avLst/>
          </a:prstGeom>
          <a:solidFill>
            <a:schemeClr val="lt1">
              <a:alpha val="66274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2" name="Google Shape;92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172139" y="82049"/>
            <a:ext cx="3847724" cy="1382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One Content">
  <p:cSld name="1_One Conten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5"/>
          <p:cNvSpPr txBox="1">
            <a:spLocks noGrp="1"/>
          </p:cNvSpPr>
          <p:nvPr>
            <p:ph type="title"/>
          </p:nvPr>
        </p:nvSpPr>
        <p:spPr>
          <a:xfrm>
            <a:off x="3657600" y="256814"/>
            <a:ext cx="7924800" cy="1143000"/>
          </a:xfrm>
          <a:prstGeom prst="rect">
            <a:avLst/>
          </a:prstGeom>
          <a:solidFill>
            <a:srgbClr val="A9DCF2">
              <a:alpha val="66274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Verdana"/>
              <a:buNone/>
              <a:defRPr sz="38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body" idx="1"/>
          </p:nvPr>
        </p:nvSpPr>
        <p:spPr>
          <a:xfrm>
            <a:off x="711200" y="1600201"/>
            <a:ext cx="10871200" cy="335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96" name="Google Shape;96;p1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9" name="Google Shape;99;p15" descr="Decorative image of smiling kids" title="Decorative image"/>
          <p:cNvPicPr preferRelativeResize="0"/>
          <p:nvPr/>
        </p:nvPicPr>
        <p:blipFill rotWithShape="1">
          <a:blip r:embed="rId2">
            <a:alphaModFix/>
          </a:blip>
          <a:srcRect l="237" t="13694"/>
          <a:stretch/>
        </p:blipFill>
        <p:spPr>
          <a:xfrm>
            <a:off x="-1" y="5105400"/>
            <a:ext cx="12192001" cy="1752600"/>
          </a:xfrm>
          <a:prstGeom prst="rect">
            <a:avLst/>
          </a:prstGeom>
          <a:noFill/>
          <a:ln w="38100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600" y="152400"/>
            <a:ext cx="3454400" cy="12412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One Content">
  <p:cSld name="3_One Content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>
            <a:spLocks noGrp="1"/>
          </p:cNvSpPr>
          <p:nvPr>
            <p:ph type="title"/>
          </p:nvPr>
        </p:nvSpPr>
        <p:spPr>
          <a:xfrm>
            <a:off x="3657600" y="256814"/>
            <a:ext cx="7924800" cy="1143000"/>
          </a:xfrm>
          <a:prstGeom prst="rect">
            <a:avLst/>
          </a:prstGeom>
          <a:solidFill>
            <a:srgbClr val="A9DCF2">
              <a:alpha val="66274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Verdana"/>
              <a:buNone/>
              <a:defRPr sz="38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335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04" name="Google Shape;104;p1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07" name="Google Shape;107;p16" descr="Decorative image of professionals around a computer" title="Decorative image"/>
          <p:cNvPicPr preferRelativeResize="0"/>
          <p:nvPr/>
        </p:nvPicPr>
        <p:blipFill rotWithShape="1">
          <a:blip r:embed="rId2">
            <a:alphaModFix/>
          </a:blip>
          <a:srcRect t="5950" b="16056"/>
          <a:stretch/>
        </p:blipFill>
        <p:spPr>
          <a:xfrm>
            <a:off x="0" y="5130800"/>
            <a:ext cx="12192000" cy="1727200"/>
          </a:xfrm>
          <a:prstGeom prst="rect">
            <a:avLst/>
          </a:prstGeom>
          <a:noFill/>
          <a:ln w="38100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</p:pic>
      <p:pic>
        <p:nvPicPr>
          <p:cNvPr id="108" name="Google Shape;108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600" y="152401"/>
            <a:ext cx="3447861" cy="12388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One Content">
  <p:cSld name="2_One Conten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xfrm>
            <a:off x="3657600" y="256814"/>
            <a:ext cx="7924800" cy="1143000"/>
          </a:xfrm>
          <a:prstGeom prst="rect">
            <a:avLst/>
          </a:prstGeom>
          <a:solidFill>
            <a:srgbClr val="A9DCF2">
              <a:alpha val="66274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Verdana"/>
              <a:buNone/>
              <a:defRPr sz="38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7"/>
          <p:cNvSpPr txBox="1">
            <a:spLocks noGrp="1"/>
          </p:cNvSpPr>
          <p:nvPr>
            <p:ph type="body" idx="1"/>
          </p:nvPr>
        </p:nvSpPr>
        <p:spPr>
          <a:xfrm>
            <a:off x="609601" y="1600201"/>
            <a:ext cx="10972800" cy="335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12" name="Google Shape;112;p1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5" name="Google Shape;115;p17" descr="Decorative image of college students/professionals around a table" title="Decorative image"/>
          <p:cNvPicPr preferRelativeResize="0"/>
          <p:nvPr/>
        </p:nvPicPr>
        <p:blipFill rotWithShape="1">
          <a:blip r:embed="rId2">
            <a:alphaModFix/>
          </a:blip>
          <a:srcRect t="21433"/>
          <a:stretch/>
        </p:blipFill>
        <p:spPr>
          <a:xfrm>
            <a:off x="1" y="5118100"/>
            <a:ext cx="12192000" cy="1739900"/>
          </a:xfrm>
          <a:prstGeom prst="rect">
            <a:avLst/>
          </a:prstGeom>
          <a:noFill/>
          <a:ln w="38100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</p:pic>
      <p:pic>
        <p:nvPicPr>
          <p:cNvPr id="116" name="Google Shape;116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600" y="152401"/>
            <a:ext cx="3447861" cy="12388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 txBox="1">
            <a:spLocks noGrp="1"/>
          </p:cNvSpPr>
          <p:nvPr>
            <p:ph type="title"/>
          </p:nvPr>
        </p:nvSpPr>
        <p:spPr>
          <a:xfrm>
            <a:off x="3657600" y="256814"/>
            <a:ext cx="7924800" cy="1143000"/>
          </a:xfrm>
          <a:prstGeom prst="rect">
            <a:avLst/>
          </a:prstGeom>
          <a:solidFill>
            <a:srgbClr val="A9DCF2">
              <a:alpha val="66274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Verdana"/>
              <a:buNone/>
              <a:defRPr sz="38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8"/>
          <p:cNvSpPr txBox="1">
            <a:spLocks noGrp="1"/>
          </p:cNvSpPr>
          <p:nvPr>
            <p:ph type="body" idx="1"/>
          </p:nvPr>
        </p:nvSpPr>
        <p:spPr>
          <a:xfrm>
            <a:off x="609600" y="1600202"/>
            <a:ext cx="5384800" cy="335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20" name="Google Shape;120;p18"/>
          <p:cNvSpPr txBox="1">
            <a:spLocks noGrp="1"/>
          </p:cNvSpPr>
          <p:nvPr>
            <p:ph type="body" idx="2"/>
          </p:nvPr>
        </p:nvSpPr>
        <p:spPr>
          <a:xfrm>
            <a:off x="6129865" y="1600201"/>
            <a:ext cx="5384800" cy="335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21" name="Google Shape;121;p1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24" name="Google Shape;124;p18" descr="Decorative image of smiling students shoulder-to-shoulder" title="Decorative image"/>
          <p:cNvPicPr preferRelativeResize="0"/>
          <p:nvPr/>
        </p:nvPicPr>
        <p:blipFill rotWithShape="1">
          <a:blip r:embed="rId2">
            <a:alphaModFix/>
          </a:blip>
          <a:srcRect l="237" t="13694"/>
          <a:stretch/>
        </p:blipFill>
        <p:spPr>
          <a:xfrm>
            <a:off x="-1" y="5105400"/>
            <a:ext cx="12192001" cy="1752600"/>
          </a:xfrm>
          <a:prstGeom prst="rect">
            <a:avLst/>
          </a:prstGeom>
          <a:noFill/>
          <a:ln w="38100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</p:pic>
      <p:pic>
        <p:nvPicPr>
          <p:cNvPr id="125" name="Google Shape;125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600" y="152401"/>
            <a:ext cx="3447861" cy="12388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19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9" name="Google Shape;129;p19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2" name="Google Shape;132;p19"/>
          <p:cNvSpPr/>
          <p:nvPr/>
        </p:nvSpPr>
        <p:spPr>
          <a:xfrm>
            <a:off x="-1" y="2214564"/>
            <a:ext cx="12192000" cy="681037"/>
          </a:xfrm>
          <a:prstGeom prst="rect">
            <a:avLst/>
          </a:prstGeom>
          <a:gradFill>
            <a:gsLst>
              <a:gs pos="0">
                <a:schemeClr val="accent5"/>
              </a:gs>
              <a:gs pos="75000">
                <a:srgbClr val="7DCCED"/>
              </a:gs>
              <a:gs pos="100000">
                <a:schemeClr val="lt1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33" name="Google Shape;133;p19" descr="Decorative image of professionals working around a table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" y="1"/>
            <a:ext cx="12192001" cy="2214563"/>
          </a:xfrm>
          <a:prstGeom prst="rect">
            <a:avLst/>
          </a:prstGeom>
          <a:noFill/>
          <a:ln>
            <a:noFill/>
          </a:ln>
          <a:effectLst>
            <a:reflection stA="52000" endA="300" endPos="35000" sy="-100000" algn="bl" rotWithShape="0"/>
          </a:effectLst>
        </p:spPr>
      </p:pic>
      <p:pic>
        <p:nvPicPr>
          <p:cNvPr id="134" name="Google Shape;134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600" y="76201"/>
            <a:ext cx="1320800" cy="4745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ection Header">
  <p:cSld name="3_Section Header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0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20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38" name="Google Shape;138;p2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2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1" name="Google Shape;141;p20"/>
          <p:cNvSpPr/>
          <p:nvPr/>
        </p:nvSpPr>
        <p:spPr>
          <a:xfrm>
            <a:off x="-1" y="2214564"/>
            <a:ext cx="12192000" cy="681037"/>
          </a:xfrm>
          <a:prstGeom prst="rect">
            <a:avLst/>
          </a:prstGeom>
          <a:gradFill>
            <a:gsLst>
              <a:gs pos="0">
                <a:schemeClr val="accent5"/>
              </a:gs>
              <a:gs pos="75000">
                <a:srgbClr val="7DCCED"/>
              </a:gs>
              <a:gs pos="100000">
                <a:schemeClr val="lt1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42" name="Google Shape;142;p20" descr="Decorative image of professionals around a table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" y="0"/>
            <a:ext cx="12192001" cy="2214562"/>
          </a:xfrm>
          <a:prstGeom prst="rect">
            <a:avLst/>
          </a:prstGeom>
          <a:noFill/>
          <a:ln>
            <a:noFill/>
          </a:ln>
          <a:effectLst>
            <a:reflection stA="52000" endA="300" endPos="35000" sy="-100000" algn="bl" rotWithShape="0"/>
          </a:effectLst>
        </p:spPr>
      </p:pic>
      <p:pic>
        <p:nvPicPr>
          <p:cNvPr id="143" name="Google Shape;143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601" y="55790"/>
            <a:ext cx="2079068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ection Header">
  <p:cSld name="1_Section Header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1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1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7" name="Google Shape;147;p2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2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0" name="Google Shape;150;p21"/>
          <p:cNvSpPr/>
          <p:nvPr/>
        </p:nvSpPr>
        <p:spPr>
          <a:xfrm>
            <a:off x="-1" y="2214564"/>
            <a:ext cx="12192000" cy="681037"/>
          </a:xfrm>
          <a:prstGeom prst="rect">
            <a:avLst/>
          </a:prstGeom>
          <a:gradFill>
            <a:gsLst>
              <a:gs pos="0">
                <a:schemeClr val="accent5"/>
              </a:gs>
              <a:gs pos="75000">
                <a:srgbClr val="7DCCED"/>
              </a:gs>
              <a:gs pos="100000">
                <a:schemeClr val="lt1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51" name="Google Shape;151;p21" descr="Decorative image of smiling teenagers at a library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" y="0"/>
            <a:ext cx="12192001" cy="2214562"/>
          </a:xfrm>
          <a:prstGeom prst="rect">
            <a:avLst/>
          </a:prstGeom>
          <a:noFill/>
          <a:ln>
            <a:noFill/>
          </a:ln>
          <a:effectLst>
            <a:reflection stA="52000" endA="300" endPos="35000" sy="-100000" algn="bl" rotWithShape="0"/>
          </a:effectLst>
        </p:spPr>
      </p:pic>
      <p:pic>
        <p:nvPicPr>
          <p:cNvPr id="152" name="Google Shape;152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533" y="34019"/>
            <a:ext cx="2079068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4" descr="Decorative Image of Smiling kids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556657"/>
            <a:ext cx="12196024" cy="2849511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4"/>
          <p:cNvSpPr txBox="1">
            <a:spLocks noGrp="1"/>
          </p:cNvSpPr>
          <p:nvPr>
            <p:ph type="ctrTitle"/>
          </p:nvPr>
        </p:nvSpPr>
        <p:spPr>
          <a:xfrm>
            <a:off x="1271006" y="3671155"/>
            <a:ext cx="9654012" cy="1470025"/>
          </a:xfrm>
          <a:prstGeom prst="rect">
            <a:avLst/>
          </a:prstGeom>
          <a:solidFill>
            <a:schemeClr val="lt1">
              <a:alpha val="66274"/>
            </a:schemeClr>
          </a:solidFill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Verdana"/>
              <a:buNone/>
              <a:defRPr sz="5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ubTitle" idx="1"/>
          </p:nvPr>
        </p:nvSpPr>
        <p:spPr>
          <a:xfrm>
            <a:off x="1830812" y="5257800"/>
            <a:ext cx="8534400" cy="914400"/>
          </a:xfrm>
          <a:prstGeom prst="rect">
            <a:avLst/>
          </a:prstGeom>
          <a:solidFill>
            <a:schemeClr val="lt1">
              <a:alpha val="66274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9" name="Google Shape;29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72139" y="82049"/>
            <a:ext cx="3847724" cy="1382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ection Header">
  <p:cSld name="2_Section Header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2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2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56" name="Google Shape;156;p2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2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2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9" name="Google Shape;159;p22"/>
          <p:cNvSpPr/>
          <p:nvPr/>
        </p:nvSpPr>
        <p:spPr>
          <a:xfrm>
            <a:off x="-1" y="2214564"/>
            <a:ext cx="12192000" cy="681037"/>
          </a:xfrm>
          <a:prstGeom prst="rect">
            <a:avLst/>
          </a:prstGeom>
          <a:gradFill>
            <a:gsLst>
              <a:gs pos="0">
                <a:schemeClr val="accent5"/>
              </a:gs>
              <a:gs pos="75000">
                <a:srgbClr val="7DCCED"/>
              </a:gs>
              <a:gs pos="100000">
                <a:schemeClr val="lt1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60" name="Google Shape;160;p22" descr="Decorative image of smiling professionals around a computer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" y="0"/>
            <a:ext cx="12191996" cy="2214562"/>
          </a:xfrm>
          <a:prstGeom prst="rect">
            <a:avLst/>
          </a:prstGeom>
          <a:noFill/>
          <a:ln>
            <a:noFill/>
          </a:ln>
          <a:effectLst>
            <a:reflection stA="52000" endA="300" endPos="35000" sy="-100000" algn="bl" rotWithShape="0"/>
          </a:effectLst>
        </p:spPr>
      </p:pic>
      <p:pic>
        <p:nvPicPr>
          <p:cNvPr id="161" name="Google Shape;161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533" y="34019"/>
            <a:ext cx="2079068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3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solidFill>
            <a:srgbClr val="A9DCF2">
              <a:alpha val="66274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23"/>
          <p:cNvSpPr txBox="1">
            <a:spLocks noGrp="1"/>
          </p:cNvSpPr>
          <p:nvPr>
            <p:ph type="body" idx="1"/>
          </p:nvPr>
        </p:nvSpPr>
        <p:spPr>
          <a:xfrm>
            <a:off x="1219200" y="1524001"/>
            <a:ext cx="4777317" cy="650875"/>
          </a:xfrm>
          <a:prstGeom prst="rect">
            <a:avLst/>
          </a:prstGeom>
          <a:solidFill>
            <a:srgbClr val="E8F7EB"/>
          </a:soli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65" name="Google Shape;165;p23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66" name="Google Shape;166;p23"/>
          <p:cNvSpPr txBox="1">
            <a:spLocks noGrp="1"/>
          </p:cNvSpPr>
          <p:nvPr>
            <p:ph type="body" idx="3"/>
          </p:nvPr>
        </p:nvSpPr>
        <p:spPr>
          <a:xfrm>
            <a:off x="6807200" y="1535113"/>
            <a:ext cx="4775200" cy="639762"/>
          </a:xfrm>
          <a:prstGeom prst="rect">
            <a:avLst/>
          </a:prstGeom>
          <a:solidFill>
            <a:srgbClr val="E8F7EB"/>
          </a:solidFill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67" name="Google Shape;167;p23"/>
          <p:cNvSpPr txBox="1">
            <a:spLocks noGrp="1"/>
          </p:cNvSpPr>
          <p:nvPr>
            <p:ph type="body" idx="4"/>
          </p:nvPr>
        </p:nvSpPr>
        <p:spPr>
          <a:xfrm>
            <a:off x="6197600" y="2174875"/>
            <a:ext cx="538480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68" name="Google Shape;168;p2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9" name="Google Shape;169;p2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2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1" name="Google Shape;171;p23"/>
          <p:cNvSpPr/>
          <p:nvPr/>
        </p:nvSpPr>
        <p:spPr>
          <a:xfrm>
            <a:off x="609600" y="1524000"/>
            <a:ext cx="609600" cy="6515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2" name="Google Shape;172;p23"/>
          <p:cNvSpPr/>
          <p:nvPr/>
        </p:nvSpPr>
        <p:spPr>
          <a:xfrm>
            <a:off x="6197600" y="1524000"/>
            <a:ext cx="609600" cy="6515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73" name="Google Shape;173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56801" y="5974443"/>
            <a:ext cx="2079068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4"/>
          <p:cNvSpPr txBox="1">
            <a:spLocks noGrp="1"/>
          </p:cNvSpPr>
          <p:nvPr>
            <p:ph type="title"/>
          </p:nvPr>
        </p:nvSpPr>
        <p:spPr>
          <a:xfrm>
            <a:off x="1219201" y="273050"/>
            <a:ext cx="3401484" cy="11620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" name="Google Shape;176;p24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77" name="Google Shape;177;p24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solidFill>
            <a:srgbClr val="E8F7EB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78" name="Google Shape;178;p2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9" name="Google Shape;179;p2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2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1" name="Google Shape;181;p24"/>
          <p:cNvSpPr/>
          <p:nvPr/>
        </p:nvSpPr>
        <p:spPr>
          <a:xfrm>
            <a:off x="609600" y="273362"/>
            <a:ext cx="609600" cy="11612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82" name="Google Shape;182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56801" y="5974443"/>
            <a:ext cx="2079068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5"/>
          <p:cNvSpPr txBox="1">
            <a:spLocks noGrp="1"/>
          </p:cNvSpPr>
          <p:nvPr>
            <p:ph type="title"/>
          </p:nvPr>
        </p:nvSpPr>
        <p:spPr>
          <a:xfrm>
            <a:off x="3657600" y="4800600"/>
            <a:ext cx="6047317" cy="5667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25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</p:sp>
      <p:sp>
        <p:nvSpPr>
          <p:cNvPr id="186" name="Google Shape;186;p2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2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2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9" name="Google Shape;189;p25"/>
          <p:cNvSpPr/>
          <p:nvPr/>
        </p:nvSpPr>
        <p:spPr>
          <a:xfrm>
            <a:off x="2438400" y="4800600"/>
            <a:ext cx="1219200" cy="609600"/>
          </a:xfrm>
          <a:prstGeom prst="rect">
            <a:avLst/>
          </a:prstGeom>
          <a:solidFill>
            <a:srgbClr val="A9DC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0" name="Google Shape;190;p25"/>
          <p:cNvSpPr txBox="1">
            <a:spLocks noGrp="1"/>
          </p:cNvSpPr>
          <p:nvPr>
            <p:ph type="body" idx="1"/>
          </p:nvPr>
        </p:nvSpPr>
        <p:spPr>
          <a:xfrm>
            <a:off x="2438400" y="5368925"/>
            <a:ext cx="7266517" cy="804862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pic>
        <p:nvPicPr>
          <p:cNvPr id="191" name="Google Shape;191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56801" y="5974443"/>
            <a:ext cx="2079068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One Content 1">
  <p:cSld name="2_One Content 1"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6"/>
          <p:cNvSpPr txBox="1">
            <a:spLocks noGrp="1"/>
          </p:cNvSpPr>
          <p:nvPr>
            <p:ph type="title"/>
          </p:nvPr>
        </p:nvSpPr>
        <p:spPr>
          <a:xfrm>
            <a:off x="3657600" y="256815"/>
            <a:ext cx="7924800" cy="1143000"/>
          </a:xfrm>
          <a:prstGeom prst="rect">
            <a:avLst/>
          </a:prstGeom>
          <a:solidFill>
            <a:srgbClr val="A9DCF2">
              <a:alpha val="66274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Verdana"/>
              <a:buNone/>
              <a:defRPr sz="28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4" name="Google Shape;194;p26"/>
          <p:cNvSpPr txBox="1">
            <a:spLocks noGrp="1"/>
          </p:cNvSpPr>
          <p:nvPr>
            <p:ph type="body" idx="1"/>
          </p:nvPr>
        </p:nvSpPr>
        <p:spPr>
          <a:xfrm>
            <a:off x="609601" y="1600204"/>
            <a:ext cx="10972800" cy="33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5" name="Google Shape;195;p26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6" name="Google Shape;196;p26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7" name="Google Shape;197;p26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98" name="Google Shape;198;p26" descr="Decorative image of college students/professionals around a table" title="Decorative image"/>
          <p:cNvPicPr preferRelativeResize="0"/>
          <p:nvPr/>
        </p:nvPicPr>
        <p:blipFill rotWithShape="1">
          <a:blip r:embed="rId2">
            <a:alphaModFix/>
          </a:blip>
          <a:srcRect t="21433"/>
          <a:stretch/>
        </p:blipFill>
        <p:spPr>
          <a:xfrm>
            <a:off x="1" y="5118101"/>
            <a:ext cx="12192000" cy="1739900"/>
          </a:xfrm>
          <a:prstGeom prst="rect">
            <a:avLst/>
          </a:prstGeom>
          <a:noFill/>
          <a:ln w="38100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</p:pic>
      <p:pic>
        <p:nvPicPr>
          <p:cNvPr id="199" name="Google Shape;199;p26" descr="VTSS Logo" title="Decorative imag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6400" y="337271"/>
            <a:ext cx="3149600" cy="10470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4" name="Google Shape;34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56801" y="5974443"/>
            <a:ext cx="2079068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solidFill>
            <a:srgbClr val="A9DCF2">
              <a:alpha val="66274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0" name="Google Shape;40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56801" y="5974443"/>
            <a:ext cx="2079068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_No_VTSS">
  <p:cSld name="1_Blank_No_VTSS">
    <p:bg>
      <p:bgPr>
        <a:solidFill>
          <a:schemeClr val="lt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9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solidFill>
            <a:srgbClr val="02693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Impact"/>
              <a:buNone/>
              <a:defRPr sz="2475" b="0" i="0" u="none" strike="noStrike" cap="non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013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013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013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013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013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013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013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013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ftr" idx="11"/>
          </p:nvPr>
        </p:nvSpPr>
        <p:spPr>
          <a:xfrm>
            <a:off x="345569" y="6284153"/>
            <a:ext cx="1172160" cy="471193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Times New Roman"/>
              <a:buNone/>
              <a:defRPr sz="675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imes New Roman"/>
              <a:buNone/>
              <a:defRPr sz="101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imes New Roman"/>
              <a:buNone/>
              <a:defRPr sz="101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imes New Roman"/>
              <a:buNone/>
              <a:defRPr sz="101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imes New Roman"/>
              <a:buNone/>
              <a:defRPr sz="101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imes New Roman"/>
              <a:buNone/>
              <a:defRPr sz="101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imes New Roman"/>
              <a:buNone/>
              <a:defRPr sz="101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imes New Roman"/>
              <a:buNone/>
              <a:defRPr sz="101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imes New Roman"/>
              <a:buNone/>
              <a:defRPr sz="101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10" descr="Decorative image of kids smiling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873766"/>
            <a:ext cx="12196024" cy="2215293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0"/>
          <p:cNvSpPr txBox="1">
            <a:spLocks noGrp="1"/>
          </p:cNvSpPr>
          <p:nvPr>
            <p:ph type="ctrTitle"/>
          </p:nvPr>
        </p:nvSpPr>
        <p:spPr>
          <a:xfrm>
            <a:off x="1271006" y="3671155"/>
            <a:ext cx="9654012" cy="1470025"/>
          </a:xfrm>
          <a:prstGeom prst="rect">
            <a:avLst/>
          </a:prstGeom>
          <a:solidFill>
            <a:schemeClr val="lt1">
              <a:alpha val="66274"/>
            </a:schemeClr>
          </a:solidFill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400"/>
              <a:buFont typeface="Verdana"/>
              <a:buNone/>
              <a:defRPr sz="5400">
                <a:solidFill>
                  <a:srgbClr val="19191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subTitle" idx="1"/>
          </p:nvPr>
        </p:nvSpPr>
        <p:spPr>
          <a:xfrm>
            <a:off x="1830812" y="5257800"/>
            <a:ext cx="8534400" cy="914400"/>
          </a:xfrm>
          <a:prstGeom prst="rect">
            <a:avLst/>
          </a:prstGeom>
          <a:solidFill>
            <a:schemeClr val="lt1">
              <a:alpha val="66274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1" name="Google Shape;61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72139" y="82049"/>
            <a:ext cx="3847724" cy="1382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Slide">
  <p:cSld name="4_Title Slide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1" descr="Decorative image of teenage students sitting around a table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" y="1873766"/>
            <a:ext cx="12196021" cy="2215293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1"/>
          <p:cNvSpPr txBox="1">
            <a:spLocks noGrp="1"/>
          </p:cNvSpPr>
          <p:nvPr>
            <p:ph type="ctrTitle"/>
          </p:nvPr>
        </p:nvSpPr>
        <p:spPr>
          <a:xfrm>
            <a:off x="1271006" y="3671155"/>
            <a:ext cx="9654012" cy="1470025"/>
          </a:xfrm>
          <a:prstGeom prst="rect">
            <a:avLst/>
          </a:prstGeom>
          <a:solidFill>
            <a:schemeClr val="lt1">
              <a:alpha val="66274"/>
            </a:schemeClr>
          </a:solidFill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400"/>
              <a:buFont typeface="Verdana"/>
              <a:buNone/>
              <a:defRPr sz="5400">
                <a:solidFill>
                  <a:srgbClr val="19191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ubTitle" idx="1"/>
          </p:nvPr>
        </p:nvSpPr>
        <p:spPr>
          <a:xfrm>
            <a:off x="1830812" y="5257800"/>
            <a:ext cx="8534400" cy="914400"/>
          </a:xfrm>
          <a:prstGeom prst="rect">
            <a:avLst/>
          </a:prstGeom>
          <a:solidFill>
            <a:schemeClr val="lt1">
              <a:alpha val="66274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9" name="Google Shape;69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72139" y="82049"/>
            <a:ext cx="3847724" cy="1382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"/>
          <p:cNvSpPr/>
          <p:nvPr/>
        </p:nvSpPr>
        <p:spPr>
          <a:xfrm>
            <a:off x="4938713" y="2014539"/>
            <a:ext cx="2256600" cy="321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51400" tIns="51400" rIns="51400" bIns="514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88"/>
              <a:buFont typeface="Arial"/>
              <a:buNone/>
            </a:pPr>
            <a:endParaRPr sz="788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1"/>
          <p:cNvSpPr txBox="1">
            <a:spLocks noGrp="1"/>
          </p:cNvSpPr>
          <p:nvPr>
            <p:ph type="title"/>
          </p:nvPr>
        </p:nvSpPr>
        <p:spPr>
          <a:xfrm>
            <a:off x="304801" y="228600"/>
            <a:ext cx="11582399" cy="1143000"/>
          </a:xfrm>
          <a:prstGeom prst="rect">
            <a:avLst/>
          </a:prstGeom>
          <a:solidFill>
            <a:srgbClr val="A9DCF2">
              <a:alpha val="6666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</a:pPr>
            <a:r>
              <a:rPr lang="en-US" sz="3600">
                <a:solidFill>
                  <a:schemeClr val="dk1"/>
                </a:solidFill>
              </a:rPr>
              <a:t>Engaging Families Throughout the Tiered Model</a:t>
            </a:r>
            <a:endParaRPr sz="36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endParaRPr sz="3600">
              <a:solidFill>
                <a:schemeClr val="dk1"/>
              </a:solidFill>
            </a:endParaRPr>
          </a:p>
        </p:txBody>
      </p:sp>
      <p:sp>
        <p:nvSpPr>
          <p:cNvPr id="207" name="Google Shape;207;p1"/>
          <p:cNvSpPr txBox="1"/>
          <p:nvPr/>
        </p:nvSpPr>
        <p:spPr>
          <a:xfrm>
            <a:off x="-2000250" y="2228850"/>
            <a:ext cx="1687500" cy="168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00" tIns="51400" rIns="51400" bIns="514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88"/>
              <a:buFont typeface="Arial"/>
              <a:buNone/>
            </a:pPr>
            <a:r>
              <a:rPr lang="en-US" sz="788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35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pSp>
        <p:nvGrpSpPr>
          <p:cNvPr id="208" name="Google Shape;208;p1"/>
          <p:cNvGrpSpPr/>
          <p:nvPr/>
        </p:nvGrpSpPr>
        <p:grpSpPr>
          <a:xfrm>
            <a:off x="1261320" y="1628661"/>
            <a:ext cx="9629573" cy="5148163"/>
            <a:chOff x="1509710" y="822841"/>
            <a:chExt cx="9247208" cy="6035232"/>
          </a:xfrm>
        </p:grpSpPr>
        <p:pic>
          <p:nvPicPr>
            <p:cNvPr id="209" name="Google Shape;209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029876" y="1014475"/>
              <a:ext cx="4029073" cy="57340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0" name="Google Shape;210;p1"/>
            <p:cNvSpPr txBox="1"/>
            <p:nvPr/>
          </p:nvSpPr>
          <p:spPr>
            <a:xfrm>
              <a:off x="1524001" y="3200400"/>
              <a:ext cx="3200400" cy="17544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51400" tIns="25700" rIns="51400" bIns="2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Calibri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Engaging Families at Tier 2</a:t>
              </a:r>
              <a:r>
                <a:rPr lang="en-US" sz="12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:</a:t>
              </a: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013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013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013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013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013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1" name="Google Shape;211;p1"/>
            <p:cNvSpPr txBox="1"/>
            <p:nvPr/>
          </p:nvSpPr>
          <p:spPr>
            <a:xfrm>
              <a:off x="1524001" y="5085082"/>
              <a:ext cx="3200400" cy="17544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51400" tIns="25700" rIns="51400" bIns="2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Engaging Families at Tier 1</a:t>
              </a:r>
              <a:r>
                <a:rPr lang="en-US" sz="12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:</a:t>
              </a:r>
              <a:endPara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2" name="Google Shape;212;p1"/>
            <p:cNvSpPr txBox="1"/>
            <p:nvPr/>
          </p:nvSpPr>
          <p:spPr>
            <a:xfrm>
              <a:off x="1509710" y="1336451"/>
              <a:ext cx="3200400" cy="17544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51400" tIns="25700" rIns="51400" bIns="2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Engaging Families at Tier 3:</a:t>
              </a: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3" name="Google Shape;213;p1"/>
            <p:cNvSpPr txBox="1"/>
            <p:nvPr/>
          </p:nvSpPr>
          <p:spPr>
            <a:xfrm>
              <a:off x="7239000" y="5103673"/>
              <a:ext cx="3276600" cy="17544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51400" tIns="25700" rIns="51400" bIns="2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Calibri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Data about Tier 1 Efforts:</a:t>
              </a: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4" name="Google Shape;214;p1"/>
            <p:cNvSpPr txBox="1"/>
            <p:nvPr/>
          </p:nvSpPr>
          <p:spPr>
            <a:xfrm>
              <a:off x="7239000" y="3200400"/>
              <a:ext cx="3276600" cy="17544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51400" tIns="25700" rIns="51400" bIns="2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Calibri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Data about Tier 2 Efforts</a:t>
              </a:r>
              <a:r>
                <a:rPr lang="en-US" sz="1013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:</a:t>
              </a:r>
              <a:endParaRPr sz="135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013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013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013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013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Arial"/>
                <a:buNone/>
              </a:pPr>
              <a:endParaRPr sz="1013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5" name="Google Shape;215;p1"/>
            <p:cNvSpPr txBox="1"/>
            <p:nvPr/>
          </p:nvSpPr>
          <p:spPr>
            <a:xfrm>
              <a:off x="7230275" y="1359819"/>
              <a:ext cx="3276600" cy="17544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51400" tIns="25700" rIns="51400" bIns="2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3"/>
                <a:buFont typeface="Calibri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Data about Tier 3 Efforts:</a:t>
              </a: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16" name="Google Shape;216;p1"/>
            <p:cNvGrpSpPr/>
            <p:nvPr/>
          </p:nvGrpSpPr>
          <p:grpSpPr>
            <a:xfrm>
              <a:off x="1523999" y="822841"/>
              <a:ext cx="9232919" cy="4288123"/>
              <a:chOff x="0" y="609"/>
              <a:chExt cx="5815" cy="2520"/>
            </a:xfrm>
          </p:grpSpPr>
          <p:grpSp>
            <p:nvGrpSpPr>
              <p:cNvPr id="217" name="Google Shape;217;p1"/>
              <p:cNvGrpSpPr/>
              <p:nvPr/>
            </p:nvGrpSpPr>
            <p:grpSpPr>
              <a:xfrm>
                <a:off x="3692" y="618"/>
                <a:ext cx="2123" cy="285"/>
                <a:chOff x="3925" y="1056"/>
                <a:chExt cx="1333" cy="304"/>
              </a:xfrm>
            </p:grpSpPr>
            <p:sp>
              <p:nvSpPr>
                <p:cNvPr id="218" name="Google Shape;218;p1"/>
                <p:cNvSpPr txBox="1"/>
                <p:nvPr/>
              </p:nvSpPr>
              <p:spPr>
                <a:xfrm>
                  <a:off x="3925" y="1060"/>
                  <a:ext cx="1333" cy="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51400" tIns="25700" rIns="51400" bIns="2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013"/>
                    <a:buFont typeface="Calibri"/>
                    <a:buNone/>
                  </a:pPr>
                  <a:r>
                    <a:rPr lang="en-US" sz="1400" b="1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Data about Family Engagement Efforts </a:t>
                  </a:r>
                  <a:endParaRPr sz="1000" b="1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19" name="Google Shape;219;p1"/>
                <p:cNvSpPr/>
                <p:nvPr/>
              </p:nvSpPr>
              <p:spPr>
                <a:xfrm>
                  <a:off x="3925" y="1056"/>
                  <a:ext cx="1200" cy="300"/>
                </a:xfrm>
                <a:prstGeom prst="rect">
                  <a:avLst/>
                </a:prstGeom>
                <a:noFill/>
                <a:ln w="28575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51400" tIns="25700" rIns="51400" bIns="2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013"/>
                    <a:buFont typeface="Arial"/>
                    <a:buNone/>
                  </a:pPr>
                  <a:endParaRPr sz="1013" b="0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220" name="Google Shape;220;p1"/>
              <p:cNvSpPr txBox="1"/>
              <p:nvPr/>
            </p:nvSpPr>
            <p:spPr>
              <a:xfrm>
                <a:off x="3695" y="1728"/>
                <a:ext cx="2100" cy="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51400" tIns="25700" rIns="51400" bIns="2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75"/>
                  <a:buFont typeface="Arial"/>
                  <a:buNone/>
                </a:pPr>
                <a:endParaRPr sz="675" b="0" i="0" u="sng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1" name="Google Shape;221;p1"/>
              <p:cNvSpPr txBox="1"/>
              <p:nvPr/>
            </p:nvSpPr>
            <p:spPr>
              <a:xfrm>
                <a:off x="3936" y="2829"/>
                <a:ext cx="1800" cy="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51400" tIns="25700" rIns="51400" bIns="2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75"/>
                  <a:buFont typeface="Arial"/>
                  <a:buNone/>
                </a:pPr>
                <a:endParaRPr sz="675" b="0" i="0" u="sng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222" name="Google Shape;222;p1"/>
              <p:cNvGrpSpPr/>
              <p:nvPr/>
            </p:nvGrpSpPr>
            <p:grpSpPr>
              <a:xfrm>
                <a:off x="44" y="957"/>
                <a:ext cx="2792" cy="287"/>
                <a:chOff x="-239" y="1297"/>
                <a:chExt cx="2507" cy="238"/>
              </a:xfrm>
            </p:grpSpPr>
            <p:sp>
              <p:nvSpPr>
                <p:cNvPr id="223" name="Google Shape;223;p1"/>
                <p:cNvSpPr txBox="1"/>
                <p:nvPr/>
              </p:nvSpPr>
              <p:spPr>
                <a:xfrm>
                  <a:off x="-239" y="1297"/>
                  <a:ext cx="2100" cy="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51400" tIns="25700" rIns="51400" bIns="2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675"/>
                    <a:buFont typeface="Arial"/>
                    <a:buNone/>
                  </a:pPr>
                  <a:endParaRPr sz="675" b="0" i="0" u="sng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224" name="Google Shape;224;p1"/>
                <p:cNvCxnSpPr/>
                <p:nvPr/>
              </p:nvCxnSpPr>
              <p:spPr>
                <a:xfrm>
                  <a:off x="1968" y="1535"/>
                  <a:ext cx="300" cy="0"/>
                </a:xfrm>
                <a:prstGeom prst="straightConnector1">
                  <a:avLst/>
                </a:prstGeom>
                <a:noFill/>
                <a:ln>
                  <a:noFill/>
                </a:ln>
              </p:spPr>
            </p:cxnSp>
          </p:grpSp>
          <p:grpSp>
            <p:nvGrpSpPr>
              <p:cNvPr id="225" name="Google Shape;225;p1"/>
              <p:cNvGrpSpPr/>
              <p:nvPr/>
            </p:nvGrpSpPr>
            <p:grpSpPr>
              <a:xfrm>
                <a:off x="0" y="1922"/>
                <a:ext cx="2119" cy="68"/>
                <a:chOff x="-40" y="2012"/>
                <a:chExt cx="2068" cy="33"/>
              </a:xfrm>
            </p:grpSpPr>
            <p:sp>
              <p:nvSpPr>
                <p:cNvPr id="226" name="Google Shape;226;p1"/>
                <p:cNvSpPr txBox="1"/>
                <p:nvPr/>
              </p:nvSpPr>
              <p:spPr>
                <a:xfrm>
                  <a:off x="-40" y="2045"/>
                  <a:ext cx="1800" cy="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51400" tIns="25700" rIns="51400" bIns="2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675"/>
                    <a:buFont typeface="Arial"/>
                    <a:buNone/>
                  </a:pPr>
                  <a:endParaRPr sz="675" b="0" i="0" u="sng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227" name="Google Shape;227;p1"/>
                <p:cNvCxnSpPr/>
                <p:nvPr/>
              </p:nvCxnSpPr>
              <p:spPr>
                <a:xfrm>
                  <a:off x="1728" y="2012"/>
                  <a:ext cx="300" cy="0"/>
                </a:xfrm>
                <a:prstGeom prst="straightConnector1">
                  <a:avLst/>
                </a:prstGeom>
                <a:noFill/>
                <a:ln>
                  <a:noFill/>
                </a:ln>
              </p:spPr>
            </p:cxnSp>
          </p:grpSp>
          <p:grpSp>
            <p:nvGrpSpPr>
              <p:cNvPr id="228" name="Google Shape;228;p1"/>
              <p:cNvGrpSpPr/>
              <p:nvPr/>
            </p:nvGrpSpPr>
            <p:grpSpPr>
              <a:xfrm>
                <a:off x="96" y="2780"/>
                <a:ext cx="1500" cy="116"/>
                <a:chOff x="240" y="3020"/>
                <a:chExt cx="1500" cy="80"/>
              </a:xfrm>
            </p:grpSpPr>
            <p:sp>
              <p:nvSpPr>
                <p:cNvPr id="229" name="Google Shape;229;p1"/>
                <p:cNvSpPr txBox="1"/>
                <p:nvPr/>
              </p:nvSpPr>
              <p:spPr>
                <a:xfrm>
                  <a:off x="240" y="3100"/>
                  <a:ext cx="1500" cy="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51400" tIns="25700" rIns="51400" bIns="2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675"/>
                    <a:buFont typeface="Arial"/>
                    <a:buNone/>
                  </a:pPr>
                  <a:endParaRPr sz="675" b="0" i="0" u="sng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230" name="Google Shape;230;p1"/>
                <p:cNvCxnSpPr/>
                <p:nvPr/>
              </p:nvCxnSpPr>
              <p:spPr>
                <a:xfrm>
                  <a:off x="1392" y="3020"/>
                  <a:ext cx="300" cy="0"/>
                </a:xfrm>
                <a:prstGeom prst="straightConnector1">
                  <a:avLst/>
                </a:prstGeom>
                <a:noFill/>
                <a:ln>
                  <a:noFill/>
                </a:ln>
              </p:spPr>
            </p:cxnSp>
          </p:grpSp>
          <p:grpSp>
            <p:nvGrpSpPr>
              <p:cNvPr id="231" name="Google Shape;231;p1"/>
              <p:cNvGrpSpPr/>
              <p:nvPr/>
            </p:nvGrpSpPr>
            <p:grpSpPr>
              <a:xfrm>
                <a:off x="31" y="609"/>
                <a:ext cx="2410" cy="252"/>
                <a:chOff x="-91" y="990"/>
                <a:chExt cx="1974" cy="311"/>
              </a:xfrm>
            </p:grpSpPr>
            <p:sp>
              <p:nvSpPr>
                <p:cNvPr id="232" name="Google Shape;232;p1"/>
                <p:cNvSpPr txBox="1"/>
                <p:nvPr/>
              </p:nvSpPr>
              <p:spPr>
                <a:xfrm>
                  <a:off x="83" y="1001"/>
                  <a:ext cx="1800" cy="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51400" tIns="25700" rIns="51400" bIns="2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600"/>
                    <a:buFont typeface="Arial"/>
                    <a:buNone/>
                  </a:pPr>
                  <a:r>
                    <a:rPr lang="en-US" sz="1600" b="1" i="0" u="none" strike="noStrike" cap="none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Efforts to Engage Families</a:t>
                  </a:r>
                  <a:endParaRPr sz="1600" b="0" i="0" u="none" strike="noStrike" cap="none">
                    <a:solidFill>
                      <a:srgbClr val="000000"/>
                    </a:solidFill>
                    <a:latin typeface="Verdana"/>
                    <a:ea typeface="Verdana"/>
                    <a:cs typeface="Verdana"/>
                    <a:sym typeface="Verdana"/>
                  </a:endParaRPr>
                </a:p>
              </p:txBody>
            </p:sp>
            <p:sp>
              <p:nvSpPr>
                <p:cNvPr id="233" name="Google Shape;233;p1"/>
                <p:cNvSpPr/>
                <p:nvPr/>
              </p:nvSpPr>
              <p:spPr>
                <a:xfrm>
                  <a:off x="-91" y="990"/>
                  <a:ext cx="1500" cy="300"/>
                </a:xfrm>
                <a:prstGeom prst="rect">
                  <a:avLst/>
                </a:prstGeom>
                <a:noFill/>
                <a:ln w="28575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51400" tIns="25700" rIns="51400" bIns="2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013"/>
                    <a:buFont typeface="Arial"/>
                    <a:buNone/>
                  </a:pPr>
                  <a:endParaRPr sz="1013" b="0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sp>
        <p:nvSpPr>
          <p:cNvPr id="234" name="Google Shape;234;p1"/>
          <p:cNvSpPr/>
          <p:nvPr/>
        </p:nvSpPr>
        <p:spPr>
          <a:xfrm>
            <a:off x="4877550" y="5688975"/>
            <a:ext cx="1687500" cy="59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3"/>
              <a:buFont typeface="Verdana"/>
              <a:buNone/>
            </a:pPr>
            <a:r>
              <a:rPr lang="en-US" sz="1013" b="1" i="1" u="none" strike="noStrike" cap="none">
                <a:solidFill>
                  <a:srgbClr val="105775"/>
                </a:solidFill>
                <a:latin typeface="Verdana"/>
                <a:ea typeface="Verdana"/>
                <a:cs typeface="Verdana"/>
                <a:sym typeface="Verdana"/>
              </a:rPr>
              <a:t>Responsive to Family and Student Needs</a:t>
            </a:r>
            <a:endParaRPr sz="1350" b="0" i="0" u="none" strike="noStrike" cap="none">
              <a:solidFill>
                <a:srgbClr val="105775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35" name="Google Shape;235;p1"/>
          <p:cNvSpPr txBox="1"/>
          <p:nvPr/>
        </p:nvSpPr>
        <p:spPr>
          <a:xfrm rot="4044740">
            <a:off x="10222866" y="2745253"/>
            <a:ext cx="1806577" cy="44097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68550" tIns="34275" rIns="68550" bIns="342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Verdana"/>
              <a:buNone/>
            </a:pPr>
            <a:r>
              <a:rPr lang="en-US" sz="135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School Level</a:t>
            </a:r>
            <a:endParaRPr sz="135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36" name="Google Shape;236;p1"/>
          <p:cNvSpPr txBox="1"/>
          <p:nvPr/>
        </p:nvSpPr>
        <p:spPr>
          <a:xfrm rot="4044645">
            <a:off x="10549888" y="2203823"/>
            <a:ext cx="2029823" cy="42080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68550" tIns="34275" rIns="68550" bIns="342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Verdana"/>
              <a:buNone/>
            </a:pPr>
            <a:r>
              <a:rPr lang="en-US" sz="135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District Level</a:t>
            </a:r>
            <a:endParaRPr sz="135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Engaging Families Throughout the Tiered Model&amp;#x0D;&amp;quot;&quot;/&gt;&lt;property id=&quot;20307&quot; value=&quot;256&quot;/&gt;&lt;/object&gt;&lt;/object&gt;&lt;object type=&quot;8&quot; unique_id=&quot;10006&quot;&gt;&lt;/object&gt;&lt;/object&gt;&lt;/database&gt;"/>
  <p:tag name="ARTICULATE_PROJECT_OPEN" val="0"/>
  <p:tag name="MMPROD_NEXTUNIQUEID" val="10009"/>
  <p:tag name="SECTOMILLISECCONVERTED" val="1"/>
</p:tagLst>
</file>

<file path=ppt/theme/theme1.xml><?xml version="1.0" encoding="utf-8"?>
<a:theme xmlns:a="http://schemas.openxmlformats.org/drawingml/2006/main" name="1_Office Theme">
  <a:themeElements>
    <a:clrScheme name="Custom 13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95DA9F"/>
      </a:accent1>
      <a:accent2>
        <a:srgbClr val="3BB54C"/>
      </a:accent2>
      <a:accent3>
        <a:srgbClr val="109449"/>
      </a:accent3>
      <a:accent4>
        <a:srgbClr val="0F693A"/>
      </a:accent4>
      <a:accent5>
        <a:srgbClr val="2AABE1"/>
      </a:accent5>
      <a:accent6>
        <a:srgbClr val="2AABE1"/>
      </a:accent6>
      <a:hlink>
        <a:srgbClr val="074A24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Widescreen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Impact</vt:lpstr>
      <vt:lpstr>Times New Roman</vt:lpstr>
      <vt:lpstr>Verdana</vt:lpstr>
      <vt:lpstr>1_Office Theme</vt:lpstr>
      <vt:lpstr>Engaging Families Throughout the Tiered Model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Engaging Families Throughout the Tiered Model </dc:title>
  <dc:creator>Kelly Henderson</dc:creator>
  <cp:lastModifiedBy>J Shelton</cp:lastModifiedBy>
  <cp:revision>1</cp:revision>
  <dcterms:created xsi:type="dcterms:W3CDTF">2021-09-20T19:09:55Z</dcterms:created>
  <dcterms:modified xsi:type="dcterms:W3CDTF">2021-11-28T17:10:49Z</dcterms:modified>
</cp:coreProperties>
</file>