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Lst>
  <p:sldSz cy="6858000" cx="9144000"/>
  <p:notesSz cx="6858000" cy="9144000"/>
  <p:embeddedFontLst>
    <p:embeddedFont>
      <p:font typeface="Quattrocento Sans"/>
      <p:regular r:id="rId151"/>
      <p:bold r:id="rId152"/>
      <p:italic r:id="rId153"/>
      <p:boldItalic r:id="rId1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155" roundtripDataSignature="AMtx7mgeMU4ltRot1BopkeXPXsocgGNa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9CC8B9B-5E87-42CA-B4B1-95F7AB519AEE}">
  <a:tblStyle styleId="{39CC8B9B-5E87-42CA-B4B1-95F7AB519AEE}"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1.xml"/><Relationship Id="rId147" Type="http://schemas.openxmlformats.org/officeDocument/2006/relationships/slide" Target="slides/slide140.xml"/><Relationship Id="rId6" Type="http://schemas.openxmlformats.org/officeDocument/2006/relationships/slideMaster" Target="slideMasters/slideMaster2.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154" Type="http://schemas.openxmlformats.org/officeDocument/2006/relationships/font" Target="fonts/QuattrocentoSans-boldItalic.fntdata"/><Relationship Id="rId58" Type="http://schemas.openxmlformats.org/officeDocument/2006/relationships/slide" Target="slides/slide51.xml"/><Relationship Id="rId153" Type="http://schemas.openxmlformats.org/officeDocument/2006/relationships/font" Target="fonts/QuattrocentoSans-italic.fntdata"/><Relationship Id="rId152" Type="http://schemas.openxmlformats.org/officeDocument/2006/relationships/font" Target="fonts/QuattrocentoSans-bold.fntdata"/><Relationship Id="rId151" Type="http://schemas.openxmlformats.org/officeDocument/2006/relationships/font" Target="fonts/QuattrocentoSans-regular.fntdata"/><Relationship Id="rId15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inyurl.com/3xc8fm3k" TargetMode="Externa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 name="Google Shape;22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p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8" name="Google Shape;1108;p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10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p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6" name="Google Shape;1116;p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1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4" name="Google Shape;1124;p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5" name="Google Shape;1125;p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10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p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5" name="Google Shape;1135;p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5" name="Google Shape;1145;p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6" name="Google Shape;1146;p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p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5" name="Google Shape;1155;p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Google Shape;1162;p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p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9" name="Google Shape;1169;p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1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7" name="Google Shape;1177;p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8" name="Google Shape;1178;p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5" name="Google Shape;1185;p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2" name="Google Shape;1192;p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3" name="Google Shape;1193;p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p1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0" name="Google Shape;1200;p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1" name="Google Shape;1201;p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8" name="Google Shape;1208;p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9" name="Google Shape;1209;p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1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6" name="Google Shape;1216;p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7" name="Google Shape;1217;p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3" name="Google Shape;1223;p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p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p1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p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p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p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p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6" name="Google Shape;1256;p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p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2" name="Google Shape;1262;p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3" name="Google Shape;1263;p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0" name="Google Shape;1270;p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1" name="Google Shape;1271;p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p1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8" name="Google Shape;1278;p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9" name="Google Shape;1279;p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6" name="Google Shape;1286;p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7" name="Google Shape;1287;p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p1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p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5" name="Google Shape;1295;p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3" name="Google Shape;1303;p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4" name="Google Shape;1304;p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p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0" name="Google Shape;1330;p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6" name="Google Shape;1336;p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7" name="Google Shape;1337;p1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1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43" name="Google Shape;1343;p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4" name="Google Shape;1344;p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1" name="Google Shape;1351;p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2" name="Google Shape;1352;p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1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9" name="Google Shape;1359;p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0" name="Google Shape;1360;p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p1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8" name="Google Shape;1368;p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9" name="Google Shape;1369;p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1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p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0" name="Google Shape;1380;p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6" name="Google Shape;1386;p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7" name="Google Shape;1387;p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1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p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5" name="Google Shape;1395;p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p1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1" name="Google Shape;1401;p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2" name="Google Shape;1402;p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1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8" name="Google Shape;1408;p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9" name="Google Shape;1409;p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5" name="Google Shape;1415;p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6" name="Google Shape;1416;p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p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4" name="Google Shape;1424;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p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p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9" name="Google Shape;1439;p1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316aaa3fa9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9" name="Google Shape;1449;g316aaa3fa90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Link to evaluation: </a:t>
            </a:r>
            <a:r>
              <a:rPr lang="en-US" u="sng">
                <a:solidFill>
                  <a:schemeClr val="hlink"/>
                </a:solidFill>
                <a:hlinkClick r:id="rId2"/>
              </a:rPr>
              <a:t>https://tinyurl.com/3xc8fm3k</a:t>
            </a:r>
            <a:endParaRPr/>
          </a:p>
        </p:txBody>
      </p:sp>
      <p:sp>
        <p:nvSpPr>
          <p:cNvPr id="1450" name="Google Shape;1450;g316aaa3fa90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p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0" name="Google Shape;1460;p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p1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7" name="Google Shape;1467;p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8" name="Google Shape;1468;p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8" name="Google Shape;33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55" name="Google Shape;35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403" name="Google Shape;403;p2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2" name="Google Shape;412;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23" name="Google Shape;42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22:notes"/>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r>
              <a:rPr b="0" i="0" lang="en-US" sz="1200" u="none" cap="none" strike="noStrike">
                <a:solidFill>
                  <a:schemeClr val="dk1"/>
                </a:solidFill>
                <a:latin typeface="Arial"/>
                <a:ea typeface="Arial"/>
                <a:cs typeface="Arial"/>
                <a:sym typeface="Arial"/>
              </a:rPr>
              <a:t>12/12/16</a:t>
            </a:r>
            <a:endParaRPr b="0" i="0" sz="1400" u="none" cap="none" strike="noStrike">
              <a:solidFill>
                <a:srgbClr val="000000"/>
              </a:solidFill>
              <a:latin typeface="Arial"/>
              <a:ea typeface="Arial"/>
              <a:cs typeface="Arial"/>
              <a:sym typeface="Arial"/>
            </a:endParaRPr>
          </a:p>
        </p:txBody>
      </p:sp>
      <p:sp>
        <p:nvSpPr>
          <p:cNvPr id="425" name="Google Shape;425;p22: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1" name="Google Shape;471;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7" name="Google Shape;507;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8" name="Google Shape;578;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6" name="Google Shape;586;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2" name="Google Shape;24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1" name="Google Shape;611;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23" name="Google Shape;623;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44" name="Google Shape;644;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6" name="Google Shape;676;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3" name="Google Shape;683;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8" name="Google Shape;24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1" name="Google Shape;691;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0" name="Google Shape;700;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5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06" name="Google Shape;70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0" name="Google Shape;720;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1" name="Google Shape;741;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p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p6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90" name="Google Shape;790;p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p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98" name="Google Shape;798;p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2" name="Google Shape;812;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0" name="Google Shape;820;p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8" name="Google Shape;828;p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45" name="Google Shape;845;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2" name="Google Shape;852;p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9" name="Google Shape;859;p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p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7" name="Google Shape;867;p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4" name="Google Shape;874;p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1" name="Google Shape;881;p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p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p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2" name="Google Shape;892;p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9" name="Google Shape;899;p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9" name="Google Shape;909;p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8" name="Google Shape;918;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3" name="Google Shape;943;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49" name="Google Shape;949;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4" name="Google Shape;974;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1" name="Google Shape;981;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2" name="Google Shape;982;p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8" name="Google Shape;988;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5" name="Google Shape;995;p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p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3" name="Google Shape;1003;p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3" name="Google Shape;1013;p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3" name="Google Shape;1023;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9" name="Google Shape;1029;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0" name="Google Shape;1030;p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6" name="Google Shape;1036;p9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37" name="Google Shape;1037;p9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6" name="Google Shape;1046;p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7" name="Google Shape;1047;p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6" name="Google Shape;1056;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5" name="Google Shape;1065;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6" name="Google Shape;1066;p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9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p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3" name="Google Shape;1073;p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9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4" name="Google Shape;1084;p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9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2" name="Google Shape;1092;p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0" name="Google Shape;1100;p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2" name="Shape 12"/>
        <p:cNvGrpSpPr/>
        <p:nvPr/>
      </p:nvGrpSpPr>
      <p:grpSpPr>
        <a:xfrm>
          <a:off x="0" y="0"/>
          <a:ext cx="0" cy="0"/>
          <a:chOff x="0" y="0"/>
          <a:chExt cx="0" cy="0"/>
        </a:xfrm>
      </p:grpSpPr>
      <p:pic>
        <p:nvPicPr>
          <p:cNvPr descr="Decorative Image of Smiling kids" id="13" name="Google Shape;13;p203"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14" name="Google Shape;14;p203"/>
          <p:cNvSpPr txBox="1"/>
          <p:nvPr>
            <p:ph type="ctrTitle"/>
          </p:nvPr>
        </p:nvSpPr>
        <p:spPr>
          <a:xfrm>
            <a:off x="953254" y="3671154"/>
            <a:ext cx="7240509" cy="1470025"/>
          </a:xfrm>
          <a:prstGeom prst="rect">
            <a:avLst/>
          </a:prstGeom>
          <a:solidFill>
            <a:schemeClr val="lt1">
              <a:alpha val="67450"/>
            </a:schemeClr>
          </a:solidFill>
          <a:ln cap="flat" cmpd="sng" w="19050">
            <a:solidFill>
              <a:srgbClr val="939598"/>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03"/>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6" name="Google Shape;16;p203"/>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bg>
      <p:bgPr>
        <a:solidFill>
          <a:schemeClr val="lt1"/>
        </a:solidFill>
      </p:bgPr>
    </p:bg>
    <p:spTree>
      <p:nvGrpSpPr>
        <p:cNvPr id="48" name="Shape 48"/>
        <p:cNvGrpSpPr/>
        <p:nvPr/>
      </p:nvGrpSpPr>
      <p:grpSpPr>
        <a:xfrm>
          <a:off x="0" y="0"/>
          <a:ext cx="0" cy="0"/>
          <a:chOff x="0" y="0"/>
          <a:chExt cx="0" cy="0"/>
        </a:xfrm>
      </p:grpSpPr>
      <p:sp>
        <p:nvSpPr>
          <p:cNvPr id="49" name="Google Shape;49;p212"/>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50" name="Shape 50"/>
        <p:cNvGrpSpPr/>
        <p:nvPr/>
      </p:nvGrpSpPr>
      <p:grpSpPr>
        <a:xfrm>
          <a:off x="0" y="0"/>
          <a:ext cx="0" cy="0"/>
          <a:chOff x="0" y="0"/>
          <a:chExt cx="0" cy="0"/>
        </a:xfrm>
      </p:grpSpPr>
      <p:sp>
        <p:nvSpPr>
          <p:cNvPr id="51" name="Google Shape;51;p2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2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2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type="blank">
  <p:cSld name="BLANK">
    <p:bg>
      <p:bgPr>
        <a:solidFill>
          <a:schemeClr val="lt1"/>
        </a:solidFill>
      </p:bgPr>
    </p:bg>
    <p:spTree>
      <p:nvGrpSpPr>
        <p:cNvPr id="54" name="Shape 54"/>
        <p:cNvGrpSpPr/>
        <p:nvPr/>
      </p:nvGrpSpPr>
      <p:grpSpPr>
        <a:xfrm>
          <a:off x="0" y="0"/>
          <a:ext cx="0" cy="0"/>
          <a:chOff x="0" y="0"/>
          <a:chExt cx="0" cy="0"/>
        </a:xfrm>
      </p:grpSpPr>
      <p:sp>
        <p:nvSpPr>
          <p:cNvPr id="55" name="Google Shape;55;p2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 name="Google Shape;56;p2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2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2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5"/>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2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p2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2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21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216"/>
          <p:cNvSpPr txBox="1"/>
          <p:nvPr>
            <p:ph idx="1" type="body"/>
          </p:nvPr>
        </p:nvSpPr>
        <p:spPr>
          <a:xfrm>
            <a:off x="457200" y="1434650"/>
            <a:ext cx="2985600" cy="4518300"/>
          </a:xfrm>
          <a:prstGeom prst="rect">
            <a:avLst/>
          </a:prstGeom>
          <a:solidFill>
            <a:srgbClr val="003369">
              <a:alpha val="72156"/>
            </a:srgbClr>
          </a:solidFill>
          <a:ln>
            <a:noFill/>
          </a:ln>
        </p:spPr>
        <p:txBody>
          <a:bodyPr anchorCtr="0" anchor="t" bIns="45700" lIns="91425" spcFirstLastPara="1" rIns="91425" wrap="square" tIns="45700">
            <a:normAutofit/>
          </a:bodyPr>
          <a:lstStyle>
            <a:lvl1pPr indent="-355600" lvl="0" marL="457200" algn="l">
              <a:lnSpc>
                <a:spcPct val="100000"/>
              </a:lnSpc>
              <a:spcBef>
                <a:spcPts val="640"/>
              </a:spcBef>
              <a:spcAft>
                <a:spcPts val="0"/>
              </a:spcAft>
              <a:buClr>
                <a:schemeClr val="lt1"/>
              </a:buClr>
              <a:buSzPts val="2000"/>
              <a:buChar char="•"/>
              <a:defRPr sz="2000">
                <a:solidFill>
                  <a:schemeClr val="lt1"/>
                </a:solidFill>
              </a:defRPr>
            </a:lvl1pPr>
            <a:lvl2pPr indent="-330200" lvl="1" marL="914400" algn="l">
              <a:lnSpc>
                <a:spcPct val="100000"/>
              </a:lnSpc>
              <a:spcBef>
                <a:spcPts val="560"/>
              </a:spcBef>
              <a:spcAft>
                <a:spcPts val="0"/>
              </a:spcAft>
              <a:buClr>
                <a:schemeClr val="lt1"/>
              </a:buClr>
              <a:buSzPts val="1600"/>
              <a:buChar char="–"/>
              <a:defRPr sz="1600">
                <a:solidFill>
                  <a:schemeClr val="lt1"/>
                </a:solidFill>
              </a:defRPr>
            </a:lvl2pPr>
            <a:lvl3pPr indent="-304800" lvl="2" marL="1371600" algn="l">
              <a:lnSpc>
                <a:spcPct val="100000"/>
              </a:lnSpc>
              <a:spcBef>
                <a:spcPts val="480"/>
              </a:spcBef>
              <a:spcAft>
                <a:spcPts val="0"/>
              </a:spcAft>
              <a:buClr>
                <a:schemeClr val="lt1"/>
              </a:buClr>
              <a:buSzPts val="1200"/>
              <a:buChar char="•"/>
              <a:defRPr sz="1200">
                <a:solidFill>
                  <a:schemeClr val="lt1"/>
                </a:solidFill>
              </a:defRPr>
            </a:lvl3pPr>
            <a:lvl4pPr indent="-279400" lvl="3" marL="1828800" algn="l">
              <a:lnSpc>
                <a:spcPct val="100000"/>
              </a:lnSpc>
              <a:spcBef>
                <a:spcPts val="400"/>
              </a:spcBef>
              <a:spcAft>
                <a:spcPts val="0"/>
              </a:spcAft>
              <a:buClr>
                <a:schemeClr val="lt1"/>
              </a:buClr>
              <a:buSzPts val="800"/>
              <a:buChar char="–"/>
              <a:defRPr sz="800">
                <a:solidFill>
                  <a:schemeClr val="lt1"/>
                </a:solidFill>
              </a:defRPr>
            </a:lvl4pPr>
            <a:lvl5pPr indent="-279400" lvl="4" marL="2286000" algn="l">
              <a:lnSpc>
                <a:spcPct val="100000"/>
              </a:lnSpc>
              <a:spcBef>
                <a:spcPts val="400"/>
              </a:spcBef>
              <a:spcAft>
                <a:spcPts val="0"/>
              </a:spcAft>
              <a:buClr>
                <a:schemeClr val="lt1"/>
              </a:buClr>
              <a:buSzPts val="800"/>
              <a:buChar char="»"/>
              <a:defRPr sz="800">
                <a:solidFill>
                  <a:schemeClr val="lt1"/>
                </a:solidFill>
              </a:defRPr>
            </a:lvl5pPr>
            <a:lvl6pPr indent="-279400" lvl="5" marL="2743200" algn="l">
              <a:lnSpc>
                <a:spcPct val="100000"/>
              </a:lnSpc>
              <a:spcBef>
                <a:spcPts val="400"/>
              </a:spcBef>
              <a:spcAft>
                <a:spcPts val="0"/>
              </a:spcAft>
              <a:buClr>
                <a:schemeClr val="lt1"/>
              </a:buClr>
              <a:buSzPts val="800"/>
              <a:buChar char="•"/>
              <a:defRPr sz="800">
                <a:solidFill>
                  <a:schemeClr val="lt1"/>
                </a:solidFill>
              </a:defRPr>
            </a:lvl6pPr>
            <a:lvl7pPr indent="-279400" lvl="6" marL="3200400" algn="l">
              <a:lnSpc>
                <a:spcPct val="100000"/>
              </a:lnSpc>
              <a:spcBef>
                <a:spcPts val="400"/>
              </a:spcBef>
              <a:spcAft>
                <a:spcPts val="0"/>
              </a:spcAft>
              <a:buClr>
                <a:schemeClr val="lt1"/>
              </a:buClr>
              <a:buSzPts val="800"/>
              <a:buChar char="•"/>
              <a:defRPr sz="800">
                <a:solidFill>
                  <a:schemeClr val="lt1"/>
                </a:solidFill>
              </a:defRPr>
            </a:lvl7pPr>
            <a:lvl8pPr indent="-279400" lvl="7" marL="3657600" algn="l">
              <a:lnSpc>
                <a:spcPct val="100000"/>
              </a:lnSpc>
              <a:spcBef>
                <a:spcPts val="400"/>
              </a:spcBef>
              <a:spcAft>
                <a:spcPts val="0"/>
              </a:spcAft>
              <a:buClr>
                <a:schemeClr val="lt1"/>
              </a:buClr>
              <a:buSzPts val="800"/>
              <a:buChar char="•"/>
              <a:defRPr sz="800">
                <a:solidFill>
                  <a:schemeClr val="lt1"/>
                </a:solidFill>
              </a:defRPr>
            </a:lvl8pPr>
            <a:lvl9pPr indent="-279400" lvl="8" marL="4114800" algn="l">
              <a:lnSpc>
                <a:spcPct val="100000"/>
              </a:lnSpc>
              <a:spcBef>
                <a:spcPts val="400"/>
              </a:spcBef>
              <a:spcAft>
                <a:spcPts val="0"/>
              </a:spcAft>
              <a:buClr>
                <a:schemeClr val="lt1"/>
              </a:buClr>
              <a:buSzPts val="800"/>
              <a:buChar char="•"/>
              <a:defRPr sz="800">
                <a:solidFill>
                  <a:schemeClr val="lt1"/>
                </a:solidFill>
              </a:defRPr>
            </a:lvl9pPr>
          </a:lstStyle>
          <a:p/>
        </p:txBody>
      </p:sp>
      <p:sp>
        <p:nvSpPr>
          <p:cNvPr id="67" name="Google Shape;67;p216"/>
          <p:cNvSpPr txBox="1"/>
          <p:nvPr>
            <p:ph idx="2" type="subTitle"/>
          </p:nvPr>
        </p:nvSpPr>
        <p:spPr>
          <a:xfrm>
            <a:off x="914400" y="271425"/>
            <a:ext cx="2528400" cy="11613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640"/>
              </a:spcBef>
              <a:spcAft>
                <a:spcPts val="0"/>
              </a:spcAft>
              <a:buSzPts val="2000"/>
              <a:buNone/>
              <a:defRPr b="1" sz="2000"/>
            </a:lvl1pPr>
            <a:lvl2pPr lvl="1" algn="l">
              <a:lnSpc>
                <a:spcPct val="100000"/>
              </a:lnSpc>
              <a:spcBef>
                <a:spcPts val="560"/>
              </a:spcBef>
              <a:spcAft>
                <a:spcPts val="0"/>
              </a:spcAft>
              <a:buSzPts val="2000"/>
              <a:buNone/>
              <a:defRPr sz="2000"/>
            </a:lvl2pPr>
            <a:lvl3pPr lvl="2" algn="l">
              <a:lnSpc>
                <a:spcPct val="100000"/>
              </a:lnSpc>
              <a:spcBef>
                <a:spcPts val="480"/>
              </a:spcBef>
              <a:spcAft>
                <a:spcPts val="0"/>
              </a:spcAft>
              <a:buSzPts val="1600"/>
              <a:buNone/>
              <a:defRPr sz="1600"/>
            </a:lvl3pPr>
            <a:lvl4pPr lvl="3" algn="l">
              <a:lnSpc>
                <a:spcPct val="100000"/>
              </a:lnSpc>
              <a:spcBef>
                <a:spcPts val="400"/>
              </a:spcBef>
              <a:spcAft>
                <a:spcPts val="0"/>
              </a:spcAft>
              <a:buSzPts val="1200"/>
              <a:buNone/>
              <a:defRPr sz="1200"/>
            </a:lvl4pPr>
            <a:lvl5pPr lvl="4" algn="l">
              <a:lnSpc>
                <a:spcPct val="100000"/>
              </a:lnSpc>
              <a:spcBef>
                <a:spcPts val="400"/>
              </a:spcBef>
              <a:spcAft>
                <a:spcPts val="0"/>
              </a:spcAft>
              <a:buSzPts val="1200"/>
              <a:buNone/>
              <a:defRPr sz="1200"/>
            </a:lvl5pPr>
            <a:lvl6pPr lvl="5" algn="l">
              <a:lnSpc>
                <a:spcPct val="100000"/>
              </a:lnSpc>
              <a:spcBef>
                <a:spcPts val="400"/>
              </a:spcBef>
              <a:spcAft>
                <a:spcPts val="0"/>
              </a:spcAft>
              <a:buSzPts val="1200"/>
              <a:buNone/>
              <a:defRPr sz="1200"/>
            </a:lvl6pPr>
            <a:lvl7pPr lvl="6" algn="l">
              <a:lnSpc>
                <a:spcPct val="100000"/>
              </a:lnSpc>
              <a:spcBef>
                <a:spcPts val="400"/>
              </a:spcBef>
              <a:spcAft>
                <a:spcPts val="0"/>
              </a:spcAft>
              <a:buSzPts val="1200"/>
              <a:buNone/>
              <a:defRPr sz="1200"/>
            </a:lvl7pPr>
            <a:lvl8pPr lvl="7" algn="l">
              <a:lnSpc>
                <a:spcPct val="100000"/>
              </a:lnSpc>
              <a:spcBef>
                <a:spcPts val="400"/>
              </a:spcBef>
              <a:spcAft>
                <a:spcPts val="0"/>
              </a:spcAft>
              <a:buSzPts val="1200"/>
              <a:buNone/>
              <a:defRPr sz="1200"/>
            </a:lvl8pPr>
            <a:lvl9pPr lvl="8" algn="l">
              <a:lnSpc>
                <a:spcPct val="100000"/>
              </a:lnSpc>
              <a:spcBef>
                <a:spcPts val="400"/>
              </a:spcBef>
              <a:spcAft>
                <a:spcPts val="0"/>
              </a:spcAft>
              <a:buSzPts val="1200"/>
              <a:buNone/>
              <a:defRPr sz="1200"/>
            </a:lvl9pPr>
          </a:lstStyle>
          <a:p/>
        </p:txBody>
      </p:sp>
      <p:sp>
        <p:nvSpPr>
          <p:cNvPr id="68" name="Google Shape;68;p216"/>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lvl1pPr indent="-393700" lvl="0" marL="457200" algn="l">
              <a:lnSpc>
                <a:spcPct val="100000"/>
              </a:lnSpc>
              <a:spcBef>
                <a:spcPts val="640"/>
              </a:spcBef>
              <a:spcAft>
                <a:spcPts val="0"/>
              </a:spcAft>
              <a:buSzPts val="2600"/>
              <a:buChar char="•"/>
              <a:defRPr sz="2600"/>
            </a:lvl1pPr>
            <a:lvl2pPr indent="-368300" lvl="1" marL="914400" algn="l">
              <a:lnSpc>
                <a:spcPct val="100000"/>
              </a:lnSpc>
              <a:spcBef>
                <a:spcPts val="560"/>
              </a:spcBef>
              <a:spcAft>
                <a:spcPts val="0"/>
              </a:spcAft>
              <a:buSzPts val="2200"/>
              <a:buChar char="–"/>
              <a:defRPr sz="2200"/>
            </a:lvl2pPr>
            <a:lvl3pPr indent="-342900" lvl="2" marL="1371600" algn="l">
              <a:lnSpc>
                <a:spcPct val="100000"/>
              </a:lnSpc>
              <a:spcBef>
                <a:spcPts val="480"/>
              </a:spcBef>
              <a:spcAft>
                <a:spcPts val="0"/>
              </a:spcAft>
              <a:buSzPts val="1800"/>
              <a:buChar char="•"/>
              <a:defRPr sz="1800"/>
            </a:lvl3pPr>
            <a:lvl4pPr indent="-317500" lvl="3" marL="1828800" algn="l">
              <a:lnSpc>
                <a:spcPct val="100000"/>
              </a:lnSpc>
              <a:spcBef>
                <a:spcPts val="400"/>
              </a:spcBef>
              <a:spcAft>
                <a:spcPts val="0"/>
              </a:spcAft>
              <a:buSzPts val="1400"/>
              <a:buChar char="–"/>
              <a:defRPr sz="1400"/>
            </a:lvl4pPr>
            <a:lvl5pPr indent="-317500" lvl="4" marL="2286000" algn="l">
              <a:lnSpc>
                <a:spcPct val="100000"/>
              </a:lnSpc>
              <a:spcBef>
                <a:spcPts val="400"/>
              </a:spcBef>
              <a:spcAft>
                <a:spcPts val="0"/>
              </a:spcAft>
              <a:buSzPts val="1400"/>
              <a:buChar char="»"/>
              <a:defRPr sz="1400"/>
            </a:lvl5pPr>
            <a:lvl6pPr indent="-317500" lvl="5" marL="2743200" algn="l">
              <a:lnSpc>
                <a:spcPct val="100000"/>
              </a:lnSpc>
              <a:spcBef>
                <a:spcPts val="400"/>
              </a:spcBef>
              <a:spcAft>
                <a:spcPts val="0"/>
              </a:spcAft>
              <a:buSzPts val="1400"/>
              <a:buChar char="•"/>
              <a:defRPr sz="1400"/>
            </a:lvl6pPr>
            <a:lvl7pPr indent="-317500" lvl="6" marL="3200400" algn="l">
              <a:lnSpc>
                <a:spcPct val="100000"/>
              </a:lnSpc>
              <a:spcBef>
                <a:spcPts val="400"/>
              </a:spcBef>
              <a:spcAft>
                <a:spcPts val="0"/>
              </a:spcAft>
              <a:buSzPts val="1400"/>
              <a:buChar char="•"/>
              <a:defRPr sz="1400"/>
            </a:lvl7pPr>
            <a:lvl8pPr indent="-317500" lvl="7" marL="3657600" algn="l">
              <a:lnSpc>
                <a:spcPct val="100000"/>
              </a:lnSpc>
              <a:spcBef>
                <a:spcPts val="400"/>
              </a:spcBef>
              <a:spcAft>
                <a:spcPts val="0"/>
              </a:spcAft>
              <a:buSzPts val="1400"/>
              <a:buChar char="•"/>
              <a:defRPr sz="1400"/>
            </a:lvl8pPr>
            <a:lvl9pPr indent="-317500" lvl="8" marL="4114800" algn="l">
              <a:lnSpc>
                <a:spcPct val="100000"/>
              </a:lnSpc>
              <a:spcBef>
                <a:spcPts val="400"/>
              </a:spcBef>
              <a:spcAft>
                <a:spcPts val="0"/>
              </a:spcAft>
              <a:buSzPts val="1400"/>
              <a:buChar char="•"/>
              <a:defRPr sz="1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69" name="Shape 69"/>
        <p:cNvGrpSpPr/>
        <p:nvPr/>
      </p:nvGrpSpPr>
      <p:grpSpPr>
        <a:xfrm>
          <a:off x="0" y="0"/>
          <a:ext cx="0" cy="0"/>
          <a:chOff x="0" y="0"/>
          <a:chExt cx="0" cy="0"/>
        </a:xfrm>
      </p:grpSpPr>
      <p:pic>
        <p:nvPicPr>
          <p:cNvPr id="70" name="Google Shape;70;p217"/>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71" name="Google Shape;71;p217"/>
          <p:cNvSpPr txBox="1"/>
          <p:nvPr>
            <p:ph type="ctrTitle"/>
          </p:nvPr>
        </p:nvSpPr>
        <p:spPr>
          <a:xfrm>
            <a:off x="953254" y="3671154"/>
            <a:ext cx="7240509" cy="1470025"/>
          </a:xfrm>
          <a:prstGeom prst="rect">
            <a:avLst/>
          </a:prstGeom>
          <a:solidFill>
            <a:schemeClr val="lt1">
              <a:alpha val="67450"/>
            </a:schemeClr>
          </a:solidFill>
          <a:ln cap="flat" cmpd="sng" w="19050">
            <a:solidFill>
              <a:srgbClr val="939598"/>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17"/>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3" name="Google Shape;73;p217"/>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spTree>
      <p:nvGrpSpPr>
        <p:cNvPr id="74" name="Shape 74"/>
        <p:cNvGrpSpPr/>
        <p:nvPr/>
      </p:nvGrpSpPr>
      <p:grpSpPr>
        <a:xfrm>
          <a:off x="0" y="0"/>
          <a:ext cx="0" cy="0"/>
          <a:chOff x="0" y="0"/>
          <a:chExt cx="0" cy="0"/>
        </a:xfrm>
      </p:grpSpPr>
      <p:pic>
        <p:nvPicPr>
          <p:cNvPr id="75" name="Google Shape;75;p218"/>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76" name="Google Shape;76;p218"/>
          <p:cNvSpPr txBox="1"/>
          <p:nvPr>
            <p:ph type="ctrTitle"/>
          </p:nvPr>
        </p:nvSpPr>
        <p:spPr>
          <a:xfrm>
            <a:off x="953254" y="3671154"/>
            <a:ext cx="7240509" cy="1470025"/>
          </a:xfrm>
          <a:prstGeom prst="rect">
            <a:avLst/>
          </a:prstGeom>
          <a:solidFill>
            <a:schemeClr val="lt1">
              <a:alpha val="67450"/>
            </a:schemeClr>
          </a:solidFill>
          <a:ln cap="flat" cmpd="sng" w="19050">
            <a:solidFill>
              <a:srgbClr val="939598"/>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18"/>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78" name="Google Shape;78;p218"/>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  4">
    <p:spTree>
      <p:nvGrpSpPr>
        <p:cNvPr id="79" name="Shape 79"/>
        <p:cNvGrpSpPr/>
        <p:nvPr/>
      </p:nvGrpSpPr>
      <p:grpSpPr>
        <a:xfrm>
          <a:off x="0" y="0"/>
          <a:ext cx="0" cy="0"/>
          <a:chOff x="0" y="0"/>
          <a:chExt cx="0" cy="0"/>
        </a:xfrm>
      </p:grpSpPr>
      <p:pic>
        <p:nvPicPr>
          <p:cNvPr id="80" name="Google Shape;80;p219"/>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81" name="Google Shape;81;p219"/>
          <p:cNvSpPr txBox="1"/>
          <p:nvPr>
            <p:ph type="ctrTitle"/>
          </p:nvPr>
        </p:nvSpPr>
        <p:spPr>
          <a:xfrm>
            <a:off x="953254" y="3671154"/>
            <a:ext cx="7240509" cy="1470025"/>
          </a:xfrm>
          <a:prstGeom prst="rect">
            <a:avLst/>
          </a:prstGeom>
          <a:solidFill>
            <a:schemeClr val="lt1">
              <a:alpha val="67450"/>
            </a:schemeClr>
          </a:solidFill>
          <a:ln cap="flat" cmpd="sng" w="19050">
            <a:solidFill>
              <a:srgbClr val="939598"/>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1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3" name="Google Shape;83;p219"/>
          <p:cNvPicPr preferRelativeResize="0"/>
          <p:nvPr/>
        </p:nvPicPr>
        <p:blipFill rotWithShape="1">
          <a:blip r:embed="rId3">
            <a:alphaModFix/>
          </a:blip>
          <a:srcRect b="0" l="0" r="0" t="0"/>
          <a:stretch/>
        </p:blipFill>
        <p:spPr>
          <a:xfrm>
            <a:off x="3200401" y="104910"/>
            <a:ext cx="2666998" cy="13468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 Slide 5">
    <p:spTree>
      <p:nvGrpSpPr>
        <p:cNvPr id="84" name="Shape 84"/>
        <p:cNvGrpSpPr/>
        <p:nvPr/>
      </p:nvGrpSpPr>
      <p:grpSpPr>
        <a:xfrm>
          <a:off x="0" y="0"/>
          <a:ext cx="0" cy="0"/>
          <a:chOff x="0" y="0"/>
          <a:chExt cx="0" cy="0"/>
        </a:xfrm>
      </p:grpSpPr>
      <p:pic>
        <p:nvPicPr>
          <p:cNvPr id="85" name="Google Shape;85;p220"/>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86" name="Google Shape;86;p220"/>
          <p:cNvSpPr txBox="1"/>
          <p:nvPr>
            <p:ph type="ctrTitle"/>
          </p:nvPr>
        </p:nvSpPr>
        <p:spPr>
          <a:xfrm>
            <a:off x="953254" y="3671154"/>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20"/>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8" name="Google Shape;88;p220"/>
          <p:cNvPicPr preferRelativeResize="0"/>
          <p:nvPr/>
        </p:nvPicPr>
        <p:blipFill rotWithShape="1">
          <a:blip r:embed="rId3">
            <a:alphaModFix/>
          </a:blip>
          <a:srcRect b="0" l="0" r="0" t="0"/>
          <a:stretch/>
        </p:blipFill>
        <p:spPr>
          <a:xfrm>
            <a:off x="3200401" y="104910"/>
            <a:ext cx="2666998" cy="13468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VTSS Text">
  <p:cSld name="Title - VTSS Text">
    <p:spTree>
      <p:nvGrpSpPr>
        <p:cNvPr id="89" name="Shape 89"/>
        <p:cNvGrpSpPr/>
        <p:nvPr/>
      </p:nvGrpSpPr>
      <p:grpSpPr>
        <a:xfrm>
          <a:off x="0" y="0"/>
          <a:ext cx="0" cy="0"/>
          <a:chOff x="0" y="0"/>
          <a:chExt cx="0" cy="0"/>
        </a:xfrm>
      </p:grpSpPr>
      <p:sp>
        <p:nvSpPr>
          <p:cNvPr id="90" name="Google Shape;90;p221"/>
          <p:cNvSpPr txBox="1"/>
          <p:nvPr>
            <p:ph type="ctrTitle"/>
          </p:nvPr>
        </p:nvSpPr>
        <p:spPr>
          <a:xfrm>
            <a:off x="928464" y="1600200"/>
            <a:ext cx="7240509" cy="1470025"/>
          </a:xfrm>
          <a:prstGeom prst="rect">
            <a:avLst/>
          </a:prstGeom>
          <a:solidFill>
            <a:schemeClr val="lt1">
              <a:alpha val="67450"/>
            </a:schemeClr>
          </a:solidFill>
          <a:ln cap="flat" cmpd="sng" w="19050">
            <a:solidFill>
              <a:srgbClr val="939598"/>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21"/>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2" name="Google Shape;92;p221"/>
          <p:cNvSpPr txBox="1"/>
          <p:nvPr/>
        </p:nvSpPr>
        <p:spPr>
          <a:xfrm>
            <a:off x="152400" y="471984"/>
            <a:ext cx="87630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rgbClr val="003369"/>
                </a:solidFill>
                <a:latin typeface="Quattrocento Sans"/>
                <a:ea typeface="Quattrocento Sans"/>
                <a:cs typeface="Quattrocento Sans"/>
                <a:sym typeface="Quattrocento Sans"/>
              </a:rPr>
              <a:t>Virginia Tiered Systems of Supports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17" name="Shape 17"/>
        <p:cNvGrpSpPr/>
        <p:nvPr/>
      </p:nvGrpSpPr>
      <p:grpSpPr>
        <a:xfrm>
          <a:off x="0" y="0"/>
          <a:ext cx="0" cy="0"/>
          <a:chOff x="0" y="0"/>
          <a:chExt cx="0" cy="0"/>
        </a:xfrm>
      </p:grpSpPr>
      <p:sp>
        <p:nvSpPr>
          <p:cNvPr id="18" name="Google Shape;18;p20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204"/>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147"/>
          <p:cNvSpPr txBox="1"/>
          <p:nvPr>
            <p:ph type="ctrTitle"/>
          </p:nvPr>
        </p:nvSpPr>
        <p:spPr>
          <a:xfrm>
            <a:off x="628650" y="1130909"/>
            <a:ext cx="3941213"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47"/>
          <p:cNvSpPr txBox="1"/>
          <p:nvPr>
            <p:ph idx="1" type="subTitle"/>
          </p:nvPr>
        </p:nvSpPr>
        <p:spPr>
          <a:xfrm>
            <a:off x="628650" y="3636221"/>
            <a:ext cx="3941213"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2" name="Google Shape;102;p147"/>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47"/>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147"/>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descr="VDOE Logo" id="105" name="Google Shape;105;p147"/>
          <p:cNvSpPr/>
          <p:nvPr/>
        </p:nvSpPr>
        <p:spPr>
          <a:xfrm>
            <a:off x="1515526" y="919537"/>
            <a:ext cx="8170436" cy="5938463"/>
          </a:xfrm>
          <a:prstGeom prst="rect">
            <a:avLst/>
          </a:prstGeom>
          <a:blipFill rotWithShape="1">
            <a:blip r:embed="rId2">
              <a:alphaModFix amt="20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147"/>
          <p:cNvSpPr txBox="1"/>
          <p:nvPr/>
        </p:nvSpPr>
        <p:spPr>
          <a:xfrm>
            <a:off x="1633591" y="5751826"/>
            <a:ext cx="7135402" cy="69249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900"/>
              <a:buFont typeface="Arial"/>
              <a:buNone/>
            </a:pPr>
            <a:r>
              <a:rPr b="1" i="0" lang="en-US" sz="3900" u="none" cap="none" strike="noStrike">
                <a:solidFill>
                  <a:schemeClr val="dk1"/>
                </a:solidFill>
                <a:latin typeface="Trebuchet MS"/>
                <a:ea typeface="Trebuchet MS"/>
                <a:cs typeface="Trebuchet MS"/>
                <a:sym typeface="Trebuchet MS"/>
              </a:rPr>
              <a:t>VIRGINIA DEPARTMENT OF EDUCATION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7" name="Shape 107"/>
        <p:cNvGrpSpPr/>
        <p:nvPr/>
      </p:nvGrpSpPr>
      <p:grpSpPr>
        <a:xfrm>
          <a:off x="0" y="0"/>
          <a:ext cx="0" cy="0"/>
          <a:chOff x="0" y="0"/>
          <a:chExt cx="0" cy="0"/>
        </a:xfrm>
      </p:grpSpPr>
      <p:sp>
        <p:nvSpPr>
          <p:cNvPr id="108" name="Google Shape;108;p185"/>
          <p:cNvSpPr txBox="1"/>
          <p:nvPr>
            <p:ph type="title"/>
          </p:nvPr>
        </p:nvSpPr>
        <p:spPr>
          <a:xfrm>
            <a:off x="0" y="0"/>
            <a:ext cx="9144000" cy="1323975"/>
          </a:xfrm>
          <a:prstGeom prst="rect">
            <a:avLst/>
          </a:prstGeom>
          <a:solidFill>
            <a:schemeClr val="dk1"/>
          </a:solidFill>
          <a:ln>
            <a:noFill/>
          </a:ln>
        </p:spPr>
        <p:txBody>
          <a:bodyPr anchorCtr="0" anchor="b" bIns="45700" lIns="822950" spcFirstLastPara="1" rIns="91425" wrap="square" tIns="4570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85"/>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85"/>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85"/>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2" name="Google Shape;112;p185"/>
          <p:cNvSpPr txBox="1"/>
          <p:nvPr>
            <p:ph idx="1" type="body"/>
          </p:nvPr>
        </p:nvSpPr>
        <p:spPr>
          <a:xfrm>
            <a:off x="628650" y="1458930"/>
            <a:ext cx="7886700" cy="4718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8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86"/>
          <p:cNvSpPr/>
          <p:nvPr>
            <p:ph idx="2" type="pic"/>
          </p:nvPr>
        </p:nvSpPr>
        <p:spPr>
          <a:xfrm>
            <a:off x="3887391" y="987425"/>
            <a:ext cx="4629150" cy="4873625"/>
          </a:xfrm>
          <a:prstGeom prst="rect">
            <a:avLst/>
          </a:prstGeom>
          <a:noFill/>
          <a:ln>
            <a:noFill/>
          </a:ln>
        </p:spPr>
      </p:sp>
      <p:sp>
        <p:nvSpPr>
          <p:cNvPr id="116" name="Google Shape;116;p186"/>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78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7" name="Google Shape;117;p186"/>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86"/>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86"/>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0" name="Shape 120"/>
        <p:cNvGrpSpPr/>
        <p:nvPr/>
      </p:nvGrpSpPr>
      <p:grpSpPr>
        <a:xfrm>
          <a:off x="0" y="0"/>
          <a:ext cx="0" cy="0"/>
          <a:chOff x="0" y="0"/>
          <a:chExt cx="0" cy="0"/>
        </a:xfrm>
      </p:grpSpPr>
      <p:sp>
        <p:nvSpPr>
          <p:cNvPr id="121" name="Google Shape;121;p187"/>
          <p:cNvSpPr txBox="1"/>
          <p:nvPr>
            <p:ph type="title"/>
          </p:nvPr>
        </p:nvSpPr>
        <p:spPr>
          <a:xfrm>
            <a:off x="0" y="0"/>
            <a:ext cx="9144000" cy="1323975"/>
          </a:xfrm>
          <a:prstGeom prst="rect">
            <a:avLst/>
          </a:prstGeom>
          <a:noFill/>
          <a:ln>
            <a:noFill/>
          </a:ln>
        </p:spPr>
        <p:txBody>
          <a:bodyPr anchorCtr="0" anchor="b" bIns="45700" lIns="822950" spcFirstLastPara="1" rIns="91425" wrap="square" tIns="4570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87"/>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187"/>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87"/>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5" name="Shape 125"/>
        <p:cNvGrpSpPr/>
        <p:nvPr/>
      </p:nvGrpSpPr>
      <p:grpSpPr>
        <a:xfrm>
          <a:off x="0" y="0"/>
          <a:ext cx="0" cy="0"/>
          <a:chOff x="0" y="0"/>
          <a:chExt cx="0" cy="0"/>
        </a:xfrm>
      </p:grpSpPr>
      <p:sp>
        <p:nvSpPr>
          <p:cNvPr id="126" name="Google Shape;126;p18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88"/>
          <p:cNvSpPr txBox="1"/>
          <p:nvPr>
            <p:ph idx="1" type="body"/>
          </p:nvPr>
        </p:nvSpPr>
        <p:spPr>
          <a:xfrm>
            <a:off x="3887391" y="987425"/>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27660" lvl="2" marL="1371600" algn="l">
              <a:lnSpc>
                <a:spcPct val="90000"/>
              </a:lnSpc>
              <a:spcBef>
                <a:spcPts val="500"/>
              </a:spcBef>
              <a:spcAft>
                <a:spcPts val="0"/>
              </a:spcAft>
              <a:buSzPts val="1560"/>
              <a:buChar char="o"/>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8" name="Google Shape;128;p188"/>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78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9" name="Google Shape;129;p188"/>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88"/>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88"/>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32" name="Shape 132"/>
        <p:cNvGrpSpPr/>
        <p:nvPr/>
      </p:nvGrpSpPr>
      <p:grpSpPr>
        <a:xfrm>
          <a:off x="0" y="0"/>
          <a:ext cx="0" cy="0"/>
          <a:chOff x="0" y="0"/>
          <a:chExt cx="0" cy="0"/>
        </a:xfrm>
      </p:grpSpPr>
      <p:sp>
        <p:nvSpPr>
          <p:cNvPr id="133" name="Google Shape;133;p189"/>
          <p:cNvSpPr txBox="1"/>
          <p:nvPr>
            <p:ph type="title"/>
          </p:nvPr>
        </p:nvSpPr>
        <p:spPr>
          <a:xfrm>
            <a:off x="0" y="0"/>
            <a:ext cx="9144000" cy="1323975"/>
          </a:xfrm>
          <a:prstGeom prst="rect">
            <a:avLst/>
          </a:prstGeom>
          <a:solidFill>
            <a:schemeClr val="dk1"/>
          </a:solidFill>
          <a:ln>
            <a:noFill/>
          </a:ln>
        </p:spPr>
        <p:txBody>
          <a:bodyPr anchorCtr="0" anchor="b" bIns="45700" lIns="822950" spcFirstLastPara="1" rIns="91425" wrap="square" tIns="4570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89"/>
          <p:cNvSpPr txBox="1"/>
          <p:nvPr>
            <p:ph idx="1" type="body"/>
          </p:nvPr>
        </p:nvSpPr>
        <p:spPr>
          <a:xfrm>
            <a:off x="628650" y="1548622"/>
            <a:ext cx="3886200" cy="46283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189"/>
          <p:cNvSpPr txBox="1"/>
          <p:nvPr>
            <p:ph idx="2" type="body"/>
          </p:nvPr>
        </p:nvSpPr>
        <p:spPr>
          <a:xfrm>
            <a:off x="4629150" y="1548622"/>
            <a:ext cx="3886200" cy="46283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189"/>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189"/>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189"/>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9" name="Shape 139"/>
        <p:cNvGrpSpPr/>
        <p:nvPr/>
      </p:nvGrpSpPr>
      <p:grpSpPr>
        <a:xfrm>
          <a:off x="0" y="0"/>
          <a:ext cx="0" cy="0"/>
          <a:chOff x="0" y="0"/>
          <a:chExt cx="0" cy="0"/>
        </a:xfrm>
      </p:grpSpPr>
      <p:sp>
        <p:nvSpPr>
          <p:cNvPr id="140" name="Google Shape;140;p190"/>
          <p:cNvSpPr txBox="1"/>
          <p:nvPr>
            <p:ph type="title"/>
          </p:nvPr>
        </p:nvSpPr>
        <p:spPr>
          <a:xfrm>
            <a:off x="623888" y="1709738"/>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Georg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90"/>
          <p:cNvSpPr txBox="1"/>
          <p:nvPr>
            <p:ph idx="1" type="body"/>
          </p:nvPr>
        </p:nvSpPr>
        <p:spPr>
          <a:xfrm>
            <a:off x="623888" y="4589463"/>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400">
                <a:solidFill>
                  <a:schemeClr val="accent3"/>
                </a:solidFill>
              </a:defRPr>
            </a:lvl1pPr>
            <a:lvl2pPr indent="-228600" lvl="1" marL="914400" algn="l">
              <a:lnSpc>
                <a:spcPct val="90000"/>
              </a:lnSpc>
              <a:spcBef>
                <a:spcPts val="500"/>
              </a:spcBef>
              <a:spcAft>
                <a:spcPts val="0"/>
              </a:spcAft>
              <a:buSzPts val="2000"/>
              <a:buNone/>
              <a:defRPr sz="2000">
                <a:solidFill>
                  <a:srgbClr val="888FA3"/>
                </a:solidFill>
              </a:defRPr>
            </a:lvl2pPr>
            <a:lvl3pPr indent="-228600" lvl="2" marL="1371600" algn="l">
              <a:lnSpc>
                <a:spcPct val="90000"/>
              </a:lnSpc>
              <a:spcBef>
                <a:spcPts val="500"/>
              </a:spcBef>
              <a:spcAft>
                <a:spcPts val="0"/>
              </a:spcAft>
              <a:buSzPts val="1170"/>
              <a:buNone/>
              <a:defRPr sz="1800">
                <a:solidFill>
                  <a:srgbClr val="888FA3"/>
                </a:solidFill>
              </a:defRPr>
            </a:lvl3pPr>
            <a:lvl4pPr indent="-228600" lvl="3" marL="1828800" algn="l">
              <a:lnSpc>
                <a:spcPct val="90000"/>
              </a:lnSpc>
              <a:spcBef>
                <a:spcPts val="500"/>
              </a:spcBef>
              <a:spcAft>
                <a:spcPts val="0"/>
              </a:spcAft>
              <a:buSzPts val="1600"/>
              <a:buNone/>
              <a:defRPr sz="1600">
                <a:solidFill>
                  <a:srgbClr val="888FA3"/>
                </a:solidFill>
              </a:defRPr>
            </a:lvl4pPr>
            <a:lvl5pPr indent="-228600" lvl="4" marL="2286000" algn="l">
              <a:lnSpc>
                <a:spcPct val="90000"/>
              </a:lnSpc>
              <a:spcBef>
                <a:spcPts val="500"/>
              </a:spcBef>
              <a:spcAft>
                <a:spcPts val="0"/>
              </a:spcAft>
              <a:buSzPts val="1600"/>
              <a:buNone/>
              <a:defRPr sz="1600">
                <a:solidFill>
                  <a:srgbClr val="888FA3"/>
                </a:solidFill>
              </a:defRPr>
            </a:lvl5pPr>
            <a:lvl6pPr indent="-228600" lvl="5" marL="2743200" algn="l">
              <a:lnSpc>
                <a:spcPct val="90000"/>
              </a:lnSpc>
              <a:spcBef>
                <a:spcPts val="500"/>
              </a:spcBef>
              <a:spcAft>
                <a:spcPts val="0"/>
              </a:spcAft>
              <a:buClr>
                <a:srgbClr val="888FA3"/>
              </a:buClr>
              <a:buSzPts val="1600"/>
              <a:buNone/>
              <a:defRPr sz="1600">
                <a:solidFill>
                  <a:srgbClr val="888FA3"/>
                </a:solidFill>
              </a:defRPr>
            </a:lvl6pPr>
            <a:lvl7pPr indent="-228600" lvl="6" marL="3200400" algn="l">
              <a:lnSpc>
                <a:spcPct val="90000"/>
              </a:lnSpc>
              <a:spcBef>
                <a:spcPts val="500"/>
              </a:spcBef>
              <a:spcAft>
                <a:spcPts val="0"/>
              </a:spcAft>
              <a:buClr>
                <a:srgbClr val="888FA3"/>
              </a:buClr>
              <a:buSzPts val="1600"/>
              <a:buNone/>
              <a:defRPr sz="1600">
                <a:solidFill>
                  <a:srgbClr val="888FA3"/>
                </a:solidFill>
              </a:defRPr>
            </a:lvl7pPr>
            <a:lvl8pPr indent="-228600" lvl="7" marL="3657600" algn="l">
              <a:lnSpc>
                <a:spcPct val="90000"/>
              </a:lnSpc>
              <a:spcBef>
                <a:spcPts val="500"/>
              </a:spcBef>
              <a:spcAft>
                <a:spcPts val="0"/>
              </a:spcAft>
              <a:buClr>
                <a:srgbClr val="888FA3"/>
              </a:buClr>
              <a:buSzPts val="1600"/>
              <a:buNone/>
              <a:defRPr sz="1600">
                <a:solidFill>
                  <a:srgbClr val="888FA3"/>
                </a:solidFill>
              </a:defRPr>
            </a:lvl8pPr>
            <a:lvl9pPr indent="-228600" lvl="8" marL="4114800" algn="l">
              <a:lnSpc>
                <a:spcPct val="90000"/>
              </a:lnSpc>
              <a:spcBef>
                <a:spcPts val="500"/>
              </a:spcBef>
              <a:spcAft>
                <a:spcPts val="0"/>
              </a:spcAft>
              <a:buClr>
                <a:srgbClr val="888FA3"/>
              </a:buClr>
              <a:buSzPts val="1600"/>
              <a:buNone/>
              <a:defRPr sz="1600">
                <a:solidFill>
                  <a:srgbClr val="888FA3"/>
                </a:solidFill>
              </a:defRPr>
            </a:lvl9pPr>
          </a:lstStyle>
          <a:p/>
        </p:txBody>
      </p:sp>
      <p:sp>
        <p:nvSpPr>
          <p:cNvPr id="142" name="Google Shape;142;p190"/>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90"/>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90"/>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45" name="Shape 145"/>
        <p:cNvGrpSpPr/>
        <p:nvPr/>
      </p:nvGrpSpPr>
      <p:grpSpPr>
        <a:xfrm>
          <a:off x="0" y="0"/>
          <a:ext cx="0" cy="0"/>
          <a:chOff x="0" y="0"/>
          <a:chExt cx="0" cy="0"/>
        </a:xfrm>
      </p:grpSpPr>
      <p:sp>
        <p:nvSpPr>
          <p:cNvPr id="146" name="Google Shape;146;p191"/>
          <p:cNvSpPr txBox="1"/>
          <p:nvPr>
            <p:ph type="title"/>
          </p:nvPr>
        </p:nvSpPr>
        <p:spPr>
          <a:xfrm>
            <a:off x="0" y="0"/>
            <a:ext cx="9144000" cy="1323975"/>
          </a:xfrm>
          <a:prstGeom prst="rect">
            <a:avLst/>
          </a:prstGeom>
          <a:noFill/>
          <a:ln>
            <a:noFill/>
          </a:ln>
        </p:spPr>
        <p:txBody>
          <a:bodyPr anchorCtr="0" anchor="b" bIns="45700" lIns="822950" spcFirstLastPara="1" rIns="91425" wrap="square" tIns="4570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91"/>
          <p:cNvSpPr txBox="1"/>
          <p:nvPr>
            <p:ph idx="1" type="body"/>
          </p:nvPr>
        </p:nvSpPr>
        <p:spPr>
          <a:xfrm>
            <a:off x="629841" y="1525199"/>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solidFill>
                  <a:schemeClr val="dk1"/>
                </a:solidFill>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17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8" name="Google Shape;148;p191"/>
          <p:cNvSpPr txBox="1"/>
          <p:nvPr>
            <p:ph idx="2" type="body"/>
          </p:nvPr>
        </p:nvSpPr>
        <p:spPr>
          <a:xfrm>
            <a:off x="629841"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191"/>
          <p:cNvSpPr txBox="1"/>
          <p:nvPr>
            <p:ph idx="3" type="body"/>
          </p:nvPr>
        </p:nvSpPr>
        <p:spPr>
          <a:xfrm>
            <a:off x="4629150" y="1525199"/>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solidFill>
                  <a:schemeClr val="dk1"/>
                </a:solidFill>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17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0" name="Google Shape;150;p191"/>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191"/>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91"/>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91"/>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54" name="Shape 154"/>
        <p:cNvGrpSpPr/>
        <p:nvPr/>
      </p:nvGrpSpPr>
      <p:grpSpPr>
        <a:xfrm>
          <a:off x="0" y="0"/>
          <a:ext cx="0" cy="0"/>
          <a:chOff x="0" y="0"/>
          <a:chExt cx="0" cy="0"/>
        </a:xfrm>
      </p:grpSpPr>
      <p:sp>
        <p:nvSpPr>
          <p:cNvPr id="155" name="Google Shape;155;p19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192"/>
          <p:cNvSpPr/>
          <p:nvPr>
            <p:ph idx="2" type="pic"/>
          </p:nvPr>
        </p:nvSpPr>
        <p:spPr>
          <a:xfrm>
            <a:off x="3887391" y="987425"/>
            <a:ext cx="4629150" cy="2259209"/>
          </a:xfrm>
          <a:prstGeom prst="rect">
            <a:avLst/>
          </a:prstGeom>
          <a:noFill/>
          <a:ln>
            <a:noFill/>
          </a:ln>
        </p:spPr>
      </p:sp>
      <p:sp>
        <p:nvSpPr>
          <p:cNvPr id="157" name="Google Shape;157;p192"/>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78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8" name="Google Shape;158;p192"/>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192"/>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92"/>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61" name="Google Shape;161;p192"/>
          <p:cNvSpPr/>
          <p:nvPr>
            <p:ph idx="3" type="pic"/>
          </p:nvPr>
        </p:nvSpPr>
        <p:spPr>
          <a:xfrm>
            <a:off x="3887391" y="3451509"/>
            <a:ext cx="2227659" cy="2259209"/>
          </a:xfrm>
          <a:prstGeom prst="rect">
            <a:avLst/>
          </a:prstGeom>
          <a:noFill/>
          <a:ln>
            <a:noFill/>
          </a:ln>
        </p:spPr>
      </p:sp>
      <p:sp>
        <p:nvSpPr>
          <p:cNvPr id="162" name="Google Shape;162;p192"/>
          <p:cNvSpPr/>
          <p:nvPr>
            <p:ph idx="4" type="pic"/>
          </p:nvPr>
        </p:nvSpPr>
        <p:spPr>
          <a:xfrm>
            <a:off x="6287691" y="3451508"/>
            <a:ext cx="2227659" cy="2259209"/>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63" name="Shape 163"/>
        <p:cNvGrpSpPr/>
        <p:nvPr/>
      </p:nvGrpSpPr>
      <p:grpSpPr>
        <a:xfrm>
          <a:off x="0" y="0"/>
          <a:ext cx="0" cy="0"/>
          <a:chOff x="0" y="0"/>
          <a:chExt cx="0" cy="0"/>
        </a:xfrm>
      </p:grpSpPr>
      <p:sp>
        <p:nvSpPr>
          <p:cNvPr id="164" name="Google Shape;164;p193"/>
          <p:cNvSpPr txBox="1"/>
          <p:nvPr>
            <p:ph type="title"/>
          </p:nvPr>
        </p:nvSpPr>
        <p:spPr>
          <a:xfrm>
            <a:off x="0" y="0"/>
            <a:ext cx="9144000" cy="1323975"/>
          </a:xfrm>
          <a:prstGeom prst="rect">
            <a:avLst/>
          </a:prstGeom>
          <a:noFill/>
          <a:ln>
            <a:noFill/>
          </a:ln>
        </p:spPr>
        <p:txBody>
          <a:bodyPr anchorCtr="0" anchor="b" bIns="45700" lIns="822950" spcFirstLastPara="1" rIns="91425" wrap="square" tIns="4570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193"/>
          <p:cNvSpPr txBox="1"/>
          <p:nvPr>
            <p:ph idx="1" type="body"/>
          </p:nvPr>
        </p:nvSpPr>
        <p:spPr>
          <a:xfrm>
            <a:off x="628650" y="1458930"/>
            <a:ext cx="7886700" cy="4718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193"/>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193"/>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193"/>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p:cSld name="Header Only">
    <p:spTree>
      <p:nvGrpSpPr>
        <p:cNvPr id="21" name="Shape 21"/>
        <p:cNvGrpSpPr/>
        <p:nvPr/>
      </p:nvGrpSpPr>
      <p:grpSpPr>
        <a:xfrm>
          <a:off x="0" y="0"/>
          <a:ext cx="0" cy="0"/>
          <a:chOff x="0" y="0"/>
          <a:chExt cx="0" cy="0"/>
        </a:xfrm>
      </p:grpSpPr>
      <p:sp>
        <p:nvSpPr>
          <p:cNvPr id="22" name="Google Shape;22;p205"/>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
        <p:nvSpPr>
          <p:cNvPr id="170" name="Google Shape;170;p194"/>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194"/>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94"/>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bg>
      <p:bgPr>
        <a:gradFill>
          <a:gsLst>
            <a:gs pos="0">
              <a:schemeClr val="dk1"/>
            </a:gs>
            <a:gs pos="50000">
              <a:srgbClr val="1A4480"/>
            </a:gs>
            <a:gs pos="100000">
              <a:srgbClr val="3E5B91"/>
            </a:gs>
          </a:gsLst>
          <a:lin ang="16200000" scaled="0"/>
        </a:gradFill>
      </p:bgPr>
    </p:bg>
    <p:spTree>
      <p:nvGrpSpPr>
        <p:cNvPr id="173" name="Shape 173"/>
        <p:cNvGrpSpPr/>
        <p:nvPr/>
      </p:nvGrpSpPr>
      <p:grpSpPr>
        <a:xfrm>
          <a:off x="0" y="0"/>
          <a:ext cx="0" cy="0"/>
          <a:chOff x="0" y="0"/>
          <a:chExt cx="0" cy="0"/>
        </a:xfrm>
      </p:grpSpPr>
      <p:sp>
        <p:nvSpPr>
          <p:cNvPr id="174" name="Google Shape;174;p195"/>
          <p:cNvSpPr txBox="1"/>
          <p:nvPr>
            <p:ph type="title"/>
          </p:nvPr>
        </p:nvSpPr>
        <p:spPr>
          <a:xfrm>
            <a:off x="623888" y="1709738"/>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195"/>
          <p:cNvSpPr txBox="1"/>
          <p:nvPr>
            <p:ph idx="1" type="body"/>
          </p:nvPr>
        </p:nvSpPr>
        <p:spPr>
          <a:xfrm>
            <a:off x="623888" y="4589463"/>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2400"/>
              <a:buNone/>
              <a:defRPr sz="2400">
                <a:solidFill>
                  <a:schemeClr val="lt1"/>
                </a:solidFill>
              </a:defRPr>
            </a:lvl1pPr>
            <a:lvl2pPr indent="-228600" lvl="1" marL="914400" algn="l">
              <a:lnSpc>
                <a:spcPct val="90000"/>
              </a:lnSpc>
              <a:spcBef>
                <a:spcPts val="500"/>
              </a:spcBef>
              <a:spcAft>
                <a:spcPts val="0"/>
              </a:spcAft>
              <a:buSzPts val="2000"/>
              <a:buNone/>
              <a:defRPr sz="2000">
                <a:solidFill>
                  <a:srgbClr val="888FA3"/>
                </a:solidFill>
              </a:defRPr>
            </a:lvl2pPr>
            <a:lvl3pPr indent="-228600" lvl="2" marL="1371600" algn="l">
              <a:lnSpc>
                <a:spcPct val="90000"/>
              </a:lnSpc>
              <a:spcBef>
                <a:spcPts val="500"/>
              </a:spcBef>
              <a:spcAft>
                <a:spcPts val="0"/>
              </a:spcAft>
              <a:buSzPts val="1170"/>
              <a:buNone/>
              <a:defRPr sz="1800">
                <a:solidFill>
                  <a:srgbClr val="888FA3"/>
                </a:solidFill>
              </a:defRPr>
            </a:lvl3pPr>
            <a:lvl4pPr indent="-228600" lvl="3" marL="1828800" algn="l">
              <a:lnSpc>
                <a:spcPct val="90000"/>
              </a:lnSpc>
              <a:spcBef>
                <a:spcPts val="500"/>
              </a:spcBef>
              <a:spcAft>
                <a:spcPts val="0"/>
              </a:spcAft>
              <a:buSzPts val="1600"/>
              <a:buNone/>
              <a:defRPr sz="1600">
                <a:solidFill>
                  <a:srgbClr val="888FA3"/>
                </a:solidFill>
              </a:defRPr>
            </a:lvl4pPr>
            <a:lvl5pPr indent="-228600" lvl="4" marL="2286000" algn="l">
              <a:lnSpc>
                <a:spcPct val="90000"/>
              </a:lnSpc>
              <a:spcBef>
                <a:spcPts val="500"/>
              </a:spcBef>
              <a:spcAft>
                <a:spcPts val="0"/>
              </a:spcAft>
              <a:buSzPts val="1600"/>
              <a:buNone/>
              <a:defRPr sz="1600">
                <a:solidFill>
                  <a:srgbClr val="888FA3"/>
                </a:solidFill>
              </a:defRPr>
            </a:lvl5pPr>
            <a:lvl6pPr indent="-228600" lvl="5" marL="2743200" algn="l">
              <a:lnSpc>
                <a:spcPct val="90000"/>
              </a:lnSpc>
              <a:spcBef>
                <a:spcPts val="500"/>
              </a:spcBef>
              <a:spcAft>
                <a:spcPts val="0"/>
              </a:spcAft>
              <a:buClr>
                <a:srgbClr val="888FA3"/>
              </a:buClr>
              <a:buSzPts val="1600"/>
              <a:buNone/>
              <a:defRPr sz="1600">
                <a:solidFill>
                  <a:srgbClr val="888FA3"/>
                </a:solidFill>
              </a:defRPr>
            </a:lvl6pPr>
            <a:lvl7pPr indent="-228600" lvl="6" marL="3200400" algn="l">
              <a:lnSpc>
                <a:spcPct val="90000"/>
              </a:lnSpc>
              <a:spcBef>
                <a:spcPts val="500"/>
              </a:spcBef>
              <a:spcAft>
                <a:spcPts val="0"/>
              </a:spcAft>
              <a:buClr>
                <a:srgbClr val="888FA3"/>
              </a:buClr>
              <a:buSzPts val="1600"/>
              <a:buNone/>
              <a:defRPr sz="1600">
                <a:solidFill>
                  <a:srgbClr val="888FA3"/>
                </a:solidFill>
              </a:defRPr>
            </a:lvl7pPr>
            <a:lvl8pPr indent="-228600" lvl="7" marL="3657600" algn="l">
              <a:lnSpc>
                <a:spcPct val="90000"/>
              </a:lnSpc>
              <a:spcBef>
                <a:spcPts val="500"/>
              </a:spcBef>
              <a:spcAft>
                <a:spcPts val="0"/>
              </a:spcAft>
              <a:buClr>
                <a:srgbClr val="888FA3"/>
              </a:buClr>
              <a:buSzPts val="1600"/>
              <a:buNone/>
              <a:defRPr sz="1600">
                <a:solidFill>
                  <a:srgbClr val="888FA3"/>
                </a:solidFill>
              </a:defRPr>
            </a:lvl8pPr>
            <a:lvl9pPr indent="-228600" lvl="8" marL="4114800" algn="l">
              <a:lnSpc>
                <a:spcPct val="90000"/>
              </a:lnSpc>
              <a:spcBef>
                <a:spcPts val="500"/>
              </a:spcBef>
              <a:spcAft>
                <a:spcPts val="0"/>
              </a:spcAft>
              <a:buClr>
                <a:srgbClr val="888FA3"/>
              </a:buClr>
              <a:buSzPts val="1600"/>
              <a:buNone/>
              <a:defRPr sz="1600">
                <a:solidFill>
                  <a:srgbClr val="888FA3"/>
                </a:solidFill>
              </a:defRPr>
            </a:lvl9pPr>
          </a:lstStyle>
          <a:p/>
        </p:txBody>
      </p:sp>
      <p:sp>
        <p:nvSpPr>
          <p:cNvPr id="176" name="Google Shape;176;p195"/>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195"/>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195"/>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79" name="Shape 179"/>
        <p:cNvGrpSpPr/>
        <p:nvPr/>
      </p:nvGrpSpPr>
      <p:grpSpPr>
        <a:xfrm>
          <a:off x="0" y="0"/>
          <a:ext cx="0" cy="0"/>
          <a:chOff x="0" y="0"/>
          <a:chExt cx="0" cy="0"/>
        </a:xfrm>
      </p:grpSpPr>
      <p:sp>
        <p:nvSpPr>
          <p:cNvPr id="180" name="Google Shape;180;p196"/>
          <p:cNvSpPr txBox="1"/>
          <p:nvPr>
            <p:ph type="ctrTitle"/>
          </p:nvPr>
        </p:nvSpPr>
        <p:spPr>
          <a:xfrm>
            <a:off x="628651" y="1130909"/>
            <a:ext cx="78867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196"/>
          <p:cNvSpPr txBox="1"/>
          <p:nvPr>
            <p:ph idx="1" type="subTitle"/>
          </p:nvPr>
        </p:nvSpPr>
        <p:spPr>
          <a:xfrm>
            <a:off x="628650" y="3636221"/>
            <a:ext cx="78867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2" name="Google Shape;182;p196"/>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196"/>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196"/>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3E588E"/>
            </a:gs>
            <a:gs pos="50000">
              <a:srgbClr val="1D417D"/>
            </a:gs>
            <a:gs pos="100000">
              <a:srgbClr val="003064"/>
            </a:gs>
          </a:gsLst>
          <a:lin ang="5400000" scaled="0"/>
        </a:gradFill>
      </p:bgPr>
    </p:bg>
    <p:spTree>
      <p:nvGrpSpPr>
        <p:cNvPr id="185" name="Shape 185"/>
        <p:cNvGrpSpPr/>
        <p:nvPr/>
      </p:nvGrpSpPr>
      <p:grpSpPr>
        <a:xfrm>
          <a:off x="0" y="0"/>
          <a:ext cx="0" cy="0"/>
          <a:chOff x="0" y="0"/>
          <a:chExt cx="0" cy="0"/>
        </a:xfrm>
      </p:grpSpPr>
      <p:sp>
        <p:nvSpPr>
          <p:cNvPr id="186" name="Google Shape;186;p197"/>
          <p:cNvSpPr txBox="1"/>
          <p:nvPr>
            <p:ph type="ctrTitle"/>
          </p:nvPr>
        </p:nvSpPr>
        <p:spPr>
          <a:xfrm>
            <a:off x="628650" y="1130909"/>
            <a:ext cx="3941213"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97"/>
          <p:cNvSpPr txBox="1"/>
          <p:nvPr>
            <p:ph idx="1" type="subTitle"/>
          </p:nvPr>
        </p:nvSpPr>
        <p:spPr>
          <a:xfrm>
            <a:off x="628650" y="3636221"/>
            <a:ext cx="3941213"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8" name="Google Shape;188;p197"/>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197"/>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197"/>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descr="VDOE Logo" id="191" name="Google Shape;191;p197"/>
          <p:cNvSpPr/>
          <p:nvPr/>
        </p:nvSpPr>
        <p:spPr>
          <a:xfrm>
            <a:off x="1515526" y="919537"/>
            <a:ext cx="8170436" cy="5938463"/>
          </a:xfrm>
          <a:prstGeom prst="rect">
            <a:avLst/>
          </a:prstGeom>
          <a:blipFill rotWithShape="1">
            <a:blip r:embed="rId2">
              <a:alphaModFix amt="6000"/>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p197"/>
          <p:cNvSpPr txBox="1"/>
          <p:nvPr/>
        </p:nvSpPr>
        <p:spPr>
          <a:xfrm>
            <a:off x="1633591" y="5751826"/>
            <a:ext cx="7135402" cy="69249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3900"/>
              <a:buFont typeface="Arial"/>
              <a:buNone/>
            </a:pPr>
            <a:r>
              <a:rPr b="1" i="0" lang="en-US" sz="3900" u="none" cap="none" strike="noStrike">
                <a:solidFill>
                  <a:schemeClr val="lt1"/>
                </a:solidFill>
                <a:latin typeface="Trebuchet MS"/>
                <a:ea typeface="Trebuchet MS"/>
                <a:cs typeface="Trebuchet MS"/>
                <a:sym typeface="Trebuchet MS"/>
              </a:rPr>
              <a:t>VIRGINIA DEPARTMENT OF EDUCATION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bg>
      <p:bgPr>
        <a:gradFill>
          <a:gsLst>
            <a:gs pos="0">
              <a:srgbClr val="3E5B91"/>
            </a:gs>
            <a:gs pos="50000">
              <a:srgbClr val="1A4480"/>
            </a:gs>
            <a:gs pos="100000">
              <a:srgbClr val="003064"/>
            </a:gs>
          </a:gsLst>
          <a:lin ang="5400000" scaled="0"/>
        </a:gradFill>
      </p:bgPr>
    </p:bg>
    <p:spTree>
      <p:nvGrpSpPr>
        <p:cNvPr id="193" name="Shape 193"/>
        <p:cNvGrpSpPr/>
        <p:nvPr/>
      </p:nvGrpSpPr>
      <p:grpSpPr>
        <a:xfrm>
          <a:off x="0" y="0"/>
          <a:ext cx="0" cy="0"/>
          <a:chOff x="0" y="0"/>
          <a:chExt cx="0" cy="0"/>
        </a:xfrm>
      </p:grpSpPr>
      <p:sp>
        <p:nvSpPr>
          <p:cNvPr id="194" name="Google Shape;194;p198"/>
          <p:cNvSpPr txBox="1"/>
          <p:nvPr>
            <p:ph type="ctrTitle"/>
          </p:nvPr>
        </p:nvSpPr>
        <p:spPr>
          <a:xfrm>
            <a:off x="628650" y="1130909"/>
            <a:ext cx="78867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198"/>
          <p:cNvSpPr txBox="1"/>
          <p:nvPr>
            <p:ph idx="1" type="subTitle"/>
          </p:nvPr>
        </p:nvSpPr>
        <p:spPr>
          <a:xfrm>
            <a:off x="628650" y="3636221"/>
            <a:ext cx="78867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96" name="Google Shape;196;p198"/>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98"/>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198"/>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99" name="Shape 199"/>
        <p:cNvGrpSpPr/>
        <p:nvPr/>
      </p:nvGrpSpPr>
      <p:grpSpPr>
        <a:xfrm>
          <a:off x="0" y="0"/>
          <a:ext cx="0" cy="0"/>
          <a:chOff x="0" y="0"/>
          <a:chExt cx="0" cy="0"/>
        </a:xfrm>
      </p:grpSpPr>
      <p:sp>
        <p:nvSpPr>
          <p:cNvPr id="200" name="Google Shape;200;p199"/>
          <p:cNvSpPr txBox="1"/>
          <p:nvPr>
            <p:ph type="title"/>
          </p:nvPr>
        </p:nvSpPr>
        <p:spPr>
          <a:xfrm>
            <a:off x="0" y="0"/>
            <a:ext cx="9144000" cy="1323975"/>
          </a:xfrm>
          <a:prstGeom prst="rect">
            <a:avLst/>
          </a:prstGeom>
          <a:noFill/>
          <a:ln>
            <a:noFill/>
          </a:ln>
        </p:spPr>
        <p:txBody>
          <a:bodyPr anchorCtr="0" anchor="b" bIns="45700" lIns="822950" spcFirstLastPara="1" rIns="91425" wrap="square" tIns="45700">
            <a:normAutofit/>
          </a:bodyPr>
          <a:lstStyle>
            <a:lvl1pPr lvl="0" algn="l">
              <a:lnSpc>
                <a:spcPct val="90000"/>
              </a:lnSpc>
              <a:spcBef>
                <a:spcPts val="0"/>
              </a:spcBef>
              <a:spcAft>
                <a:spcPts val="0"/>
              </a:spcAft>
              <a:buClr>
                <a:schemeClr val="dk1"/>
              </a:buClr>
              <a:buSzPts val="4800"/>
              <a:buFont typeface="Georgia"/>
              <a:buNone/>
              <a:defRPr sz="4800" cap="small">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99"/>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99"/>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99"/>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04" name="Google Shape;204;p199"/>
          <p:cNvSpPr txBox="1"/>
          <p:nvPr>
            <p:ph idx="1" type="body"/>
          </p:nvPr>
        </p:nvSpPr>
        <p:spPr>
          <a:xfrm>
            <a:off x="628650" y="1548622"/>
            <a:ext cx="3886200" cy="46283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199"/>
          <p:cNvSpPr txBox="1"/>
          <p:nvPr>
            <p:ph idx="2" type="body"/>
          </p:nvPr>
        </p:nvSpPr>
        <p:spPr>
          <a:xfrm>
            <a:off x="4629150" y="1548622"/>
            <a:ext cx="3886200" cy="46283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06" name="Shape 206"/>
        <p:cNvGrpSpPr/>
        <p:nvPr/>
      </p:nvGrpSpPr>
      <p:grpSpPr>
        <a:xfrm>
          <a:off x="0" y="0"/>
          <a:ext cx="0" cy="0"/>
          <a:chOff x="0" y="0"/>
          <a:chExt cx="0" cy="0"/>
        </a:xfrm>
      </p:grpSpPr>
      <p:sp>
        <p:nvSpPr>
          <p:cNvPr id="207" name="Google Shape;207;p200"/>
          <p:cNvSpPr txBox="1"/>
          <p:nvPr>
            <p:ph type="title"/>
          </p:nvPr>
        </p:nvSpPr>
        <p:spPr>
          <a:xfrm>
            <a:off x="0" y="0"/>
            <a:ext cx="9144000" cy="1323975"/>
          </a:xfrm>
          <a:prstGeom prst="rect">
            <a:avLst/>
          </a:prstGeom>
          <a:solidFill>
            <a:schemeClr val="dk1"/>
          </a:solidFill>
          <a:ln>
            <a:noFill/>
          </a:ln>
        </p:spPr>
        <p:txBody>
          <a:bodyPr anchorCtr="0" anchor="b" bIns="45700" lIns="822950" spcFirstLastPara="1" rIns="91425" wrap="square" tIns="45700">
            <a:normAutofit/>
          </a:bodyPr>
          <a:lstStyle>
            <a:lvl1pPr lvl="0" algn="l">
              <a:lnSpc>
                <a:spcPct val="90000"/>
              </a:lnSpc>
              <a:spcBef>
                <a:spcPts val="0"/>
              </a:spcBef>
              <a:spcAft>
                <a:spcPts val="0"/>
              </a:spcAft>
              <a:buClr>
                <a:schemeClr val="lt1"/>
              </a:buClr>
              <a:buSzPts val="4800"/>
              <a:buFont typeface="Georgia"/>
              <a:buNone/>
              <a:defRPr sz="4800" cap="small">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8" name="Google Shape;208;p200"/>
          <p:cNvSpPr txBox="1"/>
          <p:nvPr>
            <p:ph idx="1" type="body"/>
          </p:nvPr>
        </p:nvSpPr>
        <p:spPr>
          <a:xfrm>
            <a:off x="629841" y="1525199"/>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solidFill>
                  <a:schemeClr val="dk1"/>
                </a:solidFill>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17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09" name="Google Shape;209;p200"/>
          <p:cNvSpPr txBox="1"/>
          <p:nvPr>
            <p:ph idx="2" type="body"/>
          </p:nvPr>
        </p:nvSpPr>
        <p:spPr>
          <a:xfrm>
            <a:off x="629841"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200"/>
          <p:cNvSpPr txBox="1"/>
          <p:nvPr>
            <p:ph idx="3" type="body"/>
          </p:nvPr>
        </p:nvSpPr>
        <p:spPr>
          <a:xfrm>
            <a:off x="4629150" y="1525199"/>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solidFill>
                  <a:schemeClr val="dk1"/>
                </a:solidFill>
              </a:defRPr>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17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1" name="Google Shape;211;p200"/>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02894" lvl="2" marL="1371600" algn="l">
              <a:lnSpc>
                <a:spcPct val="90000"/>
              </a:lnSpc>
              <a:spcBef>
                <a:spcPts val="500"/>
              </a:spcBef>
              <a:spcAft>
                <a:spcPts val="0"/>
              </a:spcAft>
              <a:buSzPts val="1170"/>
              <a:buChar char="o"/>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200"/>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200"/>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200"/>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215" name="Shape 215"/>
        <p:cNvGrpSpPr/>
        <p:nvPr/>
      </p:nvGrpSpPr>
      <p:grpSpPr>
        <a:xfrm>
          <a:off x="0" y="0"/>
          <a:ext cx="0" cy="0"/>
          <a:chOff x="0" y="0"/>
          <a:chExt cx="0" cy="0"/>
        </a:xfrm>
      </p:grpSpPr>
      <p:sp>
        <p:nvSpPr>
          <p:cNvPr id="216" name="Google Shape;216;p20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20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20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206"/>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5" name="Google Shape;25;p20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207"/>
          <p:cNvSpPr txBox="1"/>
          <p:nvPr>
            <p:ph type="title"/>
          </p:nvPr>
        </p:nvSpPr>
        <p:spPr>
          <a:xfrm>
            <a:off x="2057400" y="228600"/>
            <a:ext cx="6858000" cy="9909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3500"/>
              <a:buFont typeface="Verdana"/>
              <a:buNone/>
              <a:defRPr sz="3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07"/>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207"/>
          <p:cNvSpPr txBox="1"/>
          <p:nvPr>
            <p:ph idx="1" type="body"/>
          </p:nvPr>
        </p:nvSpPr>
        <p:spPr>
          <a:xfrm>
            <a:off x="459200" y="1366050"/>
            <a:ext cx="4038600" cy="45366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31" name="Google Shape;31;p207"/>
          <p:cNvSpPr txBox="1"/>
          <p:nvPr>
            <p:ph idx="2" type="body"/>
          </p:nvPr>
        </p:nvSpPr>
        <p:spPr>
          <a:xfrm>
            <a:off x="4650600" y="1366038"/>
            <a:ext cx="4038600" cy="45366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Header and Content">
    <p:spTree>
      <p:nvGrpSpPr>
        <p:cNvPr id="32" name="Shape 32"/>
        <p:cNvGrpSpPr/>
        <p:nvPr/>
      </p:nvGrpSpPr>
      <p:grpSpPr>
        <a:xfrm>
          <a:off x="0" y="0"/>
          <a:ext cx="0" cy="0"/>
          <a:chOff x="0" y="0"/>
          <a:chExt cx="0" cy="0"/>
        </a:xfrm>
      </p:grpSpPr>
      <p:sp>
        <p:nvSpPr>
          <p:cNvPr id="33" name="Google Shape;33;p20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20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209"/>
          <p:cNvSpPr txBox="1"/>
          <p:nvPr>
            <p:ph type="title"/>
          </p:nvPr>
        </p:nvSpPr>
        <p:spPr>
          <a:xfrm>
            <a:off x="457200" y="274638"/>
            <a:ext cx="8229600" cy="1143000"/>
          </a:xfrm>
          <a:prstGeom prst="rect">
            <a:avLst/>
          </a:prstGeom>
          <a:solidFill>
            <a:srgbClr val="A9DCF2">
              <a:alpha val="64313"/>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2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2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NL">
  <p:cSld name="Content with Caption NL">
    <p:spTree>
      <p:nvGrpSpPr>
        <p:cNvPr id="40" name="Shape 40"/>
        <p:cNvGrpSpPr/>
        <p:nvPr/>
      </p:nvGrpSpPr>
      <p:grpSpPr>
        <a:xfrm>
          <a:off x="0" y="0"/>
          <a:ext cx="0" cy="0"/>
          <a:chOff x="0" y="0"/>
          <a:chExt cx="0" cy="0"/>
        </a:xfrm>
      </p:grpSpPr>
      <p:sp>
        <p:nvSpPr>
          <p:cNvPr id="41" name="Google Shape;41;p210"/>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10"/>
          <p:cNvSpPr txBox="1"/>
          <p:nvPr>
            <p:ph idx="1" type="body"/>
          </p:nvPr>
        </p:nvSpPr>
        <p:spPr>
          <a:xfrm>
            <a:off x="3575050" y="273050"/>
            <a:ext cx="5111700" cy="5674800"/>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 name="Google Shape;43;p210"/>
          <p:cNvSpPr txBox="1"/>
          <p:nvPr>
            <p:ph idx="2" type="body"/>
          </p:nvPr>
        </p:nvSpPr>
        <p:spPr>
          <a:xfrm>
            <a:off x="457200" y="1435102"/>
            <a:ext cx="3008400" cy="4512600"/>
          </a:xfrm>
          <a:prstGeom prst="rect">
            <a:avLst/>
          </a:prstGeom>
          <a:solidFill>
            <a:srgbClr val="003369">
              <a:alpha val="71764"/>
            </a:srgbClr>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No Picture">
  <p:cSld name="Title Slide - No Picture">
    <p:spTree>
      <p:nvGrpSpPr>
        <p:cNvPr id="44" name="Shape 44"/>
        <p:cNvGrpSpPr/>
        <p:nvPr/>
      </p:nvGrpSpPr>
      <p:grpSpPr>
        <a:xfrm>
          <a:off x="0" y="0"/>
          <a:ext cx="0" cy="0"/>
          <a:chOff x="0" y="0"/>
          <a:chExt cx="0" cy="0"/>
        </a:xfrm>
      </p:grpSpPr>
      <p:sp>
        <p:nvSpPr>
          <p:cNvPr id="45" name="Google Shape;45;p211"/>
          <p:cNvSpPr txBox="1"/>
          <p:nvPr>
            <p:ph type="ctrTitle"/>
          </p:nvPr>
        </p:nvSpPr>
        <p:spPr>
          <a:xfrm>
            <a:off x="928464" y="1600200"/>
            <a:ext cx="7240509" cy="1470025"/>
          </a:xfrm>
          <a:prstGeom prst="rect">
            <a:avLst/>
          </a:prstGeom>
          <a:solidFill>
            <a:schemeClr val="lt1">
              <a:alpha val="67450"/>
            </a:schemeClr>
          </a:solidFill>
          <a:ln cap="flat" cmpd="sng" w="19050">
            <a:solidFill>
              <a:srgbClr val="939598"/>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11"/>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47" name="Google Shape;47;p211"/>
          <p:cNvPicPr preferRelativeResize="0"/>
          <p:nvPr/>
        </p:nvPicPr>
        <p:blipFill rotWithShape="1">
          <a:blip r:embed="rId2">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theme" Target="../theme/theme1.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146"/>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Georgia"/>
              <a:buNone/>
              <a:defRPr b="0" i="0" sz="4400" u="none" cap="none" strike="noStrike">
                <a:solidFill>
                  <a:schemeClr val="dk1"/>
                </a:solidFill>
                <a:latin typeface="Georgia"/>
                <a:ea typeface="Georgia"/>
                <a:cs typeface="Georgia"/>
                <a:sym typeface="Georgi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p14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rgbClr val="555555"/>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accent1"/>
              </a:buClr>
              <a:buSzPts val="2400"/>
              <a:buFont typeface="Calibri"/>
              <a:buChar char="-"/>
              <a:defRPr b="0" i="0" sz="2400" u="none" cap="none" strike="noStrike">
                <a:solidFill>
                  <a:srgbClr val="555555"/>
                </a:solidFill>
                <a:latin typeface="Calibri"/>
                <a:ea typeface="Calibri"/>
                <a:cs typeface="Calibri"/>
                <a:sym typeface="Calibri"/>
              </a:defRPr>
            </a:lvl2pPr>
            <a:lvl3pPr indent="-311150" lvl="2" marL="1371600" marR="0" rtl="0" algn="l">
              <a:lnSpc>
                <a:spcPct val="90000"/>
              </a:lnSpc>
              <a:spcBef>
                <a:spcPts val="500"/>
              </a:spcBef>
              <a:spcAft>
                <a:spcPts val="0"/>
              </a:spcAft>
              <a:buClr>
                <a:schemeClr val="accent1"/>
              </a:buClr>
              <a:buSzPts val="1300"/>
              <a:buFont typeface="Courier New"/>
              <a:buChar char="o"/>
              <a:defRPr b="0" i="0" sz="2000" u="none" cap="none" strike="noStrike">
                <a:solidFill>
                  <a:srgbClr val="555555"/>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rgbClr val="555555"/>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accent1"/>
              </a:buClr>
              <a:buSzPts val="1800"/>
              <a:buFont typeface="Calibri"/>
              <a:buChar char="-"/>
              <a:defRPr b="0" i="0" sz="1800" u="none" cap="none" strike="noStrike">
                <a:solidFill>
                  <a:srgbClr val="555555"/>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p146"/>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FA3"/>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7" name="Google Shape;97;p146"/>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FA3"/>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8" name="Google Shape;98;p146"/>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FA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7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76.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9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95.jpg"/><Relationship Id="rId4" Type="http://schemas.openxmlformats.org/officeDocument/2006/relationships/image" Target="../media/image8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7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8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9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8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8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8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6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9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6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 Id="rId3" Type="http://schemas.openxmlformats.org/officeDocument/2006/relationships/image" Target="../media/image9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9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6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10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0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image" Target="../media/image2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 Id="rId3" Type="http://schemas.openxmlformats.org/officeDocument/2006/relationships/image" Target="../media/image9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0.xml"/><Relationship Id="rId3" Type="http://schemas.openxmlformats.org/officeDocument/2006/relationships/image" Target="../media/image89.png"/><Relationship Id="rId4" Type="http://schemas.openxmlformats.org/officeDocument/2006/relationships/image" Target="../media/image35.png"/><Relationship Id="rId5" Type="http://schemas.openxmlformats.org/officeDocument/2006/relationships/hyperlink" Target="https://cdn.prod.website-files.com/650894a3e9899e1797d705ee/650a0120179c6c4581736367_Facilitator%20Core%20Competencies_The%20Art%20of%20Coaching%20Teams.pdf"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1.xml"/><Relationship Id="rId3" Type="http://schemas.openxmlformats.org/officeDocument/2006/relationships/hyperlink" Target="https://tinyurl.com/3xc8fm3k" TargetMode="External"/><Relationship Id="rId4" Type="http://schemas.openxmlformats.org/officeDocument/2006/relationships/image" Target="../media/image9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3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4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36.png"/><Relationship Id="rId5" Type="http://schemas.openxmlformats.org/officeDocument/2006/relationships/image" Target="../media/image16.png"/><Relationship Id="rId6"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hyperlink" Target="https://brightmorningteam.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hyperlink" Target="http://drive.google.com/file/d/1ZbhJ0doiEPL2zT7VCzQDCWL9OkXHPYsA/view" TargetMode="Externa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3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39.jpg"/><Relationship Id="rId4" Type="http://schemas.openxmlformats.org/officeDocument/2006/relationships/image" Target="../media/image99.png"/><Relationship Id="rId5" Type="http://schemas.openxmlformats.org/officeDocument/2006/relationships/image" Target="../media/image42.jpg"/><Relationship Id="rId6" Type="http://schemas.openxmlformats.org/officeDocument/2006/relationships/image" Target="../media/image35.png"/><Relationship Id="rId7" Type="http://schemas.openxmlformats.org/officeDocument/2006/relationships/image" Target="../media/image4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tinyurl.com/4pp6zku3" TargetMode="Externa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4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46.png"/><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49.png"/><Relationship Id="rId4" Type="http://schemas.openxmlformats.org/officeDocument/2006/relationships/hyperlink" Target="https://tinyurl.com/4pp6zku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5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35.png"/><Relationship Id="rId4" Type="http://schemas.openxmlformats.org/officeDocument/2006/relationships/image" Target="../media/image53.png"/><Relationship Id="rId5" Type="http://schemas.openxmlformats.org/officeDocument/2006/relationships/image" Target="../media/image55.png"/><Relationship Id="rId6" Type="http://schemas.openxmlformats.org/officeDocument/2006/relationships/hyperlink" Target="https://nirn.fpg.unc.edu/sites/nirn.fpg.unc.edu/files/resources/AI%20Hub%20Handout%208%20Communication%20Protocols%20.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hyperlink" Target="https://www.sli.do/features-google-slides?payload=eyJwcmVzZW50YXRpb25JZCI6IjFyUnhPcm9tNlg5REZLLV9vRURUYjk2akZTcGJHX2hmSmc4UlJaZi1MQzRVIiwic2xpZGVJZCI6IlNMSURFU19BUEk0MzY3ODY5MDZfMCJ9" TargetMode="External"/><Relationship Id="rId4" Type="http://schemas.openxmlformats.org/officeDocument/2006/relationships/image" Target="../media/image56.png"/><Relationship Id="rId5" Type="http://schemas.openxmlformats.org/officeDocument/2006/relationships/image" Target="../media/image5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 Id="rId3"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2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6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6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9.jpg"/><Relationship Id="rId6" Type="http://schemas.openxmlformats.org/officeDocument/2006/relationships/image" Target="../media/image4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60.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6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6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68.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73.png"/><Relationship Id="rId4" Type="http://schemas.openxmlformats.org/officeDocument/2006/relationships/image" Target="../media/image67.png"/><Relationship Id="rId5" Type="http://schemas.openxmlformats.org/officeDocument/2006/relationships/image" Target="../media/image71.png"/><Relationship Id="rId6" Type="http://schemas.openxmlformats.org/officeDocument/2006/relationships/image" Target="../media/image7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
          <p:cNvSpPr txBox="1"/>
          <p:nvPr>
            <p:ph type="ctrTitle"/>
          </p:nvPr>
        </p:nvSpPr>
        <p:spPr>
          <a:xfrm>
            <a:off x="953254" y="3671154"/>
            <a:ext cx="7240509" cy="1470025"/>
          </a:xfrm>
          <a:prstGeom prst="rect">
            <a:avLst/>
          </a:prstGeom>
          <a:solidFill>
            <a:schemeClr val="lt1">
              <a:alpha val="64313"/>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lang="en-US"/>
              <a:t>Systems  Coaching Institute 101</a:t>
            </a:r>
            <a:endParaRPr/>
          </a:p>
        </p:txBody>
      </p:sp>
      <p:sp>
        <p:nvSpPr>
          <p:cNvPr id="224" name="Google Shape;224;p1"/>
          <p:cNvSpPr txBox="1"/>
          <p:nvPr>
            <p:ph idx="1" type="subTitle"/>
          </p:nvPr>
        </p:nvSpPr>
        <p:spPr>
          <a:xfrm>
            <a:off x="1373100" y="5362600"/>
            <a:ext cx="6400800" cy="1170600"/>
          </a:xfrm>
          <a:prstGeom prst="rect">
            <a:avLst/>
          </a:prstGeom>
          <a:solidFill>
            <a:schemeClr val="lt1">
              <a:alpha val="64313"/>
            </a:schemeClr>
          </a:solidFill>
          <a:ln>
            <a:noFill/>
          </a:ln>
        </p:spPr>
        <p:txBody>
          <a:bodyPr anchorCtr="0" anchor="t" bIns="45700" lIns="91425" spcFirstLastPara="1" rIns="91425" wrap="square" tIns="45700">
            <a:noAutofit/>
          </a:bodyPr>
          <a:lstStyle/>
          <a:p>
            <a:pPr indent="-431800" lvl="0" marL="457200" rtl="0" algn="ctr">
              <a:lnSpc>
                <a:spcPct val="100000"/>
              </a:lnSpc>
              <a:spcBef>
                <a:spcPts val="640"/>
              </a:spcBef>
              <a:spcAft>
                <a:spcPts val="0"/>
              </a:spcAft>
              <a:buSzPts val="3200"/>
              <a:buNone/>
            </a:pPr>
            <a:r>
              <a:rPr lang="en-US">
                <a:solidFill>
                  <a:schemeClr val="dk2"/>
                </a:solidFill>
              </a:rPr>
              <a:t>December 2024</a:t>
            </a:r>
            <a:endParaRPr>
              <a:solidFill>
                <a:schemeClr val="dk2"/>
              </a:solidFill>
            </a:endParaRPr>
          </a:p>
          <a:p>
            <a:pPr indent="-431800" lvl="0" marL="457200" rtl="0" algn="ctr">
              <a:lnSpc>
                <a:spcPct val="100000"/>
              </a:lnSpc>
              <a:spcBef>
                <a:spcPts val="640"/>
              </a:spcBef>
              <a:spcAft>
                <a:spcPts val="0"/>
              </a:spcAft>
              <a:buSzPts val="3200"/>
              <a:buNone/>
            </a:pPr>
            <a:r>
              <a:rPr lang="en-US">
                <a:solidFill>
                  <a:schemeClr val="dk2"/>
                </a:solidFill>
              </a:rPr>
              <a:t>Virtual</a:t>
            </a:r>
            <a:endParaRPr>
              <a:solidFill>
                <a:schemeClr val="dk2"/>
              </a:solidFill>
            </a:endParaRPr>
          </a:p>
          <a:p>
            <a:pPr indent="-431800" lvl="0" marL="457200" rtl="0" algn="ctr">
              <a:lnSpc>
                <a:spcPct val="100000"/>
              </a:lnSpc>
              <a:spcBef>
                <a:spcPts val="640"/>
              </a:spcBef>
              <a:spcAft>
                <a:spcPts val="0"/>
              </a:spcAft>
              <a:buSzPts val="32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0"/>
          <p:cNvSpPr txBox="1"/>
          <p:nvPr>
            <p:ph type="title"/>
          </p:nvPr>
        </p:nvSpPr>
        <p:spPr>
          <a:xfrm>
            <a:off x="2057400" y="274320"/>
            <a:ext cx="6858000" cy="11892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US">
                <a:latin typeface="Verdana"/>
                <a:ea typeface="Verdana"/>
                <a:cs typeface="Verdana"/>
                <a:sym typeface="Verdana"/>
              </a:rPr>
              <a:t>What is an </a:t>
            </a:r>
            <a:endParaRPr>
              <a:latin typeface="Verdana"/>
              <a:ea typeface="Verdana"/>
              <a:cs typeface="Verdana"/>
              <a:sym typeface="Verdana"/>
            </a:endParaRPr>
          </a:p>
          <a:p>
            <a:pPr indent="0" lvl="0" marL="0" rtl="0" algn="ctr">
              <a:lnSpc>
                <a:spcPct val="90000"/>
              </a:lnSpc>
              <a:spcBef>
                <a:spcPts val="0"/>
              </a:spcBef>
              <a:spcAft>
                <a:spcPts val="0"/>
              </a:spcAft>
              <a:buClr>
                <a:schemeClr val="lt1"/>
              </a:buClr>
              <a:buSzPts val="4000"/>
              <a:buFont typeface="Verdana"/>
              <a:buNone/>
            </a:pPr>
            <a:r>
              <a:rPr lang="en-US"/>
              <a:t>M</a:t>
            </a:r>
            <a:r>
              <a:rPr lang="en-US">
                <a:latin typeface="Verdana"/>
                <a:ea typeface="Verdana"/>
                <a:cs typeface="Verdana"/>
                <a:sym typeface="Verdana"/>
              </a:rPr>
              <a:t>TSS Systems Coach?</a:t>
            </a:r>
            <a:endParaRPr/>
          </a:p>
        </p:txBody>
      </p:sp>
      <p:pic>
        <p:nvPicPr>
          <p:cNvPr descr="Person holding globe jigsaw" id="288" name="Google Shape;288;p10"/>
          <p:cNvPicPr preferRelativeResize="0"/>
          <p:nvPr>
            <p:ph idx="1" type="body"/>
          </p:nvPr>
        </p:nvPicPr>
        <p:blipFill rotWithShape="1">
          <a:blip r:embed="rId3">
            <a:alphaModFix/>
          </a:blip>
          <a:srcRect b="0" l="2739" r="17157" t="0"/>
          <a:stretch/>
        </p:blipFill>
        <p:spPr>
          <a:xfrm>
            <a:off x="304800" y="2648850"/>
            <a:ext cx="3785100" cy="3142500"/>
          </a:xfrm>
          <a:prstGeom prst="rect">
            <a:avLst/>
          </a:prstGeom>
          <a:noFill/>
          <a:ln>
            <a:noFill/>
          </a:ln>
        </p:spPr>
      </p:pic>
      <p:sp>
        <p:nvSpPr>
          <p:cNvPr id="289" name="Google Shape;289;p10"/>
          <p:cNvSpPr txBox="1"/>
          <p:nvPr/>
        </p:nvSpPr>
        <p:spPr>
          <a:xfrm>
            <a:off x="4243925" y="1562100"/>
            <a:ext cx="4671600" cy="5316000"/>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110000"/>
              </a:lnSpc>
              <a:spcBef>
                <a:spcPts val="0"/>
              </a:spcBef>
              <a:spcAft>
                <a:spcPts val="0"/>
              </a:spcAft>
              <a:buClr>
                <a:schemeClr val="dk1"/>
              </a:buClr>
              <a:buSzPct val="100000"/>
              <a:buFont typeface="Verdana"/>
              <a:buNone/>
            </a:pPr>
            <a:r>
              <a:rPr b="0" i="0" lang="en-US" sz="2950" u="none" cap="none" strike="noStrike">
                <a:solidFill>
                  <a:schemeClr val="dk1"/>
                </a:solidFill>
                <a:latin typeface="Verdana"/>
                <a:ea typeface="Verdana"/>
                <a:cs typeface="Verdana"/>
                <a:sym typeface="Verdana"/>
              </a:rPr>
              <a:t>A Systems Coach serves as a liaison for the division leadership team (DLT) and the school’s leadership team(s) (SLT) to guide sustainable organizational change to implement MTSS and to guide systems intervention at the school level. </a:t>
            </a:r>
            <a:endParaRPr b="0" i="0" sz="2950" u="none" cap="none" strike="noStrike">
              <a:solidFill>
                <a:schemeClr val="dk1"/>
              </a:solidFill>
              <a:latin typeface="Verdana"/>
              <a:ea typeface="Verdana"/>
              <a:cs typeface="Verdana"/>
              <a:sym typeface="Verdana"/>
            </a:endParaRPr>
          </a:p>
          <a:p>
            <a:pPr indent="0" lvl="0" marL="0" marR="0" rtl="0" algn="l">
              <a:lnSpc>
                <a:spcPct val="110000"/>
              </a:lnSpc>
              <a:spcBef>
                <a:spcPts val="600"/>
              </a:spcBef>
              <a:spcAft>
                <a:spcPts val="0"/>
              </a:spcAft>
              <a:buClr>
                <a:schemeClr val="dk1"/>
              </a:buClr>
              <a:buSzPct val="67775"/>
              <a:buFont typeface="Verdana"/>
              <a:buNone/>
            </a:pPr>
            <a:r>
              <a:rPr b="0" i="0" lang="en-US" sz="2950" u="none" cap="none" strike="noStrike">
                <a:solidFill>
                  <a:schemeClr val="dk1"/>
                </a:solidFill>
                <a:latin typeface="Verdana"/>
                <a:ea typeface="Verdana"/>
                <a:cs typeface="Verdana"/>
                <a:sym typeface="Verdana"/>
              </a:rPr>
              <a:t>A systems coach facilitates systems thinking.</a:t>
            </a:r>
            <a:endParaRPr b="0" i="0" sz="295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600"/>
              </a:spcAft>
              <a:buClr>
                <a:srgbClr val="000000"/>
              </a:buClr>
              <a:buSzPct val="70000"/>
              <a:buFont typeface="Arial"/>
              <a:buNone/>
            </a:pPr>
            <a:r>
              <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p100"/>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How do you Coach </a:t>
            </a:r>
            <a:endParaRPr>
              <a:solidFill>
                <a:schemeClr val="lt1"/>
              </a:solidFill>
            </a:endParaRPr>
          </a:p>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a System?</a:t>
            </a:r>
            <a:endParaRPr i="0" sz="4000" u="none" cap="none" strike="noStrike">
              <a:solidFill>
                <a:schemeClr val="lt1"/>
              </a:solidFill>
            </a:endParaRPr>
          </a:p>
        </p:txBody>
      </p:sp>
      <p:sp>
        <p:nvSpPr>
          <p:cNvPr id="1111" name="Google Shape;1111;p100"/>
          <p:cNvSpPr txBox="1"/>
          <p:nvPr>
            <p:ph idx="4294967295" type="body"/>
          </p:nvPr>
        </p:nvSpPr>
        <p:spPr>
          <a:xfrm>
            <a:off x="1154113" y="1600200"/>
            <a:ext cx="7989887" cy="507206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Clr>
                <a:srgbClr val="000000"/>
              </a:buClr>
              <a:buSzPts val="4400"/>
              <a:buFont typeface="Arial"/>
              <a:buNone/>
            </a:pPr>
            <a:r>
              <a:rPr lang="en-US" sz="3600">
                <a:solidFill>
                  <a:srgbClr val="000000"/>
                </a:solidFill>
                <a:latin typeface="Verdana"/>
                <a:ea typeface="Verdana"/>
                <a:cs typeface="Verdana"/>
                <a:sym typeface="Verdana"/>
              </a:rPr>
              <a:t>One </a:t>
            </a:r>
            <a:r>
              <a:rPr lang="en-US" sz="3600">
                <a:solidFill>
                  <a:schemeClr val="dk2"/>
                </a:solidFill>
                <a:latin typeface="Verdana"/>
                <a:ea typeface="Verdana"/>
                <a:cs typeface="Verdana"/>
                <a:sym typeface="Verdana"/>
              </a:rPr>
              <a:t>successful</a:t>
            </a:r>
            <a:r>
              <a:rPr lang="en-US" sz="3600">
                <a:solidFill>
                  <a:srgbClr val="000000"/>
                </a:solidFill>
                <a:latin typeface="Verdana"/>
                <a:ea typeface="Verdana"/>
                <a:cs typeface="Verdana"/>
                <a:sym typeface="Verdana"/>
              </a:rPr>
              <a:t> interaction at a time</a:t>
            </a:r>
            <a:endParaRPr sz="3600">
              <a:latin typeface="Verdana"/>
              <a:ea typeface="Verdana"/>
              <a:cs typeface="Verdana"/>
              <a:sym typeface="Verdana"/>
            </a:endParaRPr>
          </a:p>
        </p:txBody>
      </p:sp>
      <p:pic>
        <p:nvPicPr>
          <p:cNvPr id="1112" name="Google Shape;1112;p100"/>
          <p:cNvPicPr preferRelativeResize="0"/>
          <p:nvPr/>
        </p:nvPicPr>
        <p:blipFill rotWithShape="1">
          <a:blip r:embed="rId3">
            <a:alphaModFix/>
          </a:blip>
          <a:srcRect b="0" l="0" r="0" t="0"/>
          <a:stretch/>
        </p:blipFill>
        <p:spPr>
          <a:xfrm>
            <a:off x="2025964" y="3552121"/>
            <a:ext cx="5092075" cy="320905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01"/>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Partnership Communication</a:t>
            </a:r>
            <a:endParaRPr i="0" sz="4000" u="none" cap="none" strike="noStrike">
              <a:solidFill>
                <a:schemeClr val="lt1"/>
              </a:solidFill>
            </a:endParaRPr>
          </a:p>
        </p:txBody>
      </p:sp>
      <p:sp>
        <p:nvSpPr>
          <p:cNvPr id="1119" name="Google Shape;1119;p101"/>
          <p:cNvSpPr txBox="1"/>
          <p:nvPr>
            <p:ph idx="4294967295" type="body"/>
          </p:nvPr>
        </p:nvSpPr>
        <p:spPr>
          <a:xfrm>
            <a:off x="0" y="739775"/>
            <a:ext cx="8999538" cy="5056188"/>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3200"/>
              <a:buNone/>
            </a:pPr>
            <a:r>
              <a:t/>
            </a:r>
            <a:endParaRPr sz="2800">
              <a:solidFill>
                <a:srgbClr val="000000"/>
              </a:solidFill>
              <a:latin typeface="Calibri"/>
              <a:ea typeface="Calibri"/>
              <a:cs typeface="Calibri"/>
              <a:sym typeface="Calibri"/>
            </a:endParaRPr>
          </a:p>
          <a:p>
            <a:pPr indent="0" lvl="0" marL="0" rtl="0" algn="l">
              <a:lnSpc>
                <a:spcPct val="100000"/>
              </a:lnSpc>
              <a:spcBef>
                <a:spcPts val="480"/>
              </a:spcBef>
              <a:spcAft>
                <a:spcPts val="0"/>
              </a:spcAft>
              <a:buSzPts val="3200"/>
              <a:buNone/>
            </a:pPr>
            <a:r>
              <a:t/>
            </a:r>
            <a:endParaRPr sz="2400">
              <a:solidFill>
                <a:srgbClr val="000000"/>
              </a:solidFill>
            </a:endParaRPr>
          </a:p>
          <a:p>
            <a:pPr indent="0" lvl="0" marL="0" rtl="0" algn="ctr">
              <a:lnSpc>
                <a:spcPct val="100000"/>
              </a:lnSpc>
              <a:spcBef>
                <a:spcPts val="480"/>
              </a:spcBef>
              <a:spcAft>
                <a:spcPts val="0"/>
              </a:spcAft>
              <a:buSzPts val="3200"/>
              <a:buNone/>
            </a:pPr>
            <a:r>
              <a:rPr lang="en-US" sz="3000">
                <a:solidFill>
                  <a:srgbClr val="000000"/>
                </a:solidFill>
              </a:rPr>
              <a:t>What we </a:t>
            </a:r>
            <a:r>
              <a:rPr i="1" lang="en-US" sz="3000">
                <a:solidFill>
                  <a:schemeClr val="dk2"/>
                </a:solidFill>
              </a:rPr>
              <a:t>believe</a:t>
            </a:r>
            <a:r>
              <a:rPr lang="en-US" sz="3000">
                <a:solidFill>
                  <a:srgbClr val="000000"/>
                </a:solidFill>
              </a:rPr>
              <a:t> = </a:t>
            </a:r>
            <a:endParaRPr sz="3000">
              <a:solidFill>
                <a:srgbClr val="000000"/>
              </a:solidFill>
            </a:endParaRPr>
          </a:p>
          <a:p>
            <a:pPr indent="0" lvl="0" marL="0" rtl="0" algn="ctr">
              <a:lnSpc>
                <a:spcPct val="100000"/>
              </a:lnSpc>
              <a:spcBef>
                <a:spcPts val="480"/>
              </a:spcBef>
              <a:spcAft>
                <a:spcPts val="0"/>
              </a:spcAft>
              <a:buSzPts val="3200"/>
              <a:buNone/>
            </a:pPr>
            <a:r>
              <a:rPr lang="en-US" sz="3000">
                <a:solidFill>
                  <a:srgbClr val="000000"/>
                </a:solidFill>
              </a:rPr>
              <a:t>How we </a:t>
            </a:r>
            <a:r>
              <a:rPr i="1" lang="en-US" sz="3000">
                <a:solidFill>
                  <a:srgbClr val="000000"/>
                </a:solidFill>
              </a:rPr>
              <a:t>communicate</a:t>
            </a:r>
            <a:endParaRPr i="1" sz="3000">
              <a:solidFill>
                <a:srgbClr val="000000"/>
              </a:solidFill>
            </a:endParaRPr>
          </a:p>
        </p:txBody>
      </p:sp>
      <p:sp>
        <p:nvSpPr>
          <p:cNvPr id="1120" name="Google Shape;1120;p101"/>
          <p:cNvSpPr txBox="1"/>
          <p:nvPr/>
        </p:nvSpPr>
        <p:spPr>
          <a:xfrm>
            <a:off x="2812425" y="3745313"/>
            <a:ext cx="79038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Power vs. Leadership</a:t>
            </a:r>
            <a:endParaRPr b="0" i="0" sz="3000" u="none" cap="none" strike="noStrike">
              <a:solidFill>
                <a:srgbClr val="000000"/>
              </a:solidFill>
              <a:latin typeface="Verdana"/>
              <a:ea typeface="Verdana"/>
              <a:cs typeface="Verdana"/>
              <a:sym typeface="Verdana"/>
            </a:endParaRPr>
          </a:p>
        </p:txBody>
      </p:sp>
      <p:pic>
        <p:nvPicPr>
          <p:cNvPr id="1121" name="Google Shape;1121;p101"/>
          <p:cNvPicPr preferRelativeResize="0"/>
          <p:nvPr/>
        </p:nvPicPr>
        <p:blipFill rotWithShape="1">
          <a:blip r:embed="rId3">
            <a:alphaModFix/>
          </a:blip>
          <a:srcRect b="0" l="0" r="0" t="0"/>
          <a:stretch/>
        </p:blipFill>
        <p:spPr>
          <a:xfrm rot="-1242210">
            <a:off x="760499" y="3173364"/>
            <a:ext cx="2257500" cy="30042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0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Coaching is an </a:t>
            </a:r>
            <a:endParaRPr>
              <a:solidFill>
                <a:schemeClr val="lt1"/>
              </a:solidFill>
            </a:endParaRPr>
          </a:p>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Act of Service</a:t>
            </a:r>
            <a:endParaRPr i="0" sz="4000" u="none" cap="none" strike="noStrike">
              <a:solidFill>
                <a:schemeClr val="lt1"/>
              </a:solidFill>
            </a:endParaRPr>
          </a:p>
        </p:txBody>
      </p:sp>
      <p:sp>
        <p:nvSpPr>
          <p:cNvPr id="1128" name="Google Shape;1128;p102"/>
          <p:cNvSpPr txBox="1"/>
          <p:nvPr>
            <p:ph idx="4294967295" type="body"/>
          </p:nvPr>
        </p:nvSpPr>
        <p:spPr>
          <a:xfrm>
            <a:off x="1154113" y="1600200"/>
            <a:ext cx="7989887" cy="47672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3200"/>
              <a:buNone/>
            </a:pPr>
            <a:r>
              <a:t/>
            </a:r>
            <a:endParaRPr sz="2400"/>
          </a:p>
          <a:p>
            <a:pPr indent="0" lvl="0" marL="457200" marR="0" rtl="0" algn="l">
              <a:lnSpc>
                <a:spcPct val="100000"/>
              </a:lnSpc>
              <a:spcBef>
                <a:spcPts val="0"/>
              </a:spcBef>
              <a:spcAft>
                <a:spcPts val="0"/>
              </a:spcAft>
              <a:buSzPts val="3200"/>
              <a:buNone/>
            </a:pPr>
            <a:r>
              <a:t/>
            </a:r>
            <a:endParaRPr sz="3000"/>
          </a:p>
          <a:p>
            <a:pPr indent="0" lvl="0" marL="914400" marR="0" rtl="0" algn="l">
              <a:lnSpc>
                <a:spcPct val="100000"/>
              </a:lnSpc>
              <a:spcBef>
                <a:spcPts val="0"/>
              </a:spcBef>
              <a:spcAft>
                <a:spcPts val="0"/>
              </a:spcAft>
              <a:buSzPts val="3200"/>
              <a:buNone/>
            </a:pPr>
            <a:r>
              <a:t/>
            </a:r>
            <a:endParaRPr b="1" sz="3000"/>
          </a:p>
          <a:p>
            <a:pPr indent="0" lvl="0" marL="914400" marR="0" rtl="0" algn="l">
              <a:lnSpc>
                <a:spcPct val="100000"/>
              </a:lnSpc>
              <a:spcBef>
                <a:spcPts val="0"/>
              </a:spcBef>
              <a:spcAft>
                <a:spcPts val="0"/>
              </a:spcAft>
              <a:buSzPts val="3200"/>
              <a:buNone/>
            </a:pPr>
            <a:r>
              <a:t/>
            </a:r>
            <a:endParaRPr sz="3000"/>
          </a:p>
          <a:p>
            <a:pPr indent="0" lvl="0" marL="457200" marR="0" rtl="0" algn="l">
              <a:lnSpc>
                <a:spcPct val="100000"/>
              </a:lnSpc>
              <a:spcBef>
                <a:spcPts val="480"/>
              </a:spcBef>
              <a:spcAft>
                <a:spcPts val="0"/>
              </a:spcAft>
              <a:buSzPts val="3200"/>
              <a:buNone/>
            </a:pPr>
            <a:r>
              <a:t/>
            </a:r>
            <a:endParaRPr b="0" i="0" sz="32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p:txBody>
      </p:sp>
      <p:pic>
        <p:nvPicPr>
          <p:cNvPr descr="Big chair little chair.jpg" id="1129" name="Google Shape;1129;p102"/>
          <p:cNvPicPr preferRelativeResize="0"/>
          <p:nvPr>
            <p:ph idx="4294967295" type="body"/>
          </p:nvPr>
        </p:nvPicPr>
        <p:blipFill rotWithShape="1">
          <a:blip r:embed="rId3">
            <a:alphaModFix/>
          </a:blip>
          <a:srcRect b="10553" l="0" r="0" t="10561"/>
          <a:stretch/>
        </p:blipFill>
        <p:spPr>
          <a:xfrm>
            <a:off x="0" y="1600200"/>
            <a:ext cx="8994775" cy="5330825"/>
          </a:xfrm>
          <a:prstGeom prst="rect">
            <a:avLst/>
          </a:prstGeom>
          <a:noFill/>
          <a:ln>
            <a:noFill/>
          </a:ln>
        </p:spPr>
      </p:pic>
      <p:sp>
        <p:nvSpPr>
          <p:cNvPr id="1130" name="Google Shape;1130;p102"/>
          <p:cNvSpPr txBox="1"/>
          <p:nvPr/>
        </p:nvSpPr>
        <p:spPr>
          <a:xfrm>
            <a:off x="6738100" y="3429000"/>
            <a:ext cx="7340700" cy="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Coach</a:t>
            </a:r>
            <a:endParaRPr b="0" i="0" sz="3000" u="none" cap="none" strike="noStrike">
              <a:solidFill>
                <a:srgbClr val="000000"/>
              </a:solidFill>
              <a:latin typeface="Verdana"/>
              <a:ea typeface="Verdana"/>
              <a:cs typeface="Verdana"/>
              <a:sym typeface="Verdana"/>
            </a:endParaRPr>
          </a:p>
        </p:txBody>
      </p:sp>
      <p:sp>
        <p:nvSpPr>
          <p:cNvPr id="1131" name="Google Shape;1131;p102"/>
          <p:cNvSpPr txBox="1"/>
          <p:nvPr/>
        </p:nvSpPr>
        <p:spPr>
          <a:xfrm>
            <a:off x="457200" y="1191125"/>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Coachee</a:t>
            </a:r>
            <a:endParaRPr b="0" i="0" sz="3000" u="none" cap="none" strike="noStrike">
              <a:solidFill>
                <a:srgbClr val="000000"/>
              </a:solidFill>
              <a:latin typeface="Verdana"/>
              <a:ea typeface="Verdana"/>
              <a:cs typeface="Verdana"/>
              <a:sym typeface="Verdana"/>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103"/>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Example...</a:t>
            </a:r>
            <a:endParaRPr i="0" sz="4000" u="none" cap="none" strike="noStrike">
              <a:solidFill>
                <a:schemeClr val="lt1"/>
              </a:solidFill>
            </a:endParaRPr>
          </a:p>
        </p:txBody>
      </p:sp>
      <p:sp>
        <p:nvSpPr>
          <p:cNvPr id="1138" name="Google Shape;1138;p103"/>
          <p:cNvSpPr txBox="1"/>
          <p:nvPr>
            <p:ph idx="4294967295" type="body"/>
          </p:nvPr>
        </p:nvSpPr>
        <p:spPr>
          <a:xfrm>
            <a:off x="1154113" y="1600200"/>
            <a:ext cx="7989887" cy="5072063"/>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3200"/>
              <a:buNone/>
            </a:pPr>
            <a:r>
              <a:t/>
            </a:r>
            <a:endParaRPr sz="2800">
              <a:solidFill>
                <a:srgbClr val="000000"/>
              </a:solidFill>
              <a:latin typeface="Calibri"/>
              <a:ea typeface="Calibri"/>
              <a:cs typeface="Calibri"/>
              <a:sym typeface="Calibri"/>
            </a:endParaRPr>
          </a:p>
          <a:p>
            <a:pPr indent="0" lvl="0" marL="0" rtl="0" algn="l">
              <a:lnSpc>
                <a:spcPct val="100000"/>
              </a:lnSpc>
              <a:spcBef>
                <a:spcPts val="480"/>
              </a:spcBef>
              <a:spcAft>
                <a:spcPts val="0"/>
              </a:spcAft>
              <a:buSzPts val="3200"/>
              <a:buNone/>
            </a:pPr>
            <a:r>
              <a:t/>
            </a:r>
            <a:endParaRPr sz="2400">
              <a:solidFill>
                <a:srgbClr val="000000"/>
              </a:solidFill>
            </a:endParaRPr>
          </a:p>
        </p:txBody>
      </p:sp>
      <p:pic>
        <p:nvPicPr>
          <p:cNvPr descr="Screen Shot 2017-02-27 at 1.06.32 PM.png" id="1139" name="Google Shape;1139;p103"/>
          <p:cNvPicPr preferRelativeResize="0"/>
          <p:nvPr>
            <p:ph idx="4294967295" type="body"/>
          </p:nvPr>
        </p:nvPicPr>
        <p:blipFill rotWithShape="1">
          <a:blip r:embed="rId3">
            <a:alphaModFix/>
          </a:blip>
          <a:srcRect b="15504" l="0" r="0" t="-561"/>
          <a:stretch/>
        </p:blipFill>
        <p:spPr>
          <a:xfrm>
            <a:off x="0" y="1712913"/>
            <a:ext cx="4259263" cy="4846637"/>
          </a:xfrm>
          <a:prstGeom prst="rect">
            <a:avLst/>
          </a:prstGeom>
          <a:noFill/>
          <a:ln>
            <a:noFill/>
          </a:ln>
        </p:spPr>
      </p:pic>
      <p:sp>
        <p:nvSpPr>
          <p:cNvPr id="1140" name="Google Shape;1140;p103"/>
          <p:cNvSpPr txBox="1"/>
          <p:nvPr/>
        </p:nvSpPr>
        <p:spPr>
          <a:xfrm>
            <a:off x="3273304" y="1890000"/>
            <a:ext cx="4921500" cy="82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FF0000"/>
                </a:solidFill>
                <a:latin typeface="Calibri"/>
                <a:ea typeface="Calibri"/>
                <a:cs typeface="Calibri"/>
                <a:sym typeface="Calibri"/>
              </a:rPr>
              <a:t>Coach not featured</a:t>
            </a:r>
            <a:endParaRPr b="0" i="0" sz="1400" u="none" cap="none" strike="noStrike">
              <a:solidFill>
                <a:srgbClr val="FF0000"/>
              </a:solidFill>
              <a:latin typeface="Arial"/>
              <a:ea typeface="Arial"/>
              <a:cs typeface="Arial"/>
              <a:sym typeface="Arial"/>
            </a:endParaRPr>
          </a:p>
        </p:txBody>
      </p:sp>
      <p:sp>
        <p:nvSpPr>
          <p:cNvPr id="1141" name="Google Shape;1141;p103"/>
          <p:cNvSpPr/>
          <p:nvPr/>
        </p:nvSpPr>
        <p:spPr>
          <a:xfrm>
            <a:off x="2359225" y="2070600"/>
            <a:ext cx="816600" cy="461700"/>
          </a:xfrm>
          <a:prstGeom prst="leftArrow">
            <a:avLst>
              <a:gd fmla="val 50000" name="adj1"/>
              <a:gd fmla="val 50000" name="adj2"/>
            </a:avLst>
          </a:prstGeom>
          <a:solidFill>
            <a:srgbClr val="FF000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2" name="Google Shape;1142;p103"/>
          <p:cNvSpPr/>
          <p:nvPr/>
        </p:nvSpPr>
        <p:spPr>
          <a:xfrm>
            <a:off x="2592161" y="5207002"/>
            <a:ext cx="969600" cy="1385100"/>
          </a:xfrm>
          <a:prstGeom prst="mathMultiply">
            <a:avLst>
              <a:gd fmla="val 23520" name="adj1"/>
            </a:avLst>
          </a:prstGeom>
          <a:solidFill>
            <a:srgbClr val="FF0000"/>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04"/>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400"/>
              <a:buFont typeface="Calibri"/>
              <a:buNone/>
            </a:pPr>
            <a:r>
              <a:rPr i="1" lang="en-US">
                <a:solidFill>
                  <a:schemeClr val="lt1"/>
                </a:solidFill>
              </a:rPr>
              <a:t>Belief</a:t>
            </a:r>
            <a:r>
              <a:rPr lang="en-US">
                <a:solidFill>
                  <a:schemeClr val="lt1"/>
                </a:solidFill>
              </a:rPr>
              <a:t> #2 - I want to hear </a:t>
            </a:r>
            <a:endParaRPr>
              <a:solidFill>
                <a:schemeClr val="lt1"/>
              </a:solidFill>
            </a:endParaRPr>
          </a:p>
          <a:p>
            <a:pPr indent="0" lvl="0" marL="0" rtl="0" algn="ctr">
              <a:lnSpc>
                <a:spcPct val="90000"/>
              </a:lnSpc>
              <a:spcBef>
                <a:spcPts val="0"/>
              </a:spcBef>
              <a:spcAft>
                <a:spcPts val="0"/>
              </a:spcAft>
              <a:buClr>
                <a:srgbClr val="000000"/>
              </a:buClr>
              <a:buSzPts val="4400"/>
              <a:buFont typeface="Calibri"/>
              <a:buNone/>
            </a:pPr>
            <a:r>
              <a:rPr lang="en-US">
                <a:solidFill>
                  <a:schemeClr val="lt1"/>
                </a:solidFill>
              </a:rPr>
              <a:t>what others have to say</a:t>
            </a:r>
            <a:endParaRPr i="0" u="none" cap="none" strike="noStrike">
              <a:solidFill>
                <a:schemeClr val="lt1"/>
              </a:solidFill>
            </a:endParaRPr>
          </a:p>
        </p:txBody>
      </p:sp>
      <p:sp>
        <p:nvSpPr>
          <p:cNvPr id="1149" name="Google Shape;1149;p104"/>
          <p:cNvSpPr txBox="1"/>
          <p:nvPr>
            <p:ph idx="4294967295" type="body"/>
          </p:nvPr>
        </p:nvSpPr>
        <p:spPr>
          <a:xfrm>
            <a:off x="1154113" y="1600200"/>
            <a:ext cx="7989887" cy="5072063"/>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3200"/>
              <a:buNone/>
            </a:pPr>
            <a:r>
              <a:t/>
            </a:r>
            <a:endParaRPr sz="2800">
              <a:solidFill>
                <a:srgbClr val="000000"/>
              </a:solidFill>
              <a:latin typeface="Calibri"/>
              <a:ea typeface="Calibri"/>
              <a:cs typeface="Calibri"/>
              <a:sym typeface="Calibri"/>
            </a:endParaRPr>
          </a:p>
          <a:p>
            <a:pPr indent="0" lvl="0" marL="0" rtl="0" algn="l">
              <a:lnSpc>
                <a:spcPct val="100000"/>
              </a:lnSpc>
              <a:spcBef>
                <a:spcPts val="480"/>
              </a:spcBef>
              <a:spcAft>
                <a:spcPts val="0"/>
              </a:spcAft>
              <a:buSzPts val="3200"/>
              <a:buNone/>
            </a:pPr>
            <a:r>
              <a:t/>
            </a:r>
            <a:endParaRPr sz="2400">
              <a:solidFill>
                <a:srgbClr val="000000"/>
              </a:solidFill>
            </a:endParaRPr>
          </a:p>
        </p:txBody>
      </p:sp>
      <p:pic>
        <p:nvPicPr>
          <p:cNvPr descr="fwx-cell-phones-in-restaurants.jpg" id="1150" name="Google Shape;1150;p104"/>
          <p:cNvPicPr preferRelativeResize="0"/>
          <p:nvPr>
            <p:ph idx="4294967295" type="body"/>
          </p:nvPr>
        </p:nvPicPr>
        <p:blipFill rotWithShape="1">
          <a:blip r:embed="rId3">
            <a:alphaModFix/>
          </a:blip>
          <a:srcRect b="18491" l="0" r="0" t="18504"/>
          <a:stretch/>
        </p:blipFill>
        <p:spPr>
          <a:xfrm>
            <a:off x="0" y="1600200"/>
            <a:ext cx="3724275" cy="2857500"/>
          </a:xfrm>
          <a:prstGeom prst="rect">
            <a:avLst/>
          </a:prstGeom>
          <a:noFill/>
          <a:ln>
            <a:noFill/>
          </a:ln>
          <a:effectLst>
            <a:outerShdw blurRad="50800" rotWithShape="0" algn="tl" dir="2700000" dist="76200">
              <a:srgbClr val="000000">
                <a:alpha val="40000"/>
              </a:srgbClr>
            </a:outerShdw>
          </a:effectLst>
        </p:spPr>
      </p:pic>
      <p:pic>
        <p:nvPicPr>
          <p:cNvPr descr="Screen Shot 2017-02-09 at 11.18.10 AM.png" id="1151" name="Google Shape;1151;p104"/>
          <p:cNvPicPr preferRelativeResize="0"/>
          <p:nvPr/>
        </p:nvPicPr>
        <p:blipFill rotWithShape="1">
          <a:blip r:embed="rId4">
            <a:alphaModFix/>
          </a:blip>
          <a:srcRect b="0" l="0" r="0" t="0"/>
          <a:stretch/>
        </p:blipFill>
        <p:spPr>
          <a:xfrm>
            <a:off x="4197413" y="3602524"/>
            <a:ext cx="3989325" cy="2900682"/>
          </a:xfrm>
          <a:prstGeom prst="rect">
            <a:avLst/>
          </a:prstGeom>
          <a:noFill/>
          <a:ln>
            <a:noFill/>
          </a:ln>
          <a:effectLst>
            <a:outerShdw blurRad="50800" rotWithShape="0" algn="tl" dir="2700000" dist="76200">
              <a:srgbClr val="000000">
                <a:alpha val="40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05"/>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400"/>
              <a:buFont typeface="Calibri"/>
              <a:buNone/>
            </a:pPr>
            <a:r>
              <a:rPr lang="en-US">
                <a:solidFill>
                  <a:schemeClr val="lt1"/>
                </a:solidFill>
              </a:rPr>
              <a:t>When it’s no longer </a:t>
            </a:r>
            <a:endParaRPr>
              <a:solidFill>
                <a:schemeClr val="lt1"/>
              </a:solidFill>
            </a:endParaRPr>
          </a:p>
          <a:p>
            <a:pPr indent="0" lvl="0" marL="0" rtl="0" algn="ctr">
              <a:lnSpc>
                <a:spcPct val="90000"/>
              </a:lnSpc>
              <a:spcBef>
                <a:spcPts val="0"/>
              </a:spcBef>
              <a:spcAft>
                <a:spcPts val="0"/>
              </a:spcAft>
              <a:buClr>
                <a:srgbClr val="000000"/>
              </a:buClr>
              <a:buSzPts val="4400"/>
              <a:buFont typeface="Calibri"/>
              <a:buNone/>
            </a:pPr>
            <a:r>
              <a:rPr lang="en-US">
                <a:solidFill>
                  <a:schemeClr val="lt1"/>
                </a:solidFill>
              </a:rPr>
              <a:t>about you…</a:t>
            </a:r>
            <a:endParaRPr i="0" u="none" cap="none" strike="noStrike">
              <a:solidFill>
                <a:schemeClr val="lt1"/>
              </a:solidFill>
            </a:endParaRPr>
          </a:p>
        </p:txBody>
      </p:sp>
      <p:sp>
        <p:nvSpPr>
          <p:cNvPr id="1158" name="Google Shape;1158;p105"/>
          <p:cNvSpPr txBox="1"/>
          <p:nvPr>
            <p:ph idx="4294967295" type="body"/>
          </p:nvPr>
        </p:nvSpPr>
        <p:spPr>
          <a:xfrm>
            <a:off x="0" y="1600200"/>
            <a:ext cx="7807325" cy="5072063"/>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3200"/>
              <a:buNone/>
            </a:pPr>
            <a:r>
              <a:t/>
            </a:r>
            <a:endParaRPr sz="2800">
              <a:solidFill>
                <a:srgbClr val="000000"/>
              </a:solidFill>
              <a:latin typeface="Calibri"/>
              <a:ea typeface="Calibri"/>
              <a:cs typeface="Calibri"/>
              <a:sym typeface="Calibri"/>
            </a:endParaRPr>
          </a:p>
          <a:p>
            <a:pPr indent="0" lvl="0" marL="0" rtl="0" algn="l">
              <a:lnSpc>
                <a:spcPct val="100000"/>
              </a:lnSpc>
              <a:spcBef>
                <a:spcPts val="480"/>
              </a:spcBef>
              <a:spcAft>
                <a:spcPts val="0"/>
              </a:spcAft>
              <a:buSzPts val="3200"/>
              <a:buNone/>
            </a:pPr>
            <a:r>
              <a:t/>
            </a:r>
            <a:endParaRPr sz="2400">
              <a:solidFill>
                <a:srgbClr val="000000"/>
              </a:solidFill>
            </a:endParaRPr>
          </a:p>
        </p:txBody>
      </p:sp>
      <p:pic>
        <p:nvPicPr>
          <p:cNvPr descr="two black men talking.jpg" id="1159" name="Google Shape;1159;p105"/>
          <p:cNvPicPr preferRelativeResize="0"/>
          <p:nvPr>
            <p:ph idx="4294967295" type="body"/>
          </p:nvPr>
        </p:nvPicPr>
        <p:blipFill rotWithShape="1">
          <a:blip r:embed="rId3">
            <a:alphaModFix/>
          </a:blip>
          <a:srcRect b="0" l="0" r="0" t="0"/>
          <a:stretch/>
        </p:blipFill>
        <p:spPr>
          <a:xfrm>
            <a:off x="4132263" y="1816100"/>
            <a:ext cx="5011737" cy="4175125"/>
          </a:xfrm>
          <a:prstGeom prst="rect">
            <a:avLst/>
          </a:prstGeom>
          <a:noFill/>
          <a:ln cap="flat" cmpd="sng" w="9525">
            <a:solidFill>
              <a:schemeClr val="dk2"/>
            </a:solidFill>
            <a:prstDash val="solid"/>
            <a:round/>
            <a:headEnd len="sm" w="sm" type="none"/>
            <a:tailEnd len="sm" w="sm" type="none"/>
          </a:ln>
          <a:effectLst>
            <a:outerShdw blurRad="50800" rotWithShape="0" algn="tl" dir="2700000" dist="76200">
              <a:srgbClr val="000000">
                <a:alpha val="40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10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lt1"/>
                </a:solidFill>
              </a:rPr>
              <a:t>Forced Listening - A Story</a:t>
            </a:r>
            <a:endParaRPr>
              <a:solidFill>
                <a:schemeClr val="lt1"/>
              </a:solidFill>
            </a:endParaRPr>
          </a:p>
        </p:txBody>
      </p:sp>
      <p:pic>
        <p:nvPicPr>
          <p:cNvPr id="1165" name="Google Shape;1165;p106"/>
          <p:cNvPicPr preferRelativeResize="0"/>
          <p:nvPr/>
        </p:nvPicPr>
        <p:blipFill rotWithShape="1">
          <a:blip r:embed="rId3">
            <a:alphaModFix/>
          </a:blip>
          <a:srcRect b="0" l="0" r="0" t="0"/>
          <a:stretch/>
        </p:blipFill>
        <p:spPr>
          <a:xfrm>
            <a:off x="1739837" y="1706562"/>
            <a:ext cx="6010390" cy="48768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07"/>
          <p:cNvSpPr txBox="1"/>
          <p:nvPr>
            <p:ph type="title"/>
          </p:nvPr>
        </p:nvSpPr>
        <p:spPr>
          <a:xfrm>
            <a:off x="234675" y="226250"/>
            <a:ext cx="8787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400"/>
              <a:buFont typeface="Calibri"/>
              <a:buNone/>
            </a:pPr>
            <a:r>
              <a:rPr i="1" lang="en-US" sz="3500">
                <a:solidFill>
                  <a:schemeClr val="lt1"/>
                </a:solidFill>
              </a:rPr>
              <a:t>Belief</a:t>
            </a:r>
            <a:r>
              <a:rPr lang="en-US" sz="3500">
                <a:solidFill>
                  <a:schemeClr val="lt1"/>
                </a:solidFill>
              </a:rPr>
              <a:t> #3 - I believe other people </a:t>
            </a:r>
            <a:endParaRPr sz="3500">
              <a:solidFill>
                <a:schemeClr val="lt1"/>
              </a:solidFill>
            </a:endParaRPr>
          </a:p>
          <a:p>
            <a:pPr indent="0" lvl="0" marL="0" rtl="0" algn="ctr">
              <a:lnSpc>
                <a:spcPct val="90000"/>
              </a:lnSpc>
              <a:spcBef>
                <a:spcPts val="0"/>
              </a:spcBef>
              <a:spcAft>
                <a:spcPts val="0"/>
              </a:spcAft>
              <a:buClr>
                <a:srgbClr val="000000"/>
              </a:buClr>
              <a:buSzPts val="4400"/>
              <a:buFont typeface="Calibri"/>
              <a:buNone/>
            </a:pPr>
            <a:r>
              <a:rPr lang="en-US" sz="3500">
                <a:solidFill>
                  <a:schemeClr val="lt1"/>
                </a:solidFill>
              </a:rPr>
              <a:t>should have a lot of autonomy</a:t>
            </a:r>
            <a:endParaRPr i="0" sz="3500" u="none" cap="none" strike="noStrike">
              <a:solidFill>
                <a:schemeClr val="lt1"/>
              </a:solidFill>
            </a:endParaRPr>
          </a:p>
        </p:txBody>
      </p:sp>
      <p:sp>
        <p:nvSpPr>
          <p:cNvPr id="1172" name="Google Shape;1172;p107"/>
          <p:cNvSpPr txBox="1"/>
          <p:nvPr>
            <p:ph idx="4294967295" type="body"/>
          </p:nvPr>
        </p:nvSpPr>
        <p:spPr>
          <a:xfrm>
            <a:off x="4019550" y="1628775"/>
            <a:ext cx="5124450" cy="507206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3200"/>
              <a:buNone/>
            </a:pPr>
            <a:r>
              <a:t/>
            </a:r>
            <a:endParaRPr sz="2800">
              <a:solidFill>
                <a:srgbClr val="000000"/>
              </a:solidFill>
              <a:latin typeface="Verdana"/>
              <a:ea typeface="Verdana"/>
              <a:cs typeface="Verdana"/>
              <a:sym typeface="Verdana"/>
            </a:endParaRPr>
          </a:p>
          <a:p>
            <a:pPr indent="0" lvl="0" marL="0" rtl="0" algn="ctr">
              <a:lnSpc>
                <a:spcPct val="90000"/>
              </a:lnSpc>
              <a:spcBef>
                <a:spcPts val="1000"/>
              </a:spcBef>
              <a:spcAft>
                <a:spcPts val="0"/>
              </a:spcAft>
              <a:buSzPts val="3200"/>
              <a:buNone/>
            </a:pPr>
            <a:r>
              <a:rPr lang="en-US" sz="2800">
                <a:solidFill>
                  <a:srgbClr val="000000"/>
                </a:solidFill>
                <a:latin typeface="Verdana"/>
                <a:ea typeface="Verdana"/>
                <a:cs typeface="Verdana"/>
                <a:sym typeface="Verdana"/>
              </a:rPr>
              <a:t>If you can’t say no, saying yes has no meaning. </a:t>
            </a:r>
            <a:endParaRPr sz="2800">
              <a:solidFill>
                <a:srgbClr val="000000"/>
              </a:solidFill>
              <a:latin typeface="Verdana"/>
              <a:ea typeface="Verdana"/>
              <a:cs typeface="Verdana"/>
              <a:sym typeface="Verdana"/>
            </a:endParaRPr>
          </a:p>
          <a:p>
            <a:pPr indent="0" lvl="0" marL="0" rtl="0" algn="ctr">
              <a:lnSpc>
                <a:spcPct val="90000"/>
              </a:lnSpc>
              <a:spcBef>
                <a:spcPts val="1000"/>
              </a:spcBef>
              <a:spcAft>
                <a:spcPts val="0"/>
              </a:spcAft>
              <a:buSzPts val="3200"/>
              <a:buNone/>
            </a:pPr>
            <a:r>
              <a:t/>
            </a:r>
            <a:endParaRPr sz="2800">
              <a:solidFill>
                <a:srgbClr val="000000"/>
              </a:solidFill>
              <a:latin typeface="Verdana"/>
              <a:ea typeface="Verdana"/>
              <a:cs typeface="Verdana"/>
              <a:sym typeface="Verdana"/>
            </a:endParaRPr>
          </a:p>
          <a:p>
            <a:pPr indent="0" lvl="0" marL="0" rtl="0" algn="ctr">
              <a:lnSpc>
                <a:spcPct val="90000"/>
              </a:lnSpc>
              <a:spcBef>
                <a:spcPts val="1000"/>
              </a:spcBef>
              <a:spcAft>
                <a:spcPts val="0"/>
              </a:spcAft>
              <a:buSzPts val="3200"/>
              <a:buNone/>
            </a:pPr>
            <a:r>
              <a:t/>
            </a:r>
            <a:endParaRPr sz="2800">
              <a:solidFill>
                <a:srgbClr val="000000"/>
              </a:solidFill>
              <a:latin typeface="Verdana"/>
              <a:ea typeface="Verdana"/>
              <a:cs typeface="Verdana"/>
              <a:sym typeface="Verdana"/>
            </a:endParaRPr>
          </a:p>
          <a:p>
            <a:pPr indent="0" lvl="0" marL="0" rtl="0" algn="ctr">
              <a:lnSpc>
                <a:spcPct val="90000"/>
              </a:lnSpc>
              <a:spcBef>
                <a:spcPts val="1000"/>
              </a:spcBef>
              <a:spcAft>
                <a:spcPts val="0"/>
              </a:spcAft>
              <a:buClr>
                <a:srgbClr val="000090"/>
              </a:buClr>
              <a:buSzPts val="2800"/>
              <a:buFont typeface="Arial"/>
              <a:buNone/>
            </a:pPr>
            <a:r>
              <a:rPr lang="en-US" sz="2800">
                <a:solidFill>
                  <a:srgbClr val="000000"/>
                </a:solidFill>
                <a:latin typeface="Verdana"/>
                <a:ea typeface="Verdana"/>
                <a:cs typeface="Verdana"/>
                <a:sym typeface="Verdana"/>
              </a:rPr>
              <a:t>If someone doesn’t want to do something, they’ll find a way out.</a:t>
            </a:r>
            <a:endParaRPr sz="2800">
              <a:solidFill>
                <a:srgbClr val="000000"/>
              </a:solidFill>
              <a:latin typeface="Verdana"/>
              <a:ea typeface="Verdana"/>
              <a:cs typeface="Verdana"/>
              <a:sym typeface="Verdana"/>
            </a:endParaRPr>
          </a:p>
        </p:txBody>
      </p:sp>
      <p:pic>
        <p:nvPicPr>
          <p:cNvPr descr="Screen Shot 2017-02-09 at 12.35.49 PM.png" id="1173" name="Google Shape;1173;p107"/>
          <p:cNvPicPr preferRelativeResize="0"/>
          <p:nvPr/>
        </p:nvPicPr>
        <p:blipFill rotWithShape="1">
          <a:blip r:embed="rId3">
            <a:alphaModFix/>
          </a:blip>
          <a:srcRect b="0" l="0" r="0" t="0"/>
          <a:stretch/>
        </p:blipFill>
        <p:spPr>
          <a:xfrm>
            <a:off x="855228" y="1976248"/>
            <a:ext cx="2431250" cy="3432031"/>
          </a:xfrm>
          <a:prstGeom prst="rect">
            <a:avLst/>
          </a:prstGeom>
          <a:noFill/>
          <a:ln>
            <a:noFill/>
          </a:ln>
        </p:spPr>
      </p:pic>
      <p:sp>
        <p:nvSpPr>
          <p:cNvPr id="1174" name="Google Shape;1174;p107"/>
          <p:cNvSpPr txBox="1"/>
          <p:nvPr/>
        </p:nvSpPr>
        <p:spPr>
          <a:xfrm>
            <a:off x="855225" y="5556825"/>
            <a:ext cx="2431200" cy="857100"/>
          </a:xfrm>
          <a:prstGeom prst="rect">
            <a:avLst/>
          </a:prstGeom>
          <a:noFill/>
          <a:ln>
            <a:noFill/>
          </a:ln>
        </p:spPr>
        <p:txBody>
          <a:bodyPr anchorCtr="0" anchor="t" bIns="91425" lIns="91425" spcFirstLastPara="1" rIns="91425" wrap="square" tIns="91425">
            <a:noAutofit/>
          </a:bodyPr>
          <a:lstStyle/>
          <a:p>
            <a:pPr indent="-361950" lvl="0" marL="457200" marR="0" rtl="0" algn="ctr">
              <a:lnSpc>
                <a:spcPct val="100000"/>
              </a:lnSpc>
              <a:spcBef>
                <a:spcPts val="0"/>
              </a:spcBef>
              <a:spcAft>
                <a:spcPts val="0"/>
              </a:spcAft>
              <a:buClr>
                <a:srgbClr val="000000"/>
              </a:buClr>
              <a:buSzPts val="2100"/>
              <a:buFont typeface="Verdana"/>
              <a:buChar char="-"/>
            </a:pPr>
            <a:r>
              <a:rPr b="0" i="0" lang="en-US" sz="2100" u="none" cap="none" strike="noStrike">
                <a:solidFill>
                  <a:srgbClr val="000000"/>
                </a:solidFill>
                <a:latin typeface="Verdana"/>
                <a:ea typeface="Verdana"/>
                <a:cs typeface="Verdana"/>
                <a:sym typeface="Verdana"/>
              </a:rPr>
              <a:t>Peter Block</a:t>
            </a:r>
            <a:endParaRPr b="0" i="0" sz="2100" u="none" cap="none" strike="noStrike">
              <a:solidFill>
                <a:srgbClr val="000000"/>
              </a:solidFill>
              <a:latin typeface="Verdana"/>
              <a:ea typeface="Verdana"/>
              <a:cs typeface="Verdana"/>
              <a:sym typeface="Verdana"/>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08"/>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Autonomy is Crucial</a:t>
            </a:r>
            <a:endParaRPr i="0" sz="4000" u="none" cap="none" strike="noStrike">
              <a:solidFill>
                <a:schemeClr val="lt1"/>
              </a:solidFill>
            </a:endParaRPr>
          </a:p>
        </p:txBody>
      </p:sp>
      <p:sp>
        <p:nvSpPr>
          <p:cNvPr id="1181" name="Google Shape;1181;p108"/>
          <p:cNvSpPr txBox="1"/>
          <p:nvPr>
            <p:ph idx="4294967295" type="body"/>
          </p:nvPr>
        </p:nvSpPr>
        <p:spPr>
          <a:xfrm>
            <a:off x="0" y="1714500"/>
            <a:ext cx="7988300" cy="4722813"/>
          </a:xfrm>
          <a:prstGeom prst="rect">
            <a:avLst/>
          </a:prstGeom>
          <a:noFill/>
          <a:ln>
            <a:noFill/>
          </a:ln>
        </p:spPr>
        <p:txBody>
          <a:bodyPr anchorCtr="0" anchor="t" bIns="45700" lIns="91425" spcFirstLastPara="1" rIns="91425" wrap="square" tIns="45700">
            <a:normAutofit/>
          </a:bodyPr>
          <a:lstStyle/>
          <a:p>
            <a:pPr indent="0" lvl="0" marL="114300" rtl="0" algn="ctr">
              <a:lnSpc>
                <a:spcPct val="90000"/>
              </a:lnSpc>
              <a:spcBef>
                <a:spcPts val="0"/>
              </a:spcBef>
              <a:spcAft>
                <a:spcPts val="0"/>
              </a:spcAft>
              <a:buClr>
                <a:srgbClr val="000000"/>
              </a:buClr>
              <a:buSzPts val="2800"/>
              <a:buFont typeface="Arial"/>
              <a:buNone/>
            </a:pPr>
            <a:r>
              <a:rPr lang="en-US" sz="3000">
                <a:solidFill>
                  <a:srgbClr val="000000"/>
                </a:solidFill>
              </a:rPr>
              <a:t>The proper question is not, “how can people motivate others?” but rather, “how can people </a:t>
            </a:r>
            <a:r>
              <a:rPr i="1" lang="en-US" sz="3000">
                <a:solidFill>
                  <a:schemeClr val="dk2"/>
                </a:solidFill>
              </a:rPr>
              <a:t>create the conditions</a:t>
            </a:r>
            <a:r>
              <a:rPr lang="en-US" sz="3000">
                <a:solidFill>
                  <a:srgbClr val="000000"/>
                </a:solidFill>
              </a:rPr>
              <a:t> within which others will motivate themselves?” </a:t>
            </a:r>
            <a:endParaRPr sz="3000">
              <a:solidFill>
                <a:srgbClr val="000000"/>
              </a:solidFill>
            </a:endParaRPr>
          </a:p>
          <a:p>
            <a:pPr indent="0" lvl="0" marL="114300" rtl="0" algn="l">
              <a:lnSpc>
                <a:spcPct val="90000"/>
              </a:lnSpc>
              <a:spcBef>
                <a:spcPts val="1000"/>
              </a:spcBef>
              <a:spcAft>
                <a:spcPts val="0"/>
              </a:spcAft>
              <a:buClr>
                <a:srgbClr val="000000"/>
              </a:buClr>
              <a:buSzPts val="2400"/>
              <a:buFont typeface="Arial"/>
              <a:buNone/>
            </a:pPr>
            <a:r>
              <a:t/>
            </a:r>
            <a:endParaRPr sz="3000">
              <a:solidFill>
                <a:srgbClr val="000000"/>
              </a:solidFill>
            </a:endParaRPr>
          </a:p>
          <a:p>
            <a:pPr indent="0" lvl="0" marL="114300" rtl="0" algn="l">
              <a:lnSpc>
                <a:spcPct val="90000"/>
              </a:lnSpc>
              <a:spcBef>
                <a:spcPts val="1000"/>
              </a:spcBef>
              <a:spcAft>
                <a:spcPts val="0"/>
              </a:spcAft>
              <a:buClr>
                <a:srgbClr val="000000"/>
              </a:buClr>
              <a:buSzPts val="2400"/>
              <a:buFont typeface="Arial"/>
              <a:buNone/>
            </a:pPr>
            <a:r>
              <a:t/>
            </a:r>
            <a:endParaRPr sz="2000">
              <a:solidFill>
                <a:srgbClr val="000000"/>
              </a:solidFill>
            </a:endParaRPr>
          </a:p>
          <a:p>
            <a:pPr indent="0" lvl="0" marL="114300" rtl="0" algn="l">
              <a:lnSpc>
                <a:spcPct val="90000"/>
              </a:lnSpc>
              <a:spcBef>
                <a:spcPts val="1000"/>
              </a:spcBef>
              <a:spcAft>
                <a:spcPts val="0"/>
              </a:spcAft>
              <a:buClr>
                <a:srgbClr val="000000"/>
              </a:buClr>
              <a:buSzPts val="2400"/>
              <a:buFont typeface="Arial"/>
              <a:buNone/>
            </a:pPr>
            <a:r>
              <a:t/>
            </a:r>
            <a:endParaRPr sz="2000">
              <a:solidFill>
                <a:srgbClr val="000000"/>
              </a:solidFill>
            </a:endParaRPr>
          </a:p>
          <a:p>
            <a:pPr indent="0" lvl="0" marL="114300" rtl="0" algn="l">
              <a:lnSpc>
                <a:spcPct val="90000"/>
              </a:lnSpc>
              <a:spcBef>
                <a:spcPts val="1000"/>
              </a:spcBef>
              <a:spcAft>
                <a:spcPts val="0"/>
              </a:spcAft>
              <a:buClr>
                <a:srgbClr val="000000"/>
              </a:buClr>
              <a:buSzPts val="2400"/>
              <a:buFont typeface="Arial"/>
              <a:buNone/>
            </a:pPr>
            <a:r>
              <a:rPr lang="en-US" sz="2000">
                <a:solidFill>
                  <a:srgbClr val="000000"/>
                </a:solidFill>
              </a:rPr>
              <a:t>Deci. (1995). </a:t>
            </a:r>
            <a:r>
              <a:rPr i="1" lang="en-US" sz="2000">
                <a:solidFill>
                  <a:srgbClr val="000000"/>
                </a:solidFill>
              </a:rPr>
              <a:t>Why We Do What We Do: Understanding Self-Motivation</a:t>
            </a:r>
            <a:endParaRPr sz="20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09"/>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4400"/>
              <a:buFont typeface="Calibri"/>
              <a:buNone/>
            </a:pPr>
            <a:r>
              <a:rPr lang="en-US">
                <a:solidFill>
                  <a:schemeClr val="lt1"/>
                </a:solidFill>
              </a:rPr>
              <a:t>What does autonomy look like in conversations?</a:t>
            </a:r>
            <a:endParaRPr i="0" u="none" cap="none" strike="noStrike">
              <a:solidFill>
                <a:schemeClr val="lt1"/>
              </a:solidFill>
            </a:endParaRPr>
          </a:p>
        </p:txBody>
      </p:sp>
      <p:sp>
        <p:nvSpPr>
          <p:cNvPr id="1188" name="Google Shape;1188;p109"/>
          <p:cNvSpPr txBox="1"/>
          <p:nvPr>
            <p:ph idx="4294967295" type="body"/>
          </p:nvPr>
        </p:nvSpPr>
        <p:spPr>
          <a:xfrm>
            <a:off x="0" y="1600200"/>
            <a:ext cx="3849688" cy="50720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3200"/>
              <a:buNone/>
            </a:pPr>
            <a:r>
              <a:t/>
            </a:r>
            <a:endParaRPr sz="2800">
              <a:solidFill>
                <a:srgbClr val="000000"/>
              </a:solidFill>
              <a:latin typeface="Calibri"/>
              <a:ea typeface="Calibri"/>
              <a:cs typeface="Calibri"/>
              <a:sym typeface="Calibri"/>
            </a:endParaRPr>
          </a:p>
          <a:p>
            <a:pPr indent="0" lvl="0" marL="0" rtl="0" algn="l">
              <a:lnSpc>
                <a:spcPct val="90000"/>
              </a:lnSpc>
              <a:spcBef>
                <a:spcPts val="1000"/>
              </a:spcBef>
              <a:spcAft>
                <a:spcPts val="0"/>
              </a:spcAft>
              <a:buClr>
                <a:srgbClr val="000000"/>
              </a:buClr>
              <a:buSzPts val="2800"/>
              <a:buFont typeface="Arial"/>
              <a:buNone/>
            </a:pPr>
            <a:r>
              <a:rPr lang="en-US" sz="3000">
                <a:solidFill>
                  <a:srgbClr val="000000"/>
                </a:solidFill>
              </a:rPr>
              <a:t>Release hidden agenda</a:t>
            </a:r>
            <a:endParaRPr sz="3000">
              <a:solidFill>
                <a:srgbClr val="000000"/>
              </a:solidFill>
            </a:endParaRPr>
          </a:p>
          <a:p>
            <a:pPr indent="0" lvl="0" marL="0" rtl="0" algn="l">
              <a:lnSpc>
                <a:spcPct val="90000"/>
              </a:lnSpc>
              <a:spcBef>
                <a:spcPts val="1000"/>
              </a:spcBef>
              <a:spcAft>
                <a:spcPts val="0"/>
              </a:spcAft>
              <a:buClr>
                <a:srgbClr val="000000"/>
              </a:buClr>
              <a:buSzPts val="2800"/>
              <a:buFont typeface="Arial"/>
              <a:buNone/>
            </a:pPr>
            <a:r>
              <a:t/>
            </a:r>
            <a:endParaRPr sz="3000">
              <a:solidFill>
                <a:srgbClr val="000000"/>
              </a:solidFill>
            </a:endParaRPr>
          </a:p>
          <a:p>
            <a:pPr indent="0" lvl="0" marL="0" rtl="0" algn="l">
              <a:lnSpc>
                <a:spcPct val="90000"/>
              </a:lnSpc>
              <a:spcBef>
                <a:spcPts val="1000"/>
              </a:spcBef>
              <a:spcAft>
                <a:spcPts val="0"/>
              </a:spcAft>
              <a:buClr>
                <a:srgbClr val="000000"/>
              </a:buClr>
              <a:buSzPts val="2800"/>
              <a:buFont typeface="Arial"/>
              <a:buNone/>
            </a:pPr>
            <a:r>
              <a:rPr lang="en-US" sz="3000">
                <a:solidFill>
                  <a:srgbClr val="000000"/>
                </a:solidFill>
              </a:rPr>
              <a:t>Strive for the </a:t>
            </a:r>
            <a:r>
              <a:rPr i="1" lang="en-US" sz="3000">
                <a:solidFill>
                  <a:srgbClr val="000000"/>
                </a:solidFill>
              </a:rPr>
              <a:t>best</a:t>
            </a:r>
            <a:r>
              <a:rPr lang="en-US" sz="3000">
                <a:solidFill>
                  <a:srgbClr val="000000"/>
                </a:solidFill>
              </a:rPr>
              <a:t> answer, as opposed to </a:t>
            </a:r>
            <a:r>
              <a:rPr i="1" lang="en-US" sz="3000">
                <a:solidFill>
                  <a:srgbClr val="000000"/>
                </a:solidFill>
              </a:rPr>
              <a:t>your </a:t>
            </a:r>
            <a:r>
              <a:rPr lang="en-US" sz="3000">
                <a:solidFill>
                  <a:srgbClr val="000000"/>
                </a:solidFill>
              </a:rPr>
              <a:t>answer</a:t>
            </a:r>
            <a:endParaRPr sz="3000"/>
          </a:p>
        </p:txBody>
      </p:sp>
      <p:pic>
        <p:nvPicPr>
          <p:cNvPr descr="Screen Shot 2017-02-27 at 1.25.34 PM.png" id="1189" name="Google Shape;1189;p109"/>
          <p:cNvPicPr preferRelativeResize="0"/>
          <p:nvPr/>
        </p:nvPicPr>
        <p:blipFill rotWithShape="1">
          <a:blip r:embed="rId3">
            <a:alphaModFix/>
          </a:blip>
          <a:srcRect b="0" l="0" r="0" t="0"/>
          <a:stretch/>
        </p:blipFill>
        <p:spPr>
          <a:xfrm>
            <a:off x="4949677" y="1968648"/>
            <a:ext cx="3559976" cy="40792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1"/>
          <p:cNvSpPr txBox="1"/>
          <p:nvPr>
            <p:ph type="title"/>
          </p:nvPr>
        </p:nvSpPr>
        <p:spPr>
          <a:xfrm>
            <a:off x="228600" y="274320"/>
            <a:ext cx="8686800" cy="1371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Goals of Systems Coaching</a:t>
            </a:r>
            <a:endParaRPr/>
          </a:p>
        </p:txBody>
      </p:sp>
      <p:sp>
        <p:nvSpPr>
          <p:cNvPr id="296" name="Google Shape;296;p11"/>
          <p:cNvSpPr/>
          <p:nvPr/>
        </p:nvSpPr>
        <p:spPr>
          <a:xfrm>
            <a:off x="1480950" y="1988880"/>
            <a:ext cx="2060700" cy="2188200"/>
          </a:xfrm>
          <a:prstGeom prst="round2DiagRect">
            <a:avLst>
              <a:gd fmla="val 16667" name="adj1"/>
              <a:gd fmla="val 0" name="adj2"/>
            </a:avLst>
          </a:prstGeom>
          <a:solidFill>
            <a:srgbClr val="939598"/>
          </a:solidFill>
          <a:ln cap="flat" cmpd="sng" w="28575">
            <a:solidFill>
              <a:srgbClr val="193F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193F70"/>
                </a:solidFill>
                <a:latin typeface="Arial"/>
                <a:ea typeface="Arial"/>
                <a:cs typeface="Arial"/>
                <a:sym typeface="Arial"/>
              </a:rPr>
              <a:t>Improve Division Systems &amp; Build Local Capacity</a:t>
            </a:r>
            <a:endParaRPr b="1" i="0" sz="2400" u="none" cap="none" strike="noStrike">
              <a:solidFill>
                <a:srgbClr val="193F70"/>
              </a:solidFill>
              <a:latin typeface="Arial"/>
              <a:ea typeface="Arial"/>
              <a:cs typeface="Arial"/>
              <a:sym typeface="Arial"/>
            </a:endParaRPr>
          </a:p>
        </p:txBody>
      </p:sp>
      <p:sp>
        <p:nvSpPr>
          <p:cNvPr id="297" name="Google Shape;297;p11"/>
          <p:cNvSpPr/>
          <p:nvPr/>
        </p:nvSpPr>
        <p:spPr>
          <a:xfrm>
            <a:off x="5602350" y="1896630"/>
            <a:ext cx="2060700" cy="2280300"/>
          </a:xfrm>
          <a:prstGeom prst="round2DiagRect">
            <a:avLst>
              <a:gd fmla="val 16667" name="adj1"/>
              <a:gd fmla="val 0" name="adj2"/>
            </a:avLst>
          </a:prstGeom>
          <a:solidFill>
            <a:srgbClr val="939598"/>
          </a:solidFill>
          <a:ln cap="flat" cmpd="sng" w="28575">
            <a:solidFill>
              <a:srgbClr val="193F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rgbClr val="193F70"/>
                </a:solidFill>
                <a:latin typeface="Arial"/>
                <a:ea typeface="Arial"/>
                <a:cs typeface="Arial"/>
                <a:sym typeface="Arial"/>
              </a:rPr>
              <a:t>Improve PreK-12 classroom &amp; school Systems &amp; Practices</a:t>
            </a:r>
            <a:endParaRPr b="1" i="0" sz="2100" u="none" cap="none" strike="noStrike">
              <a:solidFill>
                <a:srgbClr val="193F70"/>
              </a:solidFill>
              <a:latin typeface="Arial"/>
              <a:ea typeface="Arial"/>
              <a:cs typeface="Arial"/>
              <a:sym typeface="Arial"/>
            </a:endParaRPr>
          </a:p>
        </p:txBody>
      </p:sp>
      <p:sp>
        <p:nvSpPr>
          <p:cNvPr id="298" name="Google Shape;298;p11"/>
          <p:cNvSpPr/>
          <p:nvPr/>
        </p:nvSpPr>
        <p:spPr>
          <a:xfrm>
            <a:off x="3541650" y="5254150"/>
            <a:ext cx="2060700" cy="1356600"/>
          </a:xfrm>
          <a:prstGeom prst="round2DiagRect">
            <a:avLst>
              <a:gd fmla="val 16667" name="adj1"/>
              <a:gd fmla="val 0" name="adj2"/>
            </a:avLst>
          </a:prstGeom>
          <a:solidFill>
            <a:srgbClr val="939598"/>
          </a:solidFill>
          <a:ln cap="flat" cmpd="sng" w="28575">
            <a:solidFill>
              <a:srgbClr val="193F7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193F70"/>
                </a:solidFill>
                <a:latin typeface="Arial"/>
                <a:ea typeface="Arial"/>
                <a:cs typeface="Arial"/>
                <a:sym typeface="Arial"/>
              </a:rPr>
              <a:t>Improve Student Outcomes</a:t>
            </a:r>
            <a:endParaRPr b="1" i="0" sz="2500" u="none" cap="none" strike="noStrike">
              <a:solidFill>
                <a:srgbClr val="193F70"/>
              </a:solidFill>
              <a:latin typeface="Arial"/>
              <a:ea typeface="Arial"/>
              <a:cs typeface="Arial"/>
              <a:sym typeface="Arial"/>
            </a:endParaRPr>
          </a:p>
        </p:txBody>
      </p:sp>
      <p:grpSp>
        <p:nvGrpSpPr>
          <p:cNvPr id="299" name="Google Shape;299;p11"/>
          <p:cNvGrpSpPr/>
          <p:nvPr/>
        </p:nvGrpSpPr>
        <p:grpSpPr>
          <a:xfrm>
            <a:off x="4017782" y="2628283"/>
            <a:ext cx="1500828" cy="893813"/>
            <a:chOff x="3834007" y="2706216"/>
            <a:chExt cx="1500828" cy="893813"/>
          </a:xfrm>
        </p:grpSpPr>
        <p:grpSp>
          <p:nvGrpSpPr>
            <p:cNvPr id="300" name="Google Shape;300;p11"/>
            <p:cNvGrpSpPr/>
            <p:nvPr/>
          </p:nvGrpSpPr>
          <p:grpSpPr>
            <a:xfrm>
              <a:off x="3961983" y="2706216"/>
              <a:ext cx="1372852" cy="893813"/>
              <a:chOff x="4858109" y="2631368"/>
              <a:chExt cx="316442" cy="315000"/>
            </a:xfrm>
          </p:grpSpPr>
          <p:sp>
            <p:nvSpPr>
              <p:cNvPr id="301" name="Google Shape;301;p11"/>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11"/>
              <p:cNvSpPr/>
              <p:nvPr/>
            </p:nvSpPr>
            <p:spPr>
              <a:xfrm>
                <a:off x="4858109" y="2739300"/>
                <a:ext cx="239100" cy="99000"/>
              </a:xfrm>
              <a:prstGeom prst="rightArrow">
                <a:avLst>
                  <a:gd fmla="val 32020" name="adj1"/>
                  <a:gd fmla="val 66970" name="adj2"/>
                </a:avLst>
              </a:prstGeom>
              <a:solidFill>
                <a:srgbClr val="0055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303" name="Google Shape;303;p11"/>
            <p:cNvSpPr/>
            <p:nvPr/>
          </p:nvSpPr>
          <p:spPr>
            <a:xfrm rot="10796023">
              <a:off x="3834169" y="3012563"/>
              <a:ext cx="1037401" cy="281100"/>
            </a:xfrm>
            <a:prstGeom prst="rightArrow">
              <a:avLst>
                <a:gd fmla="val 32020" name="adj1"/>
                <a:gd fmla="val 66970" name="adj2"/>
              </a:avLst>
            </a:prstGeom>
            <a:solidFill>
              <a:srgbClr val="0055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grpSp>
        <p:nvGrpSpPr>
          <p:cNvPr id="304" name="Google Shape;304;p11"/>
          <p:cNvGrpSpPr/>
          <p:nvPr/>
        </p:nvGrpSpPr>
        <p:grpSpPr>
          <a:xfrm rot="3166496">
            <a:off x="3172487" y="4303450"/>
            <a:ext cx="1317123" cy="731860"/>
            <a:chOff x="3834007" y="2706216"/>
            <a:chExt cx="1500828" cy="893813"/>
          </a:xfrm>
        </p:grpSpPr>
        <p:grpSp>
          <p:nvGrpSpPr>
            <p:cNvPr id="305" name="Google Shape;305;p11"/>
            <p:cNvGrpSpPr/>
            <p:nvPr/>
          </p:nvGrpSpPr>
          <p:grpSpPr>
            <a:xfrm>
              <a:off x="3961983" y="2706216"/>
              <a:ext cx="1372852" cy="893813"/>
              <a:chOff x="4858109" y="2631368"/>
              <a:chExt cx="316442" cy="315000"/>
            </a:xfrm>
          </p:grpSpPr>
          <p:sp>
            <p:nvSpPr>
              <p:cNvPr id="306" name="Google Shape;306;p11"/>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1"/>
              <p:cNvSpPr/>
              <p:nvPr/>
            </p:nvSpPr>
            <p:spPr>
              <a:xfrm>
                <a:off x="4858109" y="2739300"/>
                <a:ext cx="239100" cy="99000"/>
              </a:xfrm>
              <a:prstGeom prst="rightArrow">
                <a:avLst>
                  <a:gd fmla="val 32020" name="adj1"/>
                  <a:gd fmla="val 66970" name="adj2"/>
                </a:avLst>
              </a:prstGeom>
              <a:solidFill>
                <a:srgbClr val="0055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308" name="Google Shape;308;p11"/>
            <p:cNvSpPr/>
            <p:nvPr/>
          </p:nvSpPr>
          <p:spPr>
            <a:xfrm rot="10796023">
              <a:off x="3834169" y="3012563"/>
              <a:ext cx="1037401" cy="281100"/>
            </a:xfrm>
            <a:prstGeom prst="rightArrow">
              <a:avLst>
                <a:gd fmla="val 32020" name="adj1"/>
                <a:gd fmla="val 66970" name="adj2"/>
              </a:avLst>
            </a:prstGeom>
            <a:solidFill>
              <a:srgbClr val="0055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grpSp>
        <p:nvGrpSpPr>
          <p:cNvPr id="309" name="Google Shape;309;p11"/>
          <p:cNvGrpSpPr/>
          <p:nvPr/>
        </p:nvGrpSpPr>
        <p:grpSpPr>
          <a:xfrm rot="-3928469">
            <a:off x="4998504" y="4331018"/>
            <a:ext cx="983756" cy="676686"/>
            <a:chOff x="3834007" y="2706207"/>
            <a:chExt cx="1262694" cy="772935"/>
          </a:xfrm>
        </p:grpSpPr>
        <p:grpSp>
          <p:nvGrpSpPr>
            <p:cNvPr id="310" name="Google Shape;310;p11"/>
            <p:cNvGrpSpPr/>
            <p:nvPr/>
          </p:nvGrpSpPr>
          <p:grpSpPr>
            <a:xfrm>
              <a:off x="3962023" y="2706207"/>
              <a:ext cx="1134678" cy="772935"/>
              <a:chOff x="4858109" y="2631364"/>
              <a:chExt cx="261543" cy="272400"/>
            </a:xfrm>
          </p:grpSpPr>
          <p:sp>
            <p:nvSpPr>
              <p:cNvPr id="311" name="Google Shape;311;p11"/>
              <p:cNvSpPr/>
              <p:nvPr/>
            </p:nvSpPr>
            <p:spPr>
              <a:xfrm>
                <a:off x="4859552" y="2631364"/>
                <a:ext cx="260100" cy="272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1"/>
              <p:cNvSpPr/>
              <p:nvPr/>
            </p:nvSpPr>
            <p:spPr>
              <a:xfrm>
                <a:off x="4858109" y="2739300"/>
                <a:ext cx="239100" cy="99000"/>
              </a:xfrm>
              <a:prstGeom prst="rightArrow">
                <a:avLst>
                  <a:gd fmla="val 32020" name="adj1"/>
                  <a:gd fmla="val 66970" name="adj2"/>
                </a:avLst>
              </a:prstGeom>
              <a:solidFill>
                <a:srgbClr val="0055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313" name="Google Shape;313;p11"/>
            <p:cNvSpPr/>
            <p:nvPr/>
          </p:nvSpPr>
          <p:spPr>
            <a:xfrm rot="10796023">
              <a:off x="3834169" y="3012563"/>
              <a:ext cx="1037401" cy="281100"/>
            </a:xfrm>
            <a:prstGeom prst="rightArrow">
              <a:avLst>
                <a:gd fmla="val 32020" name="adj1"/>
                <a:gd fmla="val 66970" name="adj2"/>
              </a:avLst>
            </a:prstGeom>
            <a:solidFill>
              <a:srgbClr val="0055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10"/>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Let’s talk about our beliefs…</a:t>
            </a:r>
            <a:endParaRPr sz="4000" cap="none" strike="noStrike">
              <a:solidFill>
                <a:schemeClr val="lt1"/>
              </a:solidFill>
            </a:endParaRPr>
          </a:p>
        </p:txBody>
      </p:sp>
      <p:sp>
        <p:nvSpPr>
          <p:cNvPr id="1196" name="Google Shape;1196;p110"/>
          <p:cNvSpPr txBox="1"/>
          <p:nvPr>
            <p:ph idx="4294967295" type="body"/>
          </p:nvPr>
        </p:nvSpPr>
        <p:spPr>
          <a:xfrm>
            <a:off x="0" y="1560513"/>
            <a:ext cx="8229600" cy="5070475"/>
          </a:xfrm>
          <a:prstGeom prst="rect">
            <a:avLst/>
          </a:prstGeom>
          <a:noFill/>
          <a:ln>
            <a:noFill/>
          </a:ln>
        </p:spPr>
        <p:txBody>
          <a:bodyPr anchorCtr="0" anchor="t" bIns="45700" lIns="91425" spcFirstLastPara="1" rIns="91425" wrap="square" tIns="45700">
            <a:noAutofit/>
          </a:bodyPr>
          <a:lstStyle/>
          <a:p>
            <a:pPr indent="-425450" lvl="0" marL="457200" rtl="0" algn="l">
              <a:lnSpc>
                <a:spcPct val="100000"/>
              </a:lnSpc>
              <a:spcBef>
                <a:spcPts val="0"/>
              </a:spcBef>
              <a:spcAft>
                <a:spcPts val="0"/>
              </a:spcAft>
              <a:buClr>
                <a:srgbClr val="000000"/>
              </a:buClr>
              <a:buSzPts val="3100"/>
              <a:buFont typeface="Verdana"/>
              <a:buAutoNum type="arabicPeriod"/>
            </a:pPr>
            <a:r>
              <a:rPr lang="en-US" sz="2800">
                <a:solidFill>
                  <a:srgbClr val="000000"/>
                </a:solidFill>
              </a:rPr>
              <a:t>How do you currently show those you coach that you see them as equals?</a:t>
            </a:r>
            <a:endParaRPr sz="2800">
              <a:solidFill>
                <a:srgbClr val="000000"/>
              </a:solidFill>
            </a:endParaRPr>
          </a:p>
          <a:p>
            <a:pPr indent="-425450" lvl="0" marL="457200" rtl="0" algn="l">
              <a:lnSpc>
                <a:spcPct val="100000"/>
              </a:lnSpc>
              <a:spcBef>
                <a:spcPts val="0"/>
              </a:spcBef>
              <a:spcAft>
                <a:spcPts val="0"/>
              </a:spcAft>
              <a:buClr>
                <a:srgbClr val="000000"/>
              </a:buClr>
              <a:buSzPts val="3100"/>
              <a:buFont typeface="Verdana"/>
              <a:buAutoNum type="arabicPeriod"/>
            </a:pPr>
            <a:r>
              <a:rPr lang="en-US" sz="2800">
                <a:solidFill>
                  <a:schemeClr val="dk2"/>
                </a:solidFill>
              </a:rPr>
              <a:t>Do you spend as much time listening as you do talking during conversations? What distracts you from being fully present?</a:t>
            </a:r>
            <a:endParaRPr sz="2800">
              <a:solidFill>
                <a:schemeClr val="dk2"/>
              </a:solidFill>
            </a:endParaRPr>
          </a:p>
          <a:p>
            <a:pPr indent="-425450" lvl="0" marL="457200" rtl="0" algn="l">
              <a:lnSpc>
                <a:spcPct val="100000"/>
              </a:lnSpc>
              <a:spcBef>
                <a:spcPts val="0"/>
              </a:spcBef>
              <a:spcAft>
                <a:spcPts val="0"/>
              </a:spcAft>
              <a:buClr>
                <a:srgbClr val="000000"/>
              </a:buClr>
              <a:buSzPts val="3100"/>
              <a:buFont typeface="Verdana"/>
              <a:buAutoNum type="arabicPeriod"/>
            </a:pPr>
            <a:r>
              <a:rPr lang="en-US" sz="2800">
                <a:solidFill>
                  <a:srgbClr val="000000"/>
                </a:solidFill>
              </a:rPr>
              <a:t>How do you feel when you are in a conversation with a person who needs to be right? Do you find yourself needing to be right in conversations?</a:t>
            </a:r>
            <a:endParaRPr sz="2800">
              <a:solidFill>
                <a:srgbClr val="000000"/>
              </a:solidFill>
            </a:endParaRPr>
          </a:p>
        </p:txBody>
      </p:sp>
      <p:sp>
        <p:nvSpPr>
          <p:cNvPr id="1197" name="Google Shape;1197;p110"/>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1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You Can’t Hide Your Principles</a:t>
            </a:r>
            <a:endParaRPr i="0" sz="4000" u="none" cap="none" strike="noStrike">
              <a:solidFill>
                <a:schemeClr val="lt1"/>
              </a:solidFill>
            </a:endParaRPr>
          </a:p>
        </p:txBody>
      </p:sp>
      <p:sp>
        <p:nvSpPr>
          <p:cNvPr id="1204" name="Google Shape;1204;p111"/>
          <p:cNvSpPr txBox="1"/>
          <p:nvPr>
            <p:ph idx="4294967295" type="body"/>
          </p:nvPr>
        </p:nvSpPr>
        <p:spPr>
          <a:xfrm>
            <a:off x="1154113" y="1600200"/>
            <a:ext cx="7989887" cy="50720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3200"/>
              <a:buNone/>
            </a:pPr>
            <a:r>
              <a:t/>
            </a:r>
            <a:endParaRPr sz="2400"/>
          </a:p>
          <a:p>
            <a:pPr indent="0" lvl="0" marL="457200" marR="0" rtl="0" algn="l">
              <a:lnSpc>
                <a:spcPct val="100000"/>
              </a:lnSpc>
              <a:spcBef>
                <a:spcPts val="0"/>
              </a:spcBef>
              <a:spcAft>
                <a:spcPts val="0"/>
              </a:spcAft>
              <a:buSzPts val="3200"/>
              <a:buNone/>
            </a:pPr>
            <a:r>
              <a:t/>
            </a:r>
            <a:endParaRPr sz="3000"/>
          </a:p>
          <a:p>
            <a:pPr indent="0" lvl="0" marL="914400" marR="0" rtl="0" algn="l">
              <a:lnSpc>
                <a:spcPct val="100000"/>
              </a:lnSpc>
              <a:spcBef>
                <a:spcPts val="0"/>
              </a:spcBef>
              <a:spcAft>
                <a:spcPts val="0"/>
              </a:spcAft>
              <a:buSzPts val="3200"/>
              <a:buNone/>
            </a:pPr>
            <a:r>
              <a:t/>
            </a:r>
            <a:endParaRPr b="1" sz="3000"/>
          </a:p>
          <a:p>
            <a:pPr indent="0" lvl="0" marL="914400" marR="0" rtl="0" algn="l">
              <a:lnSpc>
                <a:spcPct val="100000"/>
              </a:lnSpc>
              <a:spcBef>
                <a:spcPts val="0"/>
              </a:spcBef>
              <a:spcAft>
                <a:spcPts val="0"/>
              </a:spcAft>
              <a:buSzPts val="3200"/>
              <a:buNone/>
            </a:pPr>
            <a:r>
              <a:t/>
            </a:r>
            <a:endParaRPr sz="3000"/>
          </a:p>
          <a:p>
            <a:pPr indent="0" lvl="0" marL="457200" marR="0" rtl="0" algn="l">
              <a:lnSpc>
                <a:spcPct val="100000"/>
              </a:lnSpc>
              <a:spcBef>
                <a:spcPts val="480"/>
              </a:spcBef>
              <a:spcAft>
                <a:spcPts val="0"/>
              </a:spcAft>
              <a:buSzPts val="3200"/>
              <a:buNone/>
            </a:pPr>
            <a:r>
              <a:t/>
            </a:r>
            <a:endParaRPr b="0" i="0" sz="32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p:txBody>
      </p:sp>
      <p:pic>
        <p:nvPicPr>
          <p:cNvPr id="1205" name="Google Shape;1205;p111"/>
          <p:cNvPicPr preferRelativeResize="0"/>
          <p:nvPr>
            <p:ph idx="4294967295" type="body"/>
          </p:nvPr>
        </p:nvPicPr>
        <p:blipFill rotWithShape="1">
          <a:blip r:embed="rId3">
            <a:alphaModFix/>
          </a:blip>
          <a:srcRect b="10213" l="0" r="0" t="10216"/>
          <a:stretch/>
        </p:blipFill>
        <p:spPr>
          <a:xfrm>
            <a:off x="0" y="1676400"/>
            <a:ext cx="8229600" cy="48768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12"/>
          <p:cNvSpPr txBox="1"/>
          <p:nvPr>
            <p:ph type="title"/>
          </p:nvPr>
        </p:nvSpPr>
        <p:spPr>
          <a:xfrm>
            <a:off x="457200" y="2"/>
            <a:ext cx="8229600" cy="14181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Collaborative Communication Skills</a:t>
            </a:r>
            <a:endParaRPr i="0" sz="4000" u="none" cap="none" strike="noStrike">
              <a:solidFill>
                <a:schemeClr val="lt1"/>
              </a:solidFill>
            </a:endParaRPr>
          </a:p>
        </p:txBody>
      </p:sp>
      <p:sp>
        <p:nvSpPr>
          <p:cNvPr id="1212" name="Google Shape;1212;p112"/>
          <p:cNvSpPr txBox="1"/>
          <p:nvPr>
            <p:ph idx="4294967295" type="body"/>
          </p:nvPr>
        </p:nvSpPr>
        <p:spPr>
          <a:xfrm>
            <a:off x="0" y="1562100"/>
            <a:ext cx="8120063" cy="501491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rgbClr val="000000"/>
              </a:buClr>
              <a:buSzPts val="3200"/>
              <a:buFont typeface="Arial"/>
              <a:buNone/>
            </a:pPr>
            <a:r>
              <a:rPr lang="en-US" sz="3000">
                <a:solidFill>
                  <a:srgbClr val="000000"/>
                </a:solidFill>
              </a:rPr>
              <a:t>“Effective interpersonal communication skills are essential whether one is coaching an individual person, a team of people, or an organization as a whole. This ability to listen, ask open-ended questions, paraphrase, summarize and synthesize information – all within a nonjudgmental climate – are especially important.”</a:t>
            </a:r>
            <a:endParaRPr sz="2600">
              <a:solidFill>
                <a:srgbClr val="000000"/>
              </a:solidFill>
            </a:endParaRPr>
          </a:p>
          <a:p>
            <a:pPr indent="457200" lvl="0" marL="2286000" rtl="0" algn="l">
              <a:lnSpc>
                <a:spcPct val="90000"/>
              </a:lnSpc>
              <a:spcBef>
                <a:spcPts val="1000"/>
              </a:spcBef>
              <a:spcAft>
                <a:spcPts val="0"/>
              </a:spcAft>
              <a:buClr>
                <a:srgbClr val="000000"/>
              </a:buClr>
              <a:buSzPts val="3200"/>
              <a:buFont typeface="Arial"/>
              <a:buNone/>
            </a:pPr>
            <a:r>
              <a:rPr i="1" lang="en-US" sz="2600">
                <a:solidFill>
                  <a:srgbClr val="000000"/>
                </a:solidFill>
              </a:rPr>
              <a:t>(March &amp; Gaunt, 2013 p. 10)</a:t>
            </a:r>
            <a:endParaRPr i="1" sz="2600">
              <a:solidFill>
                <a:srgbClr val="000000"/>
              </a:solidFill>
            </a:endParaRPr>
          </a:p>
        </p:txBody>
      </p:sp>
      <p:sp>
        <p:nvSpPr>
          <p:cNvPr id="1213" name="Google Shape;1213;p112"/>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13"/>
          <p:cNvSpPr txBox="1"/>
          <p:nvPr>
            <p:ph type="title"/>
          </p:nvPr>
        </p:nvSpPr>
        <p:spPr>
          <a:xfrm>
            <a:off x="457200" y="209951"/>
            <a:ext cx="8229600" cy="12081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Collaborative </a:t>
            </a:r>
            <a:br>
              <a:rPr lang="en-US">
                <a:solidFill>
                  <a:schemeClr val="lt1"/>
                </a:solidFill>
              </a:rPr>
            </a:br>
            <a:r>
              <a:rPr lang="en-US">
                <a:solidFill>
                  <a:schemeClr val="lt1"/>
                </a:solidFill>
              </a:rPr>
              <a:t>Communication Skills</a:t>
            </a:r>
            <a:endParaRPr i="0" sz="4000" u="none" cap="none" strike="noStrike">
              <a:solidFill>
                <a:schemeClr val="lt1"/>
              </a:solidFill>
            </a:endParaRPr>
          </a:p>
        </p:txBody>
      </p:sp>
      <p:sp>
        <p:nvSpPr>
          <p:cNvPr id="1220" name="Google Shape;1220;p113"/>
          <p:cNvSpPr txBox="1"/>
          <p:nvPr>
            <p:ph idx="4294967295" type="body"/>
          </p:nvPr>
        </p:nvSpPr>
        <p:spPr>
          <a:xfrm>
            <a:off x="690563" y="1568450"/>
            <a:ext cx="8453437" cy="5070475"/>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rgbClr val="93A299"/>
              </a:buClr>
              <a:buSzPts val="510"/>
              <a:buFont typeface="Arial"/>
              <a:buNone/>
            </a:pPr>
            <a:r>
              <a:rPr lang="en-US" sz="9200">
                <a:solidFill>
                  <a:srgbClr val="FF0000"/>
                </a:solidFill>
              </a:rPr>
              <a:t>Paraphrasing</a:t>
            </a:r>
            <a:endParaRPr sz="9200">
              <a:solidFill>
                <a:srgbClr val="FF0000"/>
              </a:solidFill>
            </a:endParaRPr>
          </a:p>
          <a:p>
            <a:pPr indent="0" lvl="0" marL="0" rtl="0" algn="l">
              <a:lnSpc>
                <a:spcPct val="100000"/>
              </a:lnSpc>
              <a:spcBef>
                <a:spcPts val="444"/>
              </a:spcBef>
              <a:spcAft>
                <a:spcPts val="0"/>
              </a:spcAft>
              <a:buClr>
                <a:srgbClr val="93A299"/>
              </a:buClr>
              <a:buSzPts val="510"/>
              <a:buFont typeface="Arial"/>
              <a:buNone/>
            </a:pPr>
            <a:r>
              <a:rPr lang="en-US" sz="9200">
                <a:solidFill>
                  <a:srgbClr val="000000"/>
                </a:solidFill>
              </a:rPr>
              <a:t>	</a:t>
            </a:r>
            <a:r>
              <a:rPr i="1" lang="en-US" sz="9200">
                <a:solidFill>
                  <a:srgbClr val="000000"/>
                </a:solidFill>
              </a:rPr>
              <a:t>Restating words – as specific as possible</a:t>
            </a:r>
            <a:endParaRPr sz="9200">
              <a:solidFill>
                <a:srgbClr val="000000"/>
              </a:solidFill>
            </a:endParaRPr>
          </a:p>
          <a:p>
            <a:pPr indent="0" lvl="0" marL="0" rtl="0" algn="l">
              <a:lnSpc>
                <a:spcPct val="100000"/>
              </a:lnSpc>
              <a:spcBef>
                <a:spcPts val="444"/>
              </a:spcBef>
              <a:spcAft>
                <a:spcPts val="0"/>
              </a:spcAft>
              <a:buClr>
                <a:srgbClr val="93A299"/>
              </a:buClr>
              <a:buSzPts val="510"/>
              <a:buFont typeface="Arial"/>
              <a:buNone/>
            </a:pPr>
            <a:r>
              <a:rPr lang="en-US" sz="9200">
                <a:solidFill>
                  <a:srgbClr val="FF0000"/>
                </a:solidFill>
              </a:rPr>
              <a:t>Offering empathy</a:t>
            </a:r>
            <a:endParaRPr sz="9200">
              <a:solidFill>
                <a:srgbClr val="FF0000"/>
              </a:solidFill>
            </a:endParaRPr>
          </a:p>
          <a:p>
            <a:pPr indent="0" lvl="0" marL="0" rtl="0" algn="l">
              <a:lnSpc>
                <a:spcPct val="100000"/>
              </a:lnSpc>
              <a:spcBef>
                <a:spcPts val="444"/>
              </a:spcBef>
              <a:spcAft>
                <a:spcPts val="0"/>
              </a:spcAft>
              <a:buClr>
                <a:srgbClr val="93A299"/>
              </a:buClr>
              <a:buSzPts val="510"/>
              <a:buFont typeface="Arial"/>
              <a:buNone/>
            </a:pPr>
            <a:r>
              <a:rPr lang="en-US" sz="9200">
                <a:solidFill>
                  <a:srgbClr val="000000"/>
                </a:solidFill>
              </a:rPr>
              <a:t>	</a:t>
            </a:r>
            <a:r>
              <a:rPr i="1" lang="en-US" sz="9200">
                <a:solidFill>
                  <a:srgbClr val="000000"/>
                </a:solidFill>
              </a:rPr>
              <a:t>Restating others’ feelings about a situation</a:t>
            </a:r>
            <a:endParaRPr sz="9200">
              <a:solidFill>
                <a:srgbClr val="000000"/>
              </a:solidFill>
            </a:endParaRPr>
          </a:p>
          <a:p>
            <a:pPr indent="0" lvl="0" marL="0" rtl="0" algn="l">
              <a:lnSpc>
                <a:spcPct val="100000"/>
              </a:lnSpc>
              <a:spcBef>
                <a:spcPts val="444"/>
              </a:spcBef>
              <a:spcAft>
                <a:spcPts val="0"/>
              </a:spcAft>
              <a:buClr>
                <a:srgbClr val="93A299"/>
              </a:buClr>
              <a:buSzPts val="510"/>
              <a:buFont typeface="Arial"/>
              <a:buNone/>
            </a:pPr>
            <a:r>
              <a:rPr lang="en-US" sz="9200">
                <a:solidFill>
                  <a:srgbClr val="FF0000"/>
                </a:solidFill>
              </a:rPr>
              <a:t>Asking clarifying questions/Requesting </a:t>
            </a:r>
            <a:endParaRPr sz="9200">
              <a:solidFill>
                <a:srgbClr val="FF0000"/>
              </a:solidFill>
            </a:endParaRPr>
          </a:p>
          <a:p>
            <a:pPr indent="0" lvl="0" marL="0" rtl="0" algn="l">
              <a:lnSpc>
                <a:spcPct val="100000"/>
              </a:lnSpc>
              <a:spcBef>
                <a:spcPts val="444"/>
              </a:spcBef>
              <a:spcAft>
                <a:spcPts val="0"/>
              </a:spcAft>
              <a:buClr>
                <a:srgbClr val="93A299"/>
              </a:buClr>
              <a:buSzPts val="510"/>
              <a:buFont typeface="Arial"/>
              <a:buNone/>
            </a:pPr>
            <a:r>
              <a:rPr lang="en-US" sz="9200">
                <a:solidFill>
                  <a:srgbClr val="FF0000"/>
                </a:solidFill>
              </a:rPr>
              <a:t>clarification</a:t>
            </a:r>
            <a:endParaRPr sz="9200">
              <a:solidFill>
                <a:srgbClr val="FF0000"/>
              </a:solidFill>
            </a:endParaRPr>
          </a:p>
          <a:p>
            <a:pPr indent="0" lvl="0" marL="0" rtl="0" algn="l">
              <a:lnSpc>
                <a:spcPct val="100000"/>
              </a:lnSpc>
              <a:spcBef>
                <a:spcPts val="444"/>
              </a:spcBef>
              <a:spcAft>
                <a:spcPts val="0"/>
              </a:spcAft>
              <a:buClr>
                <a:srgbClr val="93A299"/>
              </a:buClr>
              <a:buSzPts val="510"/>
              <a:buFont typeface="Arial"/>
              <a:buNone/>
            </a:pPr>
            <a:r>
              <a:rPr i="1" lang="en-US" sz="9200">
                <a:solidFill>
                  <a:srgbClr val="000000"/>
                </a:solidFill>
              </a:rPr>
              <a:t>	A question/statement that is directly related to</a:t>
            </a:r>
            <a:endParaRPr i="1" sz="9200">
              <a:solidFill>
                <a:srgbClr val="000000"/>
              </a:solidFill>
            </a:endParaRPr>
          </a:p>
          <a:p>
            <a:pPr indent="0" lvl="0" marL="0" rtl="0" algn="l">
              <a:lnSpc>
                <a:spcPct val="100000"/>
              </a:lnSpc>
              <a:spcBef>
                <a:spcPts val="444"/>
              </a:spcBef>
              <a:spcAft>
                <a:spcPts val="0"/>
              </a:spcAft>
              <a:buClr>
                <a:srgbClr val="93A299"/>
              </a:buClr>
              <a:buSzPts val="510"/>
              <a:buFont typeface="Arial"/>
              <a:buNone/>
            </a:pPr>
            <a:r>
              <a:rPr i="1" lang="en-US" sz="9200">
                <a:solidFill>
                  <a:srgbClr val="000000"/>
                </a:solidFill>
              </a:rPr>
              <a:t>    	what has been said</a:t>
            </a:r>
            <a:endParaRPr i="1" sz="9200">
              <a:solidFill>
                <a:srgbClr val="000000"/>
              </a:solidFill>
            </a:endParaRPr>
          </a:p>
          <a:p>
            <a:pPr indent="0" lvl="0" marL="0" rtl="0" algn="l">
              <a:lnSpc>
                <a:spcPct val="100000"/>
              </a:lnSpc>
              <a:spcBef>
                <a:spcPts val="444"/>
              </a:spcBef>
              <a:spcAft>
                <a:spcPts val="0"/>
              </a:spcAft>
              <a:buClr>
                <a:srgbClr val="93A299"/>
              </a:buClr>
              <a:buSzPts val="510"/>
              <a:buFont typeface="Arial"/>
              <a:buNone/>
            </a:pPr>
            <a:r>
              <a:rPr lang="en-US" sz="9200">
                <a:solidFill>
                  <a:srgbClr val="FF0000"/>
                </a:solidFill>
              </a:rPr>
              <a:t>Summarizing</a:t>
            </a:r>
            <a:endParaRPr sz="9200">
              <a:solidFill>
                <a:srgbClr val="FF0000"/>
              </a:solidFill>
            </a:endParaRPr>
          </a:p>
          <a:p>
            <a:pPr indent="0" lvl="0" marL="0" rtl="0" algn="l">
              <a:lnSpc>
                <a:spcPct val="100000"/>
              </a:lnSpc>
              <a:spcBef>
                <a:spcPts val="444"/>
              </a:spcBef>
              <a:spcAft>
                <a:spcPts val="0"/>
              </a:spcAft>
              <a:buClr>
                <a:srgbClr val="93A299"/>
              </a:buClr>
              <a:buSzPts val="510"/>
              <a:buFont typeface="Arial"/>
              <a:buNone/>
            </a:pPr>
            <a:r>
              <a:rPr lang="en-US" sz="9200">
                <a:solidFill>
                  <a:srgbClr val="000000"/>
                </a:solidFill>
              </a:rPr>
              <a:t>	</a:t>
            </a:r>
            <a:r>
              <a:rPr i="1" lang="en-US" sz="9200">
                <a:solidFill>
                  <a:srgbClr val="000000"/>
                </a:solidFill>
              </a:rPr>
              <a:t>Concise and specific wrap-up</a:t>
            </a:r>
            <a:endParaRPr i="1" sz="9200">
              <a:solidFill>
                <a:srgbClr val="000000"/>
              </a:solidFill>
            </a:endParaRPr>
          </a:p>
          <a:p>
            <a:pPr indent="0" lvl="0" marL="0" rtl="0" algn="l">
              <a:lnSpc>
                <a:spcPct val="100000"/>
              </a:lnSpc>
              <a:spcBef>
                <a:spcPts val="444"/>
              </a:spcBef>
              <a:spcAft>
                <a:spcPts val="0"/>
              </a:spcAft>
              <a:buSzPct val="139130"/>
              <a:buNone/>
            </a:pPr>
            <a:r>
              <a:rPr lang="en-US" sz="9200">
                <a:solidFill>
                  <a:schemeClr val="dk2"/>
                </a:solidFill>
              </a:rPr>
              <a:t>Offering Information</a:t>
            </a:r>
            <a:endParaRPr sz="9200">
              <a:solidFill>
                <a:schemeClr val="dk2"/>
              </a:solidFill>
            </a:endParaRPr>
          </a:p>
          <a:p>
            <a:pPr indent="0" lvl="0" marL="0" rtl="0" algn="l">
              <a:lnSpc>
                <a:spcPct val="100000"/>
              </a:lnSpc>
              <a:spcBef>
                <a:spcPts val="444"/>
              </a:spcBef>
              <a:spcAft>
                <a:spcPts val="0"/>
              </a:spcAft>
              <a:buSzPct val="139130"/>
              <a:buNone/>
            </a:pPr>
            <a:r>
              <a:rPr lang="en-US" sz="9200">
                <a:solidFill>
                  <a:srgbClr val="000000"/>
                </a:solidFill>
              </a:rPr>
              <a:t>	</a:t>
            </a:r>
            <a:r>
              <a:rPr i="1" lang="en-US" sz="9200">
                <a:solidFill>
                  <a:srgbClr val="000000"/>
                </a:solidFill>
              </a:rPr>
              <a:t>Adding factual or research based information</a:t>
            </a:r>
            <a:endParaRPr sz="9200">
              <a:solidFill>
                <a:srgbClr val="000000"/>
              </a:solidFill>
            </a:endParaRPr>
          </a:p>
          <a:p>
            <a:pPr indent="0" lvl="0" marL="0" rtl="0" algn="l">
              <a:lnSpc>
                <a:spcPct val="100000"/>
              </a:lnSpc>
              <a:spcBef>
                <a:spcPts val="444"/>
              </a:spcBef>
              <a:spcAft>
                <a:spcPts val="0"/>
              </a:spcAft>
              <a:buSzPct val="139130"/>
              <a:buNone/>
            </a:pPr>
            <a:r>
              <a:rPr lang="en-US" sz="9200">
                <a:solidFill>
                  <a:schemeClr val="dk2"/>
                </a:solidFill>
              </a:rPr>
              <a:t>Asking potentially relevant questions</a:t>
            </a:r>
            <a:endParaRPr sz="9200">
              <a:solidFill>
                <a:schemeClr val="dk2"/>
              </a:solidFill>
            </a:endParaRPr>
          </a:p>
          <a:p>
            <a:pPr indent="0" lvl="0" marL="0" rtl="0" algn="l">
              <a:lnSpc>
                <a:spcPct val="100000"/>
              </a:lnSpc>
              <a:spcBef>
                <a:spcPts val="444"/>
              </a:spcBef>
              <a:spcAft>
                <a:spcPts val="0"/>
              </a:spcAft>
              <a:buSzPct val="139130"/>
              <a:buNone/>
            </a:pPr>
            <a:r>
              <a:rPr lang="en-US" sz="9200">
                <a:solidFill>
                  <a:srgbClr val="000000"/>
                </a:solidFill>
              </a:rPr>
              <a:t>	</a:t>
            </a:r>
            <a:r>
              <a:rPr i="1" lang="en-US" sz="9200">
                <a:solidFill>
                  <a:srgbClr val="000000"/>
                </a:solidFill>
              </a:rPr>
              <a:t>Questions that require adding new </a:t>
            </a:r>
            <a:endParaRPr i="1" sz="9200">
              <a:solidFill>
                <a:srgbClr val="000000"/>
              </a:solidFill>
            </a:endParaRPr>
          </a:p>
          <a:p>
            <a:pPr indent="457200" lvl="0" marL="0" rtl="0" algn="l">
              <a:lnSpc>
                <a:spcPct val="100000"/>
              </a:lnSpc>
              <a:spcBef>
                <a:spcPts val="444"/>
              </a:spcBef>
              <a:spcAft>
                <a:spcPts val="0"/>
              </a:spcAft>
              <a:buSzPct val="139130"/>
              <a:buNone/>
            </a:pPr>
            <a:r>
              <a:rPr i="1" lang="en-US" sz="9200">
                <a:solidFill>
                  <a:srgbClr val="000000"/>
                </a:solidFill>
              </a:rPr>
              <a:t>	information to the conversation</a:t>
            </a:r>
            <a:endParaRPr sz="9200">
              <a:solidFill>
                <a:srgbClr val="000000"/>
              </a:solidFill>
            </a:endParaRPr>
          </a:p>
          <a:p>
            <a:pPr indent="0" lvl="0" marL="0" rtl="0" algn="l">
              <a:lnSpc>
                <a:spcPct val="80000"/>
              </a:lnSpc>
              <a:spcBef>
                <a:spcPts val="444"/>
              </a:spcBef>
              <a:spcAft>
                <a:spcPts val="0"/>
              </a:spcAft>
              <a:buClr>
                <a:srgbClr val="93A299"/>
              </a:buClr>
              <a:buSzPct val="85000"/>
              <a:buFont typeface="Arial"/>
              <a:buNone/>
            </a:pPr>
            <a:r>
              <a:t/>
            </a:r>
            <a:endParaRPr i="1" sz="2400">
              <a:solidFill>
                <a:srgbClr val="292934"/>
              </a:solidFill>
            </a:endParaRPr>
          </a:p>
          <a:p>
            <a:pPr indent="0" lvl="0" marL="0" rtl="0" algn="l">
              <a:lnSpc>
                <a:spcPct val="80000"/>
              </a:lnSpc>
              <a:spcBef>
                <a:spcPts val="444"/>
              </a:spcBef>
              <a:spcAft>
                <a:spcPts val="0"/>
              </a:spcAft>
              <a:buClr>
                <a:srgbClr val="93A299"/>
              </a:buClr>
              <a:buSzPct val="91890"/>
              <a:buFont typeface="Arial"/>
              <a:buNone/>
            </a:pPr>
            <a:r>
              <a:t/>
            </a:r>
            <a:endParaRPr sz="2220">
              <a:solidFill>
                <a:srgbClr val="292934"/>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1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solidFill>
                  <a:schemeClr val="lt1"/>
                </a:solidFill>
                <a:latin typeface="Verdana"/>
                <a:ea typeface="Verdana"/>
                <a:cs typeface="Verdana"/>
                <a:sym typeface="Verdana"/>
              </a:rPr>
              <a:t>Paraphrasing Stems</a:t>
            </a:r>
            <a:endParaRPr>
              <a:solidFill>
                <a:schemeClr val="lt1"/>
              </a:solidFill>
              <a:latin typeface="Verdana"/>
              <a:ea typeface="Verdana"/>
              <a:cs typeface="Verdana"/>
              <a:sym typeface="Verdana"/>
            </a:endParaRPr>
          </a:p>
        </p:txBody>
      </p:sp>
      <p:sp>
        <p:nvSpPr>
          <p:cNvPr id="1226" name="Google Shape;1226;p114"/>
          <p:cNvSpPr txBox="1"/>
          <p:nvPr/>
        </p:nvSpPr>
        <p:spPr>
          <a:xfrm>
            <a:off x="958950" y="1893375"/>
            <a:ext cx="7226100" cy="273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480"/>
              </a:spcBef>
              <a:spcAft>
                <a:spcPts val="0"/>
              </a:spcAft>
              <a:buClr>
                <a:srgbClr val="93A299"/>
              </a:buClr>
              <a:buSzPts val="2040"/>
              <a:buFont typeface="Arial"/>
              <a:buNone/>
            </a:pPr>
            <a:r>
              <a:rPr b="0" i="0" lang="en-US" sz="3000" u="none" cap="none" strike="noStrike">
                <a:solidFill>
                  <a:srgbClr val="292934"/>
                </a:solidFill>
                <a:latin typeface="Verdana"/>
                <a:ea typeface="Verdana"/>
                <a:cs typeface="Verdana"/>
                <a:sym typeface="Verdana"/>
              </a:rPr>
              <a:t>So what I think I’m hearing is…</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rPr b="0" i="0" lang="en-US" sz="3000" u="none" cap="none" strike="noStrike">
                <a:solidFill>
                  <a:srgbClr val="292934"/>
                </a:solidFill>
                <a:latin typeface="Verdana"/>
                <a:ea typeface="Verdana"/>
                <a:cs typeface="Verdana"/>
                <a:sym typeface="Verdana"/>
              </a:rPr>
              <a:t>Let me know if this sounds right…</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rPr b="0" i="0" lang="en-US" sz="3000" u="none" cap="none" strike="noStrike">
                <a:solidFill>
                  <a:srgbClr val="292934"/>
                </a:solidFill>
                <a:latin typeface="Verdana"/>
                <a:ea typeface="Verdana"/>
                <a:cs typeface="Verdana"/>
                <a:sym typeface="Verdana"/>
              </a:rPr>
              <a:t>Let me make sure I understand…</a:t>
            </a:r>
            <a:endParaRPr b="0" i="0" sz="3000" u="none" cap="none" strike="noStrike">
              <a:solidFill>
                <a:srgbClr val="000000"/>
              </a:solidFill>
              <a:latin typeface="Verdana"/>
              <a:ea typeface="Verdana"/>
              <a:cs typeface="Verdana"/>
              <a:sym typeface="Verdana"/>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1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solidFill>
                  <a:schemeClr val="lt1"/>
                </a:solidFill>
                <a:latin typeface="Verdana"/>
                <a:ea typeface="Verdana"/>
                <a:cs typeface="Verdana"/>
                <a:sym typeface="Verdana"/>
              </a:rPr>
              <a:t>Paraphrasing Example</a:t>
            </a:r>
            <a:endParaRPr>
              <a:solidFill>
                <a:schemeClr val="lt1"/>
              </a:solidFill>
              <a:latin typeface="Verdana"/>
              <a:ea typeface="Verdana"/>
              <a:cs typeface="Verdana"/>
              <a:sym typeface="Verdana"/>
            </a:endParaRPr>
          </a:p>
        </p:txBody>
      </p:sp>
      <p:sp>
        <p:nvSpPr>
          <p:cNvPr id="1232" name="Google Shape;1232;p115"/>
          <p:cNvSpPr txBox="1"/>
          <p:nvPr/>
        </p:nvSpPr>
        <p:spPr>
          <a:xfrm>
            <a:off x="958950" y="1874400"/>
            <a:ext cx="7226100" cy="155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3A299"/>
              </a:buClr>
              <a:buSzPts val="2040"/>
              <a:buFont typeface="Arial"/>
              <a:buNone/>
            </a:pPr>
            <a:r>
              <a:rPr b="0" i="0" lang="en-US" sz="2800" u="none" cap="none" strike="noStrike">
                <a:solidFill>
                  <a:schemeClr val="dk1"/>
                </a:solidFill>
                <a:latin typeface="Verdana"/>
                <a:ea typeface="Verdana"/>
                <a:cs typeface="Verdana"/>
                <a:sym typeface="Verdana"/>
              </a:rPr>
              <a:t>Speaker: “We’ve looked at our data a million times and we still can’t agree on what the priority should be as a team moving forward.”</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93A299"/>
              </a:buClr>
              <a:buSzPts val="2040"/>
              <a:buFont typeface="Arial"/>
              <a:buNone/>
            </a:pPr>
            <a:r>
              <a:t/>
            </a:r>
            <a:endParaRPr b="0" i="0" sz="2800" u="none" cap="none" strike="noStrike">
              <a:solidFill>
                <a:srgbClr val="292934"/>
              </a:solidFill>
              <a:latin typeface="Verdana"/>
              <a:ea typeface="Verdana"/>
              <a:cs typeface="Verdana"/>
              <a:sym typeface="Verdana"/>
            </a:endParaRPr>
          </a:p>
          <a:p>
            <a:pPr indent="0" lvl="0" marL="0" marR="0" rtl="0" algn="l">
              <a:lnSpc>
                <a:spcPct val="100000"/>
              </a:lnSpc>
              <a:spcBef>
                <a:spcPts val="0"/>
              </a:spcBef>
              <a:spcAft>
                <a:spcPts val="0"/>
              </a:spcAft>
              <a:buClr>
                <a:srgbClr val="93A299"/>
              </a:buClr>
              <a:buSzPts val="2040"/>
              <a:buFont typeface="Arial"/>
              <a:buNone/>
            </a:pPr>
            <a:r>
              <a:t/>
            </a:r>
            <a:endParaRPr b="0" i="0" sz="28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t/>
            </a:r>
            <a:endParaRPr b="0" i="0" sz="2800" u="none" cap="none" strike="noStrike">
              <a:solidFill>
                <a:srgbClr val="000000"/>
              </a:solidFill>
              <a:latin typeface="Verdana"/>
              <a:ea typeface="Verdana"/>
              <a:cs typeface="Verdana"/>
              <a:sym typeface="Verdana"/>
            </a:endParaRPr>
          </a:p>
        </p:txBody>
      </p:sp>
      <p:sp>
        <p:nvSpPr>
          <p:cNvPr id="1233" name="Google Shape;1233;p115"/>
          <p:cNvSpPr txBox="1"/>
          <p:nvPr/>
        </p:nvSpPr>
        <p:spPr>
          <a:xfrm>
            <a:off x="958950" y="3964525"/>
            <a:ext cx="7348200" cy="127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800" u="none" cap="none" strike="noStrike">
                <a:solidFill>
                  <a:schemeClr val="accent1"/>
                </a:solidFill>
                <a:latin typeface="Verdana"/>
                <a:ea typeface="Verdana"/>
                <a:cs typeface="Verdana"/>
                <a:sym typeface="Verdana"/>
              </a:rPr>
              <a:t>Coach: “So what I think I hear you saying is you’ve looked at the data as a team and no one priority makes sense to the group?</a:t>
            </a:r>
            <a:endParaRPr b="0" i="0" sz="2800" u="none" cap="none" strike="noStrike">
              <a:solidFill>
                <a:schemeClr val="accent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1000"/>
                                        <p:tgtEl>
                                          <p:spTgt spid="1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1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sz="4400">
                <a:solidFill>
                  <a:schemeClr val="lt1"/>
                </a:solidFill>
              </a:rPr>
              <a:t>Offering Empathy</a:t>
            </a:r>
            <a:endParaRPr>
              <a:solidFill>
                <a:schemeClr val="lt1"/>
              </a:solidFill>
            </a:endParaRPr>
          </a:p>
        </p:txBody>
      </p:sp>
      <p:pic>
        <p:nvPicPr>
          <p:cNvPr id="1239" name="Google Shape;1239;p116"/>
          <p:cNvPicPr preferRelativeResize="0"/>
          <p:nvPr/>
        </p:nvPicPr>
        <p:blipFill rotWithShape="1">
          <a:blip r:embed="rId3">
            <a:alphaModFix/>
          </a:blip>
          <a:srcRect b="0" l="0" r="0" t="0"/>
          <a:stretch/>
        </p:blipFill>
        <p:spPr>
          <a:xfrm>
            <a:off x="551300" y="2189100"/>
            <a:ext cx="4020700" cy="3004462"/>
          </a:xfrm>
          <a:prstGeom prst="rect">
            <a:avLst/>
          </a:prstGeom>
          <a:noFill/>
          <a:ln>
            <a:noFill/>
          </a:ln>
        </p:spPr>
      </p:pic>
      <p:sp>
        <p:nvSpPr>
          <p:cNvPr id="1240" name="Google Shape;1240;p116"/>
          <p:cNvSpPr txBox="1"/>
          <p:nvPr/>
        </p:nvSpPr>
        <p:spPr>
          <a:xfrm>
            <a:off x="5125300" y="2577188"/>
            <a:ext cx="3467400" cy="300446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Specific to:</a:t>
            </a:r>
            <a:endParaRPr b="0" i="0" sz="3000" u="none" cap="none" strike="noStrike">
              <a:solidFill>
                <a:srgbClr val="000000"/>
              </a:solidFill>
              <a:latin typeface="Verdana"/>
              <a:ea typeface="Verdana"/>
              <a:cs typeface="Verdana"/>
              <a:sym typeface="Verdana"/>
            </a:endParaRPr>
          </a:p>
          <a:p>
            <a:pPr indent="0" lvl="0" marL="0" marR="0" rtl="0" algn="l">
              <a:lnSpc>
                <a:spcPct val="90000"/>
              </a:lnSpc>
              <a:spcBef>
                <a:spcPts val="100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 you </a:t>
            </a:r>
            <a:endParaRPr b="0" i="0" sz="3000" u="none" cap="none" strike="noStrike">
              <a:solidFill>
                <a:srgbClr val="000000"/>
              </a:solidFill>
              <a:latin typeface="Verdana"/>
              <a:ea typeface="Verdana"/>
              <a:cs typeface="Verdana"/>
              <a:sym typeface="Verdana"/>
            </a:endParaRPr>
          </a:p>
          <a:p>
            <a:pPr indent="0" lvl="0" marL="0" marR="0" rtl="0" algn="l">
              <a:lnSpc>
                <a:spcPct val="90000"/>
              </a:lnSpc>
              <a:spcBef>
                <a:spcPts val="100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 them </a:t>
            </a:r>
            <a:endParaRPr b="0" i="0" sz="3000" u="none" cap="none" strike="noStrike">
              <a:solidFill>
                <a:srgbClr val="000000"/>
              </a:solidFill>
              <a:latin typeface="Verdana"/>
              <a:ea typeface="Verdana"/>
              <a:cs typeface="Verdana"/>
              <a:sym typeface="Verdana"/>
            </a:endParaRPr>
          </a:p>
          <a:p>
            <a:pPr indent="0" lvl="0" marL="0" marR="0" rtl="0" algn="l">
              <a:lnSpc>
                <a:spcPct val="90000"/>
              </a:lnSpc>
              <a:spcBef>
                <a:spcPts val="1000"/>
              </a:spcBef>
              <a:spcAft>
                <a:spcPts val="0"/>
              </a:spcAft>
              <a:buClr>
                <a:srgbClr val="000000"/>
              </a:buClr>
              <a:buSzPts val="3200"/>
              <a:buFont typeface="Arial"/>
              <a:buNone/>
            </a:pPr>
            <a:r>
              <a:rPr b="0" i="0" lang="en-US" sz="3000" u="none" cap="none" strike="noStrike">
                <a:solidFill>
                  <a:srgbClr val="000000"/>
                </a:solidFill>
                <a:latin typeface="Verdana"/>
                <a:ea typeface="Verdana"/>
                <a:cs typeface="Verdana"/>
                <a:sym typeface="Verdana"/>
              </a:rPr>
              <a:t>- situation</a:t>
            </a:r>
            <a:endParaRPr b="0" i="0" sz="3000" u="none" cap="none" strike="noStrike">
              <a:solidFill>
                <a:srgbClr val="000000"/>
              </a:solidFill>
              <a:latin typeface="Verdana"/>
              <a:ea typeface="Verdana"/>
              <a:cs typeface="Verdana"/>
              <a:sym typeface="Verdana"/>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11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solidFill>
                  <a:schemeClr val="lt1"/>
                </a:solidFill>
                <a:latin typeface="Verdana"/>
                <a:ea typeface="Verdana"/>
                <a:cs typeface="Verdana"/>
                <a:sym typeface="Verdana"/>
              </a:rPr>
              <a:t>Summarizing Stems</a:t>
            </a:r>
            <a:endParaRPr>
              <a:solidFill>
                <a:schemeClr val="lt1"/>
              </a:solidFill>
              <a:latin typeface="Verdana"/>
              <a:ea typeface="Verdana"/>
              <a:cs typeface="Verdana"/>
              <a:sym typeface="Verdana"/>
            </a:endParaRPr>
          </a:p>
        </p:txBody>
      </p:sp>
      <p:sp>
        <p:nvSpPr>
          <p:cNvPr id="1246" name="Google Shape;1246;p117"/>
          <p:cNvSpPr txBox="1"/>
          <p:nvPr/>
        </p:nvSpPr>
        <p:spPr>
          <a:xfrm>
            <a:off x="807250" y="1337469"/>
            <a:ext cx="7226100" cy="418306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93A299"/>
              </a:buClr>
              <a:buSzPts val="2040"/>
              <a:buFont typeface="Arial"/>
              <a:buNone/>
            </a:pPr>
            <a:r>
              <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rPr b="0" i="0" lang="en-US" sz="3000" u="none" cap="none" strike="noStrike">
                <a:solidFill>
                  <a:srgbClr val="292934"/>
                </a:solidFill>
                <a:latin typeface="Verdana"/>
                <a:ea typeface="Verdana"/>
                <a:cs typeface="Verdana"/>
                <a:sym typeface="Verdana"/>
              </a:rPr>
              <a:t>So, to pull things together…</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rPr b="0" i="0" lang="en-US" sz="3000" u="none" cap="none" strike="noStrike">
                <a:solidFill>
                  <a:srgbClr val="292934"/>
                </a:solidFill>
                <a:latin typeface="Verdana"/>
                <a:ea typeface="Verdana"/>
                <a:cs typeface="Verdana"/>
                <a:sym typeface="Verdana"/>
              </a:rPr>
              <a:t>Let me just summarize what has been said…</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t/>
            </a:r>
            <a:endParaRPr b="0" i="0" sz="3000" u="none" cap="none" strike="noStrike">
              <a:solidFill>
                <a:srgbClr val="292934"/>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rPr b="0" i="0" lang="en-US" sz="3000" u="none" cap="none" strike="noStrike">
                <a:solidFill>
                  <a:srgbClr val="292934"/>
                </a:solidFill>
                <a:latin typeface="Verdana"/>
                <a:ea typeface="Verdana"/>
                <a:cs typeface="Verdana"/>
                <a:sym typeface="Verdana"/>
              </a:rPr>
              <a:t>Here is where we are in our process…</a:t>
            </a:r>
            <a:endParaRPr b="0" i="0" sz="3000" u="none" cap="none" strike="noStrike">
              <a:solidFill>
                <a:srgbClr val="000000"/>
              </a:solidFill>
              <a:latin typeface="Verdana"/>
              <a:ea typeface="Verdana"/>
              <a:cs typeface="Verdana"/>
              <a:sym typeface="Verdana"/>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18"/>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solidFill>
                  <a:schemeClr val="lt1"/>
                </a:solidFill>
                <a:latin typeface="Verdana"/>
                <a:ea typeface="Verdana"/>
                <a:cs typeface="Verdana"/>
                <a:sym typeface="Verdana"/>
              </a:rPr>
              <a:t>When to Summarize</a:t>
            </a:r>
            <a:endParaRPr>
              <a:solidFill>
                <a:schemeClr val="lt1"/>
              </a:solidFill>
              <a:latin typeface="Verdana"/>
              <a:ea typeface="Verdana"/>
              <a:cs typeface="Verdana"/>
              <a:sym typeface="Verdana"/>
            </a:endParaRPr>
          </a:p>
        </p:txBody>
      </p:sp>
      <p:sp>
        <p:nvSpPr>
          <p:cNvPr id="1252" name="Google Shape;1252;p118"/>
          <p:cNvSpPr txBox="1"/>
          <p:nvPr/>
        </p:nvSpPr>
        <p:spPr>
          <a:xfrm>
            <a:off x="457200" y="1455625"/>
            <a:ext cx="8229600" cy="4922100"/>
          </a:xfrm>
          <a:prstGeom prst="rect">
            <a:avLst/>
          </a:prstGeom>
          <a:noFill/>
          <a:ln>
            <a:noFill/>
          </a:ln>
        </p:spPr>
        <p:txBody>
          <a:bodyPr anchorCtr="0" anchor="t" bIns="91425" lIns="91425" spcFirstLastPara="1" rIns="91425" wrap="square" tIns="91425">
            <a:noAutofit/>
          </a:bodyPr>
          <a:lstStyle/>
          <a:p>
            <a:pPr indent="-393700" lvl="0" marL="457200" marR="0" rtl="0" algn="l">
              <a:lnSpc>
                <a:spcPct val="100000"/>
              </a:lnSpc>
              <a:spcBef>
                <a:spcPts val="480"/>
              </a:spcBef>
              <a:spcAft>
                <a:spcPts val="0"/>
              </a:spcAft>
              <a:buClr>
                <a:srgbClr val="292934"/>
              </a:buClr>
              <a:buSzPts val="2600"/>
              <a:buFont typeface="Verdana"/>
              <a:buAutoNum type="arabicPeriod"/>
            </a:pPr>
            <a:r>
              <a:rPr b="0" i="0" lang="en-US" sz="2600" u="none" cap="none" strike="noStrike">
                <a:solidFill>
                  <a:schemeClr val="dk1"/>
                </a:solidFill>
                <a:latin typeface="Verdana"/>
                <a:ea typeface="Verdana"/>
                <a:cs typeface="Verdana"/>
                <a:sym typeface="Verdana"/>
              </a:rPr>
              <a:t>At the end of a coaching session (to summarize what occurred at the current session).</a:t>
            </a:r>
            <a:endParaRPr b="0" i="0" sz="1300" u="none" cap="none" strike="noStrike">
              <a:solidFill>
                <a:schemeClr val="dk1"/>
              </a:solidFill>
              <a:latin typeface="Verdana"/>
              <a:ea typeface="Verdana"/>
              <a:cs typeface="Verdana"/>
              <a:sym typeface="Verdana"/>
            </a:endParaRPr>
          </a:p>
          <a:p>
            <a:pPr indent="-393700" lvl="0" marL="457200" marR="0" rtl="0" algn="l">
              <a:lnSpc>
                <a:spcPct val="100000"/>
              </a:lnSpc>
              <a:spcBef>
                <a:spcPts val="0"/>
              </a:spcBef>
              <a:spcAft>
                <a:spcPts val="0"/>
              </a:spcAft>
              <a:buClr>
                <a:srgbClr val="292934"/>
              </a:buClr>
              <a:buSzPts val="2600"/>
              <a:buFont typeface="Verdana"/>
              <a:buAutoNum type="arabicPeriod"/>
            </a:pPr>
            <a:r>
              <a:rPr b="0" i="0" lang="en-US" sz="2600" u="none" cap="none" strike="noStrike">
                <a:solidFill>
                  <a:schemeClr val="dk1"/>
                </a:solidFill>
                <a:latin typeface="Verdana"/>
                <a:ea typeface="Verdana"/>
                <a:cs typeface="Verdana"/>
                <a:sym typeface="Verdana"/>
              </a:rPr>
              <a:t>At the beginning of a coaching session (to summarize what occurred at a previous session).</a:t>
            </a:r>
            <a:endParaRPr b="0" i="0" sz="2600" u="none" cap="none" strike="noStrike">
              <a:solidFill>
                <a:schemeClr val="dk1"/>
              </a:solidFill>
              <a:latin typeface="Verdana"/>
              <a:ea typeface="Verdana"/>
              <a:cs typeface="Verdana"/>
              <a:sym typeface="Verdana"/>
            </a:endParaRPr>
          </a:p>
          <a:p>
            <a:pPr indent="-393700" lvl="0" marL="457200" marR="0" rtl="0" algn="l">
              <a:lnSpc>
                <a:spcPct val="100000"/>
              </a:lnSpc>
              <a:spcBef>
                <a:spcPts val="0"/>
              </a:spcBef>
              <a:spcAft>
                <a:spcPts val="0"/>
              </a:spcAft>
              <a:buClr>
                <a:srgbClr val="292934"/>
              </a:buClr>
              <a:buSzPts val="2600"/>
              <a:buFont typeface="Verdana"/>
              <a:buAutoNum type="arabicPeriod"/>
            </a:pPr>
            <a:r>
              <a:rPr b="0" i="0" lang="en-US" sz="2600" u="none" cap="none" strike="noStrike">
                <a:solidFill>
                  <a:schemeClr val="dk1"/>
                </a:solidFill>
                <a:latin typeface="Verdana"/>
                <a:ea typeface="Verdana"/>
                <a:cs typeface="Verdana"/>
                <a:sym typeface="Verdana"/>
              </a:rPr>
              <a:t>In the middle of a coaching session when a lot of information is being shared and the coach wants to ensure that he or she understands.</a:t>
            </a:r>
            <a:endParaRPr b="0" i="0" sz="2600" u="none" cap="none" strike="noStrike">
              <a:solidFill>
                <a:schemeClr val="dk1"/>
              </a:solidFill>
              <a:latin typeface="Verdana"/>
              <a:ea typeface="Verdana"/>
              <a:cs typeface="Verdana"/>
              <a:sym typeface="Verdana"/>
            </a:endParaRPr>
          </a:p>
          <a:p>
            <a:pPr indent="0" lvl="0" marL="0" marR="0" rtl="0" algn="l">
              <a:lnSpc>
                <a:spcPct val="100000"/>
              </a:lnSpc>
              <a:spcBef>
                <a:spcPts val="480"/>
              </a:spcBef>
              <a:spcAft>
                <a:spcPts val="0"/>
              </a:spcAft>
              <a:buClr>
                <a:srgbClr val="93A299"/>
              </a:buClr>
              <a:buSzPts val="2040"/>
              <a:buFont typeface="Arial"/>
              <a:buNone/>
            </a:pPr>
            <a:r>
              <a:t/>
            </a:r>
            <a:endParaRPr b="0" i="0" sz="3000" u="none" cap="none" strike="noStrike">
              <a:solidFill>
                <a:srgbClr val="292934"/>
              </a:solidFill>
              <a:latin typeface="Verdana"/>
              <a:ea typeface="Verdana"/>
              <a:cs typeface="Verdana"/>
              <a:sym typeface="Verdana"/>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19"/>
          <p:cNvSpPr txBox="1"/>
          <p:nvPr>
            <p:ph type="title"/>
          </p:nvPr>
        </p:nvSpPr>
        <p:spPr>
          <a:xfrm>
            <a:off x="457200" y="274651"/>
            <a:ext cx="8229600" cy="13254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Clarifying Questions/</a:t>
            </a:r>
            <a:br>
              <a:rPr lang="en-US">
                <a:solidFill>
                  <a:schemeClr val="lt1"/>
                </a:solidFill>
              </a:rPr>
            </a:br>
            <a:r>
              <a:rPr lang="en-US">
                <a:solidFill>
                  <a:schemeClr val="lt1"/>
                </a:solidFill>
              </a:rPr>
              <a:t>Statements</a:t>
            </a:r>
            <a:endParaRPr i="0" sz="4000" u="none" cap="none" strike="noStrike">
              <a:solidFill>
                <a:schemeClr val="lt1"/>
              </a:solidFill>
            </a:endParaRPr>
          </a:p>
        </p:txBody>
      </p:sp>
      <p:sp>
        <p:nvSpPr>
          <p:cNvPr id="1259" name="Google Shape;1259;p119"/>
          <p:cNvSpPr txBox="1"/>
          <p:nvPr>
            <p:ph idx="4294967295" type="body"/>
          </p:nvPr>
        </p:nvSpPr>
        <p:spPr>
          <a:xfrm>
            <a:off x="0" y="2151063"/>
            <a:ext cx="8229600" cy="41751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00"/>
              </a:buClr>
              <a:buSzPts val="3600"/>
              <a:buFont typeface="Arial"/>
              <a:buNone/>
            </a:pPr>
            <a:r>
              <a:rPr lang="en-US" sz="3000">
                <a:solidFill>
                  <a:srgbClr val="000000"/>
                </a:solidFill>
              </a:rPr>
              <a:t>What is a clarifying question?</a:t>
            </a:r>
            <a:endParaRPr sz="3000">
              <a:solidFill>
                <a:srgbClr val="000000"/>
              </a:solidFill>
            </a:endParaRPr>
          </a:p>
          <a:p>
            <a:pPr indent="0" lvl="0" marL="0" rtl="0" algn="l">
              <a:lnSpc>
                <a:spcPct val="90000"/>
              </a:lnSpc>
              <a:spcBef>
                <a:spcPts val="1000"/>
              </a:spcBef>
              <a:spcAft>
                <a:spcPts val="0"/>
              </a:spcAft>
              <a:buClr>
                <a:srgbClr val="000000"/>
              </a:buClr>
              <a:buSzPts val="3600"/>
              <a:buFont typeface="Arial"/>
              <a:buNone/>
            </a:pPr>
            <a:r>
              <a:t/>
            </a:r>
            <a:endParaRPr sz="3000">
              <a:solidFill>
                <a:srgbClr val="000000"/>
              </a:solidFill>
            </a:endParaRPr>
          </a:p>
          <a:p>
            <a:pPr indent="0" lvl="0" marL="0" rtl="0" algn="l">
              <a:lnSpc>
                <a:spcPct val="90000"/>
              </a:lnSpc>
              <a:spcBef>
                <a:spcPts val="1000"/>
              </a:spcBef>
              <a:spcAft>
                <a:spcPts val="0"/>
              </a:spcAft>
              <a:buClr>
                <a:srgbClr val="000000"/>
              </a:buClr>
              <a:buSzPts val="3600"/>
              <a:buFont typeface="Arial"/>
              <a:buNone/>
            </a:pPr>
            <a:r>
              <a:rPr lang="en-US" sz="3000">
                <a:solidFill>
                  <a:srgbClr val="000000"/>
                </a:solidFill>
              </a:rPr>
              <a:t>A question that seeks a shared understanding with the speaker by using the </a:t>
            </a:r>
            <a:r>
              <a:rPr i="1" lang="en-US" sz="3000">
                <a:solidFill>
                  <a:schemeClr val="dk2"/>
                </a:solidFill>
              </a:rPr>
              <a:t>speaker’s own words. </a:t>
            </a:r>
            <a:endParaRPr/>
          </a:p>
          <a:p>
            <a:pPr indent="0" lvl="0" marL="0" rtl="0" algn="l">
              <a:lnSpc>
                <a:spcPct val="90000"/>
              </a:lnSpc>
              <a:spcBef>
                <a:spcPts val="1000"/>
              </a:spcBef>
              <a:spcAft>
                <a:spcPts val="0"/>
              </a:spcAft>
              <a:buClr>
                <a:srgbClr val="000000"/>
              </a:buClr>
              <a:buSzPts val="3600"/>
              <a:buFont typeface="Arial"/>
              <a:buNone/>
            </a:pPr>
            <a:r>
              <a:rPr lang="en-US" sz="3000">
                <a:solidFill>
                  <a:srgbClr val="000000"/>
                </a:solidFill>
              </a:rPr>
              <a:t>(Gravois, 2011)</a:t>
            </a:r>
            <a:endParaRPr sz="30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2"/>
          <p:cNvSpPr txBox="1"/>
          <p:nvPr>
            <p:ph idx="1" type="body"/>
          </p:nvPr>
        </p:nvSpPr>
        <p:spPr>
          <a:xfrm>
            <a:off x="228600" y="1510925"/>
            <a:ext cx="8686800" cy="4381500"/>
          </a:xfrm>
          <a:prstGeom prst="rect">
            <a:avLst/>
          </a:prstGeom>
          <a:noFill/>
          <a:ln>
            <a:noFill/>
          </a:ln>
        </p:spPr>
        <p:txBody>
          <a:bodyPr anchorCtr="0" anchor="t" bIns="45700" lIns="91425" spcFirstLastPara="1" rIns="91425" wrap="square" tIns="45700">
            <a:noAutofit/>
          </a:bodyPr>
          <a:lstStyle/>
          <a:p>
            <a:pPr indent="-413870" lvl="0" marL="457200" rtl="0" algn="l">
              <a:lnSpc>
                <a:spcPct val="100000"/>
              </a:lnSpc>
              <a:spcBef>
                <a:spcPts val="640"/>
              </a:spcBef>
              <a:spcAft>
                <a:spcPts val="0"/>
              </a:spcAft>
              <a:buSzPts val="3294"/>
              <a:buChar char="•"/>
            </a:pPr>
            <a:r>
              <a:rPr lang="en-US" sz="2800"/>
              <a:t>Expertise in systems thinking, organizational change, and implementation science </a:t>
            </a:r>
            <a:endParaRPr sz="2800"/>
          </a:p>
          <a:p>
            <a:pPr indent="0" lvl="0" marL="0" rtl="0" algn="l">
              <a:lnSpc>
                <a:spcPct val="100000"/>
              </a:lnSpc>
              <a:spcBef>
                <a:spcPts val="640"/>
              </a:spcBef>
              <a:spcAft>
                <a:spcPts val="0"/>
              </a:spcAft>
              <a:buSzPts val="3200"/>
              <a:buNone/>
            </a:pPr>
            <a:r>
              <a:t/>
            </a:r>
            <a:endParaRPr sz="2800"/>
          </a:p>
          <a:p>
            <a:pPr indent="-413870" lvl="0" marL="457200" rtl="0" algn="l">
              <a:lnSpc>
                <a:spcPct val="100000"/>
              </a:lnSpc>
              <a:spcBef>
                <a:spcPts val="640"/>
              </a:spcBef>
              <a:spcAft>
                <a:spcPts val="0"/>
              </a:spcAft>
              <a:buSzPts val="3294"/>
              <a:buChar char="•"/>
            </a:pPr>
            <a:r>
              <a:rPr lang="en-US" sz="2800"/>
              <a:t>MTSS content knowledge and coaching </a:t>
            </a:r>
            <a:r>
              <a:rPr i="1" lang="en-US" sz="2800"/>
              <a:t>skills</a:t>
            </a:r>
            <a:r>
              <a:rPr lang="en-US" sz="2800"/>
              <a:t> for implementation of practices </a:t>
            </a:r>
            <a:endParaRPr sz="2800"/>
          </a:p>
          <a:p>
            <a:pPr indent="0" lvl="0" marL="0" rtl="0" algn="l">
              <a:lnSpc>
                <a:spcPct val="100000"/>
              </a:lnSpc>
              <a:spcBef>
                <a:spcPts val="640"/>
              </a:spcBef>
              <a:spcAft>
                <a:spcPts val="0"/>
              </a:spcAft>
              <a:buSzPts val="3200"/>
              <a:buNone/>
            </a:pPr>
            <a:r>
              <a:t/>
            </a:r>
            <a:endParaRPr sz="2800"/>
          </a:p>
          <a:p>
            <a:pPr indent="-413870" lvl="0" marL="457200" rtl="0" algn="l">
              <a:lnSpc>
                <a:spcPct val="100000"/>
              </a:lnSpc>
              <a:spcBef>
                <a:spcPts val="640"/>
              </a:spcBef>
              <a:spcAft>
                <a:spcPts val="0"/>
              </a:spcAft>
              <a:buSzPts val="3294"/>
              <a:buChar char="•"/>
            </a:pPr>
            <a:r>
              <a:rPr lang="en-US" sz="2800"/>
              <a:t>Ability to build the capacity of others in the practice of reflection through data-informed decision-making and a commitment to sustainable change </a:t>
            </a:r>
            <a:endParaRPr sz="2800"/>
          </a:p>
        </p:txBody>
      </p:sp>
      <p:sp>
        <p:nvSpPr>
          <p:cNvPr id="319" name="Google Shape;319;p1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What knowledge and skills </a:t>
            </a:r>
            <a:br>
              <a:rPr lang="en-US"/>
            </a:br>
            <a:r>
              <a:rPr lang="en-US"/>
              <a:t>will you need?</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20"/>
          <p:cNvSpPr txBox="1"/>
          <p:nvPr>
            <p:ph type="title"/>
          </p:nvPr>
        </p:nvSpPr>
        <p:spPr>
          <a:xfrm>
            <a:off x="163275" y="142875"/>
            <a:ext cx="8858400" cy="1275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Clarifying Questions/</a:t>
            </a:r>
            <a:br>
              <a:rPr lang="en-US">
                <a:solidFill>
                  <a:schemeClr val="lt1"/>
                </a:solidFill>
              </a:rPr>
            </a:br>
            <a:r>
              <a:rPr lang="en-US">
                <a:solidFill>
                  <a:schemeClr val="lt1"/>
                </a:solidFill>
              </a:rPr>
              <a:t>Statement Stems</a:t>
            </a:r>
            <a:endParaRPr sz="4000" u="none" cap="none" strike="noStrike">
              <a:solidFill>
                <a:schemeClr val="lt1"/>
              </a:solidFill>
            </a:endParaRPr>
          </a:p>
        </p:txBody>
      </p:sp>
      <p:sp>
        <p:nvSpPr>
          <p:cNvPr id="1266" name="Google Shape;1266;p120"/>
          <p:cNvSpPr txBox="1"/>
          <p:nvPr>
            <p:ph idx="4294967295" type="body"/>
          </p:nvPr>
        </p:nvSpPr>
        <p:spPr>
          <a:xfrm>
            <a:off x="0" y="1600200"/>
            <a:ext cx="6800850" cy="5072063"/>
          </a:xfrm>
          <a:prstGeom prst="rect">
            <a:avLst/>
          </a:prstGeom>
          <a:noFill/>
          <a:ln>
            <a:noFill/>
          </a:ln>
        </p:spPr>
        <p:txBody>
          <a:bodyPr anchorCtr="0" anchor="t" bIns="45700" lIns="91425" spcFirstLastPara="1" rIns="91425" wrap="square" tIns="45700">
            <a:normAutofit/>
          </a:bodyPr>
          <a:lstStyle/>
          <a:p>
            <a:pPr indent="0" lvl="1" marL="482600" rtl="0" algn="l">
              <a:lnSpc>
                <a:spcPct val="100000"/>
              </a:lnSpc>
              <a:spcBef>
                <a:spcPts val="500"/>
              </a:spcBef>
              <a:spcAft>
                <a:spcPts val="0"/>
              </a:spcAft>
              <a:buClr>
                <a:srgbClr val="000000"/>
              </a:buClr>
              <a:buSzPts val="2400"/>
              <a:buNone/>
            </a:pPr>
            <a:r>
              <a:rPr lang="en-US">
                <a:solidFill>
                  <a:srgbClr val="000000"/>
                </a:solidFill>
              </a:rPr>
              <a:t>What does…look like for you?</a:t>
            </a:r>
            <a:endParaRPr>
              <a:solidFill>
                <a:srgbClr val="000000"/>
              </a:solidFill>
            </a:endParaRPr>
          </a:p>
          <a:p>
            <a:pPr indent="0" lvl="1" marL="482600" rtl="0" algn="l">
              <a:lnSpc>
                <a:spcPct val="100000"/>
              </a:lnSpc>
              <a:spcBef>
                <a:spcPts val="500"/>
              </a:spcBef>
              <a:spcAft>
                <a:spcPts val="0"/>
              </a:spcAft>
              <a:buClr>
                <a:srgbClr val="000000"/>
              </a:buClr>
              <a:buSzPts val="2400"/>
              <a:buNone/>
            </a:pPr>
            <a:r>
              <a:rPr lang="en-US">
                <a:solidFill>
                  <a:srgbClr val="000000"/>
                </a:solidFill>
              </a:rPr>
              <a:t>What do you mean by ….?</a:t>
            </a:r>
            <a:endParaRPr>
              <a:solidFill>
                <a:srgbClr val="000000"/>
              </a:solidFill>
            </a:endParaRPr>
          </a:p>
          <a:p>
            <a:pPr indent="0" lvl="1" marL="482600" rtl="0" algn="l">
              <a:lnSpc>
                <a:spcPct val="100000"/>
              </a:lnSpc>
              <a:spcBef>
                <a:spcPts val="500"/>
              </a:spcBef>
              <a:spcAft>
                <a:spcPts val="0"/>
              </a:spcAft>
              <a:buClr>
                <a:srgbClr val="000000"/>
              </a:buClr>
              <a:buSzPts val="2400"/>
              <a:buNone/>
            </a:pPr>
            <a:r>
              <a:rPr lang="en-US">
                <a:solidFill>
                  <a:srgbClr val="000000"/>
                </a:solidFill>
              </a:rPr>
              <a:t>Would you tell me a little bit about…?</a:t>
            </a:r>
            <a:endParaRPr>
              <a:solidFill>
                <a:srgbClr val="000000"/>
              </a:solidFill>
            </a:endParaRPr>
          </a:p>
          <a:p>
            <a:pPr indent="0" lvl="1" marL="482600" rtl="0" algn="l">
              <a:lnSpc>
                <a:spcPct val="100000"/>
              </a:lnSpc>
              <a:spcBef>
                <a:spcPts val="500"/>
              </a:spcBef>
              <a:spcAft>
                <a:spcPts val="0"/>
              </a:spcAft>
              <a:buClr>
                <a:srgbClr val="000000"/>
              </a:buClr>
              <a:buSzPts val="2400"/>
              <a:buNone/>
            </a:pPr>
            <a:r>
              <a:rPr lang="en-US">
                <a:solidFill>
                  <a:srgbClr val="000000"/>
                </a:solidFill>
              </a:rPr>
              <a:t>Tell me more about...</a:t>
            </a:r>
            <a:endParaRPr>
              <a:solidFill>
                <a:srgbClr val="000000"/>
              </a:solidFill>
            </a:endParaRPr>
          </a:p>
          <a:p>
            <a:pPr indent="0" lvl="1" marL="482600" rtl="0" algn="l">
              <a:lnSpc>
                <a:spcPct val="100000"/>
              </a:lnSpc>
              <a:spcBef>
                <a:spcPts val="500"/>
              </a:spcBef>
              <a:spcAft>
                <a:spcPts val="0"/>
              </a:spcAft>
              <a:buClr>
                <a:srgbClr val="000000"/>
              </a:buClr>
              <a:buSzPts val="2400"/>
              <a:buNone/>
            </a:pPr>
            <a:r>
              <a:rPr lang="en-US">
                <a:solidFill>
                  <a:srgbClr val="000000"/>
                </a:solidFill>
              </a:rPr>
              <a:t>Let’s talk about what happens when…</a:t>
            </a:r>
            <a:endParaRPr>
              <a:solidFill>
                <a:srgbClr val="000000"/>
              </a:solidFill>
            </a:endParaRPr>
          </a:p>
          <a:p>
            <a:pPr indent="0" lvl="1" marL="482600" rtl="0" algn="l">
              <a:lnSpc>
                <a:spcPct val="100000"/>
              </a:lnSpc>
              <a:spcBef>
                <a:spcPts val="500"/>
              </a:spcBef>
              <a:spcAft>
                <a:spcPts val="0"/>
              </a:spcAft>
              <a:buClr>
                <a:srgbClr val="000000"/>
              </a:buClr>
              <a:buSzPts val="2400"/>
              <a:buNone/>
            </a:pPr>
            <a:r>
              <a:rPr lang="en-US">
                <a:solidFill>
                  <a:srgbClr val="000000"/>
                </a:solidFill>
              </a:rPr>
              <a:t>Explain to me what you mean </a:t>
            </a:r>
            <a:endParaRPr>
              <a:solidFill>
                <a:srgbClr val="000000"/>
              </a:solidFill>
            </a:endParaRPr>
          </a:p>
          <a:p>
            <a:pPr indent="0" lvl="0" marL="914400" rtl="0" algn="l">
              <a:lnSpc>
                <a:spcPct val="100000"/>
              </a:lnSpc>
              <a:spcBef>
                <a:spcPts val="500"/>
              </a:spcBef>
              <a:spcAft>
                <a:spcPts val="0"/>
              </a:spcAft>
              <a:buSzPts val="3200"/>
              <a:buNone/>
            </a:pPr>
            <a:r>
              <a:rPr lang="en-US" sz="2800">
                <a:solidFill>
                  <a:srgbClr val="000000"/>
                </a:solidFill>
              </a:rPr>
              <a:t>by…</a:t>
            </a:r>
            <a:endParaRPr sz="2800">
              <a:solidFill>
                <a:srgbClr val="000000"/>
              </a:solidFill>
            </a:endParaRPr>
          </a:p>
        </p:txBody>
      </p:sp>
      <p:pic>
        <p:nvPicPr>
          <p:cNvPr id="1267" name="Google Shape;1267;p120"/>
          <p:cNvPicPr preferRelativeResize="0"/>
          <p:nvPr/>
        </p:nvPicPr>
        <p:blipFill rotWithShape="1">
          <a:blip r:embed="rId3">
            <a:alphaModFix/>
          </a:blip>
          <a:srcRect b="0" l="0" r="0" t="0"/>
          <a:stretch/>
        </p:blipFill>
        <p:spPr>
          <a:xfrm>
            <a:off x="6686500" y="1600200"/>
            <a:ext cx="2010300" cy="47493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2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Example</a:t>
            </a:r>
            <a:endParaRPr i="0" sz="4000" u="none" cap="none" strike="noStrike">
              <a:solidFill>
                <a:schemeClr val="lt1"/>
              </a:solidFill>
            </a:endParaRPr>
          </a:p>
        </p:txBody>
      </p:sp>
      <p:sp>
        <p:nvSpPr>
          <p:cNvPr id="1274" name="Google Shape;1274;p121"/>
          <p:cNvSpPr txBox="1"/>
          <p:nvPr>
            <p:ph idx="4294967295" type="body"/>
          </p:nvPr>
        </p:nvSpPr>
        <p:spPr>
          <a:xfrm>
            <a:off x="0" y="1609725"/>
            <a:ext cx="8339138" cy="2894013"/>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rgbClr val="292934"/>
              </a:buClr>
              <a:buSzPts val="3600"/>
              <a:buFont typeface="Arial"/>
              <a:buNone/>
            </a:pPr>
            <a:r>
              <a:rPr lang="en-US">
                <a:solidFill>
                  <a:srgbClr val="000000"/>
                </a:solidFill>
              </a:rPr>
              <a:t>	Speaker: “When some team members talk about Tier 2 and Tier 3, they use the terms incorrectly. I’m not sure they understand what tiered interventions really are.”</a:t>
            </a:r>
            <a:endParaRPr>
              <a:solidFill>
                <a:srgbClr val="000000"/>
              </a:solidFill>
            </a:endParaRPr>
          </a:p>
        </p:txBody>
      </p:sp>
      <p:sp>
        <p:nvSpPr>
          <p:cNvPr id="1275" name="Google Shape;1275;p121"/>
          <p:cNvSpPr txBox="1"/>
          <p:nvPr>
            <p:ph idx="4294967295" type="body"/>
          </p:nvPr>
        </p:nvSpPr>
        <p:spPr>
          <a:xfrm>
            <a:off x="804863" y="4505325"/>
            <a:ext cx="8339137" cy="1304925"/>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292934"/>
              </a:buClr>
              <a:buSzPts val="3600"/>
              <a:buFont typeface="Arial"/>
              <a:buNone/>
            </a:pPr>
            <a:r>
              <a:rPr lang="en-US">
                <a:solidFill>
                  <a:schemeClr val="accent1"/>
                </a:solidFill>
              </a:rPr>
              <a:t>Coach: “Tell me more about team members not understanding.”</a:t>
            </a:r>
            <a:endParaRPr>
              <a:solidFill>
                <a:schemeClr val="accen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5"/>
                                        </p:tgtEl>
                                        <p:attrNameLst>
                                          <p:attrName>style.visibility</p:attrName>
                                        </p:attrNameLst>
                                      </p:cBhvr>
                                      <p:to>
                                        <p:strVal val="visible"/>
                                      </p:to>
                                    </p:set>
                                    <p:animEffect filter="fade" transition="in">
                                      <p:cBhvr>
                                        <p:cTn dur="1000"/>
                                        <p:tgtEl>
                                          <p:spTgt spid="1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2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Practice</a:t>
            </a:r>
            <a:endParaRPr i="0" sz="4000" u="none" cap="none" strike="noStrike">
              <a:solidFill>
                <a:schemeClr val="lt1"/>
              </a:solidFill>
            </a:endParaRPr>
          </a:p>
        </p:txBody>
      </p:sp>
      <p:sp>
        <p:nvSpPr>
          <p:cNvPr id="1282" name="Google Shape;1282;p122"/>
          <p:cNvSpPr txBox="1"/>
          <p:nvPr>
            <p:ph idx="4294967295" type="body"/>
          </p:nvPr>
        </p:nvSpPr>
        <p:spPr>
          <a:xfrm>
            <a:off x="0" y="1600200"/>
            <a:ext cx="8339138" cy="2209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92934"/>
              </a:buClr>
              <a:buSzPts val="3600"/>
              <a:buFont typeface="Arial"/>
              <a:buNone/>
            </a:pPr>
            <a:r>
              <a:rPr lang="en-US" sz="3000">
                <a:solidFill>
                  <a:srgbClr val="000000"/>
                </a:solidFill>
              </a:rPr>
              <a:t>Speaker 1: “The teachers aren’t working on any proactive behaviors with the students. It’s all about negative consequences.”</a:t>
            </a:r>
            <a:endParaRPr sz="3000">
              <a:solidFill>
                <a:srgbClr val="000000"/>
              </a:solidFill>
            </a:endParaRPr>
          </a:p>
        </p:txBody>
      </p:sp>
      <p:sp>
        <p:nvSpPr>
          <p:cNvPr id="1283" name="Google Shape;1283;p122"/>
          <p:cNvSpPr txBox="1"/>
          <p:nvPr>
            <p:ph idx="4294967295" type="body"/>
          </p:nvPr>
        </p:nvSpPr>
        <p:spPr>
          <a:xfrm>
            <a:off x="0" y="4038600"/>
            <a:ext cx="8339138" cy="2209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292934"/>
              </a:buClr>
              <a:buSzPts val="2790"/>
              <a:buFont typeface="Arial"/>
              <a:buNone/>
            </a:pPr>
            <a:r>
              <a:rPr lang="en-US" sz="3000">
                <a:solidFill>
                  <a:schemeClr val="accent1"/>
                </a:solidFill>
              </a:rPr>
              <a:t>Speaker 2: “I’ve started to question my own understanding! I thought differentiation was a Tier 1 practice, but some team members say it’s not.”</a:t>
            </a:r>
            <a:endParaRPr sz="3000">
              <a:solidFill>
                <a:schemeClr val="accent1"/>
              </a:solidFill>
            </a:endParaRPr>
          </a:p>
          <a:p>
            <a:pPr indent="0" lvl="0" marL="0" rtl="0" algn="l">
              <a:lnSpc>
                <a:spcPct val="80000"/>
              </a:lnSpc>
              <a:spcBef>
                <a:spcPts val="1000"/>
              </a:spcBef>
              <a:spcAft>
                <a:spcPts val="0"/>
              </a:spcAft>
              <a:buClr>
                <a:srgbClr val="292934"/>
              </a:buClr>
              <a:buSzPts val="2790"/>
              <a:buFont typeface="Arial"/>
              <a:buNone/>
            </a:pPr>
            <a:r>
              <a:t/>
            </a:r>
            <a:endParaRPr sz="3400">
              <a:solidFill>
                <a:srgbClr val="0000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23"/>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Coaches Make Choices</a:t>
            </a:r>
            <a:endParaRPr i="0" sz="4000" cap="none" strike="noStrike">
              <a:solidFill>
                <a:schemeClr val="lt1"/>
              </a:solidFill>
            </a:endParaRPr>
          </a:p>
        </p:txBody>
      </p:sp>
      <p:sp>
        <p:nvSpPr>
          <p:cNvPr id="1290" name="Google Shape;1290;p123"/>
          <p:cNvSpPr txBox="1"/>
          <p:nvPr>
            <p:ph idx="4294967295" type="body"/>
          </p:nvPr>
        </p:nvSpPr>
        <p:spPr>
          <a:xfrm>
            <a:off x="1154113" y="1600200"/>
            <a:ext cx="7989887" cy="50720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3200"/>
              <a:buNone/>
            </a:pPr>
            <a:r>
              <a:t/>
            </a:r>
            <a:endParaRPr sz="2400"/>
          </a:p>
          <a:p>
            <a:pPr indent="0" lvl="0" marL="457200" marR="0" rtl="0" algn="l">
              <a:lnSpc>
                <a:spcPct val="100000"/>
              </a:lnSpc>
              <a:spcBef>
                <a:spcPts val="0"/>
              </a:spcBef>
              <a:spcAft>
                <a:spcPts val="0"/>
              </a:spcAft>
              <a:buSzPts val="3200"/>
              <a:buNone/>
            </a:pPr>
            <a:r>
              <a:t/>
            </a:r>
            <a:endParaRPr sz="3000"/>
          </a:p>
          <a:p>
            <a:pPr indent="0" lvl="0" marL="914400" marR="0" rtl="0" algn="l">
              <a:lnSpc>
                <a:spcPct val="100000"/>
              </a:lnSpc>
              <a:spcBef>
                <a:spcPts val="0"/>
              </a:spcBef>
              <a:spcAft>
                <a:spcPts val="0"/>
              </a:spcAft>
              <a:buSzPts val="3200"/>
              <a:buNone/>
            </a:pPr>
            <a:r>
              <a:t/>
            </a:r>
            <a:endParaRPr b="1" sz="3000"/>
          </a:p>
          <a:p>
            <a:pPr indent="0" lvl="0" marL="914400" marR="0" rtl="0" algn="l">
              <a:lnSpc>
                <a:spcPct val="100000"/>
              </a:lnSpc>
              <a:spcBef>
                <a:spcPts val="0"/>
              </a:spcBef>
              <a:spcAft>
                <a:spcPts val="0"/>
              </a:spcAft>
              <a:buSzPts val="3200"/>
              <a:buNone/>
            </a:pPr>
            <a:r>
              <a:t/>
            </a:r>
            <a:endParaRPr sz="3000"/>
          </a:p>
          <a:p>
            <a:pPr indent="0" lvl="0" marL="457200" marR="0" rtl="0" algn="l">
              <a:lnSpc>
                <a:spcPct val="100000"/>
              </a:lnSpc>
              <a:spcBef>
                <a:spcPts val="480"/>
              </a:spcBef>
              <a:spcAft>
                <a:spcPts val="0"/>
              </a:spcAft>
              <a:buSzPts val="3200"/>
              <a:buNone/>
            </a:pPr>
            <a:r>
              <a:t/>
            </a:r>
            <a:endParaRPr b="0" i="0" sz="32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p:txBody>
      </p:sp>
      <p:pic>
        <p:nvPicPr>
          <p:cNvPr id="1291" name="Google Shape;1291;p123"/>
          <p:cNvPicPr preferRelativeResize="0"/>
          <p:nvPr/>
        </p:nvPicPr>
        <p:blipFill rotWithShape="1">
          <a:blip r:embed="rId3">
            <a:alphaModFix/>
          </a:blip>
          <a:srcRect b="0" l="0" r="6888" t="0"/>
          <a:stretch/>
        </p:blipFill>
        <p:spPr>
          <a:xfrm>
            <a:off x="1880362" y="1600200"/>
            <a:ext cx="5383275" cy="42463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2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Coaches Make Choices</a:t>
            </a:r>
            <a:endParaRPr i="0" sz="4000" u="none" cap="none" strike="noStrike">
              <a:solidFill>
                <a:schemeClr val="lt1"/>
              </a:solidFill>
            </a:endParaRPr>
          </a:p>
        </p:txBody>
      </p:sp>
      <p:sp>
        <p:nvSpPr>
          <p:cNvPr id="1298" name="Google Shape;1298;p124"/>
          <p:cNvSpPr txBox="1"/>
          <p:nvPr>
            <p:ph idx="4294967295" type="body"/>
          </p:nvPr>
        </p:nvSpPr>
        <p:spPr>
          <a:xfrm>
            <a:off x="1154113" y="1600200"/>
            <a:ext cx="7989887" cy="50720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3200"/>
              <a:buNone/>
            </a:pPr>
            <a:r>
              <a:t/>
            </a:r>
            <a:endParaRPr sz="2400"/>
          </a:p>
          <a:p>
            <a:pPr indent="0" lvl="0" marL="457200" marR="0" rtl="0" algn="l">
              <a:lnSpc>
                <a:spcPct val="100000"/>
              </a:lnSpc>
              <a:spcBef>
                <a:spcPts val="0"/>
              </a:spcBef>
              <a:spcAft>
                <a:spcPts val="0"/>
              </a:spcAft>
              <a:buSzPts val="3200"/>
              <a:buNone/>
            </a:pPr>
            <a:r>
              <a:t/>
            </a:r>
            <a:endParaRPr sz="3000"/>
          </a:p>
          <a:p>
            <a:pPr indent="0" lvl="0" marL="914400" marR="0" rtl="0" algn="l">
              <a:lnSpc>
                <a:spcPct val="100000"/>
              </a:lnSpc>
              <a:spcBef>
                <a:spcPts val="0"/>
              </a:spcBef>
              <a:spcAft>
                <a:spcPts val="0"/>
              </a:spcAft>
              <a:buSzPts val="3200"/>
              <a:buNone/>
            </a:pPr>
            <a:r>
              <a:t/>
            </a:r>
            <a:endParaRPr b="1" sz="3000"/>
          </a:p>
          <a:p>
            <a:pPr indent="0" lvl="0" marL="914400" marR="0" rtl="0" algn="l">
              <a:lnSpc>
                <a:spcPct val="100000"/>
              </a:lnSpc>
              <a:spcBef>
                <a:spcPts val="0"/>
              </a:spcBef>
              <a:spcAft>
                <a:spcPts val="0"/>
              </a:spcAft>
              <a:buSzPts val="3200"/>
              <a:buNone/>
            </a:pPr>
            <a:r>
              <a:t/>
            </a:r>
            <a:endParaRPr sz="3000"/>
          </a:p>
          <a:p>
            <a:pPr indent="0" lvl="0" marL="457200" marR="0" rtl="0" algn="l">
              <a:lnSpc>
                <a:spcPct val="100000"/>
              </a:lnSpc>
              <a:spcBef>
                <a:spcPts val="480"/>
              </a:spcBef>
              <a:spcAft>
                <a:spcPts val="0"/>
              </a:spcAft>
              <a:buSzPts val="3200"/>
              <a:buNone/>
            </a:pPr>
            <a:r>
              <a:t/>
            </a:r>
            <a:endParaRPr b="0" i="0" sz="32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p:txBody>
      </p:sp>
      <p:sp>
        <p:nvSpPr>
          <p:cNvPr id="1299" name="Google Shape;1299;p124"/>
          <p:cNvSpPr txBox="1"/>
          <p:nvPr/>
        </p:nvSpPr>
        <p:spPr>
          <a:xfrm>
            <a:off x="751350" y="1600200"/>
            <a:ext cx="8088900" cy="30734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600"/>
              <a:buFont typeface="Arial"/>
              <a:buNone/>
            </a:pPr>
            <a:r>
              <a:rPr b="0" i="0" lang="en-US" sz="3000" u="none" cap="none" strike="noStrike">
                <a:solidFill>
                  <a:schemeClr val="dk1"/>
                </a:solidFill>
                <a:latin typeface="Verdana"/>
                <a:ea typeface="Verdana"/>
                <a:cs typeface="Verdana"/>
                <a:sym typeface="Verdana"/>
              </a:rPr>
              <a:t>Speaker: “This team just doesn’t get it! Every time we look at data, the team just talks about “these kids” and “these families”.</a:t>
            </a:r>
            <a:endParaRPr b="0" i="0" sz="3000" u="none" cap="none" strike="noStrike">
              <a:solidFill>
                <a:srgbClr val="000000"/>
              </a:solidFill>
              <a:latin typeface="Verdana"/>
              <a:ea typeface="Verdana"/>
              <a:cs typeface="Verdana"/>
              <a:sym typeface="Verdana"/>
            </a:endParaRPr>
          </a:p>
          <a:p>
            <a:pPr indent="0" lvl="0" marL="0" marR="0" rtl="0" algn="l">
              <a:lnSpc>
                <a:spcPct val="90000"/>
              </a:lnSpc>
              <a:spcBef>
                <a:spcPts val="100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3600"/>
              <a:buFont typeface="Arial"/>
              <a:buNone/>
            </a:pPr>
            <a:r>
              <a:rPr b="0" i="0" lang="en-US" sz="3000" u="none" cap="none" strike="noStrike">
                <a:solidFill>
                  <a:srgbClr val="000000"/>
                </a:solidFill>
                <a:latin typeface="Verdana"/>
                <a:ea typeface="Verdana"/>
                <a:cs typeface="Verdana"/>
                <a:sym typeface="Verdana"/>
              </a:rPr>
              <a:t>Coach:      </a:t>
            </a:r>
            <a:endParaRPr b="0" i="0" sz="3000" u="none" cap="none" strike="noStrike">
              <a:solidFill>
                <a:srgbClr val="000000"/>
              </a:solidFill>
              <a:latin typeface="Verdana"/>
              <a:ea typeface="Verdana"/>
              <a:cs typeface="Verdana"/>
              <a:sym typeface="Verdana"/>
            </a:endParaRPr>
          </a:p>
        </p:txBody>
      </p:sp>
      <p:pic>
        <p:nvPicPr>
          <p:cNvPr id="1300" name="Google Shape;1300;p124"/>
          <p:cNvPicPr preferRelativeResize="0"/>
          <p:nvPr/>
        </p:nvPicPr>
        <p:blipFill rotWithShape="1">
          <a:blip r:embed="rId3">
            <a:alphaModFix/>
          </a:blip>
          <a:srcRect b="0" l="0" r="6888" t="0"/>
          <a:stretch/>
        </p:blipFill>
        <p:spPr>
          <a:xfrm>
            <a:off x="5302562" y="3668351"/>
            <a:ext cx="3406025" cy="26867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2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Collaborative Communication Sort</a:t>
            </a:r>
            <a:endParaRPr i="0" sz="4000" u="none" cap="none" strike="noStrike">
              <a:solidFill>
                <a:schemeClr val="lt1"/>
              </a:solidFill>
            </a:endParaRPr>
          </a:p>
        </p:txBody>
      </p:sp>
      <p:sp>
        <p:nvSpPr>
          <p:cNvPr id="1307" name="Google Shape;1307;p125"/>
          <p:cNvSpPr txBox="1"/>
          <p:nvPr>
            <p:ph idx="4294967295" type="body"/>
          </p:nvPr>
        </p:nvSpPr>
        <p:spPr>
          <a:xfrm>
            <a:off x="0" y="1417638"/>
            <a:ext cx="7988300" cy="5072062"/>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SzPts val="3200"/>
              <a:buNone/>
            </a:pPr>
            <a:r>
              <a:t/>
            </a:r>
            <a:endParaRPr sz="2400"/>
          </a:p>
          <a:p>
            <a:pPr indent="0" lvl="0" marL="457200" marR="0" rtl="0" algn="l">
              <a:lnSpc>
                <a:spcPct val="100000"/>
              </a:lnSpc>
              <a:spcBef>
                <a:spcPts val="0"/>
              </a:spcBef>
              <a:spcAft>
                <a:spcPts val="0"/>
              </a:spcAft>
              <a:buSzPts val="3200"/>
              <a:buNone/>
            </a:pPr>
            <a:r>
              <a:t/>
            </a:r>
            <a:endParaRPr sz="3000"/>
          </a:p>
          <a:p>
            <a:pPr indent="0" lvl="0" marL="914400" marR="0" rtl="0" algn="l">
              <a:lnSpc>
                <a:spcPct val="100000"/>
              </a:lnSpc>
              <a:spcBef>
                <a:spcPts val="0"/>
              </a:spcBef>
              <a:spcAft>
                <a:spcPts val="0"/>
              </a:spcAft>
              <a:buSzPts val="3200"/>
              <a:buNone/>
            </a:pPr>
            <a:r>
              <a:t/>
            </a:r>
            <a:endParaRPr b="1" sz="3000"/>
          </a:p>
          <a:p>
            <a:pPr indent="0" lvl="0" marL="914400" marR="0" rtl="0" algn="l">
              <a:lnSpc>
                <a:spcPct val="100000"/>
              </a:lnSpc>
              <a:spcBef>
                <a:spcPts val="0"/>
              </a:spcBef>
              <a:spcAft>
                <a:spcPts val="0"/>
              </a:spcAft>
              <a:buSzPts val="3200"/>
              <a:buNone/>
            </a:pPr>
            <a:r>
              <a:t/>
            </a:r>
            <a:endParaRPr sz="3000"/>
          </a:p>
          <a:p>
            <a:pPr indent="0" lvl="0" marL="457200" marR="0" rtl="0" algn="l">
              <a:lnSpc>
                <a:spcPct val="100000"/>
              </a:lnSpc>
              <a:spcBef>
                <a:spcPts val="480"/>
              </a:spcBef>
              <a:spcAft>
                <a:spcPts val="0"/>
              </a:spcAft>
              <a:buSzPts val="3200"/>
              <a:buNone/>
            </a:pPr>
            <a:r>
              <a:t/>
            </a:r>
            <a:endParaRPr b="0" i="0" sz="32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61950" lvl="0" marL="51435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p:txBody>
      </p:sp>
      <p:grpSp>
        <p:nvGrpSpPr>
          <p:cNvPr id="1308" name="Google Shape;1308;p125"/>
          <p:cNvGrpSpPr/>
          <p:nvPr/>
        </p:nvGrpSpPr>
        <p:grpSpPr>
          <a:xfrm>
            <a:off x="495575" y="2014254"/>
            <a:ext cx="8409262" cy="4475190"/>
            <a:chOff x="29412" y="556897"/>
            <a:chExt cx="10456680" cy="4084693"/>
          </a:xfrm>
        </p:grpSpPr>
        <p:sp>
          <p:nvSpPr>
            <p:cNvPr id="1309" name="Google Shape;1309;p125"/>
            <p:cNvSpPr/>
            <p:nvPr/>
          </p:nvSpPr>
          <p:spPr>
            <a:xfrm>
              <a:off x="1337460" y="1053918"/>
              <a:ext cx="1308000" cy="0"/>
            </a:xfrm>
            <a:prstGeom prst="rect">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25"/>
            <p:cNvSpPr/>
            <p:nvPr/>
          </p:nvSpPr>
          <p:spPr>
            <a:xfrm>
              <a:off x="840403" y="556897"/>
              <a:ext cx="994200" cy="994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25"/>
            <p:cNvSpPr txBox="1"/>
            <p:nvPr/>
          </p:nvSpPr>
          <p:spPr>
            <a:xfrm>
              <a:off x="985987" y="702481"/>
              <a:ext cx="702900" cy="702900"/>
            </a:xfrm>
            <a:prstGeom prst="rect">
              <a:avLst/>
            </a:prstGeom>
            <a:noFill/>
            <a:ln>
              <a:noFill/>
            </a:ln>
          </p:spPr>
          <p:txBody>
            <a:bodyPr anchorCtr="0" anchor="ctr" bIns="38575" lIns="38575" spcFirstLastPara="1" rIns="38575" wrap="square" tIns="38575">
              <a:noAutofit/>
            </a:bodyPr>
            <a:lstStyle/>
            <a:p>
              <a:pPr indent="0" lvl="0" marL="0" marR="0" rtl="0" algn="ctr">
                <a:lnSpc>
                  <a:spcPct val="90000"/>
                </a:lnSpc>
                <a:spcBef>
                  <a:spcPts val="0"/>
                </a:spcBef>
                <a:spcAft>
                  <a:spcPts val="0"/>
                </a:spcAft>
                <a:buClr>
                  <a:srgbClr val="000000"/>
                </a:buClr>
                <a:buSzPts val="4400"/>
                <a:buFont typeface="Arial"/>
                <a:buNone/>
              </a:pPr>
              <a:r>
                <a:rPr b="0" i="0" lang="en-US" sz="44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312" name="Google Shape;1312;p125"/>
            <p:cNvSpPr/>
            <p:nvPr/>
          </p:nvSpPr>
          <p:spPr>
            <a:xfrm>
              <a:off x="29412" y="1716098"/>
              <a:ext cx="2616000" cy="2301300"/>
            </a:xfrm>
            <a:prstGeom prst="upArrowCallout">
              <a:avLst>
                <a:gd fmla="val 50000" name="adj1"/>
                <a:gd fmla="val 20000" name="adj2"/>
                <a:gd fmla="val 20000" name="adj3"/>
                <a:gd fmla="val 100000" name="adj4"/>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25"/>
            <p:cNvSpPr txBox="1"/>
            <p:nvPr/>
          </p:nvSpPr>
          <p:spPr>
            <a:xfrm>
              <a:off x="29412" y="2214477"/>
              <a:ext cx="2616000" cy="1847700"/>
            </a:xfrm>
            <a:prstGeom prst="rect">
              <a:avLst/>
            </a:prstGeom>
            <a:noFill/>
            <a:ln>
              <a:noFill/>
            </a:ln>
          </p:spPr>
          <p:txBody>
            <a:bodyPr anchorCtr="0" anchor="t" bIns="165100" lIns="206350" spcFirstLastPara="1" rIns="206350" wrap="square" tIns="16510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Read the transcript from the speaker</a:t>
              </a:r>
              <a:endParaRPr b="0" i="0" sz="2400" u="none" cap="none" strike="noStrike">
                <a:solidFill>
                  <a:srgbClr val="000000"/>
                </a:solidFill>
                <a:latin typeface="Verdana"/>
                <a:ea typeface="Verdana"/>
                <a:cs typeface="Verdana"/>
                <a:sym typeface="Verdana"/>
              </a:endParaRPr>
            </a:p>
          </p:txBody>
        </p:sp>
        <p:sp>
          <p:nvSpPr>
            <p:cNvPr id="1314" name="Google Shape;1314;p125"/>
            <p:cNvSpPr/>
            <p:nvPr/>
          </p:nvSpPr>
          <p:spPr>
            <a:xfrm>
              <a:off x="2699396" y="949310"/>
              <a:ext cx="127800" cy="209400"/>
            </a:xfrm>
            <a:prstGeom prst="chevron">
              <a:avLst>
                <a:gd fmla="val 90000" name="adj"/>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5" name="Google Shape;1315;p125"/>
            <p:cNvSpPr/>
            <p:nvPr/>
          </p:nvSpPr>
          <p:spPr>
            <a:xfrm>
              <a:off x="3949755" y="1053918"/>
              <a:ext cx="2616000" cy="0"/>
            </a:xfrm>
            <a:prstGeom prst="rect">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p125"/>
            <p:cNvSpPr/>
            <p:nvPr/>
          </p:nvSpPr>
          <p:spPr>
            <a:xfrm>
              <a:off x="4760743" y="556897"/>
              <a:ext cx="994200" cy="994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p125"/>
            <p:cNvSpPr txBox="1"/>
            <p:nvPr/>
          </p:nvSpPr>
          <p:spPr>
            <a:xfrm>
              <a:off x="4906327" y="702481"/>
              <a:ext cx="702900" cy="702900"/>
            </a:xfrm>
            <a:prstGeom prst="rect">
              <a:avLst/>
            </a:prstGeom>
            <a:noFill/>
            <a:ln>
              <a:noFill/>
            </a:ln>
          </p:spPr>
          <p:txBody>
            <a:bodyPr anchorCtr="0" anchor="ctr" bIns="38575" lIns="38575" spcFirstLastPara="1" rIns="38575" wrap="square" tIns="38575">
              <a:noAutofit/>
            </a:bodyPr>
            <a:lstStyle/>
            <a:p>
              <a:pPr indent="0" lvl="0" marL="0" marR="0" rtl="0" algn="ctr">
                <a:lnSpc>
                  <a:spcPct val="90000"/>
                </a:lnSpc>
                <a:spcBef>
                  <a:spcPts val="0"/>
                </a:spcBef>
                <a:spcAft>
                  <a:spcPts val="0"/>
                </a:spcAft>
                <a:buClr>
                  <a:srgbClr val="000000"/>
                </a:buClr>
                <a:buSzPts val="4400"/>
                <a:buFont typeface="Arial"/>
                <a:buNone/>
              </a:pPr>
              <a:r>
                <a:rPr b="0" i="0" lang="en-US" sz="44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318" name="Google Shape;1318;p125"/>
            <p:cNvSpPr/>
            <p:nvPr/>
          </p:nvSpPr>
          <p:spPr>
            <a:xfrm>
              <a:off x="2907113" y="1537057"/>
              <a:ext cx="4701300" cy="2848200"/>
            </a:xfrm>
            <a:prstGeom prst="upArrowCallout">
              <a:avLst>
                <a:gd fmla="val 50000" name="adj1"/>
                <a:gd fmla="val 20000" name="adj2"/>
                <a:gd fmla="val 20000" name="adj3"/>
                <a:gd fmla="val 100000" name="adj4"/>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25"/>
            <p:cNvSpPr txBox="1"/>
            <p:nvPr/>
          </p:nvSpPr>
          <p:spPr>
            <a:xfrm>
              <a:off x="2712404" y="1976390"/>
              <a:ext cx="5090700" cy="2665200"/>
            </a:xfrm>
            <a:prstGeom prst="rect">
              <a:avLst/>
            </a:prstGeom>
            <a:noFill/>
            <a:ln>
              <a:noFill/>
            </a:ln>
          </p:spPr>
          <p:txBody>
            <a:bodyPr anchorCtr="0" anchor="t" bIns="165100" lIns="206350" spcFirstLastPara="1" rIns="206350" wrap="square" tIns="165100">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Verdana"/>
                  <a:ea typeface="Verdana"/>
                  <a:cs typeface="Verdana"/>
                  <a:sym typeface="Verdana"/>
                </a:rPr>
                <a:t>Look at the coach’s statements/ questions and decide the following:</a:t>
              </a:r>
              <a:endParaRPr b="0" i="0" sz="1800" u="none" cap="none" strike="noStrike">
                <a:solidFill>
                  <a:srgbClr val="000000"/>
                </a:solidFill>
                <a:latin typeface="Verdana"/>
                <a:ea typeface="Verdana"/>
                <a:cs typeface="Verdana"/>
                <a:sym typeface="Verdana"/>
              </a:endParaRPr>
            </a:p>
            <a:p>
              <a:pPr indent="-342900" lvl="0" marL="457200" marR="0" rtl="0" algn="l">
                <a:lnSpc>
                  <a:spcPct val="90000"/>
                </a:lnSpc>
                <a:spcBef>
                  <a:spcPts val="0"/>
                </a:spcBef>
                <a:spcAft>
                  <a:spcPts val="0"/>
                </a:spcAft>
                <a:buClr>
                  <a:srgbClr val="000000"/>
                </a:buClr>
                <a:buSzPts val="1800"/>
                <a:buFont typeface="Verdana"/>
                <a:buAutoNum type="arabicParenR"/>
              </a:pPr>
              <a:r>
                <a:rPr b="0" i="0" lang="en-US" sz="1800" u="none" cap="none" strike="noStrike">
                  <a:solidFill>
                    <a:srgbClr val="000000"/>
                  </a:solidFill>
                  <a:latin typeface="Verdana"/>
                  <a:ea typeface="Verdana"/>
                  <a:cs typeface="Verdana"/>
                  <a:sym typeface="Verdana"/>
                </a:rPr>
                <a:t>Is this a clarifying</a:t>
              </a:r>
              <a:endParaRPr b="0" i="0" sz="1800" u="none" cap="none" strike="noStrike">
                <a:solidFill>
                  <a:srgbClr val="000000"/>
                </a:solidFill>
                <a:latin typeface="Verdana"/>
                <a:ea typeface="Verdana"/>
                <a:cs typeface="Verdana"/>
                <a:sym typeface="Verdana"/>
              </a:endParaRPr>
            </a:p>
            <a:p>
              <a:pPr indent="0" lvl="0" marL="457200" marR="0" rtl="0" algn="l">
                <a:lnSpc>
                  <a:spcPct val="90000"/>
                </a:lnSpc>
                <a:spcBef>
                  <a:spcPts val="0"/>
                </a:spcBef>
                <a:spcAft>
                  <a:spcPts val="0"/>
                </a:spcAft>
                <a:buClr>
                  <a:srgbClr val="000000"/>
                </a:buClr>
                <a:buSzPts val="1800"/>
                <a:buFont typeface="Arial"/>
                <a:buNone/>
              </a:pPr>
              <a:r>
                <a:rPr b="0" i="0" lang="en-US" sz="1800" u="none" cap="none" strike="noStrike">
                  <a:solidFill>
                    <a:srgbClr val="000000"/>
                  </a:solidFill>
                  <a:latin typeface="Verdana"/>
                  <a:ea typeface="Verdana"/>
                  <a:cs typeface="Verdana"/>
                  <a:sym typeface="Verdana"/>
                </a:rPr>
                <a:t>question? (using speakers words to request more information about what’s been said)</a:t>
              </a:r>
              <a:endParaRPr b="0" i="0" sz="1800" u="none" cap="none" strike="noStrike">
                <a:solidFill>
                  <a:srgbClr val="000000"/>
                </a:solidFill>
                <a:latin typeface="Verdana"/>
                <a:ea typeface="Verdana"/>
                <a:cs typeface="Verdana"/>
                <a:sym typeface="Verdana"/>
              </a:endParaRPr>
            </a:p>
            <a:p>
              <a:pPr indent="-342900" lvl="0" marL="457200" marR="0" rtl="0" algn="l">
                <a:lnSpc>
                  <a:spcPct val="90000"/>
                </a:lnSpc>
                <a:spcBef>
                  <a:spcPts val="0"/>
                </a:spcBef>
                <a:spcAft>
                  <a:spcPts val="0"/>
                </a:spcAft>
                <a:buClr>
                  <a:srgbClr val="000000"/>
                </a:buClr>
                <a:buSzPts val="1800"/>
                <a:buFont typeface="Verdana"/>
                <a:buAutoNum type="arabicParenR"/>
              </a:pPr>
              <a:r>
                <a:rPr b="0" i="0" lang="en-US" sz="1800" u="none" cap="none" strike="noStrike">
                  <a:solidFill>
                    <a:srgbClr val="000000"/>
                  </a:solidFill>
                  <a:latin typeface="Verdana"/>
                  <a:ea typeface="Verdana"/>
                  <a:cs typeface="Verdana"/>
                  <a:sym typeface="Verdana"/>
                </a:rPr>
                <a:t>Is this going to take you up or down the escalator?</a:t>
              </a:r>
              <a:endParaRPr b="0" i="0" sz="1800" u="none" cap="none" strike="noStrike">
                <a:solidFill>
                  <a:srgbClr val="000000"/>
                </a:solidFill>
                <a:latin typeface="Verdana"/>
                <a:ea typeface="Verdana"/>
                <a:cs typeface="Verdana"/>
                <a:sym typeface="Verdana"/>
              </a:endParaRPr>
            </a:p>
          </p:txBody>
        </p:sp>
        <p:sp>
          <p:nvSpPr>
            <p:cNvPr id="1320" name="Google Shape;1320;p125"/>
            <p:cNvSpPr/>
            <p:nvPr/>
          </p:nvSpPr>
          <p:spPr>
            <a:xfrm>
              <a:off x="7662377" y="949310"/>
              <a:ext cx="127800" cy="209400"/>
            </a:xfrm>
            <a:prstGeom prst="chevron">
              <a:avLst>
                <a:gd fmla="val 90000" name="adj"/>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25"/>
            <p:cNvSpPr/>
            <p:nvPr/>
          </p:nvSpPr>
          <p:spPr>
            <a:xfrm>
              <a:off x="7870095" y="1053918"/>
              <a:ext cx="1308000" cy="0"/>
            </a:xfrm>
            <a:prstGeom prst="rect">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p125"/>
            <p:cNvSpPr/>
            <p:nvPr/>
          </p:nvSpPr>
          <p:spPr>
            <a:xfrm>
              <a:off x="8681082" y="556897"/>
              <a:ext cx="994200" cy="994200"/>
            </a:xfrm>
            <a:prstGeom prst="ellipse">
              <a:avLst/>
            </a:prstGeom>
            <a:solidFill>
              <a:srgbClr val="4372C3"/>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p125"/>
            <p:cNvSpPr txBox="1"/>
            <p:nvPr/>
          </p:nvSpPr>
          <p:spPr>
            <a:xfrm>
              <a:off x="8826666" y="702481"/>
              <a:ext cx="702900" cy="702900"/>
            </a:xfrm>
            <a:prstGeom prst="rect">
              <a:avLst/>
            </a:prstGeom>
            <a:noFill/>
            <a:ln>
              <a:noFill/>
            </a:ln>
          </p:spPr>
          <p:txBody>
            <a:bodyPr anchorCtr="0" anchor="ctr" bIns="38575" lIns="38575" spcFirstLastPara="1" rIns="38575" wrap="square" tIns="38575">
              <a:noAutofit/>
            </a:bodyPr>
            <a:lstStyle/>
            <a:p>
              <a:pPr indent="0" lvl="0" marL="0" marR="0" rtl="0" algn="ctr">
                <a:lnSpc>
                  <a:spcPct val="90000"/>
                </a:lnSpc>
                <a:spcBef>
                  <a:spcPts val="0"/>
                </a:spcBef>
                <a:spcAft>
                  <a:spcPts val="0"/>
                </a:spcAft>
                <a:buClr>
                  <a:srgbClr val="000000"/>
                </a:buClr>
                <a:buSzPts val="4400"/>
                <a:buFont typeface="Arial"/>
                <a:buNone/>
              </a:pPr>
              <a:r>
                <a:rPr b="0" i="0" lang="en-US" sz="44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324" name="Google Shape;1324;p125"/>
            <p:cNvSpPr/>
            <p:nvPr/>
          </p:nvSpPr>
          <p:spPr>
            <a:xfrm>
              <a:off x="7870092" y="1715368"/>
              <a:ext cx="2616000" cy="2301300"/>
            </a:xfrm>
            <a:prstGeom prst="upArrowCallout">
              <a:avLst>
                <a:gd fmla="val 50000" name="adj1"/>
                <a:gd fmla="val 20000" name="adj2"/>
                <a:gd fmla="val 20000" name="adj3"/>
                <a:gd fmla="val 100000" name="adj4"/>
              </a:avLst>
            </a:prstGeom>
            <a:solidFill>
              <a:srgbClr val="CCD3EA">
                <a:alpha val="87843"/>
              </a:srgbClr>
            </a:solidFill>
            <a:ln cap="flat" cmpd="sng" w="12700">
              <a:solidFill>
                <a:srgbClr val="CCD3EA">
                  <a:alpha val="8784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25"/>
            <p:cNvSpPr txBox="1"/>
            <p:nvPr/>
          </p:nvSpPr>
          <p:spPr>
            <a:xfrm>
              <a:off x="7870092" y="2213747"/>
              <a:ext cx="2616000" cy="1803600"/>
            </a:xfrm>
            <a:prstGeom prst="rect">
              <a:avLst/>
            </a:prstGeom>
            <a:noFill/>
            <a:ln>
              <a:noFill/>
            </a:ln>
          </p:spPr>
          <p:txBody>
            <a:bodyPr anchorCtr="0" anchor="t" bIns="165100" lIns="206350" spcFirstLastPara="1" rIns="206350" wrap="square" tIns="165100">
              <a:noAutofit/>
            </a:bodyPr>
            <a:lstStyle/>
            <a:p>
              <a:pPr indent="0" lvl="0" marL="0" marR="0" rtl="0" algn="ctr">
                <a:lnSpc>
                  <a:spcPct val="90000"/>
                </a:lnSpc>
                <a:spcBef>
                  <a:spcPts val="0"/>
                </a:spcBef>
                <a:spcAft>
                  <a:spcPts val="0"/>
                </a:spcAft>
                <a:buClr>
                  <a:srgbClr val="000000"/>
                </a:buClr>
                <a:buSzPts val="2400"/>
                <a:buFont typeface="Arial"/>
                <a:buNone/>
              </a:pPr>
              <a:r>
                <a:rPr b="0" i="0" lang="en-US" sz="2100" u="none" cap="none" strike="noStrike">
                  <a:solidFill>
                    <a:srgbClr val="000000"/>
                  </a:solidFill>
                  <a:latin typeface="Verdana"/>
                  <a:ea typeface="Verdana"/>
                  <a:cs typeface="Verdana"/>
                  <a:sym typeface="Verdana"/>
                </a:rPr>
                <a:t>Sort the cards accordingly </a:t>
              </a:r>
              <a:endParaRPr b="0" i="0" sz="2100" u="none" cap="none" strike="noStrike">
                <a:solidFill>
                  <a:srgbClr val="000000"/>
                </a:solidFill>
                <a:latin typeface="Verdana"/>
                <a:ea typeface="Verdana"/>
                <a:cs typeface="Verdana"/>
                <a:sym typeface="Verdana"/>
              </a:endParaRPr>
            </a:p>
          </p:txBody>
        </p:sp>
      </p:grpSp>
      <p:sp>
        <p:nvSpPr>
          <p:cNvPr id="1326" name="Google Shape;1326;p125"/>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26"/>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Speaker Transcript</a:t>
            </a:r>
            <a:endParaRPr i="0" sz="4000" u="none" cap="none" strike="noStrike">
              <a:solidFill>
                <a:schemeClr val="lt1"/>
              </a:solidFill>
            </a:endParaRPr>
          </a:p>
        </p:txBody>
      </p:sp>
      <p:sp>
        <p:nvSpPr>
          <p:cNvPr id="1333" name="Google Shape;1333;p126"/>
          <p:cNvSpPr txBox="1"/>
          <p:nvPr>
            <p:ph idx="4294967295" type="body"/>
          </p:nvPr>
        </p:nvSpPr>
        <p:spPr>
          <a:xfrm>
            <a:off x="598488" y="1417638"/>
            <a:ext cx="8545512" cy="544036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rgbClr val="000000"/>
              </a:buClr>
              <a:buSzPts val="1100"/>
              <a:buFont typeface="Arial"/>
              <a:buNone/>
            </a:pPr>
            <a:r>
              <a:rPr lang="en-US" sz="2700">
                <a:solidFill>
                  <a:srgbClr val="000000"/>
                </a:solidFill>
              </a:rPr>
              <a:t>Speaker: “We are having a hard time with Tier 1 expectations. We’ve been meeting several times a month and don’t seem to be making progress. Our matrix development is going terribly. Everyone argues about what should be included. One team member keeps saying that we should just make a list of all the things kids do wrong and then decide how best to create consequences. I know we should be teaching positive behaviors but it’s hard. The kids are very resistant to any of this as well. I’m constantly trying to reel them all in.”</a:t>
            </a:r>
            <a:endParaRPr sz="2700">
              <a:solidFill>
                <a:srgbClr val="000000"/>
              </a:solidFill>
            </a:endParaRPr>
          </a:p>
          <a:p>
            <a:pPr indent="0" lvl="0" marL="0" rtl="0" algn="l">
              <a:lnSpc>
                <a:spcPct val="90000"/>
              </a:lnSpc>
              <a:spcBef>
                <a:spcPts val="0"/>
              </a:spcBef>
              <a:spcAft>
                <a:spcPts val="0"/>
              </a:spcAft>
              <a:buClr>
                <a:srgbClr val="000000"/>
              </a:buClr>
              <a:buSzPts val="3200"/>
              <a:buFont typeface="Arial"/>
              <a:buNone/>
            </a:pPr>
            <a:r>
              <a:t/>
            </a:r>
            <a:endParaRPr sz="2400">
              <a:solidFill>
                <a:srgbClr val="00000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2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lt1"/>
                </a:solidFill>
              </a:rPr>
              <a:t>Sort in workbook</a:t>
            </a:r>
            <a:endParaRPr>
              <a:solidFill>
                <a:schemeClr val="lt1"/>
              </a:solidFill>
            </a:endParaRPr>
          </a:p>
        </p:txBody>
      </p:sp>
      <p:graphicFrame>
        <p:nvGraphicFramePr>
          <p:cNvPr id="1340" name="Google Shape;1340;p127"/>
          <p:cNvGraphicFramePr/>
          <p:nvPr/>
        </p:nvGraphicFramePr>
        <p:xfrm>
          <a:off x="219075" y="1726062"/>
          <a:ext cx="3000000" cy="3000000"/>
        </p:xfrm>
        <a:graphic>
          <a:graphicData uri="http://schemas.openxmlformats.org/drawingml/2006/table">
            <a:tbl>
              <a:tblPr>
                <a:noFill/>
                <a:tableStyleId>{39CC8B9B-5E87-42CA-B4B1-95F7AB519AEE}</a:tableStyleId>
              </a:tblPr>
              <a:tblGrid>
                <a:gridCol w="2822575"/>
                <a:gridCol w="2822575"/>
                <a:gridCol w="2822575"/>
              </a:tblGrid>
              <a:tr h="723025">
                <a:tc gridSpan="2">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Verdana"/>
                          <a:ea typeface="Verdana"/>
                          <a:cs typeface="Verdana"/>
                          <a:sym typeface="Verdana"/>
                        </a:rPr>
                        <a:t>Example of Clarifying</a:t>
                      </a:r>
                      <a:endParaRPr b="0" sz="2700" u="none" cap="none" strike="noStrike">
                        <a:latin typeface="Verdana"/>
                        <a:ea typeface="Verdana"/>
                        <a:cs typeface="Verdana"/>
                        <a:sym typeface="Verdana"/>
                      </a:endParaRPr>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Verdana"/>
                          <a:ea typeface="Verdana"/>
                          <a:cs typeface="Verdana"/>
                          <a:sym typeface="Verdana"/>
                        </a:rPr>
                        <a:t>Non-example of Clarifying</a:t>
                      </a:r>
                      <a:endParaRPr b="0" sz="2700" u="none" cap="none" strike="noStrike">
                        <a:latin typeface="Verdana"/>
                        <a:ea typeface="Verdana"/>
                        <a:cs typeface="Verdana"/>
                        <a:sym typeface="Verdana"/>
                      </a:endParaRPr>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54500">
                <a:tc>
                  <a:txBody>
                    <a:bodyPr/>
                    <a:lstStyle/>
                    <a:p>
                      <a:pPr indent="0" lvl="0" marL="0" marR="0" rtl="0" algn="ctr">
                        <a:lnSpc>
                          <a:spcPct val="100000"/>
                        </a:lnSpc>
                        <a:spcBef>
                          <a:spcPts val="0"/>
                        </a:spcBef>
                        <a:spcAft>
                          <a:spcPts val="0"/>
                        </a:spcAft>
                        <a:buClr>
                          <a:srgbClr val="000000"/>
                        </a:buClr>
                        <a:buSzPts val="2200"/>
                        <a:buFont typeface="Arial"/>
                        <a:buNone/>
                      </a:pPr>
                      <a:r>
                        <a:rPr b="0" lang="en-US" sz="2200" u="none" cap="none" strike="noStrike">
                          <a:latin typeface="Verdana"/>
                          <a:ea typeface="Verdana"/>
                          <a:cs typeface="Verdana"/>
                          <a:sym typeface="Verdana"/>
                        </a:rPr>
                        <a:t>Takes conversation in a positive direction</a:t>
                      </a:r>
                      <a:endParaRPr b="0" sz="2200" u="none" cap="none" strike="noStrike">
                        <a:latin typeface="Verdana"/>
                        <a:ea typeface="Verdana"/>
                        <a:cs typeface="Verdana"/>
                        <a:sym typeface="Verdana"/>
                      </a:endParaRPr>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0" lang="en-US" sz="2200" u="none" cap="none" strike="noStrike">
                          <a:latin typeface="Verdana"/>
                          <a:ea typeface="Verdana"/>
                          <a:cs typeface="Verdana"/>
                          <a:sym typeface="Verdana"/>
                        </a:rPr>
                        <a:t>Takes Conversation in a negative direction</a:t>
                      </a:r>
                      <a:endParaRPr b="0" sz="2200" u="none" cap="none" strike="noStrike">
                        <a:latin typeface="Verdana"/>
                        <a:ea typeface="Verdana"/>
                        <a:cs typeface="Verdana"/>
                        <a:sym typeface="Verdana"/>
                      </a:endParaRPr>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latin typeface="Verdana"/>
                        <a:ea typeface="Verdana"/>
                        <a:cs typeface="Verdana"/>
                        <a:sym typeface="Verdana"/>
                      </a:endParaRPr>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662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28"/>
          <p:cNvSpPr txBox="1"/>
          <p:nvPr>
            <p:ph type="title"/>
          </p:nvPr>
        </p:nvSpPr>
        <p:spPr>
          <a:xfrm>
            <a:off x="457200" y="71437"/>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800"/>
              <a:buFont typeface="Verdana"/>
              <a:buNone/>
            </a:pPr>
            <a:r>
              <a:rPr lang="en-US" sz="3600">
                <a:solidFill>
                  <a:schemeClr val="lt1"/>
                </a:solidFill>
              </a:rPr>
              <a:t>Levels of Impact and Training Methods</a:t>
            </a:r>
            <a:endParaRPr i="0" sz="3600" u="none" cap="none" strike="noStrike">
              <a:solidFill>
                <a:schemeClr val="lt1"/>
              </a:solidFill>
            </a:endParaRPr>
          </a:p>
        </p:txBody>
      </p:sp>
      <p:pic>
        <p:nvPicPr>
          <p:cNvPr id="1347" name="Google Shape;1347;p128"/>
          <p:cNvPicPr preferRelativeResize="0"/>
          <p:nvPr/>
        </p:nvPicPr>
        <p:blipFill rotWithShape="1">
          <a:blip r:embed="rId3">
            <a:alphaModFix/>
          </a:blip>
          <a:srcRect b="0" l="0" r="0" t="0"/>
          <a:stretch/>
        </p:blipFill>
        <p:spPr>
          <a:xfrm>
            <a:off x="794487" y="1621375"/>
            <a:ext cx="7555026" cy="4768325"/>
          </a:xfrm>
          <a:prstGeom prst="rect">
            <a:avLst/>
          </a:prstGeom>
          <a:noFill/>
          <a:ln cap="flat" cmpd="sng" w="9525">
            <a:solidFill>
              <a:schemeClr val="dk1"/>
            </a:solidFill>
            <a:prstDash val="solid"/>
            <a:round/>
            <a:headEnd len="sm" w="sm" type="none"/>
            <a:tailEnd len="sm" w="sm" type="none"/>
          </a:ln>
        </p:spPr>
      </p:pic>
      <p:sp>
        <p:nvSpPr>
          <p:cNvPr id="1348" name="Google Shape;1348;p128"/>
          <p:cNvSpPr/>
          <p:nvPr/>
        </p:nvSpPr>
        <p:spPr>
          <a:xfrm>
            <a:off x="300800" y="3066050"/>
            <a:ext cx="1022700" cy="51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29"/>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Observe and Record Feedback for the Coach</a:t>
            </a:r>
            <a:endParaRPr i="0" sz="4000" u="none" cap="none" strike="noStrike">
              <a:solidFill>
                <a:schemeClr val="lt1"/>
              </a:solidFill>
            </a:endParaRPr>
          </a:p>
        </p:txBody>
      </p:sp>
      <p:pic>
        <p:nvPicPr>
          <p:cNvPr descr="Screen Shot 2017-03-02 at 12.13.10 PM.png" id="1355" name="Google Shape;1355;p129"/>
          <p:cNvPicPr preferRelativeResize="0"/>
          <p:nvPr/>
        </p:nvPicPr>
        <p:blipFill rotWithShape="1">
          <a:blip r:embed="rId3">
            <a:alphaModFix/>
          </a:blip>
          <a:srcRect b="0" l="0" r="0" t="0"/>
          <a:stretch/>
        </p:blipFill>
        <p:spPr>
          <a:xfrm>
            <a:off x="2747624" y="2126151"/>
            <a:ext cx="4601724" cy="4731851"/>
          </a:xfrm>
          <a:prstGeom prst="rect">
            <a:avLst/>
          </a:prstGeom>
          <a:noFill/>
          <a:ln>
            <a:noFill/>
          </a:ln>
        </p:spPr>
      </p:pic>
      <p:sp>
        <p:nvSpPr>
          <p:cNvPr id="1356" name="Google Shape;1356;p129"/>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1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Systems in Education</a:t>
            </a:r>
            <a:endParaRPr sz="4900"/>
          </a:p>
        </p:txBody>
      </p:sp>
      <p:sp>
        <p:nvSpPr>
          <p:cNvPr id="326" name="Google Shape;326;p13"/>
          <p:cNvSpPr txBox="1"/>
          <p:nvPr>
            <p:ph idx="1" type="body"/>
          </p:nvPr>
        </p:nvSpPr>
        <p:spPr>
          <a:xfrm>
            <a:off x="1576925" y="2487075"/>
            <a:ext cx="6021900" cy="2857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rPr lang="en-US" sz="3600"/>
              <a:t>What are some systems you see in an educational system?</a:t>
            </a:r>
            <a:endParaRPr sz="3600"/>
          </a:p>
        </p:txBody>
      </p:sp>
      <p:sp>
        <p:nvSpPr>
          <p:cNvPr id="327" name="Google Shape;327;p13"/>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30"/>
          <p:cNvSpPr txBox="1"/>
          <p:nvPr>
            <p:ph type="title"/>
          </p:nvPr>
        </p:nvSpPr>
        <p:spPr>
          <a:xfrm>
            <a:off x="457200" y="71437"/>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800"/>
              <a:buFont typeface="Verdana"/>
              <a:buNone/>
            </a:pPr>
            <a:r>
              <a:rPr lang="en-US" sz="3600">
                <a:solidFill>
                  <a:schemeClr val="lt1"/>
                </a:solidFill>
              </a:rPr>
              <a:t>Levels of Impact and </a:t>
            </a:r>
            <a:endParaRPr sz="3600">
              <a:solidFill>
                <a:schemeClr val="lt1"/>
              </a:solidFill>
            </a:endParaRPr>
          </a:p>
          <a:p>
            <a:pPr indent="0" lvl="0" marL="0" marR="0" rtl="0" algn="ctr">
              <a:lnSpc>
                <a:spcPct val="100000"/>
              </a:lnSpc>
              <a:spcBef>
                <a:spcPts val="0"/>
              </a:spcBef>
              <a:spcAft>
                <a:spcPts val="0"/>
              </a:spcAft>
              <a:buClr>
                <a:schemeClr val="dk1"/>
              </a:buClr>
              <a:buSzPts val="3800"/>
              <a:buFont typeface="Verdana"/>
              <a:buNone/>
            </a:pPr>
            <a:r>
              <a:rPr lang="en-US" sz="3600">
                <a:solidFill>
                  <a:schemeClr val="lt1"/>
                </a:solidFill>
              </a:rPr>
              <a:t>Training Methods</a:t>
            </a:r>
            <a:endParaRPr i="0" sz="3600" u="none" cap="none" strike="noStrike">
              <a:solidFill>
                <a:schemeClr val="lt1"/>
              </a:solidFill>
            </a:endParaRPr>
          </a:p>
        </p:txBody>
      </p:sp>
      <p:pic>
        <p:nvPicPr>
          <p:cNvPr id="1363" name="Google Shape;1363;p130"/>
          <p:cNvPicPr preferRelativeResize="0"/>
          <p:nvPr/>
        </p:nvPicPr>
        <p:blipFill rotWithShape="1">
          <a:blip r:embed="rId3">
            <a:alphaModFix/>
          </a:blip>
          <a:srcRect b="0" l="0" r="0" t="0"/>
          <a:stretch/>
        </p:blipFill>
        <p:spPr>
          <a:xfrm>
            <a:off x="901575" y="1678525"/>
            <a:ext cx="7555026" cy="4768325"/>
          </a:xfrm>
          <a:prstGeom prst="rect">
            <a:avLst/>
          </a:prstGeom>
          <a:noFill/>
          <a:ln cap="flat" cmpd="sng" w="9525">
            <a:solidFill>
              <a:schemeClr val="dk1"/>
            </a:solidFill>
            <a:prstDash val="solid"/>
            <a:round/>
            <a:headEnd len="sm" w="sm" type="none"/>
            <a:tailEnd len="sm" w="sm" type="none"/>
          </a:ln>
        </p:spPr>
      </p:pic>
      <p:cxnSp>
        <p:nvCxnSpPr>
          <p:cNvPr id="1364" name="Google Shape;1364;p130"/>
          <p:cNvCxnSpPr/>
          <p:nvPr/>
        </p:nvCxnSpPr>
        <p:spPr>
          <a:xfrm rot="10739964">
            <a:off x="794509" y="3878503"/>
            <a:ext cx="7661968" cy="184230"/>
          </a:xfrm>
          <a:prstGeom prst="straightConnector1">
            <a:avLst/>
          </a:prstGeom>
          <a:noFill/>
          <a:ln cap="flat" cmpd="sng" w="76200">
            <a:solidFill>
              <a:srgbClr val="FF1619"/>
            </a:solidFill>
            <a:prstDash val="solid"/>
            <a:miter lim="8000"/>
            <a:headEnd len="sm" w="sm" type="none"/>
            <a:tailEnd len="sm" w="sm" type="none"/>
          </a:ln>
        </p:spPr>
      </p:cxnSp>
      <p:sp>
        <p:nvSpPr>
          <p:cNvPr id="1365" name="Google Shape;1365;p130"/>
          <p:cNvSpPr/>
          <p:nvPr/>
        </p:nvSpPr>
        <p:spPr>
          <a:xfrm>
            <a:off x="148400" y="4361450"/>
            <a:ext cx="1022700" cy="5115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31"/>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Practice in Triads</a:t>
            </a:r>
            <a:endParaRPr i="0" sz="4000" u="none" cap="none" strike="noStrike">
              <a:solidFill>
                <a:schemeClr val="lt1"/>
              </a:solidFill>
            </a:endParaRPr>
          </a:p>
        </p:txBody>
      </p:sp>
      <p:pic>
        <p:nvPicPr>
          <p:cNvPr id="1372" name="Google Shape;1372;p131"/>
          <p:cNvPicPr preferRelativeResize="0"/>
          <p:nvPr/>
        </p:nvPicPr>
        <p:blipFill rotWithShape="1">
          <a:blip r:embed="rId3">
            <a:alphaModFix/>
          </a:blip>
          <a:srcRect b="0" l="445" r="455" t="0"/>
          <a:stretch/>
        </p:blipFill>
        <p:spPr>
          <a:xfrm>
            <a:off x="866613" y="2100150"/>
            <a:ext cx="7410775" cy="3707100"/>
          </a:xfrm>
          <a:prstGeom prst="rect">
            <a:avLst/>
          </a:prstGeom>
          <a:noFill/>
          <a:ln>
            <a:noFill/>
          </a:ln>
        </p:spPr>
      </p:pic>
      <p:sp>
        <p:nvSpPr>
          <p:cNvPr id="1373" name="Google Shape;1373;p131"/>
          <p:cNvSpPr txBox="1"/>
          <p:nvPr/>
        </p:nvSpPr>
        <p:spPr>
          <a:xfrm>
            <a:off x="1563525" y="1806450"/>
            <a:ext cx="7340700" cy="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Coachee</a:t>
            </a:r>
            <a:endParaRPr b="0" i="0" sz="3000" u="none" cap="none" strike="noStrike">
              <a:solidFill>
                <a:srgbClr val="000000"/>
              </a:solidFill>
              <a:latin typeface="Verdana"/>
              <a:ea typeface="Verdana"/>
              <a:cs typeface="Verdana"/>
              <a:sym typeface="Verdana"/>
            </a:endParaRPr>
          </a:p>
        </p:txBody>
      </p:sp>
      <p:sp>
        <p:nvSpPr>
          <p:cNvPr id="1374" name="Google Shape;1374;p131"/>
          <p:cNvSpPr txBox="1"/>
          <p:nvPr/>
        </p:nvSpPr>
        <p:spPr>
          <a:xfrm>
            <a:off x="3698175" y="1806450"/>
            <a:ext cx="7340700" cy="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Arial"/>
                <a:ea typeface="Arial"/>
                <a:cs typeface="Arial"/>
                <a:sym typeface="Arial"/>
              </a:rPr>
              <a:t>Coach</a:t>
            </a:r>
            <a:endParaRPr b="0" i="0" sz="3000" u="none" cap="none" strike="noStrike">
              <a:solidFill>
                <a:srgbClr val="000000"/>
              </a:solidFill>
              <a:latin typeface="Arial"/>
              <a:ea typeface="Arial"/>
              <a:cs typeface="Arial"/>
              <a:sym typeface="Arial"/>
            </a:endParaRPr>
          </a:p>
        </p:txBody>
      </p:sp>
      <p:sp>
        <p:nvSpPr>
          <p:cNvPr id="1375" name="Google Shape;1375;p131"/>
          <p:cNvSpPr txBox="1"/>
          <p:nvPr/>
        </p:nvSpPr>
        <p:spPr>
          <a:xfrm>
            <a:off x="5561100" y="1806450"/>
            <a:ext cx="7340700" cy="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Observer</a:t>
            </a:r>
            <a:endParaRPr b="0" i="0" sz="3000" u="none" cap="none" strike="noStrike">
              <a:solidFill>
                <a:srgbClr val="000000"/>
              </a:solidFill>
              <a:latin typeface="Verdana"/>
              <a:ea typeface="Verdana"/>
              <a:cs typeface="Verdana"/>
              <a:sym typeface="Verdana"/>
            </a:endParaRPr>
          </a:p>
        </p:txBody>
      </p:sp>
      <p:sp>
        <p:nvSpPr>
          <p:cNvPr id="1376" name="Google Shape;1376;p131"/>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32"/>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Unpacking and Processing</a:t>
            </a:r>
            <a:endParaRPr i="0" sz="4000" u="none" cap="none" strike="noStrike">
              <a:solidFill>
                <a:schemeClr val="lt1"/>
              </a:solidFill>
            </a:endParaRPr>
          </a:p>
        </p:txBody>
      </p:sp>
      <p:pic>
        <p:nvPicPr>
          <p:cNvPr id="1383" name="Google Shape;1383;p132"/>
          <p:cNvPicPr preferRelativeResize="0"/>
          <p:nvPr/>
        </p:nvPicPr>
        <p:blipFill rotWithShape="1">
          <a:blip r:embed="rId3">
            <a:alphaModFix/>
          </a:blip>
          <a:srcRect b="0" l="-14331" r="-14315" t="0"/>
          <a:stretch/>
        </p:blipFill>
        <p:spPr>
          <a:xfrm>
            <a:off x="1054000" y="1602449"/>
            <a:ext cx="6897000" cy="47025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33"/>
          <p:cNvSpPr txBox="1"/>
          <p:nvPr>
            <p:ph type="title"/>
          </p:nvPr>
        </p:nvSpPr>
        <p:spPr>
          <a:xfrm>
            <a:off x="457200" y="71437"/>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800"/>
              <a:buFont typeface="Verdana"/>
              <a:buNone/>
            </a:pPr>
            <a:r>
              <a:rPr lang="en-US">
                <a:solidFill>
                  <a:schemeClr val="lt1"/>
                </a:solidFill>
              </a:rPr>
              <a:t>Levels of Impact and Training Methods</a:t>
            </a:r>
            <a:endParaRPr i="0" u="none" cap="none" strike="noStrike">
              <a:solidFill>
                <a:schemeClr val="lt1"/>
              </a:solidFill>
            </a:endParaRPr>
          </a:p>
        </p:txBody>
      </p:sp>
      <p:pic>
        <p:nvPicPr>
          <p:cNvPr id="1390" name="Google Shape;1390;p133"/>
          <p:cNvPicPr preferRelativeResize="0"/>
          <p:nvPr/>
        </p:nvPicPr>
        <p:blipFill rotWithShape="1">
          <a:blip r:embed="rId3">
            <a:alphaModFix/>
          </a:blip>
          <a:srcRect b="0" l="0" r="0" t="0"/>
          <a:stretch/>
        </p:blipFill>
        <p:spPr>
          <a:xfrm>
            <a:off x="793484" y="1586455"/>
            <a:ext cx="7555026" cy="4768325"/>
          </a:xfrm>
          <a:prstGeom prst="rect">
            <a:avLst/>
          </a:prstGeom>
          <a:noFill/>
          <a:ln cap="flat" cmpd="sng" w="9525">
            <a:solidFill>
              <a:schemeClr val="dk1"/>
            </a:solidFill>
            <a:prstDash val="solid"/>
            <a:round/>
            <a:headEnd len="sm" w="sm" type="none"/>
            <a:tailEnd len="sm" w="sm" type="none"/>
          </a:ln>
        </p:spPr>
      </p:pic>
      <p:cxnSp>
        <p:nvCxnSpPr>
          <p:cNvPr id="1391" name="Google Shape;1391;p133"/>
          <p:cNvCxnSpPr/>
          <p:nvPr/>
        </p:nvCxnSpPr>
        <p:spPr>
          <a:xfrm rot="10739964">
            <a:off x="794509" y="3878503"/>
            <a:ext cx="7661968" cy="184230"/>
          </a:xfrm>
          <a:prstGeom prst="straightConnector1">
            <a:avLst/>
          </a:prstGeom>
          <a:noFill/>
          <a:ln cap="flat" cmpd="sng" w="76200">
            <a:solidFill>
              <a:srgbClr val="FF1619"/>
            </a:solidFill>
            <a:prstDash val="solid"/>
            <a:miter lim="8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134"/>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Trustworthy Communication</a:t>
            </a:r>
            <a:endParaRPr i="0" sz="4000" u="none" cap="none" strike="noStrike">
              <a:solidFill>
                <a:schemeClr val="lt1"/>
              </a:solidFill>
            </a:endParaRPr>
          </a:p>
        </p:txBody>
      </p:sp>
      <p:pic>
        <p:nvPicPr>
          <p:cNvPr id="1398" name="Google Shape;1398;p134"/>
          <p:cNvPicPr preferRelativeResize="0"/>
          <p:nvPr/>
        </p:nvPicPr>
        <p:blipFill rotWithShape="1">
          <a:blip r:embed="rId3">
            <a:alphaModFix/>
          </a:blip>
          <a:srcRect b="142" l="0" r="0" t="15589"/>
          <a:stretch/>
        </p:blipFill>
        <p:spPr>
          <a:xfrm>
            <a:off x="666075" y="1502700"/>
            <a:ext cx="7989300" cy="48757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135"/>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Moving forward </a:t>
            </a:r>
            <a:endParaRPr i="0" sz="4000" u="none" cap="none" strike="noStrike">
              <a:solidFill>
                <a:schemeClr val="lt1"/>
              </a:solidFill>
            </a:endParaRPr>
          </a:p>
        </p:txBody>
      </p:sp>
      <p:sp>
        <p:nvSpPr>
          <p:cNvPr id="1405" name="Google Shape;1405;p135"/>
          <p:cNvSpPr txBox="1"/>
          <p:nvPr>
            <p:ph idx="1" type="body"/>
          </p:nvPr>
        </p:nvSpPr>
        <p:spPr>
          <a:xfrm>
            <a:off x="292100" y="1613524"/>
            <a:ext cx="8623200" cy="524447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971"/>
              <a:buFont typeface="Arial"/>
              <a:buNone/>
            </a:pPr>
            <a:r>
              <a:rPr lang="en-US" sz="2600">
                <a:solidFill>
                  <a:schemeClr val="dk1"/>
                </a:solidFill>
              </a:rPr>
              <a:t>Use the Communication Skills bookmark (refer  to workbook and resources folder).</a:t>
            </a:r>
            <a:endParaRPr sz="2600">
              <a:solidFill>
                <a:schemeClr val="dk1"/>
              </a:solidFill>
            </a:endParaRPr>
          </a:p>
          <a:p>
            <a:pPr indent="0" lvl="0" marL="0" rtl="0" algn="l">
              <a:lnSpc>
                <a:spcPct val="100000"/>
              </a:lnSpc>
              <a:spcBef>
                <a:spcPts val="0"/>
              </a:spcBef>
              <a:spcAft>
                <a:spcPts val="0"/>
              </a:spcAft>
              <a:buClr>
                <a:srgbClr val="000000"/>
              </a:buClr>
              <a:buSzPts val="2971"/>
              <a:buFont typeface="Arial"/>
              <a:buNone/>
            </a:pPr>
            <a:r>
              <a:t/>
            </a:r>
            <a:endParaRPr sz="2600">
              <a:solidFill>
                <a:schemeClr val="dk1"/>
              </a:solidFill>
            </a:endParaRPr>
          </a:p>
          <a:p>
            <a:pPr indent="0" lvl="0" marL="0" rtl="0" algn="l">
              <a:lnSpc>
                <a:spcPct val="100000"/>
              </a:lnSpc>
              <a:spcBef>
                <a:spcPts val="0"/>
              </a:spcBef>
              <a:spcAft>
                <a:spcPts val="0"/>
              </a:spcAft>
              <a:buClr>
                <a:srgbClr val="000000"/>
              </a:buClr>
              <a:buSzPts val="2971"/>
              <a:buFont typeface="Arial"/>
              <a:buNone/>
            </a:pPr>
            <a:r>
              <a:rPr lang="en-US" sz="2600">
                <a:solidFill>
                  <a:schemeClr val="dk1"/>
                </a:solidFill>
              </a:rPr>
              <a:t>Identify a skill or belief you would like to grow in.  How will you monitor your growth?</a:t>
            </a:r>
            <a:endParaRPr sz="2600">
              <a:solidFill>
                <a:schemeClr val="dk1"/>
              </a:solidFill>
            </a:endParaRPr>
          </a:p>
          <a:p>
            <a:pPr indent="0" lvl="0" marL="0" rtl="0" algn="l">
              <a:lnSpc>
                <a:spcPct val="100000"/>
              </a:lnSpc>
              <a:spcBef>
                <a:spcPts val="0"/>
              </a:spcBef>
              <a:spcAft>
                <a:spcPts val="0"/>
              </a:spcAft>
              <a:buClr>
                <a:srgbClr val="000000"/>
              </a:buClr>
              <a:buSzPts val="2971"/>
              <a:buFont typeface="Arial"/>
              <a:buNone/>
            </a:pPr>
            <a:r>
              <a:t/>
            </a:r>
            <a:endParaRPr sz="2600">
              <a:solidFill>
                <a:schemeClr val="dk1"/>
              </a:solidFill>
            </a:endParaRPr>
          </a:p>
          <a:p>
            <a:pPr indent="0" lvl="0" marL="0" rtl="0" algn="l">
              <a:lnSpc>
                <a:spcPct val="100000"/>
              </a:lnSpc>
              <a:spcBef>
                <a:spcPts val="0"/>
              </a:spcBef>
              <a:spcAft>
                <a:spcPts val="0"/>
              </a:spcAft>
              <a:buClr>
                <a:srgbClr val="000000"/>
              </a:buClr>
              <a:buSzPts val="2971"/>
              <a:buFont typeface="Arial"/>
              <a:buNone/>
            </a:pPr>
            <a:r>
              <a:rPr lang="en-US" sz="2600">
                <a:solidFill>
                  <a:schemeClr val="dk1"/>
                </a:solidFill>
              </a:rPr>
              <a:t>Identify a school based coach who would benefit from learning about and practicing some of these skills. Make a plan for sharing/modeling/practice/feedback.</a:t>
            </a:r>
            <a:endParaRPr sz="2600">
              <a:solidFill>
                <a:schemeClr val="dk1"/>
              </a:solidFill>
            </a:endParaRPr>
          </a:p>
          <a:p>
            <a:pPr indent="0" lvl="0" marL="0" rtl="0" algn="l">
              <a:lnSpc>
                <a:spcPct val="100000"/>
              </a:lnSpc>
              <a:spcBef>
                <a:spcPts val="0"/>
              </a:spcBef>
              <a:spcAft>
                <a:spcPts val="0"/>
              </a:spcAft>
              <a:buClr>
                <a:srgbClr val="000000"/>
              </a:buClr>
              <a:buSzPts val="2971"/>
              <a:buFont typeface="Arial"/>
              <a:buNone/>
            </a:pPr>
            <a:r>
              <a:t/>
            </a:r>
            <a:endParaRPr sz="2600">
              <a:solidFill>
                <a:schemeClr val="dk1"/>
              </a:solidFill>
            </a:endParaRPr>
          </a:p>
          <a:p>
            <a:pPr indent="0" lvl="0" marL="0" rtl="0" algn="l">
              <a:lnSpc>
                <a:spcPct val="100000"/>
              </a:lnSpc>
              <a:spcBef>
                <a:spcPts val="0"/>
              </a:spcBef>
              <a:spcAft>
                <a:spcPts val="0"/>
              </a:spcAft>
              <a:buClr>
                <a:srgbClr val="000000"/>
              </a:buClr>
              <a:buSzPts val="2971"/>
              <a:buFont typeface="Arial"/>
              <a:buNone/>
            </a:pPr>
            <a:r>
              <a:rPr lang="en-US" sz="2600">
                <a:solidFill>
                  <a:schemeClr val="dk1"/>
                </a:solidFill>
              </a:rPr>
              <a:t>Watch for information about </a:t>
            </a:r>
            <a:r>
              <a:rPr lang="en-US" sz="2600">
                <a:solidFill>
                  <a:srgbClr val="C00000"/>
                </a:solidFill>
              </a:rPr>
              <a:t>Systems Coaching 102</a:t>
            </a:r>
            <a:r>
              <a:rPr lang="en-US" sz="2600">
                <a:solidFill>
                  <a:schemeClr val="dk1"/>
                </a:solidFill>
              </a:rPr>
              <a:t>!</a:t>
            </a:r>
            <a:r>
              <a:rPr lang="en-US" sz="2600">
                <a:solidFill>
                  <a:srgbClr val="C00000"/>
                </a:solidFill>
              </a:rPr>
              <a:t> </a:t>
            </a:r>
            <a:endParaRPr sz="2600">
              <a:solidFill>
                <a:srgbClr val="C00000"/>
              </a:solidFill>
            </a:endParaRPr>
          </a:p>
          <a:p>
            <a:pPr indent="0" lvl="0" marL="0" rtl="0" algn="l">
              <a:lnSpc>
                <a:spcPct val="70000"/>
              </a:lnSpc>
              <a:spcBef>
                <a:spcPts val="0"/>
              </a:spcBef>
              <a:spcAft>
                <a:spcPts val="0"/>
              </a:spcAft>
              <a:buClr>
                <a:srgbClr val="000000"/>
              </a:buClr>
              <a:buSzPts val="2971"/>
              <a:buFont typeface="Arial"/>
              <a:buNone/>
            </a:pPr>
            <a:r>
              <a:t/>
            </a:r>
            <a:endParaRPr sz="260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pic>
        <p:nvPicPr>
          <p:cNvPr id="1411" name="Google Shape;1411;p136"/>
          <p:cNvPicPr preferRelativeResize="0"/>
          <p:nvPr/>
        </p:nvPicPr>
        <p:blipFill rotWithShape="1">
          <a:blip r:embed="rId3">
            <a:alphaModFix/>
          </a:blip>
          <a:srcRect b="142" l="0" r="0" t="15589"/>
          <a:stretch/>
        </p:blipFill>
        <p:spPr>
          <a:xfrm>
            <a:off x="666075" y="1502700"/>
            <a:ext cx="7989300" cy="4875725"/>
          </a:xfrm>
          <a:prstGeom prst="rect">
            <a:avLst/>
          </a:prstGeom>
          <a:noFill/>
          <a:ln>
            <a:noFill/>
          </a:ln>
        </p:spPr>
      </p:pic>
      <p:sp>
        <p:nvSpPr>
          <p:cNvPr id="1412" name="Google Shape;1412;p13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Trustworthy Communication</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137"/>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p:txBody>
      </p:sp>
      <p:sp>
        <p:nvSpPr>
          <p:cNvPr id="1419" name="Google Shape;1419;p13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Managing Complex Change</a:t>
            </a:r>
            <a:endParaRPr/>
          </a:p>
        </p:txBody>
      </p:sp>
      <p:pic>
        <p:nvPicPr>
          <p:cNvPr id="1420" name="Google Shape;1420;p137"/>
          <p:cNvPicPr preferRelativeResize="0"/>
          <p:nvPr/>
        </p:nvPicPr>
        <p:blipFill rotWithShape="1">
          <a:blip r:embed="rId3">
            <a:alphaModFix/>
          </a:blip>
          <a:srcRect b="0" l="0" r="0" t="14345"/>
          <a:stretch/>
        </p:blipFill>
        <p:spPr>
          <a:xfrm>
            <a:off x="321650" y="1371600"/>
            <a:ext cx="8500700" cy="4696396"/>
          </a:xfrm>
          <a:prstGeom prst="rect">
            <a:avLst/>
          </a:prstGeom>
          <a:noFill/>
          <a:ln>
            <a:noFill/>
          </a:ln>
        </p:spPr>
      </p:pic>
      <p:sp>
        <p:nvSpPr>
          <p:cNvPr id="1421" name="Google Shape;1421;p137"/>
          <p:cNvSpPr txBox="1"/>
          <p:nvPr/>
        </p:nvSpPr>
        <p:spPr>
          <a:xfrm>
            <a:off x="0" y="5733725"/>
            <a:ext cx="82116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Source: Adapted from Knoster, T., Villa R., &amp; Thousand, J. (2000). A framework for thinking about systems change. In R. villa &amp; J. Thousand (Eds.), Restructuring for caring and effective education: Piecing the puzzle together (pp. 93-128). Baltimore: Paul H. Brookes Publishing Co.</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38"/>
          <p:cNvSpPr txBox="1"/>
          <p:nvPr>
            <p:ph type="title"/>
          </p:nvPr>
        </p:nvSpPr>
        <p:spPr>
          <a:xfrm>
            <a:off x="228600" y="228600"/>
            <a:ext cx="8686800" cy="1143300"/>
          </a:xfrm>
          <a:prstGeom prst="rect">
            <a:avLst/>
          </a:prstGeom>
          <a:solidFill>
            <a:srgbClr val="003369"/>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Great skills make </a:t>
            </a:r>
            <a:endParaRPr/>
          </a:p>
          <a:p>
            <a:pPr indent="0" lvl="0" marL="0" rtl="0" algn="ctr">
              <a:lnSpc>
                <a:spcPct val="100000"/>
              </a:lnSpc>
              <a:spcBef>
                <a:spcPts val="0"/>
              </a:spcBef>
              <a:spcAft>
                <a:spcPts val="0"/>
              </a:spcAft>
              <a:buSzPts val="4000"/>
              <a:buNone/>
            </a:pPr>
            <a:r>
              <a:rPr lang="en-US"/>
              <a:t>great coaches!</a:t>
            </a:r>
            <a:endParaRPr/>
          </a:p>
        </p:txBody>
      </p:sp>
      <p:sp>
        <p:nvSpPr>
          <p:cNvPr id="1427" name="Google Shape;1427;p138"/>
          <p:cNvSpPr txBox="1"/>
          <p:nvPr/>
        </p:nvSpPr>
        <p:spPr>
          <a:xfrm>
            <a:off x="336000" y="1560625"/>
            <a:ext cx="8472000" cy="4247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Verdana"/>
                <a:ea typeface="Verdana"/>
                <a:cs typeface="Verdana"/>
                <a:sym typeface="Verdana"/>
              </a:rPr>
              <a:t>Your job already requires critical coaching skills:</a:t>
            </a:r>
            <a:endParaRPr b="0" i="0" sz="28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chemeClr val="dk1"/>
              </a:buClr>
              <a:buSzPts val="2900"/>
              <a:buFont typeface="Verdana"/>
              <a:buChar char="•"/>
            </a:pPr>
            <a:r>
              <a:rPr b="0" i="0" lang="en-US" sz="2800" u="none" cap="none" strike="noStrike">
                <a:solidFill>
                  <a:schemeClr val="dk1"/>
                </a:solidFill>
                <a:latin typeface="Verdana"/>
                <a:ea typeface="Verdana"/>
                <a:cs typeface="Verdana"/>
                <a:sym typeface="Verdana"/>
              </a:rPr>
              <a:t>Listening </a:t>
            </a:r>
            <a:endParaRPr b="0" i="0" sz="28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chemeClr val="dk1"/>
              </a:buClr>
              <a:buSzPts val="2900"/>
              <a:buFont typeface="Verdana"/>
              <a:buChar char="•"/>
            </a:pPr>
            <a:r>
              <a:rPr b="0" i="0" lang="en-US" sz="2800" u="none" cap="none" strike="noStrike">
                <a:solidFill>
                  <a:schemeClr val="dk1"/>
                </a:solidFill>
                <a:latin typeface="Verdana"/>
                <a:ea typeface="Verdana"/>
                <a:cs typeface="Verdana"/>
                <a:sym typeface="Verdana"/>
              </a:rPr>
              <a:t>Building trust</a:t>
            </a:r>
            <a:endParaRPr b="0" i="0" sz="28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chemeClr val="dk1"/>
              </a:buClr>
              <a:buSzPts val="2900"/>
              <a:buFont typeface="Verdana"/>
              <a:buChar char="•"/>
            </a:pPr>
            <a:r>
              <a:rPr b="0" i="0" lang="en-US" sz="2800" u="none" cap="none" strike="noStrike">
                <a:solidFill>
                  <a:schemeClr val="dk1"/>
                </a:solidFill>
                <a:latin typeface="Verdana"/>
                <a:ea typeface="Verdana"/>
                <a:cs typeface="Verdana"/>
                <a:sym typeface="Verdana"/>
              </a:rPr>
              <a:t>Relationships building </a:t>
            </a:r>
            <a:endParaRPr b="0" i="0" sz="28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chemeClr val="dk1"/>
              </a:buClr>
              <a:buSzPts val="2900"/>
              <a:buFont typeface="Verdana"/>
              <a:buChar char="•"/>
            </a:pPr>
            <a:r>
              <a:rPr b="0" i="0" lang="en-US" sz="2800" u="none" cap="none" strike="noStrike">
                <a:solidFill>
                  <a:schemeClr val="dk1"/>
                </a:solidFill>
                <a:latin typeface="Verdana"/>
                <a:ea typeface="Verdana"/>
                <a:cs typeface="Verdana"/>
                <a:sym typeface="Verdana"/>
              </a:rPr>
              <a:t>Communication </a:t>
            </a:r>
            <a:endParaRPr b="0" i="0" sz="28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chemeClr val="dk1"/>
              </a:buClr>
              <a:buSzPts val="2900"/>
              <a:buFont typeface="Verdana"/>
              <a:buChar char="•"/>
            </a:pPr>
            <a:r>
              <a:rPr b="0" i="0" lang="en-US" sz="2800" u="none" cap="none" strike="noStrike">
                <a:solidFill>
                  <a:schemeClr val="dk1"/>
                </a:solidFill>
                <a:latin typeface="Verdana"/>
                <a:ea typeface="Verdana"/>
                <a:cs typeface="Verdana"/>
                <a:sym typeface="Verdana"/>
              </a:rPr>
              <a:t>Problem solving </a:t>
            </a:r>
            <a:endParaRPr b="0" i="0" sz="28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chemeClr val="dk1"/>
              </a:buClr>
              <a:buSzPts val="2900"/>
              <a:buFont typeface="Verdana"/>
              <a:buChar char="•"/>
            </a:pPr>
            <a:r>
              <a:rPr b="0" i="0" lang="en-US" sz="2800" u="none" cap="none" strike="noStrike">
                <a:solidFill>
                  <a:schemeClr val="dk1"/>
                </a:solidFill>
                <a:latin typeface="Verdana"/>
                <a:ea typeface="Verdana"/>
                <a:cs typeface="Verdana"/>
                <a:sym typeface="Verdana"/>
              </a:rPr>
              <a:t>Data analysis </a:t>
            </a:r>
            <a:endParaRPr b="0" i="0" sz="2800" u="none" cap="none" strike="noStrike">
              <a:solidFill>
                <a:srgbClr val="000000"/>
              </a:solidFill>
              <a:latin typeface="Verdana"/>
              <a:ea typeface="Verdana"/>
              <a:cs typeface="Verdana"/>
              <a:sym typeface="Verdana"/>
            </a:endParaRPr>
          </a:p>
          <a:p>
            <a:pPr indent="-285750" lvl="0" marL="285750" marR="0" rtl="0" algn="l">
              <a:lnSpc>
                <a:spcPct val="100000"/>
              </a:lnSpc>
              <a:spcBef>
                <a:spcPts val="0"/>
              </a:spcBef>
              <a:spcAft>
                <a:spcPts val="0"/>
              </a:spcAft>
              <a:buClr>
                <a:schemeClr val="dk1"/>
              </a:buClr>
              <a:buSzPts val="2900"/>
              <a:buFont typeface="Verdana"/>
              <a:buChar char="•"/>
            </a:pPr>
            <a:r>
              <a:rPr b="0" i="0" lang="en-US" sz="2800" u="none" cap="none" strike="noStrike">
                <a:solidFill>
                  <a:schemeClr val="dk1"/>
                </a:solidFill>
                <a:latin typeface="Verdana"/>
                <a:ea typeface="Verdana"/>
                <a:cs typeface="Verdana"/>
                <a:sym typeface="Verdana"/>
              </a:rPr>
              <a:t>Collaboration</a:t>
            </a:r>
            <a:endParaRPr b="0" i="0" sz="2800" u="none" cap="none" strike="noStrike">
              <a:solidFill>
                <a:srgbClr val="000000"/>
              </a:solidFill>
              <a:latin typeface="Verdana"/>
              <a:ea typeface="Verdana"/>
              <a:cs typeface="Verdana"/>
              <a:sym typeface="Verdana"/>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Verdana"/>
              <a:ea typeface="Verdana"/>
              <a:cs typeface="Verdana"/>
              <a:sym typeface="Verdana"/>
            </a:endParaRPr>
          </a:p>
        </p:txBody>
      </p:sp>
      <p:pic>
        <p:nvPicPr>
          <p:cNvPr id="1428" name="Google Shape;1428;p138"/>
          <p:cNvPicPr preferRelativeResize="0"/>
          <p:nvPr/>
        </p:nvPicPr>
        <p:blipFill rotWithShape="1">
          <a:blip r:embed="rId3">
            <a:alphaModFix/>
          </a:blip>
          <a:srcRect b="0" l="0" r="0" t="0"/>
          <a:stretch/>
        </p:blipFill>
        <p:spPr>
          <a:xfrm>
            <a:off x="5131000" y="2766525"/>
            <a:ext cx="3522804" cy="23730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139"/>
          <p:cNvSpPr txBox="1"/>
          <p:nvPr>
            <p:ph type="title"/>
          </p:nvPr>
        </p:nvSpPr>
        <p:spPr>
          <a:xfrm>
            <a:off x="228600" y="228600"/>
            <a:ext cx="87504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600"/>
              <a:t>Identify Your Core Competencies </a:t>
            </a:r>
            <a:endParaRPr sz="3600"/>
          </a:p>
          <a:p>
            <a:pPr indent="0" lvl="0" marL="0" rtl="0" algn="ctr">
              <a:lnSpc>
                <a:spcPct val="100000"/>
              </a:lnSpc>
              <a:spcBef>
                <a:spcPts val="0"/>
              </a:spcBef>
              <a:spcAft>
                <a:spcPts val="0"/>
              </a:spcAft>
              <a:buSzPts val="4000"/>
              <a:buNone/>
            </a:pPr>
            <a:r>
              <a:rPr lang="en-US" sz="3600"/>
              <a:t>(Skills)</a:t>
            </a:r>
            <a:endParaRPr sz="3600"/>
          </a:p>
        </p:txBody>
      </p:sp>
      <p:sp>
        <p:nvSpPr>
          <p:cNvPr id="1434" name="Google Shape;1434;p139"/>
          <p:cNvSpPr txBox="1"/>
          <p:nvPr/>
        </p:nvSpPr>
        <p:spPr>
          <a:xfrm>
            <a:off x="228600" y="1442075"/>
            <a:ext cx="8610600" cy="492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rgbClr val="000000"/>
                </a:solidFill>
                <a:latin typeface="Verdana"/>
                <a:ea typeface="Verdana"/>
                <a:cs typeface="Verdana"/>
                <a:sym typeface="Verdana"/>
              </a:rPr>
              <a:t>3 components to this tool to help you identify strengths and opportunities for growth as a facilitator: </a:t>
            </a:r>
            <a:endParaRPr b="0" i="0" sz="2800" u="none" cap="none" strike="noStrike">
              <a:solidFill>
                <a:srgbClr val="000000"/>
              </a:solidFill>
              <a:latin typeface="Verdana"/>
              <a:ea typeface="Verdana"/>
              <a:cs typeface="Verdana"/>
              <a:sym typeface="Verdana"/>
            </a:endParaRPr>
          </a:p>
          <a:p>
            <a:pPr indent="0" lvl="4"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	(1) skills and knowledge; </a:t>
            </a:r>
            <a:endParaRPr b="0" i="0" sz="2800" u="none" cap="none" strike="noStrike">
              <a:solidFill>
                <a:srgbClr val="000000"/>
              </a:solidFill>
              <a:latin typeface="Verdana"/>
              <a:ea typeface="Verdana"/>
              <a:cs typeface="Verdana"/>
              <a:sym typeface="Verdana"/>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	(2) emotional intelligence; and </a:t>
            </a:r>
            <a:endParaRPr b="0" i="0" sz="2800" u="none" cap="none" strike="noStrike">
              <a:solidFill>
                <a:srgbClr val="000000"/>
              </a:solidFill>
              <a:latin typeface="Verdana"/>
              <a:ea typeface="Verdana"/>
              <a:cs typeface="Verdana"/>
              <a:sym typeface="Verdana"/>
            </a:endParaRPr>
          </a:p>
          <a:p>
            <a:pPr indent="0" lvl="1"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	(3) will and capacity</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1"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chemeClr val="dk2"/>
                </a:solidFill>
                <a:latin typeface="Verdana"/>
                <a:ea typeface="Verdana"/>
                <a:cs typeface="Verdana"/>
                <a:sym typeface="Verdana"/>
              </a:rPr>
              <a:t>Complete Section 1: </a:t>
            </a:r>
            <a:r>
              <a:rPr b="0" i="1" lang="en-US" sz="2800" u="none" cap="none" strike="noStrike">
                <a:solidFill>
                  <a:schemeClr val="dk2"/>
                </a:solidFill>
                <a:latin typeface="Verdana"/>
                <a:ea typeface="Verdana"/>
                <a:cs typeface="Verdana"/>
                <a:sym typeface="Verdana"/>
              </a:rPr>
              <a:t>All 3 subsections</a:t>
            </a:r>
            <a:r>
              <a:rPr b="1" i="1" lang="en-US" sz="2800" u="none" cap="none" strike="noStrike">
                <a:solidFill>
                  <a:srgbClr val="000000"/>
                </a:solidFill>
                <a:latin typeface="Verdana"/>
                <a:ea typeface="Verdana"/>
                <a:cs typeface="Verdana"/>
                <a:sym typeface="Verdana"/>
              </a:rPr>
              <a:t> </a:t>
            </a:r>
            <a:endParaRPr b="1" i="1" sz="2800" u="none" cap="none" strike="noStrike">
              <a:solidFill>
                <a:srgbClr val="000000"/>
              </a:solidFill>
              <a:latin typeface="Verdana"/>
              <a:ea typeface="Verdana"/>
              <a:cs typeface="Verdana"/>
              <a:sym typeface="Verdana"/>
            </a:endParaRPr>
          </a:p>
          <a:p>
            <a:pPr indent="-393700" lvl="0" marL="914400" marR="0" rtl="0" algn="l">
              <a:lnSpc>
                <a:spcPct val="100000"/>
              </a:lnSpc>
              <a:spcBef>
                <a:spcPts val="0"/>
              </a:spcBef>
              <a:spcAft>
                <a:spcPts val="0"/>
              </a:spcAft>
              <a:buClr>
                <a:srgbClr val="000000"/>
              </a:buClr>
              <a:buSzPts val="2600"/>
              <a:buFont typeface="Verdana"/>
              <a:buChar char="●"/>
            </a:pPr>
            <a:r>
              <a:rPr b="0" i="0" lang="en-US" sz="2800" u="none" cap="none" strike="noStrike">
                <a:solidFill>
                  <a:srgbClr val="000000"/>
                </a:solidFill>
                <a:latin typeface="Verdana"/>
                <a:ea typeface="Verdana"/>
                <a:cs typeface="Verdana"/>
                <a:sym typeface="Verdana"/>
              </a:rPr>
              <a:t>Team Development &amp; Facilitation</a:t>
            </a:r>
            <a:endParaRPr b="0" i="0" sz="2800" u="none" cap="none" strike="noStrike">
              <a:solidFill>
                <a:srgbClr val="000000"/>
              </a:solidFill>
              <a:latin typeface="Verdana"/>
              <a:ea typeface="Verdana"/>
              <a:cs typeface="Verdana"/>
              <a:sym typeface="Verdana"/>
            </a:endParaRPr>
          </a:p>
          <a:p>
            <a:pPr indent="-393700" lvl="0" marL="914400" marR="0" rtl="0" algn="l">
              <a:lnSpc>
                <a:spcPct val="100000"/>
              </a:lnSpc>
              <a:spcBef>
                <a:spcPts val="0"/>
              </a:spcBef>
              <a:spcAft>
                <a:spcPts val="0"/>
              </a:spcAft>
              <a:buClr>
                <a:srgbClr val="000000"/>
              </a:buClr>
              <a:buSzPts val="2600"/>
              <a:buFont typeface="Verdana"/>
              <a:buChar char="●"/>
            </a:pPr>
            <a:r>
              <a:rPr b="0" i="0" lang="en-US" sz="2800" u="none" cap="none" strike="noStrike">
                <a:solidFill>
                  <a:srgbClr val="000000"/>
                </a:solidFill>
                <a:latin typeface="Verdana"/>
                <a:ea typeface="Verdana"/>
                <a:cs typeface="Verdana"/>
                <a:sym typeface="Verdana"/>
              </a:rPr>
              <a:t>Communication</a:t>
            </a:r>
            <a:endParaRPr b="0" i="0" sz="2800" u="none" cap="none" strike="noStrike">
              <a:solidFill>
                <a:srgbClr val="000000"/>
              </a:solidFill>
              <a:latin typeface="Verdana"/>
              <a:ea typeface="Verdana"/>
              <a:cs typeface="Verdana"/>
              <a:sym typeface="Verdana"/>
            </a:endParaRPr>
          </a:p>
          <a:p>
            <a:pPr indent="-393700" lvl="0" marL="914400" marR="0" rtl="0" algn="l">
              <a:lnSpc>
                <a:spcPct val="100000"/>
              </a:lnSpc>
              <a:spcBef>
                <a:spcPts val="0"/>
              </a:spcBef>
              <a:spcAft>
                <a:spcPts val="0"/>
              </a:spcAft>
              <a:buClr>
                <a:srgbClr val="000000"/>
              </a:buClr>
              <a:buSzPts val="2600"/>
              <a:buFont typeface="Verdana"/>
              <a:buChar char="●"/>
            </a:pPr>
            <a:r>
              <a:rPr b="0" i="0" lang="en-US" sz="2800" u="none" cap="none" strike="noStrike">
                <a:solidFill>
                  <a:srgbClr val="000000"/>
                </a:solidFill>
                <a:latin typeface="Verdana"/>
                <a:ea typeface="Verdana"/>
                <a:cs typeface="Verdana"/>
                <a:sym typeface="Verdana"/>
              </a:rPr>
              <a:t>Conflict &amp; Commitment</a:t>
            </a:r>
            <a:endParaRPr b="0" i="0" sz="2800" u="none" cap="none" strike="noStrike">
              <a:solidFill>
                <a:srgbClr val="000000"/>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a:p>
            <a:pPr indent="0" lvl="0" marL="9144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p:txBody>
      </p:sp>
      <p:sp>
        <p:nvSpPr>
          <p:cNvPr id="1435" name="Google Shape;1435;p139"/>
          <p:cNvSpPr txBox="1"/>
          <p:nvPr/>
        </p:nvSpPr>
        <p:spPr>
          <a:xfrm>
            <a:off x="0" y="6432850"/>
            <a:ext cx="6088500" cy="3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cap="none" strike="noStrike">
                <a:solidFill>
                  <a:schemeClr val="dk1"/>
                </a:solidFill>
                <a:latin typeface="Verdana"/>
                <a:ea typeface="Verdana"/>
                <a:cs typeface="Verdana"/>
                <a:sym typeface="Verdana"/>
              </a:rPr>
              <a:t>Aguilar, The Art of Coaching Teams, pg. 299-300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4"/>
          <p:cNvSpPr txBox="1"/>
          <p:nvPr/>
        </p:nvSpPr>
        <p:spPr>
          <a:xfrm>
            <a:off x="305850" y="1371900"/>
            <a:ext cx="8532300" cy="572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300" u="none" cap="none" strike="noStrike">
                <a:solidFill>
                  <a:srgbClr val="000000"/>
                </a:solidFill>
                <a:latin typeface="Verdana"/>
                <a:ea typeface="Verdana"/>
                <a:cs typeface="Verdana"/>
                <a:sym typeface="Verdana"/>
              </a:rPr>
              <a:t>A </a:t>
            </a:r>
            <a:r>
              <a:rPr b="0" i="1" lang="en-US" sz="2300" u="none" cap="none" strike="noStrike">
                <a:solidFill>
                  <a:srgbClr val="C00000"/>
                </a:solidFill>
                <a:latin typeface="Verdana"/>
                <a:ea typeface="Verdana"/>
                <a:cs typeface="Verdana"/>
                <a:sym typeface="Verdana"/>
              </a:rPr>
              <a:t>system</a:t>
            </a:r>
            <a:r>
              <a:rPr b="0" i="0" lang="en-US" sz="2300" u="none" cap="none" strike="noStrike">
                <a:solidFill>
                  <a:srgbClr val="000000"/>
                </a:solidFill>
                <a:latin typeface="Verdana"/>
                <a:ea typeface="Verdana"/>
                <a:cs typeface="Verdana"/>
                <a:sym typeface="Verdana"/>
              </a:rPr>
              <a:t> is a set of interacting or interdependent component parts forming a complex/intricate whole. </a:t>
            </a:r>
            <a:endParaRPr b="0" i="0" sz="2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0" i="0" sz="2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0" i="1" lang="en-US" sz="2300" u="none" cap="none" strike="noStrike">
                <a:solidFill>
                  <a:srgbClr val="C00000"/>
                </a:solidFill>
                <a:latin typeface="Verdana"/>
                <a:ea typeface="Verdana"/>
                <a:cs typeface="Verdana"/>
                <a:sym typeface="Verdana"/>
              </a:rPr>
              <a:t>Systems thinking</a:t>
            </a:r>
            <a:r>
              <a:rPr b="0" i="0" lang="en-US" sz="2300" u="none" cap="none" strike="noStrike">
                <a:solidFill>
                  <a:srgbClr val="000000"/>
                </a:solidFill>
                <a:latin typeface="Verdana"/>
                <a:ea typeface="Verdana"/>
                <a:cs typeface="Verdana"/>
                <a:sym typeface="Verdana"/>
              </a:rPr>
              <a:t> allows us to understand that all the components of a system are related and need to be assessed to ensure they are not getting in the way of successful student outcomes.</a:t>
            </a:r>
            <a:endParaRPr b="0" i="0" sz="2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t/>
            </a:r>
            <a:endParaRPr b="0" i="0" sz="2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200"/>
              <a:buFont typeface="Arial"/>
              <a:buNone/>
            </a:pPr>
            <a:r>
              <a:rPr b="0" i="1" lang="en-US" sz="2300" u="none" cap="none" strike="noStrike">
                <a:solidFill>
                  <a:srgbClr val="C00000"/>
                </a:solidFill>
                <a:latin typeface="Verdana"/>
                <a:ea typeface="Verdana"/>
                <a:cs typeface="Verdana"/>
                <a:sym typeface="Verdana"/>
              </a:rPr>
              <a:t>System change</a:t>
            </a:r>
            <a:r>
              <a:rPr b="0" i="0" lang="en-US" sz="2300" u="none" cap="none" strike="noStrike">
                <a:solidFill>
                  <a:srgbClr val="000000"/>
                </a:solidFill>
                <a:latin typeface="Verdana"/>
                <a:ea typeface="Verdana"/>
                <a:cs typeface="Verdana"/>
                <a:sym typeface="Verdana"/>
              </a:rPr>
              <a:t> aims to bring about lasting change by altering underlying structures and supporting mechanisms which make the system operate in a certain way. These can include policies &amp; regulations, processes and procedures, relationships, resources (human, fiscal and material), power structures and values.</a:t>
            </a:r>
            <a:endParaRPr b="0" i="0" sz="23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Verdana"/>
              <a:ea typeface="Verdana"/>
              <a:cs typeface="Verdana"/>
              <a:sym typeface="Verdana"/>
            </a:endParaRPr>
          </a:p>
        </p:txBody>
      </p:sp>
      <p:sp>
        <p:nvSpPr>
          <p:cNvPr id="334" name="Google Shape;334;p1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What is Systems Change?</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4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p:txBody>
      </p:sp>
      <p:sp>
        <p:nvSpPr>
          <p:cNvPr id="1442" name="Google Shape;1442;p14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Facilitator Core Competencies</a:t>
            </a:r>
            <a:endParaRPr/>
          </a:p>
        </p:txBody>
      </p:sp>
      <p:sp>
        <p:nvSpPr>
          <p:cNvPr id="1443" name="Google Shape;1443;p140"/>
          <p:cNvSpPr txBox="1"/>
          <p:nvPr/>
        </p:nvSpPr>
        <p:spPr>
          <a:xfrm>
            <a:off x="1809300" y="5838125"/>
            <a:ext cx="7334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Aguilar, The Art of Coaching Teams, pg. 288</a:t>
            </a:r>
            <a:endParaRPr b="0" i="0" sz="1400" u="none" cap="none" strike="noStrike">
              <a:solidFill>
                <a:srgbClr val="000000"/>
              </a:solidFill>
              <a:latin typeface="Verdana"/>
              <a:ea typeface="Verdana"/>
              <a:cs typeface="Verdana"/>
              <a:sym typeface="Verdana"/>
            </a:endParaRPr>
          </a:p>
        </p:txBody>
      </p:sp>
      <p:pic>
        <p:nvPicPr>
          <p:cNvPr id="1444" name="Google Shape;1444;p140"/>
          <p:cNvPicPr preferRelativeResize="0"/>
          <p:nvPr/>
        </p:nvPicPr>
        <p:blipFill rotWithShape="1">
          <a:blip r:embed="rId3">
            <a:alphaModFix/>
          </a:blip>
          <a:srcRect b="0" l="0" r="0" t="0"/>
          <a:stretch/>
        </p:blipFill>
        <p:spPr>
          <a:xfrm>
            <a:off x="228600" y="1524000"/>
            <a:ext cx="8686800" cy="4314125"/>
          </a:xfrm>
          <a:prstGeom prst="rect">
            <a:avLst/>
          </a:prstGeom>
          <a:noFill/>
          <a:ln cap="flat" cmpd="sng" w="9525">
            <a:solidFill>
              <a:schemeClr val="dk1"/>
            </a:solidFill>
            <a:prstDash val="solid"/>
            <a:round/>
            <a:headEnd len="sm" w="sm" type="none"/>
            <a:tailEnd len="sm" w="sm" type="none"/>
          </a:ln>
        </p:spPr>
      </p:pic>
      <p:pic>
        <p:nvPicPr>
          <p:cNvPr id="1445" name="Google Shape;1445;p140"/>
          <p:cNvPicPr preferRelativeResize="0"/>
          <p:nvPr/>
        </p:nvPicPr>
        <p:blipFill rotWithShape="1">
          <a:blip r:embed="rId4">
            <a:alphaModFix/>
          </a:blip>
          <a:srcRect b="0" l="0" r="0" t="0"/>
          <a:stretch/>
        </p:blipFill>
        <p:spPr>
          <a:xfrm>
            <a:off x="0" y="5896550"/>
            <a:ext cx="961450" cy="961450"/>
          </a:xfrm>
          <a:prstGeom prst="rect">
            <a:avLst/>
          </a:prstGeom>
          <a:noFill/>
          <a:ln>
            <a:noFill/>
          </a:ln>
        </p:spPr>
      </p:pic>
      <p:sp>
        <p:nvSpPr>
          <p:cNvPr id="1446" name="Google Shape;1446;p140"/>
          <p:cNvSpPr txBox="1"/>
          <p:nvPr/>
        </p:nvSpPr>
        <p:spPr>
          <a:xfrm>
            <a:off x="1078600" y="6238325"/>
            <a:ext cx="64233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sng" cap="none" strike="noStrike">
                <a:solidFill>
                  <a:schemeClr val="hlink"/>
                </a:solidFill>
                <a:latin typeface="Verdana"/>
                <a:ea typeface="Verdana"/>
                <a:cs typeface="Verdana"/>
                <a:sym typeface="Verdana"/>
                <a:hlinkClick r:id="rId5"/>
              </a:rPr>
              <a:t>Link to form</a:t>
            </a:r>
            <a:endParaRPr b="0" i="0" sz="2700" u="none" cap="none" strike="noStrike">
              <a:solidFill>
                <a:srgbClr val="000000"/>
              </a:solidFill>
              <a:latin typeface="Verdana"/>
              <a:ea typeface="Verdana"/>
              <a:cs typeface="Verdana"/>
              <a:sym typeface="Verdana"/>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g316aaa3fa90_0_0"/>
          <p:cNvSpPr txBox="1"/>
          <p:nvPr>
            <p:ph idx="1" type="body"/>
          </p:nvPr>
        </p:nvSpPr>
        <p:spPr>
          <a:xfrm>
            <a:off x="457200" y="1434650"/>
            <a:ext cx="2985600" cy="4518300"/>
          </a:xfrm>
          <a:prstGeom prst="rect">
            <a:avLst/>
          </a:prstGeom>
          <a:solidFill>
            <a:srgbClr val="003369">
              <a:alpha val="72160"/>
            </a:srgbClr>
          </a:solid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Font typeface="Arial"/>
              <a:buNone/>
            </a:pPr>
            <a:r>
              <a:rPr lang="en-US" sz="2700"/>
              <a:t>Thank you for spending time with us the past two days. Please complete the evaluation to provide us feedback to assist with our planning. </a:t>
            </a:r>
            <a:endParaRPr/>
          </a:p>
        </p:txBody>
      </p:sp>
      <p:sp>
        <p:nvSpPr>
          <p:cNvPr id="1453" name="Google Shape;1453;g316aaa3fa90_0_0"/>
          <p:cNvSpPr txBox="1"/>
          <p:nvPr>
            <p:ph idx="2" type="subTitle"/>
          </p:nvPr>
        </p:nvSpPr>
        <p:spPr>
          <a:xfrm>
            <a:off x="914400" y="271425"/>
            <a:ext cx="2528400" cy="1161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640"/>
              </a:spcBef>
              <a:spcAft>
                <a:spcPts val="0"/>
              </a:spcAft>
              <a:buSzPts val="2000"/>
              <a:buNone/>
            </a:pPr>
            <a:r>
              <a:rPr lang="en-US" sz="2700"/>
              <a:t>Evaluation</a:t>
            </a:r>
            <a:endParaRPr sz="2700"/>
          </a:p>
        </p:txBody>
      </p:sp>
      <p:sp>
        <p:nvSpPr>
          <p:cNvPr id="1454" name="Google Shape;1454;g316aaa3fa90_0_0"/>
          <p:cNvSpPr txBox="1"/>
          <p:nvPr>
            <p:ph idx="3" type="body"/>
          </p:nvPr>
        </p:nvSpPr>
        <p:spPr>
          <a:xfrm>
            <a:off x="3673275" y="271425"/>
            <a:ext cx="4963800" cy="5676600"/>
          </a:xfrm>
          <a:prstGeom prst="rect">
            <a:avLst/>
          </a:prstGeom>
          <a:noFill/>
          <a:ln cap="flat" cmpd="sng" w="28575">
            <a:solidFill>
              <a:srgbClr val="003369"/>
            </a:solidFill>
            <a:prstDash val="lgDash"/>
            <a:round/>
            <a:headEnd len="sm" w="sm" type="none"/>
            <a:tailEnd len="sm" w="sm" type="none"/>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a:p>
            <a:pPr indent="0" lvl="0" marL="0" rtl="0" algn="l">
              <a:lnSpc>
                <a:spcPct val="100000"/>
              </a:lnSpc>
              <a:spcBef>
                <a:spcPts val="640"/>
              </a:spcBef>
              <a:spcAft>
                <a:spcPts val="0"/>
              </a:spcAft>
              <a:buSzPts val="2600"/>
              <a:buNone/>
            </a:pPr>
            <a:r>
              <a:t/>
            </a:r>
            <a:endParaRPr/>
          </a:p>
        </p:txBody>
      </p:sp>
      <p:sp>
        <p:nvSpPr>
          <p:cNvPr id="1455" name="Google Shape;1455;g316aaa3fa90_0_0"/>
          <p:cNvSpPr txBox="1"/>
          <p:nvPr/>
        </p:nvSpPr>
        <p:spPr>
          <a:xfrm>
            <a:off x="3776250" y="4600925"/>
            <a:ext cx="4709400" cy="1063500"/>
          </a:xfrm>
          <a:prstGeom prst="rect">
            <a:avLst/>
          </a:prstGeom>
          <a:noFill/>
          <a:ln cap="flat" cmpd="sng" w="28575">
            <a:solidFill>
              <a:srgbClr val="003369"/>
            </a:solidFill>
            <a:prstDash val="lg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3000" u="sng">
                <a:solidFill>
                  <a:schemeClr val="hlink"/>
                </a:solidFill>
                <a:latin typeface="Verdana"/>
                <a:ea typeface="Verdana"/>
                <a:cs typeface="Verdana"/>
                <a:sym typeface="Verdana"/>
                <a:hlinkClick r:id="rId3"/>
              </a:rPr>
              <a:t>https://tinyurl.com/3xc8fm3k</a:t>
            </a:r>
            <a:endParaRPr sz="3000">
              <a:solidFill>
                <a:schemeClr val="dk1"/>
              </a:solidFill>
              <a:latin typeface="Verdana"/>
              <a:ea typeface="Verdana"/>
              <a:cs typeface="Verdana"/>
              <a:sym typeface="Verdana"/>
            </a:endParaRPr>
          </a:p>
        </p:txBody>
      </p:sp>
      <p:pic>
        <p:nvPicPr>
          <p:cNvPr id="1456" name="Google Shape;1456;g316aaa3fa90_0_0"/>
          <p:cNvPicPr preferRelativeResize="0"/>
          <p:nvPr/>
        </p:nvPicPr>
        <p:blipFill>
          <a:blip r:embed="rId4">
            <a:alphaModFix/>
          </a:blip>
          <a:stretch>
            <a:fillRect/>
          </a:stretch>
        </p:blipFill>
        <p:spPr>
          <a:xfrm>
            <a:off x="4371850" y="602850"/>
            <a:ext cx="3766575" cy="376657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14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The Art of Coaching Teams</a:t>
            </a:r>
            <a:endParaRPr/>
          </a:p>
        </p:txBody>
      </p:sp>
      <p:sp>
        <p:nvSpPr>
          <p:cNvPr id="1463" name="Google Shape;1463;p142"/>
          <p:cNvSpPr txBox="1"/>
          <p:nvPr>
            <p:ph idx="1" type="body"/>
          </p:nvPr>
        </p:nvSpPr>
        <p:spPr>
          <a:xfrm>
            <a:off x="344750" y="2018350"/>
            <a:ext cx="5160000" cy="3086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640"/>
              </a:spcBef>
              <a:spcAft>
                <a:spcPts val="0"/>
              </a:spcAft>
              <a:buSzPts val="3200"/>
              <a:buNone/>
            </a:pPr>
            <a:r>
              <a:rPr lang="en-US"/>
              <a:t>Attendees will receive the book </a:t>
            </a:r>
            <a:r>
              <a:rPr i="1" lang="en-US"/>
              <a:t>The Art of Coaching Teams</a:t>
            </a:r>
            <a:r>
              <a:rPr lang="en-US"/>
              <a:t>. It will be used in Systems Coaching Institute 102 in February 2025.</a:t>
            </a:r>
            <a:endParaRPr/>
          </a:p>
        </p:txBody>
      </p:sp>
      <p:pic>
        <p:nvPicPr>
          <p:cNvPr id="1464" name="Google Shape;1464;p142"/>
          <p:cNvPicPr preferRelativeResize="0"/>
          <p:nvPr/>
        </p:nvPicPr>
        <p:blipFill rotWithShape="1">
          <a:blip r:embed="rId3">
            <a:alphaModFix/>
          </a:blip>
          <a:srcRect b="0" l="0" r="0" t="0"/>
          <a:stretch/>
        </p:blipFill>
        <p:spPr>
          <a:xfrm>
            <a:off x="5658238" y="1628125"/>
            <a:ext cx="2924175" cy="3867150"/>
          </a:xfrm>
          <a:prstGeom prst="rect">
            <a:avLst/>
          </a:prstGeom>
          <a:noFill/>
          <a:ln cap="flat" cmpd="sng" w="9525">
            <a:solidFill>
              <a:srgbClr val="191919"/>
            </a:solidFill>
            <a:prstDash val="solid"/>
            <a:round/>
            <a:headEnd len="sm" w="sm" type="none"/>
            <a:tailEnd len="sm" w="sm" type="none"/>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14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Follow VTSS</a:t>
            </a:r>
            <a:endParaRPr/>
          </a:p>
        </p:txBody>
      </p:sp>
      <p:sp>
        <p:nvSpPr>
          <p:cNvPr id="1471" name="Google Shape;1471;p143"/>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640"/>
              </a:spcBef>
              <a:spcAft>
                <a:spcPts val="0"/>
              </a:spcAft>
              <a:buSzPts val="3200"/>
              <a:buNone/>
            </a:pPr>
            <a:r>
              <a:rPr lang="en-US"/>
              <a:t>Please feel free to tag us at any of our social media handles below!</a:t>
            </a:r>
            <a:endParaRPr/>
          </a:p>
        </p:txBody>
      </p:sp>
      <p:pic>
        <p:nvPicPr>
          <p:cNvPr descr="Twitter icon" id="1472" name="Google Shape;1472;p143"/>
          <p:cNvPicPr preferRelativeResize="0"/>
          <p:nvPr/>
        </p:nvPicPr>
        <p:blipFill rotWithShape="1">
          <a:blip r:embed="rId3">
            <a:alphaModFix/>
          </a:blip>
          <a:srcRect b="0" l="0" r="0" t="0"/>
          <a:stretch/>
        </p:blipFill>
        <p:spPr>
          <a:xfrm>
            <a:off x="2089050" y="3448325"/>
            <a:ext cx="1143000" cy="1143000"/>
          </a:xfrm>
          <a:prstGeom prst="rect">
            <a:avLst/>
          </a:prstGeom>
          <a:noFill/>
          <a:ln>
            <a:noFill/>
          </a:ln>
        </p:spPr>
      </p:pic>
      <p:sp>
        <p:nvSpPr>
          <p:cNvPr id="1473" name="Google Shape;1473;p143"/>
          <p:cNvSpPr txBox="1"/>
          <p:nvPr/>
        </p:nvSpPr>
        <p:spPr>
          <a:xfrm>
            <a:off x="3842225" y="3711725"/>
            <a:ext cx="41757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Twitter - </a:t>
            </a:r>
            <a:r>
              <a:rPr b="0" i="0" lang="en-US" sz="2400" u="none" cap="none" strike="noStrike">
                <a:solidFill>
                  <a:srgbClr val="307BF3"/>
                </a:solidFill>
                <a:latin typeface="Verdana"/>
                <a:ea typeface="Verdana"/>
                <a:cs typeface="Verdana"/>
                <a:sym typeface="Verdana"/>
              </a:rPr>
              <a:t>VTSS_RIC</a:t>
            </a:r>
            <a:endParaRPr b="0" i="0" sz="2400" u="none" cap="none" strike="noStrike">
              <a:solidFill>
                <a:srgbClr val="307BF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Facebook - </a:t>
            </a:r>
            <a:r>
              <a:rPr b="0" i="0" lang="en-US" sz="2400" u="none" cap="none" strike="noStrike">
                <a:solidFill>
                  <a:srgbClr val="307BF3"/>
                </a:solidFill>
                <a:latin typeface="Verdana"/>
                <a:ea typeface="Verdana"/>
                <a:cs typeface="Verdana"/>
                <a:sym typeface="Verdana"/>
              </a:rPr>
              <a:t>VTSSRIC</a:t>
            </a:r>
            <a:endParaRPr b="0" i="0" sz="2400" u="none" cap="none" strike="noStrike">
              <a:solidFill>
                <a:srgbClr val="307BF3"/>
              </a:solidFill>
              <a:latin typeface="Verdana"/>
              <a:ea typeface="Verdana"/>
              <a:cs typeface="Verdana"/>
              <a:sym typeface="Verdana"/>
            </a:endParaRPr>
          </a:p>
        </p:txBody>
      </p:sp>
      <p:pic>
        <p:nvPicPr>
          <p:cNvPr descr="Facebook icon" id="1474" name="Google Shape;1474;p143"/>
          <p:cNvPicPr preferRelativeResize="0"/>
          <p:nvPr/>
        </p:nvPicPr>
        <p:blipFill rotWithShape="1">
          <a:blip r:embed="rId4">
            <a:alphaModFix/>
          </a:blip>
          <a:srcRect b="0" l="0" r="0" t="0"/>
          <a:stretch/>
        </p:blipFill>
        <p:spPr>
          <a:xfrm>
            <a:off x="1798675" y="4705400"/>
            <a:ext cx="1723760" cy="1292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5"/>
          <p:cNvSpPr txBox="1"/>
          <p:nvPr>
            <p:ph idx="1" type="body"/>
          </p:nvPr>
        </p:nvSpPr>
        <p:spPr>
          <a:xfrm>
            <a:off x="457200" y="1600200"/>
            <a:ext cx="4037700" cy="118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
        <p:nvSpPr>
          <p:cNvPr id="341" name="Google Shape;341;p15"/>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US"/>
              <a:t>The Three Principles that Guide Systems Coaches’ Work</a:t>
            </a:r>
            <a:endParaRPr/>
          </a:p>
        </p:txBody>
      </p:sp>
      <p:pic>
        <p:nvPicPr>
          <p:cNvPr id="342" name="Google Shape;342;p15"/>
          <p:cNvPicPr preferRelativeResize="0"/>
          <p:nvPr/>
        </p:nvPicPr>
        <p:blipFill rotWithShape="1">
          <a:blip r:embed="rId3">
            <a:alphaModFix/>
          </a:blip>
          <a:srcRect b="0" l="0" r="0" t="0"/>
          <a:stretch/>
        </p:blipFill>
        <p:spPr>
          <a:xfrm>
            <a:off x="5152475" y="2191200"/>
            <a:ext cx="3699850" cy="2617625"/>
          </a:xfrm>
          <a:prstGeom prst="rect">
            <a:avLst/>
          </a:prstGeom>
          <a:noFill/>
          <a:ln cap="flat" cmpd="sng" w="9525">
            <a:solidFill>
              <a:schemeClr val="dk1"/>
            </a:solidFill>
            <a:prstDash val="solid"/>
            <a:round/>
            <a:headEnd len="sm" w="sm" type="none"/>
            <a:tailEnd len="sm" w="sm" type="none"/>
          </a:ln>
        </p:spPr>
      </p:pic>
      <p:sp>
        <p:nvSpPr>
          <p:cNvPr id="343" name="Google Shape;343;p15"/>
          <p:cNvSpPr txBox="1"/>
          <p:nvPr/>
        </p:nvSpPr>
        <p:spPr>
          <a:xfrm>
            <a:off x="457200" y="2749525"/>
            <a:ext cx="4619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
        <p:nvSpPr>
          <p:cNvPr id="344" name="Google Shape;344;p15"/>
          <p:cNvSpPr txBox="1"/>
          <p:nvPr/>
        </p:nvSpPr>
        <p:spPr>
          <a:xfrm>
            <a:off x="439775" y="4161250"/>
            <a:ext cx="47127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
        <p:nvSpPr>
          <p:cNvPr id="345" name="Google Shape;345;p15"/>
          <p:cNvSpPr txBox="1"/>
          <p:nvPr/>
        </p:nvSpPr>
        <p:spPr>
          <a:xfrm>
            <a:off x="228600" y="1497175"/>
            <a:ext cx="4781550" cy="4942861"/>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rPr b="1" i="1" lang="en-US" sz="2400" u="none" cap="none" strike="noStrike">
                <a:solidFill>
                  <a:schemeClr val="dk1"/>
                </a:solidFill>
                <a:latin typeface="Verdana"/>
                <a:ea typeface="Verdana"/>
                <a:cs typeface="Verdana"/>
                <a:sym typeface="Verdana"/>
              </a:rPr>
              <a:t>Principle 1:</a:t>
            </a:r>
            <a:r>
              <a:rPr b="0" i="0" lang="en-US" sz="2400" u="none" cap="none" strike="noStrike">
                <a:solidFill>
                  <a:schemeClr val="dk1"/>
                </a:solidFill>
                <a:latin typeface="Verdana"/>
                <a:ea typeface="Verdana"/>
                <a:cs typeface="Verdana"/>
                <a:sym typeface="Verdana"/>
              </a:rPr>
              <a:t> Understand the system to understand outcomes.</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800"/>
              <a:buFont typeface="Arial"/>
              <a:buNone/>
            </a:pPr>
            <a:r>
              <a:rPr b="1" i="1" lang="en-US" sz="2400" u="none" cap="none" strike="noStrike">
                <a:solidFill>
                  <a:schemeClr val="dk1"/>
                </a:solidFill>
                <a:latin typeface="Verdana"/>
                <a:ea typeface="Verdana"/>
                <a:cs typeface="Verdana"/>
                <a:sym typeface="Verdana"/>
              </a:rPr>
              <a:t>Principle 2:</a:t>
            </a:r>
            <a:r>
              <a:rPr b="0" i="0" lang="en-US" sz="2400" u="none" cap="none" strike="noStrike">
                <a:solidFill>
                  <a:schemeClr val="dk1"/>
                </a:solidFill>
                <a:latin typeface="Verdana"/>
                <a:ea typeface="Verdana"/>
                <a:cs typeface="Verdana"/>
                <a:sym typeface="Verdana"/>
              </a:rPr>
              <a:t> Systems-level change is an intentional and continuous process.</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800"/>
              <a:buFont typeface="Arial"/>
              <a:buNone/>
            </a:pPr>
            <a:r>
              <a:rPr b="1" i="1" lang="en-US" sz="2400" u="none" cap="none" strike="noStrike">
                <a:solidFill>
                  <a:schemeClr val="dk1"/>
                </a:solidFill>
                <a:latin typeface="Verdana"/>
                <a:ea typeface="Verdana"/>
                <a:cs typeface="Verdana"/>
                <a:sym typeface="Verdana"/>
              </a:rPr>
              <a:t>Principle 3:</a:t>
            </a:r>
            <a:r>
              <a:rPr b="0" i="0" lang="en-US" sz="2400" u="none" cap="none" strike="noStrike">
                <a:solidFill>
                  <a:schemeClr val="dk1"/>
                </a:solidFill>
                <a:latin typeface="Verdana"/>
                <a:ea typeface="Verdana"/>
                <a:cs typeface="Verdana"/>
                <a:sym typeface="Verdana"/>
              </a:rPr>
              <a:t> Systems-level change is an adaptive challenge.</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6"/>
          <p:cNvSpPr txBox="1"/>
          <p:nvPr>
            <p:ph type="title"/>
          </p:nvPr>
        </p:nvSpPr>
        <p:spPr>
          <a:xfrm>
            <a:off x="2057400" y="274320"/>
            <a:ext cx="6858000" cy="1189200"/>
          </a:xfrm>
          <a:prstGeom prst="rect">
            <a:avLst/>
          </a:prstGeom>
          <a:solidFill>
            <a:srgbClr val="003369"/>
          </a:solidFill>
          <a:ln cap="flat" cmpd="sng" w="95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1000"/>
              </a:spcBef>
              <a:spcAft>
                <a:spcPts val="0"/>
              </a:spcAft>
              <a:buClr>
                <a:schemeClr val="dk1"/>
              </a:buClr>
              <a:buSzPts val="1100"/>
              <a:buFont typeface="Arial"/>
              <a:buNone/>
            </a:pPr>
            <a:r>
              <a:rPr lang="en-US" sz="3600">
                <a:latin typeface="Verdana"/>
                <a:ea typeface="Verdana"/>
                <a:cs typeface="Verdana"/>
                <a:sym typeface="Verdana"/>
              </a:rPr>
              <a:t>Let’s Talk</a:t>
            </a:r>
            <a:r>
              <a:rPr lang="en-US" sz="3600"/>
              <a:t> Principle 1</a:t>
            </a:r>
            <a:endParaRPr sz="3600"/>
          </a:p>
        </p:txBody>
      </p:sp>
      <p:sp>
        <p:nvSpPr>
          <p:cNvPr id="351" name="Google Shape;351;p16"/>
          <p:cNvSpPr txBox="1"/>
          <p:nvPr/>
        </p:nvSpPr>
        <p:spPr>
          <a:xfrm>
            <a:off x="171025" y="1640425"/>
            <a:ext cx="8846100" cy="4804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44746"/>
              </a:buClr>
              <a:buSzPts val="1100"/>
              <a:buFont typeface="Verdana"/>
              <a:buNone/>
            </a:pPr>
            <a:r>
              <a:rPr b="0" i="0" lang="en-US" sz="2400" u="none" cap="none" strike="noStrike">
                <a:solidFill>
                  <a:schemeClr val="dk2"/>
                </a:solidFill>
                <a:latin typeface="Verdana"/>
                <a:ea typeface="Verdana"/>
                <a:cs typeface="Verdana"/>
                <a:sym typeface="Verdana"/>
              </a:rPr>
              <a:t>Understand the system to understand the outcomes</a:t>
            </a:r>
            <a:endParaRPr b="0" i="0" sz="2400" u="none" cap="none" strike="noStrike">
              <a:solidFill>
                <a:schemeClr val="dk2"/>
              </a:solidFill>
              <a:latin typeface="Verdana"/>
              <a:ea typeface="Verdana"/>
              <a:cs typeface="Verdana"/>
              <a:sym typeface="Verdana"/>
            </a:endParaRPr>
          </a:p>
          <a:p>
            <a:pPr indent="0" lvl="0" marL="457200" marR="0" rtl="0" algn="l">
              <a:lnSpc>
                <a:spcPct val="90000"/>
              </a:lnSpc>
              <a:spcBef>
                <a:spcPts val="0"/>
              </a:spcBef>
              <a:spcAft>
                <a:spcPts val="0"/>
              </a:spcAft>
              <a:buClr>
                <a:srgbClr val="000000"/>
              </a:buClr>
              <a:buSzPts val="2300"/>
              <a:buFont typeface="Arial"/>
              <a:buNone/>
            </a:pPr>
            <a:r>
              <a:t/>
            </a:r>
            <a:endParaRPr b="0" i="0" sz="2400" u="none" cap="none" strike="noStrike">
              <a:solidFill>
                <a:schemeClr val="dk1"/>
              </a:solidFill>
              <a:latin typeface="Verdana"/>
              <a:ea typeface="Verdana"/>
              <a:cs typeface="Verdana"/>
              <a:sym typeface="Verdana"/>
            </a:endParaRPr>
          </a:p>
          <a:p>
            <a:pPr indent="-374650" lvl="0" marL="457200" marR="0" rtl="0" algn="l">
              <a:lnSpc>
                <a:spcPct val="90000"/>
              </a:lnSpc>
              <a:spcBef>
                <a:spcPts val="0"/>
              </a:spcBef>
              <a:spcAft>
                <a:spcPts val="0"/>
              </a:spcAft>
              <a:buClr>
                <a:schemeClr val="dk1"/>
              </a:buClr>
              <a:buSzPts val="2300"/>
              <a:buFont typeface="Verdana"/>
              <a:buChar char="●"/>
            </a:pPr>
            <a:r>
              <a:rPr b="0" i="0" lang="en-US" sz="2400" u="none" cap="none" strike="noStrike">
                <a:solidFill>
                  <a:schemeClr val="dk1"/>
                </a:solidFill>
                <a:latin typeface="Verdana"/>
                <a:ea typeface="Verdana"/>
                <a:cs typeface="Verdana"/>
                <a:sym typeface="Verdana"/>
              </a:rPr>
              <a:t>What do systems-level principles mean to me?</a:t>
            </a:r>
            <a:endParaRPr b="0" i="0" sz="2400" u="none" cap="none" strike="noStrike">
              <a:solidFill>
                <a:schemeClr val="dk1"/>
              </a:solidFill>
              <a:latin typeface="Verdana"/>
              <a:ea typeface="Verdana"/>
              <a:cs typeface="Verdana"/>
              <a:sym typeface="Verdana"/>
            </a:endParaRPr>
          </a:p>
          <a:p>
            <a:pPr indent="0" lvl="0" marL="457200" marR="0" rtl="0" algn="l">
              <a:lnSpc>
                <a:spcPct val="90000"/>
              </a:lnSpc>
              <a:spcBef>
                <a:spcPts val="0"/>
              </a:spcBef>
              <a:spcAft>
                <a:spcPts val="0"/>
              </a:spcAft>
              <a:buClr>
                <a:srgbClr val="000000"/>
              </a:buClr>
              <a:buSzPts val="2300"/>
              <a:buFont typeface="Arial"/>
              <a:buNone/>
            </a:pPr>
            <a:r>
              <a:t/>
            </a:r>
            <a:endParaRPr b="0" i="0" sz="2400" u="none" cap="none" strike="noStrike">
              <a:solidFill>
                <a:schemeClr val="dk1"/>
              </a:solidFill>
              <a:latin typeface="Verdana"/>
              <a:ea typeface="Verdana"/>
              <a:cs typeface="Verdana"/>
              <a:sym typeface="Verdana"/>
            </a:endParaRPr>
          </a:p>
          <a:p>
            <a:pPr indent="-374650" lvl="0" marL="457200" marR="0" rtl="0" algn="l">
              <a:lnSpc>
                <a:spcPct val="90000"/>
              </a:lnSpc>
              <a:spcBef>
                <a:spcPts val="0"/>
              </a:spcBef>
              <a:spcAft>
                <a:spcPts val="0"/>
              </a:spcAft>
              <a:buClr>
                <a:schemeClr val="dk1"/>
              </a:buClr>
              <a:buSzPts val="2300"/>
              <a:buFont typeface="Verdana"/>
              <a:buChar char="●"/>
            </a:pPr>
            <a:r>
              <a:rPr b="0" i="0" lang="en-US" sz="2400" u="none" cap="none" strike="noStrike">
                <a:solidFill>
                  <a:schemeClr val="dk1"/>
                </a:solidFill>
                <a:latin typeface="Verdana"/>
                <a:ea typeface="Verdana"/>
                <a:cs typeface="Verdana"/>
                <a:sym typeface="Verdana"/>
              </a:rPr>
              <a:t>Is the idea of seeing the systems new for you, or are you familiar with the concept?</a:t>
            </a:r>
            <a:endParaRPr b="0" i="0" sz="2400" u="none" cap="none" strike="noStrike">
              <a:solidFill>
                <a:schemeClr val="dk1"/>
              </a:solidFill>
              <a:latin typeface="Verdana"/>
              <a:ea typeface="Verdana"/>
              <a:cs typeface="Verdana"/>
              <a:sym typeface="Verdana"/>
            </a:endParaRPr>
          </a:p>
          <a:p>
            <a:pPr indent="0" lvl="0" marL="457200" marR="0" rtl="0" algn="l">
              <a:lnSpc>
                <a:spcPct val="90000"/>
              </a:lnSpc>
              <a:spcBef>
                <a:spcPts val="0"/>
              </a:spcBef>
              <a:spcAft>
                <a:spcPts val="0"/>
              </a:spcAft>
              <a:buClr>
                <a:srgbClr val="000000"/>
              </a:buClr>
              <a:buSzPts val="2300"/>
              <a:buFont typeface="Arial"/>
              <a:buNone/>
            </a:pPr>
            <a:r>
              <a:t/>
            </a:r>
            <a:endParaRPr b="0" i="0" sz="2400" u="none" cap="none" strike="noStrike">
              <a:solidFill>
                <a:schemeClr val="dk1"/>
              </a:solidFill>
              <a:latin typeface="Verdana"/>
              <a:ea typeface="Verdana"/>
              <a:cs typeface="Verdana"/>
              <a:sym typeface="Verdana"/>
            </a:endParaRPr>
          </a:p>
          <a:p>
            <a:pPr indent="-374650" lvl="0" marL="457200" marR="0" rtl="0" algn="l">
              <a:lnSpc>
                <a:spcPct val="90000"/>
              </a:lnSpc>
              <a:spcBef>
                <a:spcPts val="0"/>
              </a:spcBef>
              <a:spcAft>
                <a:spcPts val="0"/>
              </a:spcAft>
              <a:buClr>
                <a:schemeClr val="dk1"/>
              </a:buClr>
              <a:buSzPts val="2300"/>
              <a:buFont typeface="Verdana"/>
              <a:buChar char="●"/>
            </a:pPr>
            <a:r>
              <a:rPr b="0" i="0" lang="en-US" sz="2400" u="none" cap="none" strike="noStrike">
                <a:solidFill>
                  <a:schemeClr val="dk1"/>
                </a:solidFill>
                <a:latin typeface="Verdana"/>
                <a:ea typeface="Verdana"/>
                <a:cs typeface="Verdana"/>
                <a:sym typeface="Verdana"/>
              </a:rPr>
              <a:t>Why do you think seeing the system is important to coaching?</a:t>
            </a:r>
            <a:endParaRPr b="0" i="0" sz="2400" u="none" cap="none" strike="noStrike">
              <a:solidFill>
                <a:schemeClr val="dk1"/>
              </a:solidFill>
              <a:latin typeface="Verdana"/>
              <a:ea typeface="Verdana"/>
              <a:cs typeface="Verdana"/>
              <a:sym typeface="Verdana"/>
            </a:endParaRPr>
          </a:p>
          <a:p>
            <a:pPr indent="0" lvl="0" marL="457200" marR="0" rtl="0" algn="l">
              <a:lnSpc>
                <a:spcPct val="90000"/>
              </a:lnSpc>
              <a:spcBef>
                <a:spcPts val="0"/>
              </a:spcBef>
              <a:spcAft>
                <a:spcPts val="0"/>
              </a:spcAft>
              <a:buClr>
                <a:srgbClr val="000000"/>
              </a:buClr>
              <a:buSzPts val="2300"/>
              <a:buFont typeface="Arial"/>
              <a:buNone/>
            </a:pPr>
            <a:r>
              <a:t/>
            </a:r>
            <a:endParaRPr b="0" i="0" sz="2400" u="none" cap="none" strike="noStrike">
              <a:solidFill>
                <a:schemeClr val="dk1"/>
              </a:solidFill>
              <a:latin typeface="Verdana"/>
              <a:ea typeface="Verdana"/>
              <a:cs typeface="Verdana"/>
              <a:sym typeface="Verdana"/>
            </a:endParaRPr>
          </a:p>
          <a:p>
            <a:pPr indent="-381000" lvl="0" marL="457200" marR="0" rtl="0" algn="l">
              <a:lnSpc>
                <a:spcPct val="90000"/>
              </a:lnSpc>
              <a:spcBef>
                <a:spcPts val="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How would you explain the concept of a system to a team?</a:t>
            </a:r>
            <a:r>
              <a:rPr b="0" i="0" lang="en-US" sz="2300" u="none" cap="none" strike="noStrike">
                <a:solidFill>
                  <a:schemeClr val="dk1"/>
                </a:solidFill>
                <a:latin typeface="Verdana"/>
                <a:ea typeface="Verdana"/>
                <a:cs typeface="Verdana"/>
                <a:sym typeface="Verdana"/>
              </a:rPr>
              <a:t>	</a:t>
            </a:r>
            <a:r>
              <a:rPr b="0" i="0" lang="en-US" sz="2400" u="none" cap="none" strike="noStrike">
                <a:solidFill>
                  <a:schemeClr val="dk1"/>
                </a:solidFill>
                <a:latin typeface="Verdana"/>
                <a:ea typeface="Verdana"/>
                <a:cs typeface="Verdana"/>
                <a:sym typeface="Verdana"/>
              </a:rPr>
              <a:t>			</a:t>
            </a:r>
            <a:endParaRPr b="0" i="0" sz="2400" u="none" cap="none" strike="noStrike">
              <a:solidFill>
                <a:schemeClr val="dk1"/>
              </a:solidFill>
              <a:latin typeface="Verdana"/>
              <a:ea typeface="Verdana"/>
              <a:cs typeface="Verdana"/>
              <a:sym typeface="Verdana"/>
            </a:endParaRPr>
          </a:p>
          <a:p>
            <a:pPr indent="457200" lvl="0" marL="3200400" marR="0" rtl="0" algn="l">
              <a:lnSpc>
                <a:spcPct val="90000"/>
              </a:lnSpc>
              <a:spcBef>
                <a:spcPts val="0"/>
              </a:spcBef>
              <a:spcAft>
                <a:spcPts val="0"/>
              </a:spcAft>
              <a:buClr>
                <a:srgbClr val="000000"/>
              </a:buClr>
              <a:buSzPts val="1800"/>
              <a:buFont typeface="Arial"/>
              <a:buNone/>
            </a:pPr>
            <a:r>
              <a:rPr b="0" i="1" lang="en-US" sz="1800" u="none" cap="none" strike="noStrike">
                <a:solidFill>
                  <a:schemeClr val="dk1"/>
                </a:solidFill>
                <a:latin typeface="Verdana"/>
                <a:ea typeface="Verdana"/>
                <a:cs typeface="Verdana"/>
                <a:sym typeface="Verdana"/>
              </a:rPr>
              <a:t>Coaching for Systems and Teacher Change</a:t>
            </a:r>
            <a:endParaRPr b="0" i="1" sz="1800" u="none" cap="none" strike="noStrike">
              <a:solidFill>
                <a:schemeClr val="dk1"/>
              </a:solidFill>
              <a:latin typeface="Verdana"/>
              <a:ea typeface="Verdana"/>
              <a:cs typeface="Verdana"/>
              <a:sym typeface="Verdana"/>
            </a:endParaRPr>
          </a:p>
          <a:p>
            <a:pPr indent="457200" lvl="0" marL="2286000" marR="0" rtl="0" algn="ctr">
              <a:lnSpc>
                <a:spcPct val="100000"/>
              </a:lnSpc>
              <a:spcBef>
                <a:spcPts val="0"/>
              </a:spcBef>
              <a:spcAft>
                <a:spcPts val="0"/>
              </a:spcAft>
              <a:buClr>
                <a:srgbClr val="444746"/>
              </a:buClr>
              <a:buSzPts val="1800"/>
              <a:buFont typeface="Verdana"/>
              <a:buNone/>
            </a:pPr>
            <a:r>
              <a:rPr b="0" i="0" lang="en-US" sz="1800" u="none" cap="none" strike="noStrike">
                <a:solidFill>
                  <a:schemeClr val="dk1"/>
                </a:solidFill>
                <a:latin typeface="Verdana"/>
                <a:ea typeface="Verdana"/>
                <a:cs typeface="Verdana"/>
                <a:sym typeface="Verdana"/>
              </a:rPr>
              <a:t>Jennifer Pierce; Kimberly St. Martin</a:t>
            </a:r>
            <a:endParaRPr b="0" i="0" sz="1800" u="none" cap="none" strike="noStrike">
              <a:solidFill>
                <a:schemeClr val="dk1"/>
              </a:solidFill>
              <a:latin typeface="Verdana"/>
              <a:ea typeface="Verdana"/>
              <a:cs typeface="Verdana"/>
              <a:sym typeface="Verdana"/>
            </a:endParaRPr>
          </a:p>
        </p:txBody>
      </p:sp>
      <p:sp>
        <p:nvSpPr>
          <p:cNvPr id="352" name="Google Shape;352;p16"/>
          <p:cNvSpPr/>
          <p:nvPr/>
        </p:nvSpPr>
        <p:spPr>
          <a:xfrm>
            <a:off x="0" y="6108005"/>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7"/>
          <p:cNvSpPr/>
          <p:nvPr/>
        </p:nvSpPr>
        <p:spPr>
          <a:xfrm>
            <a:off x="2666975" y="2917243"/>
            <a:ext cx="3921900" cy="1673700"/>
          </a:xfrm>
          <a:prstGeom prst="ellipse">
            <a:avLst/>
          </a:prstGeom>
          <a:solidFill>
            <a:srgbClr val="FFFF00">
              <a:alpha val="4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3600" u="none" cap="none" strike="noStrike">
                <a:solidFill>
                  <a:schemeClr val="dk1"/>
                </a:solidFill>
                <a:latin typeface="Verdana"/>
                <a:ea typeface="Verdana"/>
                <a:cs typeface="Verdana"/>
                <a:sym typeface="Verdana"/>
              </a:rPr>
              <a:t>Education System</a:t>
            </a:r>
            <a:endParaRPr b="0" i="0" sz="1400" u="none" cap="none" strike="noStrike">
              <a:solidFill>
                <a:srgbClr val="000000"/>
              </a:solidFill>
              <a:latin typeface="Arial"/>
              <a:ea typeface="Arial"/>
              <a:cs typeface="Arial"/>
              <a:sym typeface="Arial"/>
            </a:endParaRPr>
          </a:p>
        </p:txBody>
      </p:sp>
      <p:sp>
        <p:nvSpPr>
          <p:cNvPr id="358" name="Google Shape;358;p17"/>
          <p:cNvSpPr/>
          <p:nvPr/>
        </p:nvSpPr>
        <p:spPr>
          <a:xfrm>
            <a:off x="216351" y="2767837"/>
            <a:ext cx="2395500" cy="1154100"/>
          </a:xfrm>
          <a:prstGeom prst="roundRect">
            <a:avLst>
              <a:gd fmla="val 16667" name="adj"/>
            </a:avLst>
          </a:prstGeom>
          <a:solidFill>
            <a:srgbClr val="A9DCF2">
              <a:alpha val="64313"/>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17"/>
          <p:cNvSpPr/>
          <p:nvPr/>
        </p:nvSpPr>
        <p:spPr>
          <a:xfrm>
            <a:off x="3357050" y="1722540"/>
            <a:ext cx="2774100" cy="10311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360" name="Google Shape;360;p17"/>
          <p:cNvSpPr txBox="1"/>
          <p:nvPr/>
        </p:nvSpPr>
        <p:spPr>
          <a:xfrm>
            <a:off x="5924001" y="6429608"/>
            <a:ext cx="3261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Verdana"/>
                <a:ea typeface="Verdana"/>
                <a:cs typeface="Verdana"/>
                <a:sym typeface="Verdana"/>
              </a:rPr>
              <a:t>Adapted COACHING FOR SYSTEMS CHANGE-PIERCE AND ST.MARTIN 2023</a:t>
            </a:r>
            <a:endParaRPr b="0" i="0" sz="1400" u="none" cap="none" strike="noStrike">
              <a:solidFill>
                <a:srgbClr val="000000"/>
              </a:solidFill>
              <a:latin typeface="Arial"/>
              <a:ea typeface="Arial"/>
              <a:cs typeface="Arial"/>
              <a:sym typeface="Arial"/>
            </a:endParaRPr>
          </a:p>
        </p:txBody>
      </p:sp>
      <p:sp>
        <p:nvSpPr>
          <p:cNvPr id="361" name="Google Shape;361;p17"/>
          <p:cNvSpPr/>
          <p:nvPr/>
        </p:nvSpPr>
        <p:spPr>
          <a:xfrm>
            <a:off x="6643926" y="2748460"/>
            <a:ext cx="2417100" cy="11622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362" name="Google Shape;362;p17"/>
          <p:cNvSpPr/>
          <p:nvPr/>
        </p:nvSpPr>
        <p:spPr>
          <a:xfrm>
            <a:off x="1215999" y="4603169"/>
            <a:ext cx="2421900" cy="1233000"/>
          </a:xfrm>
          <a:prstGeom prst="roundRect">
            <a:avLst>
              <a:gd fmla="val 16667" name="adj"/>
            </a:avLst>
          </a:prstGeom>
          <a:solidFill>
            <a:srgbClr val="8E7CC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900" u="none" cap="none" strike="noStrike">
                <a:solidFill>
                  <a:schemeClr val="dk1"/>
                </a:solidFill>
                <a:latin typeface="Verdana"/>
                <a:ea typeface="Verdana"/>
                <a:cs typeface="Verdana"/>
                <a:sym typeface="Verdana"/>
              </a:rPr>
              <a:t>PROCESSES AND PROCEDURES</a:t>
            </a:r>
            <a:endParaRPr b="1" i="0" sz="2100" u="none" cap="none" strike="noStrike">
              <a:solidFill>
                <a:srgbClr val="000000"/>
              </a:solidFill>
              <a:latin typeface="Arial"/>
              <a:ea typeface="Arial"/>
              <a:cs typeface="Arial"/>
              <a:sym typeface="Arial"/>
            </a:endParaRPr>
          </a:p>
        </p:txBody>
      </p:sp>
      <p:sp>
        <p:nvSpPr>
          <p:cNvPr id="363" name="Google Shape;363;p17"/>
          <p:cNvSpPr/>
          <p:nvPr/>
        </p:nvSpPr>
        <p:spPr>
          <a:xfrm>
            <a:off x="5593574" y="4575638"/>
            <a:ext cx="2507400" cy="1233000"/>
          </a:xfrm>
          <a:prstGeom prst="roundRect">
            <a:avLst>
              <a:gd fmla="val 16667" name="adj"/>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364" name="Google Shape;364;p17"/>
          <p:cNvSpPr txBox="1"/>
          <p:nvPr/>
        </p:nvSpPr>
        <p:spPr>
          <a:xfrm>
            <a:off x="1521304" y="290536"/>
            <a:ext cx="5974500" cy="921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3369"/>
              </a:buClr>
              <a:buSzPts val="3200"/>
              <a:buFont typeface="Calibri"/>
              <a:buNone/>
            </a:pPr>
            <a:r>
              <a:t/>
            </a:r>
            <a:endParaRPr b="1" i="1" sz="3100" u="none" cap="none" strike="noStrike">
              <a:solidFill>
                <a:schemeClr val="dk1"/>
              </a:solidFill>
              <a:latin typeface="Verdana"/>
              <a:ea typeface="Verdana"/>
              <a:cs typeface="Verdana"/>
              <a:sym typeface="Verdana"/>
            </a:endParaRPr>
          </a:p>
        </p:txBody>
      </p:sp>
      <p:sp>
        <p:nvSpPr>
          <p:cNvPr id="365" name="Google Shape;365;p17"/>
          <p:cNvSpPr txBox="1"/>
          <p:nvPr/>
        </p:nvSpPr>
        <p:spPr>
          <a:xfrm>
            <a:off x="3534200" y="1828666"/>
            <a:ext cx="2303100" cy="71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100"/>
              <a:buFont typeface="Verdana"/>
              <a:buNone/>
            </a:pPr>
            <a:r>
              <a:rPr b="0" i="0" lang="en-US" sz="2100" u="none" cap="none" strike="noStrike">
                <a:solidFill>
                  <a:schemeClr val="dk1"/>
                </a:solidFill>
                <a:latin typeface="Verdana"/>
                <a:ea typeface="Verdana"/>
                <a:cs typeface="Verdana"/>
                <a:sym typeface="Verdana"/>
              </a:rPr>
              <a:t>HUMAN RESOURCES</a:t>
            </a:r>
            <a:endParaRPr b="0" i="0" sz="2100" u="none" cap="none" strike="noStrike">
              <a:solidFill>
                <a:schemeClr val="dk1"/>
              </a:solidFill>
              <a:latin typeface="Verdana"/>
              <a:ea typeface="Verdana"/>
              <a:cs typeface="Verdana"/>
              <a:sym typeface="Verdana"/>
            </a:endParaRPr>
          </a:p>
        </p:txBody>
      </p:sp>
      <p:sp>
        <p:nvSpPr>
          <p:cNvPr id="366" name="Google Shape;366;p17"/>
          <p:cNvSpPr txBox="1"/>
          <p:nvPr/>
        </p:nvSpPr>
        <p:spPr>
          <a:xfrm>
            <a:off x="6777722" y="2789176"/>
            <a:ext cx="2149500" cy="94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900"/>
              <a:buFont typeface="Verdana"/>
              <a:buNone/>
            </a:pPr>
            <a:r>
              <a:rPr b="0" i="0" lang="en-US" sz="1900" u="none" cap="none" strike="noStrike">
                <a:solidFill>
                  <a:schemeClr val="dk1"/>
                </a:solidFill>
                <a:latin typeface="Verdana"/>
                <a:ea typeface="Verdana"/>
                <a:cs typeface="Verdana"/>
                <a:sym typeface="Verdana"/>
              </a:rPr>
              <a:t>FISCAL RESOURCES</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900"/>
              <a:buFont typeface="Verdana"/>
              <a:buNone/>
            </a:pPr>
            <a:r>
              <a:rPr b="0" i="0" lang="en-US"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p:txBody>
      </p:sp>
      <p:sp>
        <p:nvSpPr>
          <p:cNvPr id="367" name="Google Shape;367;p17"/>
          <p:cNvSpPr txBox="1"/>
          <p:nvPr/>
        </p:nvSpPr>
        <p:spPr>
          <a:xfrm>
            <a:off x="5734313" y="4849198"/>
            <a:ext cx="2118300" cy="70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900"/>
              <a:buFont typeface="Verdana"/>
              <a:buNone/>
            </a:pPr>
            <a:r>
              <a:rPr b="0" i="0" lang="en-US" sz="1900" u="none" cap="none" strike="noStrike">
                <a:solidFill>
                  <a:schemeClr val="dk1"/>
                </a:solidFill>
                <a:latin typeface="Verdana"/>
                <a:ea typeface="Verdana"/>
                <a:cs typeface="Verdana"/>
                <a:sym typeface="Verdana"/>
              </a:rPr>
              <a:t>POLICIES AND REGULATIONS</a:t>
            </a:r>
            <a:endParaRPr b="0" i="0" sz="2100" u="none" cap="none" strike="noStrike">
              <a:solidFill>
                <a:schemeClr val="dk1"/>
              </a:solidFill>
              <a:latin typeface="Verdana"/>
              <a:ea typeface="Verdana"/>
              <a:cs typeface="Verdana"/>
              <a:sym typeface="Verdana"/>
            </a:endParaRPr>
          </a:p>
        </p:txBody>
      </p:sp>
      <p:sp>
        <p:nvSpPr>
          <p:cNvPr id="368" name="Google Shape;368;p17"/>
          <p:cNvSpPr txBox="1"/>
          <p:nvPr/>
        </p:nvSpPr>
        <p:spPr>
          <a:xfrm>
            <a:off x="239542" y="2917243"/>
            <a:ext cx="2187300" cy="69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100"/>
              <a:buFont typeface="Verdana"/>
              <a:buNone/>
            </a:pPr>
            <a:r>
              <a:rPr b="0" i="0" lang="en-US" sz="2100" u="none" cap="none" strike="noStrike">
                <a:solidFill>
                  <a:schemeClr val="dk1"/>
                </a:solidFill>
                <a:latin typeface="Verdana"/>
                <a:ea typeface="Verdana"/>
                <a:cs typeface="Verdana"/>
                <a:sym typeface="Verdana"/>
              </a:rPr>
              <a:t>MATERIAL RESOURCES</a:t>
            </a:r>
            <a:endParaRPr b="0" i="0" sz="2100" u="none" cap="none" strike="noStrike">
              <a:solidFill>
                <a:schemeClr val="dk1"/>
              </a:solidFill>
              <a:latin typeface="Verdana"/>
              <a:ea typeface="Verdana"/>
              <a:cs typeface="Verdana"/>
              <a:sym typeface="Verdana"/>
            </a:endParaRPr>
          </a:p>
        </p:txBody>
      </p:sp>
      <p:sp>
        <p:nvSpPr>
          <p:cNvPr id="369" name="Google Shape;369;p17"/>
          <p:cNvSpPr txBox="1"/>
          <p:nvPr>
            <p:ph type="title"/>
          </p:nvPr>
        </p:nvSpPr>
        <p:spPr>
          <a:xfrm>
            <a:off x="565200" y="188926"/>
            <a:ext cx="7886700" cy="1326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3369"/>
              </a:buClr>
              <a:buSzPts val="3200"/>
              <a:buFont typeface="Calibri"/>
              <a:buNone/>
            </a:pPr>
            <a:r>
              <a:rPr lang="en-US" sz="3600">
                <a:solidFill>
                  <a:schemeClr val="lt1"/>
                </a:solidFill>
              </a:rPr>
              <a:t>COMPONENTS OF A SYSTEM</a:t>
            </a:r>
            <a:endParaRPr sz="3600">
              <a:solidFill>
                <a:schemeClr val="lt1"/>
              </a:solidFill>
            </a:endParaRPr>
          </a:p>
          <a:p>
            <a:pPr indent="0" lvl="0" marL="0" rtl="0" algn="ctr">
              <a:lnSpc>
                <a:spcPct val="90000"/>
              </a:lnSpc>
              <a:spcBef>
                <a:spcPts val="0"/>
              </a:spcBef>
              <a:spcAft>
                <a:spcPts val="0"/>
              </a:spcAft>
              <a:buClr>
                <a:srgbClr val="003369"/>
              </a:buClr>
              <a:buSzPts val="3200"/>
              <a:buFont typeface="Calibri"/>
              <a:buNone/>
            </a:pPr>
            <a:r>
              <a:rPr lang="en-US" sz="3600">
                <a:solidFill>
                  <a:schemeClr val="lt1"/>
                </a:solidFill>
              </a:rPr>
              <a:t>A constellation of parts</a:t>
            </a:r>
            <a:endParaRPr sz="3600">
              <a:solidFill>
                <a:schemeClr val="lt1"/>
              </a:solidFill>
            </a:endParaRPr>
          </a:p>
        </p:txBody>
      </p:sp>
      <p:sp>
        <p:nvSpPr>
          <p:cNvPr id="370" name="Google Shape;370;p17"/>
          <p:cNvSpPr txBox="1"/>
          <p:nvPr/>
        </p:nvSpPr>
        <p:spPr>
          <a:xfrm>
            <a:off x="216350" y="6091200"/>
            <a:ext cx="4292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2600" u="none" cap="none" strike="noStrike">
                <a:solidFill>
                  <a:schemeClr val="dk1"/>
                </a:solidFill>
                <a:latin typeface="Verdana"/>
                <a:ea typeface="Verdana"/>
                <a:cs typeface="Verdana"/>
                <a:sym typeface="Verdana"/>
              </a:rPr>
              <a:t>Handout with</a:t>
            </a:r>
            <a:r>
              <a:rPr b="0" i="0" lang="en-US" sz="2700" u="none" cap="none" strike="noStrike">
                <a:solidFill>
                  <a:schemeClr val="dk1"/>
                </a:solidFill>
                <a:latin typeface="Verdana"/>
                <a:ea typeface="Verdana"/>
                <a:cs typeface="Verdana"/>
                <a:sym typeface="Verdana"/>
              </a:rPr>
              <a:t> examples</a:t>
            </a:r>
            <a:endParaRPr b="0" i="0" sz="2600" u="none" cap="none" strike="noStrike">
              <a:solidFill>
                <a:schemeClr val="dk1"/>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18"/>
          <p:cNvSpPr txBox="1"/>
          <p:nvPr>
            <p:ph idx="1" type="body"/>
          </p:nvPr>
        </p:nvSpPr>
        <p:spPr>
          <a:xfrm>
            <a:off x="228600" y="1584894"/>
            <a:ext cx="8915400" cy="46997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SzPts val="1543"/>
              <a:buNone/>
            </a:pPr>
            <a:r>
              <a:rPr lang="en-US" sz="2400"/>
              <a:t>Reading the scenario about Greenleaf with your breakout group, pause at each question or statement.</a:t>
            </a:r>
            <a:endParaRPr sz="2400"/>
          </a:p>
          <a:p>
            <a:pPr indent="0" lvl="0" marL="0" rtl="0" algn="l">
              <a:lnSpc>
                <a:spcPct val="100000"/>
              </a:lnSpc>
              <a:spcBef>
                <a:spcPts val="0"/>
              </a:spcBef>
              <a:spcAft>
                <a:spcPts val="0"/>
              </a:spcAft>
              <a:buSzPts val="1543"/>
              <a:buNone/>
            </a:pPr>
            <a:r>
              <a:t/>
            </a:r>
            <a:endParaRPr sz="2400"/>
          </a:p>
          <a:p>
            <a:pPr indent="0" lvl="0" marL="0" rtl="0" algn="l">
              <a:lnSpc>
                <a:spcPct val="100000"/>
              </a:lnSpc>
              <a:spcBef>
                <a:spcPts val="0"/>
              </a:spcBef>
              <a:spcAft>
                <a:spcPts val="0"/>
              </a:spcAft>
              <a:buSzPts val="1543"/>
              <a:buNone/>
            </a:pPr>
            <a:r>
              <a:rPr lang="en-US" sz="2400"/>
              <a:t>Have a recorder write the systems component (1-5)  that is the best fit. </a:t>
            </a:r>
            <a:endParaRPr i="1" sz="2400">
              <a:solidFill>
                <a:srgbClr val="008000"/>
              </a:solidFill>
            </a:endParaRPr>
          </a:p>
          <a:p>
            <a:pPr indent="-393065" lvl="0" marL="914400" rtl="0" algn="l">
              <a:lnSpc>
                <a:spcPct val="100000"/>
              </a:lnSpc>
              <a:spcBef>
                <a:spcPts val="1000"/>
              </a:spcBef>
              <a:spcAft>
                <a:spcPts val="0"/>
              </a:spcAft>
              <a:buClr>
                <a:schemeClr val="dk2"/>
              </a:buClr>
              <a:buSzPts val="2400"/>
              <a:buAutoNum type="arabicPeriod"/>
            </a:pPr>
            <a:r>
              <a:rPr i="1" lang="en-US" sz="2400">
                <a:solidFill>
                  <a:schemeClr val="dk2"/>
                </a:solidFill>
              </a:rPr>
              <a:t>Material Resources </a:t>
            </a:r>
            <a:endParaRPr i="1" sz="2400">
              <a:solidFill>
                <a:schemeClr val="dk2"/>
              </a:solidFill>
            </a:endParaRPr>
          </a:p>
          <a:p>
            <a:pPr indent="-393065" lvl="0" marL="914400" rtl="0" algn="l">
              <a:lnSpc>
                <a:spcPct val="100000"/>
              </a:lnSpc>
              <a:spcBef>
                <a:spcPts val="0"/>
              </a:spcBef>
              <a:spcAft>
                <a:spcPts val="0"/>
              </a:spcAft>
              <a:buClr>
                <a:schemeClr val="dk2"/>
              </a:buClr>
              <a:buSzPts val="2400"/>
              <a:buAutoNum type="arabicPeriod"/>
            </a:pPr>
            <a:r>
              <a:rPr i="1" lang="en-US" sz="2400">
                <a:solidFill>
                  <a:schemeClr val="dk2"/>
                </a:solidFill>
              </a:rPr>
              <a:t>Human Resources</a:t>
            </a:r>
            <a:endParaRPr sz="2400">
              <a:solidFill>
                <a:schemeClr val="dk2"/>
              </a:solidFill>
            </a:endParaRPr>
          </a:p>
          <a:p>
            <a:pPr indent="-393065" lvl="0" marL="914400" rtl="0" algn="l">
              <a:lnSpc>
                <a:spcPct val="100000"/>
              </a:lnSpc>
              <a:spcBef>
                <a:spcPts val="0"/>
              </a:spcBef>
              <a:spcAft>
                <a:spcPts val="0"/>
              </a:spcAft>
              <a:buClr>
                <a:schemeClr val="dk2"/>
              </a:buClr>
              <a:buSzPts val="2400"/>
              <a:buAutoNum type="arabicPeriod"/>
            </a:pPr>
            <a:r>
              <a:rPr i="1" lang="en-US" sz="2400">
                <a:solidFill>
                  <a:schemeClr val="dk2"/>
                </a:solidFill>
              </a:rPr>
              <a:t>Processes and Procedures</a:t>
            </a:r>
            <a:endParaRPr i="1" sz="2400">
              <a:solidFill>
                <a:schemeClr val="dk2"/>
              </a:solidFill>
            </a:endParaRPr>
          </a:p>
          <a:p>
            <a:pPr indent="-393065" lvl="0" marL="914400" rtl="0" algn="l">
              <a:lnSpc>
                <a:spcPct val="100000"/>
              </a:lnSpc>
              <a:spcBef>
                <a:spcPts val="0"/>
              </a:spcBef>
              <a:spcAft>
                <a:spcPts val="0"/>
              </a:spcAft>
              <a:buClr>
                <a:schemeClr val="dk2"/>
              </a:buClr>
              <a:buSzPts val="2400"/>
              <a:buAutoNum type="arabicPeriod"/>
            </a:pPr>
            <a:r>
              <a:rPr i="1" lang="en-US" sz="2400">
                <a:solidFill>
                  <a:schemeClr val="dk2"/>
                </a:solidFill>
              </a:rPr>
              <a:t>Policies and Regulations</a:t>
            </a:r>
            <a:endParaRPr i="1" sz="2400">
              <a:solidFill>
                <a:schemeClr val="dk2"/>
              </a:solidFill>
            </a:endParaRPr>
          </a:p>
          <a:p>
            <a:pPr indent="-393065" lvl="0" marL="914400" rtl="0" algn="l">
              <a:lnSpc>
                <a:spcPct val="100000"/>
              </a:lnSpc>
              <a:spcBef>
                <a:spcPts val="0"/>
              </a:spcBef>
              <a:spcAft>
                <a:spcPts val="0"/>
              </a:spcAft>
              <a:buClr>
                <a:schemeClr val="dk2"/>
              </a:buClr>
              <a:buSzPts val="2400"/>
              <a:buAutoNum type="arabicPeriod"/>
            </a:pPr>
            <a:r>
              <a:rPr i="1" lang="en-US" sz="2400">
                <a:solidFill>
                  <a:schemeClr val="dk2"/>
                </a:solidFill>
              </a:rPr>
              <a:t>Fiscal Resources</a:t>
            </a:r>
            <a:endParaRPr i="1" sz="2400">
              <a:solidFill>
                <a:schemeClr val="dk2"/>
              </a:solidFill>
            </a:endParaRPr>
          </a:p>
        </p:txBody>
      </p:sp>
      <p:sp>
        <p:nvSpPr>
          <p:cNvPr id="377" name="Google Shape;377;p18"/>
          <p:cNvSpPr txBox="1"/>
          <p:nvPr>
            <p:ph type="title"/>
          </p:nvPr>
        </p:nvSpPr>
        <p:spPr>
          <a:xfrm>
            <a:off x="228600" y="274320"/>
            <a:ext cx="8686800" cy="13719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a:t>Scenario </a:t>
            </a:r>
            <a:endParaRPr/>
          </a:p>
        </p:txBody>
      </p:sp>
      <p:sp>
        <p:nvSpPr>
          <p:cNvPr id="378" name="Google Shape;378;p18"/>
          <p:cNvSpPr txBox="1"/>
          <p:nvPr/>
        </p:nvSpPr>
        <p:spPr>
          <a:xfrm>
            <a:off x="713550" y="1741739"/>
            <a:ext cx="7801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7916"/>
              </a:lnSpc>
              <a:spcBef>
                <a:spcPts val="800"/>
              </a:spcBef>
              <a:spcAft>
                <a:spcPts val="80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79" name="Google Shape;379;p18"/>
          <p:cNvSpPr/>
          <p:nvPr/>
        </p:nvSpPr>
        <p:spPr>
          <a:xfrm>
            <a:off x="171025" y="5965175"/>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9"/>
          <p:cNvSpPr txBox="1"/>
          <p:nvPr>
            <p:ph type="title"/>
          </p:nvPr>
        </p:nvSpPr>
        <p:spPr>
          <a:xfrm>
            <a:off x="914400" y="273050"/>
            <a:ext cx="2551200" cy="1162200"/>
          </a:xfrm>
          <a:prstGeom prst="rect">
            <a:avLst/>
          </a:prstGeom>
          <a:solidFill>
            <a:schemeClr val="lt1"/>
          </a:solid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5"/>
              </a:buClr>
              <a:buSzPct val="185185"/>
              <a:buFont typeface="Calibri"/>
              <a:buNone/>
            </a:pPr>
            <a:r>
              <a:rPr b="0" lang="en-US" sz="2400">
                <a:solidFill>
                  <a:schemeClr val="dk2"/>
                </a:solidFill>
                <a:latin typeface="Verdana"/>
                <a:ea typeface="Verdana"/>
                <a:cs typeface="Verdana"/>
                <a:sym typeface="Verdana"/>
              </a:rPr>
              <a:t>The “work” doesn’t work without systems</a:t>
            </a:r>
            <a:endParaRPr>
              <a:solidFill>
                <a:schemeClr val="dk2"/>
              </a:solidFill>
            </a:endParaRPr>
          </a:p>
        </p:txBody>
      </p:sp>
      <p:sp>
        <p:nvSpPr>
          <p:cNvPr id="385" name="Google Shape;385;p19"/>
          <p:cNvSpPr txBox="1"/>
          <p:nvPr>
            <p:ph idx="1" type="body"/>
          </p:nvPr>
        </p:nvSpPr>
        <p:spPr>
          <a:xfrm>
            <a:off x="3575050" y="273050"/>
            <a:ext cx="5111700" cy="5674800"/>
          </a:xfrm>
          <a:prstGeom prst="rect">
            <a:avLst/>
          </a:prstGeom>
          <a:solidFill>
            <a:srgbClr val="003369">
              <a:alpha val="71764"/>
            </a:srgbClr>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t/>
            </a:r>
            <a:endParaRPr/>
          </a:p>
        </p:txBody>
      </p:sp>
      <p:grpSp>
        <p:nvGrpSpPr>
          <p:cNvPr id="386" name="Google Shape;386;p19"/>
          <p:cNvGrpSpPr/>
          <p:nvPr/>
        </p:nvGrpSpPr>
        <p:grpSpPr>
          <a:xfrm>
            <a:off x="3575050" y="273743"/>
            <a:ext cx="5111850" cy="5674052"/>
            <a:chOff x="0" y="692"/>
            <a:chExt cx="5111850" cy="5674052"/>
          </a:xfrm>
        </p:grpSpPr>
        <p:sp>
          <p:nvSpPr>
            <p:cNvPr id="387" name="Google Shape;387;p19"/>
            <p:cNvSpPr/>
            <p:nvPr/>
          </p:nvSpPr>
          <p:spPr>
            <a:xfrm>
              <a:off x="0" y="692"/>
              <a:ext cx="5111700" cy="1620900"/>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88" name="Google Shape;388;p19"/>
            <p:cNvSpPr/>
            <p:nvPr/>
          </p:nvSpPr>
          <p:spPr>
            <a:xfrm>
              <a:off x="237574" y="455520"/>
              <a:ext cx="574500" cy="5007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89" name="Google Shape;389;p19"/>
            <p:cNvSpPr/>
            <p:nvPr/>
          </p:nvSpPr>
          <p:spPr>
            <a:xfrm>
              <a:off x="1872236" y="692"/>
              <a:ext cx="3239400" cy="1620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90" name="Google Shape;390;p19"/>
            <p:cNvSpPr txBox="1"/>
            <p:nvPr/>
          </p:nvSpPr>
          <p:spPr>
            <a:xfrm>
              <a:off x="996950" y="699"/>
              <a:ext cx="41148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600"/>
                <a:buFont typeface="Calibri"/>
                <a:buNone/>
              </a:pPr>
              <a:r>
                <a:rPr b="0" i="0" lang="en-US" sz="1900" u="none" cap="none" strike="noStrike">
                  <a:solidFill>
                    <a:schemeClr val="dk1"/>
                  </a:solidFill>
                  <a:latin typeface="Verdana"/>
                  <a:ea typeface="Verdana"/>
                  <a:cs typeface="Verdana"/>
                  <a:sym typeface="Verdana"/>
                </a:rPr>
                <a:t>Division leadership teams with the help of division </a:t>
              </a:r>
              <a:r>
                <a:rPr b="1" i="0" lang="en-US" sz="1900" u="none" cap="none" strike="noStrike">
                  <a:solidFill>
                    <a:schemeClr val="dk1"/>
                  </a:solidFill>
                  <a:latin typeface="Verdana"/>
                  <a:ea typeface="Verdana"/>
                  <a:cs typeface="Verdana"/>
                  <a:sym typeface="Verdana"/>
                </a:rPr>
                <a:t>systems coaches</a:t>
              </a:r>
              <a:r>
                <a:rPr b="0" i="0" lang="en-US" sz="1900" u="none" cap="none" strike="noStrike">
                  <a:solidFill>
                    <a:schemeClr val="dk1"/>
                  </a:solidFill>
                  <a:latin typeface="Verdana"/>
                  <a:ea typeface="Verdana"/>
                  <a:cs typeface="Verdana"/>
                  <a:sym typeface="Verdana"/>
                </a:rPr>
                <a:t> must be aware of the multiple systems at work within the division.  </a:t>
              </a:r>
              <a:endParaRPr b="0" i="0" sz="1900" u="none" cap="none" strike="noStrike">
                <a:solidFill>
                  <a:schemeClr val="dk1"/>
                </a:solidFill>
                <a:latin typeface="Verdana"/>
                <a:ea typeface="Verdana"/>
                <a:cs typeface="Verdana"/>
                <a:sym typeface="Verdana"/>
              </a:endParaRPr>
            </a:p>
          </p:txBody>
        </p:sp>
        <p:sp>
          <p:nvSpPr>
            <p:cNvPr id="391" name="Google Shape;391;p19"/>
            <p:cNvSpPr/>
            <p:nvPr/>
          </p:nvSpPr>
          <p:spPr>
            <a:xfrm>
              <a:off x="0" y="2026922"/>
              <a:ext cx="5111700" cy="1620900"/>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92" name="Google Shape;392;p19"/>
            <p:cNvSpPr/>
            <p:nvPr/>
          </p:nvSpPr>
          <p:spPr>
            <a:xfrm>
              <a:off x="490350" y="2562000"/>
              <a:ext cx="321600" cy="5007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93" name="Google Shape;393;p19"/>
            <p:cNvSpPr/>
            <p:nvPr/>
          </p:nvSpPr>
          <p:spPr>
            <a:xfrm>
              <a:off x="1872236" y="2026922"/>
              <a:ext cx="3239400" cy="1620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94" name="Google Shape;394;p19"/>
            <p:cNvSpPr txBox="1"/>
            <p:nvPr/>
          </p:nvSpPr>
          <p:spPr>
            <a:xfrm>
              <a:off x="1097250" y="2026924"/>
              <a:ext cx="40146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600"/>
                <a:buFont typeface="Calibri"/>
                <a:buNone/>
              </a:pPr>
              <a:r>
                <a:rPr b="0" i="0" lang="en-US" sz="2200" u="none" cap="none" strike="noStrike">
                  <a:solidFill>
                    <a:schemeClr val="dk1"/>
                  </a:solidFill>
                  <a:latin typeface="Verdana"/>
                  <a:ea typeface="Verdana"/>
                  <a:cs typeface="Verdana"/>
                  <a:sym typeface="Verdana"/>
                </a:rPr>
                <a:t>They must continually analyze the health of those systems through a variety of data points.   </a:t>
              </a:r>
              <a:endParaRPr b="0" i="0" sz="2200" u="none" cap="none" strike="noStrike">
                <a:solidFill>
                  <a:schemeClr val="dk1"/>
                </a:solidFill>
                <a:latin typeface="Verdana"/>
                <a:ea typeface="Verdana"/>
                <a:cs typeface="Verdana"/>
                <a:sym typeface="Verdana"/>
              </a:endParaRPr>
            </a:p>
          </p:txBody>
        </p:sp>
        <p:sp>
          <p:nvSpPr>
            <p:cNvPr id="395" name="Google Shape;395;p19"/>
            <p:cNvSpPr/>
            <p:nvPr/>
          </p:nvSpPr>
          <p:spPr>
            <a:xfrm>
              <a:off x="0" y="4053844"/>
              <a:ext cx="5111700" cy="1620900"/>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96" name="Google Shape;396;p19"/>
            <p:cNvSpPr/>
            <p:nvPr/>
          </p:nvSpPr>
          <p:spPr>
            <a:xfrm>
              <a:off x="490350" y="4573473"/>
              <a:ext cx="321600" cy="5007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97" name="Google Shape;397;p19"/>
            <p:cNvSpPr/>
            <p:nvPr/>
          </p:nvSpPr>
          <p:spPr>
            <a:xfrm>
              <a:off x="1872236" y="4053151"/>
              <a:ext cx="3239400" cy="1620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398" name="Google Shape;398;p19"/>
            <p:cNvSpPr txBox="1"/>
            <p:nvPr/>
          </p:nvSpPr>
          <p:spPr>
            <a:xfrm>
              <a:off x="1270361" y="4053151"/>
              <a:ext cx="32394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600"/>
                <a:buFont typeface="Calibri"/>
                <a:buNone/>
              </a:pPr>
              <a:r>
                <a:rPr b="0" i="0" lang="en-US" sz="2400" u="none" cap="none" strike="noStrike">
                  <a:solidFill>
                    <a:schemeClr val="dk1"/>
                  </a:solidFill>
                  <a:latin typeface="Verdana"/>
                  <a:ea typeface="Verdana"/>
                  <a:cs typeface="Verdana"/>
                  <a:sym typeface="Verdana"/>
                </a:rPr>
                <a:t>Coaching is one of those systems!</a:t>
              </a:r>
              <a:endParaRPr b="0" i="0" sz="2400" u="none" cap="none" strike="noStrike">
                <a:solidFill>
                  <a:schemeClr val="dk1"/>
                </a:solidFill>
                <a:latin typeface="Verdana"/>
                <a:ea typeface="Verdana"/>
                <a:cs typeface="Verdana"/>
                <a:sym typeface="Verdana"/>
              </a:endParaRPr>
            </a:p>
          </p:txBody>
        </p:sp>
      </p:grpSp>
      <p:pic>
        <p:nvPicPr>
          <p:cNvPr descr="Yellow paper ship leading among white ships" id="399" name="Google Shape;399;p19"/>
          <p:cNvPicPr preferRelativeResize="0"/>
          <p:nvPr/>
        </p:nvPicPr>
        <p:blipFill rotWithShape="1">
          <a:blip r:embed="rId6">
            <a:alphaModFix/>
          </a:blip>
          <a:srcRect b="0" l="0" r="0" t="0"/>
          <a:stretch/>
        </p:blipFill>
        <p:spPr>
          <a:xfrm>
            <a:off x="457199" y="1491895"/>
            <a:ext cx="3008313" cy="43991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
          <p:cNvSpPr txBox="1"/>
          <p:nvPr>
            <p:ph type="ctrTitle"/>
          </p:nvPr>
        </p:nvSpPr>
        <p:spPr>
          <a:xfrm>
            <a:off x="189150" y="192875"/>
            <a:ext cx="7666500" cy="1971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6000"/>
              <a:buNone/>
            </a:pPr>
            <a:r>
              <a:rPr lang="en-US" sz="5600">
                <a:latin typeface="Verdana"/>
                <a:ea typeface="Verdana"/>
                <a:cs typeface="Verdana"/>
                <a:sym typeface="Verdana"/>
              </a:rPr>
              <a:t>VTSS IS WHO </a:t>
            </a:r>
            <a:endParaRPr sz="5600">
              <a:latin typeface="Verdana"/>
              <a:ea typeface="Verdana"/>
              <a:cs typeface="Verdana"/>
              <a:sym typeface="Verdana"/>
            </a:endParaRPr>
          </a:p>
          <a:p>
            <a:pPr indent="0" lvl="0" marL="0" rtl="0" algn="l">
              <a:lnSpc>
                <a:spcPct val="90000"/>
              </a:lnSpc>
              <a:spcBef>
                <a:spcPts val="0"/>
              </a:spcBef>
              <a:spcAft>
                <a:spcPts val="0"/>
              </a:spcAft>
              <a:buSzPts val="6000"/>
              <a:buNone/>
            </a:pPr>
            <a:r>
              <a:rPr lang="en-US" sz="5600">
                <a:latin typeface="Verdana"/>
                <a:ea typeface="Verdana"/>
                <a:cs typeface="Verdana"/>
                <a:sym typeface="Verdana"/>
              </a:rPr>
              <a:t>WE ARE!</a:t>
            </a:r>
            <a:endParaRPr sz="5600">
              <a:latin typeface="Verdana"/>
              <a:ea typeface="Verdana"/>
              <a:cs typeface="Verdana"/>
              <a:sym typeface="Verdana"/>
            </a:endParaRPr>
          </a:p>
        </p:txBody>
      </p:sp>
      <p:sp>
        <p:nvSpPr>
          <p:cNvPr id="231" name="Google Shape;231;p2"/>
          <p:cNvSpPr txBox="1"/>
          <p:nvPr>
            <p:ph idx="1" type="subTitle"/>
          </p:nvPr>
        </p:nvSpPr>
        <p:spPr>
          <a:xfrm>
            <a:off x="189144" y="2493975"/>
            <a:ext cx="6268800" cy="16557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1000"/>
              </a:spcBef>
              <a:spcAft>
                <a:spcPts val="0"/>
              </a:spcAft>
              <a:buSzPts val="2400"/>
              <a:buNone/>
            </a:pPr>
            <a:r>
              <a:rPr lang="en-US" sz="5600">
                <a:latin typeface="Verdana"/>
                <a:ea typeface="Verdana"/>
                <a:cs typeface="Verdana"/>
                <a:sym typeface="Verdana"/>
              </a:rPr>
              <a:t>MTSS IS WHAT WE DO!</a:t>
            </a:r>
            <a:endParaRPr sz="5600">
              <a:latin typeface="Verdana"/>
              <a:ea typeface="Verdana"/>
              <a:cs typeface="Verdana"/>
              <a:sym typeface="Verdana"/>
            </a:endParaRPr>
          </a:p>
        </p:txBody>
      </p:sp>
      <p:sp>
        <p:nvSpPr>
          <p:cNvPr id="232" name="Google Shape;232;p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20"/>
          <p:cNvPicPr preferRelativeResize="0"/>
          <p:nvPr/>
        </p:nvPicPr>
        <p:blipFill rotWithShape="1">
          <a:blip r:embed="rId3">
            <a:alphaModFix/>
          </a:blip>
          <a:srcRect b="0" l="0" r="0" t="0"/>
          <a:stretch/>
        </p:blipFill>
        <p:spPr>
          <a:xfrm>
            <a:off x="321650" y="1796475"/>
            <a:ext cx="7933351" cy="4382950"/>
          </a:xfrm>
          <a:prstGeom prst="rect">
            <a:avLst/>
          </a:prstGeom>
          <a:noFill/>
          <a:ln>
            <a:noFill/>
          </a:ln>
        </p:spPr>
      </p:pic>
      <p:sp>
        <p:nvSpPr>
          <p:cNvPr id="406" name="Google Shape;406;p20"/>
          <p:cNvSpPr txBox="1"/>
          <p:nvPr/>
        </p:nvSpPr>
        <p:spPr>
          <a:xfrm>
            <a:off x="1066800" y="5867400"/>
            <a:ext cx="6096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Source: Adapted from Knoster, T., Villa R., &amp; Thousand, J. (2000). A framework for thinking about systems change. In R. villa &amp; J. Thousand (Eds.), Restructuring for caring and effective education: Piecing the puzzle together (pp. 93-128). Baltimore: Paul H. Brookes Publishing Co.</a:t>
            </a:r>
            <a:endParaRPr b="0" i="0" sz="1100" u="none" cap="none" strike="noStrike">
              <a:solidFill>
                <a:srgbClr val="000000"/>
              </a:solidFill>
              <a:latin typeface="Arial"/>
              <a:ea typeface="Arial"/>
              <a:cs typeface="Arial"/>
              <a:sym typeface="Arial"/>
            </a:endParaRPr>
          </a:p>
        </p:txBody>
      </p:sp>
      <p:sp>
        <p:nvSpPr>
          <p:cNvPr id="407" name="Google Shape;407;p20"/>
          <p:cNvSpPr txBox="1"/>
          <p:nvPr>
            <p:ph type="title"/>
          </p:nvPr>
        </p:nvSpPr>
        <p:spPr>
          <a:xfrm>
            <a:off x="457200" y="329566"/>
            <a:ext cx="8229600" cy="13716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US">
                <a:solidFill>
                  <a:schemeClr val="lt1"/>
                </a:solidFill>
              </a:rPr>
              <a:t>Managing Complex Change</a:t>
            </a:r>
            <a:endParaRPr>
              <a:solidFill>
                <a:schemeClr val="lt1"/>
              </a:solidFill>
            </a:endParaRPr>
          </a:p>
        </p:txBody>
      </p:sp>
      <p:sp>
        <p:nvSpPr>
          <p:cNvPr id="408" name="Google Shape;408;p20"/>
          <p:cNvSpPr/>
          <p:nvPr/>
        </p:nvSpPr>
        <p:spPr>
          <a:xfrm>
            <a:off x="321650" y="5751275"/>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MTSS Implementation </a:t>
            </a:r>
            <a:br>
              <a:rPr lang="en-US"/>
            </a:br>
            <a:r>
              <a:rPr lang="en-US"/>
              <a:t>to Coaching</a:t>
            </a:r>
            <a:endParaRPr/>
          </a:p>
        </p:txBody>
      </p:sp>
      <p:sp>
        <p:nvSpPr>
          <p:cNvPr id="415" name="Google Shape;415;p2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p:txBody>
      </p:sp>
      <p:pic>
        <p:nvPicPr>
          <p:cNvPr id="416" name="Google Shape;416;p21"/>
          <p:cNvPicPr preferRelativeResize="0"/>
          <p:nvPr/>
        </p:nvPicPr>
        <p:blipFill rotWithShape="1">
          <a:blip r:embed="rId3">
            <a:alphaModFix/>
          </a:blip>
          <a:srcRect b="0" l="0" r="0" t="0"/>
          <a:stretch/>
        </p:blipFill>
        <p:spPr>
          <a:xfrm>
            <a:off x="228600" y="1414075"/>
            <a:ext cx="8686800" cy="4571999"/>
          </a:xfrm>
          <a:prstGeom prst="rect">
            <a:avLst/>
          </a:prstGeom>
          <a:noFill/>
          <a:ln>
            <a:noFill/>
          </a:ln>
        </p:spPr>
      </p:pic>
      <p:sp>
        <p:nvSpPr>
          <p:cNvPr id="417" name="Google Shape;417;p21"/>
          <p:cNvSpPr txBox="1"/>
          <p:nvPr/>
        </p:nvSpPr>
        <p:spPr>
          <a:xfrm>
            <a:off x="544475" y="4168825"/>
            <a:ext cx="3144900" cy="1339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lt1"/>
                </a:solidFill>
                <a:latin typeface="Verdana"/>
                <a:ea typeface="Verdana"/>
                <a:cs typeface="Verdana"/>
                <a:sym typeface="Verdana"/>
              </a:rPr>
              <a:t>WHAT:</a:t>
            </a:r>
            <a:endParaRPr b="1" i="0" sz="2500" u="none" cap="none" strike="noStrike">
              <a:solidFill>
                <a:schemeClr val="lt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lt1"/>
                </a:solidFill>
                <a:latin typeface="Verdana"/>
                <a:ea typeface="Verdana"/>
                <a:cs typeface="Verdana"/>
                <a:sym typeface="Verdana"/>
              </a:rPr>
              <a:t>MTSS Implementation</a:t>
            </a:r>
            <a:endParaRPr b="1" i="0" sz="2500" u="none" cap="none" strike="noStrike">
              <a:solidFill>
                <a:schemeClr val="lt1"/>
              </a:solidFill>
              <a:latin typeface="Verdana"/>
              <a:ea typeface="Verdana"/>
              <a:cs typeface="Verdana"/>
              <a:sym typeface="Verdana"/>
            </a:endParaRPr>
          </a:p>
        </p:txBody>
      </p:sp>
      <p:sp>
        <p:nvSpPr>
          <p:cNvPr id="418" name="Google Shape;418;p21"/>
          <p:cNvSpPr txBox="1"/>
          <p:nvPr/>
        </p:nvSpPr>
        <p:spPr>
          <a:xfrm>
            <a:off x="6239200" y="4221100"/>
            <a:ext cx="1848600" cy="1339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1" i="0" lang="en-US" sz="2500" u="none" cap="none" strike="noStrike">
                <a:solidFill>
                  <a:schemeClr val="lt1"/>
                </a:solidFill>
                <a:latin typeface="Verdana"/>
                <a:ea typeface="Verdana"/>
                <a:cs typeface="Verdana"/>
                <a:sym typeface="Verdana"/>
              </a:rPr>
              <a:t>HOW:</a:t>
            </a:r>
            <a:endParaRPr b="1" i="0" sz="2500" u="none" cap="none" strike="noStrike">
              <a:solidFill>
                <a:schemeClr val="lt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300"/>
              <a:buFont typeface="Arial"/>
              <a:buNone/>
            </a:pPr>
            <a:r>
              <a:rPr b="1" i="0" lang="en-US" sz="2500" u="none" cap="none" strike="noStrike">
                <a:solidFill>
                  <a:schemeClr val="lt1"/>
                </a:solidFill>
                <a:latin typeface="Verdana"/>
                <a:ea typeface="Verdana"/>
                <a:cs typeface="Verdana"/>
                <a:sym typeface="Verdana"/>
              </a:rPr>
              <a:t>Coaching </a:t>
            </a:r>
            <a:endParaRPr b="1" i="0" sz="2500" u="none" cap="none" strike="noStrike">
              <a:solidFill>
                <a:schemeClr val="lt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300"/>
              <a:buFont typeface="Arial"/>
              <a:buNone/>
            </a:pPr>
            <a:r>
              <a:rPr b="1" i="0" lang="en-US" sz="2500" u="none" cap="none" strike="noStrike">
                <a:solidFill>
                  <a:schemeClr val="lt1"/>
                </a:solidFill>
                <a:latin typeface="Verdana"/>
                <a:ea typeface="Verdana"/>
                <a:cs typeface="Verdana"/>
                <a:sym typeface="Verdana"/>
              </a:rPr>
              <a:t>Skills</a:t>
            </a:r>
            <a:endParaRPr b="1" i="0" sz="2500" u="none" cap="none" strike="noStrike">
              <a:solidFill>
                <a:schemeClr val="lt1"/>
              </a:solidFill>
              <a:latin typeface="Verdana"/>
              <a:ea typeface="Verdana"/>
              <a:cs typeface="Verdana"/>
              <a:sym typeface="Verdana"/>
            </a:endParaRPr>
          </a:p>
        </p:txBody>
      </p:sp>
      <p:sp>
        <p:nvSpPr>
          <p:cNvPr id="419" name="Google Shape;419;p21"/>
          <p:cNvSpPr/>
          <p:nvPr/>
        </p:nvSpPr>
        <p:spPr>
          <a:xfrm>
            <a:off x="3761775" y="4340500"/>
            <a:ext cx="1562700" cy="7524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1"/>
          <p:cNvSpPr/>
          <p:nvPr/>
        </p:nvSpPr>
        <p:spPr>
          <a:xfrm>
            <a:off x="616875" y="4221100"/>
            <a:ext cx="3144900" cy="1339200"/>
          </a:xfrm>
          <a:prstGeom prst="rect">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2"/>
          <p:cNvSpPr txBox="1"/>
          <p:nvPr/>
        </p:nvSpPr>
        <p:spPr>
          <a:xfrm>
            <a:off x="391575" y="1564500"/>
            <a:ext cx="8403300" cy="4326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Verdana"/>
                <a:ea typeface="Verdana"/>
                <a:cs typeface="Verdana"/>
                <a:sym typeface="Verdana"/>
              </a:rPr>
              <a:t>MTSS is a systemic, data-driven approach that allows divisions and schools to provide evidence-based practices and interventions to meet the needs of their students. This is done through a clearly defined process that is implemented to fidelity by all stakeholders within the school and/or division.</a:t>
            </a:r>
            <a:endParaRPr b="0" i="0" sz="28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ts val="2800"/>
              <a:buFont typeface="Arial"/>
              <a:buNone/>
            </a:pPr>
            <a:r>
              <a:rPr b="0" i="0" lang="en-US" sz="2800" u="none" cap="none" strike="noStrike">
                <a:solidFill>
                  <a:schemeClr val="dk1"/>
                </a:solidFill>
                <a:latin typeface="Verdana"/>
                <a:ea typeface="Verdana"/>
                <a:cs typeface="Verdana"/>
                <a:sym typeface="Verdana"/>
              </a:rPr>
              <a:t>(2024)</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3000" u="none" cap="none" strike="noStrike">
              <a:solidFill>
                <a:srgbClr val="000000"/>
              </a:solidFill>
              <a:highlight>
                <a:srgbClr val="FFFFFF"/>
              </a:highlight>
              <a:latin typeface="Verdana"/>
              <a:ea typeface="Verdana"/>
              <a:cs typeface="Verdana"/>
              <a:sym typeface="Verdana"/>
            </a:endParaRPr>
          </a:p>
        </p:txBody>
      </p:sp>
      <p:sp>
        <p:nvSpPr>
          <p:cNvPr id="428" name="Google Shape;428;p2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r>
              <a:rPr lang="en-US"/>
              <a:t>Multi-Tiered Systems of Support (MTSS) Defined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3"/>
          <p:cNvSpPr txBox="1"/>
          <p:nvPr/>
        </p:nvSpPr>
        <p:spPr>
          <a:xfrm>
            <a:off x="6611815" y="6481208"/>
            <a:ext cx="2532300" cy="376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FA3"/>
                </a:solidFill>
                <a:latin typeface="Calibri"/>
                <a:ea typeface="Calibri"/>
                <a:cs typeface="Calibri"/>
                <a:sym typeface="Calibri"/>
              </a:rPr>
              <a:t>‹#›</a:t>
            </a:fld>
            <a:endParaRPr b="0" i="0" sz="1200" u="none" cap="none" strike="noStrike">
              <a:solidFill>
                <a:srgbClr val="888FA3"/>
              </a:solidFill>
              <a:latin typeface="Calibri"/>
              <a:ea typeface="Calibri"/>
              <a:cs typeface="Calibri"/>
              <a:sym typeface="Calibri"/>
            </a:endParaRPr>
          </a:p>
        </p:txBody>
      </p:sp>
      <p:pic>
        <p:nvPicPr>
          <p:cNvPr id="435" name="Google Shape;435;p23"/>
          <p:cNvPicPr preferRelativeResize="0"/>
          <p:nvPr/>
        </p:nvPicPr>
        <p:blipFill rotWithShape="1">
          <a:blip r:embed="rId3">
            <a:alphaModFix/>
          </a:blip>
          <a:srcRect b="0" l="0" r="0" t="0"/>
          <a:stretch/>
        </p:blipFill>
        <p:spPr>
          <a:xfrm>
            <a:off x="228600" y="1314600"/>
            <a:ext cx="8839198" cy="4991547"/>
          </a:xfrm>
          <a:prstGeom prst="rect">
            <a:avLst/>
          </a:prstGeom>
          <a:noFill/>
          <a:ln>
            <a:noFill/>
          </a:ln>
        </p:spPr>
      </p:pic>
      <p:sp>
        <p:nvSpPr>
          <p:cNvPr id="436" name="Google Shape;436;p2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solidFill>
                  <a:schemeClr val="lt1"/>
                </a:solidFill>
              </a:rPr>
              <a:t>MTSS Framework</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Virginia’s Five Core Components</a:t>
            </a:r>
            <a:endParaRPr/>
          </a:p>
        </p:txBody>
      </p:sp>
      <p:pic>
        <p:nvPicPr>
          <p:cNvPr id="443" name="Google Shape;443;p24"/>
          <p:cNvPicPr preferRelativeResize="0"/>
          <p:nvPr/>
        </p:nvPicPr>
        <p:blipFill rotWithShape="1">
          <a:blip r:embed="rId3">
            <a:alphaModFix/>
          </a:blip>
          <a:srcRect b="0" l="0" r="0" t="0"/>
          <a:stretch/>
        </p:blipFill>
        <p:spPr>
          <a:xfrm>
            <a:off x="751425" y="1432950"/>
            <a:ext cx="7753339" cy="54250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25"/>
          <p:cNvSpPr txBox="1"/>
          <p:nvPr>
            <p:ph idx="1" type="body"/>
          </p:nvPr>
        </p:nvSpPr>
        <p:spPr>
          <a:xfrm>
            <a:off x="3871975" y="1422088"/>
            <a:ext cx="4037700" cy="118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
        <p:nvSpPr>
          <p:cNvPr id="450" name="Google Shape;450;p25"/>
          <p:cNvSpPr txBox="1"/>
          <p:nvPr>
            <p:ph type="title"/>
          </p:nvPr>
        </p:nvSpPr>
        <p:spPr>
          <a:xfrm>
            <a:off x="321300" y="13335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rial"/>
              <a:buNone/>
            </a:pPr>
            <a:r>
              <a:rPr lang="en-US">
                <a:solidFill>
                  <a:schemeClr val="lt1"/>
                </a:solidFill>
              </a:rPr>
              <a:t>MTSS is for ALL!</a:t>
            </a:r>
            <a:endParaRPr>
              <a:solidFill>
                <a:schemeClr val="lt1"/>
              </a:solidFill>
            </a:endParaRPr>
          </a:p>
        </p:txBody>
      </p:sp>
      <p:pic>
        <p:nvPicPr>
          <p:cNvPr descr="Diagram showing how Systems, Data, and Practices overlap to achieve Equity in Outcomes" id="451" name="Google Shape;451;p25"/>
          <p:cNvPicPr preferRelativeResize="0"/>
          <p:nvPr>
            <p:ph idx="4294967295" type="body"/>
          </p:nvPr>
        </p:nvPicPr>
        <p:blipFill rotWithShape="1">
          <a:blip r:embed="rId3">
            <a:alphaModFix/>
          </a:blip>
          <a:srcRect b="0" l="0" r="0" t="0"/>
          <a:stretch/>
        </p:blipFill>
        <p:spPr>
          <a:xfrm>
            <a:off x="4995863" y="1919288"/>
            <a:ext cx="4148137" cy="3825875"/>
          </a:xfrm>
          <a:prstGeom prst="rect">
            <a:avLst/>
          </a:prstGeom>
          <a:noFill/>
          <a:ln>
            <a:noFill/>
          </a:ln>
        </p:spPr>
      </p:pic>
      <p:sp>
        <p:nvSpPr>
          <p:cNvPr id="452" name="Google Shape;452;p25"/>
          <p:cNvSpPr txBox="1"/>
          <p:nvPr/>
        </p:nvSpPr>
        <p:spPr>
          <a:xfrm>
            <a:off x="457200" y="2749525"/>
            <a:ext cx="4619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
        <p:nvSpPr>
          <p:cNvPr id="453" name="Google Shape;453;p25"/>
          <p:cNvSpPr txBox="1"/>
          <p:nvPr/>
        </p:nvSpPr>
        <p:spPr>
          <a:xfrm>
            <a:off x="439775" y="4161250"/>
            <a:ext cx="47127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
        <p:nvSpPr>
          <p:cNvPr id="454" name="Google Shape;454;p25"/>
          <p:cNvSpPr txBox="1"/>
          <p:nvPr/>
        </p:nvSpPr>
        <p:spPr>
          <a:xfrm>
            <a:off x="304801" y="4215119"/>
            <a:ext cx="2286000" cy="1454214"/>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 </a:t>
            </a:r>
            <a:r>
              <a:rPr b="1" i="0" lang="en-US" sz="1800" u="none" cap="none" strike="noStrike">
                <a:solidFill>
                  <a:schemeClr val="dk2"/>
                </a:solidFill>
                <a:latin typeface="Verdana"/>
                <a:ea typeface="Verdana"/>
                <a:cs typeface="Verdana"/>
                <a:sym typeface="Verdana"/>
              </a:rPr>
              <a:t>Differentiate and ensure equitable outcomes</a:t>
            </a:r>
            <a:endParaRPr b="1" i="0" sz="1050" u="none" cap="none" strike="noStrike">
              <a:solidFill>
                <a:schemeClr val="dk2"/>
              </a:solidFill>
              <a:latin typeface="Verdana"/>
              <a:ea typeface="Verdana"/>
              <a:cs typeface="Verdana"/>
              <a:sym typeface="Verdana"/>
            </a:endParaRPr>
          </a:p>
        </p:txBody>
      </p:sp>
      <p:sp>
        <p:nvSpPr>
          <p:cNvPr id="455" name="Google Shape;455;p25"/>
          <p:cNvSpPr txBox="1"/>
          <p:nvPr/>
        </p:nvSpPr>
        <p:spPr>
          <a:xfrm>
            <a:off x="2783425" y="1347600"/>
            <a:ext cx="3682800" cy="500100"/>
          </a:xfrm>
          <a:prstGeom prst="rect">
            <a:avLst/>
          </a:prstGeom>
          <a:noFill/>
          <a:ln cap="flat" cmpd="sng" w="38100">
            <a:solidFill>
              <a:schemeClr val="dk1"/>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Growth &amp; benefit are central. Must reflect equitable learning opportunities</a:t>
            </a:r>
            <a:endParaRPr b="0" i="0" sz="1400" u="none" cap="none" strike="noStrike">
              <a:solidFill>
                <a:srgbClr val="000000"/>
              </a:solidFill>
              <a:latin typeface="Verdana"/>
              <a:ea typeface="Verdana"/>
              <a:cs typeface="Verdana"/>
              <a:sym typeface="Verdana"/>
            </a:endParaRPr>
          </a:p>
        </p:txBody>
      </p:sp>
      <p:sp>
        <p:nvSpPr>
          <p:cNvPr id="456" name="Google Shape;456;p25"/>
          <p:cNvSpPr txBox="1"/>
          <p:nvPr/>
        </p:nvSpPr>
        <p:spPr>
          <a:xfrm>
            <a:off x="2963325" y="5790275"/>
            <a:ext cx="3333600" cy="715800"/>
          </a:xfrm>
          <a:prstGeom prst="rect">
            <a:avLst/>
          </a:prstGeom>
          <a:solidFill>
            <a:srgbClr val="62A6FF">
              <a:alpha val="60000"/>
            </a:srgbClr>
          </a:solidFill>
          <a:ln cap="flat" cmpd="sng" w="38100">
            <a:solidFill>
              <a:srgbClr val="0070C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Prioritize efficient and effective </a:t>
            </a:r>
            <a:r>
              <a:rPr b="1" i="0" lang="en-US" sz="1400" u="none" cap="none" strike="noStrike">
                <a:solidFill>
                  <a:srgbClr val="000000"/>
                </a:solidFill>
                <a:latin typeface="Verdana"/>
                <a:ea typeface="Verdana"/>
                <a:cs typeface="Verdana"/>
                <a:sym typeface="Verdana"/>
              </a:rPr>
              <a:t>practices </a:t>
            </a:r>
            <a:endParaRPr b="1" i="0" sz="1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(evidence, culture, context</a:t>
            </a:r>
            <a:r>
              <a:rPr b="0" i="0" lang="en-US" sz="1350" u="none" cap="none" strike="noStrike">
                <a:solidFill>
                  <a:srgbClr val="000000"/>
                </a:solidFill>
                <a:latin typeface="Calibri"/>
                <a:ea typeface="Calibri"/>
                <a:cs typeface="Calibri"/>
                <a:sym typeface="Calibri"/>
              </a:rPr>
              <a:t>)</a:t>
            </a:r>
            <a:endParaRPr b="0" i="0" sz="1050" u="none" cap="none" strike="noStrike">
              <a:solidFill>
                <a:srgbClr val="000000"/>
              </a:solidFill>
              <a:latin typeface="Arial"/>
              <a:ea typeface="Arial"/>
              <a:cs typeface="Arial"/>
              <a:sym typeface="Arial"/>
            </a:endParaRPr>
          </a:p>
        </p:txBody>
      </p:sp>
      <p:sp>
        <p:nvSpPr>
          <p:cNvPr id="457" name="Google Shape;457;p25"/>
          <p:cNvSpPr txBox="1"/>
          <p:nvPr/>
        </p:nvSpPr>
        <p:spPr>
          <a:xfrm>
            <a:off x="6857550" y="2496870"/>
            <a:ext cx="1905000" cy="1362300"/>
          </a:xfrm>
          <a:prstGeom prst="rect">
            <a:avLst/>
          </a:prstGeom>
          <a:solidFill>
            <a:srgbClr val="6CC08D">
              <a:alpha val="32941"/>
            </a:srgbClr>
          </a:solidFill>
          <a:ln cap="flat" cmpd="sng" w="38100">
            <a:solidFill>
              <a:srgbClr val="6CC08D"/>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Verdana"/>
                <a:ea typeface="Verdana"/>
                <a:cs typeface="Verdana"/>
                <a:sym typeface="Verdana"/>
              </a:rPr>
              <a:t>Data</a:t>
            </a:r>
            <a:r>
              <a:rPr b="0" i="0" lang="en-US" sz="1400" u="none" cap="none" strike="noStrike">
                <a:solidFill>
                  <a:srgbClr val="000000"/>
                </a:solidFill>
                <a:latin typeface="Verdana"/>
                <a:ea typeface="Verdana"/>
                <a:cs typeface="Verdana"/>
                <a:sym typeface="Verdana"/>
              </a:rPr>
              <a:t> informs decisions about screening, progress monitoring, fidelity, and equitable outcomes</a:t>
            </a:r>
            <a:endParaRPr b="0" i="0" sz="1100" u="none" cap="none" strike="noStrike">
              <a:solidFill>
                <a:srgbClr val="000000"/>
              </a:solidFill>
              <a:latin typeface="Verdana"/>
              <a:ea typeface="Verdana"/>
              <a:cs typeface="Verdana"/>
              <a:sym typeface="Verdana"/>
            </a:endParaRPr>
          </a:p>
        </p:txBody>
      </p:sp>
      <p:sp>
        <p:nvSpPr>
          <p:cNvPr id="458" name="Google Shape;458;p25"/>
          <p:cNvSpPr txBox="1"/>
          <p:nvPr/>
        </p:nvSpPr>
        <p:spPr>
          <a:xfrm>
            <a:off x="151638" y="2927829"/>
            <a:ext cx="2320200" cy="931200"/>
          </a:xfrm>
          <a:prstGeom prst="rect">
            <a:avLst/>
          </a:prstGeom>
          <a:solidFill>
            <a:srgbClr val="FF8AD8">
              <a:alpha val="32156"/>
            </a:srgbClr>
          </a:solidFill>
          <a:ln cap="flat" cmpd="sng" w="38100">
            <a:solidFill>
              <a:srgbClr val="FF40FF"/>
            </a:solidFill>
            <a:prstDash val="solid"/>
            <a:round/>
            <a:headEnd len="sm" w="sm" type="none"/>
            <a:tailEnd len="sm" w="sm" type="none"/>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Invest in </a:t>
            </a:r>
            <a:r>
              <a:rPr b="1" i="0" lang="en-US" sz="1400" u="none" cap="none" strike="noStrike">
                <a:solidFill>
                  <a:srgbClr val="000000"/>
                </a:solidFill>
                <a:latin typeface="Verdana"/>
                <a:ea typeface="Verdana"/>
                <a:cs typeface="Verdana"/>
                <a:sym typeface="Verdana"/>
              </a:rPr>
              <a:t>Systems!!!</a:t>
            </a:r>
            <a:r>
              <a:rPr b="0" i="0" lang="en-US" sz="1400" u="none" cap="none" strike="noStrike">
                <a:solidFill>
                  <a:srgbClr val="000000"/>
                </a:solidFill>
                <a:latin typeface="Verdana"/>
                <a:ea typeface="Verdana"/>
                <a:cs typeface="Verdana"/>
                <a:sym typeface="Verdana"/>
              </a:rPr>
              <a:t> (Leadership teams, support professional learning and coaching)</a:t>
            </a:r>
            <a:endParaRPr b="0" i="0" sz="1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6"/>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US"/>
              <a:t>Implementation Made Simple</a:t>
            </a:r>
            <a:endParaRPr/>
          </a:p>
        </p:txBody>
      </p:sp>
      <p:sp>
        <p:nvSpPr>
          <p:cNvPr id="465" name="Google Shape;465;p26"/>
          <p:cNvSpPr txBox="1"/>
          <p:nvPr/>
        </p:nvSpPr>
        <p:spPr>
          <a:xfrm>
            <a:off x="457200" y="2749525"/>
            <a:ext cx="46191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
        <p:nvSpPr>
          <p:cNvPr id="466" name="Google Shape;466;p26"/>
          <p:cNvSpPr txBox="1"/>
          <p:nvPr/>
        </p:nvSpPr>
        <p:spPr>
          <a:xfrm>
            <a:off x="439775" y="4161250"/>
            <a:ext cx="47127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
        <p:nvSpPr>
          <p:cNvPr id="467" name="Google Shape;467;p26"/>
          <p:cNvSpPr txBox="1"/>
          <p:nvPr/>
        </p:nvSpPr>
        <p:spPr>
          <a:xfrm>
            <a:off x="206600" y="1439325"/>
            <a:ext cx="8825100" cy="50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FF"/>
                </a:solidFill>
                <a:latin typeface="Verdana"/>
                <a:ea typeface="Verdana"/>
                <a:cs typeface="Verdana"/>
                <a:sym typeface="Verdana"/>
              </a:rPr>
              <a:t>Your division has this </a:t>
            </a:r>
            <a:r>
              <a:rPr b="1" i="0" lang="en-US" sz="2700" u="none" cap="none" strike="noStrike">
                <a:solidFill>
                  <a:srgbClr val="0000FF"/>
                </a:solidFill>
                <a:latin typeface="Verdana"/>
                <a:ea typeface="Verdana"/>
                <a:cs typeface="Verdana"/>
                <a:sym typeface="Verdana"/>
              </a:rPr>
              <a:t>THING</a:t>
            </a:r>
            <a:r>
              <a:rPr b="0" i="0" lang="en-US" sz="2700" u="none" cap="none" strike="noStrike">
                <a:solidFill>
                  <a:srgbClr val="0000FF"/>
                </a:solidFill>
                <a:latin typeface="Verdana"/>
                <a:ea typeface="Verdana"/>
                <a:cs typeface="Verdana"/>
                <a:sym typeface="Verdana"/>
              </a:rPr>
              <a:t> (program, practice, intervention) that they want to do.</a:t>
            </a:r>
            <a:endParaRPr b="0" i="0" sz="2700" u="none" cap="none" strike="noStrike">
              <a:solidFill>
                <a:srgbClr val="0000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8000"/>
                </a:solidFill>
                <a:latin typeface="Verdana"/>
                <a:ea typeface="Verdana"/>
                <a:cs typeface="Verdana"/>
                <a:sym typeface="Verdana"/>
              </a:rPr>
              <a:t>Your division uses the MTSS framework to </a:t>
            </a:r>
            <a:r>
              <a:rPr b="1" i="0" lang="en-US" sz="2700" u="none" cap="none" strike="noStrike">
                <a:solidFill>
                  <a:srgbClr val="008000"/>
                </a:solidFill>
                <a:latin typeface="Verdana"/>
                <a:ea typeface="Verdana"/>
                <a:cs typeface="Verdana"/>
                <a:sym typeface="Verdana"/>
              </a:rPr>
              <a:t>organize</a:t>
            </a:r>
            <a:r>
              <a:rPr b="0" i="0" lang="en-US" sz="2700" u="none" cap="none" strike="noStrike">
                <a:solidFill>
                  <a:srgbClr val="008000"/>
                </a:solidFill>
                <a:latin typeface="Verdana"/>
                <a:ea typeface="Verdana"/>
                <a:cs typeface="Verdana"/>
                <a:sym typeface="Verdana"/>
              </a:rPr>
              <a:t>  the THING.</a:t>
            </a:r>
            <a:endParaRPr b="0" i="0" sz="2700" u="none" cap="none" strike="noStrike">
              <a:solidFill>
                <a:srgbClr val="008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FF00FF"/>
                </a:solidFill>
                <a:latin typeface="Verdana"/>
                <a:ea typeface="Verdana"/>
                <a:cs typeface="Verdana"/>
                <a:sym typeface="Verdana"/>
              </a:rPr>
              <a:t>MTSS has these </a:t>
            </a:r>
            <a:r>
              <a:rPr b="1" i="0" lang="en-US" sz="2700" u="none" cap="none" strike="noStrike">
                <a:solidFill>
                  <a:srgbClr val="FF00FF"/>
                </a:solidFill>
                <a:latin typeface="Verdana"/>
                <a:ea typeface="Verdana"/>
                <a:cs typeface="Verdana"/>
                <a:sym typeface="Verdana"/>
              </a:rPr>
              <a:t>tools, strategies, activities </a:t>
            </a:r>
            <a:r>
              <a:rPr b="0" i="0" lang="en-US" sz="2700" u="none" cap="none" strike="noStrike">
                <a:solidFill>
                  <a:srgbClr val="FF00FF"/>
                </a:solidFill>
                <a:latin typeface="Verdana"/>
                <a:ea typeface="Verdana"/>
                <a:cs typeface="Verdana"/>
                <a:sym typeface="Verdana"/>
              </a:rPr>
              <a:t>to do THIS THING (ANY THING) </a:t>
            </a:r>
            <a:endParaRPr b="0" i="0" sz="2700" u="none" cap="none" strike="noStrike">
              <a:solidFill>
                <a:srgbClr val="FF00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FF6600"/>
                </a:solidFill>
                <a:latin typeface="Verdana"/>
                <a:ea typeface="Verdana"/>
                <a:cs typeface="Verdana"/>
                <a:sym typeface="Verdana"/>
              </a:rPr>
              <a:t>DATA</a:t>
            </a:r>
            <a:r>
              <a:rPr b="0" i="0" lang="en-US" sz="2700" u="none" cap="none" strike="noStrike">
                <a:solidFill>
                  <a:srgbClr val="FF6600"/>
                </a:solidFill>
                <a:latin typeface="Verdana"/>
                <a:ea typeface="Verdana"/>
                <a:cs typeface="Verdana"/>
                <a:sym typeface="Verdana"/>
              </a:rPr>
              <a:t> tells us how much, how well we are at doing this THING. </a:t>
            </a:r>
            <a:r>
              <a:rPr b="0" i="0" lang="en-US" sz="2700" u="none" cap="none" strike="noStrike">
                <a:solidFill>
                  <a:schemeClr val="dk1"/>
                </a:solidFill>
                <a:latin typeface="Verdana"/>
                <a:ea typeface="Verdana"/>
                <a:cs typeface="Verdana"/>
                <a:sym typeface="Verdana"/>
              </a:rPr>
              <a:t> </a:t>
            </a:r>
            <a:endParaRPr b="0" i="0" sz="2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NIRN-SISEP Center</a:t>
            </a:r>
            <a:endParaRPr b="0"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2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Implementation Science</a:t>
            </a:r>
            <a:endParaRPr/>
          </a:p>
        </p:txBody>
      </p:sp>
      <p:pic>
        <p:nvPicPr>
          <p:cNvPr id="474" name="Google Shape;474;p27"/>
          <p:cNvPicPr preferRelativeResize="0"/>
          <p:nvPr/>
        </p:nvPicPr>
        <p:blipFill rotWithShape="1">
          <a:blip r:embed="rId3">
            <a:alphaModFix/>
          </a:blip>
          <a:srcRect b="0" l="0" r="0" t="0"/>
          <a:stretch/>
        </p:blipFill>
        <p:spPr>
          <a:xfrm>
            <a:off x="871850" y="1640425"/>
            <a:ext cx="7611950" cy="4696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Phases of Implementation</a:t>
            </a:r>
            <a:endParaRPr/>
          </a:p>
        </p:txBody>
      </p:sp>
      <p:sp>
        <p:nvSpPr>
          <p:cNvPr id="481" name="Google Shape;481;p2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p:txBody>
      </p:sp>
      <p:pic>
        <p:nvPicPr>
          <p:cNvPr id="482" name="Google Shape;482;p28"/>
          <p:cNvPicPr preferRelativeResize="0"/>
          <p:nvPr/>
        </p:nvPicPr>
        <p:blipFill rotWithShape="1">
          <a:blip r:embed="rId3">
            <a:alphaModFix/>
          </a:blip>
          <a:srcRect b="0" l="0" r="0" t="0"/>
          <a:stretch/>
        </p:blipFill>
        <p:spPr>
          <a:xfrm>
            <a:off x="0" y="4284841"/>
            <a:ext cx="9144001" cy="1738859"/>
          </a:xfrm>
          <a:prstGeom prst="rect">
            <a:avLst/>
          </a:prstGeom>
          <a:noFill/>
          <a:ln>
            <a:noFill/>
          </a:ln>
        </p:spPr>
      </p:pic>
      <p:pic>
        <p:nvPicPr>
          <p:cNvPr id="483" name="Google Shape;483;p28"/>
          <p:cNvPicPr preferRelativeResize="0"/>
          <p:nvPr/>
        </p:nvPicPr>
        <p:blipFill rotWithShape="1">
          <a:blip r:embed="rId4">
            <a:alphaModFix/>
          </a:blip>
          <a:srcRect b="0" l="0" r="0" t="0"/>
          <a:stretch/>
        </p:blipFill>
        <p:spPr>
          <a:xfrm>
            <a:off x="0" y="1418143"/>
            <a:ext cx="9144000" cy="3265706"/>
          </a:xfrm>
          <a:prstGeom prst="rect">
            <a:avLst/>
          </a:prstGeom>
          <a:noFill/>
          <a:ln>
            <a:noFill/>
          </a:ln>
        </p:spPr>
      </p:pic>
      <p:sp>
        <p:nvSpPr>
          <p:cNvPr id="484" name="Google Shape;484;p28"/>
          <p:cNvSpPr txBox="1"/>
          <p:nvPr/>
        </p:nvSpPr>
        <p:spPr>
          <a:xfrm>
            <a:off x="95375" y="5892425"/>
            <a:ext cx="8947200" cy="851485"/>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360"/>
              </a:spcBef>
              <a:spcAft>
                <a:spcPts val="0"/>
              </a:spcAft>
              <a:buClr>
                <a:schemeClr val="dk1"/>
              </a:buClr>
              <a:buSzPts val="1100"/>
              <a:buFont typeface="Arial"/>
              <a:buNone/>
            </a:pPr>
            <a:r>
              <a:rPr b="1" i="0" lang="en-US" sz="2000" u="none" cap="none" strike="noStrike">
                <a:solidFill>
                  <a:srgbClr val="0B5394"/>
                </a:solidFill>
                <a:highlight>
                  <a:schemeClr val="lt1"/>
                </a:highlight>
                <a:latin typeface="Verdana"/>
                <a:ea typeface="Verdana"/>
                <a:cs typeface="Verdana"/>
                <a:sym typeface="Verdana"/>
              </a:rPr>
              <a:t>Phase-based work helps to successfully navigate the journey.</a:t>
            </a:r>
            <a:endParaRPr b="1" i="0" sz="2000" u="none" cap="none" strike="noStrike">
              <a:solidFill>
                <a:srgbClr val="0B5394"/>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Managing Complex Change</a:t>
            </a:r>
            <a:endParaRPr/>
          </a:p>
        </p:txBody>
      </p:sp>
      <p:sp>
        <p:nvSpPr>
          <p:cNvPr id="491" name="Google Shape;491;p29"/>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p:txBody>
      </p:sp>
      <p:pic>
        <p:nvPicPr>
          <p:cNvPr id="492" name="Google Shape;492;p29"/>
          <p:cNvPicPr preferRelativeResize="0"/>
          <p:nvPr/>
        </p:nvPicPr>
        <p:blipFill rotWithShape="1">
          <a:blip r:embed="rId3">
            <a:alphaModFix/>
          </a:blip>
          <a:srcRect b="0" l="0" r="0" t="14345"/>
          <a:stretch/>
        </p:blipFill>
        <p:spPr>
          <a:xfrm>
            <a:off x="321650" y="1371600"/>
            <a:ext cx="8500700" cy="4696396"/>
          </a:xfrm>
          <a:prstGeom prst="rect">
            <a:avLst/>
          </a:prstGeom>
          <a:noFill/>
          <a:ln>
            <a:noFill/>
          </a:ln>
        </p:spPr>
      </p:pic>
      <p:sp>
        <p:nvSpPr>
          <p:cNvPr id="493" name="Google Shape;493;p29"/>
          <p:cNvSpPr txBox="1"/>
          <p:nvPr/>
        </p:nvSpPr>
        <p:spPr>
          <a:xfrm>
            <a:off x="0" y="5733725"/>
            <a:ext cx="88224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                                                                                                                     Source: Adapted from Knoster, T., Villa R., &amp; Thousand, J. (2000). </a:t>
            </a:r>
            <a:endParaRPr b="0" i="0" sz="1100" u="none" cap="none" strike="noStrike">
              <a:solidFill>
                <a:srgbClr val="000000"/>
              </a:solidFill>
              <a:latin typeface="Arial"/>
              <a:ea typeface="Arial"/>
              <a:cs typeface="Arial"/>
              <a:sym typeface="Arial"/>
            </a:endParaRPr>
          </a:p>
        </p:txBody>
      </p:sp>
      <p:sp>
        <p:nvSpPr>
          <p:cNvPr id="494" name="Google Shape;494;p29"/>
          <p:cNvSpPr/>
          <p:nvPr/>
        </p:nvSpPr>
        <p:spPr>
          <a:xfrm>
            <a:off x="399625" y="5888975"/>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Virtual Community Agreements</a:t>
            </a:r>
            <a:endParaRPr/>
          </a:p>
        </p:txBody>
      </p:sp>
      <p:sp>
        <p:nvSpPr>
          <p:cNvPr id="239" name="Google Shape;239;p3"/>
          <p:cNvSpPr txBox="1"/>
          <p:nvPr/>
        </p:nvSpPr>
        <p:spPr>
          <a:xfrm>
            <a:off x="285900" y="1371900"/>
            <a:ext cx="8686800" cy="549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640"/>
              </a:spcBef>
              <a:spcAft>
                <a:spcPts val="0"/>
              </a:spcAft>
              <a:buClr>
                <a:srgbClr val="000000"/>
              </a:buClr>
              <a:buSzPts val="2400"/>
              <a:buFont typeface="Arial"/>
              <a:buNone/>
            </a:pPr>
            <a:r>
              <a:rPr b="1" i="1" lang="en-US" sz="2400" u="none" cap="none" strike="noStrike">
                <a:solidFill>
                  <a:schemeClr val="dk1"/>
                </a:solidFill>
                <a:latin typeface="Verdana"/>
                <a:ea typeface="Verdana"/>
                <a:cs typeface="Verdana"/>
                <a:sym typeface="Verdana"/>
              </a:rPr>
              <a:t>Be Responsible:</a:t>
            </a:r>
            <a:endParaRPr b="1" i="1"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56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Take care of your needs</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Share your questions with the group</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640"/>
              </a:spcBef>
              <a:spcAft>
                <a:spcPts val="0"/>
              </a:spcAft>
              <a:buClr>
                <a:srgbClr val="000000"/>
              </a:buClr>
              <a:buSzPts val="2400"/>
              <a:buFont typeface="Arial"/>
              <a:buNone/>
            </a:pPr>
            <a:r>
              <a:rPr b="1" i="1" lang="en-US" sz="2400" u="none" cap="none" strike="noStrike">
                <a:solidFill>
                  <a:schemeClr val="dk1"/>
                </a:solidFill>
                <a:latin typeface="Verdana"/>
                <a:ea typeface="Verdana"/>
                <a:cs typeface="Verdana"/>
                <a:sym typeface="Verdana"/>
              </a:rPr>
              <a:t>Be Respectful:</a:t>
            </a:r>
            <a:endParaRPr b="1" i="1"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56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Turn volume/sound off on cell phones</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Listen to others attentively</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Follow up and complete assigned tasks</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640"/>
              </a:spcBef>
              <a:spcAft>
                <a:spcPts val="0"/>
              </a:spcAft>
              <a:buClr>
                <a:srgbClr val="000000"/>
              </a:buClr>
              <a:buSzPts val="2400"/>
              <a:buFont typeface="Arial"/>
              <a:buNone/>
            </a:pPr>
            <a:r>
              <a:rPr b="1" i="1" lang="en-US" sz="2400" u="none" cap="none" strike="noStrike">
                <a:solidFill>
                  <a:schemeClr val="dk1"/>
                </a:solidFill>
                <a:latin typeface="Verdana"/>
                <a:ea typeface="Verdana"/>
                <a:cs typeface="Verdana"/>
                <a:sym typeface="Verdana"/>
              </a:rPr>
              <a:t>Be Engaged:</a:t>
            </a:r>
            <a:endParaRPr b="1" i="1"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56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Please keep your video on as much as possible</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Ask what you need to know to understand and contribute</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Share your expertise, information and ideas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0"/>
          <p:cNvSpPr txBox="1"/>
          <p:nvPr>
            <p:ph type="ctrTitle"/>
          </p:nvPr>
        </p:nvSpPr>
        <p:spPr>
          <a:xfrm>
            <a:off x="928464" y="1600200"/>
            <a:ext cx="7240509" cy="1470025"/>
          </a:xfrm>
          <a:prstGeom prst="rect">
            <a:avLst/>
          </a:prstGeom>
          <a:solidFill>
            <a:schemeClr val="lt1">
              <a:alpha val="64705"/>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5400"/>
              <a:buNone/>
            </a:pPr>
            <a:r>
              <a:rPr lang="en-US" sz="5000"/>
              <a:t>Systems Coaching Skills </a:t>
            </a:r>
            <a:endParaRPr sz="5000"/>
          </a:p>
        </p:txBody>
      </p:sp>
      <p:sp>
        <p:nvSpPr>
          <p:cNvPr id="501" name="Google Shape;501;p30"/>
          <p:cNvSpPr txBox="1"/>
          <p:nvPr>
            <p:ph idx="1" type="subTitle"/>
          </p:nvPr>
        </p:nvSpPr>
        <p:spPr>
          <a:xfrm>
            <a:off x="1348319" y="3429000"/>
            <a:ext cx="6400800" cy="914400"/>
          </a:xfrm>
          <a:prstGeom prst="rect">
            <a:avLst/>
          </a:prstGeom>
          <a:solidFill>
            <a:schemeClr val="lt1">
              <a:alpha val="64705"/>
            </a:schemeClr>
          </a:solid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502" name="Google Shape;502;p30"/>
          <p:cNvPicPr preferRelativeResize="0"/>
          <p:nvPr/>
        </p:nvPicPr>
        <p:blipFill rotWithShape="1">
          <a:blip r:embed="rId3">
            <a:alphaModFix/>
          </a:blip>
          <a:srcRect b="0" l="0" r="0" t="0"/>
          <a:stretch/>
        </p:blipFill>
        <p:spPr>
          <a:xfrm>
            <a:off x="2031475" y="3567600"/>
            <a:ext cx="4927299" cy="3071349"/>
          </a:xfrm>
          <a:prstGeom prst="rect">
            <a:avLst/>
          </a:prstGeom>
          <a:noFill/>
          <a:ln>
            <a:noFill/>
          </a:ln>
        </p:spPr>
      </p:pic>
      <p:sp>
        <p:nvSpPr>
          <p:cNvPr id="503" name="Google Shape;503;p30"/>
          <p:cNvSpPr txBox="1"/>
          <p:nvPr/>
        </p:nvSpPr>
        <p:spPr>
          <a:xfrm>
            <a:off x="181225" y="5371925"/>
            <a:ext cx="1689300" cy="66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WHAT</a:t>
            </a:r>
            <a:endParaRPr b="1" i="0" sz="3200" u="none" cap="none" strike="noStrike">
              <a:solidFill>
                <a:schemeClr val="dk1"/>
              </a:solidFill>
              <a:latin typeface="Verdana"/>
              <a:ea typeface="Verdana"/>
              <a:cs typeface="Verdana"/>
              <a:sym typeface="Verdana"/>
            </a:endParaRPr>
          </a:p>
        </p:txBody>
      </p:sp>
      <p:sp>
        <p:nvSpPr>
          <p:cNvPr id="504" name="Google Shape;504;p30"/>
          <p:cNvSpPr txBox="1"/>
          <p:nvPr/>
        </p:nvSpPr>
        <p:spPr>
          <a:xfrm>
            <a:off x="7220225" y="5532825"/>
            <a:ext cx="1923900" cy="50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Verdana"/>
                <a:ea typeface="Verdana"/>
                <a:cs typeface="Verdana"/>
                <a:sym typeface="Verdana"/>
              </a:rPr>
              <a:t>HOW</a:t>
            </a:r>
            <a:endParaRPr b="1" i="0" sz="3200" u="none" cap="none" strike="noStrike">
              <a:solidFill>
                <a:schemeClr val="dk1"/>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Coaching for Systems Change</a:t>
            </a:r>
            <a:endParaRPr/>
          </a:p>
        </p:txBody>
      </p:sp>
      <p:sp>
        <p:nvSpPr>
          <p:cNvPr id="510" name="Google Shape;510;p31"/>
          <p:cNvSpPr txBox="1"/>
          <p:nvPr>
            <p:ph idx="1" type="body"/>
          </p:nvPr>
        </p:nvSpPr>
        <p:spPr>
          <a:xfrm>
            <a:off x="454175" y="1805700"/>
            <a:ext cx="8233200" cy="3246600"/>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640"/>
              </a:spcBef>
              <a:spcAft>
                <a:spcPts val="0"/>
              </a:spcAft>
              <a:buSzPts val="3200"/>
              <a:buNone/>
            </a:pPr>
            <a:r>
              <a:rPr lang="en-US"/>
              <a:t>….”VTSS systems coaching is defined as the </a:t>
            </a:r>
            <a:r>
              <a:rPr lang="en-US">
                <a:solidFill>
                  <a:srgbClr val="C00000"/>
                </a:solidFill>
              </a:rPr>
              <a:t>set of skills </a:t>
            </a:r>
            <a:r>
              <a:rPr lang="en-US"/>
              <a:t>that provides embedded, sustained professional learning (training and coaching).”</a:t>
            </a:r>
            <a:endParaRPr/>
          </a:p>
        </p:txBody>
      </p:sp>
      <p:sp>
        <p:nvSpPr>
          <p:cNvPr id="511" name="Google Shape;511;p31"/>
          <p:cNvSpPr txBox="1"/>
          <p:nvPr/>
        </p:nvSpPr>
        <p:spPr>
          <a:xfrm>
            <a:off x="454175" y="4655725"/>
            <a:ext cx="8229600" cy="748500"/>
          </a:xfrm>
          <a:prstGeom prst="rect">
            <a:avLst/>
          </a:prstGeom>
          <a:noFill/>
          <a:ln>
            <a:noFill/>
          </a:ln>
        </p:spPr>
        <p:txBody>
          <a:bodyPr anchorCtr="0" anchor="ctr"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1520"/>
              <a:buFont typeface="Arial"/>
              <a:buNone/>
            </a:pPr>
            <a:r>
              <a:t/>
            </a:r>
            <a:endParaRPr b="0" i="0" sz="2400" u="none" cap="none" strike="noStrike">
              <a:solidFill>
                <a:srgbClr val="003369"/>
              </a:solidFill>
              <a:latin typeface="Arial"/>
              <a:ea typeface="Arial"/>
              <a:cs typeface="Arial"/>
              <a:sym typeface="Arial"/>
            </a:endParaRPr>
          </a:p>
          <a:p>
            <a:pPr indent="-342900" lvl="0" marL="342900" marR="0" rtl="0" algn="ctr">
              <a:lnSpc>
                <a:spcPct val="80000"/>
              </a:lnSpc>
              <a:spcBef>
                <a:spcPts val="570"/>
              </a:spcBef>
              <a:spcAft>
                <a:spcPts val="0"/>
              </a:spcAft>
              <a:buClr>
                <a:schemeClr val="dk1"/>
              </a:buClr>
              <a:buSzPts val="2850"/>
              <a:buFont typeface="Arial"/>
              <a:buNone/>
            </a:pPr>
            <a:r>
              <a:t/>
            </a:r>
            <a:endParaRPr b="0" i="0" sz="3600" u="none" cap="none" strike="noStrike">
              <a:solidFill>
                <a:srgbClr val="003369"/>
              </a:solidFill>
              <a:latin typeface="Verdana"/>
              <a:ea typeface="Verdana"/>
              <a:cs typeface="Verdana"/>
              <a:sym typeface="Verdana"/>
            </a:endParaRPr>
          </a:p>
        </p:txBody>
      </p:sp>
      <p:sp>
        <p:nvSpPr>
          <p:cNvPr id="512" name="Google Shape;512;p31"/>
          <p:cNvSpPr txBox="1"/>
          <p:nvPr/>
        </p:nvSpPr>
        <p:spPr>
          <a:xfrm>
            <a:off x="0" y="6240800"/>
            <a:ext cx="74616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chemeClr val="dk1"/>
              </a:buClr>
              <a:buSzPts val="1100"/>
              <a:buFont typeface="Arial"/>
              <a:buNone/>
            </a:pPr>
            <a:r>
              <a:rPr b="0" i="0" lang="en-US" sz="2100" u="none" cap="none" strike="noStrike">
                <a:solidFill>
                  <a:schemeClr val="dk1"/>
                </a:solidFill>
                <a:latin typeface="Verdana"/>
                <a:ea typeface="Verdana"/>
                <a:cs typeface="Verdana"/>
                <a:sym typeface="Verdana"/>
              </a:rPr>
              <a:t>Source: VTSS Coaching Roles and Responsibilities</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32"/>
          <p:cNvSpPr txBox="1"/>
          <p:nvPr>
            <p:ph idx="1" type="body"/>
          </p:nvPr>
        </p:nvSpPr>
        <p:spPr>
          <a:xfrm>
            <a:off x="228600" y="1981200"/>
            <a:ext cx="8686800" cy="4461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900"/>
              <a:t>Through ongoing relationships and facilitating a cyclical process, systems coaching develops the </a:t>
            </a:r>
            <a:r>
              <a:rPr lang="en-US" sz="2900">
                <a:solidFill>
                  <a:srgbClr val="C00000"/>
                </a:solidFill>
              </a:rPr>
              <a:t>capacity</a:t>
            </a:r>
            <a:r>
              <a:rPr lang="en-US" sz="2900"/>
              <a:t> of </a:t>
            </a:r>
            <a:r>
              <a:rPr lang="en-US" sz="2900">
                <a:solidFill>
                  <a:srgbClr val="C00000"/>
                </a:solidFill>
              </a:rPr>
              <a:t>division and school leadership</a:t>
            </a:r>
            <a:r>
              <a:rPr lang="en-US" sz="2900"/>
              <a:t> teams to implement and align MTSS with their mission and goals </a:t>
            </a:r>
            <a:r>
              <a:rPr i="1" lang="en-US" sz="2900"/>
              <a:t>(outlined in strategic plans, continuous improvement plans, OSQ plans/MOUs, SEPI CAPs) </a:t>
            </a:r>
            <a:r>
              <a:rPr lang="en-US" sz="2900"/>
              <a:t>in order to enhance student outcomes. </a:t>
            </a:r>
            <a:r>
              <a:rPr lang="en-US" sz="3100"/>
              <a:t> </a:t>
            </a:r>
            <a:endParaRPr sz="3100"/>
          </a:p>
          <a:p>
            <a:pPr indent="0" lvl="0" marL="0" rtl="0" algn="l">
              <a:lnSpc>
                <a:spcPct val="100000"/>
              </a:lnSpc>
              <a:spcBef>
                <a:spcPts val="360"/>
              </a:spcBef>
              <a:spcAft>
                <a:spcPts val="0"/>
              </a:spcAft>
              <a:buSzPts val="1800"/>
              <a:buNone/>
            </a:pPr>
            <a:r>
              <a:t/>
            </a:r>
            <a:endParaRPr sz="2500"/>
          </a:p>
          <a:p>
            <a:pPr indent="0" lvl="0" marL="0" rtl="0" algn="l">
              <a:lnSpc>
                <a:spcPct val="100000"/>
              </a:lnSpc>
              <a:spcBef>
                <a:spcPts val="360"/>
              </a:spcBef>
              <a:spcAft>
                <a:spcPts val="0"/>
              </a:spcAft>
              <a:buSzPts val="1800"/>
              <a:buNone/>
            </a:pPr>
            <a:r>
              <a:rPr lang="en-US" sz="2500"/>
              <a:t>(March and Gaunt </a:t>
            </a:r>
            <a:r>
              <a:rPr lang="en-US" sz="2500">
                <a:solidFill>
                  <a:schemeClr val="dk1"/>
                </a:solidFill>
              </a:rPr>
              <a:t>2013</a:t>
            </a:r>
            <a:r>
              <a:rPr lang="en-US" sz="2500"/>
              <a:t>, p. 2)</a:t>
            </a:r>
            <a:endParaRPr sz="3100"/>
          </a:p>
        </p:txBody>
      </p:sp>
      <p:sp>
        <p:nvSpPr>
          <p:cNvPr id="519" name="Google Shape;519;p32"/>
          <p:cNvSpPr txBox="1"/>
          <p:nvPr>
            <p:ph type="title"/>
          </p:nvPr>
        </p:nvSpPr>
        <p:spPr>
          <a:xfrm>
            <a:off x="228600" y="274320"/>
            <a:ext cx="8686800" cy="1371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The Why behind </a:t>
            </a:r>
            <a:endParaRPr/>
          </a:p>
          <a:p>
            <a:pPr indent="0" lvl="0" marL="0" rtl="0" algn="ctr">
              <a:lnSpc>
                <a:spcPct val="100000"/>
              </a:lnSpc>
              <a:spcBef>
                <a:spcPts val="0"/>
              </a:spcBef>
              <a:spcAft>
                <a:spcPts val="0"/>
              </a:spcAft>
              <a:buSzPts val="4000"/>
              <a:buNone/>
            </a:pPr>
            <a:r>
              <a:rPr lang="en-US"/>
              <a:t>Systems Coaching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3"/>
          <p:cNvSpPr txBox="1"/>
          <p:nvPr>
            <p:ph idx="1" type="body"/>
          </p:nvPr>
        </p:nvSpPr>
        <p:spPr>
          <a:xfrm>
            <a:off x="558200" y="1957925"/>
            <a:ext cx="8233200" cy="4488600"/>
          </a:xfrm>
          <a:prstGeom prst="rect">
            <a:avLst/>
          </a:prstGeom>
          <a:noFill/>
          <a:ln>
            <a:noFill/>
          </a:ln>
        </p:spPr>
        <p:txBody>
          <a:bodyPr anchorCtr="0" anchor="t" bIns="45700" lIns="91425" spcFirstLastPara="1" rIns="91425" wrap="square" tIns="45700">
            <a:normAutofit fontScale="92500" lnSpcReduction="10000"/>
          </a:bodyPr>
          <a:lstStyle/>
          <a:p>
            <a:pPr indent="0" lvl="0" marL="457200" rtl="0" algn="l">
              <a:lnSpc>
                <a:spcPct val="100000"/>
              </a:lnSpc>
              <a:spcBef>
                <a:spcPts val="0"/>
              </a:spcBef>
              <a:spcAft>
                <a:spcPts val="0"/>
              </a:spcAft>
              <a:buSzPct val="56250"/>
              <a:buNone/>
            </a:pPr>
            <a:r>
              <a:rPr lang="en-US"/>
              <a:t>Take a processing pause to spend a few moments in a break out room to reflect on the last slide within this latest chunk of content </a:t>
            </a:r>
            <a:endParaRPr/>
          </a:p>
          <a:p>
            <a:pPr indent="0" lvl="0" marL="457200" rtl="0" algn="ctr">
              <a:lnSpc>
                <a:spcPct val="100000"/>
              </a:lnSpc>
              <a:spcBef>
                <a:spcPts val="0"/>
              </a:spcBef>
              <a:spcAft>
                <a:spcPts val="0"/>
              </a:spcAft>
              <a:buSzPct val="56250"/>
              <a:buNone/>
            </a:pPr>
            <a:r>
              <a:rPr lang="en-US"/>
              <a:t>(3 minutes of silence)</a:t>
            </a:r>
            <a:endParaRPr/>
          </a:p>
          <a:p>
            <a:pPr indent="0" lvl="0" marL="457200" rtl="0" algn="l">
              <a:lnSpc>
                <a:spcPct val="100000"/>
              </a:lnSpc>
              <a:spcBef>
                <a:spcPts val="0"/>
              </a:spcBef>
              <a:spcAft>
                <a:spcPts val="0"/>
              </a:spcAft>
              <a:buSzPct val="56250"/>
              <a:buNone/>
            </a:pPr>
            <a:r>
              <a:t/>
            </a:r>
            <a:endParaRPr/>
          </a:p>
          <a:p>
            <a:pPr indent="0" lvl="0" marL="457200" rtl="0" algn="l">
              <a:lnSpc>
                <a:spcPct val="100000"/>
              </a:lnSpc>
              <a:spcBef>
                <a:spcPts val="0"/>
              </a:spcBef>
              <a:spcAft>
                <a:spcPts val="0"/>
              </a:spcAft>
              <a:buSzPct val="56250"/>
              <a:buNone/>
            </a:pPr>
            <a:r>
              <a:rPr lang="en-US"/>
              <a:t>Then allow each colleague share out an aha, thought or even question to consider</a:t>
            </a:r>
            <a:endParaRPr/>
          </a:p>
          <a:p>
            <a:pPr indent="0" lvl="0" marL="457200" rtl="0" algn="ctr">
              <a:lnSpc>
                <a:spcPct val="100000"/>
              </a:lnSpc>
              <a:spcBef>
                <a:spcPts val="0"/>
              </a:spcBef>
              <a:spcAft>
                <a:spcPts val="0"/>
              </a:spcAft>
              <a:buSzPct val="56250"/>
              <a:buNone/>
            </a:pPr>
            <a:r>
              <a:rPr lang="en-US"/>
              <a:t>(5 minutes to share)</a:t>
            </a:r>
            <a:endParaRPr/>
          </a:p>
          <a:p>
            <a:pPr indent="0" lvl="0" marL="457200" rtl="0" algn="l">
              <a:lnSpc>
                <a:spcPct val="100000"/>
              </a:lnSpc>
              <a:spcBef>
                <a:spcPts val="0"/>
              </a:spcBef>
              <a:spcAft>
                <a:spcPts val="0"/>
              </a:spcAft>
              <a:buSzPct val="56250"/>
              <a:buNone/>
            </a:pPr>
            <a:r>
              <a:t/>
            </a:r>
            <a:endParaRPr/>
          </a:p>
          <a:p>
            <a:pPr indent="0" lvl="0" marL="457200" rtl="0" algn="l">
              <a:lnSpc>
                <a:spcPct val="100000"/>
              </a:lnSpc>
              <a:spcBef>
                <a:spcPts val="0"/>
              </a:spcBef>
              <a:spcAft>
                <a:spcPts val="0"/>
              </a:spcAft>
              <a:buSzPct val="56250"/>
              <a:buNone/>
            </a:pPr>
            <a:r>
              <a:t/>
            </a:r>
            <a:endParaRPr/>
          </a:p>
        </p:txBody>
      </p:sp>
      <p:sp>
        <p:nvSpPr>
          <p:cNvPr id="526" name="Google Shape;526;p33"/>
          <p:cNvSpPr txBox="1"/>
          <p:nvPr>
            <p:ph type="title"/>
          </p:nvPr>
        </p:nvSpPr>
        <p:spPr>
          <a:xfrm>
            <a:off x="228600" y="274320"/>
            <a:ext cx="8686800" cy="1371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Chunk &amp; Chew</a:t>
            </a:r>
            <a:endParaRPr/>
          </a:p>
        </p:txBody>
      </p:sp>
      <p:sp>
        <p:nvSpPr>
          <p:cNvPr id="527" name="Google Shape;527;p33"/>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34"/>
          <p:cNvSpPr txBox="1"/>
          <p:nvPr>
            <p:ph idx="1" type="body"/>
          </p:nvPr>
        </p:nvSpPr>
        <p:spPr>
          <a:xfrm>
            <a:off x="228600" y="1602839"/>
            <a:ext cx="8813800" cy="5538189"/>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100"/>
              <a:buFont typeface="Arial"/>
              <a:buNone/>
            </a:pPr>
            <a:r>
              <a:rPr i="1" lang="en-US" sz="2380">
                <a:solidFill>
                  <a:schemeClr val="dk2"/>
                </a:solidFill>
                <a:latin typeface="Verdana"/>
                <a:ea typeface="Verdana"/>
                <a:cs typeface="Verdana"/>
                <a:sym typeface="Verdana"/>
              </a:rPr>
              <a:t>At different times, this includes:</a:t>
            </a:r>
            <a:endParaRPr i="1" sz="2380">
              <a:solidFill>
                <a:schemeClr val="dk2"/>
              </a:solidFill>
              <a:latin typeface="Verdana"/>
              <a:ea typeface="Verdana"/>
              <a:cs typeface="Verdana"/>
              <a:sym typeface="Verdana"/>
            </a:endParaRPr>
          </a:p>
          <a:p>
            <a:pPr indent="-379763" lvl="0" marL="457200" rtl="0" algn="l">
              <a:lnSpc>
                <a:spcPct val="100000"/>
              </a:lnSpc>
              <a:spcBef>
                <a:spcPts val="1000"/>
              </a:spcBef>
              <a:spcAft>
                <a:spcPts val="0"/>
              </a:spcAft>
              <a:buSzPts val="2381"/>
              <a:buFont typeface="Noto Sans Symbols"/>
              <a:buChar char="●"/>
            </a:pPr>
            <a:r>
              <a:rPr lang="en-US" sz="2500">
                <a:solidFill>
                  <a:schemeClr val="dk2"/>
                </a:solidFill>
                <a:latin typeface="Verdana"/>
                <a:ea typeface="Verdana"/>
                <a:cs typeface="Verdana"/>
                <a:sym typeface="Verdana"/>
              </a:rPr>
              <a:t>Coaching for Individual Change</a:t>
            </a:r>
            <a:r>
              <a:rPr lang="en-US" sz="2500">
                <a:latin typeface="Verdana"/>
                <a:ea typeface="Verdana"/>
                <a:cs typeface="Verdana"/>
                <a:sym typeface="Verdana"/>
              </a:rPr>
              <a:t>: focus on skill development, support and performance feedback (content specific: academic, behavior, social/emotional health, behavioral health, wellness)</a:t>
            </a:r>
            <a:endParaRPr sz="2500">
              <a:latin typeface="Verdana"/>
              <a:ea typeface="Verdana"/>
              <a:cs typeface="Verdana"/>
              <a:sym typeface="Verdana"/>
            </a:endParaRPr>
          </a:p>
          <a:p>
            <a:pPr indent="-379763" lvl="0" marL="457200" rtl="0" algn="l">
              <a:lnSpc>
                <a:spcPct val="100000"/>
              </a:lnSpc>
              <a:spcBef>
                <a:spcPts val="1000"/>
              </a:spcBef>
              <a:spcAft>
                <a:spcPts val="0"/>
              </a:spcAft>
              <a:buSzPts val="2381"/>
              <a:buFont typeface="Noto Sans Symbols"/>
              <a:buChar char="●"/>
            </a:pPr>
            <a:r>
              <a:rPr lang="en-US" sz="2500">
                <a:solidFill>
                  <a:schemeClr val="dk2"/>
                </a:solidFill>
                <a:latin typeface="Verdana"/>
                <a:ea typeface="Verdana"/>
                <a:cs typeface="Verdana"/>
                <a:sym typeface="Verdana"/>
              </a:rPr>
              <a:t>Coaching for Team/Group Change:</a:t>
            </a:r>
            <a:r>
              <a:rPr b="1" lang="en-US" sz="2500">
                <a:latin typeface="Verdana"/>
                <a:ea typeface="Verdana"/>
                <a:cs typeface="Verdana"/>
                <a:sym typeface="Verdana"/>
              </a:rPr>
              <a:t> </a:t>
            </a:r>
            <a:r>
              <a:rPr lang="en-US" sz="2500">
                <a:latin typeface="Verdana"/>
                <a:ea typeface="Verdana"/>
                <a:cs typeface="Verdana"/>
                <a:sym typeface="Verdana"/>
              </a:rPr>
              <a:t>focus on collaboration and facilitation, group dynamics</a:t>
            </a:r>
            <a:endParaRPr sz="2500">
              <a:latin typeface="Verdana"/>
              <a:ea typeface="Verdana"/>
              <a:cs typeface="Verdana"/>
              <a:sym typeface="Verdana"/>
            </a:endParaRPr>
          </a:p>
          <a:p>
            <a:pPr indent="-379760" lvl="0" marL="457200" rtl="0" algn="l">
              <a:lnSpc>
                <a:spcPct val="100000"/>
              </a:lnSpc>
              <a:spcBef>
                <a:spcPts val="1000"/>
              </a:spcBef>
              <a:spcAft>
                <a:spcPts val="1000"/>
              </a:spcAft>
              <a:buSzPts val="2381"/>
              <a:buFont typeface="Trebuchet MS"/>
              <a:buChar char="●"/>
            </a:pPr>
            <a:r>
              <a:rPr lang="en-US" sz="2500">
                <a:solidFill>
                  <a:schemeClr val="dk2"/>
                </a:solidFill>
                <a:latin typeface="Verdana"/>
                <a:ea typeface="Verdana"/>
                <a:cs typeface="Verdana"/>
                <a:sym typeface="Verdana"/>
              </a:rPr>
              <a:t>Coaching for Systems Change: </a:t>
            </a:r>
            <a:r>
              <a:rPr lang="en-US" sz="2500">
                <a:latin typeface="Verdana"/>
                <a:ea typeface="Verdana"/>
                <a:cs typeface="Verdana"/>
                <a:sym typeface="Verdana"/>
              </a:rPr>
              <a:t>focus on organizational change – removing barriers to implementation, aligning initiatives</a:t>
            </a:r>
            <a:endParaRPr sz="2500">
              <a:latin typeface="Verdana"/>
              <a:ea typeface="Verdana"/>
              <a:cs typeface="Verdana"/>
              <a:sym typeface="Verdana"/>
            </a:endParaRPr>
          </a:p>
        </p:txBody>
      </p:sp>
      <p:sp>
        <p:nvSpPr>
          <p:cNvPr id="534" name="Google Shape;534;p34"/>
          <p:cNvSpPr txBox="1"/>
          <p:nvPr>
            <p:ph type="title"/>
          </p:nvPr>
        </p:nvSpPr>
        <p:spPr>
          <a:xfrm>
            <a:off x="228600" y="274320"/>
            <a:ext cx="8686800" cy="1371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What it Takes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5"/>
          <p:cNvSpPr/>
          <p:nvPr/>
        </p:nvSpPr>
        <p:spPr>
          <a:xfrm>
            <a:off x="4871267" y="1118200"/>
            <a:ext cx="1386900" cy="698100"/>
          </a:xfrm>
          <a:prstGeom prst="roundRect">
            <a:avLst>
              <a:gd fmla="val 16667" name="adj"/>
            </a:avLst>
          </a:prstGeom>
          <a:solidFill>
            <a:srgbClr val="236DA7"/>
          </a:solidFill>
          <a:ln cap="flat" cmpd="sng" w="9525">
            <a:solidFill>
              <a:srgbClr val="003C7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1" name="Google Shape;541;p35"/>
          <p:cNvSpPr/>
          <p:nvPr/>
        </p:nvSpPr>
        <p:spPr>
          <a:xfrm>
            <a:off x="4008500" y="2292700"/>
            <a:ext cx="1386900" cy="698100"/>
          </a:xfrm>
          <a:prstGeom prst="roundRect">
            <a:avLst>
              <a:gd fmla="val 16667" name="adj"/>
            </a:avLst>
          </a:prstGeom>
          <a:solidFill>
            <a:srgbClr val="AFDAFF"/>
          </a:solidFill>
          <a:ln cap="flat" cmpd="sng" w="9525">
            <a:solidFill>
              <a:srgbClr val="003C7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2" name="Google Shape;542;p35"/>
          <p:cNvSpPr/>
          <p:nvPr/>
        </p:nvSpPr>
        <p:spPr>
          <a:xfrm>
            <a:off x="3121667" y="3480584"/>
            <a:ext cx="1386900" cy="698100"/>
          </a:xfrm>
          <a:prstGeom prst="roundRect">
            <a:avLst>
              <a:gd fmla="val 16667" name="adj"/>
            </a:avLst>
          </a:prstGeom>
          <a:solidFill>
            <a:srgbClr val="60B4FE"/>
          </a:solidFill>
          <a:ln cap="flat" cmpd="sng" w="9525">
            <a:solidFill>
              <a:srgbClr val="003C7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3" name="Google Shape;543;p35"/>
          <p:cNvSpPr/>
          <p:nvPr/>
        </p:nvSpPr>
        <p:spPr>
          <a:xfrm>
            <a:off x="2228100" y="4660867"/>
            <a:ext cx="1386900" cy="698100"/>
          </a:xfrm>
          <a:prstGeom prst="roundRect">
            <a:avLst>
              <a:gd fmla="val 16667" name="adj"/>
            </a:avLst>
          </a:prstGeom>
          <a:solidFill>
            <a:srgbClr val="0F90FF"/>
          </a:solidFill>
          <a:ln cap="flat" cmpd="sng" w="9525">
            <a:solidFill>
              <a:srgbClr val="003C7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4" name="Google Shape;544;p35"/>
          <p:cNvSpPr/>
          <p:nvPr/>
        </p:nvSpPr>
        <p:spPr>
          <a:xfrm>
            <a:off x="1319800" y="5835700"/>
            <a:ext cx="1386900" cy="698100"/>
          </a:xfrm>
          <a:prstGeom prst="roundRect">
            <a:avLst>
              <a:gd fmla="val 16667" name="adj"/>
            </a:avLst>
          </a:prstGeom>
          <a:solidFill>
            <a:srgbClr val="FFFFFF"/>
          </a:solidFill>
          <a:ln cap="flat" cmpd="sng" w="9525">
            <a:solidFill>
              <a:srgbClr val="003C7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cxnSp>
        <p:nvCxnSpPr>
          <p:cNvPr id="545" name="Google Shape;545;p35"/>
          <p:cNvCxnSpPr/>
          <p:nvPr/>
        </p:nvCxnSpPr>
        <p:spPr>
          <a:xfrm rot="5400000">
            <a:off x="4243767" y="1650500"/>
            <a:ext cx="603900" cy="537900"/>
          </a:xfrm>
          <a:prstGeom prst="bentConnector3">
            <a:avLst>
              <a:gd fmla="val 1562" name="adj1"/>
            </a:avLst>
          </a:prstGeom>
          <a:noFill/>
          <a:ln cap="flat" cmpd="sng" w="28575">
            <a:solidFill>
              <a:srgbClr val="000000"/>
            </a:solidFill>
            <a:prstDash val="solid"/>
            <a:round/>
            <a:headEnd len="sm" w="sm" type="none"/>
            <a:tailEnd len="med" w="med" type="stealth"/>
          </a:ln>
        </p:spPr>
      </p:cxnSp>
      <p:cxnSp>
        <p:nvCxnSpPr>
          <p:cNvPr id="546" name="Google Shape;546;p35"/>
          <p:cNvCxnSpPr/>
          <p:nvPr/>
        </p:nvCxnSpPr>
        <p:spPr>
          <a:xfrm rot="5400000">
            <a:off x="3390433" y="2844200"/>
            <a:ext cx="603900" cy="537900"/>
          </a:xfrm>
          <a:prstGeom prst="bentConnector3">
            <a:avLst>
              <a:gd fmla="val 1562" name="adj1"/>
            </a:avLst>
          </a:prstGeom>
          <a:noFill/>
          <a:ln cap="flat" cmpd="sng" w="28575">
            <a:solidFill>
              <a:srgbClr val="000000"/>
            </a:solidFill>
            <a:prstDash val="solid"/>
            <a:round/>
            <a:headEnd len="sm" w="sm" type="none"/>
            <a:tailEnd len="med" w="med" type="stealth"/>
          </a:ln>
        </p:spPr>
      </p:cxnSp>
      <p:cxnSp>
        <p:nvCxnSpPr>
          <p:cNvPr id="547" name="Google Shape;547;p35"/>
          <p:cNvCxnSpPr/>
          <p:nvPr/>
        </p:nvCxnSpPr>
        <p:spPr>
          <a:xfrm rot="5400000">
            <a:off x="2494167" y="4019000"/>
            <a:ext cx="603900" cy="537900"/>
          </a:xfrm>
          <a:prstGeom prst="bentConnector3">
            <a:avLst>
              <a:gd fmla="val 1562" name="adj1"/>
            </a:avLst>
          </a:prstGeom>
          <a:noFill/>
          <a:ln cap="flat" cmpd="sng" w="28575">
            <a:solidFill>
              <a:srgbClr val="000000"/>
            </a:solidFill>
            <a:prstDash val="solid"/>
            <a:round/>
            <a:headEnd len="sm" w="sm" type="none"/>
            <a:tailEnd len="med" w="med" type="stealth"/>
          </a:ln>
        </p:spPr>
      </p:cxnSp>
      <p:cxnSp>
        <p:nvCxnSpPr>
          <p:cNvPr id="548" name="Google Shape;548;p35"/>
          <p:cNvCxnSpPr/>
          <p:nvPr/>
        </p:nvCxnSpPr>
        <p:spPr>
          <a:xfrm rot="5400000">
            <a:off x="1617733" y="5212700"/>
            <a:ext cx="603900" cy="537900"/>
          </a:xfrm>
          <a:prstGeom prst="bentConnector3">
            <a:avLst>
              <a:gd fmla="val 1562" name="adj1"/>
            </a:avLst>
          </a:prstGeom>
          <a:noFill/>
          <a:ln cap="flat" cmpd="sng" w="28575">
            <a:solidFill>
              <a:srgbClr val="000000"/>
            </a:solidFill>
            <a:prstDash val="solid"/>
            <a:round/>
            <a:headEnd len="sm" w="sm" type="none"/>
            <a:tailEnd len="med" w="med" type="stealth"/>
          </a:ln>
        </p:spPr>
      </p:cxnSp>
      <p:sp>
        <p:nvSpPr>
          <p:cNvPr id="549" name="Google Shape;549;p35"/>
          <p:cNvSpPr txBox="1"/>
          <p:nvPr/>
        </p:nvSpPr>
        <p:spPr>
          <a:xfrm>
            <a:off x="4791067" y="1056801"/>
            <a:ext cx="1547100" cy="8619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State</a:t>
            </a:r>
            <a:endParaRPr b="1" i="0" sz="2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Agencies</a:t>
            </a:r>
            <a:endParaRPr b="1" i="0" sz="2000" u="none" cap="none" strike="noStrike">
              <a:solidFill>
                <a:srgbClr val="000000"/>
              </a:solidFill>
              <a:latin typeface="Calibri"/>
              <a:ea typeface="Calibri"/>
              <a:cs typeface="Calibri"/>
              <a:sym typeface="Calibri"/>
            </a:endParaRPr>
          </a:p>
        </p:txBody>
      </p:sp>
      <p:sp>
        <p:nvSpPr>
          <p:cNvPr id="550" name="Google Shape;550;p35"/>
          <p:cNvSpPr txBox="1"/>
          <p:nvPr/>
        </p:nvSpPr>
        <p:spPr>
          <a:xfrm>
            <a:off x="3928300" y="2381601"/>
            <a:ext cx="15471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Divisions</a:t>
            </a:r>
            <a:endParaRPr b="1" i="0" sz="2000" u="none" cap="none" strike="noStrike">
              <a:solidFill>
                <a:srgbClr val="000000"/>
              </a:solidFill>
              <a:latin typeface="Calibri"/>
              <a:ea typeface="Calibri"/>
              <a:cs typeface="Calibri"/>
              <a:sym typeface="Calibri"/>
            </a:endParaRPr>
          </a:p>
        </p:txBody>
      </p:sp>
      <p:sp>
        <p:nvSpPr>
          <p:cNvPr id="551" name="Google Shape;551;p35"/>
          <p:cNvSpPr txBox="1"/>
          <p:nvPr/>
        </p:nvSpPr>
        <p:spPr>
          <a:xfrm>
            <a:off x="3041467" y="3558984"/>
            <a:ext cx="15471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Schools</a:t>
            </a:r>
            <a:endParaRPr b="1" i="0" sz="2000" u="none" cap="none" strike="noStrike">
              <a:solidFill>
                <a:srgbClr val="000000"/>
              </a:solidFill>
              <a:latin typeface="Calibri"/>
              <a:ea typeface="Calibri"/>
              <a:cs typeface="Calibri"/>
              <a:sym typeface="Calibri"/>
            </a:endParaRPr>
          </a:p>
        </p:txBody>
      </p:sp>
      <p:sp>
        <p:nvSpPr>
          <p:cNvPr id="552" name="Google Shape;552;p35"/>
          <p:cNvSpPr txBox="1"/>
          <p:nvPr/>
        </p:nvSpPr>
        <p:spPr>
          <a:xfrm>
            <a:off x="2073100" y="4740334"/>
            <a:ext cx="16968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Classrooms</a:t>
            </a:r>
            <a:endParaRPr b="1" i="0" sz="2000" u="none" cap="none" strike="noStrike">
              <a:solidFill>
                <a:srgbClr val="000000"/>
              </a:solidFill>
              <a:latin typeface="Calibri"/>
              <a:ea typeface="Calibri"/>
              <a:cs typeface="Calibri"/>
              <a:sym typeface="Calibri"/>
            </a:endParaRPr>
          </a:p>
        </p:txBody>
      </p:sp>
      <p:sp>
        <p:nvSpPr>
          <p:cNvPr id="553" name="Google Shape;553;p35"/>
          <p:cNvSpPr txBox="1"/>
          <p:nvPr/>
        </p:nvSpPr>
        <p:spPr>
          <a:xfrm>
            <a:off x="1239600" y="5917900"/>
            <a:ext cx="15471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Students</a:t>
            </a:r>
            <a:endParaRPr b="1" i="0" sz="2000" u="none" cap="none" strike="noStrike">
              <a:solidFill>
                <a:srgbClr val="000000"/>
              </a:solidFill>
              <a:latin typeface="Calibri"/>
              <a:ea typeface="Calibri"/>
              <a:cs typeface="Calibri"/>
              <a:sym typeface="Calibri"/>
            </a:endParaRPr>
          </a:p>
        </p:txBody>
      </p:sp>
      <p:sp>
        <p:nvSpPr>
          <p:cNvPr id="554" name="Google Shape;554;p35"/>
          <p:cNvSpPr txBox="1"/>
          <p:nvPr/>
        </p:nvSpPr>
        <p:spPr>
          <a:xfrm>
            <a:off x="6314667" y="1097800"/>
            <a:ext cx="1877100" cy="90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Verdana"/>
                <a:ea typeface="Verdana"/>
                <a:cs typeface="Verdana"/>
                <a:sym typeface="Verdana"/>
              </a:rPr>
              <a:t>Provides guidance, </a:t>
            </a:r>
            <a:endParaRPr b="0" i="0" sz="1067"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Verdana"/>
                <a:ea typeface="Verdana"/>
                <a:cs typeface="Verdana"/>
                <a:sym typeface="Verdana"/>
              </a:rPr>
              <a:t>coordinates training </a:t>
            </a:r>
            <a:endParaRPr b="0" i="0" sz="1067"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Verdana"/>
                <a:ea typeface="Verdana"/>
                <a:cs typeface="Verdana"/>
                <a:sym typeface="Verdana"/>
              </a:rPr>
              <a:t>and technical assistance.</a:t>
            </a:r>
            <a:endParaRPr b="0" i="0" sz="1067" u="none" cap="none" strike="noStrike">
              <a:solidFill>
                <a:srgbClr val="000000"/>
              </a:solidFill>
              <a:latin typeface="Verdana"/>
              <a:ea typeface="Verdana"/>
              <a:cs typeface="Verdana"/>
              <a:sym typeface="Verdana"/>
            </a:endParaRPr>
          </a:p>
        </p:txBody>
      </p:sp>
      <p:sp>
        <p:nvSpPr>
          <p:cNvPr id="555" name="Google Shape;555;p35"/>
          <p:cNvSpPr txBox="1"/>
          <p:nvPr/>
        </p:nvSpPr>
        <p:spPr>
          <a:xfrm>
            <a:off x="5475500" y="2197000"/>
            <a:ext cx="1877100" cy="903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Verdana"/>
                <a:ea typeface="Verdana"/>
                <a:cs typeface="Verdana"/>
                <a:sym typeface="Verdana"/>
              </a:rPr>
              <a:t>Creates local guidance, allocates funding, and provides training for school leaders.</a:t>
            </a:r>
            <a:endParaRPr b="0" i="0" sz="1067" u="none" cap="none" strike="noStrike">
              <a:solidFill>
                <a:srgbClr val="000000"/>
              </a:solidFill>
              <a:latin typeface="Verdana"/>
              <a:ea typeface="Verdana"/>
              <a:cs typeface="Verdana"/>
              <a:sym typeface="Verdana"/>
            </a:endParaRPr>
          </a:p>
        </p:txBody>
      </p:sp>
      <p:sp>
        <p:nvSpPr>
          <p:cNvPr id="556" name="Google Shape;556;p35"/>
          <p:cNvSpPr txBox="1"/>
          <p:nvPr/>
        </p:nvSpPr>
        <p:spPr>
          <a:xfrm>
            <a:off x="4626067" y="3364634"/>
            <a:ext cx="1877100" cy="1067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Verdana"/>
                <a:ea typeface="Verdana"/>
                <a:cs typeface="Verdana"/>
                <a:sym typeface="Verdana"/>
              </a:rPr>
              <a:t>Creates guidance for implementation, provides teacher training and allocates resources.</a:t>
            </a:r>
            <a:endParaRPr b="0" i="0" sz="1067" u="none" cap="none" strike="noStrike">
              <a:solidFill>
                <a:srgbClr val="000000"/>
              </a:solidFill>
              <a:latin typeface="Verdana"/>
              <a:ea typeface="Verdana"/>
              <a:cs typeface="Verdana"/>
              <a:sym typeface="Verdana"/>
            </a:endParaRPr>
          </a:p>
        </p:txBody>
      </p:sp>
      <p:sp>
        <p:nvSpPr>
          <p:cNvPr id="557" name="Google Shape;557;p35"/>
          <p:cNvSpPr txBox="1"/>
          <p:nvPr/>
        </p:nvSpPr>
        <p:spPr>
          <a:xfrm>
            <a:off x="3716133" y="4641400"/>
            <a:ext cx="18771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Verdana"/>
                <a:ea typeface="Verdana"/>
                <a:cs typeface="Verdana"/>
                <a:sym typeface="Verdana"/>
              </a:rPr>
              <a:t>Implements practices to fidelity to support all students.</a:t>
            </a:r>
            <a:endParaRPr b="0" i="0" sz="1067" u="none" cap="none" strike="noStrike">
              <a:solidFill>
                <a:srgbClr val="000000"/>
              </a:solidFill>
              <a:latin typeface="Verdana"/>
              <a:ea typeface="Verdana"/>
              <a:cs typeface="Verdana"/>
              <a:sym typeface="Verdana"/>
            </a:endParaRPr>
          </a:p>
        </p:txBody>
      </p:sp>
      <p:sp>
        <p:nvSpPr>
          <p:cNvPr id="558" name="Google Shape;558;p35"/>
          <p:cNvSpPr txBox="1"/>
          <p:nvPr/>
        </p:nvSpPr>
        <p:spPr>
          <a:xfrm>
            <a:off x="2753733" y="5929001"/>
            <a:ext cx="1877100" cy="574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Verdana"/>
                <a:ea typeface="Verdana"/>
                <a:cs typeface="Verdana"/>
                <a:sym typeface="Verdana"/>
              </a:rPr>
              <a:t>Increased positive outcomes.</a:t>
            </a:r>
            <a:endParaRPr b="0" i="0" sz="1067" u="none" cap="none" strike="noStrike">
              <a:solidFill>
                <a:srgbClr val="000000"/>
              </a:solidFill>
              <a:latin typeface="Verdana"/>
              <a:ea typeface="Verdana"/>
              <a:cs typeface="Verdana"/>
              <a:sym typeface="Verdana"/>
            </a:endParaRPr>
          </a:p>
        </p:txBody>
      </p:sp>
      <p:cxnSp>
        <p:nvCxnSpPr>
          <p:cNvPr id="559" name="Google Shape;559;p35"/>
          <p:cNvCxnSpPr/>
          <p:nvPr/>
        </p:nvCxnSpPr>
        <p:spPr>
          <a:xfrm flipH="1" rot="10800000">
            <a:off x="2475200" y="5457033"/>
            <a:ext cx="283200" cy="311100"/>
          </a:xfrm>
          <a:prstGeom prst="straightConnector1">
            <a:avLst/>
          </a:prstGeom>
          <a:noFill/>
          <a:ln cap="flat" cmpd="sng" w="19050">
            <a:solidFill>
              <a:srgbClr val="000000"/>
            </a:solidFill>
            <a:prstDash val="solid"/>
            <a:round/>
            <a:headEnd len="sm" w="sm" type="none"/>
            <a:tailEnd len="med" w="med" type="triangle"/>
          </a:ln>
        </p:spPr>
      </p:cxnSp>
      <p:cxnSp>
        <p:nvCxnSpPr>
          <p:cNvPr id="560" name="Google Shape;560;p35"/>
          <p:cNvCxnSpPr/>
          <p:nvPr/>
        </p:nvCxnSpPr>
        <p:spPr>
          <a:xfrm flipH="1" rot="10800000">
            <a:off x="3331700" y="4303967"/>
            <a:ext cx="283200" cy="311100"/>
          </a:xfrm>
          <a:prstGeom prst="straightConnector1">
            <a:avLst/>
          </a:prstGeom>
          <a:noFill/>
          <a:ln cap="flat" cmpd="sng" w="19050">
            <a:solidFill>
              <a:srgbClr val="000000"/>
            </a:solidFill>
            <a:prstDash val="solid"/>
            <a:round/>
            <a:headEnd len="sm" w="sm" type="none"/>
            <a:tailEnd len="med" w="med" type="triangle"/>
          </a:ln>
        </p:spPr>
      </p:cxnSp>
      <p:cxnSp>
        <p:nvCxnSpPr>
          <p:cNvPr id="561" name="Google Shape;561;p35"/>
          <p:cNvCxnSpPr/>
          <p:nvPr/>
        </p:nvCxnSpPr>
        <p:spPr>
          <a:xfrm flipH="1" rot="10800000">
            <a:off x="4225267" y="3080133"/>
            <a:ext cx="283200" cy="311100"/>
          </a:xfrm>
          <a:prstGeom prst="straightConnector1">
            <a:avLst/>
          </a:prstGeom>
          <a:noFill/>
          <a:ln cap="flat" cmpd="sng" w="19050">
            <a:solidFill>
              <a:srgbClr val="000000"/>
            </a:solidFill>
            <a:prstDash val="solid"/>
            <a:round/>
            <a:headEnd len="sm" w="sm" type="none"/>
            <a:tailEnd len="med" w="med" type="triangle"/>
          </a:ln>
        </p:spPr>
      </p:cxnSp>
      <p:cxnSp>
        <p:nvCxnSpPr>
          <p:cNvPr id="562" name="Google Shape;562;p35"/>
          <p:cNvCxnSpPr/>
          <p:nvPr/>
        </p:nvCxnSpPr>
        <p:spPr>
          <a:xfrm flipH="1" rot="10800000">
            <a:off x="5192300" y="1929651"/>
            <a:ext cx="283200" cy="311100"/>
          </a:xfrm>
          <a:prstGeom prst="straightConnector1">
            <a:avLst/>
          </a:prstGeom>
          <a:noFill/>
          <a:ln cap="flat" cmpd="sng" w="19050">
            <a:solidFill>
              <a:srgbClr val="000000"/>
            </a:solidFill>
            <a:prstDash val="solid"/>
            <a:round/>
            <a:headEnd len="sm" w="sm" type="none"/>
            <a:tailEnd len="med" w="med" type="triangle"/>
          </a:ln>
        </p:spPr>
      </p:cxnSp>
      <p:sp>
        <p:nvSpPr>
          <p:cNvPr id="563" name="Google Shape;563;p35"/>
          <p:cNvSpPr/>
          <p:nvPr/>
        </p:nvSpPr>
        <p:spPr>
          <a:xfrm>
            <a:off x="5763675" y="505275"/>
            <a:ext cx="2252400" cy="554100"/>
          </a:xfrm>
          <a:prstGeom prst="roundRect">
            <a:avLst>
              <a:gd fmla="val 16667" name="adj"/>
            </a:avLst>
          </a:prstGeom>
          <a:solidFill>
            <a:srgbClr val="003C71"/>
          </a:solidFill>
          <a:ln cap="flat" cmpd="sng" w="9525">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Arial"/>
                <a:ea typeface="Arial"/>
                <a:cs typeface="Arial"/>
                <a:sym typeface="Arial"/>
              </a:rPr>
              <a:t>National TA Support</a:t>
            </a:r>
            <a:endParaRPr b="1" i="0" sz="1700" u="none" cap="none" strike="noStrike">
              <a:solidFill>
                <a:srgbClr val="FFFFFF"/>
              </a:solidFill>
              <a:latin typeface="Arial"/>
              <a:ea typeface="Arial"/>
              <a:cs typeface="Arial"/>
              <a:sym typeface="Arial"/>
            </a:endParaRPr>
          </a:p>
        </p:txBody>
      </p:sp>
      <p:sp>
        <p:nvSpPr>
          <p:cNvPr id="564" name="Google Shape;564;p35"/>
          <p:cNvSpPr/>
          <p:nvPr/>
        </p:nvSpPr>
        <p:spPr>
          <a:xfrm>
            <a:off x="6559775" y="5161075"/>
            <a:ext cx="1386900" cy="903000"/>
          </a:xfrm>
          <a:prstGeom prst="roundRect">
            <a:avLst>
              <a:gd fmla="val 16667" name="adj"/>
            </a:avLst>
          </a:prstGeom>
          <a:solidFill>
            <a:srgbClr val="003C71"/>
          </a:solidFill>
          <a:ln cap="flat" cmpd="sng" w="9525">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FFFF"/>
                </a:solidFill>
                <a:latin typeface="Arial"/>
                <a:ea typeface="Arial"/>
                <a:cs typeface="Arial"/>
                <a:sym typeface="Arial"/>
              </a:rPr>
              <a:t>Coaching</a:t>
            </a:r>
            <a:endParaRPr b="1" i="0" sz="1700" u="none" cap="none" strike="noStrike">
              <a:solidFill>
                <a:srgbClr val="FFFFFF"/>
              </a:solidFill>
              <a:latin typeface="Arial"/>
              <a:ea typeface="Arial"/>
              <a:cs typeface="Arial"/>
              <a:sym typeface="Arial"/>
            </a:endParaRPr>
          </a:p>
        </p:txBody>
      </p:sp>
      <p:sp>
        <p:nvSpPr>
          <p:cNvPr id="565" name="Google Shape;565;p35"/>
          <p:cNvSpPr/>
          <p:nvPr/>
        </p:nvSpPr>
        <p:spPr>
          <a:xfrm rot="-8627494">
            <a:off x="5813779" y="2185348"/>
            <a:ext cx="1200560" cy="5108980"/>
          </a:xfrm>
          <a:prstGeom prst="leftBrace">
            <a:avLst>
              <a:gd fmla="val 50000" name="adj1"/>
              <a:gd fmla="val 52059" name="adj2"/>
            </a:avLst>
          </a:prstGeom>
          <a:noFill/>
          <a:ln cap="flat" cmpd="sng" w="76200">
            <a:solidFill>
              <a:srgbClr val="003C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35"/>
          <p:cNvSpPr txBox="1"/>
          <p:nvPr/>
        </p:nvSpPr>
        <p:spPr>
          <a:xfrm>
            <a:off x="18600" y="505275"/>
            <a:ext cx="3989100" cy="861900"/>
          </a:xfrm>
          <a:prstGeom prst="rect">
            <a:avLst/>
          </a:prstGeom>
          <a:solidFill>
            <a:srgbClr val="002060"/>
          </a:solidFill>
          <a:ln>
            <a:noFill/>
          </a:ln>
        </p:spPr>
        <p:txBody>
          <a:bodyPr anchorCtr="0" anchor="ctr" bIns="121900" lIns="121900" spcFirstLastPara="1" rIns="121900" wrap="square" tIns="121900">
            <a:noAutofit/>
          </a:bodyPr>
          <a:lstStyle/>
          <a:p>
            <a:pPr indent="0" lvl="0" marL="609583" marR="0" rtl="0" algn="l">
              <a:lnSpc>
                <a:spcPct val="90000"/>
              </a:lnSpc>
              <a:spcBef>
                <a:spcPts val="0"/>
              </a:spcBef>
              <a:spcAft>
                <a:spcPts val="0"/>
              </a:spcAft>
              <a:buClr>
                <a:srgbClr val="000000"/>
              </a:buClr>
              <a:buSzPts val="2600"/>
              <a:buFont typeface="Arial"/>
              <a:buNone/>
            </a:pPr>
            <a:r>
              <a:rPr b="0" i="0" lang="en-US" sz="2400" u="none" cap="none" strike="noStrike">
                <a:solidFill>
                  <a:srgbClr val="FFFFFF"/>
                </a:solidFill>
                <a:latin typeface="Verdana"/>
                <a:ea typeface="Verdana"/>
                <a:cs typeface="Verdana"/>
                <a:sym typeface="Verdana"/>
              </a:rPr>
              <a:t>Virginia’s Cascading Model of Support</a:t>
            </a:r>
            <a:endParaRPr b="0" i="0" sz="2400" u="none" cap="none" strike="noStrike">
              <a:solidFill>
                <a:srgbClr val="FFFFFF"/>
              </a:solidFill>
              <a:latin typeface="Verdana"/>
              <a:ea typeface="Verdana"/>
              <a:cs typeface="Verdana"/>
              <a:sym typeface="Verdana"/>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36"/>
          <p:cNvSpPr txBox="1"/>
          <p:nvPr>
            <p:ph idx="1" type="body"/>
          </p:nvPr>
        </p:nvSpPr>
        <p:spPr>
          <a:xfrm>
            <a:off x="228600" y="1501774"/>
            <a:ext cx="6981825" cy="4784725"/>
          </a:xfrm>
          <a:prstGeom prst="rect">
            <a:avLst/>
          </a:prstGeom>
          <a:noFill/>
          <a:ln>
            <a:noFill/>
          </a:ln>
        </p:spPr>
        <p:txBody>
          <a:bodyPr anchorCtr="0" anchor="t" bIns="45700" lIns="91425" spcFirstLastPara="1" rIns="91425" wrap="square" tIns="45700">
            <a:normAutofit fontScale="85000" lnSpcReduction="10000"/>
          </a:bodyPr>
          <a:lstStyle/>
          <a:p>
            <a:pPr indent="-431800" lvl="0" marL="457200" rtl="0" algn="l">
              <a:lnSpc>
                <a:spcPct val="100000"/>
              </a:lnSpc>
              <a:spcBef>
                <a:spcPts val="640"/>
              </a:spcBef>
              <a:spcAft>
                <a:spcPts val="0"/>
              </a:spcAft>
              <a:buSzPct val="117647"/>
              <a:buChar char="•"/>
            </a:pPr>
            <a:r>
              <a:rPr lang="en-US"/>
              <a:t>Attend DLT and SLT team meetings</a:t>
            </a:r>
            <a:endParaRPr/>
          </a:p>
          <a:p>
            <a:pPr indent="-228600" lvl="0" marL="457200" rtl="0" algn="l">
              <a:lnSpc>
                <a:spcPct val="100000"/>
              </a:lnSpc>
              <a:spcBef>
                <a:spcPts val="640"/>
              </a:spcBef>
              <a:spcAft>
                <a:spcPts val="0"/>
              </a:spcAft>
              <a:buSzPct val="117647"/>
              <a:buNone/>
            </a:pPr>
            <a:r>
              <a:t/>
            </a:r>
            <a:endParaRPr/>
          </a:p>
          <a:p>
            <a:pPr indent="-431800" lvl="0" marL="457200" rtl="0" algn="l">
              <a:lnSpc>
                <a:spcPct val="100000"/>
              </a:lnSpc>
              <a:spcBef>
                <a:spcPts val="640"/>
              </a:spcBef>
              <a:spcAft>
                <a:spcPts val="0"/>
              </a:spcAft>
              <a:buSzPct val="117647"/>
              <a:buChar char="•"/>
            </a:pPr>
            <a:r>
              <a:rPr lang="en-US"/>
              <a:t>Coach teams to be highly effective around data, systems, practices</a:t>
            </a:r>
            <a:endParaRPr/>
          </a:p>
          <a:p>
            <a:pPr indent="-228600" lvl="0" marL="457200" rtl="0" algn="l">
              <a:lnSpc>
                <a:spcPct val="100000"/>
              </a:lnSpc>
              <a:spcBef>
                <a:spcPts val="640"/>
              </a:spcBef>
              <a:spcAft>
                <a:spcPts val="0"/>
              </a:spcAft>
              <a:buSzPct val="117647"/>
              <a:buNone/>
            </a:pPr>
            <a:r>
              <a:t/>
            </a:r>
            <a:endParaRPr/>
          </a:p>
          <a:p>
            <a:pPr indent="-431800" lvl="0" marL="457200" rtl="0" algn="l">
              <a:lnSpc>
                <a:spcPct val="100000"/>
              </a:lnSpc>
              <a:spcBef>
                <a:spcPts val="640"/>
              </a:spcBef>
              <a:spcAft>
                <a:spcPts val="0"/>
              </a:spcAft>
              <a:buSzPct val="117647"/>
              <a:buChar char="•"/>
            </a:pPr>
            <a:r>
              <a:rPr lang="en-US"/>
              <a:t>Guide teams through the phases of implementation</a:t>
            </a:r>
            <a:endParaRPr/>
          </a:p>
          <a:p>
            <a:pPr indent="-228600" lvl="0" marL="457200" rtl="0" algn="l">
              <a:lnSpc>
                <a:spcPct val="100000"/>
              </a:lnSpc>
              <a:spcBef>
                <a:spcPts val="640"/>
              </a:spcBef>
              <a:spcAft>
                <a:spcPts val="0"/>
              </a:spcAft>
              <a:buSzPct val="117647"/>
              <a:buNone/>
            </a:pPr>
            <a:r>
              <a:t/>
            </a:r>
            <a:endParaRPr/>
          </a:p>
          <a:p>
            <a:pPr indent="-431800" lvl="0" marL="457200" rtl="0" algn="l">
              <a:lnSpc>
                <a:spcPct val="100000"/>
              </a:lnSpc>
              <a:spcBef>
                <a:spcPts val="640"/>
              </a:spcBef>
              <a:spcAft>
                <a:spcPts val="0"/>
              </a:spcAft>
              <a:buSzPct val="117647"/>
              <a:buChar char="•"/>
            </a:pPr>
            <a:r>
              <a:rPr lang="en-US"/>
              <a:t>Be a cheerleader for capacity building at all levels within the system</a:t>
            </a:r>
            <a:endParaRPr/>
          </a:p>
        </p:txBody>
      </p:sp>
      <p:sp>
        <p:nvSpPr>
          <p:cNvPr id="573" name="Google Shape;573;p3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00000"/>
              <a:buFont typeface="Verdana"/>
              <a:buNone/>
            </a:pPr>
            <a:r>
              <a:rPr lang="en-US"/>
              <a:t>How will you do this?  </a:t>
            </a:r>
            <a:br>
              <a:rPr lang="en-US"/>
            </a:br>
            <a:r>
              <a:rPr lang="en-US"/>
              <a:t>Context matters! </a:t>
            </a:r>
            <a:endParaRPr/>
          </a:p>
        </p:txBody>
      </p:sp>
      <p:pic>
        <p:nvPicPr>
          <p:cNvPr id="574" name="Google Shape;574;p36"/>
          <p:cNvPicPr preferRelativeResize="0"/>
          <p:nvPr/>
        </p:nvPicPr>
        <p:blipFill rotWithShape="1">
          <a:blip r:embed="rId3">
            <a:alphaModFix/>
          </a:blip>
          <a:srcRect b="0" l="0" r="0" t="0"/>
          <a:stretch/>
        </p:blipFill>
        <p:spPr>
          <a:xfrm>
            <a:off x="6428475" y="5379250"/>
            <a:ext cx="2715526" cy="14787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Coaching Supports</a:t>
            </a:r>
            <a:endParaRPr/>
          </a:p>
        </p:txBody>
      </p:sp>
      <p:pic>
        <p:nvPicPr>
          <p:cNvPr id="581" name="Google Shape;581;p37"/>
          <p:cNvPicPr preferRelativeResize="0"/>
          <p:nvPr/>
        </p:nvPicPr>
        <p:blipFill rotWithShape="1">
          <a:blip r:embed="rId3">
            <a:alphaModFix/>
          </a:blip>
          <a:srcRect b="0" l="0" r="0" t="0"/>
          <a:stretch/>
        </p:blipFill>
        <p:spPr>
          <a:xfrm>
            <a:off x="2325850" y="3925125"/>
            <a:ext cx="4583824" cy="2706775"/>
          </a:xfrm>
          <a:prstGeom prst="rect">
            <a:avLst/>
          </a:prstGeom>
          <a:noFill/>
          <a:ln>
            <a:noFill/>
          </a:ln>
        </p:spPr>
      </p:pic>
      <p:sp>
        <p:nvSpPr>
          <p:cNvPr id="582" name="Google Shape;582;p37"/>
          <p:cNvSpPr txBox="1"/>
          <p:nvPr/>
        </p:nvSpPr>
        <p:spPr>
          <a:xfrm>
            <a:off x="335550" y="1523925"/>
            <a:ext cx="8493900" cy="2401200"/>
          </a:xfrm>
          <a:prstGeom prst="rect">
            <a:avLst/>
          </a:prstGeom>
          <a:noFill/>
          <a:ln>
            <a:noFill/>
          </a:ln>
        </p:spPr>
        <p:txBody>
          <a:bodyPr anchorCtr="0" anchor="t" bIns="91425" lIns="91425" spcFirstLastPara="1" rIns="91425" wrap="square" tIns="91425">
            <a:spAutoFit/>
          </a:bodyPr>
          <a:lstStyle/>
          <a:p>
            <a:pPr indent="-381000" lvl="0" marL="457200" marR="0" rtl="0" algn="l">
              <a:lnSpc>
                <a:spcPct val="100000"/>
              </a:lnSpc>
              <a:spcBef>
                <a:spcPts val="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Use of the Coaching Checklist for the 5 core components, with considerations to the  stages of implementation</a:t>
            </a:r>
            <a:endParaRPr b="0" i="0" sz="24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Coaching Checklist links you to key tools used in the MTSS way of work</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38"/>
          <p:cNvSpPr txBox="1"/>
          <p:nvPr>
            <p:ph idx="1" type="body"/>
          </p:nvPr>
        </p:nvSpPr>
        <p:spPr>
          <a:xfrm>
            <a:off x="457200" y="1600200"/>
            <a:ext cx="4037700" cy="118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
        <p:nvSpPr>
          <p:cNvPr id="589" name="Google Shape;589;p3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05262"/>
              <a:buNone/>
            </a:pPr>
            <a:r>
              <a:rPr lang="en-US" sz="3800"/>
              <a:t>Core Component 1: </a:t>
            </a:r>
            <a:endParaRPr sz="3800"/>
          </a:p>
          <a:p>
            <a:pPr indent="0" lvl="0" marL="0" rtl="0" algn="ctr">
              <a:lnSpc>
                <a:spcPct val="100000"/>
              </a:lnSpc>
              <a:spcBef>
                <a:spcPts val="0"/>
              </a:spcBef>
              <a:spcAft>
                <a:spcPts val="0"/>
              </a:spcAft>
              <a:buClr>
                <a:schemeClr val="dk1"/>
              </a:buClr>
              <a:buSzPct val="105262"/>
              <a:buFont typeface="Arial"/>
              <a:buNone/>
            </a:pPr>
            <a:r>
              <a:rPr lang="en-US" sz="3800"/>
              <a:t>Aligned Organizational Structures</a:t>
            </a:r>
            <a:endParaRPr/>
          </a:p>
        </p:txBody>
      </p:sp>
      <p:sp>
        <p:nvSpPr>
          <p:cNvPr id="590" name="Google Shape;590;p38"/>
          <p:cNvSpPr txBox="1"/>
          <p:nvPr>
            <p:ph idx="4294967295" type="body"/>
          </p:nvPr>
        </p:nvSpPr>
        <p:spPr>
          <a:xfrm>
            <a:off x="0" y="1511300"/>
            <a:ext cx="8232775" cy="4381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1800"/>
              <a:buNone/>
            </a:pPr>
            <a:r>
              <a:rPr lang="en-US" sz="2800">
                <a:solidFill>
                  <a:schemeClr val="dk2"/>
                </a:solidFill>
              </a:rPr>
              <a:t>Main features </a:t>
            </a:r>
            <a:r>
              <a:rPr lang="en-US" sz="2800"/>
              <a:t>of Aligned Organizational Structures:</a:t>
            </a:r>
            <a:endParaRPr sz="2800"/>
          </a:p>
          <a:p>
            <a:pPr indent="0" lvl="0" marL="0" rtl="0" algn="l">
              <a:lnSpc>
                <a:spcPct val="100000"/>
              </a:lnSpc>
              <a:spcBef>
                <a:spcPts val="640"/>
              </a:spcBef>
              <a:spcAft>
                <a:spcPts val="0"/>
              </a:spcAft>
              <a:buSzPts val="1800"/>
              <a:buNone/>
            </a:pPr>
            <a:r>
              <a:t/>
            </a:r>
            <a:endParaRPr sz="2800"/>
          </a:p>
          <a:p>
            <a:pPr indent="-431800" lvl="0" marL="457200" rtl="0" algn="l">
              <a:lnSpc>
                <a:spcPct val="100000"/>
              </a:lnSpc>
              <a:spcBef>
                <a:spcPts val="640"/>
              </a:spcBef>
              <a:spcAft>
                <a:spcPts val="0"/>
              </a:spcAft>
              <a:buSzPts val="3200"/>
              <a:buAutoNum type="arabicPeriod"/>
            </a:pPr>
            <a:r>
              <a:rPr lang="en-US" sz="2800"/>
              <a:t>Leadership &amp; Teaming</a:t>
            </a:r>
            <a:endParaRPr sz="2800"/>
          </a:p>
          <a:p>
            <a:pPr indent="-431800" lvl="0" marL="457200" rtl="0" algn="l">
              <a:lnSpc>
                <a:spcPct val="100000"/>
              </a:lnSpc>
              <a:spcBef>
                <a:spcPts val="640"/>
              </a:spcBef>
              <a:spcAft>
                <a:spcPts val="0"/>
              </a:spcAft>
              <a:buSzPts val="3200"/>
              <a:buAutoNum type="arabicPeriod"/>
            </a:pPr>
            <a:r>
              <a:rPr lang="en-US" sz="2800"/>
              <a:t>Professional Learning</a:t>
            </a:r>
            <a:endParaRPr sz="2800"/>
          </a:p>
          <a:p>
            <a:pPr indent="-431800" lvl="0" marL="457200" rtl="0" algn="l">
              <a:lnSpc>
                <a:spcPct val="100000"/>
              </a:lnSpc>
              <a:spcBef>
                <a:spcPts val="640"/>
              </a:spcBef>
              <a:spcAft>
                <a:spcPts val="0"/>
              </a:spcAft>
              <a:buSzPts val="3200"/>
              <a:buAutoNum type="arabicPeriod"/>
            </a:pPr>
            <a:r>
              <a:rPr lang="en-US" sz="2800"/>
              <a:t>Operating Routines and Procedures</a:t>
            </a:r>
            <a:endParaRPr sz="2800"/>
          </a:p>
          <a:p>
            <a:pPr indent="-431800" lvl="0" marL="457200" rtl="0" algn="l">
              <a:lnSpc>
                <a:spcPct val="100000"/>
              </a:lnSpc>
              <a:spcBef>
                <a:spcPts val="640"/>
              </a:spcBef>
              <a:spcAft>
                <a:spcPts val="0"/>
              </a:spcAft>
              <a:buSzPts val="3200"/>
              <a:buAutoNum type="arabicPeriod"/>
            </a:pPr>
            <a:r>
              <a:rPr lang="en-US" sz="2800"/>
              <a:t>Coaching Systems</a:t>
            </a:r>
            <a:endParaRPr sz="2800"/>
          </a:p>
        </p:txBody>
      </p:sp>
      <p:sp>
        <p:nvSpPr>
          <p:cNvPr id="591" name="Google Shape;591;p38"/>
          <p:cNvSpPr txBox="1"/>
          <p:nvPr/>
        </p:nvSpPr>
        <p:spPr>
          <a:xfrm>
            <a:off x="439775" y="4161250"/>
            <a:ext cx="47127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pic>
        <p:nvPicPr>
          <p:cNvPr id="592" name="Google Shape;592;p38"/>
          <p:cNvPicPr preferRelativeResize="0"/>
          <p:nvPr/>
        </p:nvPicPr>
        <p:blipFill rotWithShape="1">
          <a:blip r:embed="rId3">
            <a:alphaModFix/>
          </a:blip>
          <a:srcRect b="0" l="0" r="0" t="0"/>
          <a:stretch/>
        </p:blipFill>
        <p:spPr>
          <a:xfrm>
            <a:off x="6647175" y="2014544"/>
            <a:ext cx="2268226" cy="21813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457200" rtl="0" algn="l">
              <a:lnSpc>
                <a:spcPct val="100000"/>
              </a:lnSpc>
              <a:spcBef>
                <a:spcPts val="0"/>
              </a:spcBef>
              <a:spcAft>
                <a:spcPts val="0"/>
              </a:spcAft>
              <a:buSzPct val="111111"/>
              <a:buNone/>
            </a:pPr>
            <a:r>
              <a:rPr lang="en-US"/>
              <a:t>Feature 1: Leadership &amp; Teaming</a:t>
            </a:r>
            <a:endParaRPr/>
          </a:p>
        </p:txBody>
      </p:sp>
      <p:sp>
        <p:nvSpPr>
          <p:cNvPr id="599" name="Google Shape;599;p39"/>
          <p:cNvSpPr txBox="1"/>
          <p:nvPr/>
        </p:nvSpPr>
        <p:spPr>
          <a:xfrm>
            <a:off x="235050" y="1566250"/>
            <a:ext cx="8673900" cy="4109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chemeClr val="dk1"/>
                </a:solidFill>
                <a:latin typeface="Verdana"/>
                <a:ea typeface="Verdana"/>
                <a:cs typeface="Verdana"/>
                <a:sym typeface="Verdana"/>
              </a:rPr>
              <a:t>Implementation of evidence-based practices and systems are guided, coordinated and administered by a local team comprised of representation from leadership, stakeholders, implementers, consumers, and content experts. This team is responsible for ensuring high implementation fidelity, communication, management of resources, and data-based decision-making.</a:t>
            </a:r>
            <a:endParaRPr b="0" i="0" sz="2900" u="none" cap="none" strike="noStrike">
              <a:solidFill>
                <a:schemeClr val="dk1"/>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400"/>
              <a:buFont typeface="Verdana"/>
              <a:buNone/>
            </a:pPr>
            <a:r>
              <a:rPr lang="en-US" sz="3400"/>
              <a:t>Systems Coaching Institute 101</a:t>
            </a:r>
            <a:br>
              <a:rPr lang="en-US" sz="3400"/>
            </a:br>
            <a:r>
              <a:rPr lang="en-US" sz="3400"/>
              <a:t>Learning Intentions</a:t>
            </a:r>
            <a:endParaRPr/>
          </a:p>
        </p:txBody>
      </p:sp>
      <p:sp>
        <p:nvSpPr>
          <p:cNvPr id="245" name="Google Shape;245;p4"/>
          <p:cNvSpPr txBox="1"/>
          <p:nvPr>
            <p:ph idx="4294967295" type="body"/>
          </p:nvPr>
        </p:nvSpPr>
        <p:spPr>
          <a:xfrm>
            <a:off x="0" y="1690688"/>
            <a:ext cx="8870950" cy="49561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None/>
            </a:pPr>
            <a:r>
              <a:rPr lang="en-US" sz="3000">
                <a:solidFill>
                  <a:srgbClr val="C00000"/>
                </a:solidFill>
                <a:latin typeface="Verdana"/>
                <a:ea typeface="Verdana"/>
                <a:cs typeface="Verdana"/>
                <a:sym typeface="Verdana"/>
              </a:rPr>
              <a:t>Day 1</a:t>
            </a:r>
            <a:endParaRPr sz="2400">
              <a:latin typeface="Verdana"/>
              <a:ea typeface="Verdana"/>
              <a:cs typeface="Verdana"/>
              <a:sym typeface="Verdana"/>
            </a:endParaRPr>
          </a:p>
          <a:p>
            <a:pPr indent="-381000" lvl="0" marL="457200" rtl="0" algn="l">
              <a:lnSpc>
                <a:spcPct val="100000"/>
              </a:lnSpc>
              <a:spcBef>
                <a:spcPts val="0"/>
              </a:spcBef>
              <a:spcAft>
                <a:spcPts val="0"/>
              </a:spcAft>
              <a:buSzPts val="2400"/>
              <a:buFont typeface="Verdana"/>
              <a:buAutoNum type="arabicPeriod"/>
            </a:pPr>
            <a:r>
              <a:rPr lang="en-US" sz="2400">
                <a:latin typeface="Verdana"/>
                <a:ea typeface="Verdana"/>
                <a:cs typeface="Verdana"/>
                <a:sym typeface="Verdana"/>
              </a:rPr>
              <a:t>Examine, understand and apply “systems” in education, systems change, and addressing complex change</a:t>
            </a:r>
            <a:endParaRPr sz="2400">
              <a:latin typeface="Verdana"/>
              <a:ea typeface="Verdana"/>
              <a:cs typeface="Verdana"/>
              <a:sym typeface="Verdana"/>
            </a:endParaRPr>
          </a:p>
          <a:p>
            <a:pPr indent="-381000" lvl="0" marL="457200" rtl="0" algn="l">
              <a:lnSpc>
                <a:spcPct val="100000"/>
              </a:lnSpc>
              <a:spcBef>
                <a:spcPts val="0"/>
              </a:spcBef>
              <a:spcAft>
                <a:spcPts val="0"/>
              </a:spcAft>
              <a:buSzPts val="2400"/>
              <a:buFont typeface="Verdana"/>
              <a:buAutoNum type="arabicPeriod"/>
            </a:pPr>
            <a:r>
              <a:rPr lang="en-US" sz="2400">
                <a:latin typeface="Verdana"/>
                <a:ea typeface="Verdana"/>
                <a:cs typeface="Verdana"/>
                <a:sym typeface="Verdana"/>
              </a:rPr>
              <a:t>Understand how the MTSS framework can be applied to any initiative</a:t>
            </a:r>
            <a:endParaRPr sz="2400">
              <a:latin typeface="Verdana"/>
              <a:ea typeface="Verdana"/>
              <a:cs typeface="Verdana"/>
              <a:sym typeface="Verdana"/>
            </a:endParaRPr>
          </a:p>
          <a:p>
            <a:pPr indent="-381000" lvl="0" marL="457200" rtl="0" algn="l">
              <a:lnSpc>
                <a:spcPct val="100000"/>
              </a:lnSpc>
              <a:spcBef>
                <a:spcPts val="0"/>
              </a:spcBef>
              <a:spcAft>
                <a:spcPts val="0"/>
              </a:spcAft>
              <a:buSzPts val="2400"/>
              <a:buAutoNum type="arabicPeriod"/>
            </a:pPr>
            <a:r>
              <a:rPr lang="en-US" sz="2400">
                <a:latin typeface="Verdana"/>
                <a:ea typeface="Verdana"/>
                <a:cs typeface="Verdana"/>
                <a:sym typeface="Verdana"/>
              </a:rPr>
              <a:t>Understand the Role &amp; Responsibilities of a Division Systems Coach</a:t>
            </a:r>
            <a:endParaRPr sz="2400">
              <a:latin typeface="Verdana"/>
              <a:ea typeface="Verdana"/>
              <a:cs typeface="Verdana"/>
              <a:sym typeface="Verdana"/>
            </a:endParaRPr>
          </a:p>
          <a:p>
            <a:pPr indent="-381000" lvl="0" marL="457200" rtl="0" algn="l">
              <a:lnSpc>
                <a:spcPct val="100000"/>
              </a:lnSpc>
              <a:spcBef>
                <a:spcPts val="640"/>
              </a:spcBef>
              <a:spcAft>
                <a:spcPts val="0"/>
              </a:spcAft>
              <a:buSzPts val="2400"/>
              <a:buFont typeface="Verdana"/>
              <a:buAutoNum type="arabicPeriod"/>
            </a:pPr>
            <a:r>
              <a:rPr lang="en-US" sz="2400">
                <a:latin typeface="Verdana"/>
                <a:ea typeface="Verdana"/>
                <a:cs typeface="Verdana"/>
                <a:sym typeface="Verdana"/>
              </a:rPr>
              <a:t>Develop knowledge of VA’s MTSS 5 Core Components and their Features 2.0 and tools to support implementation</a:t>
            </a:r>
            <a:endParaRPr sz="2400">
              <a:latin typeface="Verdana"/>
              <a:ea typeface="Verdana"/>
              <a:cs typeface="Verdana"/>
              <a:sym typeface="Verdana"/>
            </a:endParaRPr>
          </a:p>
          <a:p>
            <a:pPr indent="0" lvl="0" marL="457200" rtl="0" algn="l">
              <a:lnSpc>
                <a:spcPct val="100000"/>
              </a:lnSpc>
              <a:spcBef>
                <a:spcPts val="0"/>
              </a:spcBef>
              <a:spcAft>
                <a:spcPts val="0"/>
              </a:spcAft>
              <a:buSzPts val="3200"/>
              <a:buNone/>
            </a:pPr>
            <a:r>
              <a:t/>
            </a:r>
            <a:endParaRPr sz="2400"/>
          </a:p>
          <a:p>
            <a:pPr indent="0" lvl="0" marL="0" rtl="0" algn="l">
              <a:lnSpc>
                <a:spcPct val="100000"/>
              </a:lnSpc>
              <a:spcBef>
                <a:spcPts val="0"/>
              </a:spcBef>
              <a:spcAft>
                <a:spcPts val="0"/>
              </a:spcAft>
              <a:buSzPts val="3200"/>
              <a:buNone/>
            </a:pPr>
            <a:r>
              <a:t/>
            </a:r>
            <a:endParaRPr sz="2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Division Leadership Team Functions</a:t>
            </a:r>
            <a:endParaRPr/>
          </a:p>
        </p:txBody>
      </p:sp>
      <p:pic>
        <p:nvPicPr>
          <p:cNvPr id="606" name="Google Shape;606;p40"/>
          <p:cNvPicPr preferRelativeResize="0"/>
          <p:nvPr/>
        </p:nvPicPr>
        <p:blipFill rotWithShape="1">
          <a:blip r:embed="rId3">
            <a:alphaModFix/>
          </a:blip>
          <a:srcRect b="0" l="0" r="0" t="0"/>
          <a:stretch/>
        </p:blipFill>
        <p:spPr>
          <a:xfrm>
            <a:off x="1622248" y="1671473"/>
            <a:ext cx="5693574" cy="4482175"/>
          </a:xfrm>
          <a:prstGeom prst="rect">
            <a:avLst/>
          </a:prstGeom>
          <a:noFill/>
          <a:ln>
            <a:noFill/>
          </a:ln>
        </p:spPr>
      </p:pic>
      <p:sp>
        <p:nvSpPr>
          <p:cNvPr id="607" name="Google Shape;607;p40"/>
          <p:cNvSpPr txBox="1"/>
          <p:nvPr/>
        </p:nvSpPr>
        <p:spPr>
          <a:xfrm>
            <a:off x="5734801" y="6329300"/>
            <a:ext cx="20316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PBIS.org Implementation Blueprint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Oregon Systems Coach Manual, 2013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1"/>
          <p:cNvSpPr txBox="1"/>
          <p:nvPr>
            <p:ph idx="1" type="body"/>
          </p:nvPr>
        </p:nvSpPr>
        <p:spPr>
          <a:xfrm>
            <a:off x="228600" y="1693325"/>
            <a:ext cx="8233200" cy="52344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640"/>
              </a:spcBef>
              <a:spcAft>
                <a:spcPts val="0"/>
              </a:spcAft>
              <a:buSzPts val="2700"/>
              <a:buChar char="•"/>
            </a:pPr>
            <a:r>
              <a:rPr lang="en-US" sz="2700"/>
              <a:t>The Division will get a functional team of diverse stakeholders together</a:t>
            </a:r>
            <a:endParaRPr sz="2700"/>
          </a:p>
          <a:p>
            <a:pPr indent="-400050" lvl="0" marL="457200" rtl="0" algn="l">
              <a:lnSpc>
                <a:spcPct val="100000"/>
              </a:lnSpc>
              <a:spcBef>
                <a:spcPts val="640"/>
              </a:spcBef>
              <a:spcAft>
                <a:spcPts val="0"/>
              </a:spcAft>
              <a:buSzPts val="2700"/>
              <a:buChar char="•"/>
            </a:pPr>
            <a:r>
              <a:rPr lang="en-US" sz="2700"/>
              <a:t>Holds the vision &amp; drives implementation</a:t>
            </a:r>
            <a:endParaRPr sz="2700"/>
          </a:p>
          <a:p>
            <a:pPr indent="-400050" lvl="0" marL="457200" rtl="0" algn="l">
              <a:lnSpc>
                <a:spcPct val="100000"/>
              </a:lnSpc>
              <a:spcBef>
                <a:spcPts val="640"/>
              </a:spcBef>
              <a:spcAft>
                <a:spcPts val="0"/>
              </a:spcAft>
              <a:buSzPts val="2700"/>
              <a:buChar char="•"/>
            </a:pPr>
            <a:r>
              <a:rPr lang="en-US" sz="2700"/>
              <a:t>Ensures communication pathways</a:t>
            </a:r>
            <a:endParaRPr sz="2700"/>
          </a:p>
          <a:p>
            <a:pPr indent="-400050" lvl="0" marL="457200" rtl="0" algn="l">
              <a:lnSpc>
                <a:spcPct val="100000"/>
              </a:lnSpc>
              <a:spcBef>
                <a:spcPts val="640"/>
              </a:spcBef>
              <a:spcAft>
                <a:spcPts val="0"/>
              </a:spcAft>
              <a:buSzPts val="2700"/>
              <a:buChar char="•"/>
            </a:pPr>
            <a:r>
              <a:rPr lang="en-US" sz="2700"/>
              <a:t>Defines roles/responsibilities of teams</a:t>
            </a:r>
            <a:endParaRPr sz="2700"/>
          </a:p>
          <a:p>
            <a:pPr indent="-400050" lvl="0" marL="457200" rtl="0" algn="l">
              <a:lnSpc>
                <a:spcPct val="100000"/>
              </a:lnSpc>
              <a:spcBef>
                <a:spcPts val="640"/>
              </a:spcBef>
              <a:spcAft>
                <a:spcPts val="0"/>
              </a:spcAft>
              <a:buSzPts val="2700"/>
              <a:buChar char="•"/>
            </a:pPr>
            <a:r>
              <a:rPr lang="en-US" sz="2700"/>
              <a:t>Develops standard meeting processes</a:t>
            </a:r>
            <a:endParaRPr sz="2700"/>
          </a:p>
          <a:p>
            <a:pPr indent="-400050" lvl="0" marL="457200" rtl="0" algn="l">
              <a:lnSpc>
                <a:spcPct val="100000"/>
              </a:lnSpc>
              <a:spcBef>
                <a:spcPts val="640"/>
              </a:spcBef>
              <a:spcAft>
                <a:spcPts val="0"/>
              </a:spcAft>
              <a:buSzPts val="2700"/>
              <a:buChar char="•"/>
            </a:pPr>
            <a:r>
              <a:rPr lang="en-US" sz="2700"/>
              <a:t>Leads results driven action planning </a:t>
            </a:r>
            <a:endParaRPr sz="2700"/>
          </a:p>
          <a:p>
            <a:pPr indent="-400050" lvl="0" marL="457200" rtl="0" algn="l">
              <a:lnSpc>
                <a:spcPct val="100000"/>
              </a:lnSpc>
              <a:spcBef>
                <a:spcPts val="640"/>
              </a:spcBef>
              <a:spcAft>
                <a:spcPts val="0"/>
              </a:spcAft>
              <a:buSzPts val="2700"/>
              <a:buChar char="•"/>
            </a:pPr>
            <a:r>
              <a:rPr lang="en-US" sz="2700"/>
              <a:t>Creates parallel structures for schools</a:t>
            </a:r>
            <a:endParaRPr sz="2700"/>
          </a:p>
        </p:txBody>
      </p:sp>
      <p:sp>
        <p:nvSpPr>
          <p:cNvPr id="614" name="Google Shape;614;p4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Leadership and Teaming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42"/>
          <p:cNvSpPr txBox="1"/>
          <p:nvPr>
            <p:ph idx="1" type="body"/>
          </p:nvPr>
        </p:nvSpPr>
        <p:spPr>
          <a:xfrm>
            <a:off x="455400" y="1371900"/>
            <a:ext cx="8233200" cy="5301600"/>
          </a:xfrm>
          <a:prstGeom prst="rect">
            <a:avLst/>
          </a:prstGeom>
          <a:noFill/>
          <a:ln>
            <a:noFill/>
          </a:ln>
        </p:spPr>
        <p:txBody>
          <a:bodyPr anchorCtr="0" anchor="t" bIns="45700" lIns="91425" spcFirstLastPara="1" rIns="91425" wrap="square" tIns="45700">
            <a:noAutofit/>
          </a:bodyPr>
          <a:lstStyle/>
          <a:p>
            <a:pPr indent="-393700" lvl="0" marL="457200" rtl="0" algn="l">
              <a:lnSpc>
                <a:spcPct val="100000"/>
              </a:lnSpc>
              <a:spcBef>
                <a:spcPts val="640"/>
              </a:spcBef>
              <a:spcAft>
                <a:spcPts val="0"/>
              </a:spcAft>
              <a:buSzPts val="2600"/>
              <a:buChar char="•"/>
            </a:pPr>
            <a:r>
              <a:rPr lang="en-US" sz="2600"/>
              <a:t>A Division Coordinator is named to oversee logistics and provide high-level sponsorship of the implementation effort: securing funding, allocating release time, protecting time for DLT meetings, providing leadership for alignment with existing and new initiatives, etc. </a:t>
            </a:r>
            <a:endParaRPr sz="2600"/>
          </a:p>
          <a:p>
            <a:pPr indent="-393700" lvl="0" marL="457200" rtl="0" algn="l">
              <a:lnSpc>
                <a:spcPct val="100000"/>
              </a:lnSpc>
              <a:spcBef>
                <a:spcPts val="640"/>
              </a:spcBef>
              <a:spcAft>
                <a:spcPts val="0"/>
              </a:spcAft>
              <a:buSzPts val="2600"/>
              <a:buChar char="•"/>
            </a:pPr>
            <a:r>
              <a:rPr lang="en-US" sz="2600"/>
              <a:t>Additionally, at least one or more Division Systems Coaches are identified. That’s you!</a:t>
            </a:r>
            <a:endParaRPr sz="2600"/>
          </a:p>
          <a:p>
            <a:pPr indent="-393700" lvl="0" marL="457200" rtl="0" algn="l">
              <a:lnSpc>
                <a:spcPct val="100000"/>
              </a:lnSpc>
              <a:spcBef>
                <a:spcPts val="640"/>
              </a:spcBef>
              <a:spcAft>
                <a:spcPts val="0"/>
              </a:spcAft>
              <a:buSzPts val="2600"/>
              <a:buChar char="•"/>
            </a:pPr>
            <a:r>
              <a:rPr lang="en-US" sz="2600"/>
              <a:t>Division Coordinator may also serve as a division coach, or share roles and tasks with a partner.</a:t>
            </a:r>
            <a:endParaRPr sz="2600"/>
          </a:p>
        </p:txBody>
      </p:sp>
      <p:sp>
        <p:nvSpPr>
          <p:cNvPr id="620" name="Google Shape;620;p4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Division Roles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43" title="chart of VTSS leadership roles and responsibilities"/>
          <p:cNvPicPr preferRelativeResize="0"/>
          <p:nvPr/>
        </p:nvPicPr>
        <p:blipFill rotWithShape="1">
          <a:blip r:embed="rId3">
            <a:alphaModFix/>
          </a:blip>
          <a:srcRect b="0" l="0" r="0" t="0"/>
          <a:stretch/>
        </p:blipFill>
        <p:spPr>
          <a:xfrm>
            <a:off x="1912325" y="1464825"/>
            <a:ext cx="4637951" cy="5173475"/>
          </a:xfrm>
          <a:prstGeom prst="rect">
            <a:avLst/>
          </a:prstGeom>
          <a:noFill/>
          <a:ln cap="flat" cmpd="sng" w="9525">
            <a:solidFill>
              <a:srgbClr val="000000"/>
            </a:solidFill>
            <a:prstDash val="solid"/>
            <a:round/>
            <a:headEnd len="sm" w="sm" type="none"/>
            <a:tailEnd len="sm" w="sm" type="none"/>
          </a:ln>
        </p:spPr>
      </p:pic>
      <p:sp>
        <p:nvSpPr>
          <p:cNvPr id="626" name="Google Shape;626;p4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t>Roles and Responsibilities of Leadership</a:t>
            </a:r>
            <a:endParaRPr sz="3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44"/>
          <p:cNvPicPr preferRelativeResize="0"/>
          <p:nvPr/>
        </p:nvPicPr>
        <p:blipFill rotWithShape="1">
          <a:blip r:embed="rId3">
            <a:alphaModFix/>
          </a:blip>
          <a:srcRect b="0" l="0" r="0" t="0"/>
          <a:stretch/>
        </p:blipFill>
        <p:spPr>
          <a:xfrm>
            <a:off x="5243063" y="1795250"/>
            <a:ext cx="2924175" cy="3867150"/>
          </a:xfrm>
          <a:prstGeom prst="rect">
            <a:avLst/>
          </a:prstGeom>
          <a:noFill/>
          <a:ln cap="flat" cmpd="sng" w="9525">
            <a:solidFill>
              <a:srgbClr val="191919"/>
            </a:solidFill>
            <a:prstDash val="solid"/>
            <a:round/>
            <a:headEnd len="sm" w="sm" type="none"/>
            <a:tailEnd len="sm" w="sm" type="none"/>
          </a:ln>
        </p:spPr>
      </p:pic>
      <p:sp>
        <p:nvSpPr>
          <p:cNvPr id="633" name="Google Shape;633;p4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Coaching Teams</a:t>
            </a:r>
            <a:endParaRPr/>
          </a:p>
        </p:txBody>
      </p:sp>
      <p:pic>
        <p:nvPicPr>
          <p:cNvPr id="634" name="Google Shape;634;p44"/>
          <p:cNvPicPr preferRelativeResize="0"/>
          <p:nvPr/>
        </p:nvPicPr>
        <p:blipFill rotWithShape="1">
          <a:blip r:embed="rId4">
            <a:alphaModFix/>
          </a:blip>
          <a:srcRect b="7714" l="8062" r="0" t="0"/>
          <a:stretch/>
        </p:blipFill>
        <p:spPr>
          <a:xfrm>
            <a:off x="774875" y="1795250"/>
            <a:ext cx="3559953" cy="3867149"/>
          </a:xfrm>
          <a:prstGeom prst="rect">
            <a:avLst/>
          </a:prstGeom>
          <a:noFill/>
          <a:ln cap="flat" cmpd="sng" w="9525">
            <a:solidFill>
              <a:srgbClr val="3E7FCD"/>
            </a:solidFill>
            <a:prstDash val="solid"/>
            <a:round/>
            <a:headEnd len="sm" w="sm" type="none"/>
            <a:tailEnd len="sm" w="sm" type="none"/>
          </a:ln>
        </p:spPr>
      </p:pic>
      <p:sp>
        <p:nvSpPr>
          <p:cNvPr id="635" name="Google Shape;635;p44"/>
          <p:cNvSpPr txBox="1"/>
          <p:nvPr/>
        </p:nvSpPr>
        <p:spPr>
          <a:xfrm>
            <a:off x="537950" y="6086050"/>
            <a:ext cx="7089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rgbClr val="000000"/>
              </a:buClr>
              <a:buSzPts val="3000"/>
              <a:buFont typeface="Arial"/>
              <a:buNone/>
            </a:pPr>
            <a:r>
              <a:rPr b="0" i="0" lang="en-US" sz="3000" u="sng" cap="none" strike="noStrike">
                <a:solidFill>
                  <a:schemeClr val="hlink"/>
                </a:solidFill>
                <a:latin typeface="Verdana"/>
                <a:ea typeface="Verdana"/>
                <a:cs typeface="Verdana"/>
                <a:sym typeface="Verdana"/>
                <a:hlinkClick r:id="rId5"/>
              </a:rPr>
              <a:t>https://brightmorningteam.com/</a:t>
            </a:r>
            <a:endParaRPr b="0" i="0" sz="3000" u="none" cap="none" strike="noStrike">
              <a:solidFill>
                <a:srgbClr val="000000"/>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45"/>
          <p:cNvSpPr txBox="1"/>
          <p:nvPr>
            <p:ph idx="1" type="body"/>
          </p:nvPr>
        </p:nvSpPr>
        <p:spPr>
          <a:xfrm>
            <a:off x="228600" y="1718725"/>
            <a:ext cx="8233200" cy="4107600"/>
          </a:xfrm>
          <a:prstGeom prst="rect">
            <a:avLst/>
          </a:prstGeom>
          <a:solidFill>
            <a:schemeClr val="lt1">
              <a:alpha val="64313"/>
            </a:schemeClr>
          </a:solid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lang="en-US" sz="2800"/>
              <a:t>Coaching at this level focuses on:</a:t>
            </a:r>
            <a:endParaRPr sz="2800"/>
          </a:p>
          <a:p>
            <a:pPr indent="-406400" lvl="0" marL="457200" rtl="0" algn="l">
              <a:lnSpc>
                <a:spcPct val="100000"/>
              </a:lnSpc>
              <a:spcBef>
                <a:spcPts val="640"/>
              </a:spcBef>
              <a:spcAft>
                <a:spcPts val="0"/>
              </a:spcAft>
              <a:buSzPts val="2800"/>
              <a:buChar char="•"/>
            </a:pPr>
            <a:r>
              <a:rPr lang="en-US" sz="2800"/>
              <a:t>helping teams develop their collaboration and facilitation skills</a:t>
            </a:r>
            <a:endParaRPr sz="2800"/>
          </a:p>
          <a:p>
            <a:pPr indent="-406400" lvl="0" marL="457200" rtl="0" algn="l">
              <a:lnSpc>
                <a:spcPct val="100000"/>
              </a:lnSpc>
              <a:spcBef>
                <a:spcPts val="640"/>
              </a:spcBef>
              <a:spcAft>
                <a:spcPts val="0"/>
              </a:spcAft>
              <a:buSzPts val="2800"/>
              <a:buChar char="•"/>
            </a:pPr>
            <a:r>
              <a:rPr lang="en-US" sz="2800"/>
              <a:t>establish team operating procedures,</a:t>
            </a:r>
            <a:endParaRPr sz="2800"/>
          </a:p>
          <a:p>
            <a:pPr indent="-406400" lvl="0" marL="457200" rtl="0" algn="l">
              <a:lnSpc>
                <a:spcPct val="100000"/>
              </a:lnSpc>
              <a:spcBef>
                <a:spcPts val="640"/>
              </a:spcBef>
              <a:spcAft>
                <a:spcPts val="0"/>
              </a:spcAft>
              <a:buSzPts val="2800"/>
              <a:buChar char="•"/>
            </a:pPr>
            <a:r>
              <a:rPr lang="en-US" sz="2800"/>
              <a:t>understand group dynamics, and </a:t>
            </a:r>
            <a:endParaRPr sz="2800"/>
          </a:p>
          <a:p>
            <a:pPr indent="-406400" lvl="0" marL="457200" rtl="0" algn="l">
              <a:lnSpc>
                <a:spcPct val="100000"/>
              </a:lnSpc>
              <a:spcBef>
                <a:spcPts val="640"/>
              </a:spcBef>
              <a:spcAft>
                <a:spcPts val="0"/>
              </a:spcAft>
              <a:buSzPts val="2800"/>
              <a:buChar char="•"/>
            </a:pPr>
            <a:r>
              <a:rPr lang="en-US" sz="2800"/>
              <a:t>solidify data-driven decision making processes and selection/implementation of EBPs with fidelity</a:t>
            </a:r>
            <a:endParaRPr sz="2800"/>
          </a:p>
        </p:txBody>
      </p:sp>
      <p:sp>
        <p:nvSpPr>
          <p:cNvPr id="641" name="Google Shape;641;p45"/>
          <p:cNvSpPr txBox="1"/>
          <p:nvPr>
            <p:ph type="title"/>
          </p:nvPr>
        </p:nvSpPr>
        <p:spPr>
          <a:xfrm>
            <a:off x="228600" y="228600"/>
            <a:ext cx="8686800" cy="1143300"/>
          </a:xfrm>
          <a:prstGeom prst="rect">
            <a:avLst/>
          </a:prstGeom>
          <a:solidFill>
            <a:srgbClr val="003369"/>
          </a:solid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Your focus is coaching teams!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Ever been a part of this team?</a:t>
            </a:r>
            <a:endParaRPr/>
          </a:p>
        </p:txBody>
      </p:sp>
      <p:pic>
        <p:nvPicPr>
          <p:cNvPr descr="A meme with team members that represent the following:&#10;&quot;Does 90 percent of the work.&quot;&#10;&quot;Has no idea what's going on the whole time.&quot;&#10;&quot;Says he's going to help but he's not.&quot;&#10;&quot;Disappears at the very beginning and doesn't show up again til the very end.&quot;" id="647" name="Google Shape;647;p46" title="Meme of Team Members"/>
          <p:cNvPicPr preferRelativeResize="0"/>
          <p:nvPr/>
        </p:nvPicPr>
        <p:blipFill rotWithShape="1">
          <a:blip r:embed="rId3">
            <a:alphaModFix/>
          </a:blip>
          <a:srcRect b="21664" l="10322" r="10637" t="3306"/>
          <a:stretch/>
        </p:blipFill>
        <p:spPr>
          <a:xfrm>
            <a:off x="533394" y="1643179"/>
            <a:ext cx="7915845" cy="4474876"/>
          </a:xfrm>
          <a:prstGeom prst="rect">
            <a:avLst/>
          </a:prstGeom>
          <a:noFill/>
          <a:ln cap="flat" cmpd="sng" w="28575">
            <a:solidFill>
              <a:srgbClr val="1D2A53"/>
            </a:solidFill>
            <a:prstDash val="solid"/>
            <a:round/>
            <a:headEnd len="sm" w="sm" type="none"/>
            <a:tailEnd len="sm" w="sm" type="none"/>
          </a:ln>
          <a:effectLst>
            <a:outerShdw blurRad="292100" rotWithShape="0" algn="tl" dir="2700000" dist="139700">
              <a:srgbClr val="333333">
                <a:alpha val="60784"/>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47"/>
          <p:cNvSpPr/>
          <p:nvPr/>
        </p:nvSpPr>
        <p:spPr>
          <a:xfrm>
            <a:off x="1351672" y="3737049"/>
            <a:ext cx="5819400" cy="1200000"/>
          </a:xfrm>
          <a:prstGeom prst="ellipse">
            <a:avLst/>
          </a:prstGeom>
          <a:solidFill>
            <a:srgbClr val="FFFF00">
              <a:alpha val="4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SCHOOL LEADERSHIP TEAM</a:t>
            </a:r>
            <a:endParaRPr b="0" i="0" sz="1400" u="none" cap="none" strike="noStrike">
              <a:solidFill>
                <a:srgbClr val="000000"/>
              </a:solidFill>
              <a:latin typeface="Arial"/>
              <a:ea typeface="Arial"/>
              <a:cs typeface="Arial"/>
              <a:sym typeface="Arial"/>
            </a:endParaRPr>
          </a:p>
        </p:txBody>
      </p:sp>
      <p:sp>
        <p:nvSpPr>
          <p:cNvPr id="653" name="Google Shape;653;p47"/>
          <p:cNvSpPr/>
          <p:nvPr/>
        </p:nvSpPr>
        <p:spPr>
          <a:xfrm>
            <a:off x="2800669" y="1896236"/>
            <a:ext cx="2921100" cy="654000"/>
          </a:xfrm>
          <a:prstGeom prst="roundRect">
            <a:avLst>
              <a:gd fmla="val 16667" name="adj"/>
            </a:avLst>
          </a:prstGeom>
          <a:solidFill>
            <a:srgbClr val="A8D08C"/>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Calibri"/>
                <a:ea typeface="Calibri"/>
                <a:cs typeface="Calibri"/>
                <a:sym typeface="Calibri"/>
              </a:rPr>
              <a:t>Coaching</a:t>
            </a:r>
            <a:endParaRPr b="1" i="0" sz="2800" u="none" cap="none" strike="noStrike">
              <a:solidFill>
                <a:srgbClr val="000000"/>
              </a:solidFill>
              <a:latin typeface="Arial"/>
              <a:ea typeface="Arial"/>
              <a:cs typeface="Arial"/>
              <a:sym typeface="Arial"/>
            </a:endParaRPr>
          </a:p>
        </p:txBody>
      </p:sp>
      <p:sp>
        <p:nvSpPr>
          <p:cNvPr id="654" name="Google Shape;654;p47"/>
          <p:cNvSpPr/>
          <p:nvPr/>
        </p:nvSpPr>
        <p:spPr>
          <a:xfrm>
            <a:off x="2741563" y="5387439"/>
            <a:ext cx="3039300" cy="959700"/>
          </a:xfrm>
          <a:prstGeom prst="roundRect">
            <a:avLst>
              <a:gd fmla="val 16667" name="adj"/>
            </a:avLst>
          </a:prstGeom>
          <a:solidFill>
            <a:srgbClr val="FFFF00">
              <a:alpha val="4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Grade Level </a:t>
            </a:r>
            <a:r>
              <a:rPr b="1" i="0" lang="en-US" sz="1200" u="none" cap="none" strike="noStrike">
                <a:solidFill>
                  <a:schemeClr val="dk1"/>
                </a:solidFill>
                <a:latin typeface="Calibri"/>
                <a:ea typeface="Calibri"/>
                <a:cs typeface="Calibri"/>
                <a:sym typeface="Calibri"/>
              </a:rPr>
              <a:t>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Department</a:t>
            </a:r>
            <a:r>
              <a:rPr b="1" i="0" lang="en-US" sz="1200" u="none" cap="none" strike="noStrike">
                <a:solidFill>
                  <a:schemeClr val="dk1"/>
                </a:solidFill>
                <a:latin typeface="Calibri"/>
                <a:ea typeface="Calibri"/>
                <a:cs typeface="Calibri"/>
                <a:sym typeface="Calibri"/>
              </a:rPr>
              <a:t> 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Content/Specialty Area </a:t>
            </a:r>
            <a:r>
              <a:rPr b="1" i="0" lang="en-US" sz="1200" u="none" cap="none" strike="noStrike">
                <a:solidFill>
                  <a:schemeClr val="dk1"/>
                </a:solidFill>
                <a:latin typeface="Calibri"/>
                <a:ea typeface="Calibri"/>
                <a:cs typeface="Calibri"/>
                <a:sym typeface="Calibri"/>
              </a:rPr>
              <a:t>Teams</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Advanced Tier </a:t>
            </a:r>
            <a:r>
              <a:rPr b="1" i="0" lang="en-US" sz="1200" u="none" cap="none" strike="noStrike">
                <a:solidFill>
                  <a:schemeClr val="dk1"/>
                </a:solidFill>
                <a:latin typeface="Calibri"/>
                <a:ea typeface="Calibri"/>
                <a:cs typeface="Calibri"/>
                <a:sym typeface="Calibri"/>
              </a:rPr>
              <a:t>Teams</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Individual Student </a:t>
            </a:r>
            <a:r>
              <a:rPr b="1" i="0" lang="en-US" sz="1200" u="none" cap="none" strike="noStrike">
                <a:solidFill>
                  <a:schemeClr val="dk1"/>
                </a:solidFill>
                <a:latin typeface="Calibri"/>
                <a:ea typeface="Calibri"/>
                <a:cs typeface="Calibri"/>
                <a:sym typeface="Calibri"/>
              </a:rPr>
              <a:t>Teams </a:t>
            </a:r>
            <a:endParaRPr b="0" i="0" sz="1400" u="none" cap="none" strike="noStrike">
              <a:solidFill>
                <a:srgbClr val="000000"/>
              </a:solidFill>
              <a:latin typeface="Arial"/>
              <a:ea typeface="Arial"/>
              <a:cs typeface="Arial"/>
              <a:sym typeface="Arial"/>
            </a:endParaRPr>
          </a:p>
        </p:txBody>
      </p:sp>
      <p:sp>
        <p:nvSpPr>
          <p:cNvPr id="655" name="Google Shape;655;p47"/>
          <p:cNvSpPr/>
          <p:nvPr/>
        </p:nvSpPr>
        <p:spPr>
          <a:xfrm>
            <a:off x="2376625" y="2611999"/>
            <a:ext cx="3769200" cy="654000"/>
          </a:xfrm>
          <a:prstGeom prst="roundRect">
            <a:avLst>
              <a:gd fmla="val 16667" name="adj"/>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Systems Coach(es)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Liaison(s) between the division and schools - </a:t>
            </a:r>
            <a:endParaRPr b="0" i="1"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Coach Data, Practices &amp; Systems </a:t>
            </a:r>
            <a:endParaRPr b="0" i="1" sz="1400" u="none" cap="none" strike="noStrike">
              <a:solidFill>
                <a:srgbClr val="000000"/>
              </a:solidFill>
              <a:latin typeface="Arial"/>
              <a:ea typeface="Arial"/>
              <a:cs typeface="Arial"/>
              <a:sym typeface="Arial"/>
            </a:endParaRPr>
          </a:p>
        </p:txBody>
      </p:sp>
      <p:sp>
        <p:nvSpPr>
          <p:cNvPr id="656" name="Google Shape;656;p47"/>
          <p:cNvSpPr/>
          <p:nvPr/>
        </p:nvSpPr>
        <p:spPr>
          <a:xfrm>
            <a:off x="2768039" y="3486846"/>
            <a:ext cx="1417200" cy="4905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School Coach</a:t>
            </a:r>
            <a:endParaRPr b="1" i="0" sz="1400" u="none" cap="none" strike="noStrike">
              <a:solidFill>
                <a:srgbClr val="000000"/>
              </a:solidFill>
              <a:latin typeface="Arial"/>
              <a:ea typeface="Arial"/>
              <a:cs typeface="Arial"/>
              <a:sym typeface="Arial"/>
            </a:endParaRPr>
          </a:p>
        </p:txBody>
      </p:sp>
      <p:cxnSp>
        <p:nvCxnSpPr>
          <p:cNvPr id="657" name="Google Shape;657;p47"/>
          <p:cNvCxnSpPr>
            <a:stCxn id="655" idx="2"/>
          </p:cNvCxnSpPr>
          <p:nvPr/>
        </p:nvCxnSpPr>
        <p:spPr>
          <a:xfrm flipH="1">
            <a:off x="3877825" y="3265999"/>
            <a:ext cx="383400" cy="2457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658" name="Google Shape;658;p47"/>
          <p:cNvCxnSpPr>
            <a:stCxn id="659" idx="1"/>
          </p:cNvCxnSpPr>
          <p:nvPr/>
        </p:nvCxnSpPr>
        <p:spPr>
          <a:xfrm rot="10800000">
            <a:off x="4231296" y="3449500"/>
            <a:ext cx="1906500" cy="38700"/>
          </a:xfrm>
          <a:prstGeom prst="straightConnector1">
            <a:avLst/>
          </a:prstGeom>
          <a:noFill/>
          <a:ln cap="flat" cmpd="sng" w="9525">
            <a:solidFill>
              <a:schemeClr val="dk1"/>
            </a:solidFill>
            <a:prstDash val="solid"/>
            <a:miter lim="800000"/>
            <a:headEnd len="med" w="med" type="triangle"/>
            <a:tailEnd len="med" w="med" type="triangle"/>
          </a:ln>
        </p:spPr>
      </p:cxnSp>
      <p:sp>
        <p:nvSpPr>
          <p:cNvPr id="660" name="Google Shape;660;p47"/>
          <p:cNvSpPr txBox="1"/>
          <p:nvPr/>
        </p:nvSpPr>
        <p:spPr>
          <a:xfrm>
            <a:off x="11" y="6480549"/>
            <a:ext cx="29211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Adapted from PBIS.org Implementation Blueprint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Oregon Systems Coach Manual, 2013</a:t>
            </a:r>
            <a:endParaRPr b="0" i="0" sz="1400" u="none" cap="none" strike="noStrike">
              <a:solidFill>
                <a:srgbClr val="000000"/>
              </a:solidFill>
              <a:latin typeface="Arial"/>
              <a:ea typeface="Arial"/>
              <a:cs typeface="Arial"/>
              <a:sym typeface="Arial"/>
            </a:endParaRPr>
          </a:p>
        </p:txBody>
      </p:sp>
      <p:pic>
        <p:nvPicPr>
          <p:cNvPr id="661" name="Google Shape;661;p47"/>
          <p:cNvPicPr preferRelativeResize="0"/>
          <p:nvPr/>
        </p:nvPicPr>
        <p:blipFill rotWithShape="1">
          <a:blip r:embed="rId3">
            <a:alphaModFix/>
          </a:blip>
          <a:srcRect b="0" l="0" r="0" t="0"/>
          <a:stretch/>
        </p:blipFill>
        <p:spPr>
          <a:xfrm>
            <a:off x="411675" y="1149425"/>
            <a:ext cx="1690169" cy="1283222"/>
          </a:xfrm>
          <a:prstGeom prst="rect">
            <a:avLst/>
          </a:prstGeom>
          <a:noFill/>
          <a:ln>
            <a:noFill/>
          </a:ln>
        </p:spPr>
      </p:pic>
      <p:cxnSp>
        <p:nvCxnSpPr>
          <p:cNvPr id="662" name="Google Shape;662;p47"/>
          <p:cNvCxnSpPr/>
          <p:nvPr/>
        </p:nvCxnSpPr>
        <p:spPr>
          <a:xfrm>
            <a:off x="1279931" y="2084237"/>
            <a:ext cx="2030700" cy="165000"/>
          </a:xfrm>
          <a:prstGeom prst="straightConnector1">
            <a:avLst/>
          </a:prstGeom>
          <a:noFill/>
          <a:ln cap="flat" cmpd="sng" w="9525">
            <a:solidFill>
              <a:schemeClr val="dk1"/>
            </a:solidFill>
            <a:prstDash val="solid"/>
            <a:round/>
            <a:headEnd len="sm" w="sm" type="none"/>
            <a:tailEnd len="med" w="med" type="triangle"/>
          </a:ln>
        </p:spPr>
      </p:cxnSp>
      <p:sp>
        <p:nvSpPr>
          <p:cNvPr id="663" name="Google Shape;663;p47"/>
          <p:cNvSpPr/>
          <p:nvPr/>
        </p:nvSpPr>
        <p:spPr>
          <a:xfrm>
            <a:off x="4342578" y="3486846"/>
            <a:ext cx="1417200" cy="4905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Administrator</a:t>
            </a:r>
            <a:endParaRPr b="1" i="0" sz="1400" u="none" cap="none" strike="noStrike">
              <a:solidFill>
                <a:srgbClr val="000000"/>
              </a:solidFill>
              <a:latin typeface="Arial"/>
              <a:ea typeface="Arial"/>
              <a:cs typeface="Arial"/>
              <a:sym typeface="Arial"/>
            </a:endParaRPr>
          </a:p>
        </p:txBody>
      </p:sp>
      <p:cxnSp>
        <p:nvCxnSpPr>
          <p:cNvPr id="664" name="Google Shape;664;p47"/>
          <p:cNvCxnSpPr>
            <a:stCxn id="655" idx="2"/>
          </p:cNvCxnSpPr>
          <p:nvPr/>
        </p:nvCxnSpPr>
        <p:spPr>
          <a:xfrm>
            <a:off x="4261225" y="3265999"/>
            <a:ext cx="516900" cy="243000"/>
          </a:xfrm>
          <a:prstGeom prst="straightConnector1">
            <a:avLst/>
          </a:prstGeom>
          <a:noFill/>
          <a:ln cap="flat" cmpd="sng" w="9525">
            <a:solidFill>
              <a:schemeClr val="dk1"/>
            </a:solidFill>
            <a:prstDash val="solid"/>
            <a:miter lim="800000"/>
            <a:headEnd len="med" w="med" type="triangle"/>
            <a:tailEnd len="med" w="med" type="triangle"/>
          </a:ln>
        </p:spPr>
      </p:cxnSp>
      <p:sp>
        <p:nvSpPr>
          <p:cNvPr id="665" name="Google Shape;665;p47"/>
          <p:cNvSpPr/>
          <p:nvPr/>
        </p:nvSpPr>
        <p:spPr>
          <a:xfrm>
            <a:off x="2844161" y="4634740"/>
            <a:ext cx="1417200" cy="4905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School Coach</a:t>
            </a:r>
            <a:endParaRPr b="1" i="0" sz="1400" u="none" cap="none" strike="noStrike">
              <a:solidFill>
                <a:srgbClr val="000000"/>
              </a:solidFill>
              <a:latin typeface="Arial"/>
              <a:ea typeface="Arial"/>
              <a:cs typeface="Arial"/>
              <a:sym typeface="Arial"/>
            </a:endParaRPr>
          </a:p>
        </p:txBody>
      </p:sp>
      <p:sp>
        <p:nvSpPr>
          <p:cNvPr id="666" name="Google Shape;666;p47"/>
          <p:cNvSpPr/>
          <p:nvPr/>
        </p:nvSpPr>
        <p:spPr>
          <a:xfrm>
            <a:off x="4423893" y="4634740"/>
            <a:ext cx="1417200" cy="4905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Calibri"/>
                <a:ea typeface="Calibri"/>
                <a:cs typeface="Calibri"/>
                <a:sym typeface="Calibri"/>
              </a:rPr>
              <a:t>Administrator</a:t>
            </a:r>
            <a:endParaRPr b="1" i="0" sz="1400" u="none" cap="none" strike="noStrike">
              <a:solidFill>
                <a:srgbClr val="000000"/>
              </a:solidFill>
              <a:latin typeface="Arial"/>
              <a:ea typeface="Arial"/>
              <a:cs typeface="Arial"/>
              <a:sym typeface="Arial"/>
            </a:endParaRPr>
          </a:p>
        </p:txBody>
      </p:sp>
      <p:cxnSp>
        <p:nvCxnSpPr>
          <p:cNvPr id="667" name="Google Shape;667;p47"/>
          <p:cNvCxnSpPr>
            <a:stCxn id="666" idx="2"/>
          </p:cNvCxnSpPr>
          <p:nvPr/>
        </p:nvCxnSpPr>
        <p:spPr>
          <a:xfrm flipH="1">
            <a:off x="4525593" y="5125240"/>
            <a:ext cx="606900" cy="2274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668" name="Google Shape;668;p47"/>
          <p:cNvCxnSpPr/>
          <p:nvPr/>
        </p:nvCxnSpPr>
        <p:spPr>
          <a:xfrm>
            <a:off x="3811176" y="5108267"/>
            <a:ext cx="516900" cy="243000"/>
          </a:xfrm>
          <a:prstGeom prst="straightConnector1">
            <a:avLst/>
          </a:prstGeom>
          <a:noFill/>
          <a:ln cap="flat" cmpd="sng" w="9525">
            <a:solidFill>
              <a:schemeClr val="dk1"/>
            </a:solidFill>
            <a:prstDash val="solid"/>
            <a:miter lim="800000"/>
            <a:headEnd len="med" w="med" type="triangle"/>
            <a:tailEnd len="med" w="med" type="triangle"/>
          </a:ln>
        </p:spPr>
      </p:cxnSp>
      <p:sp>
        <p:nvSpPr>
          <p:cNvPr id="659" name="Google Shape;659;p47"/>
          <p:cNvSpPr txBox="1"/>
          <p:nvPr/>
        </p:nvSpPr>
        <p:spPr>
          <a:xfrm>
            <a:off x="6137796" y="3241900"/>
            <a:ext cx="22569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Verdana"/>
                <a:ea typeface="Verdana"/>
                <a:cs typeface="Verdana"/>
                <a:sym typeface="Verdana"/>
              </a:rPr>
              <a:t>Communication:</a:t>
            </a:r>
            <a:r>
              <a:rPr b="0" i="1" lang="en-US"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Calibri"/>
              <a:ea typeface="Calibri"/>
              <a:cs typeface="Calibri"/>
              <a:sym typeface="Calibri"/>
            </a:endParaRPr>
          </a:p>
        </p:txBody>
      </p:sp>
      <p:sp>
        <p:nvSpPr>
          <p:cNvPr id="669" name="Google Shape;669;p47"/>
          <p:cNvSpPr txBox="1"/>
          <p:nvPr/>
        </p:nvSpPr>
        <p:spPr>
          <a:xfrm>
            <a:off x="6223448" y="5108275"/>
            <a:ext cx="22569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Verdana"/>
                <a:ea typeface="Verdana"/>
                <a:cs typeface="Verdana"/>
                <a:sym typeface="Verdana"/>
              </a:rPr>
              <a:t>Communication:</a:t>
            </a:r>
            <a:r>
              <a:rPr b="0" i="1" lang="en-US"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Calibri"/>
              <a:ea typeface="Calibri"/>
              <a:cs typeface="Calibri"/>
              <a:sym typeface="Calibri"/>
            </a:endParaRPr>
          </a:p>
        </p:txBody>
      </p:sp>
      <p:cxnSp>
        <p:nvCxnSpPr>
          <p:cNvPr id="670" name="Google Shape;670;p47"/>
          <p:cNvCxnSpPr/>
          <p:nvPr/>
        </p:nvCxnSpPr>
        <p:spPr>
          <a:xfrm rot="10800000">
            <a:off x="4328030" y="5237027"/>
            <a:ext cx="1906500" cy="38700"/>
          </a:xfrm>
          <a:prstGeom prst="straightConnector1">
            <a:avLst/>
          </a:prstGeom>
          <a:noFill/>
          <a:ln cap="flat" cmpd="sng" w="9525">
            <a:solidFill>
              <a:schemeClr val="dk1"/>
            </a:solidFill>
            <a:prstDash val="solid"/>
            <a:miter lim="800000"/>
            <a:headEnd len="med" w="med" type="triangle"/>
            <a:tailEnd len="med" w="med" type="triangle"/>
          </a:ln>
        </p:spPr>
      </p:cxnSp>
      <p:sp>
        <p:nvSpPr>
          <p:cNvPr id="671" name="Google Shape;671;p47"/>
          <p:cNvSpPr txBox="1"/>
          <p:nvPr/>
        </p:nvSpPr>
        <p:spPr>
          <a:xfrm>
            <a:off x="439827" y="2489725"/>
            <a:ext cx="2030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Calibri"/>
                <a:ea typeface="Calibri"/>
                <a:cs typeface="Calibri"/>
                <a:sym typeface="Calibri"/>
              </a:rPr>
              <a:t>PBIS.org Implementation Blueprint and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Calibri"/>
                <a:ea typeface="Calibri"/>
                <a:cs typeface="Calibri"/>
                <a:sym typeface="Calibri"/>
              </a:rPr>
              <a:t>Oregon Systems Coach Manual, 2013</a:t>
            </a:r>
            <a:endParaRPr b="0" i="0" sz="600" u="none" cap="none" strike="noStrike">
              <a:solidFill>
                <a:srgbClr val="000000"/>
              </a:solidFill>
              <a:latin typeface="Arial"/>
              <a:ea typeface="Arial"/>
              <a:cs typeface="Arial"/>
              <a:sym typeface="Arial"/>
            </a:endParaRPr>
          </a:p>
        </p:txBody>
      </p:sp>
      <p:sp>
        <p:nvSpPr>
          <p:cNvPr id="672" name="Google Shape;672;p47"/>
          <p:cNvSpPr txBox="1"/>
          <p:nvPr>
            <p:ph type="title"/>
          </p:nvPr>
        </p:nvSpPr>
        <p:spPr>
          <a:xfrm>
            <a:off x="2382100" y="175150"/>
            <a:ext cx="63243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The “How” &amp; Coaching Roles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48"/>
          <p:cNvSpPr txBox="1"/>
          <p:nvPr>
            <p:ph idx="1" type="body"/>
          </p:nvPr>
        </p:nvSpPr>
        <p:spPr>
          <a:xfrm>
            <a:off x="228600" y="1371900"/>
            <a:ext cx="8686800" cy="5649600"/>
          </a:xfrm>
          <a:prstGeom prst="rect">
            <a:avLst/>
          </a:prstGeom>
          <a:noFill/>
          <a:ln>
            <a:noFill/>
          </a:ln>
        </p:spPr>
        <p:txBody>
          <a:bodyPr anchorCtr="0" anchor="t" bIns="45700" lIns="91425" spcFirstLastPara="1" rIns="91425" wrap="square" tIns="45700">
            <a:noAutofit/>
          </a:bodyPr>
          <a:lstStyle/>
          <a:p>
            <a:pPr indent="-387350" lvl="0" marL="457200" rtl="0" algn="l">
              <a:lnSpc>
                <a:spcPct val="100000"/>
              </a:lnSpc>
              <a:spcBef>
                <a:spcPts val="640"/>
              </a:spcBef>
              <a:spcAft>
                <a:spcPts val="0"/>
              </a:spcAft>
              <a:buSzPts val="2500"/>
              <a:buChar char="•"/>
            </a:pPr>
            <a:r>
              <a:rPr lang="en-US" sz="2100"/>
              <a:t>Division Coach and/or Division Coordinator</a:t>
            </a:r>
            <a:endParaRPr sz="2100"/>
          </a:p>
          <a:p>
            <a:pPr indent="-387350" lvl="0" marL="457200" rtl="0" algn="l">
              <a:lnSpc>
                <a:spcPct val="100000"/>
              </a:lnSpc>
              <a:spcBef>
                <a:spcPts val="640"/>
              </a:spcBef>
              <a:spcAft>
                <a:spcPts val="0"/>
              </a:spcAft>
              <a:buSzPts val="2500"/>
              <a:buChar char="•"/>
            </a:pPr>
            <a:r>
              <a:rPr lang="en-US" sz="2100"/>
              <a:t>Superintendent / Executive authority (funding/policy)</a:t>
            </a:r>
            <a:endParaRPr sz="2100"/>
          </a:p>
          <a:p>
            <a:pPr indent="-387350" lvl="0" marL="457200" rtl="0" algn="l">
              <a:lnSpc>
                <a:spcPct val="100000"/>
              </a:lnSpc>
              <a:spcBef>
                <a:spcPts val="640"/>
              </a:spcBef>
              <a:spcAft>
                <a:spcPts val="0"/>
              </a:spcAft>
              <a:buSzPts val="2500"/>
              <a:buChar char="•"/>
            </a:pPr>
            <a:r>
              <a:rPr lang="en-US" sz="2100"/>
              <a:t>Individuals who are able to make decisions/expertise:</a:t>
            </a:r>
            <a:endParaRPr sz="2100"/>
          </a:p>
          <a:p>
            <a:pPr indent="-349250" lvl="1" marL="914400" rtl="0" algn="l">
              <a:lnSpc>
                <a:spcPct val="100000"/>
              </a:lnSpc>
              <a:spcBef>
                <a:spcPts val="560"/>
              </a:spcBef>
              <a:spcAft>
                <a:spcPts val="0"/>
              </a:spcAft>
              <a:buSzPts val="1900"/>
              <a:buChar char="–"/>
            </a:pPr>
            <a:r>
              <a:rPr lang="en-US" sz="2100"/>
              <a:t>Director of Instruction</a:t>
            </a:r>
            <a:endParaRPr sz="2100"/>
          </a:p>
          <a:p>
            <a:pPr indent="-323850" lvl="2" marL="1371600" rtl="0" algn="l">
              <a:lnSpc>
                <a:spcPct val="100000"/>
              </a:lnSpc>
              <a:spcBef>
                <a:spcPts val="480"/>
              </a:spcBef>
              <a:spcAft>
                <a:spcPts val="0"/>
              </a:spcAft>
              <a:buSzPts val="1500"/>
              <a:buChar char="•"/>
            </a:pPr>
            <a:r>
              <a:rPr lang="en-US" sz="2100"/>
              <a:t>Key Department Leads, e.g. Literacy, Math, CTE, etc.</a:t>
            </a:r>
            <a:endParaRPr sz="2100"/>
          </a:p>
          <a:p>
            <a:pPr indent="-349250" lvl="1" marL="914400" rtl="0" algn="l">
              <a:lnSpc>
                <a:spcPct val="100000"/>
              </a:lnSpc>
              <a:spcBef>
                <a:spcPts val="560"/>
              </a:spcBef>
              <a:spcAft>
                <a:spcPts val="0"/>
              </a:spcAft>
              <a:buSzPts val="1900"/>
              <a:buChar char="–"/>
            </a:pPr>
            <a:r>
              <a:rPr lang="en-US" sz="2100"/>
              <a:t>Director of Student Support Services </a:t>
            </a:r>
            <a:endParaRPr sz="2100"/>
          </a:p>
          <a:p>
            <a:pPr indent="-323850" lvl="2" marL="1371600" rtl="0" algn="l">
              <a:lnSpc>
                <a:spcPct val="100000"/>
              </a:lnSpc>
              <a:spcBef>
                <a:spcPts val="480"/>
              </a:spcBef>
              <a:spcAft>
                <a:spcPts val="0"/>
              </a:spcAft>
              <a:buSzPts val="1500"/>
              <a:buChar char="•"/>
            </a:pPr>
            <a:r>
              <a:rPr lang="en-US" sz="2100"/>
              <a:t>Behavior Specialist</a:t>
            </a:r>
            <a:endParaRPr sz="2100"/>
          </a:p>
          <a:p>
            <a:pPr indent="-349250" lvl="1" marL="914400" rtl="0" algn="l">
              <a:lnSpc>
                <a:spcPct val="100000"/>
              </a:lnSpc>
              <a:spcBef>
                <a:spcPts val="560"/>
              </a:spcBef>
              <a:spcAft>
                <a:spcPts val="0"/>
              </a:spcAft>
              <a:buSzPts val="1900"/>
              <a:buChar char="–"/>
            </a:pPr>
            <a:r>
              <a:rPr lang="en-US" sz="2100"/>
              <a:t>Director of Special Education</a:t>
            </a:r>
            <a:endParaRPr sz="2100"/>
          </a:p>
          <a:p>
            <a:pPr indent="-349250" lvl="1" marL="914400" rtl="0" algn="l">
              <a:lnSpc>
                <a:spcPct val="100000"/>
              </a:lnSpc>
              <a:spcBef>
                <a:spcPts val="560"/>
              </a:spcBef>
              <a:spcAft>
                <a:spcPts val="0"/>
              </a:spcAft>
              <a:buSzPts val="1900"/>
              <a:buChar char="–"/>
            </a:pPr>
            <a:r>
              <a:rPr lang="en-US" sz="2100"/>
              <a:t>Data Analyst</a:t>
            </a:r>
            <a:endParaRPr sz="2100"/>
          </a:p>
          <a:p>
            <a:pPr indent="-349250" lvl="1" marL="914400" rtl="0" algn="l">
              <a:lnSpc>
                <a:spcPct val="100000"/>
              </a:lnSpc>
              <a:spcBef>
                <a:spcPts val="560"/>
              </a:spcBef>
              <a:spcAft>
                <a:spcPts val="0"/>
              </a:spcAft>
              <a:buSzPts val="1900"/>
              <a:buChar char="–"/>
            </a:pPr>
            <a:r>
              <a:rPr lang="en-US" sz="2100"/>
              <a:t>Director of Professional Learning</a:t>
            </a:r>
            <a:endParaRPr sz="2100"/>
          </a:p>
          <a:p>
            <a:pPr indent="-349250" lvl="1" marL="914400" rtl="0" algn="l">
              <a:lnSpc>
                <a:spcPct val="100000"/>
              </a:lnSpc>
              <a:spcBef>
                <a:spcPts val="560"/>
              </a:spcBef>
              <a:spcAft>
                <a:spcPts val="0"/>
              </a:spcAft>
              <a:buSzPts val="1900"/>
              <a:buChar char="–"/>
            </a:pPr>
            <a:r>
              <a:rPr lang="en-US" sz="2100"/>
              <a:t>Director of Family and Community Engagement</a:t>
            </a:r>
            <a:endParaRPr sz="2100"/>
          </a:p>
          <a:p>
            <a:pPr indent="-349250" lvl="1" marL="914400" rtl="0" algn="l">
              <a:lnSpc>
                <a:spcPct val="100000"/>
              </a:lnSpc>
              <a:spcBef>
                <a:spcPts val="560"/>
              </a:spcBef>
              <a:spcAft>
                <a:spcPts val="0"/>
              </a:spcAft>
              <a:buSzPts val="1900"/>
              <a:buChar char="–"/>
            </a:pPr>
            <a:r>
              <a:rPr lang="en-US" sz="2100"/>
              <a:t>Any others who have the authority and expertise to help with implementation</a:t>
            </a:r>
            <a:endParaRPr sz="2100"/>
          </a:p>
        </p:txBody>
      </p:sp>
      <p:sp>
        <p:nvSpPr>
          <p:cNvPr id="679" name="Google Shape;679;p4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Who should be on the DLT?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49"/>
          <p:cNvSpPr txBox="1"/>
          <p:nvPr>
            <p:ph idx="1" type="body"/>
          </p:nvPr>
        </p:nvSpPr>
        <p:spPr>
          <a:xfrm>
            <a:off x="228600" y="1510800"/>
            <a:ext cx="8686800" cy="5347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054"/>
              <a:buNone/>
            </a:pPr>
            <a:r>
              <a:rPr lang="en-US" sz="2500"/>
              <a:t>The division will get a functional team together and will help schools do the same - create </a:t>
            </a:r>
            <a:r>
              <a:rPr i="1" lang="en-US" sz="2500">
                <a:solidFill>
                  <a:srgbClr val="C00000"/>
                </a:solidFill>
              </a:rPr>
              <a:t>parallel structures for schools</a:t>
            </a:r>
            <a:r>
              <a:rPr lang="en-US" sz="2500"/>
              <a:t>.</a:t>
            </a:r>
            <a:endParaRPr sz="2500"/>
          </a:p>
          <a:p>
            <a:pPr indent="-457200" lvl="0" marL="457200" rtl="0" algn="l">
              <a:lnSpc>
                <a:spcPct val="100000"/>
              </a:lnSpc>
              <a:spcBef>
                <a:spcPts val="640"/>
              </a:spcBef>
              <a:spcAft>
                <a:spcPts val="0"/>
              </a:spcAft>
              <a:buSzPts val="3612"/>
              <a:buChar char="•"/>
            </a:pPr>
            <a:r>
              <a:rPr lang="en-US" sz="2500"/>
              <a:t>Diverse stakeholders</a:t>
            </a:r>
            <a:endParaRPr sz="2500"/>
          </a:p>
          <a:p>
            <a:pPr indent="-457200" lvl="0" marL="457200" rtl="0" algn="l">
              <a:lnSpc>
                <a:spcPct val="100000"/>
              </a:lnSpc>
              <a:spcBef>
                <a:spcPts val="640"/>
              </a:spcBef>
              <a:spcAft>
                <a:spcPts val="0"/>
              </a:spcAft>
              <a:buSzPts val="3612"/>
              <a:buChar char="•"/>
            </a:pPr>
            <a:r>
              <a:rPr lang="en-US" sz="2500"/>
              <a:t>Communication pathways</a:t>
            </a:r>
            <a:endParaRPr sz="2500"/>
          </a:p>
          <a:p>
            <a:pPr indent="-457200" lvl="0" marL="457200" rtl="0" algn="l">
              <a:lnSpc>
                <a:spcPct val="100000"/>
              </a:lnSpc>
              <a:spcBef>
                <a:spcPts val="640"/>
              </a:spcBef>
              <a:spcAft>
                <a:spcPts val="0"/>
              </a:spcAft>
              <a:buSzPts val="3612"/>
              <a:buChar char="•"/>
            </a:pPr>
            <a:r>
              <a:rPr lang="en-US" sz="2500"/>
              <a:t>Roles/responsibilities of teams</a:t>
            </a:r>
            <a:endParaRPr sz="2500"/>
          </a:p>
          <a:p>
            <a:pPr indent="-457200" lvl="0" marL="457200" rtl="0" algn="l">
              <a:lnSpc>
                <a:spcPct val="100000"/>
              </a:lnSpc>
              <a:spcBef>
                <a:spcPts val="640"/>
              </a:spcBef>
              <a:spcAft>
                <a:spcPts val="0"/>
              </a:spcAft>
              <a:buSzPts val="3612"/>
              <a:buChar char="•"/>
            </a:pPr>
            <a:r>
              <a:rPr lang="en-US" sz="2500"/>
              <a:t>Meeting processes</a:t>
            </a:r>
            <a:endParaRPr sz="2500"/>
          </a:p>
          <a:p>
            <a:pPr indent="-457200" lvl="0" marL="457200" rtl="0" algn="l">
              <a:lnSpc>
                <a:spcPct val="100000"/>
              </a:lnSpc>
              <a:spcBef>
                <a:spcPts val="640"/>
              </a:spcBef>
              <a:spcAft>
                <a:spcPts val="0"/>
              </a:spcAft>
              <a:buSzPts val="3612"/>
              <a:buChar char="•"/>
            </a:pPr>
            <a:r>
              <a:rPr lang="en-US" sz="2500"/>
              <a:t>Data informed decision making process &amp; protocol</a:t>
            </a:r>
            <a:endParaRPr sz="2500"/>
          </a:p>
          <a:p>
            <a:pPr indent="-457200" lvl="0" marL="457200" rtl="0" algn="l">
              <a:lnSpc>
                <a:spcPct val="100000"/>
              </a:lnSpc>
              <a:spcBef>
                <a:spcPts val="640"/>
              </a:spcBef>
              <a:spcAft>
                <a:spcPts val="0"/>
              </a:spcAft>
              <a:buSzPts val="3708"/>
              <a:buChar char="•"/>
            </a:pPr>
            <a:r>
              <a:rPr lang="en-US" sz="2500"/>
              <a:t>Results driven action planning     </a:t>
            </a:r>
            <a:endParaRPr sz="2500"/>
          </a:p>
          <a:p>
            <a:pPr indent="-457200" lvl="0" marL="457200" rtl="0" algn="l">
              <a:lnSpc>
                <a:spcPct val="100000"/>
              </a:lnSpc>
              <a:spcBef>
                <a:spcPts val="640"/>
              </a:spcBef>
              <a:spcAft>
                <a:spcPts val="0"/>
              </a:spcAft>
              <a:buClr>
                <a:srgbClr val="003369"/>
              </a:buClr>
              <a:buSzPts val="3612"/>
              <a:buChar char="•"/>
            </a:pPr>
            <a:r>
              <a:rPr i="1" lang="en-US" sz="2500">
                <a:solidFill>
                  <a:srgbClr val="003369"/>
                </a:solidFill>
              </a:rPr>
              <a:t>Holds the vision &amp; drives implementation</a:t>
            </a:r>
            <a:endParaRPr i="1" sz="2500">
              <a:solidFill>
                <a:srgbClr val="003369"/>
              </a:solidFill>
            </a:endParaRPr>
          </a:p>
        </p:txBody>
      </p:sp>
      <p:sp>
        <p:nvSpPr>
          <p:cNvPr id="686" name="Google Shape;686;p4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Looking back… </a:t>
            </a:r>
            <a:endParaRPr/>
          </a:p>
          <a:p>
            <a:pPr indent="0" lvl="0" marL="0" rtl="0" algn="ctr">
              <a:lnSpc>
                <a:spcPct val="100000"/>
              </a:lnSpc>
              <a:spcBef>
                <a:spcPts val="0"/>
              </a:spcBef>
              <a:spcAft>
                <a:spcPts val="0"/>
              </a:spcAft>
              <a:buSzPts val="4000"/>
              <a:buNone/>
            </a:pPr>
            <a:r>
              <a:rPr lang="en-US"/>
              <a:t>Parallel structure for schools</a:t>
            </a:r>
            <a:endParaRPr/>
          </a:p>
        </p:txBody>
      </p:sp>
      <p:pic>
        <p:nvPicPr>
          <p:cNvPr id="687" name="Google Shape;687;p49"/>
          <p:cNvPicPr preferRelativeResize="0"/>
          <p:nvPr/>
        </p:nvPicPr>
        <p:blipFill rotWithShape="1">
          <a:blip r:embed="rId3">
            <a:alphaModFix/>
          </a:blip>
          <a:srcRect b="0" l="0" r="0" t="0"/>
          <a:stretch/>
        </p:blipFill>
        <p:spPr>
          <a:xfrm>
            <a:off x="0" y="6043600"/>
            <a:ext cx="814400" cy="81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5"/>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400"/>
              <a:buFont typeface="Verdana"/>
              <a:buNone/>
            </a:pPr>
            <a:r>
              <a:rPr lang="en-US" sz="3400"/>
              <a:t>Systems Coaching Institute 101</a:t>
            </a:r>
            <a:br>
              <a:rPr lang="en-US" sz="3400"/>
            </a:br>
            <a:r>
              <a:rPr lang="en-US" sz="3400"/>
              <a:t>Learning Intentions</a:t>
            </a:r>
            <a:endParaRPr/>
          </a:p>
        </p:txBody>
      </p:sp>
      <p:sp>
        <p:nvSpPr>
          <p:cNvPr id="251" name="Google Shape;251;p5"/>
          <p:cNvSpPr txBox="1"/>
          <p:nvPr>
            <p:ph idx="4294967295" type="body"/>
          </p:nvPr>
        </p:nvSpPr>
        <p:spPr>
          <a:xfrm>
            <a:off x="0" y="1728788"/>
            <a:ext cx="8870950" cy="53990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None/>
            </a:pPr>
            <a:r>
              <a:rPr lang="en-US" sz="2900">
                <a:solidFill>
                  <a:srgbClr val="C00000"/>
                </a:solidFill>
                <a:latin typeface="Verdana"/>
                <a:ea typeface="Verdana"/>
                <a:cs typeface="Verdana"/>
                <a:sym typeface="Verdana"/>
              </a:rPr>
              <a:t>Day 2 </a:t>
            </a:r>
            <a:endParaRPr/>
          </a:p>
          <a:p>
            <a:pPr indent="-381000" lvl="0" marL="457200" rtl="0" algn="l">
              <a:lnSpc>
                <a:spcPct val="100000"/>
              </a:lnSpc>
              <a:spcBef>
                <a:spcPts val="0"/>
              </a:spcBef>
              <a:spcAft>
                <a:spcPts val="0"/>
              </a:spcAft>
              <a:buSzPts val="2400"/>
              <a:buFont typeface="Verdana"/>
              <a:buChar char="•"/>
            </a:pPr>
            <a:r>
              <a:rPr lang="en-US" sz="2400"/>
              <a:t>Continue to apply a systems coaching lens to Core Component 1 - Aligned organizational structures with a focus on Workforce Capacity- Features: Professional Learning, Routines and Procedures and Coaching </a:t>
            </a:r>
            <a:endParaRPr sz="2400"/>
          </a:p>
          <a:p>
            <a:pPr indent="0" lvl="0" marL="457200" rtl="0" algn="l">
              <a:lnSpc>
                <a:spcPct val="100000"/>
              </a:lnSpc>
              <a:spcBef>
                <a:spcPts val="0"/>
              </a:spcBef>
              <a:spcAft>
                <a:spcPts val="0"/>
              </a:spcAft>
              <a:buSzPts val="3200"/>
              <a:buNone/>
            </a:pPr>
            <a:r>
              <a:t/>
            </a:r>
            <a:endParaRPr sz="2400"/>
          </a:p>
          <a:p>
            <a:pPr indent="-381000" lvl="0" marL="457200" rtl="0" algn="l">
              <a:lnSpc>
                <a:spcPct val="100000"/>
              </a:lnSpc>
              <a:spcBef>
                <a:spcPts val="0"/>
              </a:spcBef>
              <a:spcAft>
                <a:spcPts val="0"/>
              </a:spcAft>
              <a:buSzPts val="2400"/>
              <a:buFont typeface="Verdana"/>
              <a:buChar char="•"/>
            </a:pPr>
            <a:r>
              <a:rPr lang="en-US" sz="2400"/>
              <a:t>Develop conceptual understand and skill acquisition of effective communication skills and their place within aligned organizational structures</a:t>
            </a:r>
            <a:endParaRPr sz="2400"/>
          </a:p>
          <a:p>
            <a:pPr indent="0" lvl="0" marL="457200" rtl="0" algn="l">
              <a:lnSpc>
                <a:spcPct val="100000"/>
              </a:lnSpc>
              <a:spcBef>
                <a:spcPts val="0"/>
              </a:spcBef>
              <a:spcAft>
                <a:spcPts val="0"/>
              </a:spcAft>
              <a:buSzPts val="3200"/>
              <a:buNone/>
            </a:pPr>
            <a:r>
              <a:t/>
            </a:r>
            <a:endParaRPr sz="2400"/>
          </a:p>
          <a:p>
            <a:pPr indent="-381000" lvl="0" marL="457200" rtl="0" algn="l">
              <a:lnSpc>
                <a:spcPct val="100000"/>
              </a:lnSpc>
              <a:spcBef>
                <a:spcPts val="0"/>
              </a:spcBef>
              <a:spcAft>
                <a:spcPts val="0"/>
              </a:spcAft>
              <a:buSzPts val="2400"/>
              <a:buFont typeface="Verdana"/>
              <a:buChar char="•"/>
            </a:pPr>
            <a:r>
              <a:rPr lang="en-US" sz="2400"/>
              <a:t>Complete a Coaches Self-Assessment (from Teaming Book, Aguilar)</a:t>
            </a:r>
            <a:endParaRPr sz="2400"/>
          </a:p>
          <a:p>
            <a:pPr indent="0" lvl="0" marL="0" rtl="0" algn="l">
              <a:lnSpc>
                <a:spcPct val="100000"/>
              </a:lnSpc>
              <a:spcBef>
                <a:spcPts val="0"/>
              </a:spcBef>
              <a:spcAft>
                <a:spcPts val="0"/>
              </a:spcAft>
              <a:buSzPts val="3200"/>
              <a:buNone/>
            </a:pPr>
            <a:r>
              <a:t/>
            </a:r>
            <a:endParaRPr sz="2800">
              <a:latin typeface="Arial"/>
              <a:ea typeface="Arial"/>
              <a:cs typeface="Arial"/>
              <a:sym typeface="Arial"/>
            </a:endParaRPr>
          </a:p>
          <a:p>
            <a:pPr indent="0" lvl="0" marL="0" rtl="0" algn="l">
              <a:lnSpc>
                <a:spcPct val="100000"/>
              </a:lnSpc>
              <a:spcBef>
                <a:spcPts val="0"/>
              </a:spcBef>
              <a:spcAft>
                <a:spcPts val="0"/>
              </a:spcAft>
              <a:buSzPts val="3200"/>
              <a:buNone/>
            </a:pPr>
            <a:r>
              <a:t/>
            </a:r>
            <a:endParaRPr sz="2300">
              <a:latin typeface="Arial"/>
              <a:ea typeface="Arial"/>
              <a:cs typeface="Arial"/>
              <a:sym typeface="Arial"/>
            </a:endParaRPr>
          </a:p>
          <a:p>
            <a:pPr indent="0" lvl="0" marL="457200" rtl="0" algn="l">
              <a:lnSpc>
                <a:spcPct val="100000"/>
              </a:lnSpc>
              <a:spcBef>
                <a:spcPts val="0"/>
              </a:spcBef>
              <a:spcAft>
                <a:spcPts val="0"/>
              </a:spcAft>
              <a:buSzPts val="3200"/>
              <a:buNone/>
            </a:pPr>
            <a:r>
              <a:t/>
            </a:r>
            <a:endParaRPr sz="2300">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0"/>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p:txBody>
      </p:sp>
      <p:sp>
        <p:nvSpPr>
          <p:cNvPr id="694" name="Google Shape;694;p5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Coaching Teams</a:t>
            </a:r>
            <a:endParaRPr/>
          </a:p>
        </p:txBody>
      </p:sp>
      <p:pic>
        <p:nvPicPr>
          <p:cNvPr id="695" name="Google Shape;695;p50" title="Gloucester Video Clipped Version.mp4">
            <a:hlinkClick r:id="rId3"/>
          </p:cNvPr>
          <p:cNvPicPr preferRelativeResize="0"/>
          <p:nvPr/>
        </p:nvPicPr>
        <p:blipFill rotWithShape="1">
          <a:blip r:embed="rId4">
            <a:alphaModFix/>
          </a:blip>
          <a:srcRect b="0" l="0" r="0" t="0"/>
          <a:stretch/>
        </p:blipFill>
        <p:spPr>
          <a:xfrm>
            <a:off x="1396625" y="2112825"/>
            <a:ext cx="5822000" cy="4366500"/>
          </a:xfrm>
          <a:prstGeom prst="rect">
            <a:avLst/>
          </a:prstGeom>
          <a:noFill/>
          <a:ln>
            <a:noFill/>
          </a:ln>
        </p:spPr>
      </p:pic>
      <p:sp>
        <p:nvSpPr>
          <p:cNvPr id="696" name="Google Shape;696;p50"/>
          <p:cNvSpPr txBox="1"/>
          <p:nvPr/>
        </p:nvSpPr>
        <p:spPr>
          <a:xfrm>
            <a:off x="2521550" y="1465163"/>
            <a:ext cx="73599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Gloucester Video</a:t>
            </a:r>
            <a:endParaRPr b="1" i="0" sz="2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0"/>
                                        <p:tgtEl>
                                          <p:spTgt spid="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51"/>
          <p:cNvSpPr txBox="1"/>
          <p:nvPr>
            <p:ph idx="1" type="body"/>
          </p:nvPr>
        </p:nvSpPr>
        <p:spPr>
          <a:xfrm>
            <a:off x="228600" y="1371900"/>
            <a:ext cx="8686800" cy="5179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640"/>
              </a:spcBef>
              <a:spcAft>
                <a:spcPts val="0"/>
              </a:spcAft>
              <a:buSzPts val="2400"/>
              <a:buChar char="•"/>
            </a:pPr>
            <a:r>
              <a:rPr lang="en-US" sz="2400"/>
              <a:t>School Administrator(s)</a:t>
            </a:r>
            <a:endParaRPr sz="2400"/>
          </a:p>
          <a:p>
            <a:pPr indent="-381000" lvl="0" marL="457200" rtl="0" algn="l">
              <a:lnSpc>
                <a:spcPct val="100000"/>
              </a:lnSpc>
              <a:spcBef>
                <a:spcPts val="640"/>
              </a:spcBef>
              <a:spcAft>
                <a:spcPts val="0"/>
              </a:spcAft>
              <a:buSzPts val="2400"/>
              <a:buChar char="•"/>
            </a:pPr>
            <a:r>
              <a:rPr lang="en-US" sz="2400"/>
              <a:t>Content area reps: Literacy, Math, CTE, etc.</a:t>
            </a:r>
            <a:endParaRPr sz="2400"/>
          </a:p>
          <a:p>
            <a:pPr indent="-381000" lvl="0" marL="457200" rtl="0" algn="l">
              <a:lnSpc>
                <a:spcPct val="100000"/>
              </a:lnSpc>
              <a:spcBef>
                <a:spcPts val="640"/>
              </a:spcBef>
              <a:spcAft>
                <a:spcPts val="0"/>
              </a:spcAft>
              <a:buSzPts val="2400"/>
              <a:buChar char="•"/>
            </a:pPr>
            <a:r>
              <a:rPr lang="en-US" sz="2400"/>
              <a:t>Grade level leadership</a:t>
            </a:r>
            <a:endParaRPr sz="2400"/>
          </a:p>
          <a:p>
            <a:pPr indent="-381000" lvl="0" marL="457200" rtl="0" algn="l">
              <a:lnSpc>
                <a:spcPct val="100000"/>
              </a:lnSpc>
              <a:spcBef>
                <a:spcPts val="640"/>
              </a:spcBef>
              <a:spcAft>
                <a:spcPts val="0"/>
              </a:spcAft>
              <a:buSzPts val="2400"/>
              <a:buChar char="•"/>
            </a:pPr>
            <a:r>
              <a:rPr lang="en-US" sz="2400"/>
              <a:t>Individual with Special Education expertise</a:t>
            </a:r>
            <a:endParaRPr sz="2400"/>
          </a:p>
          <a:p>
            <a:pPr indent="-381000" lvl="0" marL="457200" rtl="0" algn="l">
              <a:lnSpc>
                <a:spcPct val="100000"/>
              </a:lnSpc>
              <a:spcBef>
                <a:spcPts val="640"/>
              </a:spcBef>
              <a:spcAft>
                <a:spcPts val="0"/>
              </a:spcAft>
              <a:buSzPts val="2400"/>
              <a:buChar char="•"/>
            </a:pPr>
            <a:r>
              <a:rPr lang="en-US" sz="2400"/>
              <a:t>Intervention providers</a:t>
            </a:r>
            <a:endParaRPr sz="2400"/>
          </a:p>
          <a:p>
            <a:pPr indent="-381000" lvl="0" marL="457200" rtl="0" algn="l">
              <a:lnSpc>
                <a:spcPct val="100000"/>
              </a:lnSpc>
              <a:spcBef>
                <a:spcPts val="640"/>
              </a:spcBef>
              <a:spcAft>
                <a:spcPts val="0"/>
              </a:spcAft>
              <a:buSzPts val="2400"/>
              <a:buChar char="•"/>
            </a:pPr>
            <a:r>
              <a:rPr lang="en-US" sz="2400"/>
              <a:t>School Counselor</a:t>
            </a:r>
            <a:endParaRPr sz="2400"/>
          </a:p>
          <a:p>
            <a:pPr indent="-381000" lvl="0" marL="457200" rtl="0" algn="l">
              <a:lnSpc>
                <a:spcPct val="100000"/>
              </a:lnSpc>
              <a:spcBef>
                <a:spcPts val="640"/>
              </a:spcBef>
              <a:spcAft>
                <a:spcPts val="0"/>
              </a:spcAft>
              <a:buSzPts val="2400"/>
              <a:buChar char="•"/>
            </a:pPr>
            <a:r>
              <a:rPr lang="en-US" sz="2400"/>
              <a:t>Behavior expertise</a:t>
            </a:r>
            <a:endParaRPr sz="2400"/>
          </a:p>
          <a:p>
            <a:pPr indent="-381000" lvl="0" marL="457200" rtl="0" algn="l">
              <a:lnSpc>
                <a:spcPct val="100000"/>
              </a:lnSpc>
              <a:spcBef>
                <a:spcPts val="640"/>
              </a:spcBef>
              <a:spcAft>
                <a:spcPts val="0"/>
              </a:spcAft>
              <a:buSzPts val="2400"/>
              <a:buChar char="•"/>
            </a:pPr>
            <a:r>
              <a:rPr lang="en-US" sz="2400"/>
              <a:t>Data collector &amp; analysis expertise</a:t>
            </a:r>
            <a:endParaRPr sz="2400"/>
          </a:p>
          <a:p>
            <a:pPr indent="-381000" lvl="0" marL="457200" rtl="0" algn="l">
              <a:lnSpc>
                <a:spcPct val="100000"/>
              </a:lnSpc>
              <a:spcBef>
                <a:spcPts val="640"/>
              </a:spcBef>
              <a:spcAft>
                <a:spcPts val="0"/>
              </a:spcAft>
              <a:buSzPts val="2400"/>
              <a:buChar char="•"/>
            </a:pPr>
            <a:r>
              <a:rPr lang="en-US" sz="2400"/>
              <a:t>Family &amp; Community stakeholder(s)</a:t>
            </a:r>
            <a:endParaRPr sz="2400"/>
          </a:p>
          <a:p>
            <a:pPr indent="-381000" lvl="0" marL="457200" rtl="0" algn="l">
              <a:lnSpc>
                <a:spcPct val="100000"/>
              </a:lnSpc>
              <a:spcBef>
                <a:spcPts val="640"/>
              </a:spcBef>
              <a:spcAft>
                <a:spcPts val="0"/>
              </a:spcAft>
              <a:buSzPts val="2400"/>
              <a:buChar char="•"/>
            </a:pPr>
            <a:r>
              <a:rPr lang="en-US" sz="2400"/>
              <a:t>Student representatives - key to secondary</a:t>
            </a:r>
            <a:endParaRPr sz="2400"/>
          </a:p>
          <a:p>
            <a:pPr indent="-228600" lvl="0" marL="457200" rtl="0" algn="l">
              <a:lnSpc>
                <a:spcPct val="100000"/>
              </a:lnSpc>
              <a:spcBef>
                <a:spcPts val="640"/>
              </a:spcBef>
              <a:spcAft>
                <a:spcPts val="0"/>
              </a:spcAft>
              <a:buSzPts val="3200"/>
              <a:buNone/>
            </a:pPr>
            <a:r>
              <a:t/>
            </a:r>
            <a:endParaRPr sz="2400"/>
          </a:p>
          <a:p>
            <a:pPr indent="0" lvl="0" marL="457200" rtl="0" algn="l">
              <a:lnSpc>
                <a:spcPct val="100000"/>
              </a:lnSpc>
              <a:spcBef>
                <a:spcPts val="640"/>
              </a:spcBef>
              <a:spcAft>
                <a:spcPts val="0"/>
              </a:spcAft>
              <a:buSzPts val="3200"/>
              <a:buNone/>
            </a:pPr>
            <a:r>
              <a:rPr lang="en-US" sz="2400"/>
              <a:t>Not an exhaustive list; context matters</a:t>
            </a:r>
            <a:endParaRPr sz="2400"/>
          </a:p>
        </p:txBody>
      </p:sp>
      <p:sp>
        <p:nvSpPr>
          <p:cNvPr id="703" name="Google Shape;703;p5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Who should be on the SLT?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52"/>
          <p:cNvSpPr txBox="1"/>
          <p:nvPr>
            <p:ph idx="1" type="body"/>
          </p:nvPr>
        </p:nvSpPr>
        <p:spPr>
          <a:xfrm>
            <a:off x="228600" y="1511150"/>
            <a:ext cx="8686800" cy="5266800"/>
          </a:xfrm>
          <a:prstGeom prst="rect">
            <a:avLst/>
          </a:prstGeom>
          <a:noFill/>
          <a:ln>
            <a:noFill/>
          </a:ln>
        </p:spPr>
        <p:txBody>
          <a:bodyPr anchorCtr="0" anchor="t" bIns="45700" lIns="91425" spcFirstLastPara="1" rIns="91425" wrap="square" tIns="45700">
            <a:noAutofit/>
          </a:bodyPr>
          <a:lstStyle/>
          <a:p>
            <a:pPr indent="-419100" lvl="0" marL="457200" rtl="0" algn="l">
              <a:lnSpc>
                <a:spcPct val="100000"/>
              </a:lnSpc>
              <a:spcBef>
                <a:spcPts val="640"/>
              </a:spcBef>
              <a:spcAft>
                <a:spcPts val="0"/>
              </a:spcAft>
              <a:buSzPts val="3000"/>
              <a:buChar char="•"/>
            </a:pPr>
            <a:r>
              <a:rPr lang="en-US" sz="2800"/>
              <a:t>Is your School Psychologist, School Social Worker, School Counselor and/or School Nurse, School Resource Officers on the team?</a:t>
            </a:r>
            <a:endParaRPr sz="2800"/>
          </a:p>
          <a:p>
            <a:pPr indent="-419100" lvl="0" marL="457200" rtl="0" algn="l">
              <a:lnSpc>
                <a:spcPct val="100000"/>
              </a:lnSpc>
              <a:spcBef>
                <a:spcPts val="640"/>
              </a:spcBef>
              <a:spcAft>
                <a:spcPts val="0"/>
              </a:spcAft>
              <a:buSzPts val="3000"/>
              <a:buChar char="•"/>
            </a:pPr>
            <a:r>
              <a:rPr lang="en-US" sz="2800"/>
              <a:t>Can community mental health providers be a member of the Tier 1 team?</a:t>
            </a:r>
            <a:endParaRPr sz="2800"/>
          </a:p>
          <a:p>
            <a:pPr indent="-393700" lvl="1" marL="914400" rtl="0" algn="l">
              <a:lnSpc>
                <a:spcPct val="100000"/>
              </a:lnSpc>
              <a:spcBef>
                <a:spcPts val="560"/>
              </a:spcBef>
              <a:spcAft>
                <a:spcPts val="0"/>
              </a:spcAft>
              <a:buSzPts val="2600"/>
              <a:buChar char="–"/>
            </a:pPr>
            <a:r>
              <a:rPr lang="en-US"/>
              <a:t>Memorandum of Understanding (MOU)</a:t>
            </a:r>
            <a:endParaRPr/>
          </a:p>
          <a:p>
            <a:pPr indent="-393700" lvl="1" marL="914400" rtl="0" algn="l">
              <a:lnSpc>
                <a:spcPct val="100000"/>
              </a:lnSpc>
              <a:spcBef>
                <a:spcPts val="560"/>
              </a:spcBef>
              <a:spcAft>
                <a:spcPts val="0"/>
              </a:spcAft>
              <a:buSzPts val="2600"/>
              <a:buChar char="–"/>
            </a:pPr>
            <a:r>
              <a:rPr lang="en-US"/>
              <a:t>Provide Tier 1 Instruction/Skills training for all students</a:t>
            </a:r>
            <a:endParaRPr/>
          </a:p>
        </p:txBody>
      </p:sp>
      <p:sp>
        <p:nvSpPr>
          <p:cNvPr id="709" name="Google Shape;709;p5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Other Service Providers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53"/>
          <p:cNvSpPr txBox="1"/>
          <p:nvPr>
            <p:ph idx="1" type="body"/>
          </p:nvPr>
        </p:nvSpPr>
        <p:spPr>
          <a:xfrm>
            <a:off x="455400" y="1371900"/>
            <a:ext cx="8233200" cy="5545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rPr lang="en-US" sz="2500"/>
              <a:t>Why include youth, family and community?</a:t>
            </a:r>
            <a:endParaRPr sz="2500"/>
          </a:p>
          <a:p>
            <a:pPr indent="-387350" lvl="0" marL="457200" rtl="0" algn="l">
              <a:lnSpc>
                <a:spcPct val="100000"/>
              </a:lnSpc>
              <a:spcBef>
                <a:spcPts val="640"/>
              </a:spcBef>
              <a:spcAft>
                <a:spcPts val="0"/>
              </a:spcAft>
              <a:buSzPts val="2500"/>
              <a:buChar char="•"/>
            </a:pPr>
            <a:r>
              <a:rPr lang="en-US" sz="2500"/>
              <a:t>Students have higher math and reading achievement when schools engage families.</a:t>
            </a:r>
            <a:endParaRPr sz="2500"/>
          </a:p>
          <a:p>
            <a:pPr indent="-387350" lvl="0" marL="457200" rtl="0" algn="l">
              <a:lnSpc>
                <a:spcPct val="100000"/>
              </a:lnSpc>
              <a:spcBef>
                <a:spcPts val="640"/>
              </a:spcBef>
              <a:spcAft>
                <a:spcPts val="0"/>
              </a:spcAft>
              <a:buSzPts val="2500"/>
              <a:buChar char="•"/>
            </a:pPr>
            <a:r>
              <a:rPr lang="en-US" sz="2500"/>
              <a:t>Children of school-engaged families have higher academic &amp; social skills and lower aggressive behaviors.</a:t>
            </a:r>
            <a:endParaRPr sz="2500"/>
          </a:p>
          <a:p>
            <a:pPr indent="-387350" lvl="0" marL="457200" rtl="0" algn="l">
              <a:lnSpc>
                <a:spcPct val="100000"/>
              </a:lnSpc>
              <a:spcBef>
                <a:spcPts val="640"/>
              </a:spcBef>
              <a:spcAft>
                <a:spcPts val="0"/>
              </a:spcAft>
              <a:buSzPts val="2500"/>
              <a:buChar char="•"/>
            </a:pPr>
            <a:r>
              <a:rPr lang="en-US" sz="2500"/>
              <a:t>Empowering families in school leadership matters!</a:t>
            </a:r>
            <a:endParaRPr sz="2500"/>
          </a:p>
          <a:p>
            <a:pPr indent="-387350" lvl="0" marL="457200" rtl="0" algn="l">
              <a:lnSpc>
                <a:spcPct val="100000"/>
              </a:lnSpc>
              <a:spcBef>
                <a:spcPts val="640"/>
              </a:spcBef>
              <a:spcAft>
                <a:spcPts val="0"/>
              </a:spcAft>
              <a:buSzPts val="2500"/>
              <a:buChar char="•"/>
            </a:pPr>
            <a:r>
              <a:rPr lang="en-US" sz="2500"/>
              <a:t>“Family” must be inclusive of and respectful of each child’s family structure and is not limited to just parents and children in the home.</a:t>
            </a:r>
            <a:endParaRPr sz="2500"/>
          </a:p>
          <a:p>
            <a:pPr indent="0" lvl="0" marL="0" rtl="0" algn="ctr">
              <a:lnSpc>
                <a:spcPct val="100000"/>
              </a:lnSpc>
              <a:spcBef>
                <a:spcPts val="640"/>
              </a:spcBef>
              <a:spcAft>
                <a:spcPts val="0"/>
              </a:spcAft>
              <a:buSzPts val="3200"/>
              <a:buNone/>
            </a:pPr>
            <a:r>
              <a:t/>
            </a:r>
            <a:endParaRPr sz="2500">
              <a:solidFill>
                <a:srgbClr val="003369"/>
              </a:solidFill>
            </a:endParaRPr>
          </a:p>
          <a:p>
            <a:pPr indent="0" lvl="0" marL="0" rtl="0" algn="ctr">
              <a:lnSpc>
                <a:spcPct val="100000"/>
              </a:lnSpc>
              <a:spcBef>
                <a:spcPts val="640"/>
              </a:spcBef>
              <a:spcAft>
                <a:spcPts val="0"/>
              </a:spcAft>
              <a:buSzPts val="3200"/>
              <a:buNone/>
            </a:pPr>
            <a:r>
              <a:rPr lang="en-US" sz="2500">
                <a:solidFill>
                  <a:srgbClr val="003369"/>
                </a:solidFill>
              </a:rPr>
              <a:t>Perhaps not easy!</a:t>
            </a:r>
            <a:endParaRPr sz="2500">
              <a:solidFill>
                <a:srgbClr val="003369"/>
              </a:solidFill>
            </a:endParaRPr>
          </a:p>
        </p:txBody>
      </p:sp>
      <p:sp>
        <p:nvSpPr>
          <p:cNvPr id="716" name="Google Shape;716;p5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Youth, Family &amp; Community</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4"/>
          <p:cNvSpPr txBox="1"/>
          <p:nvPr>
            <p:ph idx="1" type="body"/>
          </p:nvPr>
        </p:nvSpPr>
        <p:spPr>
          <a:xfrm>
            <a:off x="228600" y="1371900"/>
            <a:ext cx="8686800" cy="561990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640"/>
              </a:spcBef>
              <a:spcAft>
                <a:spcPts val="0"/>
              </a:spcAft>
              <a:buSzPts val="3764"/>
              <a:buChar char="•"/>
            </a:pPr>
            <a:r>
              <a:rPr lang="en-US" sz="2600"/>
              <a:t>A family member on the team may be any adult in a child’s life who has responsibility of primary care for the child or youth.</a:t>
            </a:r>
            <a:endParaRPr sz="2600"/>
          </a:p>
          <a:p>
            <a:pPr indent="-457200" lvl="0" marL="457200" rtl="0" algn="l">
              <a:lnSpc>
                <a:spcPct val="90000"/>
              </a:lnSpc>
              <a:spcBef>
                <a:spcPts val="640"/>
              </a:spcBef>
              <a:spcAft>
                <a:spcPts val="0"/>
              </a:spcAft>
              <a:buSzPts val="3764"/>
              <a:buChar char="•"/>
            </a:pPr>
            <a:r>
              <a:rPr lang="en-US" sz="2600"/>
              <a:t>Family member should be independent (not a staff member who is also a parent); have reach to other families; and is willing and able to take on the family advocate role.</a:t>
            </a:r>
            <a:endParaRPr sz="2600"/>
          </a:p>
          <a:p>
            <a:pPr indent="-457200" lvl="0" marL="457200" rtl="0" algn="l">
              <a:lnSpc>
                <a:spcPct val="90000"/>
              </a:lnSpc>
              <a:spcBef>
                <a:spcPts val="640"/>
              </a:spcBef>
              <a:spcAft>
                <a:spcPts val="0"/>
              </a:spcAft>
              <a:buSzPts val="3764"/>
              <a:buChar char="•"/>
            </a:pPr>
            <a:r>
              <a:rPr lang="en-US" sz="2600"/>
              <a:t>For secondary school teams, consider a student who can offer a youth voice.</a:t>
            </a:r>
            <a:endParaRPr sz="2600"/>
          </a:p>
          <a:p>
            <a:pPr indent="-457200" lvl="0" marL="457200" rtl="0" algn="l">
              <a:lnSpc>
                <a:spcPct val="90000"/>
              </a:lnSpc>
              <a:spcBef>
                <a:spcPts val="640"/>
              </a:spcBef>
              <a:spcAft>
                <a:spcPts val="0"/>
              </a:spcAft>
              <a:buSzPts val="3764"/>
              <a:buChar char="•"/>
            </a:pPr>
            <a:r>
              <a:rPr lang="en-US" sz="2600"/>
              <a:t>Consider and clarify time commitment and access to meetings</a:t>
            </a:r>
            <a:endParaRPr sz="2520">
              <a:solidFill>
                <a:srgbClr val="41678F"/>
              </a:solidFill>
            </a:endParaRPr>
          </a:p>
          <a:p>
            <a:pPr indent="0" lvl="0" marL="0" rtl="0" algn="ctr">
              <a:lnSpc>
                <a:spcPct val="90000"/>
              </a:lnSpc>
              <a:spcBef>
                <a:spcPts val="640"/>
              </a:spcBef>
              <a:spcAft>
                <a:spcPts val="0"/>
              </a:spcAft>
              <a:buSzPts val="523"/>
              <a:buNone/>
            </a:pPr>
            <a:r>
              <a:rPr lang="en-US" sz="2600">
                <a:solidFill>
                  <a:schemeClr val="dk2"/>
                </a:solidFill>
              </a:rPr>
              <a:t>Perhaps not easy…. but possible &amp; essential!</a:t>
            </a:r>
            <a:endParaRPr sz="2600">
              <a:solidFill>
                <a:schemeClr val="dk2"/>
              </a:solidFill>
            </a:endParaRPr>
          </a:p>
        </p:txBody>
      </p:sp>
      <p:sp>
        <p:nvSpPr>
          <p:cNvPr id="723" name="Google Shape;723;p5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Youth, Family &amp; Community cont.</a:t>
            </a:r>
            <a:endParaRPr/>
          </a:p>
        </p:txBody>
      </p:sp>
      <p:pic>
        <p:nvPicPr>
          <p:cNvPr id="724" name="Google Shape;724;p54"/>
          <p:cNvPicPr preferRelativeResize="0"/>
          <p:nvPr/>
        </p:nvPicPr>
        <p:blipFill rotWithShape="1">
          <a:blip r:embed="rId3">
            <a:alphaModFix/>
          </a:blip>
          <a:srcRect b="0" l="0" r="0" t="0"/>
          <a:stretch/>
        </p:blipFill>
        <p:spPr>
          <a:xfrm>
            <a:off x="0" y="6086475"/>
            <a:ext cx="771525" cy="7715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5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44"/>
              <a:buNone/>
            </a:pPr>
            <a:r>
              <a:rPr lang="en-US"/>
              <a:t>Team membership influences decision-making</a:t>
            </a:r>
            <a:endParaRPr sz="6800"/>
          </a:p>
        </p:txBody>
      </p:sp>
      <p:sp>
        <p:nvSpPr>
          <p:cNvPr id="731" name="Google Shape;731;p55"/>
          <p:cNvSpPr txBox="1"/>
          <p:nvPr/>
        </p:nvSpPr>
        <p:spPr>
          <a:xfrm>
            <a:off x="228600" y="1817175"/>
            <a:ext cx="8686800" cy="295462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1" lang="en-US" sz="3000" u="none" cap="none" strike="noStrike">
                <a:solidFill>
                  <a:schemeClr val="dk1"/>
                </a:solidFill>
                <a:highlight>
                  <a:srgbClr val="FFFFFF"/>
                </a:highlight>
                <a:latin typeface="Verdana"/>
                <a:ea typeface="Verdana"/>
                <a:cs typeface="Verdana"/>
                <a:sym typeface="Verdana"/>
              </a:rPr>
              <a:t>Every team member brings a unique set of experiences and perspectives. </a:t>
            </a:r>
            <a:endParaRPr b="0" i="1" sz="3000" u="none" cap="none" strike="noStrike">
              <a:solidFill>
                <a:schemeClr val="dk1"/>
              </a:solidFill>
              <a:highlight>
                <a:srgbClr val="FFFFFF"/>
              </a:highlight>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600"/>
              <a:buFont typeface="Arial"/>
              <a:buNone/>
            </a:pPr>
            <a:r>
              <a:t/>
            </a:r>
            <a:endParaRPr b="0" i="1" sz="3000" u="none" cap="none" strike="noStrike">
              <a:solidFill>
                <a:schemeClr val="dk1"/>
              </a:solidFill>
              <a:highlight>
                <a:srgbClr val="FFFFFF"/>
              </a:highlight>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600"/>
              <a:buFont typeface="Arial"/>
              <a:buNone/>
            </a:pPr>
            <a:r>
              <a:rPr b="0" i="1" lang="en-US" sz="3000" u="none" cap="none" strike="noStrike">
                <a:solidFill>
                  <a:schemeClr val="dk1"/>
                </a:solidFill>
                <a:highlight>
                  <a:srgbClr val="FFFFFF"/>
                </a:highlight>
                <a:latin typeface="Verdana"/>
                <a:ea typeface="Verdana"/>
                <a:cs typeface="Verdana"/>
                <a:sym typeface="Verdana"/>
              </a:rPr>
              <a:t>How do we create teams who can best represent the needs of all of our students when important decisions are being made?</a:t>
            </a:r>
            <a:endParaRPr b="0" i="1" sz="3000" u="none" cap="none" strike="noStrike">
              <a:solidFill>
                <a:srgbClr val="000000"/>
              </a:solidFill>
              <a:latin typeface="Verdana"/>
              <a:ea typeface="Verdana"/>
              <a:cs typeface="Verdana"/>
              <a:sym typeface="Verdan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56"/>
          <p:cNvSpPr txBox="1"/>
          <p:nvPr>
            <p:ph idx="1" type="body"/>
          </p:nvPr>
        </p:nvSpPr>
        <p:spPr>
          <a:xfrm>
            <a:off x="299375" y="1458924"/>
            <a:ext cx="8616000" cy="5536961"/>
          </a:xfrm>
          <a:prstGeom prst="rect">
            <a:avLst/>
          </a:prstGeom>
          <a:noFill/>
          <a:ln>
            <a:noFill/>
          </a:ln>
        </p:spPr>
        <p:txBody>
          <a:bodyPr anchorCtr="0" anchor="t" bIns="45700" lIns="91425" spcFirstLastPara="1" rIns="91425" wrap="square" tIns="45700">
            <a:normAutofit fontScale="92500" lnSpcReduction="20000"/>
          </a:bodyPr>
          <a:lstStyle/>
          <a:p>
            <a:pPr indent="-457242" lvl="0" marL="457200" rtl="0" algn="l">
              <a:lnSpc>
                <a:spcPct val="100000"/>
              </a:lnSpc>
              <a:spcBef>
                <a:spcPts val="640"/>
              </a:spcBef>
              <a:spcAft>
                <a:spcPts val="0"/>
              </a:spcAft>
              <a:buSzPct val="133955"/>
              <a:buChar char="•"/>
            </a:pPr>
            <a:r>
              <a:rPr lang="en-US" sz="3100"/>
              <a:t>To understand; not develop</a:t>
            </a:r>
            <a:endParaRPr sz="3100"/>
          </a:p>
          <a:p>
            <a:pPr indent="-228600" lvl="0" marL="457200" rtl="0" algn="l">
              <a:lnSpc>
                <a:spcPct val="100000"/>
              </a:lnSpc>
              <a:spcBef>
                <a:spcPts val="640"/>
              </a:spcBef>
              <a:spcAft>
                <a:spcPts val="0"/>
              </a:spcAft>
              <a:buSzPct val="113183"/>
              <a:buNone/>
            </a:pPr>
            <a:r>
              <a:t/>
            </a:r>
            <a:endParaRPr sz="3100"/>
          </a:p>
          <a:p>
            <a:pPr indent="-457242" lvl="0" marL="457200" rtl="0" algn="l">
              <a:lnSpc>
                <a:spcPct val="100000"/>
              </a:lnSpc>
              <a:spcBef>
                <a:spcPts val="640"/>
              </a:spcBef>
              <a:spcAft>
                <a:spcPts val="0"/>
              </a:spcAft>
              <a:buSzPct val="133955"/>
              <a:buChar char="•"/>
            </a:pPr>
            <a:r>
              <a:rPr lang="en-US" sz="3100"/>
              <a:t>To give us insight so we know how to respond</a:t>
            </a:r>
            <a:endParaRPr sz="3100"/>
          </a:p>
          <a:p>
            <a:pPr indent="-228600" lvl="0" marL="457200" rtl="0" algn="l">
              <a:lnSpc>
                <a:spcPct val="100000"/>
              </a:lnSpc>
              <a:spcBef>
                <a:spcPts val="640"/>
              </a:spcBef>
              <a:spcAft>
                <a:spcPts val="0"/>
              </a:spcAft>
              <a:buSzPct val="113183"/>
              <a:buNone/>
            </a:pPr>
            <a:r>
              <a:t/>
            </a:r>
            <a:endParaRPr sz="3100"/>
          </a:p>
          <a:p>
            <a:pPr indent="-457242" lvl="0" marL="457200" rtl="0" algn="l">
              <a:lnSpc>
                <a:spcPct val="100000"/>
              </a:lnSpc>
              <a:spcBef>
                <a:spcPts val="640"/>
              </a:spcBef>
              <a:spcAft>
                <a:spcPts val="0"/>
              </a:spcAft>
              <a:buSzPct val="133955"/>
              <a:buChar char="•"/>
            </a:pPr>
            <a:r>
              <a:rPr lang="en-US" sz="3100"/>
              <a:t>To gain knowledge which increases our emotional intelligence</a:t>
            </a:r>
            <a:endParaRPr sz="3100"/>
          </a:p>
          <a:p>
            <a:pPr indent="-228600" lvl="0" marL="457200" rtl="0" algn="l">
              <a:lnSpc>
                <a:spcPct val="100000"/>
              </a:lnSpc>
              <a:spcBef>
                <a:spcPts val="640"/>
              </a:spcBef>
              <a:spcAft>
                <a:spcPts val="0"/>
              </a:spcAft>
              <a:buSzPct val="113183"/>
              <a:buNone/>
            </a:pPr>
            <a:r>
              <a:t/>
            </a:r>
            <a:endParaRPr sz="3100"/>
          </a:p>
          <a:p>
            <a:pPr indent="-457242" lvl="0" marL="457200" rtl="0" algn="l">
              <a:lnSpc>
                <a:spcPct val="100000"/>
              </a:lnSpc>
              <a:spcBef>
                <a:spcPts val="640"/>
              </a:spcBef>
              <a:spcAft>
                <a:spcPts val="0"/>
              </a:spcAft>
              <a:buSzPct val="133955"/>
              <a:buChar char="•"/>
            </a:pPr>
            <a:r>
              <a:rPr lang="en-US" sz="3100"/>
              <a:t>To celebrate the unique YOU</a:t>
            </a:r>
            <a:endParaRPr sz="3100"/>
          </a:p>
          <a:p>
            <a:pPr indent="0" lvl="0" marL="0" rtl="0" algn="l">
              <a:lnSpc>
                <a:spcPct val="100000"/>
              </a:lnSpc>
              <a:spcBef>
                <a:spcPts val="640"/>
              </a:spcBef>
              <a:spcAft>
                <a:spcPts val="0"/>
              </a:spcAft>
              <a:buSzPct val="142857"/>
              <a:buNone/>
            </a:pPr>
            <a:r>
              <a:t/>
            </a:r>
            <a:endParaRPr sz="3100"/>
          </a:p>
          <a:p>
            <a:pPr indent="0" lvl="0" marL="0" rtl="0" algn="l">
              <a:lnSpc>
                <a:spcPct val="120000"/>
              </a:lnSpc>
              <a:spcBef>
                <a:spcPts val="640"/>
              </a:spcBef>
              <a:spcAft>
                <a:spcPts val="0"/>
              </a:spcAft>
              <a:buSzPct val="156878"/>
              <a:buNone/>
            </a:pPr>
            <a:r>
              <a:rPr i="1" lang="en-US" sz="2800"/>
              <a:t>Source: Elena Aguilar, The Art of Coaching Teams: Building Resilient Communities that Transform Schools. Jossey-Bass, 2016.</a:t>
            </a:r>
            <a:endParaRPr i="1" sz="2800"/>
          </a:p>
        </p:txBody>
      </p:sp>
      <p:sp>
        <p:nvSpPr>
          <p:cNvPr id="737" name="Google Shape;737;p5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What about personality?</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57"/>
          <p:cNvSpPr txBox="1"/>
          <p:nvPr>
            <p:ph type="title"/>
          </p:nvPr>
        </p:nvSpPr>
        <p:spPr>
          <a:xfrm>
            <a:off x="228600" y="23114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44"/>
              <a:buNone/>
            </a:pPr>
            <a:r>
              <a:rPr lang="en-US"/>
              <a:t>Coaching Checklist 2.0</a:t>
            </a:r>
            <a:endParaRPr/>
          </a:p>
        </p:txBody>
      </p:sp>
      <p:sp>
        <p:nvSpPr>
          <p:cNvPr id="744" name="Google Shape;744;p57"/>
          <p:cNvSpPr txBox="1"/>
          <p:nvPr/>
        </p:nvSpPr>
        <p:spPr>
          <a:xfrm>
            <a:off x="439775" y="4161250"/>
            <a:ext cx="47127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800"/>
              <a:buFont typeface="Arial"/>
              <a:buNone/>
            </a:pPr>
            <a:r>
              <a:t/>
            </a:r>
            <a:endParaRPr b="0" i="0" sz="24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58"/>
          <p:cNvPicPr preferRelativeResize="0"/>
          <p:nvPr/>
        </p:nvPicPr>
        <p:blipFill rotWithShape="1">
          <a:blip r:embed="rId3">
            <a:alphaModFix/>
          </a:blip>
          <a:srcRect b="0" l="0" r="0" t="0"/>
          <a:stretch/>
        </p:blipFill>
        <p:spPr>
          <a:xfrm>
            <a:off x="52900" y="4570525"/>
            <a:ext cx="1435575" cy="960600"/>
          </a:xfrm>
          <a:prstGeom prst="rect">
            <a:avLst/>
          </a:prstGeom>
          <a:noFill/>
          <a:ln>
            <a:noFill/>
          </a:ln>
        </p:spPr>
      </p:pic>
      <p:sp>
        <p:nvSpPr>
          <p:cNvPr id="751" name="Google Shape;751;p58"/>
          <p:cNvSpPr txBox="1"/>
          <p:nvPr>
            <p:ph idx="1" type="body"/>
          </p:nvPr>
        </p:nvSpPr>
        <p:spPr>
          <a:xfrm>
            <a:off x="457200" y="1600200"/>
            <a:ext cx="4037700" cy="118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
        <p:nvSpPr>
          <p:cNvPr id="752" name="Google Shape;752;p5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44"/>
              <a:buNone/>
            </a:pPr>
            <a:r>
              <a:rPr lang="en-US"/>
              <a:t>Coaching Core Component 1</a:t>
            </a:r>
            <a:endParaRPr/>
          </a:p>
        </p:txBody>
      </p:sp>
      <p:sp>
        <p:nvSpPr>
          <p:cNvPr id="753" name="Google Shape;753;p58"/>
          <p:cNvSpPr txBox="1"/>
          <p:nvPr>
            <p:ph idx="4294967295" type="body"/>
          </p:nvPr>
        </p:nvSpPr>
        <p:spPr>
          <a:xfrm>
            <a:off x="1852613" y="3790950"/>
            <a:ext cx="7291387" cy="310038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sz="2100">
                <a:solidFill>
                  <a:schemeClr val="accent1"/>
                </a:solidFill>
              </a:rPr>
              <a:t>Coaching Pause: </a:t>
            </a:r>
            <a:r>
              <a:rPr lang="en-US" sz="2100"/>
              <a:t>Reflect on your current team composition and answer the following questions: </a:t>
            </a:r>
            <a:endParaRPr sz="2100"/>
          </a:p>
          <a:p>
            <a:pPr indent="-349344" lvl="0" marL="457200" rtl="0" algn="l">
              <a:lnSpc>
                <a:spcPct val="100000"/>
              </a:lnSpc>
              <a:spcBef>
                <a:spcPts val="0"/>
              </a:spcBef>
              <a:spcAft>
                <a:spcPts val="0"/>
              </a:spcAft>
              <a:buSzPts val="1900"/>
              <a:buChar char="●"/>
            </a:pPr>
            <a:r>
              <a:rPr lang="en-US" sz="2100"/>
              <a:t>Do you have family and community voice on your teams? </a:t>
            </a:r>
            <a:endParaRPr sz="2100"/>
          </a:p>
          <a:p>
            <a:pPr indent="-349344" lvl="0" marL="457200" rtl="0" algn="l">
              <a:lnSpc>
                <a:spcPct val="100000"/>
              </a:lnSpc>
              <a:spcBef>
                <a:spcPts val="0"/>
              </a:spcBef>
              <a:spcAft>
                <a:spcPts val="0"/>
              </a:spcAft>
              <a:buSzPts val="1900"/>
              <a:buChar char="●"/>
            </a:pPr>
            <a:r>
              <a:rPr lang="en-US" sz="2100"/>
              <a:t>Do your teams represent diversity?  </a:t>
            </a:r>
            <a:endParaRPr sz="2100"/>
          </a:p>
          <a:p>
            <a:pPr indent="-349344" lvl="0" marL="457200" rtl="0" algn="l">
              <a:lnSpc>
                <a:spcPct val="100000"/>
              </a:lnSpc>
              <a:spcBef>
                <a:spcPts val="0"/>
              </a:spcBef>
              <a:spcAft>
                <a:spcPts val="0"/>
              </a:spcAft>
              <a:buSzPts val="1900"/>
              <a:buChar char="●"/>
            </a:pPr>
            <a:r>
              <a:rPr lang="en-US" sz="2100"/>
              <a:t>Do you have the right team members on your team to accomplish your division goals?</a:t>
            </a:r>
            <a:endParaRPr sz="2100"/>
          </a:p>
          <a:p>
            <a:pPr indent="-349344" lvl="0" marL="457200" rtl="0" algn="l">
              <a:lnSpc>
                <a:spcPct val="100000"/>
              </a:lnSpc>
              <a:spcBef>
                <a:spcPts val="0"/>
              </a:spcBef>
              <a:spcAft>
                <a:spcPts val="0"/>
              </a:spcAft>
              <a:buSzPts val="1900"/>
              <a:buChar char="●"/>
            </a:pPr>
            <a:r>
              <a:rPr lang="en-US" sz="2100"/>
              <a:t>What might be some “look fors,” and what </a:t>
            </a:r>
            <a:endParaRPr sz="2100"/>
          </a:p>
          <a:p>
            <a:pPr indent="0" lvl="0" marL="457200" rtl="0" algn="l">
              <a:lnSpc>
                <a:spcPct val="100000"/>
              </a:lnSpc>
              <a:spcBef>
                <a:spcPts val="0"/>
              </a:spcBef>
              <a:spcAft>
                <a:spcPts val="0"/>
              </a:spcAft>
              <a:buSzPts val="3200"/>
              <a:buNone/>
            </a:pPr>
            <a:r>
              <a:rPr lang="en-US" sz="2100"/>
              <a:t>coaching moves might you make?</a:t>
            </a:r>
            <a:endParaRPr sz="2100"/>
          </a:p>
        </p:txBody>
      </p:sp>
      <p:pic>
        <p:nvPicPr>
          <p:cNvPr id="754" name="Google Shape;754;p58"/>
          <p:cNvPicPr preferRelativeResize="0"/>
          <p:nvPr/>
        </p:nvPicPr>
        <p:blipFill rotWithShape="1">
          <a:blip r:embed="rId4">
            <a:alphaModFix/>
          </a:blip>
          <a:srcRect b="0" l="0" r="0" t="0"/>
          <a:stretch/>
        </p:blipFill>
        <p:spPr>
          <a:xfrm>
            <a:off x="871861" y="1466063"/>
            <a:ext cx="4043414" cy="2290850"/>
          </a:xfrm>
          <a:prstGeom prst="rect">
            <a:avLst/>
          </a:prstGeom>
          <a:noFill/>
          <a:ln>
            <a:noFill/>
          </a:ln>
        </p:spPr>
      </p:pic>
      <p:pic>
        <p:nvPicPr>
          <p:cNvPr id="755" name="Google Shape;755;p58"/>
          <p:cNvPicPr preferRelativeResize="0"/>
          <p:nvPr/>
        </p:nvPicPr>
        <p:blipFill rotWithShape="1">
          <a:blip r:embed="rId5">
            <a:alphaModFix/>
          </a:blip>
          <a:srcRect b="0" l="0" r="0" t="0"/>
          <a:stretch/>
        </p:blipFill>
        <p:spPr>
          <a:xfrm>
            <a:off x="5992525" y="1224300"/>
            <a:ext cx="3066225" cy="2805075"/>
          </a:xfrm>
          <a:prstGeom prst="rect">
            <a:avLst/>
          </a:prstGeom>
          <a:noFill/>
          <a:ln>
            <a:noFill/>
          </a:ln>
        </p:spPr>
      </p:pic>
      <p:pic>
        <p:nvPicPr>
          <p:cNvPr id="756" name="Google Shape;756;p58"/>
          <p:cNvPicPr preferRelativeResize="0"/>
          <p:nvPr/>
        </p:nvPicPr>
        <p:blipFill rotWithShape="1">
          <a:blip r:embed="rId6">
            <a:alphaModFix/>
          </a:blip>
          <a:srcRect b="0" l="0" r="0" t="0"/>
          <a:stretch/>
        </p:blipFill>
        <p:spPr>
          <a:xfrm>
            <a:off x="0" y="5531120"/>
            <a:ext cx="1326875" cy="1326875"/>
          </a:xfrm>
          <a:prstGeom prst="rect">
            <a:avLst/>
          </a:prstGeom>
          <a:noFill/>
          <a:ln>
            <a:noFill/>
          </a:ln>
        </p:spPr>
      </p:pic>
      <p:pic>
        <p:nvPicPr>
          <p:cNvPr id="757" name="Google Shape;757;p58"/>
          <p:cNvPicPr preferRelativeResize="0"/>
          <p:nvPr/>
        </p:nvPicPr>
        <p:blipFill rotWithShape="1">
          <a:blip r:embed="rId7">
            <a:alphaModFix/>
          </a:blip>
          <a:srcRect b="0" l="0" r="0" t="0"/>
          <a:stretch/>
        </p:blipFill>
        <p:spPr>
          <a:xfrm rot="1389668">
            <a:off x="8133254" y="4547364"/>
            <a:ext cx="805742" cy="77407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Teaming Structure:</a:t>
            </a:r>
            <a:endParaRPr/>
          </a:p>
          <a:p>
            <a:pPr indent="0" lvl="0" marL="0" rtl="0" algn="ctr">
              <a:lnSpc>
                <a:spcPct val="100000"/>
              </a:lnSpc>
              <a:spcBef>
                <a:spcPts val="0"/>
              </a:spcBef>
              <a:spcAft>
                <a:spcPts val="0"/>
              </a:spcAft>
              <a:buSzPct val="111111"/>
              <a:buNone/>
            </a:pPr>
            <a:r>
              <a:rPr lang="en-US"/>
              <a:t>Working smarter, not harder</a:t>
            </a:r>
            <a:endParaRPr/>
          </a:p>
        </p:txBody>
      </p:sp>
      <p:pic>
        <p:nvPicPr>
          <p:cNvPr id="764" name="Google Shape;764;p59"/>
          <p:cNvPicPr preferRelativeResize="0"/>
          <p:nvPr/>
        </p:nvPicPr>
        <p:blipFill rotWithShape="1">
          <a:blip r:embed="rId3">
            <a:alphaModFix/>
          </a:blip>
          <a:srcRect b="0" l="0" r="0" t="0"/>
          <a:stretch/>
        </p:blipFill>
        <p:spPr>
          <a:xfrm>
            <a:off x="0" y="2043409"/>
            <a:ext cx="9143999" cy="2771182"/>
          </a:xfrm>
          <a:prstGeom prst="rect">
            <a:avLst/>
          </a:prstGeom>
          <a:noFill/>
          <a:ln>
            <a:noFill/>
          </a:ln>
        </p:spPr>
      </p:pic>
      <p:sp>
        <p:nvSpPr>
          <p:cNvPr id="765" name="Google Shape;765;p59"/>
          <p:cNvSpPr txBox="1"/>
          <p:nvPr/>
        </p:nvSpPr>
        <p:spPr>
          <a:xfrm rot="-855067">
            <a:off x="297268" y="5142915"/>
            <a:ext cx="3666946" cy="101589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Division Level Teams</a:t>
            </a:r>
            <a:endParaRPr b="1"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represented on</a:t>
            </a:r>
            <a:endParaRPr b="1"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Division Leadership Team</a:t>
            </a:r>
            <a:endParaRPr b="1" i="0" sz="1800" u="none" cap="none" strike="noStrike">
              <a:solidFill>
                <a:srgbClr val="000000"/>
              </a:solidFill>
              <a:latin typeface="Verdana"/>
              <a:ea typeface="Verdana"/>
              <a:cs typeface="Verdana"/>
              <a:sym typeface="Verdana"/>
            </a:endParaRPr>
          </a:p>
        </p:txBody>
      </p:sp>
      <p:sp>
        <p:nvSpPr>
          <p:cNvPr id="766" name="Google Shape;766;p59"/>
          <p:cNvSpPr txBox="1"/>
          <p:nvPr/>
        </p:nvSpPr>
        <p:spPr>
          <a:xfrm rot="-855067">
            <a:off x="4640668" y="5142915"/>
            <a:ext cx="3666946" cy="1015892"/>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School Level Teams</a:t>
            </a:r>
            <a:endParaRPr b="1"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represented on</a:t>
            </a:r>
            <a:endParaRPr b="1" i="0" sz="18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Verdana"/>
                <a:ea typeface="Verdana"/>
                <a:cs typeface="Verdana"/>
                <a:sym typeface="Verdana"/>
              </a:rPr>
              <a:t>School Leadership Team</a:t>
            </a:r>
            <a:endParaRPr b="1" i="0" sz="1800" u="none" cap="none" strike="noStrike">
              <a:solidFill>
                <a:srgbClr val="000000"/>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6"/>
          <p:cNvSpPr txBox="1"/>
          <p:nvPr/>
        </p:nvSpPr>
        <p:spPr>
          <a:xfrm>
            <a:off x="228588" y="5034825"/>
            <a:ext cx="91440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3000" u="none" cap="none" strike="noStrike">
                <a:solidFill>
                  <a:schemeClr val="dk1"/>
                </a:solidFill>
                <a:latin typeface="Verdana"/>
                <a:ea typeface="Verdana"/>
                <a:cs typeface="Verdana"/>
                <a:sym typeface="Verdana"/>
              </a:rPr>
              <a:t>Materials link:</a:t>
            </a:r>
            <a:r>
              <a:rPr b="1" i="0" lang="en-US" sz="3000" u="none" cap="none" strike="noStrike">
                <a:solidFill>
                  <a:schemeClr val="dk1"/>
                </a:solidFill>
                <a:latin typeface="Verdana"/>
                <a:ea typeface="Verdana"/>
                <a:cs typeface="Verdana"/>
                <a:sym typeface="Verdana"/>
              </a:rPr>
              <a:t> </a:t>
            </a:r>
            <a:endParaRPr b="1" i="0" sz="30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000"/>
              <a:buFont typeface="Arial"/>
              <a:buNone/>
            </a:pPr>
            <a:r>
              <a:rPr b="0" i="0" lang="en-US" sz="3000" u="sng" cap="none" strike="noStrike">
                <a:solidFill>
                  <a:schemeClr val="hlink"/>
                </a:solidFill>
                <a:latin typeface="Verdana"/>
                <a:ea typeface="Verdana"/>
                <a:cs typeface="Verdana"/>
                <a:sym typeface="Verdana"/>
                <a:hlinkClick r:id="rId3"/>
              </a:rPr>
              <a:t>https://tinyurl.com/4pp6zku3</a:t>
            </a:r>
            <a:endParaRPr b="0" i="0" sz="3000" u="none" cap="none" strike="noStrike">
              <a:solidFill>
                <a:schemeClr val="accent1"/>
              </a:solidFill>
              <a:latin typeface="Verdana"/>
              <a:ea typeface="Verdana"/>
              <a:cs typeface="Verdana"/>
              <a:sym typeface="Verdana"/>
            </a:endParaRPr>
          </a:p>
        </p:txBody>
      </p:sp>
      <p:sp>
        <p:nvSpPr>
          <p:cNvPr id="258" name="Google Shape;258;p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Materials</a:t>
            </a:r>
            <a:endParaRPr/>
          </a:p>
        </p:txBody>
      </p:sp>
      <p:pic>
        <p:nvPicPr>
          <p:cNvPr id="259" name="Google Shape;259;p6"/>
          <p:cNvPicPr preferRelativeResize="0"/>
          <p:nvPr/>
        </p:nvPicPr>
        <p:blipFill rotWithShape="1">
          <a:blip r:embed="rId4">
            <a:alphaModFix/>
          </a:blip>
          <a:srcRect b="0" l="0" r="0" t="0"/>
          <a:stretch/>
        </p:blipFill>
        <p:spPr>
          <a:xfrm>
            <a:off x="3499325" y="1963850"/>
            <a:ext cx="2681075" cy="26810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60"/>
          <p:cNvSpPr txBox="1"/>
          <p:nvPr>
            <p:ph type="title"/>
          </p:nvPr>
        </p:nvSpPr>
        <p:spPr>
          <a:xfrm>
            <a:off x="228600" y="228600"/>
            <a:ext cx="8686800" cy="1143300"/>
          </a:xfrm>
          <a:prstGeom prst="rect">
            <a:avLst/>
          </a:prstGeom>
          <a:solidFill>
            <a:srgbClr val="003369"/>
          </a:solid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Tools for Efficiency: </a:t>
            </a:r>
            <a:endParaRPr/>
          </a:p>
          <a:p>
            <a:pPr indent="0" lvl="0" marL="0" rtl="0" algn="ctr">
              <a:lnSpc>
                <a:spcPct val="100000"/>
              </a:lnSpc>
              <a:spcBef>
                <a:spcPts val="0"/>
              </a:spcBef>
              <a:spcAft>
                <a:spcPts val="0"/>
              </a:spcAft>
              <a:buSzPct val="111111"/>
              <a:buNone/>
            </a:pPr>
            <a:r>
              <a:rPr lang="en-US"/>
              <a:t>Documentation of Team Members</a:t>
            </a:r>
            <a:endParaRPr/>
          </a:p>
        </p:txBody>
      </p:sp>
      <p:pic>
        <p:nvPicPr>
          <p:cNvPr id="773" name="Google Shape;773;p60"/>
          <p:cNvPicPr preferRelativeResize="0"/>
          <p:nvPr/>
        </p:nvPicPr>
        <p:blipFill rotWithShape="1">
          <a:blip r:embed="rId3">
            <a:alphaModFix/>
          </a:blip>
          <a:srcRect b="0" l="0" r="0" t="0"/>
          <a:stretch/>
        </p:blipFill>
        <p:spPr>
          <a:xfrm>
            <a:off x="1084750" y="1493750"/>
            <a:ext cx="6974498" cy="473372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61"/>
          <p:cNvSpPr txBox="1"/>
          <p:nvPr>
            <p:ph type="title"/>
          </p:nvPr>
        </p:nvSpPr>
        <p:spPr>
          <a:xfrm>
            <a:off x="228600" y="228600"/>
            <a:ext cx="8686800" cy="1143300"/>
          </a:xfrm>
          <a:prstGeom prst="rect">
            <a:avLst/>
          </a:prstGeom>
          <a:solidFill>
            <a:srgbClr val="003369"/>
          </a:solidFill>
          <a:ln>
            <a:noFill/>
          </a:ln>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US"/>
              <a:t>Effective and Efficient  </a:t>
            </a:r>
            <a:endParaRPr/>
          </a:p>
          <a:p>
            <a:pPr indent="0" lvl="0" marL="0" rtl="0" algn="ctr">
              <a:lnSpc>
                <a:spcPct val="100000"/>
              </a:lnSpc>
              <a:spcBef>
                <a:spcPts val="0"/>
              </a:spcBef>
              <a:spcAft>
                <a:spcPts val="0"/>
              </a:spcAft>
              <a:buSzPct val="111111"/>
              <a:buNone/>
            </a:pPr>
            <a:r>
              <a:rPr lang="en-US"/>
              <a:t>Meeting Structure</a:t>
            </a:r>
            <a:endParaRPr/>
          </a:p>
        </p:txBody>
      </p:sp>
      <p:pic>
        <p:nvPicPr>
          <p:cNvPr id="780" name="Google Shape;780;p61"/>
          <p:cNvPicPr preferRelativeResize="0"/>
          <p:nvPr/>
        </p:nvPicPr>
        <p:blipFill rotWithShape="1">
          <a:blip r:embed="rId3">
            <a:alphaModFix/>
          </a:blip>
          <a:srcRect b="0" l="0" r="0" t="0"/>
          <a:stretch/>
        </p:blipFill>
        <p:spPr>
          <a:xfrm>
            <a:off x="390300" y="1458050"/>
            <a:ext cx="8363389" cy="45077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62"/>
          <p:cNvSpPr txBox="1"/>
          <p:nvPr>
            <p:ph type="title"/>
          </p:nvPr>
        </p:nvSpPr>
        <p:spPr>
          <a:xfrm>
            <a:off x="228600" y="190500"/>
            <a:ext cx="8686800" cy="10611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Creating an Enabling &amp; </a:t>
            </a:r>
            <a:br>
              <a:rPr lang="en-US"/>
            </a:br>
            <a:r>
              <a:rPr lang="en-US"/>
              <a:t>Collaborative Context</a:t>
            </a:r>
            <a:endParaRPr/>
          </a:p>
        </p:txBody>
      </p:sp>
      <p:sp>
        <p:nvSpPr>
          <p:cNvPr id="786" name="Google Shape;786;p62"/>
          <p:cNvSpPr txBox="1"/>
          <p:nvPr>
            <p:ph idx="1" type="body"/>
          </p:nvPr>
        </p:nvSpPr>
        <p:spPr>
          <a:xfrm>
            <a:off x="452375" y="1674825"/>
            <a:ext cx="8233200" cy="4354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SzPts val="3459"/>
              <a:buNone/>
            </a:pPr>
            <a:r>
              <a:rPr lang="en-US" sz="2800"/>
              <a:t>An effective coach creates a </a:t>
            </a:r>
            <a:r>
              <a:rPr lang="en-US" sz="2800">
                <a:solidFill>
                  <a:schemeClr val="accent2"/>
                </a:solidFill>
              </a:rPr>
              <a:t>hospitable environment (culture) </a:t>
            </a:r>
            <a:r>
              <a:rPr lang="en-US" sz="2800"/>
              <a:t>to support the use of skills through effective communication, collaboration, problem-solving, and shared ownership by demonstrating flexibility, supportiveness, approachability, and trustworthiness in a non-judgmental, hospital environment for individuals, teams and leaders.</a:t>
            </a:r>
            <a:endParaRPr sz="28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63"/>
          <p:cNvSpPr txBox="1"/>
          <p:nvPr>
            <p:ph type="title"/>
          </p:nvPr>
        </p:nvSpPr>
        <p:spPr>
          <a:xfrm>
            <a:off x="228600" y="190500"/>
            <a:ext cx="8686800" cy="11316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44"/>
              <a:buNone/>
            </a:pPr>
            <a:r>
              <a:rPr lang="en-US"/>
              <a:t>Create a Culture of Trust</a:t>
            </a:r>
            <a:endParaRPr/>
          </a:p>
        </p:txBody>
      </p:sp>
      <p:sp>
        <p:nvSpPr>
          <p:cNvPr id="793" name="Google Shape;793;p63"/>
          <p:cNvSpPr txBox="1"/>
          <p:nvPr>
            <p:ph idx="1" type="body"/>
          </p:nvPr>
        </p:nvSpPr>
        <p:spPr>
          <a:xfrm>
            <a:off x="452400" y="2018133"/>
            <a:ext cx="4119600" cy="3165600"/>
          </a:xfrm>
          <a:prstGeom prst="rect">
            <a:avLst/>
          </a:prstGeom>
          <a:noFill/>
          <a:ln>
            <a:noFill/>
          </a:ln>
        </p:spPr>
        <p:txBody>
          <a:bodyPr anchorCtr="0" anchor="t" bIns="45700" lIns="91400" spcFirstLastPara="1" rIns="91400" wrap="square" tIns="45700">
            <a:normAutofit/>
          </a:bodyPr>
          <a:lstStyle/>
          <a:p>
            <a:pPr indent="0" lvl="0" marL="25400" rtl="0" algn="ctr">
              <a:lnSpc>
                <a:spcPct val="100000"/>
              </a:lnSpc>
              <a:spcBef>
                <a:spcPts val="640"/>
              </a:spcBef>
              <a:spcAft>
                <a:spcPts val="0"/>
              </a:spcAft>
              <a:buSzPts val="3200"/>
              <a:buNone/>
            </a:pPr>
            <a:r>
              <a:rPr lang="en-US"/>
              <a:t>Building or rebuilding a </a:t>
            </a:r>
            <a:r>
              <a:rPr lang="en-US">
                <a:solidFill>
                  <a:srgbClr val="41678F"/>
                </a:solidFill>
              </a:rPr>
              <a:t>culture of trust</a:t>
            </a:r>
            <a:r>
              <a:rPr lang="en-US">
                <a:solidFill>
                  <a:srgbClr val="C00000"/>
                </a:solidFill>
              </a:rPr>
              <a:t> </a:t>
            </a:r>
            <a:r>
              <a:rPr lang="en-US"/>
              <a:t>takes time and determination.</a:t>
            </a:r>
            <a:endParaRPr/>
          </a:p>
          <a:p>
            <a:pPr indent="-228600" lvl="0" marL="457200" rtl="0" algn="ctr">
              <a:lnSpc>
                <a:spcPct val="100000"/>
              </a:lnSpc>
              <a:spcBef>
                <a:spcPts val="640"/>
              </a:spcBef>
              <a:spcAft>
                <a:spcPts val="0"/>
              </a:spcAft>
              <a:buSzPts val="3200"/>
              <a:buNone/>
            </a:pPr>
            <a:r>
              <a:t/>
            </a:r>
            <a:endParaRPr/>
          </a:p>
        </p:txBody>
      </p:sp>
      <p:pic>
        <p:nvPicPr>
          <p:cNvPr id="794" name="Google Shape;794;p63" title="decorative"/>
          <p:cNvPicPr preferRelativeResize="0"/>
          <p:nvPr/>
        </p:nvPicPr>
        <p:blipFill rotWithShape="1">
          <a:blip r:embed="rId3">
            <a:alphaModFix/>
          </a:blip>
          <a:srcRect b="0" l="0" r="0" t="0"/>
          <a:stretch/>
        </p:blipFill>
        <p:spPr>
          <a:xfrm>
            <a:off x="4743834" y="2345728"/>
            <a:ext cx="3209192" cy="2166543"/>
          </a:xfrm>
          <a:prstGeom prst="rect">
            <a:avLst/>
          </a:prstGeom>
          <a:noFill/>
          <a:ln cap="flat" cmpd="sng" w="9525">
            <a:solidFill>
              <a:srgbClr val="4D4D4D"/>
            </a:solidFill>
            <a:prstDash val="solid"/>
            <a:round/>
            <a:headEnd len="sm" w="sm" type="none"/>
            <a:tailEnd len="sm" w="sm" type="none"/>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64"/>
          <p:cNvSpPr txBox="1"/>
          <p:nvPr>
            <p:ph type="title"/>
          </p:nvPr>
        </p:nvSpPr>
        <p:spPr>
          <a:xfrm>
            <a:off x="228600" y="190500"/>
            <a:ext cx="8686800" cy="9528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Why is trust important?</a:t>
            </a:r>
            <a:endParaRPr/>
          </a:p>
        </p:txBody>
      </p:sp>
      <p:sp>
        <p:nvSpPr>
          <p:cNvPr id="801" name="Google Shape;801;p64"/>
          <p:cNvSpPr txBox="1"/>
          <p:nvPr>
            <p:ph idx="1" type="body"/>
          </p:nvPr>
        </p:nvSpPr>
        <p:spPr>
          <a:xfrm>
            <a:off x="452375" y="1710100"/>
            <a:ext cx="8233200" cy="4530900"/>
          </a:xfrm>
          <a:prstGeom prst="rect">
            <a:avLst/>
          </a:prstGeom>
          <a:noFill/>
          <a:ln>
            <a:noFill/>
          </a:ln>
        </p:spPr>
        <p:txBody>
          <a:bodyPr anchorCtr="0" anchor="t" bIns="45700" lIns="91400" spcFirstLastPara="1" rIns="91400" wrap="square" tIns="45700">
            <a:noAutofit/>
          </a:bodyPr>
          <a:lstStyle/>
          <a:p>
            <a:pPr indent="-431800" lvl="0" marL="457200" rtl="0" algn="l">
              <a:lnSpc>
                <a:spcPct val="100000"/>
              </a:lnSpc>
              <a:spcBef>
                <a:spcPts val="640"/>
              </a:spcBef>
              <a:spcAft>
                <a:spcPts val="0"/>
              </a:spcAft>
              <a:buSzPts val="3200"/>
              <a:buChar char="•"/>
            </a:pPr>
            <a:r>
              <a:rPr lang="en-US" sz="3000"/>
              <a:t>Increases levels of engagement</a:t>
            </a:r>
            <a:endParaRPr sz="3000"/>
          </a:p>
          <a:p>
            <a:pPr indent="-431800" lvl="0" marL="457200" rtl="0" algn="l">
              <a:lnSpc>
                <a:spcPct val="100000"/>
              </a:lnSpc>
              <a:spcBef>
                <a:spcPts val="640"/>
              </a:spcBef>
              <a:spcAft>
                <a:spcPts val="0"/>
              </a:spcAft>
              <a:buSzPts val="3200"/>
              <a:buChar char="•"/>
            </a:pPr>
            <a:r>
              <a:rPr lang="en-US" sz="3000"/>
              <a:t>People are happier</a:t>
            </a:r>
            <a:endParaRPr sz="3000"/>
          </a:p>
          <a:p>
            <a:pPr indent="-431800" lvl="0" marL="457200" rtl="0" algn="l">
              <a:lnSpc>
                <a:spcPct val="100000"/>
              </a:lnSpc>
              <a:spcBef>
                <a:spcPts val="640"/>
              </a:spcBef>
              <a:spcAft>
                <a:spcPts val="0"/>
              </a:spcAft>
              <a:buSzPts val="3200"/>
              <a:buChar char="•"/>
            </a:pPr>
            <a:r>
              <a:rPr lang="en-US" sz="3000"/>
              <a:t>More productive</a:t>
            </a:r>
            <a:endParaRPr sz="3000"/>
          </a:p>
          <a:p>
            <a:pPr indent="-431800" lvl="0" marL="457200" rtl="0" algn="l">
              <a:lnSpc>
                <a:spcPct val="100000"/>
              </a:lnSpc>
              <a:spcBef>
                <a:spcPts val="640"/>
              </a:spcBef>
              <a:spcAft>
                <a:spcPts val="0"/>
              </a:spcAft>
              <a:buSzPts val="3200"/>
              <a:buChar char="•"/>
            </a:pPr>
            <a:r>
              <a:rPr lang="en-US" sz="3000"/>
              <a:t>Better outcomes for all</a:t>
            </a:r>
            <a:endParaRPr sz="3000"/>
          </a:p>
          <a:p>
            <a:pPr indent="-431800" lvl="0" marL="457200" rtl="0" algn="l">
              <a:lnSpc>
                <a:spcPct val="100000"/>
              </a:lnSpc>
              <a:spcBef>
                <a:spcPts val="640"/>
              </a:spcBef>
              <a:spcAft>
                <a:spcPts val="0"/>
              </a:spcAft>
              <a:buSzPts val="3200"/>
              <a:buChar char="•"/>
            </a:pPr>
            <a:r>
              <a:rPr lang="en-US" sz="3000"/>
              <a:t>Neurological connections between trust, leadership and organizations/ team's performance and outcomes</a:t>
            </a:r>
            <a:endParaRPr sz="3000"/>
          </a:p>
          <a:p>
            <a:pPr indent="0" lvl="0" marL="254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a:p>
            <a:pPr indent="-228600" lvl="0" marL="457200" rtl="0" algn="l">
              <a:lnSpc>
                <a:spcPct val="100000"/>
              </a:lnSpc>
              <a:spcBef>
                <a:spcPts val="640"/>
              </a:spcBef>
              <a:spcAft>
                <a:spcPts val="0"/>
              </a:spcAft>
              <a:buSzPts val="3200"/>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65"/>
          <p:cNvSpPr txBox="1"/>
          <p:nvPr>
            <p:ph idx="1" type="body"/>
          </p:nvPr>
        </p:nvSpPr>
        <p:spPr>
          <a:xfrm>
            <a:off x="181800" y="1371900"/>
            <a:ext cx="8780400" cy="56937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640"/>
              </a:spcBef>
              <a:spcAft>
                <a:spcPts val="0"/>
              </a:spcAft>
              <a:buSzPct val="142857"/>
              <a:buNone/>
            </a:pPr>
            <a:r>
              <a:rPr lang="en-US">
                <a:solidFill>
                  <a:schemeClr val="accent2"/>
                </a:solidFill>
              </a:rPr>
              <a:t>Practice communication skills</a:t>
            </a:r>
            <a:endParaRPr>
              <a:solidFill>
                <a:schemeClr val="accent2"/>
              </a:solidFill>
            </a:endParaRPr>
          </a:p>
          <a:p>
            <a:pPr indent="-401319" lvl="0" marL="914400" rtl="0" algn="l">
              <a:lnSpc>
                <a:spcPct val="120000"/>
              </a:lnSpc>
              <a:spcBef>
                <a:spcPts val="640"/>
              </a:spcBef>
              <a:spcAft>
                <a:spcPts val="0"/>
              </a:spcAft>
              <a:buSzPct val="100000"/>
              <a:buChar char="•"/>
            </a:pPr>
            <a:r>
              <a:rPr lang="en-US"/>
              <a:t>Active listening</a:t>
            </a:r>
            <a:endParaRPr/>
          </a:p>
          <a:p>
            <a:pPr indent="-401319" lvl="0" marL="914400" rtl="0" algn="l">
              <a:lnSpc>
                <a:spcPct val="120000"/>
              </a:lnSpc>
              <a:spcBef>
                <a:spcPts val="0"/>
              </a:spcBef>
              <a:spcAft>
                <a:spcPts val="0"/>
              </a:spcAft>
              <a:buSzPct val="100000"/>
              <a:buChar char="•"/>
            </a:pPr>
            <a:r>
              <a:rPr lang="en-US"/>
              <a:t>Asking clarifying questions</a:t>
            </a:r>
            <a:endParaRPr/>
          </a:p>
          <a:p>
            <a:pPr indent="-401319" lvl="0" marL="914400" rtl="0" algn="l">
              <a:lnSpc>
                <a:spcPct val="120000"/>
              </a:lnSpc>
              <a:spcBef>
                <a:spcPts val="0"/>
              </a:spcBef>
              <a:spcAft>
                <a:spcPts val="0"/>
              </a:spcAft>
              <a:buSzPct val="100000"/>
              <a:buChar char="•"/>
            </a:pPr>
            <a:r>
              <a:rPr lang="en-US"/>
              <a:t>Summarizing to ensure understanding</a:t>
            </a:r>
            <a:endParaRPr/>
          </a:p>
          <a:p>
            <a:pPr indent="0" lvl="0" marL="0" rtl="0" algn="l">
              <a:lnSpc>
                <a:spcPct val="120000"/>
              </a:lnSpc>
              <a:spcBef>
                <a:spcPts val="640"/>
              </a:spcBef>
              <a:spcAft>
                <a:spcPts val="0"/>
              </a:spcAft>
              <a:buSzPct val="142857"/>
              <a:buNone/>
            </a:pPr>
            <a:r>
              <a:rPr lang="en-US">
                <a:solidFill>
                  <a:schemeClr val="accent2"/>
                </a:solidFill>
              </a:rPr>
              <a:t>Acknowledge strengths</a:t>
            </a:r>
            <a:endParaRPr>
              <a:solidFill>
                <a:schemeClr val="accent2"/>
              </a:solidFill>
            </a:endParaRPr>
          </a:p>
          <a:p>
            <a:pPr indent="-401319" lvl="0" marL="914400" rtl="0" algn="l">
              <a:lnSpc>
                <a:spcPct val="120000"/>
              </a:lnSpc>
              <a:spcBef>
                <a:spcPts val="640"/>
              </a:spcBef>
              <a:spcAft>
                <a:spcPts val="0"/>
              </a:spcAft>
              <a:buSzPct val="100000"/>
              <a:buChar char="•"/>
            </a:pPr>
            <a:r>
              <a:rPr lang="en-US"/>
              <a:t>Role effectiveness</a:t>
            </a:r>
            <a:endParaRPr/>
          </a:p>
          <a:p>
            <a:pPr indent="-401319" lvl="0" marL="914400" rtl="0" algn="l">
              <a:lnSpc>
                <a:spcPct val="120000"/>
              </a:lnSpc>
              <a:spcBef>
                <a:spcPts val="0"/>
              </a:spcBef>
              <a:spcAft>
                <a:spcPts val="0"/>
              </a:spcAft>
              <a:buSzPct val="100000"/>
              <a:buChar char="•"/>
            </a:pPr>
            <a:r>
              <a:rPr lang="en-US"/>
              <a:t>Deep understanding of the work</a:t>
            </a:r>
            <a:endParaRPr/>
          </a:p>
          <a:p>
            <a:pPr indent="-401319" lvl="0" marL="914400" rtl="0" algn="l">
              <a:lnSpc>
                <a:spcPct val="120000"/>
              </a:lnSpc>
              <a:spcBef>
                <a:spcPts val="0"/>
              </a:spcBef>
              <a:spcAft>
                <a:spcPts val="0"/>
              </a:spcAft>
              <a:buSzPct val="100000"/>
              <a:buChar char="•"/>
            </a:pPr>
            <a:r>
              <a:rPr lang="en-US"/>
              <a:t>Accomplishing tasks</a:t>
            </a:r>
            <a:endParaRPr/>
          </a:p>
          <a:p>
            <a:pPr indent="0" lvl="0" marL="0" rtl="0" algn="l">
              <a:lnSpc>
                <a:spcPct val="120000"/>
              </a:lnSpc>
              <a:spcBef>
                <a:spcPts val="640"/>
              </a:spcBef>
              <a:spcAft>
                <a:spcPts val="0"/>
              </a:spcAft>
              <a:buSzPct val="142857"/>
              <a:buNone/>
            </a:pPr>
            <a:r>
              <a:rPr lang="en-US">
                <a:solidFill>
                  <a:schemeClr val="accent2"/>
                </a:solidFill>
              </a:rPr>
              <a:t>Notice (not to attend to yet)</a:t>
            </a:r>
            <a:endParaRPr>
              <a:solidFill>
                <a:schemeClr val="accent2"/>
              </a:solidFill>
            </a:endParaRPr>
          </a:p>
          <a:p>
            <a:pPr indent="-401319" lvl="0" marL="914400" rtl="0" algn="l">
              <a:lnSpc>
                <a:spcPct val="120000"/>
              </a:lnSpc>
              <a:spcBef>
                <a:spcPts val="640"/>
              </a:spcBef>
              <a:spcAft>
                <a:spcPts val="0"/>
              </a:spcAft>
              <a:buSzPct val="100000"/>
              <a:buChar char="•"/>
            </a:pPr>
            <a:r>
              <a:rPr lang="en-US"/>
              <a:t>Who is speaking most, leading most, etc.</a:t>
            </a:r>
            <a:endParaRPr/>
          </a:p>
          <a:p>
            <a:pPr indent="-401319" lvl="0" marL="914400" rtl="0" algn="l">
              <a:lnSpc>
                <a:spcPct val="120000"/>
              </a:lnSpc>
              <a:spcBef>
                <a:spcPts val="0"/>
              </a:spcBef>
              <a:spcAft>
                <a:spcPts val="0"/>
              </a:spcAft>
              <a:buSzPct val="100000"/>
              <a:buChar char="•"/>
            </a:pPr>
            <a:r>
              <a:rPr lang="en-US"/>
              <a:t>Is there balance of voice</a:t>
            </a:r>
            <a:endParaRPr/>
          </a:p>
          <a:p>
            <a:pPr indent="-401319" lvl="0" marL="914400" rtl="0" algn="l">
              <a:lnSpc>
                <a:spcPct val="120000"/>
              </a:lnSpc>
              <a:spcBef>
                <a:spcPts val="0"/>
              </a:spcBef>
              <a:spcAft>
                <a:spcPts val="0"/>
              </a:spcAft>
              <a:buSzPct val="100000"/>
              <a:buChar char="•"/>
            </a:pPr>
            <a:r>
              <a:rPr lang="en-US"/>
              <a:t>What’s on most agendas</a:t>
            </a:r>
            <a:endParaRPr/>
          </a:p>
          <a:p>
            <a:pPr indent="-401319" lvl="0" marL="914400" rtl="0" algn="l">
              <a:lnSpc>
                <a:spcPct val="120000"/>
              </a:lnSpc>
              <a:spcBef>
                <a:spcPts val="0"/>
              </a:spcBef>
              <a:spcAft>
                <a:spcPts val="0"/>
              </a:spcAft>
              <a:buSzPct val="100000"/>
              <a:buChar char="•"/>
            </a:pPr>
            <a:r>
              <a:rPr lang="en-US"/>
              <a:t>What are the conversations about</a:t>
            </a:r>
            <a:endParaRPr/>
          </a:p>
          <a:p>
            <a:pPr indent="-401319" lvl="0" marL="914400" rtl="0" algn="l">
              <a:lnSpc>
                <a:spcPct val="120000"/>
              </a:lnSpc>
              <a:spcBef>
                <a:spcPts val="0"/>
              </a:spcBef>
              <a:spcAft>
                <a:spcPts val="0"/>
              </a:spcAft>
              <a:buSzPct val="100000"/>
              <a:buChar char="•"/>
            </a:pPr>
            <a:r>
              <a:rPr lang="en-US"/>
              <a:t>Are there patterns of barriers</a:t>
            </a:r>
            <a:endParaRPr/>
          </a:p>
        </p:txBody>
      </p:sp>
      <p:sp>
        <p:nvSpPr>
          <p:cNvPr id="808" name="Google Shape;808;p6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Building the Enabling Context</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id="814" name="Google Shape;814;p66"/>
          <p:cNvPicPr preferRelativeResize="0"/>
          <p:nvPr/>
        </p:nvPicPr>
        <p:blipFill rotWithShape="1">
          <a:blip r:embed="rId3">
            <a:alphaModFix/>
          </a:blip>
          <a:srcRect b="0" l="17271" r="19017" t="31758"/>
          <a:stretch/>
        </p:blipFill>
        <p:spPr>
          <a:xfrm>
            <a:off x="440425" y="1457950"/>
            <a:ext cx="8267400" cy="4750525"/>
          </a:xfrm>
          <a:prstGeom prst="rect">
            <a:avLst/>
          </a:prstGeom>
          <a:noFill/>
          <a:ln cap="flat" cmpd="sng" w="9525">
            <a:solidFill>
              <a:schemeClr val="dk1"/>
            </a:solidFill>
            <a:prstDash val="solid"/>
            <a:round/>
            <a:headEnd len="sm" w="sm" type="none"/>
            <a:tailEnd len="sm" w="sm" type="none"/>
          </a:ln>
        </p:spPr>
      </p:pic>
      <p:sp>
        <p:nvSpPr>
          <p:cNvPr id="815" name="Google Shape;815;p66"/>
          <p:cNvSpPr/>
          <p:nvPr/>
        </p:nvSpPr>
        <p:spPr>
          <a:xfrm>
            <a:off x="440425" y="2909025"/>
            <a:ext cx="8267400" cy="690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66"/>
          <p:cNvSpPr txBox="1"/>
          <p:nvPr>
            <p:ph type="title"/>
          </p:nvPr>
        </p:nvSpPr>
        <p:spPr>
          <a:xfrm>
            <a:off x="228600" y="190500"/>
            <a:ext cx="8686800" cy="9528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r>
              <a:rPr lang="en-US"/>
              <a:t>NIRN Practice Profile for Coaching</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67"/>
          <p:cNvSpPr txBox="1"/>
          <p:nvPr>
            <p:ph idx="1" type="body"/>
          </p:nvPr>
        </p:nvSpPr>
        <p:spPr>
          <a:xfrm>
            <a:off x="96700" y="1493725"/>
            <a:ext cx="6580800" cy="49515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Examine, understand and apply “systems” in education, systems change, and addressing complex change</a:t>
            </a:r>
            <a:endParaRPr sz="2400"/>
          </a:p>
          <a:p>
            <a:pPr indent="-381000" lvl="0" marL="457200" rtl="0" algn="l">
              <a:lnSpc>
                <a:spcPct val="100000"/>
              </a:lnSpc>
              <a:spcBef>
                <a:spcPts val="0"/>
              </a:spcBef>
              <a:spcAft>
                <a:spcPts val="0"/>
              </a:spcAft>
              <a:buSzPts val="2400"/>
              <a:buFont typeface="Verdana"/>
              <a:buChar char="•"/>
            </a:pPr>
            <a:r>
              <a:rPr lang="en-US" sz="2400"/>
              <a:t>Understand how the MTSS framework can be applied to any initiative</a:t>
            </a:r>
            <a:endParaRPr sz="2400"/>
          </a:p>
          <a:p>
            <a:pPr indent="-381000" lvl="0" marL="457200" rtl="0" algn="l">
              <a:lnSpc>
                <a:spcPct val="100000"/>
              </a:lnSpc>
              <a:spcBef>
                <a:spcPts val="0"/>
              </a:spcBef>
              <a:spcAft>
                <a:spcPts val="0"/>
              </a:spcAft>
              <a:buSzPts val="2400"/>
              <a:buChar char="•"/>
            </a:pPr>
            <a:r>
              <a:rPr lang="en-US" sz="2400"/>
              <a:t>Understand the Role &amp; Responsibilities of a Division Systems Coach</a:t>
            </a:r>
            <a:endParaRPr sz="2400"/>
          </a:p>
          <a:p>
            <a:pPr indent="-381000" lvl="0" marL="457200" rtl="0" algn="l">
              <a:lnSpc>
                <a:spcPct val="100000"/>
              </a:lnSpc>
              <a:spcBef>
                <a:spcPts val="640"/>
              </a:spcBef>
              <a:spcAft>
                <a:spcPts val="0"/>
              </a:spcAft>
              <a:buSzPts val="2400"/>
              <a:buFont typeface="Verdana"/>
              <a:buChar char="•"/>
            </a:pPr>
            <a:r>
              <a:rPr lang="en-US" sz="2400"/>
              <a:t>Develop knowledge of VA’s MTSS 5 Core Components and their Features 2.0 and tools to support implementation</a:t>
            </a:r>
            <a:endParaRPr sz="2600"/>
          </a:p>
        </p:txBody>
      </p:sp>
      <p:sp>
        <p:nvSpPr>
          <p:cNvPr id="823" name="Google Shape;823;p6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Temperature Check</a:t>
            </a:r>
            <a:endParaRPr/>
          </a:p>
        </p:txBody>
      </p:sp>
      <p:pic>
        <p:nvPicPr>
          <p:cNvPr id="824" name="Google Shape;824;p67"/>
          <p:cNvPicPr preferRelativeResize="0"/>
          <p:nvPr/>
        </p:nvPicPr>
        <p:blipFill rotWithShape="1">
          <a:blip r:embed="rId3">
            <a:alphaModFix/>
          </a:blip>
          <a:srcRect b="0" l="0" r="0" t="0"/>
          <a:stretch/>
        </p:blipFill>
        <p:spPr>
          <a:xfrm>
            <a:off x="6677500" y="1966275"/>
            <a:ext cx="2149175" cy="3781201"/>
          </a:xfrm>
          <a:prstGeom prst="rect">
            <a:avLst/>
          </a:prstGeom>
          <a:noFill/>
          <a:ln>
            <a:noFill/>
          </a:ln>
        </p:spPr>
      </p:pic>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6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40"/>
              </a:spcBef>
              <a:spcAft>
                <a:spcPts val="0"/>
              </a:spcAft>
              <a:buSzPts val="3200"/>
              <a:buNone/>
            </a:pPr>
            <a:r>
              <a:rPr lang="en-US"/>
              <a:t>Please feel free to tag us at any of our social media handles below!</a:t>
            </a:r>
            <a:endParaRPr/>
          </a:p>
        </p:txBody>
      </p:sp>
      <p:sp>
        <p:nvSpPr>
          <p:cNvPr id="831" name="Google Shape;831;p6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Follow VTSS</a:t>
            </a:r>
            <a:endParaRPr/>
          </a:p>
        </p:txBody>
      </p:sp>
      <p:pic>
        <p:nvPicPr>
          <p:cNvPr descr="Twitter icon" id="832" name="Google Shape;832;p68"/>
          <p:cNvPicPr preferRelativeResize="0"/>
          <p:nvPr/>
        </p:nvPicPr>
        <p:blipFill rotWithShape="1">
          <a:blip r:embed="rId3">
            <a:alphaModFix/>
          </a:blip>
          <a:srcRect b="0" l="0" r="0" t="0"/>
          <a:stretch/>
        </p:blipFill>
        <p:spPr>
          <a:xfrm>
            <a:off x="2089050" y="3448325"/>
            <a:ext cx="1143000" cy="1143000"/>
          </a:xfrm>
          <a:prstGeom prst="rect">
            <a:avLst/>
          </a:prstGeom>
          <a:noFill/>
          <a:ln>
            <a:noFill/>
          </a:ln>
        </p:spPr>
      </p:pic>
      <p:sp>
        <p:nvSpPr>
          <p:cNvPr id="833" name="Google Shape;833;p68"/>
          <p:cNvSpPr txBox="1"/>
          <p:nvPr/>
        </p:nvSpPr>
        <p:spPr>
          <a:xfrm>
            <a:off x="3842225" y="3711725"/>
            <a:ext cx="4175700" cy="184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700" u="none" cap="none" strike="noStrike">
                <a:solidFill>
                  <a:srgbClr val="000000"/>
                </a:solidFill>
                <a:latin typeface="Verdana"/>
                <a:ea typeface="Verdana"/>
                <a:cs typeface="Verdana"/>
                <a:sym typeface="Verdana"/>
              </a:rPr>
              <a:t>Twitter - </a:t>
            </a:r>
            <a:r>
              <a:rPr b="0" i="0" lang="en-US" sz="2700" u="none" cap="none" strike="noStrike">
                <a:solidFill>
                  <a:srgbClr val="307BF3"/>
                </a:solidFill>
                <a:latin typeface="Verdana"/>
                <a:ea typeface="Verdana"/>
                <a:cs typeface="Verdana"/>
                <a:sym typeface="Verdana"/>
              </a:rPr>
              <a:t>VTSS_RIC</a:t>
            </a:r>
            <a:endParaRPr b="0" i="0" sz="2700" u="none" cap="none" strike="noStrike">
              <a:solidFill>
                <a:srgbClr val="307BF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7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7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700" u="none" cap="none" strike="noStrike">
                <a:solidFill>
                  <a:srgbClr val="000000"/>
                </a:solidFill>
                <a:latin typeface="Verdana"/>
                <a:ea typeface="Verdana"/>
                <a:cs typeface="Verdana"/>
                <a:sym typeface="Verdana"/>
              </a:rPr>
              <a:t>Facebook - </a:t>
            </a:r>
            <a:r>
              <a:rPr b="0" i="0" lang="en-US" sz="2700" u="none" cap="none" strike="noStrike">
                <a:solidFill>
                  <a:srgbClr val="307BF3"/>
                </a:solidFill>
                <a:latin typeface="Verdana"/>
                <a:ea typeface="Verdana"/>
                <a:cs typeface="Verdana"/>
                <a:sym typeface="Verdana"/>
              </a:rPr>
              <a:t>VTSSRIC</a:t>
            </a:r>
            <a:endParaRPr b="0" i="0" sz="2700" u="none" cap="none" strike="noStrike">
              <a:solidFill>
                <a:srgbClr val="307BF3"/>
              </a:solidFill>
              <a:latin typeface="Verdana"/>
              <a:ea typeface="Verdana"/>
              <a:cs typeface="Verdana"/>
              <a:sym typeface="Verdana"/>
            </a:endParaRPr>
          </a:p>
        </p:txBody>
      </p:sp>
      <p:pic>
        <p:nvPicPr>
          <p:cNvPr descr="Facebook icon" id="834" name="Google Shape;834;p68"/>
          <p:cNvPicPr preferRelativeResize="0"/>
          <p:nvPr/>
        </p:nvPicPr>
        <p:blipFill rotWithShape="1">
          <a:blip r:embed="rId4">
            <a:alphaModFix/>
          </a:blip>
          <a:srcRect b="0" l="0" r="0" t="0"/>
          <a:stretch/>
        </p:blipFill>
        <p:spPr>
          <a:xfrm>
            <a:off x="1798675" y="4705400"/>
            <a:ext cx="1723760" cy="12928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9" name="Shape 839"/>
        <p:cNvGrpSpPr/>
        <p:nvPr/>
      </p:nvGrpSpPr>
      <p:grpSpPr>
        <a:xfrm>
          <a:off x="0" y="0"/>
          <a:ext cx="0" cy="0"/>
          <a:chOff x="0" y="0"/>
          <a:chExt cx="0" cy="0"/>
        </a:xfrm>
      </p:grpSpPr>
      <p:sp>
        <p:nvSpPr>
          <p:cNvPr id="840" name="Google Shape;840;p69"/>
          <p:cNvSpPr txBox="1"/>
          <p:nvPr>
            <p:ph idx="4294967295" type="title"/>
          </p:nvPr>
        </p:nvSpPr>
        <p:spPr>
          <a:xfrm>
            <a:off x="0" y="195263"/>
            <a:ext cx="8686800" cy="1143000"/>
          </a:xfrm>
          <a:prstGeom prst="rect">
            <a:avLst/>
          </a:prstGeom>
          <a:solidFill>
            <a:schemeClr val="accent1"/>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444"/>
              <a:buNone/>
            </a:pPr>
            <a:r>
              <a:rPr lang="en-US" sz="4200">
                <a:solidFill>
                  <a:schemeClr val="lt1"/>
                </a:solidFill>
              </a:rPr>
              <a:t>Day 2</a:t>
            </a:r>
            <a:endParaRPr sz="4200">
              <a:solidFill>
                <a:schemeClr val="lt1"/>
              </a:solidFill>
            </a:endParaRPr>
          </a:p>
        </p:txBody>
      </p:sp>
      <p:pic>
        <p:nvPicPr>
          <p:cNvPr id="841" name="Google Shape;841;p69"/>
          <p:cNvPicPr preferRelativeResize="0"/>
          <p:nvPr/>
        </p:nvPicPr>
        <p:blipFill rotWithShape="1">
          <a:blip r:embed="rId3">
            <a:alphaModFix/>
          </a:blip>
          <a:srcRect b="0" l="0" r="0" t="0"/>
          <a:stretch/>
        </p:blipFill>
        <p:spPr>
          <a:xfrm>
            <a:off x="1119013" y="1562525"/>
            <a:ext cx="7055674" cy="4092275"/>
          </a:xfrm>
          <a:prstGeom prst="rect">
            <a:avLst/>
          </a:prstGeom>
          <a:noFill/>
          <a:ln cap="flat" cmpd="sng" w="9525">
            <a:solidFill>
              <a:schemeClr val="dk2"/>
            </a:solidFill>
            <a:prstDash val="solid"/>
            <a:round/>
            <a:headEnd len="sm" w="sm" type="none"/>
            <a:tailEnd len="sm" w="sm" type="none"/>
          </a:ln>
        </p:spPr>
      </p:pic>
      <p:sp>
        <p:nvSpPr>
          <p:cNvPr id="842" name="Google Shape;842;p69"/>
          <p:cNvSpPr txBox="1"/>
          <p:nvPr/>
        </p:nvSpPr>
        <p:spPr>
          <a:xfrm>
            <a:off x="74838" y="5654800"/>
            <a:ext cx="91440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US" sz="3000" u="none" cap="none" strike="noStrike">
                <a:solidFill>
                  <a:schemeClr val="dk1"/>
                </a:solidFill>
                <a:latin typeface="Verdana"/>
                <a:ea typeface="Verdana"/>
                <a:cs typeface="Verdana"/>
                <a:sym typeface="Verdana"/>
              </a:rPr>
              <a:t>Materials link:</a:t>
            </a:r>
            <a:r>
              <a:rPr b="1" i="0" lang="en-US" sz="3000" u="none" cap="none" strike="noStrike">
                <a:solidFill>
                  <a:schemeClr val="dk1"/>
                </a:solidFill>
                <a:latin typeface="Verdana"/>
                <a:ea typeface="Verdana"/>
                <a:cs typeface="Verdana"/>
                <a:sym typeface="Verdana"/>
              </a:rPr>
              <a:t> </a:t>
            </a:r>
            <a:endParaRPr b="1" i="0" sz="30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000"/>
              <a:buFont typeface="Arial"/>
              <a:buNone/>
            </a:pPr>
            <a:r>
              <a:rPr b="0" i="0" lang="en-US" sz="3000" u="sng" cap="none" strike="noStrike">
                <a:solidFill>
                  <a:schemeClr val="hlink"/>
                </a:solidFill>
                <a:latin typeface="Verdana"/>
                <a:ea typeface="Verdana"/>
                <a:cs typeface="Verdana"/>
                <a:sym typeface="Verdana"/>
                <a:hlinkClick r:id="rId4"/>
              </a:rPr>
              <a:t>https://tinyurl.com/4pp6zku3</a:t>
            </a:r>
            <a:endParaRPr b="0" i="0" sz="3000" u="none" cap="none" strike="noStrike">
              <a:solidFill>
                <a:schemeClr val="accent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Who is in the room today?</a:t>
            </a:r>
            <a:endParaRPr/>
          </a:p>
        </p:txBody>
      </p:sp>
      <p:sp>
        <p:nvSpPr>
          <p:cNvPr id="266" name="Google Shape;266;p7"/>
          <p:cNvSpPr txBox="1"/>
          <p:nvPr>
            <p:ph idx="1" type="body"/>
          </p:nvPr>
        </p:nvSpPr>
        <p:spPr>
          <a:xfrm>
            <a:off x="740825" y="1586400"/>
            <a:ext cx="8223300" cy="4932600"/>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640"/>
              </a:spcBef>
              <a:spcAft>
                <a:spcPts val="0"/>
              </a:spcAft>
              <a:buSzPts val="3765"/>
              <a:buNone/>
            </a:pPr>
            <a:r>
              <a:rPr lang="en-US" sz="2900"/>
              <a:t>Tell us your role in your division.</a:t>
            </a:r>
            <a:endParaRPr sz="2900"/>
          </a:p>
          <a:p>
            <a:pPr indent="0" lvl="0" marL="25400" rtl="0" algn="l">
              <a:lnSpc>
                <a:spcPct val="100000"/>
              </a:lnSpc>
              <a:spcBef>
                <a:spcPts val="640"/>
              </a:spcBef>
              <a:spcAft>
                <a:spcPts val="0"/>
              </a:spcAft>
              <a:buSzPts val="3765"/>
              <a:buNone/>
            </a:pPr>
            <a:r>
              <a:t/>
            </a:r>
            <a:endParaRPr sz="2900"/>
          </a:p>
          <a:p>
            <a:pPr indent="0" lvl="0" marL="25400" rtl="0" algn="l">
              <a:lnSpc>
                <a:spcPct val="100000"/>
              </a:lnSpc>
              <a:spcBef>
                <a:spcPts val="640"/>
              </a:spcBef>
              <a:spcAft>
                <a:spcPts val="0"/>
              </a:spcAft>
              <a:buSzPts val="3765"/>
              <a:buNone/>
            </a:pPr>
            <a:r>
              <a:rPr lang="en-US" sz="2900"/>
              <a:t>How many years have you been in that position?</a:t>
            </a:r>
            <a:endParaRPr sz="2900"/>
          </a:p>
          <a:p>
            <a:pPr indent="0" lvl="0" marL="0" rtl="0" algn="l">
              <a:lnSpc>
                <a:spcPct val="100000"/>
              </a:lnSpc>
              <a:spcBef>
                <a:spcPts val="640"/>
              </a:spcBef>
              <a:spcAft>
                <a:spcPts val="0"/>
              </a:spcAft>
              <a:buSzPts val="3765"/>
              <a:buNone/>
            </a:pPr>
            <a:r>
              <a:t/>
            </a:r>
            <a:endParaRPr sz="2900"/>
          </a:p>
          <a:p>
            <a:pPr indent="0" lvl="0" marL="25400" rtl="0" algn="l">
              <a:lnSpc>
                <a:spcPct val="100000"/>
              </a:lnSpc>
              <a:spcBef>
                <a:spcPts val="640"/>
              </a:spcBef>
              <a:spcAft>
                <a:spcPts val="0"/>
              </a:spcAft>
              <a:buClr>
                <a:schemeClr val="dk1"/>
              </a:buClr>
              <a:buSzPts val="1100"/>
              <a:buFont typeface="Arial"/>
              <a:buNone/>
            </a:pPr>
            <a:r>
              <a:rPr lang="en-US" sz="2780"/>
              <a:t>On a scale of </a:t>
            </a:r>
            <a:r>
              <a:rPr b="1" lang="en-US" sz="2780">
                <a:solidFill>
                  <a:srgbClr val="003369"/>
                </a:solidFill>
              </a:rPr>
              <a:t>1</a:t>
            </a:r>
            <a:r>
              <a:rPr lang="en-US" sz="2780"/>
              <a:t> (a little) to </a:t>
            </a:r>
            <a:r>
              <a:rPr b="1" lang="en-US" sz="2780">
                <a:solidFill>
                  <a:srgbClr val="003369"/>
                </a:solidFill>
              </a:rPr>
              <a:t>5</a:t>
            </a:r>
            <a:r>
              <a:rPr lang="en-US" sz="2780"/>
              <a:t> (got this),  </a:t>
            </a:r>
            <a:endParaRPr sz="2780"/>
          </a:p>
          <a:p>
            <a:pPr indent="0" lvl="0" marL="25400" rtl="0" algn="l">
              <a:lnSpc>
                <a:spcPct val="100000"/>
              </a:lnSpc>
              <a:spcBef>
                <a:spcPts val="640"/>
              </a:spcBef>
              <a:spcAft>
                <a:spcPts val="0"/>
              </a:spcAft>
              <a:buClr>
                <a:schemeClr val="dk1"/>
              </a:buClr>
              <a:buSzPts val="1100"/>
              <a:buFont typeface="Arial"/>
              <a:buNone/>
            </a:pPr>
            <a:r>
              <a:rPr lang="en-US" sz="2780"/>
              <a:t>how confident are you feeling today in your role in the implementation process of Multi-tiered Systems and Supports? </a:t>
            </a:r>
            <a:endParaRPr sz="2780"/>
          </a:p>
          <a:p>
            <a:pPr indent="0" lvl="0" marL="0" rtl="0" algn="l">
              <a:lnSpc>
                <a:spcPct val="100000"/>
              </a:lnSpc>
              <a:spcBef>
                <a:spcPts val="640"/>
              </a:spcBef>
              <a:spcAft>
                <a:spcPts val="0"/>
              </a:spcAft>
              <a:buClr>
                <a:schemeClr val="dk1"/>
              </a:buClr>
              <a:buSzPts val="1100"/>
              <a:buFont typeface="Arial"/>
              <a:buNone/>
            </a:pPr>
            <a:r>
              <a:t/>
            </a:r>
            <a:endParaRPr/>
          </a:p>
          <a:p>
            <a:pPr indent="0" lvl="0" marL="25400" rtl="0" algn="l">
              <a:lnSpc>
                <a:spcPct val="100000"/>
              </a:lnSpc>
              <a:spcBef>
                <a:spcPts val="640"/>
              </a:spcBef>
              <a:spcAft>
                <a:spcPts val="0"/>
              </a:spcAft>
              <a:buSzPts val="3765"/>
              <a:buNone/>
            </a:pPr>
            <a:r>
              <a:rPr lang="en-US" sz="2900"/>
              <a:t> </a:t>
            </a:r>
            <a:endParaRPr sz="2900"/>
          </a:p>
          <a:p>
            <a:pPr indent="0" lvl="0" marL="25400" rtl="0" algn="l">
              <a:lnSpc>
                <a:spcPct val="100000"/>
              </a:lnSpc>
              <a:spcBef>
                <a:spcPts val="640"/>
              </a:spcBef>
              <a:spcAft>
                <a:spcPts val="0"/>
              </a:spcAft>
              <a:buSzPts val="3765"/>
              <a:buNone/>
            </a:pPr>
            <a:r>
              <a:t/>
            </a:r>
            <a:endParaRPr sz="2900"/>
          </a:p>
          <a:p>
            <a:pPr indent="0" lvl="0" marL="25400" rtl="0" algn="l">
              <a:lnSpc>
                <a:spcPct val="100000"/>
              </a:lnSpc>
              <a:spcBef>
                <a:spcPts val="640"/>
              </a:spcBef>
              <a:spcAft>
                <a:spcPts val="0"/>
              </a:spcAft>
              <a:buSzPts val="3765"/>
              <a:buNone/>
            </a:pPr>
            <a:r>
              <a:t/>
            </a:r>
            <a:endParaRPr sz="2900"/>
          </a:p>
        </p:txBody>
      </p:sp>
      <p:sp>
        <p:nvSpPr>
          <p:cNvPr id="267" name="Google Shape;267;p7"/>
          <p:cNvSpPr/>
          <p:nvPr/>
        </p:nvSpPr>
        <p:spPr>
          <a:xfrm>
            <a:off x="172175" y="60004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70"/>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400"/>
              <a:buFont typeface="Verdana"/>
              <a:buNone/>
            </a:pPr>
            <a:r>
              <a:rPr lang="en-US" sz="3400"/>
              <a:t>Systems Coaching Institute 101</a:t>
            </a:r>
            <a:br>
              <a:rPr lang="en-US" sz="3400"/>
            </a:br>
            <a:r>
              <a:rPr lang="en-US" sz="3400"/>
              <a:t>Learning Intentions</a:t>
            </a:r>
            <a:endParaRPr/>
          </a:p>
        </p:txBody>
      </p:sp>
      <p:sp>
        <p:nvSpPr>
          <p:cNvPr id="848" name="Google Shape;848;p70"/>
          <p:cNvSpPr txBox="1"/>
          <p:nvPr>
            <p:ph idx="4294967295" type="body"/>
          </p:nvPr>
        </p:nvSpPr>
        <p:spPr>
          <a:xfrm>
            <a:off x="0" y="1690688"/>
            <a:ext cx="8870950" cy="53990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200"/>
              <a:buNone/>
            </a:pPr>
            <a:r>
              <a:rPr lang="en-US" sz="2900">
                <a:solidFill>
                  <a:srgbClr val="C00000"/>
                </a:solidFill>
                <a:latin typeface="Arial"/>
                <a:ea typeface="Arial"/>
                <a:cs typeface="Arial"/>
                <a:sym typeface="Arial"/>
              </a:rPr>
              <a:t>Day 2</a:t>
            </a:r>
            <a:r>
              <a:rPr b="1" lang="en-US" sz="2900">
                <a:latin typeface="Arial"/>
                <a:ea typeface="Arial"/>
                <a:cs typeface="Arial"/>
                <a:sym typeface="Arial"/>
              </a:rPr>
              <a:t> </a:t>
            </a:r>
            <a:endParaRPr b="1" sz="2900">
              <a:latin typeface="Arial"/>
              <a:ea typeface="Arial"/>
              <a:cs typeface="Arial"/>
              <a:sym typeface="Arial"/>
            </a:endParaRPr>
          </a:p>
          <a:p>
            <a:pPr indent="-381000" lvl="0" marL="457200" rtl="0" algn="l">
              <a:lnSpc>
                <a:spcPct val="100000"/>
              </a:lnSpc>
              <a:spcBef>
                <a:spcPts val="0"/>
              </a:spcBef>
              <a:spcAft>
                <a:spcPts val="0"/>
              </a:spcAft>
              <a:buSzPts val="2400"/>
              <a:buFont typeface="Verdana"/>
              <a:buChar char="•"/>
            </a:pPr>
            <a:r>
              <a:rPr lang="en-US" sz="2500"/>
              <a:t>Continue to apply a systems coaching lens to Core Component 1 - Aligned organizational structures with a focus on Workforce Capacity- Features: Professional Learning, Routines and Procedures and Coaching </a:t>
            </a:r>
            <a:endParaRPr sz="2500"/>
          </a:p>
          <a:p>
            <a:pPr indent="0" lvl="0" marL="457200" rtl="0" algn="l">
              <a:lnSpc>
                <a:spcPct val="100000"/>
              </a:lnSpc>
              <a:spcBef>
                <a:spcPts val="0"/>
              </a:spcBef>
              <a:spcAft>
                <a:spcPts val="0"/>
              </a:spcAft>
              <a:buSzPts val="3200"/>
              <a:buNone/>
            </a:pPr>
            <a:r>
              <a:t/>
            </a:r>
            <a:endParaRPr sz="2500"/>
          </a:p>
          <a:p>
            <a:pPr indent="-381000" lvl="0" marL="457200" rtl="0" algn="l">
              <a:lnSpc>
                <a:spcPct val="100000"/>
              </a:lnSpc>
              <a:spcBef>
                <a:spcPts val="0"/>
              </a:spcBef>
              <a:spcAft>
                <a:spcPts val="0"/>
              </a:spcAft>
              <a:buSzPts val="2400"/>
              <a:buFont typeface="Verdana"/>
              <a:buChar char="•"/>
            </a:pPr>
            <a:r>
              <a:rPr lang="en-US" sz="2500"/>
              <a:t>Develop conceptual understanding and skill acquisition of effective communication skills and their place within aligned organizational structures</a:t>
            </a:r>
            <a:endParaRPr sz="2500"/>
          </a:p>
          <a:p>
            <a:pPr indent="0" lvl="0" marL="457200" rtl="0" algn="l">
              <a:lnSpc>
                <a:spcPct val="100000"/>
              </a:lnSpc>
              <a:spcBef>
                <a:spcPts val="0"/>
              </a:spcBef>
              <a:spcAft>
                <a:spcPts val="0"/>
              </a:spcAft>
              <a:buSzPts val="3200"/>
              <a:buNone/>
            </a:pPr>
            <a:r>
              <a:t/>
            </a:r>
            <a:endParaRPr sz="2500"/>
          </a:p>
          <a:p>
            <a:pPr indent="-381000" lvl="0" marL="457200" rtl="0" algn="l">
              <a:lnSpc>
                <a:spcPct val="100000"/>
              </a:lnSpc>
              <a:spcBef>
                <a:spcPts val="0"/>
              </a:spcBef>
              <a:spcAft>
                <a:spcPts val="0"/>
              </a:spcAft>
              <a:buSzPts val="2400"/>
              <a:buFont typeface="Verdana"/>
              <a:buChar char="•"/>
            </a:pPr>
            <a:r>
              <a:rPr lang="en-US" sz="2500"/>
              <a:t>Complete a Coaches Self-Assessment (from Teaming Book, Aguilar)</a:t>
            </a:r>
            <a:endParaRPr sz="2500"/>
          </a:p>
          <a:p>
            <a:pPr indent="0" lvl="0" marL="0" rtl="0" algn="l">
              <a:lnSpc>
                <a:spcPct val="100000"/>
              </a:lnSpc>
              <a:spcBef>
                <a:spcPts val="0"/>
              </a:spcBef>
              <a:spcAft>
                <a:spcPts val="0"/>
              </a:spcAft>
              <a:buSzPts val="3200"/>
              <a:buNone/>
            </a:pPr>
            <a:r>
              <a:t/>
            </a:r>
            <a:endParaRPr sz="2800">
              <a:latin typeface="Arial"/>
              <a:ea typeface="Arial"/>
              <a:cs typeface="Arial"/>
              <a:sym typeface="Arial"/>
            </a:endParaRPr>
          </a:p>
          <a:p>
            <a:pPr indent="0" lvl="0" marL="0" rtl="0" algn="l">
              <a:lnSpc>
                <a:spcPct val="100000"/>
              </a:lnSpc>
              <a:spcBef>
                <a:spcPts val="0"/>
              </a:spcBef>
              <a:spcAft>
                <a:spcPts val="0"/>
              </a:spcAft>
              <a:buSzPts val="3200"/>
              <a:buNone/>
            </a:pPr>
            <a:r>
              <a:t/>
            </a:r>
            <a:endParaRPr sz="2300">
              <a:latin typeface="Arial"/>
              <a:ea typeface="Arial"/>
              <a:cs typeface="Arial"/>
              <a:sym typeface="Arial"/>
            </a:endParaRPr>
          </a:p>
          <a:p>
            <a:pPr indent="0" lvl="0" marL="457200" rtl="0" algn="l">
              <a:lnSpc>
                <a:spcPct val="100000"/>
              </a:lnSpc>
              <a:spcBef>
                <a:spcPts val="0"/>
              </a:spcBef>
              <a:spcAft>
                <a:spcPts val="0"/>
              </a:spcAft>
              <a:buSzPts val="3200"/>
              <a:buNone/>
            </a:pPr>
            <a:r>
              <a:t/>
            </a:r>
            <a:endParaRPr sz="2300">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7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Virtual Community Agreements</a:t>
            </a:r>
            <a:endParaRPr/>
          </a:p>
        </p:txBody>
      </p:sp>
      <p:sp>
        <p:nvSpPr>
          <p:cNvPr id="855" name="Google Shape;855;p71"/>
          <p:cNvSpPr txBox="1"/>
          <p:nvPr/>
        </p:nvSpPr>
        <p:spPr>
          <a:xfrm>
            <a:off x="285900" y="1371900"/>
            <a:ext cx="8686800" cy="549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640"/>
              </a:spcBef>
              <a:spcAft>
                <a:spcPts val="0"/>
              </a:spcAft>
              <a:buClr>
                <a:srgbClr val="000000"/>
              </a:buClr>
              <a:buSzPts val="2400"/>
              <a:buFont typeface="Arial"/>
              <a:buNone/>
            </a:pPr>
            <a:r>
              <a:rPr b="1" i="1" lang="en-US" sz="2400" u="none" cap="none" strike="noStrike">
                <a:solidFill>
                  <a:schemeClr val="dk1"/>
                </a:solidFill>
                <a:latin typeface="Verdana"/>
                <a:ea typeface="Verdana"/>
                <a:cs typeface="Verdana"/>
                <a:sym typeface="Verdana"/>
              </a:rPr>
              <a:t>Be Responsible:</a:t>
            </a:r>
            <a:endParaRPr b="1" i="1"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56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Take care of your needs</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Share your questions with the group</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640"/>
              </a:spcBef>
              <a:spcAft>
                <a:spcPts val="0"/>
              </a:spcAft>
              <a:buClr>
                <a:srgbClr val="000000"/>
              </a:buClr>
              <a:buSzPts val="2400"/>
              <a:buFont typeface="Arial"/>
              <a:buNone/>
            </a:pPr>
            <a:r>
              <a:rPr b="1" i="1" lang="en-US" sz="2400" u="none" cap="none" strike="noStrike">
                <a:solidFill>
                  <a:schemeClr val="dk1"/>
                </a:solidFill>
                <a:latin typeface="Verdana"/>
                <a:ea typeface="Verdana"/>
                <a:cs typeface="Verdana"/>
                <a:sym typeface="Verdana"/>
              </a:rPr>
              <a:t>Be Respectful:</a:t>
            </a:r>
            <a:endParaRPr b="1" i="1"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56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Turn volume/sound off on cell phones</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Listen to others attentively</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Follow up and complete assigned tasks</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640"/>
              </a:spcBef>
              <a:spcAft>
                <a:spcPts val="0"/>
              </a:spcAft>
              <a:buClr>
                <a:srgbClr val="000000"/>
              </a:buClr>
              <a:buSzPts val="2400"/>
              <a:buFont typeface="Arial"/>
              <a:buNone/>
            </a:pPr>
            <a:r>
              <a:rPr b="1" i="1" lang="en-US" sz="2400" u="none" cap="none" strike="noStrike">
                <a:solidFill>
                  <a:schemeClr val="dk1"/>
                </a:solidFill>
                <a:latin typeface="Verdana"/>
                <a:ea typeface="Verdana"/>
                <a:cs typeface="Verdana"/>
                <a:sym typeface="Verdana"/>
              </a:rPr>
              <a:t>Be Engaged:</a:t>
            </a:r>
            <a:endParaRPr b="1" i="1"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56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Please keep your video on as much as possible</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Ask what you need to know to understand and contribute</a:t>
            </a:r>
            <a:endParaRPr b="0" i="0" sz="2400" u="none" cap="none" strike="noStrike">
              <a:solidFill>
                <a:schemeClr val="dk1"/>
              </a:solidFill>
              <a:latin typeface="Verdana"/>
              <a:ea typeface="Verdana"/>
              <a:cs typeface="Verdana"/>
              <a:sym typeface="Verdana"/>
            </a:endParaRPr>
          </a:p>
          <a:p>
            <a:pPr indent="-406400" lvl="1" marL="914400" marR="0" rtl="0" algn="l">
              <a:lnSpc>
                <a:spcPct val="100000"/>
              </a:lnSpc>
              <a:spcBef>
                <a:spcPts val="0"/>
              </a:spcBef>
              <a:spcAft>
                <a:spcPts val="0"/>
              </a:spcAft>
              <a:buClr>
                <a:schemeClr val="dk1"/>
              </a:buClr>
              <a:buSzPts val="2800"/>
              <a:buFont typeface="Verdana"/>
              <a:buChar char="–"/>
            </a:pPr>
            <a:r>
              <a:rPr b="0" i="0" lang="en-US" sz="2400" u="none" cap="none" strike="noStrike">
                <a:solidFill>
                  <a:schemeClr val="dk1"/>
                </a:solidFill>
                <a:latin typeface="Verdana"/>
                <a:ea typeface="Verdana"/>
                <a:cs typeface="Verdana"/>
                <a:sym typeface="Verdana"/>
              </a:rPr>
              <a:t>Share your expertise, information and ideas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72"/>
          <p:cNvSpPr txBox="1"/>
          <p:nvPr/>
        </p:nvSpPr>
        <p:spPr>
          <a:xfrm>
            <a:off x="572700" y="4298750"/>
            <a:ext cx="8571300" cy="2863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Verdana"/>
                <a:ea typeface="Verdana"/>
                <a:cs typeface="Verdana"/>
                <a:sym typeface="Verdana"/>
              </a:rPr>
              <a:t>Anything you’d like to share?</a:t>
            </a:r>
            <a:endParaRPr b="0" i="0" sz="31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100"/>
              <a:buFont typeface="Arial"/>
              <a:buNone/>
            </a:pPr>
            <a:r>
              <a:rPr b="0" i="0" lang="en-US" sz="3100" u="none" cap="none" strike="noStrike">
                <a:solidFill>
                  <a:schemeClr val="dk1"/>
                </a:solidFill>
                <a:latin typeface="Verdana"/>
                <a:ea typeface="Verdana"/>
                <a:cs typeface="Verdana"/>
                <a:sym typeface="Verdana"/>
              </a:rPr>
              <a:t>What was the biggest ‘Afterthought’ that lingered with you overnight?   </a:t>
            </a:r>
            <a:endParaRPr b="0" i="0" sz="31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US" sz="3400" u="none" cap="none" strike="noStrike">
                <a:solidFill>
                  <a:schemeClr val="dk1"/>
                </a:solidFill>
                <a:latin typeface="Verdana"/>
                <a:ea typeface="Verdana"/>
                <a:cs typeface="Verdana"/>
                <a:sym typeface="Verdana"/>
              </a:rPr>
              <a:t>Exit  ticket results </a:t>
            </a:r>
            <a:endParaRPr b="0" i="0" sz="3400" u="none" cap="none" strike="noStrike">
              <a:solidFill>
                <a:schemeClr val="dk1"/>
              </a:solidFill>
              <a:latin typeface="Verdana"/>
              <a:ea typeface="Verdana"/>
              <a:cs typeface="Verdana"/>
              <a:sym typeface="Verdana"/>
            </a:endParaRPr>
          </a:p>
        </p:txBody>
      </p:sp>
      <p:pic>
        <p:nvPicPr>
          <p:cNvPr id="862" name="Google Shape;862;p72"/>
          <p:cNvPicPr preferRelativeResize="0"/>
          <p:nvPr/>
        </p:nvPicPr>
        <p:blipFill rotWithShape="1">
          <a:blip r:embed="rId3">
            <a:alphaModFix/>
          </a:blip>
          <a:srcRect b="0" l="0" r="0" t="0"/>
          <a:stretch/>
        </p:blipFill>
        <p:spPr>
          <a:xfrm>
            <a:off x="775025" y="1893625"/>
            <a:ext cx="7593949" cy="2150950"/>
          </a:xfrm>
          <a:prstGeom prst="rect">
            <a:avLst/>
          </a:prstGeom>
          <a:noFill/>
          <a:ln>
            <a:noFill/>
          </a:ln>
        </p:spPr>
      </p:pic>
      <p:sp>
        <p:nvSpPr>
          <p:cNvPr id="863" name="Google Shape;863;p7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Reflections from Day 1</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7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Virginia’s Five Core Components</a:t>
            </a:r>
            <a:endParaRPr/>
          </a:p>
        </p:txBody>
      </p:sp>
      <p:pic>
        <p:nvPicPr>
          <p:cNvPr id="870" name="Google Shape;870;p73"/>
          <p:cNvPicPr preferRelativeResize="0"/>
          <p:nvPr/>
        </p:nvPicPr>
        <p:blipFill rotWithShape="1">
          <a:blip r:embed="rId3">
            <a:alphaModFix/>
          </a:blip>
          <a:srcRect b="0" l="0" r="0" t="0"/>
          <a:stretch/>
        </p:blipFill>
        <p:spPr>
          <a:xfrm>
            <a:off x="751425" y="1432950"/>
            <a:ext cx="7753339" cy="54250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74"/>
          <p:cNvSpPr txBox="1"/>
          <p:nvPr>
            <p:ph idx="1" type="body"/>
          </p:nvPr>
        </p:nvSpPr>
        <p:spPr>
          <a:xfrm>
            <a:off x="457200" y="1600200"/>
            <a:ext cx="4037700" cy="118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
        <p:nvSpPr>
          <p:cNvPr id="877" name="Google Shape;877;p74"/>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457200" rtl="0" algn="l">
              <a:lnSpc>
                <a:spcPct val="100000"/>
              </a:lnSpc>
              <a:spcBef>
                <a:spcPts val="0"/>
              </a:spcBef>
              <a:spcAft>
                <a:spcPts val="0"/>
              </a:spcAft>
              <a:buClr>
                <a:schemeClr val="dk1"/>
              </a:buClr>
              <a:buSzPct val="27500"/>
              <a:buFont typeface="Arial"/>
              <a:buNone/>
            </a:pPr>
            <a:r>
              <a:rPr lang="en-US"/>
              <a:t>Feature 2: Professional Learning</a:t>
            </a:r>
            <a:endParaRPr/>
          </a:p>
        </p:txBody>
      </p:sp>
      <p:sp>
        <p:nvSpPr>
          <p:cNvPr id="878" name="Google Shape;878;p74"/>
          <p:cNvSpPr txBox="1"/>
          <p:nvPr/>
        </p:nvSpPr>
        <p:spPr>
          <a:xfrm>
            <a:off x="603250" y="1871250"/>
            <a:ext cx="8106900" cy="429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Verdana"/>
                <a:ea typeface="Verdana"/>
                <a:cs typeface="Verdana"/>
                <a:sym typeface="Verdana"/>
              </a:rPr>
              <a:t>Activities that are data-driven, content-focused, and aligned to the instructional and growth needs of all students and staff. Professional learning activities should be collaborative, purposeful, planned, sustained over time, job-embedded, classroom-focused, and aligned with VDOE's mission and vision.</a:t>
            </a:r>
            <a:endParaRPr b="0" i="0" sz="3000" u="none" cap="none" strike="noStrike">
              <a:solidFill>
                <a:schemeClr val="dk1"/>
              </a:solidFill>
              <a:latin typeface="Verdana"/>
              <a:ea typeface="Verdana"/>
              <a:cs typeface="Verdana"/>
              <a:sym typeface="Verdana"/>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id="884" name="Google Shape;884;p75"/>
          <p:cNvPicPr preferRelativeResize="0"/>
          <p:nvPr/>
        </p:nvPicPr>
        <p:blipFill rotWithShape="1">
          <a:blip r:embed="rId3">
            <a:alphaModFix/>
          </a:blip>
          <a:srcRect b="0" l="0" r="0" t="0"/>
          <a:stretch/>
        </p:blipFill>
        <p:spPr>
          <a:xfrm>
            <a:off x="901575" y="1678525"/>
            <a:ext cx="7555026" cy="4768325"/>
          </a:xfrm>
          <a:prstGeom prst="rect">
            <a:avLst/>
          </a:prstGeom>
          <a:noFill/>
          <a:ln cap="flat" cmpd="sng" w="9525">
            <a:solidFill>
              <a:schemeClr val="dk1"/>
            </a:solidFill>
            <a:prstDash val="solid"/>
            <a:round/>
            <a:headEnd len="sm" w="sm" type="none"/>
            <a:tailEnd len="sm" w="sm" type="none"/>
          </a:ln>
        </p:spPr>
      </p:pic>
      <p:cxnSp>
        <p:nvCxnSpPr>
          <p:cNvPr id="885" name="Google Shape;885;p75"/>
          <p:cNvCxnSpPr/>
          <p:nvPr/>
        </p:nvCxnSpPr>
        <p:spPr>
          <a:xfrm rot="10739964">
            <a:off x="794551" y="3878502"/>
            <a:ext cx="7661968" cy="184230"/>
          </a:xfrm>
          <a:prstGeom prst="straightConnector1">
            <a:avLst/>
          </a:prstGeom>
          <a:noFill/>
          <a:ln cap="flat" cmpd="sng" w="76200">
            <a:solidFill>
              <a:srgbClr val="FF1619"/>
            </a:solidFill>
            <a:prstDash val="solid"/>
            <a:miter lim="8000"/>
            <a:headEnd len="sm" w="sm" type="none"/>
            <a:tailEnd len="sm" w="sm" type="none"/>
          </a:ln>
        </p:spPr>
      </p:cxnSp>
      <p:sp>
        <p:nvSpPr>
          <p:cNvPr id="886" name="Google Shape;886;p75"/>
          <p:cNvSpPr txBox="1"/>
          <p:nvPr/>
        </p:nvSpPr>
        <p:spPr>
          <a:xfrm rot="-855163">
            <a:off x="32948" y="2466110"/>
            <a:ext cx="1675472" cy="4772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105775"/>
                </a:solidFill>
                <a:latin typeface="Verdana"/>
                <a:ea typeface="Verdana"/>
                <a:cs typeface="Verdana"/>
                <a:sym typeface="Verdana"/>
              </a:rPr>
              <a:t>KNOWING</a:t>
            </a:r>
            <a:endParaRPr b="1" i="0" sz="1900" u="none" cap="none" strike="noStrike">
              <a:solidFill>
                <a:srgbClr val="105775"/>
              </a:solidFill>
              <a:latin typeface="Verdana"/>
              <a:ea typeface="Verdana"/>
              <a:cs typeface="Verdana"/>
              <a:sym typeface="Verdana"/>
            </a:endParaRPr>
          </a:p>
        </p:txBody>
      </p:sp>
      <p:sp>
        <p:nvSpPr>
          <p:cNvPr id="887" name="Google Shape;887;p75"/>
          <p:cNvSpPr txBox="1"/>
          <p:nvPr/>
        </p:nvSpPr>
        <p:spPr>
          <a:xfrm rot="-855163">
            <a:off x="32948" y="4797285"/>
            <a:ext cx="1675472" cy="4772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105775"/>
                </a:solidFill>
                <a:latin typeface="Verdana"/>
                <a:ea typeface="Verdana"/>
                <a:cs typeface="Verdana"/>
                <a:sym typeface="Verdana"/>
              </a:rPr>
              <a:t>DOING</a:t>
            </a:r>
            <a:endParaRPr b="1" i="0" sz="1900" u="none" cap="none" strike="noStrike">
              <a:solidFill>
                <a:srgbClr val="105775"/>
              </a:solidFill>
              <a:latin typeface="Verdana"/>
              <a:ea typeface="Verdana"/>
              <a:cs typeface="Verdana"/>
              <a:sym typeface="Verdana"/>
            </a:endParaRPr>
          </a:p>
        </p:txBody>
      </p:sp>
      <p:sp>
        <p:nvSpPr>
          <p:cNvPr id="888" name="Google Shape;888;p7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r>
              <a:rPr lang="en-US"/>
              <a:t>Levels of Impact and </a:t>
            </a:r>
            <a:endParaRPr/>
          </a:p>
          <a:p>
            <a:pPr indent="0" lvl="0" marL="0" rtl="0" algn="ctr">
              <a:lnSpc>
                <a:spcPct val="100000"/>
              </a:lnSpc>
              <a:spcBef>
                <a:spcPts val="0"/>
              </a:spcBef>
              <a:spcAft>
                <a:spcPts val="0"/>
              </a:spcAft>
              <a:buClr>
                <a:schemeClr val="lt1"/>
              </a:buClr>
              <a:buSzPct val="111111"/>
              <a:buFont typeface="Verdana"/>
              <a:buNone/>
            </a:pPr>
            <a:r>
              <a:rPr lang="en-US"/>
              <a:t>Training Methods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76"/>
          <p:cNvSpPr txBox="1"/>
          <p:nvPr>
            <p:ph type="title"/>
          </p:nvPr>
        </p:nvSpPr>
        <p:spPr>
          <a:xfrm>
            <a:off x="169325" y="228600"/>
            <a:ext cx="88479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457200" rtl="0" algn="ctr">
              <a:lnSpc>
                <a:spcPct val="100000"/>
              </a:lnSpc>
              <a:spcBef>
                <a:spcPts val="0"/>
              </a:spcBef>
              <a:spcAft>
                <a:spcPts val="0"/>
              </a:spcAft>
              <a:buSzPct val="111111"/>
              <a:buNone/>
            </a:pPr>
            <a:r>
              <a:rPr lang="en-US"/>
              <a:t>Feature 3: </a:t>
            </a:r>
            <a:endParaRPr/>
          </a:p>
          <a:p>
            <a:pPr indent="0" lvl="0" marL="457200" rtl="0" algn="ctr">
              <a:lnSpc>
                <a:spcPct val="100000"/>
              </a:lnSpc>
              <a:spcBef>
                <a:spcPts val="0"/>
              </a:spcBef>
              <a:spcAft>
                <a:spcPts val="0"/>
              </a:spcAft>
              <a:buSzPct val="111111"/>
              <a:buNone/>
            </a:pPr>
            <a:r>
              <a:rPr lang="en-US"/>
              <a:t>Operating Routines and Procedures</a:t>
            </a:r>
            <a:endParaRPr/>
          </a:p>
        </p:txBody>
      </p:sp>
      <p:sp>
        <p:nvSpPr>
          <p:cNvPr id="895" name="Google Shape;895;p76"/>
          <p:cNvSpPr txBox="1"/>
          <p:nvPr/>
        </p:nvSpPr>
        <p:spPr>
          <a:xfrm>
            <a:off x="682500" y="2220265"/>
            <a:ext cx="7779000" cy="28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Verdana"/>
                <a:ea typeface="Verdana"/>
                <a:cs typeface="Verdana"/>
                <a:sym typeface="Verdana"/>
              </a:rPr>
              <a:t>Detailed step-by-step explanations of </a:t>
            </a:r>
            <a:r>
              <a:rPr b="0" i="0" lang="en-US" sz="2800" u="none" cap="none" strike="noStrike">
                <a:solidFill>
                  <a:srgbClr val="C00000"/>
                </a:solidFill>
                <a:latin typeface="Verdana"/>
                <a:ea typeface="Verdana"/>
                <a:cs typeface="Verdana"/>
                <a:sym typeface="Verdana"/>
              </a:rPr>
              <a:t>procedures</a:t>
            </a:r>
            <a:r>
              <a:rPr b="1" i="0" lang="en-US" sz="2800" u="none" cap="none" strike="noStrike">
                <a:solidFill>
                  <a:schemeClr val="dk1"/>
                </a:solidFill>
                <a:latin typeface="Verdana"/>
                <a:ea typeface="Verdana"/>
                <a:cs typeface="Verdana"/>
                <a:sym typeface="Verdana"/>
              </a:rPr>
              <a:t> </a:t>
            </a:r>
            <a:r>
              <a:rPr b="0" i="0" lang="en-US" sz="2800" u="none" cap="none" strike="noStrike">
                <a:solidFill>
                  <a:schemeClr val="dk1"/>
                </a:solidFill>
                <a:latin typeface="Verdana"/>
                <a:ea typeface="Verdana"/>
                <a:cs typeface="Verdana"/>
                <a:sym typeface="Verdana"/>
              </a:rPr>
              <a:t>and </a:t>
            </a:r>
            <a:r>
              <a:rPr b="0" i="0" lang="en-US" sz="2800" u="none" cap="none" strike="noStrike">
                <a:solidFill>
                  <a:srgbClr val="C00000"/>
                </a:solidFill>
                <a:latin typeface="Verdana"/>
                <a:ea typeface="Verdana"/>
                <a:cs typeface="Verdana"/>
                <a:sym typeface="Verdana"/>
              </a:rPr>
              <a:t>standards</a:t>
            </a:r>
            <a:r>
              <a:rPr b="0" i="0" lang="en-US" sz="2800" u="none" cap="none" strike="noStrike">
                <a:solidFill>
                  <a:schemeClr val="dk1"/>
                </a:solidFill>
                <a:latin typeface="Verdana"/>
                <a:ea typeface="Verdana"/>
                <a:cs typeface="Verdana"/>
                <a:sym typeface="Verdana"/>
              </a:rPr>
              <a:t> necessary for districts and schools to be successful (e.g., communication, planning, funding, and policy).</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77"/>
          <p:cNvPicPr preferRelativeResize="0"/>
          <p:nvPr/>
        </p:nvPicPr>
        <p:blipFill rotWithShape="1">
          <a:blip r:embed="rId3">
            <a:alphaModFix/>
          </a:blip>
          <a:srcRect b="0" l="0" r="0" t="0"/>
          <a:stretch/>
        </p:blipFill>
        <p:spPr>
          <a:xfrm>
            <a:off x="3371948" y="881640"/>
            <a:ext cx="5520989" cy="5410200"/>
          </a:xfrm>
          <a:prstGeom prst="rect">
            <a:avLst/>
          </a:prstGeom>
          <a:noFill/>
          <a:ln>
            <a:noFill/>
          </a:ln>
        </p:spPr>
      </p:pic>
      <p:sp>
        <p:nvSpPr>
          <p:cNvPr id="902" name="Google Shape;902;p77"/>
          <p:cNvSpPr txBox="1"/>
          <p:nvPr/>
        </p:nvSpPr>
        <p:spPr>
          <a:xfrm>
            <a:off x="293750" y="6291840"/>
            <a:ext cx="8866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Verdana"/>
              <a:ea typeface="Verdana"/>
              <a:cs typeface="Verdana"/>
              <a:sym typeface="Verdana"/>
            </a:endParaRPr>
          </a:p>
        </p:txBody>
      </p:sp>
      <p:sp>
        <p:nvSpPr>
          <p:cNvPr id="903" name="Google Shape;903;p77"/>
          <p:cNvSpPr txBox="1"/>
          <p:nvPr/>
        </p:nvSpPr>
        <p:spPr>
          <a:xfrm>
            <a:off x="160225" y="6291840"/>
            <a:ext cx="8465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Verdana"/>
                <a:ea typeface="Verdana"/>
                <a:cs typeface="Verdana"/>
                <a:sym typeface="Verdana"/>
              </a:rPr>
              <a:t>National Implementation &amp; Research Network, 2020</a:t>
            </a:r>
            <a:endParaRPr b="0" i="0" sz="1700" u="none" cap="none" strike="noStrike">
              <a:solidFill>
                <a:schemeClr val="dk1"/>
              </a:solidFill>
              <a:latin typeface="Verdana"/>
              <a:ea typeface="Verdana"/>
              <a:cs typeface="Verdana"/>
              <a:sym typeface="Verdana"/>
            </a:endParaRPr>
          </a:p>
        </p:txBody>
      </p:sp>
      <p:sp>
        <p:nvSpPr>
          <p:cNvPr id="904" name="Google Shape;904;p77"/>
          <p:cNvSpPr txBox="1"/>
          <p:nvPr/>
        </p:nvSpPr>
        <p:spPr>
          <a:xfrm>
            <a:off x="881275" y="395250"/>
            <a:ext cx="827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Verdana"/>
              <a:ea typeface="Verdana"/>
              <a:cs typeface="Verdana"/>
              <a:sym typeface="Verdana"/>
            </a:endParaRPr>
          </a:p>
        </p:txBody>
      </p:sp>
      <p:sp>
        <p:nvSpPr>
          <p:cNvPr id="905" name="Google Shape;905;p77"/>
          <p:cNvSpPr txBox="1"/>
          <p:nvPr>
            <p:ph type="title"/>
          </p:nvPr>
        </p:nvSpPr>
        <p:spPr>
          <a:xfrm>
            <a:off x="410175" y="206100"/>
            <a:ext cx="5336700" cy="14619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US" sz="3000">
                <a:solidFill>
                  <a:schemeClr val="lt1"/>
                </a:solidFill>
              </a:rPr>
              <a:t>Example: Programs or practices will be selected using the Hexagon Tool</a:t>
            </a:r>
            <a:endParaRPr sz="3000">
              <a:solidFill>
                <a:schemeClr val="lt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78"/>
          <p:cNvSpPr txBox="1"/>
          <p:nvPr>
            <p:ph type="title"/>
          </p:nvPr>
        </p:nvSpPr>
        <p:spPr>
          <a:xfrm>
            <a:off x="228600" y="228600"/>
            <a:ext cx="8686800" cy="1425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lang="en-US" sz="3000"/>
              <a:t>Barriers to implementation will be addressed by this process: </a:t>
            </a:r>
            <a:br>
              <a:rPr lang="en-US" sz="3000"/>
            </a:br>
            <a:r>
              <a:rPr lang="en-US" sz="3000"/>
              <a:t>Communication Plans </a:t>
            </a:r>
            <a:endParaRPr sz="3000"/>
          </a:p>
        </p:txBody>
      </p:sp>
      <p:pic>
        <p:nvPicPr>
          <p:cNvPr id="912" name="Google Shape;912;p78"/>
          <p:cNvPicPr preferRelativeResize="0"/>
          <p:nvPr/>
        </p:nvPicPr>
        <p:blipFill rotWithShape="1">
          <a:blip r:embed="rId3">
            <a:alphaModFix/>
          </a:blip>
          <a:srcRect b="0" l="0" r="0" t="0"/>
          <a:stretch/>
        </p:blipFill>
        <p:spPr>
          <a:xfrm>
            <a:off x="0" y="5957900"/>
            <a:ext cx="900100" cy="900100"/>
          </a:xfrm>
          <a:prstGeom prst="rect">
            <a:avLst/>
          </a:prstGeom>
          <a:noFill/>
          <a:ln>
            <a:noFill/>
          </a:ln>
        </p:spPr>
      </p:pic>
      <p:pic>
        <p:nvPicPr>
          <p:cNvPr id="913" name="Google Shape;913;p78"/>
          <p:cNvPicPr preferRelativeResize="0"/>
          <p:nvPr/>
        </p:nvPicPr>
        <p:blipFill rotWithShape="1">
          <a:blip r:embed="rId4">
            <a:alphaModFix/>
          </a:blip>
          <a:srcRect b="0" l="17684" r="21731" t="15002"/>
          <a:stretch/>
        </p:blipFill>
        <p:spPr>
          <a:xfrm>
            <a:off x="228600" y="1855338"/>
            <a:ext cx="3926851" cy="2955526"/>
          </a:xfrm>
          <a:prstGeom prst="rect">
            <a:avLst/>
          </a:prstGeom>
          <a:noFill/>
          <a:ln cap="flat" cmpd="sng" w="9525">
            <a:solidFill>
              <a:schemeClr val="dk1"/>
            </a:solidFill>
            <a:prstDash val="solid"/>
            <a:round/>
            <a:headEnd len="sm" w="sm" type="none"/>
            <a:tailEnd len="sm" w="sm" type="none"/>
          </a:ln>
        </p:spPr>
      </p:pic>
      <p:pic>
        <p:nvPicPr>
          <p:cNvPr id="914" name="Google Shape;914;p78"/>
          <p:cNvPicPr preferRelativeResize="0"/>
          <p:nvPr/>
        </p:nvPicPr>
        <p:blipFill rotWithShape="1">
          <a:blip r:embed="rId5">
            <a:alphaModFix/>
          </a:blip>
          <a:srcRect b="6243" l="15955" r="16179" t="22376"/>
          <a:stretch/>
        </p:blipFill>
        <p:spPr>
          <a:xfrm>
            <a:off x="4275475" y="1963550"/>
            <a:ext cx="4639925" cy="2628475"/>
          </a:xfrm>
          <a:prstGeom prst="rect">
            <a:avLst/>
          </a:prstGeom>
          <a:noFill/>
          <a:ln cap="flat" cmpd="sng" w="9525">
            <a:solidFill>
              <a:schemeClr val="dk1"/>
            </a:solidFill>
            <a:prstDash val="solid"/>
            <a:round/>
            <a:headEnd len="sm" w="sm" type="none"/>
            <a:tailEnd len="sm" w="sm" type="none"/>
          </a:ln>
        </p:spPr>
      </p:pic>
      <p:sp>
        <p:nvSpPr>
          <p:cNvPr id="915" name="Google Shape;915;p78"/>
          <p:cNvSpPr txBox="1"/>
          <p:nvPr/>
        </p:nvSpPr>
        <p:spPr>
          <a:xfrm>
            <a:off x="667525" y="5318575"/>
            <a:ext cx="5845500" cy="11433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chemeClr val="dk1"/>
              </a:buClr>
              <a:buSzPts val="2300"/>
              <a:buFont typeface="Arial"/>
              <a:buNone/>
            </a:pPr>
            <a:r>
              <a:rPr b="0" i="0" lang="en-US" sz="2300" u="sng" cap="none" strike="noStrike">
                <a:solidFill>
                  <a:schemeClr val="hlink"/>
                </a:solidFill>
                <a:latin typeface="Calibri"/>
                <a:ea typeface="Calibri"/>
                <a:cs typeface="Calibri"/>
                <a:sym typeface="Calibri"/>
                <a:hlinkClick r:id="rId6"/>
              </a:rPr>
              <a:t>NIRN-Communication Protocols</a:t>
            </a:r>
            <a:endParaRPr b="0" i="0" sz="4200" u="none" cap="none" strike="noStrike">
              <a:solidFill>
                <a:schemeClr val="dk1"/>
              </a:solidFill>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descr="logo-id" id="920" name="Google Shape;920;p79">
            <a:hlinkClick r:id="rId3"/>
          </p:cNvPr>
          <p:cNvPicPr preferRelativeResize="0"/>
          <p:nvPr/>
        </p:nvPicPr>
        <p:blipFill rotWithShape="1">
          <a:blip r:embed="rId4">
            <a:alphaModFix/>
          </a:blip>
          <a:srcRect b="0" l="0" r="0" t="0"/>
          <a:stretch/>
        </p:blipFill>
        <p:spPr>
          <a:xfrm>
            <a:off x="2654295" y="516450"/>
            <a:ext cx="728749" cy="318829"/>
          </a:xfrm>
          <a:prstGeom prst="rect">
            <a:avLst/>
          </a:prstGeom>
          <a:noFill/>
          <a:ln>
            <a:noFill/>
          </a:ln>
        </p:spPr>
      </p:pic>
      <p:sp>
        <p:nvSpPr>
          <p:cNvPr descr="title-id" id="921" name="Google Shape;921;p79"/>
          <p:cNvSpPr txBox="1"/>
          <p:nvPr/>
        </p:nvSpPr>
        <p:spPr>
          <a:xfrm>
            <a:off x="334050" y="1859790"/>
            <a:ext cx="4602000" cy="4067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0" i="0" lang="en-US" sz="2800" u="none" cap="none" strike="noStrike">
                <a:solidFill>
                  <a:schemeClr val="dk1"/>
                </a:solidFill>
                <a:latin typeface="Verdana"/>
                <a:ea typeface="Verdana"/>
                <a:cs typeface="Verdana"/>
                <a:sym typeface="Verdana"/>
              </a:rPr>
              <a:t>What are all the necessary communication loops that must exist to create a robust communication system?</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5B5B5B"/>
                </a:solidFill>
                <a:latin typeface="Verdana"/>
                <a:ea typeface="Verdana"/>
                <a:cs typeface="Verdana"/>
                <a:sym typeface="Verdana"/>
              </a:rPr>
              <a:t>     </a:t>
            </a:r>
            <a:endParaRPr b="0" i="0" sz="2600" u="none" cap="none" strike="noStrike">
              <a:solidFill>
                <a:srgbClr val="5B5B5B"/>
              </a:solidFill>
              <a:latin typeface="Verdana"/>
              <a:ea typeface="Verdana"/>
              <a:cs typeface="Verdana"/>
              <a:sym typeface="Verdana"/>
            </a:endParaRPr>
          </a:p>
        </p:txBody>
      </p:sp>
      <p:sp>
        <p:nvSpPr>
          <p:cNvPr id="922" name="Google Shape;922;p79"/>
          <p:cNvSpPr txBox="1"/>
          <p:nvPr>
            <p:ph idx="4294967295" type="title"/>
          </p:nvPr>
        </p:nvSpPr>
        <p:spPr>
          <a:xfrm>
            <a:off x="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US">
                <a:solidFill>
                  <a:schemeClr val="lt1"/>
                </a:solidFill>
              </a:rPr>
              <a:t>Communication System</a:t>
            </a:r>
            <a:endParaRPr>
              <a:solidFill>
                <a:schemeClr val="lt1"/>
              </a:solidFill>
            </a:endParaRPr>
          </a:p>
        </p:txBody>
      </p:sp>
      <p:pic>
        <p:nvPicPr>
          <p:cNvPr descr="Colorful pins connected with a thread" id="923" name="Google Shape;923;p79"/>
          <p:cNvPicPr preferRelativeResize="0"/>
          <p:nvPr/>
        </p:nvPicPr>
        <p:blipFill rotWithShape="1">
          <a:blip r:embed="rId5">
            <a:alphaModFix/>
          </a:blip>
          <a:srcRect b="0" l="0" r="0" t="0"/>
          <a:stretch/>
        </p:blipFill>
        <p:spPr>
          <a:xfrm>
            <a:off x="4936050" y="2245971"/>
            <a:ext cx="3867957" cy="2688887"/>
          </a:xfrm>
          <a:prstGeom prst="rect">
            <a:avLst/>
          </a:prstGeom>
          <a:noFill/>
          <a:ln cap="flat" cmpd="sng" w="9525">
            <a:solidFill>
              <a:schemeClr val="dk2"/>
            </a:solidFill>
            <a:prstDash val="solid"/>
            <a:round/>
            <a:headEnd len="sm" w="sm" type="none"/>
            <a:tailEnd len="sm" w="sm" type="none"/>
          </a:ln>
        </p:spPr>
      </p:pic>
      <p:sp>
        <p:nvSpPr>
          <p:cNvPr id="924" name="Google Shape;924;p79"/>
          <p:cNvSpPr/>
          <p:nvPr/>
        </p:nvSpPr>
        <p:spPr>
          <a:xfrm>
            <a:off x="334050" y="59761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Slido Response</a:t>
            </a:r>
            <a:endParaRPr/>
          </a:p>
        </p:txBody>
      </p:sp>
      <p:sp>
        <p:nvSpPr>
          <p:cNvPr id="274" name="Google Shape;274;p8"/>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0" lvl="0" marL="25400" rtl="0" algn="l">
              <a:lnSpc>
                <a:spcPct val="100000"/>
              </a:lnSpc>
              <a:spcBef>
                <a:spcPts val="640"/>
              </a:spcBef>
              <a:spcAft>
                <a:spcPts val="0"/>
              </a:spcAft>
              <a:buClr>
                <a:schemeClr val="dk1"/>
              </a:buClr>
              <a:buSzPts val="3765"/>
              <a:buFont typeface="Arial"/>
              <a:buNone/>
            </a:pPr>
            <a:r>
              <a:t/>
            </a:r>
            <a:endParaRPr sz="3880"/>
          </a:p>
          <a:p>
            <a:pPr indent="0" lvl="0" marL="0" rtl="0" algn="l">
              <a:lnSpc>
                <a:spcPct val="100000"/>
              </a:lnSpc>
              <a:spcBef>
                <a:spcPts val="640"/>
              </a:spcBef>
              <a:spcAft>
                <a:spcPts val="0"/>
              </a:spcAft>
              <a:buSzPts val="3765"/>
              <a:buNone/>
            </a:pPr>
            <a:r>
              <a:t/>
            </a:r>
            <a:endParaRPr/>
          </a:p>
          <a:p>
            <a:pPr indent="0" lvl="0" marL="0" rtl="0" algn="l">
              <a:lnSpc>
                <a:spcPct val="100000"/>
              </a:lnSpc>
              <a:spcBef>
                <a:spcPts val="640"/>
              </a:spcBef>
              <a:spcAft>
                <a:spcPts val="0"/>
              </a:spcAft>
              <a:buSzPts val="3765"/>
              <a:buNone/>
            </a:pPr>
            <a:r>
              <a:t/>
            </a:r>
            <a:endParaRPr/>
          </a:p>
          <a:p>
            <a:pPr indent="0" lvl="0" marL="0" rtl="0" algn="l">
              <a:lnSpc>
                <a:spcPct val="100000"/>
              </a:lnSpc>
              <a:spcBef>
                <a:spcPts val="640"/>
              </a:spcBef>
              <a:spcAft>
                <a:spcPts val="0"/>
              </a:spcAft>
              <a:buSzPts val="3765"/>
              <a:buNone/>
            </a:pPr>
            <a:r>
              <a:t/>
            </a:r>
            <a:endParaRPr/>
          </a:p>
          <a:p>
            <a:pPr indent="0" lvl="0" marL="0" rtl="0" algn="l">
              <a:lnSpc>
                <a:spcPct val="100000"/>
              </a:lnSpc>
              <a:spcBef>
                <a:spcPts val="640"/>
              </a:spcBef>
              <a:spcAft>
                <a:spcPts val="0"/>
              </a:spcAft>
              <a:buSzPts val="3765"/>
              <a:buNone/>
            </a:pPr>
            <a:r>
              <a:t/>
            </a:r>
            <a:endParaRPr/>
          </a:p>
          <a:p>
            <a:pPr indent="0" lvl="0" marL="0" rtl="0" algn="l">
              <a:lnSpc>
                <a:spcPct val="100000"/>
              </a:lnSpc>
              <a:spcBef>
                <a:spcPts val="640"/>
              </a:spcBef>
              <a:spcAft>
                <a:spcPts val="0"/>
              </a:spcAft>
              <a:buSzPts val="3765"/>
              <a:buNone/>
            </a:pPr>
            <a:r>
              <a:t/>
            </a:r>
            <a:endParaRPr/>
          </a:p>
          <a:p>
            <a:pPr indent="0" lvl="0" marL="0" rtl="0" algn="l">
              <a:lnSpc>
                <a:spcPct val="100000"/>
              </a:lnSpc>
              <a:spcBef>
                <a:spcPts val="640"/>
              </a:spcBef>
              <a:spcAft>
                <a:spcPts val="0"/>
              </a:spcAft>
              <a:buSzPts val="3765"/>
              <a:buNone/>
            </a:pPr>
            <a:r>
              <a:t/>
            </a:r>
            <a:endParaRPr/>
          </a:p>
          <a:p>
            <a:pPr indent="0" lvl="0" marL="0" rtl="0" algn="l">
              <a:lnSpc>
                <a:spcPct val="100000"/>
              </a:lnSpc>
              <a:spcBef>
                <a:spcPts val="640"/>
              </a:spcBef>
              <a:spcAft>
                <a:spcPts val="0"/>
              </a:spcAft>
              <a:buSzPts val="3765"/>
              <a:buNone/>
            </a:pPr>
            <a:r>
              <a:t/>
            </a:r>
            <a:endParaRPr/>
          </a:p>
          <a:p>
            <a:pPr indent="0" lvl="0" marL="0" rtl="0" algn="l">
              <a:lnSpc>
                <a:spcPct val="100000"/>
              </a:lnSpc>
              <a:spcBef>
                <a:spcPts val="640"/>
              </a:spcBef>
              <a:spcAft>
                <a:spcPts val="0"/>
              </a:spcAft>
              <a:buSzPts val="3765"/>
              <a:buNone/>
            </a:pPr>
            <a:r>
              <a:t/>
            </a:r>
            <a:endParaRPr/>
          </a:p>
          <a:p>
            <a:pPr indent="457200" lvl="0" marL="914400" rtl="0" algn="l">
              <a:lnSpc>
                <a:spcPct val="100000"/>
              </a:lnSpc>
              <a:spcBef>
                <a:spcPts val="640"/>
              </a:spcBef>
              <a:spcAft>
                <a:spcPts val="0"/>
              </a:spcAft>
              <a:buSzPts val="3765"/>
              <a:buNone/>
            </a:pPr>
            <a:r>
              <a:t/>
            </a:r>
            <a:endParaRPr/>
          </a:p>
        </p:txBody>
      </p:sp>
      <p:pic>
        <p:nvPicPr>
          <p:cNvPr id="275" name="Google Shape;275;p8"/>
          <p:cNvPicPr preferRelativeResize="0"/>
          <p:nvPr/>
        </p:nvPicPr>
        <p:blipFill rotWithShape="1">
          <a:blip r:embed="rId3">
            <a:alphaModFix/>
          </a:blip>
          <a:srcRect b="0" l="0" r="0" t="0"/>
          <a:stretch/>
        </p:blipFill>
        <p:spPr>
          <a:xfrm>
            <a:off x="452375" y="2067286"/>
            <a:ext cx="8233199" cy="326878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80"/>
          <p:cNvSpPr txBox="1"/>
          <p:nvPr>
            <p:ph type="title"/>
          </p:nvPr>
        </p:nvSpPr>
        <p:spPr>
          <a:xfrm>
            <a:off x="2057400" y="274320"/>
            <a:ext cx="6858000" cy="11892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US" sz="4000">
                <a:latin typeface="Verdana"/>
                <a:ea typeface="Verdana"/>
                <a:cs typeface="Verdana"/>
                <a:sym typeface="Verdana"/>
              </a:rPr>
              <a:t>  A Closer Look…</a:t>
            </a:r>
            <a:endParaRPr sz="4000"/>
          </a:p>
        </p:txBody>
      </p:sp>
      <p:sp>
        <p:nvSpPr>
          <p:cNvPr id="930" name="Google Shape;930;p80"/>
          <p:cNvSpPr txBox="1"/>
          <p:nvPr/>
        </p:nvSpPr>
        <p:spPr>
          <a:xfrm>
            <a:off x="236650" y="2645700"/>
            <a:ext cx="7187700" cy="518160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600"/>
              </a:spcBef>
              <a:spcAft>
                <a:spcPts val="0"/>
              </a:spcAft>
              <a:buClr>
                <a:schemeClr val="dk1"/>
              </a:buClr>
              <a:buSzPts val="2400"/>
              <a:buFont typeface="Verdana"/>
              <a:buNone/>
            </a:pPr>
            <a:r>
              <a:rPr b="0" i="0" lang="en-US" sz="2300" u="none" cap="none" strike="noStrike">
                <a:solidFill>
                  <a:schemeClr val="dk1"/>
                </a:solidFill>
                <a:latin typeface="Verdana"/>
                <a:ea typeface="Verdana"/>
                <a:cs typeface="Verdana"/>
                <a:sym typeface="Verdana"/>
              </a:rPr>
              <a:t>What are its parts? </a:t>
            </a:r>
            <a:endParaRPr b="0" i="0" sz="2300" u="none" cap="none" strike="noStrike">
              <a:solidFill>
                <a:schemeClr val="dk1"/>
              </a:solidFill>
              <a:latin typeface="Verdana"/>
              <a:ea typeface="Verdana"/>
              <a:cs typeface="Verdana"/>
              <a:sym typeface="Verdana"/>
            </a:endParaRPr>
          </a:p>
          <a:p>
            <a:pPr indent="0" lvl="0" marL="0" marR="0" rtl="0" algn="l">
              <a:lnSpc>
                <a:spcPct val="110000"/>
              </a:lnSpc>
              <a:spcBef>
                <a:spcPts val="600"/>
              </a:spcBef>
              <a:spcAft>
                <a:spcPts val="0"/>
              </a:spcAft>
              <a:buClr>
                <a:schemeClr val="dk1"/>
              </a:buClr>
              <a:buSzPts val="2400"/>
              <a:buFont typeface="Verdana"/>
              <a:buNone/>
            </a:pPr>
            <a:r>
              <a:rPr b="0" i="0" lang="en-US" sz="2300" u="none" cap="none" strike="noStrike">
                <a:solidFill>
                  <a:schemeClr val="dk1"/>
                </a:solidFill>
                <a:latin typeface="Verdana"/>
                <a:ea typeface="Verdana"/>
                <a:cs typeface="Verdana"/>
                <a:sym typeface="Verdana"/>
              </a:rPr>
              <a:t>Who are the stakeholders involved? </a:t>
            </a:r>
            <a:endParaRPr b="0" i="0" sz="2300" u="none" cap="none" strike="noStrike">
              <a:solidFill>
                <a:schemeClr val="dk1"/>
              </a:solidFill>
              <a:latin typeface="Verdana"/>
              <a:ea typeface="Verdana"/>
              <a:cs typeface="Verdana"/>
              <a:sym typeface="Verdana"/>
            </a:endParaRPr>
          </a:p>
          <a:p>
            <a:pPr indent="0" lvl="0" marL="0" marR="0" rtl="0" algn="l">
              <a:lnSpc>
                <a:spcPct val="110000"/>
              </a:lnSpc>
              <a:spcBef>
                <a:spcPts val="600"/>
              </a:spcBef>
              <a:spcAft>
                <a:spcPts val="0"/>
              </a:spcAft>
              <a:buClr>
                <a:schemeClr val="dk1"/>
              </a:buClr>
              <a:buSzPts val="2400"/>
              <a:buFont typeface="Verdana"/>
              <a:buNone/>
            </a:pPr>
            <a:r>
              <a:rPr b="0" i="0" lang="en-US" sz="2300" u="none" cap="none" strike="noStrike">
                <a:solidFill>
                  <a:schemeClr val="dk1"/>
                </a:solidFill>
                <a:latin typeface="Verdana"/>
                <a:ea typeface="Verdana"/>
                <a:cs typeface="Verdana"/>
                <a:sym typeface="Verdana"/>
              </a:rPr>
              <a:t>What outcomes, data, practices and systems should be considered? </a:t>
            </a:r>
            <a:endParaRPr b="0" i="0" sz="2300" u="none" cap="none" strike="noStrike">
              <a:solidFill>
                <a:schemeClr val="dk1"/>
              </a:solidFill>
              <a:latin typeface="Verdana"/>
              <a:ea typeface="Verdana"/>
              <a:cs typeface="Verdana"/>
              <a:sym typeface="Verdana"/>
            </a:endParaRPr>
          </a:p>
          <a:p>
            <a:pPr indent="0" lvl="0" marL="0" marR="0" rtl="0" algn="l">
              <a:lnSpc>
                <a:spcPct val="110000"/>
              </a:lnSpc>
              <a:spcBef>
                <a:spcPts val="600"/>
              </a:spcBef>
              <a:spcAft>
                <a:spcPts val="0"/>
              </a:spcAft>
              <a:buClr>
                <a:schemeClr val="dk1"/>
              </a:buClr>
              <a:buSzPts val="2400"/>
              <a:buFont typeface="Verdana"/>
              <a:buNone/>
            </a:pPr>
            <a:r>
              <a:rPr b="0" i="0" lang="en-US" sz="2300" u="none" cap="none" strike="noStrike">
                <a:solidFill>
                  <a:schemeClr val="dk1"/>
                </a:solidFill>
                <a:latin typeface="Verdana"/>
                <a:ea typeface="Verdana"/>
                <a:cs typeface="Verdana"/>
                <a:sym typeface="Verdana"/>
              </a:rPr>
              <a:t>What other systems are impacted when a change is made in this system? </a:t>
            </a:r>
            <a:endParaRPr b="0" i="0" sz="2300" u="none" cap="none" strike="noStrike">
              <a:solidFill>
                <a:schemeClr val="dk1"/>
              </a:solidFill>
              <a:latin typeface="Verdana"/>
              <a:ea typeface="Verdana"/>
              <a:cs typeface="Verdana"/>
              <a:sym typeface="Verdana"/>
            </a:endParaRPr>
          </a:p>
          <a:p>
            <a:pPr indent="0" lvl="0" marL="0" marR="0" rtl="0" algn="l">
              <a:lnSpc>
                <a:spcPct val="110000"/>
              </a:lnSpc>
              <a:spcBef>
                <a:spcPts val="600"/>
              </a:spcBef>
              <a:spcAft>
                <a:spcPts val="0"/>
              </a:spcAft>
              <a:buClr>
                <a:schemeClr val="dk1"/>
              </a:buClr>
              <a:buSzPts val="2400"/>
              <a:buFont typeface="Verdana"/>
              <a:buNone/>
            </a:pPr>
            <a:r>
              <a:rPr b="0" i="0" lang="en-US" sz="2300" u="none" cap="none" strike="noStrike">
                <a:solidFill>
                  <a:schemeClr val="dk1"/>
                </a:solidFill>
                <a:latin typeface="Verdana"/>
                <a:ea typeface="Verdana"/>
                <a:cs typeface="Verdana"/>
                <a:sym typeface="Verdana"/>
              </a:rPr>
              <a:t>Where does communication begin? End? </a:t>
            </a:r>
            <a:endParaRPr b="0" i="0" sz="2300" u="none" cap="none" strike="noStrike">
              <a:solidFill>
                <a:schemeClr val="dk1"/>
              </a:solidFill>
              <a:latin typeface="Verdana"/>
              <a:ea typeface="Verdana"/>
              <a:cs typeface="Verdana"/>
              <a:sym typeface="Verdana"/>
            </a:endParaRPr>
          </a:p>
          <a:p>
            <a:pPr indent="0" lvl="0" marL="0" marR="0" rtl="0" algn="l">
              <a:lnSpc>
                <a:spcPct val="110000"/>
              </a:lnSpc>
              <a:spcBef>
                <a:spcPts val="600"/>
              </a:spcBef>
              <a:spcAft>
                <a:spcPts val="0"/>
              </a:spcAft>
              <a:buClr>
                <a:schemeClr val="dk1"/>
              </a:buClr>
              <a:buSzPts val="2400"/>
              <a:buFont typeface="Verdana"/>
              <a:buNone/>
            </a:pPr>
            <a:r>
              <a:rPr b="0" i="0" lang="en-US" sz="2300" u="none" cap="none" strike="noStrike">
                <a:solidFill>
                  <a:schemeClr val="dk1"/>
                </a:solidFill>
                <a:latin typeface="Verdana"/>
                <a:ea typeface="Verdana"/>
                <a:cs typeface="Verdana"/>
                <a:sym typeface="Verdana"/>
              </a:rPr>
              <a:t>How is it documented? DCA item 10.</a:t>
            </a:r>
            <a:endParaRPr b="0" i="0" sz="2300" u="none" cap="none" strike="noStrike">
              <a:solidFill>
                <a:schemeClr val="dk1"/>
              </a:solidFill>
              <a:latin typeface="Verdana"/>
              <a:ea typeface="Verdana"/>
              <a:cs typeface="Verdana"/>
              <a:sym typeface="Verdana"/>
            </a:endParaRPr>
          </a:p>
        </p:txBody>
      </p:sp>
      <p:pic>
        <p:nvPicPr>
          <p:cNvPr id="931" name="Google Shape;931;p80"/>
          <p:cNvPicPr preferRelativeResize="0"/>
          <p:nvPr/>
        </p:nvPicPr>
        <p:blipFill rotWithShape="1">
          <a:blip r:embed="rId3">
            <a:alphaModFix/>
          </a:blip>
          <a:srcRect b="0" l="0" r="0" t="0"/>
          <a:stretch/>
        </p:blipFill>
        <p:spPr>
          <a:xfrm flipH="1" rot="531034">
            <a:off x="6127524" y="2612654"/>
            <a:ext cx="2876380" cy="1437192"/>
          </a:xfrm>
          <a:prstGeom prst="rect">
            <a:avLst/>
          </a:prstGeom>
          <a:noFill/>
          <a:ln>
            <a:noFill/>
          </a:ln>
        </p:spPr>
      </p:pic>
      <p:sp>
        <p:nvSpPr>
          <p:cNvPr id="932" name="Google Shape;932;p80"/>
          <p:cNvSpPr/>
          <p:nvPr/>
        </p:nvSpPr>
        <p:spPr>
          <a:xfrm>
            <a:off x="8208725" y="611640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933" name="Google Shape;933;p80"/>
          <p:cNvSpPr txBox="1"/>
          <p:nvPr/>
        </p:nvSpPr>
        <p:spPr>
          <a:xfrm>
            <a:off x="0" y="1542450"/>
            <a:ext cx="8379600" cy="928200"/>
          </a:xfrm>
          <a:prstGeom prst="rect">
            <a:avLst/>
          </a:prstGeom>
          <a:noFill/>
          <a:ln>
            <a:noFill/>
          </a:ln>
        </p:spPr>
        <p:txBody>
          <a:bodyPr anchorCtr="0" anchor="t" bIns="91425" lIns="91425" spcFirstLastPara="1" rIns="91425" wrap="square" tIns="91425">
            <a:spAutoFit/>
          </a:bodyPr>
          <a:lstStyle/>
          <a:p>
            <a:pPr indent="0" lvl="0" marL="0" marR="0" rtl="0" algn="ctr">
              <a:lnSpc>
                <a:spcPct val="110000"/>
              </a:lnSpc>
              <a:spcBef>
                <a:spcPts val="0"/>
              </a:spcBef>
              <a:spcAft>
                <a:spcPts val="0"/>
              </a:spcAft>
              <a:buClr>
                <a:srgbClr val="000000"/>
              </a:buClr>
              <a:buSzPts val="2300"/>
              <a:buFont typeface="Arial"/>
              <a:buNone/>
            </a:pPr>
            <a:r>
              <a:rPr b="0" i="1" lang="en-US" sz="2300" u="none" cap="none" strike="noStrike">
                <a:solidFill>
                  <a:schemeClr val="dk1"/>
                </a:solidFill>
                <a:latin typeface="Verdana"/>
                <a:ea typeface="Verdana"/>
                <a:cs typeface="Verdana"/>
                <a:sym typeface="Verdana"/>
              </a:rPr>
              <a:t>Let’s consider a school division’s communication system through the lens of MTSS:</a:t>
            </a:r>
            <a:endParaRPr b="0" i="1" sz="1700" u="none" cap="none" strike="noStrike">
              <a:solidFill>
                <a:schemeClr val="dk1"/>
              </a:solidFill>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8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Feature 4: Coaching Systems </a:t>
            </a:r>
            <a:endParaRPr/>
          </a:p>
        </p:txBody>
      </p:sp>
      <p:sp>
        <p:nvSpPr>
          <p:cNvPr id="940" name="Google Shape;940;p81"/>
          <p:cNvSpPr txBox="1"/>
          <p:nvPr/>
        </p:nvSpPr>
        <p:spPr>
          <a:xfrm>
            <a:off x="446700" y="1784946"/>
            <a:ext cx="8468700" cy="388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Coaching for systems change involves collaborating with school and division leaders to develop, implement, and sustain an MTSS framework that emphasizes educational environments that improve student outcomes through leadership, facilitating resource allocation, fidelity of evidence-based practices, and addressing large-scale reform and whole-school organizational improvement.</a:t>
            </a:r>
            <a:endParaRPr b="0" i="0" sz="26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82"/>
          <p:cNvSpPr txBox="1"/>
          <p:nvPr>
            <p:ph idx="1" type="body"/>
          </p:nvPr>
        </p:nvSpPr>
        <p:spPr>
          <a:xfrm>
            <a:off x="628650" y="1828800"/>
            <a:ext cx="7886700" cy="4185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640"/>
              </a:spcBef>
              <a:spcAft>
                <a:spcPts val="0"/>
              </a:spcAft>
              <a:buSzPts val="3200"/>
              <a:buNone/>
            </a:pPr>
            <a:r>
              <a:rPr lang="en-US" sz="3000"/>
              <a:t>Coaching is defined as regular, job-embedded professional learning designed to help teachers and staff use an evidence-based practice or program as intended. Coaching bridges the research-to-practice gap. Training supported by ongoing coaching results in teachers implementing 80-90% of new practices.</a:t>
            </a:r>
            <a:endParaRPr sz="3000"/>
          </a:p>
        </p:txBody>
      </p:sp>
      <p:sp>
        <p:nvSpPr>
          <p:cNvPr id="946" name="Google Shape;946;p8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What is coaching?</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83"/>
          <p:cNvSpPr/>
          <p:nvPr/>
        </p:nvSpPr>
        <p:spPr>
          <a:xfrm>
            <a:off x="1323033" y="3326287"/>
            <a:ext cx="6498000" cy="1390200"/>
          </a:xfrm>
          <a:prstGeom prst="ellipse">
            <a:avLst/>
          </a:prstGeom>
          <a:solidFill>
            <a:srgbClr val="FFFF00">
              <a:alpha val="4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SCHOOL LEADERSHIP TEAM</a:t>
            </a:r>
            <a:endParaRPr b="0" i="0" sz="1400" u="none" cap="none" strike="noStrike">
              <a:solidFill>
                <a:srgbClr val="000000"/>
              </a:solidFill>
              <a:latin typeface="Arial"/>
              <a:ea typeface="Arial"/>
              <a:cs typeface="Arial"/>
              <a:sym typeface="Arial"/>
            </a:endParaRPr>
          </a:p>
        </p:txBody>
      </p:sp>
      <p:sp>
        <p:nvSpPr>
          <p:cNvPr id="952" name="Google Shape;952;p83"/>
          <p:cNvSpPr/>
          <p:nvPr/>
        </p:nvSpPr>
        <p:spPr>
          <a:xfrm>
            <a:off x="2941033" y="1193812"/>
            <a:ext cx="3261900" cy="757500"/>
          </a:xfrm>
          <a:prstGeom prst="roundRect">
            <a:avLst>
              <a:gd fmla="val 16667" name="adj"/>
            </a:avLst>
          </a:prstGeom>
          <a:solidFill>
            <a:srgbClr val="A8D08C"/>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Coaching</a:t>
            </a:r>
            <a:endParaRPr b="1" i="0" sz="2800" u="none" cap="none" strike="noStrike">
              <a:solidFill>
                <a:srgbClr val="000000"/>
              </a:solidFill>
              <a:latin typeface="Arial"/>
              <a:ea typeface="Arial"/>
              <a:cs typeface="Arial"/>
              <a:sym typeface="Arial"/>
            </a:endParaRPr>
          </a:p>
        </p:txBody>
      </p:sp>
      <p:sp>
        <p:nvSpPr>
          <p:cNvPr id="953" name="Google Shape;953;p83"/>
          <p:cNvSpPr/>
          <p:nvPr/>
        </p:nvSpPr>
        <p:spPr>
          <a:xfrm>
            <a:off x="2875033" y="5238168"/>
            <a:ext cx="3393900" cy="1111800"/>
          </a:xfrm>
          <a:prstGeom prst="roundRect">
            <a:avLst>
              <a:gd fmla="val 16667" name="adj"/>
            </a:avLst>
          </a:prstGeom>
          <a:solidFill>
            <a:srgbClr val="FFFF00">
              <a:alpha val="4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Grade Level 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Department 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Content/Specialty Area Teams</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Advanced Tier Teams</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Individual Student Teams </a:t>
            </a:r>
            <a:endParaRPr b="0" i="0" sz="1400" u="none" cap="none" strike="noStrike">
              <a:solidFill>
                <a:srgbClr val="000000"/>
              </a:solidFill>
              <a:latin typeface="Arial"/>
              <a:ea typeface="Arial"/>
              <a:cs typeface="Arial"/>
              <a:sym typeface="Arial"/>
            </a:endParaRPr>
          </a:p>
        </p:txBody>
      </p:sp>
      <p:sp>
        <p:nvSpPr>
          <p:cNvPr id="954" name="Google Shape;954;p83"/>
          <p:cNvSpPr/>
          <p:nvPr/>
        </p:nvSpPr>
        <p:spPr>
          <a:xfrm>
            <a:off x="2458700" y="2094526"/>
            <a:ext cx="4208700" cy="701700"/>
          </a:xfrm>
          <a:prstGeom prst="roundRect">
            <a:avLst>
              <a:gd fmla="val 16667" name="adj"/>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Systems Coach(es)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Liaison(s) between the division and schools - </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Coach Data, Practices &amp; Systems </a:t>
            </a:r>
            <a:endParaRPr b="0" i="1" sz="1400" u="none" cap="none" strike="noStrike">
              <a:solidFill>
                <a:srgbClr val="000000"/>
              </a:solidFill>
              <a:latin typeface="Arial"/>
              <a:ea typeface="Arial"/>
              <a:cs typeface="Arial"/>
              <a:sym typeface="Arial"/>
            </a:endParaRPr>
          </a:p>
        </p:txBody>
      </p:sp>
      <p:sp>
        <p:nvSpPr>
          <p:cNvPr id="955" name="Google Shape;955;p83"/>
          <p:cNvSpPr/>
          <p:nvPr/>
        </p:nvSpPr>
        <p:spPr>
          <a:xfrm>
            <a:off x="2904597" y="3036442"/>
            <a:ext cx="1582500" cy="5682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School Coach</a:t>
            </a:r>
            <a:endParaRPr b="1" i="0" sz="1400" u="none" cap="none" strike="noStrike">
              <a:solidFill>
                <a:srgbClr val="000000"/>
              </a:solidFill>
              <a:latin typeface="Arial"/>
              <a:ea typeface="Arial"/>
              <a:cs typeface="Arial"/>
              <a:sym typeface="Arial"/>
            </a:endParaRPr>
          </a:p>
        </p:txBody>
      </p:sp>
      <p:cxnSp>
        <p:nvCxnSpPr>
          <p:cNvPr id="956" name="Google Shape;956;p83"/>
          <p:cNvCxnSpPr>
            <a:stCxn id="954" idx="2"/>
          </p:cNvCxnSpPr>
          <p:nvPr/>
        </p:nvCxnSpPr>
        <p:spPr>
          <a:xfrm flipH="1">
            <a:off x="4134950" y="2796226"/>
            <a:ext cx="428100" cy="2847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957" name="Google Shape;957;p83"/>
          <p:cNvCxnSpPr>
            <a:stCxn id="958" idx="1"/>
          </p:cNvCxnSpPr>
          <p:nvPr/>
        </p:nvCxnSpPr>
        <p:spPr>
          <a:xfrm rot="10800000">
            <a:off x="4538600" y="2953988"/>
            <a:ext cx="2128800" cy="45000"/>
          </a:xfrm>
          <a:prstGeom prst="straightConnector1">
            <a:avLst/>
          </a:prstGeom>
          <a:noFill/>
          <a:ln cap="flat" cmpd="sng" w="9525">
            <a:solidFill>
              <a:schemeClr val="dk1"/>
            </a:solidFill>
            <a:prstDash val="solid"/>
            <a:miter lim="800000"/>
            <a:headEnd len="med" w="med" type="triangle"/>
            <a:tailEnd len="med" w="med" type="triangle"/>
          </a:ln>
        </p:spPr>
      </p:cxnSp>
      <p:sp>
        <p:nvSpPr>
          <p:cNvPr id="959" name="Google Shape;959;p83"/>
          <p:cNvSpPr txBox="1"/>
          <p:nvPr/>
        </p:nvSpPr>
        <p:spPr>
          <a:xfrm>
            <a:off x="5924001" y="6429608"/>
            <a:ext cx="3261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Verdana"/>
                <a:ea typeface="Verdana"/>
                <a:cs typeface="Verdana"/>
                <a:sym typeface="Verdana"/>
              </a:rPr>
              <a:t>Adapted from PBIS.org Implementation Blueprint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Verdana"/>
                <a:ea typeface="Verdana"/>
                <a:cs typeface="Verdana"/>
                <a:sym typeface="Verdana"/>
              </a:rPr>
              <a:t>Oregon Systems Coach Manual, 2013</a:t>
            </a:r>
            <a:endParaRPr b="0" i="0" sz="1400" u="none" cap="none" strike="noStrike">
              <a:solidFill>
                <a:srgbClr val="000000"/>
              </a:solidFill>
              <a:latin typeface="Arial"/>
              <a:ea typeface="Arial"/>
              <a:cs typeface="Arial"/>
              <a:sym typeface="Arial"/>
            </a:endParaRPr>
          </a:p>
        </p:txBody>
      </p:sp>
      <p:pic>
        <p:nvPicPr>
          <p:cNvPr id="960" name="Google Shape;960;p83"/>
          <p:cNvPicPr preferRelativeResize="0"/>
          <p:nvPr/>
        </p:nvPicPr>
        <p:blipFill rotWithShape="1">
          <a:blip r:embed="rId3">
            <a:alphaModFix/>
          </a:blip>
          <a:srcRect b="0" l="0" r="0" t="0"/>
          <a:stretch/>
        </p:blipFill>
        <p:spPr>
          <a:xfrm>
            <a:off x="273400" y="328675"/>
            <a:ext cx="1572750" cy="1238783"/>
          </a:xfrm>
          <a:prstGeom prst="rect">
            <a:avLst/>
          </a:prstGeom>
          <a:noFill/>
          <a:ln>
            <a:noFill/>
          </a:ln>
        </p:spPr>
      </p:pic>
      <p:cxnSp>
        <p:nvCxnSpPr>
          <p:cNvPr id="961" name="Google Shape;961;p83"/>
          <p:cNvCxnSpPr/>
          <p:nvPr/>
        </p:nvCxnSpPr>
        <p:spPr>
          <a:xfrm>
            <a:off x="1242925" y="1411600"/>
            <a:ext cx="2267400" cy="191100"/>
          </a:xfrm>
          <a:prstGeom prst="straightConnector1">
            <a:avLst/>
          </a:prstGeom>
          <a:noFill/>
          <a:ln cap="flat" cmpd="sng" w="9525">
            <a:solidFill>
              <a:schemeClr val="dk1"/>
            </a:solidFill>
            <a:prstDash val="solid"/>
            <a:round/>
            <a:headEnd len="sm" w="sm" type="none"/>
            <a:tailEnd len="med" w="med" type="triangle"/>
          </a:ln>
        </p:spPr>
      </p:cxnSp>
      <p:sp>
        <p:nvSpPr>
          <p:cNvPr id="962" name="Google Shape;962;p83"/>
          <p:cNvSpPr/>
          <p:nvPr/>
        </p:nvSpPr>
        <p:spPr>
          <a:xfrm>
            <a:off x="4662781" y="3036442"/>
            <a:ext cx="1582500" cy="5682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Administrator</a:t>
            </a:r>
            <a:endParaRPr b="1" i="0" sz="1400" u="none" cap="none" strike="noStrike">
              <a:solidFill>
                <a:srgbClr val="000000"/>
              </a:solidFill>
              <a:latin typeface="Arial"/>
              <a:ea typeface="Arial"/>
              <a:cs typeface="Arial"/>
              <a:sym typeface="Arial"/>
            </a:endParaRPr>
          </a:p>
        </p:txBody>
      </p:sp>
      <p:cxnSp>
        <p:nvCxnSpPr>
          <p:cNvPr id="963" name="Google Shape;963;p83"/>
          <p:cNvCxnSpPr>
            <a:stCxn id="954" idx="2"/>
          </p:cNvCxnSpPr>
          <p:nvPr/>
        </p:nvCxnSpPr>
        <p:spPr>
          <a:xfrm>
            <a:off x="4563050" y="2796226"/>
            <a:ext cx="577200" cy="281400"/>
          </a:xfrm>
          <a:prstGeom prst="straightConnector1">
            <a:avLst/>
          </a:prstGeom>
          <a:noFill/>
          <a:ln cap="flat" cmpd="sng" w="9525">
            <a:solidFill>
              <a:schemeClr val="dk1"/>
            </a:solidFill>
            <a:prstDash val="solid"/>
            <a:miter lim="800000"/>
            <a:headEnd len="med" w="med" type="triangle"/>
            <a:tailEnd len="med" w="med" type="triangle"/>
          </a:ln>
        </p:spPr>
      </p:cxnSp>
      <p:sp>
        <p:nvSpPr>
          <p:cNvPr id="964" name="Google Shape;964;p83"/>
          <p:cNvSpPr/>
          <p:nvPr/>
        </p:nvSpPr>
        <p:spPr>
          <a:xfrm>
            <a:off x="2989597" y="4366208"/>
            <a:ext cx="1582500" cy="5682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School Coach</a:t>
            </a:r>
            <a:endParaRPr b="1" i="0" sz="1400" u="none" cap="none" strike="noStrike">
              <a:solidFill>
                <a:srgbClr val="000000"/>
              </a:solidFill>
              <a:latin typeface="Arial"/>
              <a:ea typeface="Arial"/>
              <a:cs typeface="Arial"/>
              <a:sym typeface="Arial"/>
            </a:endParaRPr>
          </a:p>
        </p:txBody>
      </p:sp>
      <p:sp>
        <p:nvSpPr>
          <p:cNvPr id="965" name="Google Shape;965;p83"/>
          <p:cNvSpPr/>
          <p:nvPr/>
        </p:nvSpPr>
        <p:spPr>
          <a:xfrm>
            <a:off x="4753581" y="4366208"/>
            <a:ext cx="1582500" cy="5682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Verdana"/>
                <a:ea typeface="Verdana"/>
                <a:cs typeface="Verdana"/>
                <a:sym typeface="Verdana"/>
              </a:rPr>
              <a:t>Administrator</a:t>
            </a:r>
            <a:endParaRPr b="1" i="0" sz="1400" u="none" cap="none" strike="noStrike">
              <a:solidFill>
                <a:srgbClr val="000000"/>
              </a:solidFill>
              <a:latin typeface="Arial"/>
              <a:ea typeface="Arial"/>
              <a:cs typeface="Arial"/>
              <a:sym typeface="Arial"/>
            </a:endParaRPr>
          </a:p>
        </p:txBody>
      </p:sp>
      <p:cxnSp>
        <p:nvCxnSpPr>
          <p:cNvPr id="966" name="Google Shape;966;p83"/>
          <p:cNvCxnSpPr>
            <a:stCxn id="965" idx="2"/>
          </p:cNvCxnSpPr>
          <p:nvPr/>
        </p:nvCxnSpPr>
        <p:spPr>
          <a:xfrm flipH="1">
            <a:off x="4867131" y="4934408"/>
            <a:ext cx="677700" cy="2634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967" name="Google Shape;967;p83"/>
          <p:cNvCxnSpPr/>
          <p:nvPr/>
        </p:nvCxnSpPr>
        <p:spPr>
          <a:xfrm>
            <a:off x="4069400" y="4914763"/>
            <a:ext cx="577200" cy="281400"/>
          </a:xfrm>
          <a:prstGeom prst="straightConnector1">
            <a:avLst/>
          </a:prstGeom>
          <a:noFill/>
          <a:ln cap="flat" cmpd="sng" w="9525">
            <a:solidFill>
              <a:schemeClr val="dk1"/>
            </a:solidFill>
            <a:prstDash val="solid"/>
            <a:miter lim="800000"/>
            <a:headEnd len="med" w="med" type="triangle"/>
            <a:tailEnd len="med" w="med" type="triangle"/>
          </a:ln>
        </p:spPr>
      </p:cxnSp>
      <p:sp>
        <p:nvSpPr>
          <p:cNvPr id="958" name="Google Shape;958;p83"/>
          <p:cNvSpPr txBox="1"/>
          <p:nvPr/>
        </p:nvSpPr>
        <p:spPr>
          <a:xfrm>
            <a:off x="6667400" y="2752688"/>
            <a:ext cx="188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Verdana"/>
                <a:ea typeface="Verdana"/>
                <a:cs typeface="Verdana"/>
                <a:sym typeface="Verdana"/>
              </a:rPr>
              <a:t>Communication:</a:t>
            </a:r>
            <a:r>
              <a:rPr b="0" i="1" lang="en-US"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Verdana"/>
              <a:ea typeface="Verdana"/>
              <a:cs typeface="Verdana"/>
              <a:sym typeface="Verdana"/>
            </a:endParaRPr>
          </a:p>
        </p:txBody>
      </p:sp>
      <p:sp>
        <p:nvSpPr>
          <p:cNvPr id="968" name="Google Shape;968;p83"/>
          <p:cNvSpPr txBox="1"/>
          <p:nvPr/>
        </p:nvSpPr>
        <p:spPr>
          <a:xfrm>
            <a:off x="6763033" y="4914769"/>
            <a:ext cx="188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Verdana"/>
                <a:ea typeface="Verdana"/>
                <a:cs typeface="Verdana"/>
                <a:sym typeface="Verdana"/>
              </a:rPr>
              <a:t>Communication:</a:t>
            </a:r>
            <a:r>
              <a:rPr b="0" i="1" lang="en-US"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Verdana"/>
              <a:ea typeface="Verdana"/>
              <a:cs typeface="Verdana"/>
              <a:sym typeface="Verdana"/>
            </a:endParaRPr>
          </a:p>
        </p:txBody>
      </p:sp>
      <p:cxnSp>
        <p:nvCxnSpPr>
          <p:cNvPr id="969" name="Google Shape;969;p83"/>
          <p:cNvCxnSpPr/>
          <p:nvPr/>
        </p:nvCxnSpPr>
        <p:spPr>
          <a:xfrm rot="10800000">
            <a:off x="4646600" y="5063756"/>
            <a:ext cx="2128800" cy="45000"/>
          </a:xfrm>
          <a:prstGeom prst="straightConnector1">
            <a:avLst/>
          </a:prstGeom>
          <a:noFill/>
          <a:ln cap="flat" cmpd="sng" w="9525">
            <a:solidFill>
              <a:schemeClr val="dk1"/>
            </a:solidFill>
            <a:prstDash val="solid"/>
            <a:miter lim="800000"/>
            <a:headEnd len="med" w="med" type="triangle"/>
            <a:tailEnd len="med" w="med" type="triangle"/>
          </a:ln>
        </p:spPr>
      </p:cxnSp>
      <p:sp>
        <p:nvSpPr>
          <p:cNvPr id="970" name="Google Shape;970;p83"/>
          <p:cNvSpPr txBox="1"/>
          <p:nvPr/>
        </p:nvSpPr>
        <p:spPr>
          <a:xfrm>
            <a:off x="1151350" y="1881325"/>
            <a:ext cx="1421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Verdana"/>
                <a:ea typeface="Verdana"/>
                <a:cs typeface="Verdana"/>
                <a:sym typeface="Verdana"/>
              </a:rPr>
              <a:t>PBIS.org Implementation Blueprint and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Verdana"/>
                <a:ea typeface="Verdana"/>
                <a:cs typeface="Verdana"/>
                <a:sym typeface="Verdana"/>
              </a:rPr>
              <a:t>Oregon Systems Coach Manual, 2013</a:t>
            </a:r>
            <a:endParaRPr b="0" i="0" sz="600" u="none" cap="none" strike="noStrike">
              <a:solidFill>
                <a:srgbClr val="000000"/>
              </a:solidFill>
              <a:latin typeface="Arial"/>
              <a:ea typeface="Arial"/>
              <a:cs typeface="Arial"/>
              <a:sym typeface="Arial"/>
            </a:endParaRPr>
          </a:p>
        </p:txBody>
      </p:sp>
      <p:sp>
        <p:nvSpPr>
          <p:cNvPr id="971" name="Google Shape;971;p83"/>
          <p:cNvSpPr txBox="1"/>
          <p:nvPr>
            <p:ph type="title"/>
          </p:nvPr>
        </p:nvSpPr>
        <p:spPr>
          <a:xfrm>
            <a:off x="2148425" y="140975"/>
            <a:ext cx="6825900" cy="953700"/>
          </a:xfrm>
          <a:prstGeom prst="rect">
            <a:avLst/>
          </a:prstGeom>
          <a:solidFill>
            <a:srgbClr val="003369"/>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Verdana"/>
              <a:buNone/>
            </a:pPr>
            <a:r>
              <a:rPr lang="en-US" sz="3200">
                <a:solidFill>
                  <a:schemeClr val="lt1"/>
                </a:solidFill>
              </a:rPr>
              <a:t>Visualizing a Coaching System</a:t>
            </a:r>
            <a:endParaRPr>
              <a:solidFill>
                <a:schemeClr val="lt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84"/>
          <p:cNvPicPr preferRelativeResize="0"/>
          <p:nvPr/>
        </p:nvPicPr>
        <p:blipFill rotWithShape="1">
          <a:blip r:embed="rId3">
            <a:alphaModFix/>
          </a:blip>
          <a:srcRect b="0" l="0" r="0" t="0"/>
          <a:stretch/>
        </p:blipFill>
        <p:spPr>
          <a:xfrm>
            <a:off x="833075" y="1099225"/>
            <a:ext cx="7367800" cy="5523933"/>
          </a:xfrm>
          <a:prstGeom prst="rect">
            <a:avLst/>
          </a:prstGeom>
          <a:noFill/>
          <a:ln>
            <a:noFill/>
          </a:ln>
        </p:spPr>
      </p:pic>
      <p:sp>
        <p:nvSpPr>
          <p:cNvPr id="977" name="Google Shape;977;p84"/>
          <p:cNvSpPr/>
          <p:nvPr/>
        </p:nvSpPr>
        <p:spPr>
          <a:xfrm>
            <a:off x="1129425" y="2543776"/>
            <a:ext cx="6918900" cy="8853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84"/>
          <p:cNvSpPr txBox="1"/>
          <p:nvPr>
            <p:ph type="title"/>
          </p:nvPr>
        </p:nvSpPr>
        <p:spPr>
          <a:xfrm>
            <a:off x="980775" y="76200"/>
            <a:ext cx="7067700" cy="885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US">
                <a:solidFill>
                  <a:schemeClr val="lt1"/>
                </a:solidFill>
              </a:rPr>
              <a:t>Poquoson Visual Model</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1000"/>
                                        <p:tgtEl>
                                          <p:spTgt spid="9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pic>
        <p:nvPicPr>
          <p:cNvPr id="984" name="Google Shape;984;p85"/>
          <p:cNvPicPr preferRelativeResize="0"/>
          <p:nvPr/>
        </p:nvPicPr>
        <p:blipFill rotWithShape="1">
          <a:blip r:embed="rId3">
            <a:alphaModFix/>
          </a:blip>
          <a:srcRect b="0" l="0" r="0" t="0"/>
          <a:stretch/>
        </p:blipFill>
        <p:spPr>
          <a:xfrm>
            <a:off x="0" y="0"/>
            <a:ext cx="9144001" cy="6858000"/>
          </a:xfrm>
          <a:prstGeom prst="rect">
            <a:avLst/>
          </a:prstGeom>
          <a:noFill/>
          <a:ln>
            <a:noFill/>
          </a:ln>
        </p:spPr>
      </p:pic>
      <p:sp>
        <p:nvSpPr>
          <p:cNvPr id="985" name="Google Shape;985;p85"/>
          <p:cNvSpPr/>
          <p:nvPr/>
        </p:nvSpPr>
        <p:spPr>
          <a:xfrm rot="-2236730">
            <a:off x="5032733" y="1547250"/>
            <a:ext cx="2152075" cy="272420"/>
          </a:xfrm>
          <a:prstGeom prst="lef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985"/>
                                        </p:tgtEl>
                                        <p:attrNameLst>
                                          <p:attrName>style.visibility</p:attrName>
                                        </p:attrNameLst>
                                      </p:cBhvr>
                                      <p:to>
                                        <p:strVal val="visible"/>
                                      </p:to>
                                    </p:set>
                                    <p:anim calcmode="lin" valueType="num">
                                      <p:cBhvr additive="base">
                                        <p:cTn dur="1000"/>
                                        <p:tgtEl>
                                          <p:spTgt spid="9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86"/>
          <p:cNvSpPr txBox="1"/>
          <p:nvPr/>
        </p:nvSpPr>
        <p:spPr>
          <a:xfrm>
            <a:off x="457200" y="1496315"/>
            <a:ext cx="8229600" cy="457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The coaching system is developed to ensure building level teams and school staff have equitable access to high quality coaching</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120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Division context will inform the Coaching System in your division</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Coaching will be a critical component of your division’s professional learning system</a:t>
            </a:r>
            <a:endParaRPr b="0" i="0"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b="0" i="0" lang="en-US" sz="2400" u="none" cap="none" strike="noStrike">
                <a:solidFill>
                  <a:schemeClr val="dk1"/>
                </a:solidFill>
                <a:latin typeface="Verdana"/>
                <a:ea typeface="Verdana"/>
                <a:cs typeface="Verdana"/>
                <a:sym typeface="Verdana"/>
              </a:rPr>
              <a:t>A Coaching system provides tiered learning supports for all staff</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120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District Capacity Assessment (DCA) #25, 26, 27</a:t>
            </a:r>
            <a:endParaRPr b="0" i="0" sz="2400" u="none" cap="none" strike="noStrike">
              <a:solidFill>
                <a:schemeClr val="dk1"/>
              </a:solidFill>
              <a:latin typeface="Verdana"/>
              <a:ea typeface="Verdana"/>
              <a:cs typeface="Verdana"/>
              <a:sym typeface="Verdana"/>
            </a:endParaRPr>
          </a:p>
        </p:txBody>
      </p:sp>
      <p:sp>
        <p:nvSpPr>
          <p:cNvPr id="991" name="Google Shape;991;p86"/>
          <p:cNvSpPr txBox="1"/>
          <p:nvPr>
            <p:ph type="title"/>
          </p:nvPr>
        </p:nvSpPr>
        <p:spPr>
          <a:xfrm>
            <a:off x="228600" y="274320"/>
            <a:ext cx="8686800" cy="13716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US" sz="3600"/>
              <a:t>The Why behind a </a:t>
            </a:r>
            <a:r>
              <a:rPr lang="en-US" sz="3600">
                <a:latin typeface="Verdana"/>
                <a:ea typeface="Verdana"/>
                <a:cs typeface="Verdana"/>
                <a:sym typeface="Verdana"/>
              </a:rPr>
              <a:t>Coaching System</a:t>
            </a:r>
            <a:endParaRPr sz="36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87"/>
          <p:cNvSpPr txBox="1"/>
          <p:nvPr>
            <p:ph type="title"/>
          </p:nvPr>
        </p:nvSpPr>
        <p:spPr>
          <a:xfrm>
            <a:off x="228600" y="228600"/>
            <a:ext cx="8686800" cy="1350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800"/>
              <a:t>Guide to Building a Sustainable Coaching System</a:t>
            </a:r>
            <a:endParaRPr sz="3800"/>
          </a:p>
        </p:txBody>
      </p:sp>
      <p:pic>
        <p:nvPicPr>
          <p:cNvPr id="998" name="Google Shape;998;p87"/>
          <p:cNvPicPr preferRelativeResize="0"/>
          <p:nvPr/>
        </p:nvPicPr>
        <p:blipFill rotWithShape="1">
          <a:blip r:embed="rId3">
            <a:alphaModFix/>
          </a:blip>
          <a:srcRect b="0" l="0" r="0" t="0"/>
          <a:stretch/>
        </p:blipFill>
        <p:spPr>
          <a:xfrm>
            <a:off x="44600" y="2391266"/>
            <a:ext cx="9054801" cy="2734973"/>
          </a:xfrm>
          <a:prstGeom prst="rect">
            <a:avLst/>
          </a:prstGeom>
          <a:noFill/>
          <a:ln>
            <a:noFill/>
          </a:ln>
        </p:spPr>
      </p:pic>
      <p:sp>
        <p:nvSpPr>
          <p:cNvPr id="999" name="Google Shape;999;p87"/>
          <p:cNvSpPr/>
          <p:nvPr/>
        </p:nvSpPr>
        <p:spPr>
          <a:xfrm>
            <a:off x="457200" y="3243800"/>
            <a:ext cx="1889400" cy="3639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99"/>
                                        </p:tgtEl>
                                        <p:attrNameLst>
                                          <p:attrName>style.visibility</p:attrName>
                                        </p:attrNameLst>
                                      </p:cBhvr>
                                      <p:to>
                                        <p:strVal val="visible"/>
                                      </p:to>
                                    </p:set>
                                    <p:anim calcmode="lin" valueType="num">
                                      <p:cBhvr additive="base">
                                        <p:cTn dur="1000"/>
                                        <p:tgtEl>
                                          <p:spTgt spid="99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8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Virginia’s Five Core Components</a:t>
            </a:r>
            <a:endParaRPr/>
          </a:p>
        </p:txBody>
      </p:sp>
      <p:pic>
        <p:nvPicPr>
          <p:cNvPr id="1006" name="Google Shape;1006;p88"/>
          <p:cNvPicPr preferRelativeResize="0"/>
          <p:nvPr/>
        </p:nvPicPr>
        <p:blipFill rotWithShape="1">
          <a:blip r:embed="rId3">
            <a:alphaModFix/>
          </a:blip>
          <a:srcRect b="0" l="0" r="0" t="0"/>
          <a:stretch/>
        </p:blipFill>
        <p:spPr>
          <a:xfrm>
            <a:off x="1985600" y="1648850"/>
            <a:ext cx="6646175" cy="4650350"/>
          </a:xfrm>
          <a:prstGeom prst="rect">
            <a:avLst/>
          </a:prstGeom>
          <a:noFill/>
          <a:ln>
            <a:noFill/>
          </a:ln>
        </p:spPr>
      </p:pic>
      <p:pic>
        <p:nvPicPr>
          <p:cNvPr id="1007" name="Google Shape;1007;p88"/>
          <p:cNvPicPr preferRelativeResize="0"/>
          <p:nvPr/>
        </p:nvPicPr>
        <p:blipFill rotWithShape="1">
          <a:blip r:embed="rId4">
            <a:alphaModFix/>
          </a:blip>
          <a:srcRect b="0" l="0" r="0" t="0"/>
          <a:stretch/>
        </p:blipFill>
        <p:spPr>
          <a:xfrm>
            <a:off x="0" y="5715000"/>
            <a:ext cx="1143000" cy="1143000"/>
          </a:xfrm>
          <a:prstGeom prst="rect">
            <a:avLst/>
          </a:prstGeom>
          <a:noFill/>
          <a:ln>
            <a:noFill/>
          </a:ln>
        </p:spPr>
      </p:pic>
      <p:pic>
        <p:nvPicPr>
          <p:cNvPr id="1008" name="Google Shape;1008;p88"/>
          <p:cNvPicPr preferRelativeResize="0"/>
          <p:nvPr/>
        </p:nvPicPr>
        <p:blipFill rotWithShape="1">
          <a:blip r:embed="rId5">
            <a:alphaModFix/>
          </a:blip>
          <a:srcRect b="0" l="0" r="0" t="0"/>
          <a:stretch/>
        </p:blipFill>
        <p:spPr>
          <a:xfrm>
            <a:off x="0" y="4464700"/>
            <a:ext cx="1435575" cy="960600"/>
          </a:xfrm>
          <a:prstGeom prst="rect">
            <a:avLst/>
          </a:prstGeom>
          <a:noFill/>
          <a:ln>
            <a:noFill/>
          </a:ln>
        </p:spPr>
      </p:pic>
      <p:pic>
        <p:nvPicPr>
          <p:cNvPr id="1009" name="Google Shape;1009;p88"/>
          <p:cNvPicPr preferRelativeResize="0"/>
          <p:nvPr/>
        </p:nvPicPr>
        <p:blipFill rotWithShape="1">
          <a:blip r:embed="rId6">
            <a:alphaModFix/>
          </a:blip>
          <a:srcRect b="0" l="0" r="0" t="0"/>
          <a:stretch/>
        </p:blipFill>
        <p:spPr>
          <a:xfrm rot="1389668">
            <a:off x="1182779" y="5475614"/>
            <a:ext cx="805742" cy="77407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89"/>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i="1" lang="en-US"/>
              <a:t>from</a:t>
            </a:r>
            <a:r>
              <a:rPr lang="en-US"/>
              <a:t> WHAT: MTSS Implementation </a:t>
            </a:r>
            <a:br>
              <a:rPr lang="en-US"/>
            </a:br>
            <a:r>
              <a:rPr i="1" lang="en-US"/>
              <a:t>to</a:t>
            </a:r>
            <a:r>
              <a:rPr lang="en-US"/>
              <a:t> HOW: Coaching</a:t>
            </a:r>
            <a:endParaRPr/>
          </a:p>
        </p:txBody>
      </p:sp>
      <p:sp>
        <p:nvSpPr>
          <p:cNvPr id="1016" name="Google Shape;1016;p89"/>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640"/>
              </a:spcBef>
              <a:spcAft>
                <a:spcPts val="0"/>
              </a:spcAft>
              <a:buSzPts val="3200"/>
              <a:buNone/>
            </a:pPr>
            <a:r>
              <a:t/>
            </a:r>
            <a:endParaRPr/>
          </a:p>
        </p:txBody>
      </p:sp>
      <p:pic>
        <p:nvPicPr>
          <p:cNvPr id="1017" name="Google Shape;1017;p89"/>
          <p:cNvPicPr preferRelativeResize="0"/>
          <p:nvPr/>
        </p:nvPicPr>
        <p:blipFill rotWithShape="1">
          <a:blip r:embed="rId3">
            <a:alphaModFix/>
          </a:blip>
          <a:srcRect b="0" l="0" r="0" t="0"/>
          <a:stretch/>
        </p:blipFill>
        <p:spPr>
          <a:xfrm>
            <a:off x="502600" y="1414075"/>
            <a:ext cx="8184201" cy="4571999"/>
          </a:xfrm>
          <a:prstGeom prst="rect">
            <a:avLst/>
          </a:prstGeom>
          <a:noFill/>
          <a:ln>
            <a:noFill/>
          </a:ln>
        </p:spPr>
      </p:pic>
      <p:sp>
        <p:nvSpPr>
          <p:cNvPr id="1018" name="Google Shape;1018;p89"/>
          <p:cNvSpPr txBox="1"/>
          <p:nvPr/>
        </p:nvSpPr>
        <p:spPr>
          <a:xfrm>
            <a:off x="5617225" y="3990000"/>
            <a:ext cx="2668800" cy="1662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1" i="0" lang="en-US" sz="3200" u="none" cap="none" strike="noStrike">
                <a:solidFill>
                  <a:schemeClr val="lt1"/>
                </a:solidFill>
                <a:latin typeface="Verdana"/>
                <a:ea typeface="Verdana"/>
                <a:cs typeface="Verdana"/>
                <a:sym typeface="Verdana"/>
              </a:rPr>
              <a:t>HOW:</a:t>
            </a:r>
            <a:endParaRPr b="1" i="0" sz="3200" u="none" cap="none" strike="noStrike">
              <a:solidFill>
                <a:schemeClr val="lt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300"/>
              <a:buFont typeface="Arial"/>
              <a:buNone/>
            </a:pPr>
            <a:r>
              <a:rPr b="1" i="0" lang="en-US" sz="3200" u="none" cap="none" strike="noStrike">
                <a:solidFill>
                  <a:schemeClr val="lt1"/>
                </a:solidFill>
                <a:latin typeface="Verdana"/>
                <a:ea typeface="Verdana"/>
                <a:cs typeface="Verdana"/>
                <a:sym typeface="Verdana"/>
              </a:rPr>
              <a:t>Coaching </a:t>
            </a:r>
            <a:endParaRPr b="1" i="0" sz="3200" u="none" cap="none" strike="noStrike">
              <a:solidFill>
                <a:schemeClr val="lt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300"/>
              <a:buFont typeface="Arial"/>
              <a:buNone/>
            </a:pPr>
            <a:r>
              <a:rPr b="1" i="0" lang="en-US" sz="3200" u="none" cap="none" strike="noStrike">
                <a:solidFill>
                  <a:schemeClr val="lt1"/>
                </a:solidFill>
                <a:latin typeface="Verdana"/>
                <a:ea typeface="Verdana"/>
                <a:cs typeface="Verdana"/>
                <a:sym typeface="Verdana"/>
              </a:rPr>
              <a:t>Skills</a:t>
            </a:r>
            <a:endParaRPr b="1" i="0" sz="3200" u="none" cap="none" strike="noStrike">
              <a:solidFill>
                <a:schemeClr val="lt1"/>
              </a:solidFill>
              <a:latin typeface="Verdana"/>
              <a:ea typeface="Verdana"/>
              <a:cs typeface="Verdana"/>
              <a:sym typeface="Verdana"/>
            </a:endParaRPr>
          </a:p>
        </p:txBody>
      </p:sp>
      <p:sp>
        <p:nvSpPr>
          <p:cNvPr id="1019" name="Google Shape;1019;p89"/>
          <p:cNvSpPr/>
          <p:nvPr/>
        </p:nvSpPr>
        <p:spPr>
          <a:xfrm>
            <a:off x="5662075" y="3990000"/>
            <a:ext cx="2668800" cy="1782000"/>
          </a:xfrm>
          <a:prstGeom prst="rect">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0" name="Google Shape;1020;p89"/>
          <p:cNvSpPr txBox="1"/>
          <p:nvPr/>
        </p:nvSpPr>
        <p:spPr>
          <a:xfrm>
            <a:off x="544475" y="4168825"/>
            <a:ext cx="3144900" cy="1339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lt1"/>
                </a:solidFill>
                <a:latin typeface="Verdana"/>
                <a:ea typeface="Verdana"/>
                <a:cs typeface="Verdana"/>
                <a:sym typeface="Verdana"/>
              </a:rPr>
              <a:t>WHAT:</a:t>
            </a:r>
            <a:endParaRPr b="1" i="0" sz="2500" u="none" cap="none" strike="noStrike">
              <a:solidFill>
                <a:schemeClr val="lt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chemeClr val="lt1"/>
                </a:solidFill>
                <a:latin typeface="Verdana"/>
                <a:ea typeface="Verdana"/>
                <a:cs typeface="Verdana"/>
                <a:sym typeface="Verdana"/>
              </a:rPr>
              <a:t>MTSS Implementation</a:t>
            </a:r>
            <a:endParaRPr b="1" i="0" sz="2500" u="none" cap="none" strike="noStrike">
              <a:solidFill>
                <a:schemeClr val="lt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9"/>
          <p:cNvPicPr preferRelativeResize="0"/>
          <p:nvPr/>
        </p:nvPicPr>
        <p:blipFill rotWithShape="1">
          <a:blip r:embed="rId3">
            <a:alphaModFix/>
          </a:blip>
          <a:srcRect b="0" l="0" r="0" t="0"/>
          <a:stretch/>
        </p:blipFill>
        <p:spPr>
          <a:xfrm>
            <a:off x="1447514" y="1725598"/>
            <a:ext cx="5954771" cy="3879118"/>
          </a:xfrm>
          <a:prstGeom prst="rect">
            <a:avLst/>
          </a:prstGeom>
          <a:noFill/>
          <a:ln>
            <a:noFill/>
          </a:ln>
        </p:spPr>
      </p:pic>
      <p:sp>
        <p:nvSpPr>
          <p:cNvPr id="282" name="Google Shape;282;p9"/>
          <p:cNvSpPr txBox="1"/>
          <p:nvPr>
            <p:ph type="title"/>
          </p:nvPr>
        </p:nvSpPr>
        <p:spPr>
          <a:xfrm>
            <a:off x="228600" y="274320"/>
            <a:ext cx="8686800" cy="13719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360"/>
              </a:spcBef>
              <a:spcAft>
                <a:spcPts val="0"/>
              </a:spcAft>
              <a:buClr>
                <a:schemeClr val="dk1"/>
              </a:buClr>
              <a:buSzPts val="1100"/>
              <a:buFont typeface="Arial"/>
              <a:buNone/>
            </a:pPr>
            <a:r>
              <a:rPr lang="en-US" sz="3600"/>
              <a:t>Welcome:</a:t>
            </a:r>
            <a:endParaRPr sz="3600"/>
          </a:p>
          <a:p>
            <a:pPr indent="0" lvl="0" marL="0" rtl="0" algn="ctr">
              <a:lnSpc>
                <a:spcPct val="90000"/>
              </a:lnSpc>
              <a:spcBef>
                <a:spcPts val="360"/>
              </a:spcBef>
              <a:spcAft>
                <a:spcPts val="0"/>
              </a:spcAft>
              <a:buClr>
                <a:schemeClr val="dk1"/>
              </a:buClr>
              <a:buSzPts val="1100"/>
              <a:buFont typeface="Arial"/>
              <a:buNone/>
            </a:pPr>
            <a:r>
              <a:rPr lang="en-US" sz="3600"/>
              <a:t>Systems Check</a:t>
            </a:r>
            <a:endParaRPr sz="36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9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r>
              <a:rPr lang="en-US"/>
              <a:t>Soft Skills or Core Competencies?</a:t>
            </a:r>
            <a:endParaRPr/>
          </a:p>
        </p:txBody>
      </p:sp>
      <p:sp>
        <p:nvSpPr>
          <p:cNvPr id="1026" name="Google Shape;1026;p90"/>
          <p:cNvSpPr txBox="1"/>
          <p:nvPr>
            <p:ph idx="1" type="body"/>
          </p:nvPr>
        </p:nvSpPr>
        <p:spPr>
          <a:xfrm>
            <a:off x="325100" y="1510925"/>
            <a:ext cx="8233200" cy="4884000"/>
          </a:xfrm>
          <a:prstGeom prst="rect">
            <a:avLst/>
          </a:prstGeom>
          <a:noFill/>
          <a:ln>
            <a:noFill/>
          </a:ln>
        </p:spPr>
        <p:txBody>
          <a:bodyPr anchorCtr="0" anchor="t" bIns="45700" lIns="91425" spcFirstLastPara="1" rIns="91425" wrap="square" tIns="45700">
            <a:noAutofit/>
          </a:bodyPr>
          <a:lstStyle/>
          <a:p>
            <a:pPr indent="0" lvl="0" marL="25400" rtl="0" algn="l">
              <a:lnSpc>
                <a:spcPct val="100000"/>
              </a:lnSpc>
              <a:spcBef>
                <a:spcPts val="640"/>
              </a:spcBef>
              <a:spcAft>
                <a:spcPts val="0"/>
              </a:spcAft>
              <a:buSzPts val="3200"/>
              <a:buNone/>
            </a:pPr>
            <a:r>
              <a:rPr lang="en-US" sz="2600"/>
              <a:t> “They aren’t called soft skills; they are called courage-building skills.” —Brené Brown</a:t>
            </a:r>
            <a:endParaRPr sz="2600"/>
          </a:p>
          <a:p>
            <a:pPr indent="0" lvl="0" marL="25400" rtl="0" algn="l">
              <a:lnSpc>
                <a:spcPct val="100000"/>
              </a:lnSpc>
              <a:spcBef>
                <a:spcPts val="640"/>
              </a:spcBef>
              <a:spcAft>
                <a:spcPts val="0"/>
              </a:spcAft>
              <a:buSzPts val="3200"/>
              <a:buNone/>
            </a:pPr>
            <a:r>
              <a:t/>
            </a:r>
            <a:endParaRPr sz="2600"/>
          </a:p>
          <a:p>
            <a:pPr indent="0" lvl="0" marL="25400" rtl="0" algn="l">
              <a:lnSpc>
                <a:spcPct val="100000"/>
              </a:lnSpc>
              <a:spcBef>
                <a:spcPts val="640"/>
              </a:spcBef>
              <a:spcAft>
                <a:spcPts val="0"/>
              </a:spcAft>
              <a:buSzPts val="3200"/>
              <a:buNone/>
            </a:pPr>
            <a:r>
              <a:rPr lang="en-US" sz="2600"/>
              <a:t>85% of one’s success in the workplace is attributed to ‘soft skills’ and only 15% to technical skills.—Harvard Study</a:t>
            </a:r>
            <a:endParaRPr sz="2600"/>
          </a:p>
          <a:p>
            <a:pPr indent="0" lvl="0" marL="25400" rtl="0" algn="l">
              <a:lnSpc>
                <a:spcPct val="100000"/>
              </a:lnSpc>
              <a:spcBef>
                <a:spcPts val="640"/>
              </a:spcBef>
              <a:spcAft>
                <a:spcPts val="0"/>
              </a:spcAft>
              <a:buSzPts val="3200"/>
              <a:buNone/>
            </a:pPr>
            <a:r>
              <a:t/>
            </a:r>
            <a:endParaRPr sz="2600"/>
          </a:p>
          <a:p>
            <a:pPr indent="0" lvl="0" marL="25400" rtl="0" algn="l">
              <a:lnSpc>
                <a:spcPct val="100000"/>
              </a:lnSpc>
              <a:spcBef>
                <a:spcPts val="640"/>
              </a:spcBef>
              <a:spcAft>
                <a:spcPts val="0"/>
              </a:spcAft>
              <a:buSzPts val="3200"/>
              <a:buNone/>
            </a:pPr>
            <a:r>
              <a:rPr lang="en-US" sz="2600"/>
              <a:t>“I really reject the idea of soft skills. There is nothing soft about them. We have hard skills and we have human skills. We need more human skills.” —Simon Sinek</a:t>
            </a:r>
            <a:endParaRPr sz="26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9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en-US"/>
              <a:t>Top 10 Coaching Skills</a:t>
            </a:r>
            <a:endParaRPr/>
          </a:p>
        </p:txBody>
      </p:sp>
      <p:sp>
        <p:nvSpPr>
          <p:cNvPr id="1033" name="Google Shape;1033;p91"/>
          <p:cNvSpPr txBox="1"/>
          <p:nvPr>
            <p:ph idx="1" type="body"/>
          </p:nvPr>
        </p:nvSpPr>
        <p:spPr>
          <a:xfrm>
            <a:off x="2010150" y="1592525"/>
            <a:ext cx="5892900" cy="4773600"/>
          </a:xfrm>
          <a:prstGeom prst="rect">
            <a:avLst/>
          </a:prstGeom>
          <a:noFill/>
          <a:ln>
            <a:noFill/>
          </a:ln>
        </p:spPr>
        <p:txBody>
          <a:bodyPr anchorCtr="0" anchor="t" bIns="45700" lIns="91425" spcFirstLastPara="1" rIns="91425" wrap="square" tIns="45700">
            <a:normAutofit/>
          </a:bodyPr>
          <a:lstStyle/>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Resilience</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Emotional intelligence</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Problem solving</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Creativity</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Communication</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Stress management</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Time management</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Empathy</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Collaboration</a:t>
            </a:r>
            <a:endParaRPr sz="2800">
              <a:solidFill>
                <a:srgbClr val="222222"/>
              </a:solidFill>
            </a:endParaRPr>
          </a:p>
          <a:p>
            <a:pPr indent="-406400" lvl="0" marL="914400" rtl="0" algn="l">
              <a:lnSpc>
                <a:spcPct val="100000"/>
              </a:lnSpc>
              <a:spcBef>
                <a:spcPts val="0"/>
              </a:spcBef>
              <a:spcAft>
                <a:spcPts val="0"/>
              </a:spcAft>
              <a:buClr>
                <a:srgbClr val="222222"/>
              </a:buClr>
              <a:buSzPts val="2800"/>
              <a:buFont typeface="Verdana"/>
              <a:buAutoNum type="arabicPeriod"/>
            </a:pPr>
            <a:r>
              <a:rPr lang="en-US" sz="2800">
                <a:solidFill>
                  <a:srgbClr val="222222"/>
                </a:solidFill>
              </a:rPr>
              <a:t>Leadership </a:t>
            </a:r>
            <a:endParaRPr sz="36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pic>
        <p:nvPicPr>
          <p:cNvPr id="1039" name="Google Shape;1039;p92"/>
          <p:cNvPicPr preferRelativeResize="0"/>
          <p:nvPr/>
        </p:nvPicPr>
        <p:blipFill rotWithShape="1">
          <a:blip r:embed="rId3">
            <a:alphaModFix/>
          </a:blip>
          <a:srcRect b="0" l="0" r="0" t="0"/>
          <a:stretch/>
        </p:blipFill>
        <p:spPr>
          <a:xfrm>
            <a:off x="152400" y="152400"/>
            <a:ext cx="6629398" cy="4890992"/>
          </a:xfrm>
          <a:prstGeom prst="rect">
            <a:avLst/>
          </a:prstGeom>
          <a:noFill/>
          <a:ln>
            <a:noFill/>
          </a:ln>
        </p:spPr>
      </p:pic>
      <p:pic>
        <p:nvPicPr>
          <p:cNvPr id="1040" name="Google Shape;1040;p92"/>
          <p:cNvPicPr preferRelativeResize="0"/>
          <p:nvPr/>
        </p:nvPicPr>
        <p:blipFill rotWithShape="1">
          <a:blip r:embed="rId4">
            <a:alphaModFix/>
          </a:blip>
          <a:srcRect b="0" l="0" r="0" t="17348"/>
          <a:stretch/>
        </p:blipFill>
        <p:spPr>
          <a:xfrm>
            <a:off x="0" y="1265850"/>
            <a:ext cx="9144000" cy="5668350"/>
          </a:xfrm>
          <a:prstGeom prst="rect">
            <a:avLst/>
          </a:prstGeom>
          <a:noFill/>
          <a:ln>
            <a:noFill/>
          </a:ln>
        </p:spPr>
      </p:pic>
      <p:sp>
        <p:nvSpPr>
          <p:cNvPr id="1041" name="Google Shape;1041;p92"/>
          <p:cNvSpPr/>
          <p:nvPr/>
        </p:nvSpPr>
        <p:spPr>
          <a:xfrm>
            <a:off x="7504850" y="3648208"/>
            <a:ext cx="1433400" cy="680400"/>
          </a:xfrm>
          <a:prstGeom prst="ellipse">
            <a:avLst/>
          </a:prstGeom>
          <a:noFill/>
          <a:ln cap="flat" cmpd="sng" w="762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p92"/>
          <p:cNvSpPr/>
          <p:nvPr/>
        </p:nvSpPr>
        <p:spPr>
          <a:xfrm>
            <a:off x="2509800" y="3648208"/>
            <a:ext cx="1433400" cy="603900"/>
          </a:xfrm>
          <a:prstGeom prst="ellipse">
            <a:avLst/>
          </a:prstGeom>
          <a:noFill/>
          <a:ln cap="flat" cmpd="sng" w="7620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p92"/>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US"/>
              <a:t>Managing Complex Change</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id="1049" name="Google Shape;1049;p93"/>
          <p:cNvPicPr preferRelativeResize="0"/>
          <p:nvPr/>
        </p:nvPicPr>
        <p:blipFill rotWithShape="1">
          <a:blip r:embed="rId3">
            <a:alphaModFix/>
          </a:blip>
          <a:srcRect b="0" l="0" r="0" t="0"/>
          <a:stretch/>
        </p:blipFill>
        <p:spPr>
          <a:xfrm>
            <a:off x="901575" y="1678525"/>
            <a:ext cx="7555026" cy="4768325"/>
          </a:xfrm>
          <a:prstGeom prst="rect">
            <a:avLst/>
          </a:prstGeom>
          <a:noFill/>
          <a:ln cap="flat" cmpd="sng" w="9525">
            <a:solidFill>
              <a:schemeClr val="dk1"/>
            </a:solidFill>
            <a:prstDash val="solid"/>
            <a:round/>
            <a:headEnd len="sm" w="sm" type="none"/>
            <a:tailEnd len="sm" w="sm" type="none"/>
          </a:ln>
        </p:spPr>
      </p:pic>
      <p:cxnSp>
        <p:nvCxnSpPr>
          <p:cNvPr id="1050" name="Google Shape;1050;p93"/>
          <p:cNvCxnSpPr/>
          <p:nvPr/>
        </p:nvCxnSpPr>
        <p:spPr>
          <a:xfrm rot="10739964">
            <a:off x="794593" y="3878501"/>
            <a:ext cx="7661968" cy="184230"/>
          </a:xfrm>
          <a:prstGeom prst="straightConnector1">
            <a:avLst/>
          </a:prstGeom>
          <a:noFill/>
          <a:ln cap="flat" cmpd="sng" w="76200">
            <a:solidFill>
              <a:srgbClr val="FF1619"/>
            </a:solidFill>
            <a:prstDash val="solid"/>
            <a:miter lim="8000"/>
            <a:headEnd len="sm" w="sm" type="none"/>
            <a:tailEnd len="sm" w="sm" type="none"/>
          </a:ln>
        </p:spPr>
      </p:cxnSp>
      <p:sp>
        <p:nvSpPr>
          <p:cNvPr id="1051" name="Google Shape;1051;p93"/>
          <p:cNvSpPr txBox="1"/>
          <p:nvPr/>
        </p:nvSpPr>
        <p:spPr>
          <a:xfrm rot="-855163">
            <a:off x="33019" y="2466088"/>
            <a:ext cx="1675472" cy="4770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105775"/>
                </a:solidFill>
                <a:latin typeface="Verdana"/>
                <a:ea typeface="Verdana"/>
                <a:cs typeface="Verdana"/>
                <a:sym typeface="Verdana"/>
              </a:rPr>
              <a:t>KNOWING</a:t>
            </a:r>
            <a:endParaRPr b="1" i="0" sz="1900" u="none" cap="none" strike="noStrike">
              <a:solidFill>
                <a:srgbClr val="105775"/>
              </a:solidFill>
              <a:latin typeface="Verdana"/>
              <a:ea typeface="Verdana"/>
              <a:cs typeface="Verdana"/>
              <a:sym typeface="Verdana"/>
            </a:endParaRPr>
          </a:p>
        </p:txBody>
      </p:sp>
      <p:sp>
        <p:nvSpPr>
          <p:cNvPr id="1052" name="Google Shape;1052;p93"/>
          <p:cNvSpPr txBox="1"/>
          <p:nvPr/>
        </p:nvSpPr>
        <p:spPr>
          <a:xfrm rot="-855163">
            <a:off x="33019" y="4797263"/>
            <a:ext cx="1675472" cy="47702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105775"/>
                </a:solidFill>
                <a:latin typeface="Verdana"/>
                <a:ea typeface="Verdana"/>
                <a:cs typeface="Verdana"/>
                <a:sym typeface="Verdana"/>
              </a:rPr>
              <a:t>DOING</a:t>
            </a:r>
            <a:endParaRPr b="1" i="0" sz="1900" u="none" cap="none" strike="noStrike">
              <a:solidFill>
                <a:srgbClr val="105775"/>
              </a:solidFill>
              <a:latin typeface="Verdana"/>
              <a:ea typeface="Verdana"/>
              <a:cs typeface="Verdana"/>
              <a:sym typeface="Verdana"/>
            </a:endParaRPr>
          </a:p>
        </p:txBody>
      </p:sp>
      <p:sp>
        <p:nvSpPr>
          <p:cNvPr id="1053" name="Google Shape;1053;p9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r>
              <a:rPr lang="en-US"/>
              <a:t>Levels of Impact and </a:t>
            </a:r>
            <a:endParaRPr/>
          </a:p>
          <a:p>
            <a:pPr indent="0" lvl="0" marL="0" rtl="0" algn="ctr">
              <a:lnSpc>
                <a:spcPct val="100000"/>
              </a:lnSpc>
              <a:spcBef>
                <a:spcPts val="0"/>
              </a:spcBef>
              <a:spcAft>
                <a:spcPts val="0"/>
              </a:spcAft>
              <a:buClr>
                <a:schemeClr val="lt1"/>
              </a:buClr>
              <a:buSzPct val="111111"/>
              <a:buFont typeface="Verdana"/>
              <a:buNone/>
            </a:pPr>
            <a:r>
              <a:rPr lang="en-US"/>
              <a:t>Training Methods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94"/>
          <p:cNvSpPr txBox="1"/>
          <p:nvPr>
            <p:ph type="title"/>
          </p:nvPr>
        </p:nvSpPr>
        <p:spPr>
          <a:xfrm>
            <a:off x="457200" y="151351"/>
            <a:ext cx="8229600" cy="1266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solidFill>
                  <a:schemeClr val="lt1"/>
                </a:solidFill>
              </a:rPr>
              <a:t>Quote Activity</a:t>
            </a:r>
            <a:endParaRPr>
              <a:solidFill>
                <a:schemeClr val="lt1"/>
              </a:solidFill>
            </a:endParaRPr>
          </a:p>
        </p:txBody>
      </p:sp>
      <p:sp>
        <p:nvSpPr>
          <p:cNvPr id="1059" name="Google Shape;1059;p94"/>
          <p:cNvSpPr txBox="1"/>
          <p:nvPr>
            <p:ph idx="1" type="body"/>
          </p:nvPr>
        </p:nvSpPr>
        <p:spPr>
          <a:xfrm>
            <a:off x="457200" y="1681163"/>
            <a:ext cx="8229600" cy="3406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360"/>
              </a:spcBef>
              <a:spcAft>
                <a:spcPts val="0"/>
              </a:spcAft>
              <a:buClr>
                <a:schemeClr val="dk1"/>
              </a:buClr>
              <a:buSzPts val="440"/>
              <a:buFont typeface="Arial"/>
              <a:buNone/>
            </a:pPr>
            <a:r>
              <a:rPr lang="en-US" sz="3000">
                <a:latin typeface="Verdana"/>
                <a:ea typeface="Verdana"/>
                <a:cs typeface="Verdana"/>
                <a:sym typeface="Verdana"/>
              </a:rPr>
              <a:t>“Coaching is the art of creating an environment, through conversation and a way of being, that</a:t>
            </a:r>
            <a:r>
              <a:rPr lang="en-US" sz="3000"/>
              <a:t> </a:t>
            </a:r>
            <a:r>
              <a:rPr lang="en-US" sz="3000">
                <a:latin typeface="Verdana"/>
                <a:ea typeface="Verdana"/>
                <a:cs typeface="Verdana"/>
                <a:sym typeface="Verdana"/>
              </a:rPr>
              <a:t>facilitates the process by which a person can move toward desired goals in a fulfilling manner.” </a:t>
            </a:r>
            <a:endParaRPr sz="3000"/>
          </a:p>
          <a:p>
            <a:pPr indent="0" lvl="0" marL="0" rtl="0" algn="l">
              <a:lnSpc>
                <a:spcPct val="100000"/>
              </a:lnSpc>
              <a:spcBef>
                <a:spcPts val="360"/>
              </a:spcBef>
              <a:spcAft>
                <a:spcPts val="0"/>
              </a:spcAft>
              <a:buClr>
                <a:schemeClr val="dk1"/>
              </a:buClr>
              <a:buSzPts val="1100"/>
              <a:buFont typeface="Arial"/>
              <a:buNone/>
            </a:pPr>
            <a:r>
              <a:t/>
            </a:r>
            <a:endParaRPr sz="3000"/>
          </a:p>
          <a:p>
            <a:pPr indent="0" lvl="0" marL="0" rtl="0" algn="l">
              <a:lnSpc>
                <a:spcPct val="100000"/>
              </a:lnSpc>
              <a:spcBef>
                <a:spcPts val="360"/>
              </a:spcBef>
              <a:spcAft>
                <a:spcPts val="0"/>
              </a:spcAft>
              <a:buClr>
                <a:schemeClr val="dk1"/>
              </a:buClr>
              <a:buSzPts val="1590"/>
              <a:buFont typeface="Arial"/>
              <a:buNone/>
            </a:pPr>
            <a:r>
              <a:t/>
            </a:r>
            <a:endParaRPr sz="3000">
              <a:latin typeface="Verdana"/>
              <a:ea typeface="Verdana"/>
              <a:cs typeface="Verdana"/>
              <a:sym typeface="Verdana"/>
            </a:endParaRPr>
          </a:p>
          <a:p>
            <a:pPr indent="0" lvl="0" marL="0" rtl="0" algn="l">
              <a:lnSpc>
                <a:spcPct val="100000"/>
              </a:lnSpc>
              <a:spcBef>
                <a:spcPts val="360"/>
              </a:spcBef>
              <a:spcAft>
                <a:spcPts val="0"/>
              </a:spcAft>
              <a:buClr>
                <a:schemeClr val="dk1"/>
              </a:buClr>
              <a:buSzPts val="1375"/>
              <a:buFont typeface="Arial"/>
              <a:buNone/>
            </a:pPr>
            <a:r>
              <a:t/>
            </a:r>
            <a:endParaRPr sz="3000"/>
          </a:p>
          <a:p>
            <a:pPr indent="0" lvl="0" marL="0" rtl="0" algn="l">
              <a:lnSpc>
                <a:spcPct val="100000"/>
              </a:lnSpc>
              <a:spcBef>
                <a:spcPts val="360"/>
              </a:spcBef>
              <a:spcAft>
                <a:spcPts val="0"/>
              </a:spcAft>
              <a:buClr>
                <a:schemeClr val="dk1"/>
              </a:buClr>
              <a:buSzPts val="1375"/>
              <a:buFont typeface="Arial"/>
              <a:buNone/>
            </a:pPr>
            <a:r>
              <a:t/>
            </a:r>
            <a:endParaRPr sz="3000"/>
          </a:p>
          <a:p>
            <a:pPr indent="0" lvl="0" marL="0" rtl="0" algn="l">
              <a:lnSpc>
                <a:spcPct val="100000"/>
              </a:lnSpc>
              <a:spcBef>
                <a:spcPts val="360"/>
              </a:spcBef>
              <a:spcAft>
                <a:spcPts val="0"/>
              </a:spcAft>
              <a:buSzPts val="1800"/>
              <a:buNone/>
            </a:pPr>
            <a:r>
              <a:t/>
            </a:r>
            <a:endParaRPr sz="3000">
              <a:latin typeface="Verdana"/>
              <a:ea typeface="Verdana"/>
              <a:cs typeface="Verdana"/>
              <a:sym typeface="Verdana"/>
            </a:endParaRPr>
          </a:p>
        </p:txBody>
      </p:sp>
      <p:pic>
        <p:nvPicPr>
          <p:cNvPr id="1060" name="Google Shape;1060;p94"/>
          <p:cNvPicPr preferRelativeResize="0"/>
          <p:nvPr/>
        </p:nvPicPr>
        <p:blipFill rotWithShape="1">
          <a:blip r:embed="rId3">
            <a:alphaModFix/>
          </a:blip>
          <a:srcRect b="0" l="0" r="0" t="0"/>
          <a:stretch/>
        </p:blipFill>
        <p:spPr>
          <a:xfrm>
            <a:off x="5648175" y="4290950"/>
            <a:ext cx="3038625" cy="2267275"/>
          </a:xfrm>
          <a:prstGeom prst="rect">
            <a:avLst/>
          </a:prstGeom>
          <a:noFill/>
          <a:ln>
            <a:noFill/>
          </a:ln>
        </p:spPr>
      </p:pic>
      <p:sp>
        <p:nvSpPr>
          <p:cNvPr id="1061" name="Google Shape;1061;p94"/>
          <p:cNvSpPr txBox="1"/>
          <p:nvPr/>
        </p:nvSpPr>
        <p:spPr>
          <a:xfrm>
            <a:off x="629625" y="6344625"/>
            <a:ext cx="5579400" cy="42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60"/>
              </a:spcBef>
              <a:spcAft>
                <a:spcPts val="0"/>
              </a:spcAft>
              <a:buClr>
                <a:schemeClr val="dk1"/>
              </a:buClr>
              <a:buSzPts val="1100"/>
              <a:buFont typeface="Arial"/>
              <a:buNone/>
            </a:pPr>
            <a:r>
              <a:rPr b="0" i="0" lang="en-US" sz="1575" u="none" cap="none" strike="noStrike">
                <a:solidFill>
                  <a:schemeClr val="dk1"/>
                </a:solidFill>
                <a:latin typeface="Verdana"/>
                <a:ea typeface="Verdana"/>
                <a:cs typeface="Verdana"/>
                <a:sym typeface="Verdana"/>
              </a:rPr>
              <a:t>(Tim Gallwey, 2000, p. 177)</a:t>
            </a:r>
            <a:endParaRPr b="0" i="0" sz="900" u="none" cap="none" strike="noStrike">
              <a:solidFill>
                <a:srgbClr val="000000"/>
              </a:solidFill>
              <a:latin typeface="Verdana"/>
              <a:ea typeface="Verdana"/>
              <a:cs typeface="Verdana"/>
              <a:sym typeface="Verdana"/>
            </a:endParaRPr>
          </a:p>
        </p:txBody>
      </p:sp>
      <p:sp>
        <p:nvSpPr>
          <p:cNvPr id="1062" name="Google Shape;1062;p94"/>
          <p:cNvSpPr/>
          <p:nvPr/>
        </p:nvSpPr>
        <p:spPr>
          <a:xfrm>
            <a:off x="357375" y="5603025"/>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95"/>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lang="en-US"/>
              <a:t>Effective communication </a:t>
            </a:r>
            <a:endParaRPr/>
          </a:p>
          <a:p>
            <a:pPr indent="0" lvl="0" marL="0" rtl="0" algn="ctr">
              <a:lnSpc>
                <a:spcPct val="100000"/>
              </a:lnSpc>
              <a:spcBef>
                <a:spcPts val="0"/>
              </a:spcBef>
              <a:spcAft>
                <a:spcPts val="0"/>
              </a:spcAft>
              <a:buSzPct val="111111"/>
              <a:buNone/>
            </a:pPr>
            <a:r>
              <a:rPr lang="en-US"/>
              <a:t>builds trust</a:t>
            </a:r>
            <a:endParaRPr/>
          </a:p>
        </p:txBody>
      </p:sp>
      <p:pic>
        <p:nvPicPr>
          <p:cNvPr id="1069" name="Google Shape;1069;p95"/>
          <p:cNvPicPr preferRelativeResize="0"/>
          <p:nvPr/>
        </p:nvPicPr>
        <p:blipFill rotWithShape="1">
          <a:blip r:embed="rId3">
            <a:alphaModFix/>
          </a:blip>
          <a:srcRect b="0" l="0" r="0" t="0"/>
          <a:stretch/>
        </p:blipFill>
        <p:spPr>
          <a:xfrm>
            <a:off x="849800" y="1371600"/>
            <a:ext cx="7233900" cy="504394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96"/>
          <p:cNvSpPr txBox="1"/>
          <p:nvPr>
            <p:ph type="title"/>
          </p:nvPr>
        </p:nvSpPr>
        <p:spPr>
          <a:xfrm>
            <a:off x="628650" y="235726"/>
            <a:ext cx="7886700" cy="10938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US"/>
              <a:t>Trustworthy Communication</a:t>
            </a:r>
            <a:endParaRPr/>
          </a:p>
        </p:txBody>
      </p:sp>
      <p:sp>
        <p:nvSpPr>
          <p:cNvPr id="1076" name="Google Shape;1076;p96"/>
          <p:cNvSpPr/>
          <p:nvPr/>
        </p:nvSpPr>
        <p:spPr>
          <a:xfrm>
            <a:off x="7971600" y="500690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pic>
        <p:nvPicPr>
          <p:cNvPr id="1077" name="Google Shape;1077;p96"/>
          <p:cNvPicPr preferRelativeResize="0"/>
          <p:nvPr/>
        </p:nvPicPr>
        <p:blipFill rotWithShape="1">
          <a:blip r:embed="rId3">
            <a:alphaModFix/>
          </a:blip>
          <a:srcRect b="0" l="0" r="0" t="0"/>
          <a:stretch/>
        </p:blipFill>
        <p:spPr>
          <a:xfrm>
            <a:off x="475275" y="1456837"/>
            <a:ext cx="3349980" cy="2177208"/>
          </a:xfrm>
          <a:prstGeom prst="rect">
            <a:avLst/>
          </a:prstGeom>
          <a:noFill/>
          <a:ln cap="flat" cmpd="sng" w="9525">
            <a:solidFill>
              <a:schemeClr val="dk2"/>
            </a:solidFill>
            <a:prstDash val="solid"/>
            <a:round/>
            <a:headEnd len="sm" w="sm" type="none"/>
            <a:tailEnd len="sm" w="sm" type="none"/>
          </a:ln>
        </p:spPr>
      </p:pic>
      <p:pic>
        <p:nvPicPr>
          <p:cNvPr id="1078" name="Google Shape;1078;p96"/>
          <p:cNvPicPr preferRelativeResize="0"/>
          <p:nvPr/>
        </p:nvPicPr>
        <p:blipFill rotWithShape="1">
          <a:blip r:embed="rId4">
            <a:alphaModFix/>
          </a:blip>
          <a:srcRect b="0" l="0" r="0" t="0"/>
          <a:stretch/>
        </p:blipFill>
        <p:spPr>
          <a:xfrm>
            <a:off x="4686395" y="1477200"/>
            <a:ext cx="2531419" cy="2204790"/>
          </a:xfrm>
          <a:prstGeom prst="rect">
            <a:avLst/>
          </a:prstGeom>
          <a:noFill/>
          <a:ln cap="flat" cmpd="sng" w="9525">
            <a:solidFill>
              <a:schemeClr val="dk2"/>
            </a:solidFill>
            <a:prstDash val="solid"/>
            <a:round/>
            <a:headEnd len="sm" w="sm" type="none"/>
            <a:tailEnd len="sm" w="sm" type="none"/>
          </a:ln>
        </p:spPr>
      </p:pic>
      <p:pic>
        <p:nvPicPr>
          <p:cNvPr id="1079" name="Google Shape;1079;p96"/>
          <p:cNvPicPr preferRelativeResize="0"/>
          <p:nvPr/>
        </p:nvPicPr>
        <p:blipFill rotWithShape="1">
          <a:blip r:embed="rId5">
            <a:alphaModFix/>
          </a:blip>
          <a:srcRect b="0" l="0" r="0" t="0"/>
          <a:stretch/>
        </p:blipFill>
        <p:spPr>
          <a:xfrm>
            <a:off x="257999" y="4270622"/>
            <a:ext cx="2394272" cy="1845127"/>
          </a:xfrm>
          <a:prstGeom prst="rect">
            <a:avLst/>
          </a:prstGeom>
          <a:noFill/>
          <a:ln cap="flat" cmpd="sng" w="9525">
            <a:solidFill>
              <a:schemeClr val="dk2"/>
            </a:solidFill>
            <a:prstDash val="solid"/>
            <a:round/>
            <a:headEnd len="sm" w="sm" type="none"/>
            <a:tailEnd len="sm" w="sm" type="none"/>
          </a:ln>
        </p:spPr>
      </p:pic>
      <p:pic>
        <p:nvPicPr>
          <p:cNvPr id="1080" name="Google Shape;1080;p96"/>
          <p:cNvPicPr preferRelativeResize="0"/>
          <p:nvPr/>
        </p:nvPicPr>
        <p:blipFill rotWithShape="1">
          <a:blip r:embed="rId6">
            <a:alphaModFix/>
          </a:blip>
          <a:srcRect b="0" l="0" r="0" t="0"/>
          <a:stretch/>
        </p:blipFill>
        <p:spPr>
          <a:xfrm>
            <a:off x="3484100" y="4270621"/>
            <a:ext cx="2973771" cy="209164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97"/>
          <p:cNvSpPr txBox="1"/>
          <p:nvPr>
            <p:ph type="title"/>
          </p:nvPr>
        </p:nvSpPr>
        <p:spPr>
          <a:xfrm>
            <a:off x="457200" y="274638"/>
            <a:ext cx="8229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Stop and Jot</a:t>
            </a:r>
            <a:endParaRPr i="0" u="none" cap="none" strike="noStrike">
              <a:solidFill>
                <a:schemeClr val="lt1"/>
              </a:solidFill>
            </a:endParaRPr>
          </a:p>
        </p:txBody>
      </p:sp>
      <p:sp>
        <p:nvSpPr>
          <p:cNvPr id="1087" name="Google Shape;1087;p97"/>
          <p:cNvSpPr txBox="1"/>
          <p:nvPr>
            <p:ph idx="4294967295" type="body"/>
          </p:nvPr>
        </p:nvSpPr>
        <p:spPr>
          <a:xfrm>
            <a:off x="0" y="1624013"/>
            <a:ext cx="7988300" cy="5072062"/>
          </a:xfrm>
          <a:prstGeom prst="rect">
            <a:avLst/>
          </a:prstGeom>
          <a:noFill/>
          <a:ln>
            <a:noFill/>
          </a:ln>
        </p:spPr>
        <p:txBody>
          <a:bodyPr anchorCtr="0" anchor="t" bIns="45700" lIns="91425" spcFirstLastPara="1" rIns="91425" wrap="square" tIns="45700">
            <a:normAutofit fontScale="62500" lnSpcReduction="20000"/>
          </a:bodyPr>
          <a:lstStyle/>
          <a:p>
            <a:pPr indent="-417557" lvl="0" marL="457200" rtl="0" algn="l">
              <a:lnSpc>
                <a:spcPct val="120000"/>
              </a:lnSpc>
              <a:spcBef>
                <a:spcPts val="0"/>
              </a:spcBef>
              <a:spcAft>
                <a:spcPts val="0"/>
              </a:spcAft>
              <a:buClr>
                <a:srgbClr val="000000"/>
              </a:buClr>
              <a:buSzPct val="100000"/>
              <a:buFont typeface="Verdana"/>
              <a:buChar char="•"/>
            </a:pPr>
            <a:r>
              <a:rPr lang="en-US" sz="4250">
                <a:solidFill>
                  <a:srgbClr val="000000"/>
                </a:solidFill>
              </a:rPr>
              <a:t>What is a recent experience you’ve had </a:t>
            </a:r>
            <a:r>
              <a:rPr i="1" lang="en-US" sz="4250">
                <a:solidFill>
                  <a:srgbClr val="000000"/>
                </a:solidFill>
              </a:rPr>
              <a:t>as a systems coach</a:t>
            </a:r>
            <a:r>
              <a:rPr lang="en-US" sz="4250">
                <a:solidFill>
                  <a:srgbClr val="000000"/>
                </a:solidFill>
              </a:rPr>
              <a:t> that was challenging for you?</a:t>
            </a:r>
            <a:endParaRPr sz="4250">
              <a:solidFill>
                <a:srgbClr val="000000"/>
              </a:solidFill>
            </a:endParaRPr>
          </a:p>
          <a:p>
            <a:pPr indent="-53336" lvl="0" marL="182880" rtl="0" algn="l">
              <a:lnSpc>
                <a:spcPct val="120000"/>
              </a:lnSpc>
              <a:spcBef>
                <a:spcPts val="480"/>
              </a:spcBef>
              <a:spcAft>
                <a:spcPts val="0"/>
              </a:spcAft>
              <a:buClr>
                <a:srgbClr val="93A299"/>
              </a:buClr>
              <a:buSzPct val="48000"/>
              <a:buFont typeface="Arial"/>
              <a:buNone/>
            </a:pPr>
            <a:r>
              <a:t/>
            </a:r>
            <a:endParaRPr sz="4250">
              <a:solidFill>
                <a:srgbClr val="000000"/>
              </a:solidFill>
            </a:endParaRPr>
          </a:p>
          <a:p>
            <a:pPr indent="-417557" lvl="0" marL="457200" rtl="0" algn="l">
              <a:lnSpc>
                <a:spcPct val="120000"/>
              </a:lnSpc>
              <a:spcBef>
                <a:spcPts val="480"/>
              </a:spcBef>
              <a:spcAft>
                <a:spcPts val="0"/>
              </a:spcAft>
              <a:buClr>
                <a:srgbClr val="000000"/>
              </a:buClr>
              <a:buSzPct val="100000"/>
              <a:buFont typeface="Verdana"/>
              <a:buChar char="•"/>
            </a:pPr>
            <a:r>
              <a:rPr lang="en-US" sz="4250">
                <a:solidFill>
                  <a:srgbClr val="000000"/>
                </a:solidFill>
              </a:rPr>
              <a:t>Write about the experience on a scratch piece of paper, changing identifying names and locations to protect identity.</a:t>
            </a:r>
            <a:endParaRPr sz="4250">
              <a:solidFill>
                <a:srgbClr val="000000"/>
              </a:solidFill>
            </a:endParaRPr>
          </a:p>
          <a:p>
            <a:pPr indent="0" lvl="0" marL="457200" rtl="0" algn="l">
              <a:lnSpc>
                <a:spcPct val="120000"/>
              </a:lnSpc>
              <a:spcBef>
                <a:spcPts val="480"/>
              </a:spcBef>
              <a:spcAft>
                <a:spcPts val="0"/>
              </a:spcAft>
              <a:buSzPct val="107561"/>
              <a:buNone/>
            </a:pPr>
            <a:r>
              <a:t/>
            </a:r>
            <a:endParaRPr sz="4250">
              <a:solidFill>
                <a:srgbClr val="000000"/>
              </a:solidFill>
            </a:endParaRPr>
          </a:p>
          <a:p>
            <a:pPr indent="-417557" lvl="0" marL="457200" rtl="0" algn="l">
              <a:lnSpc>
                <a:spcPct val="120000"/>
              </a:lnSpc>
              <a:spcBef>
                <a:spcPts val="480"/>
              </a:spcBef>
              <a:spcAft>
                <a:spcPts val="0"/>
              </a:spcAft>
              <a:buClr>
                <a:srgbClr val="000000"/>
              </a:buClr>
              <a:buSzPct val="100000"/>
              <a:buFont typeface="Verdana"/>
              <a:buChar char="•"/>
            </a:pPr>
            <a:r>
              <a:rPr lang="en-US" sz="4250">
                <a:solidFill>
                  <a:srgbClr val="000000"/>
                </a:solidFill>
              </a:rPr>
              <a:t>When you’re finished, tuck the paper away somewhere for safe keeping. </a:t>
            </a:r>
            <a:endParaRPr sz="4250">
              <a:solidFill>
                <a:srgbClr val="000000"/>
              </a:solidFill>
            </a:endParaRPr>
          </a:p>
          <a:p>
            <a:pPr indent="0" lvl="0" marL="0" rtl="0" algn="l">
              <a:lnSpc>
                <a:spcPct val="100000"/>
              </a:lnSpc>
              <a:spcBef>
                <a:spcPts val="480"/>
              </a:spcBef>
              <a:spcAft>
                <a:spcPts val="0"/>
              </a:spcAft>
              <a:buSzPct val="326530"/>
              <a:buNone/>
            </a:pPr>
            <a:r>
              <a:t/>
            </a:r>
            <a:endParaRPr sz="1400">
              <a:solidFill>
                <a:srgbClr val="000000"/>
              </a:solidFill>
              <a:latin typeface="Arial"/>
              <a:ea typeface="Arial"/>
              <a:cs typeface="Arial"/>
              <a:sym typeface="Arial"/>
            </a:endParaRPr>
          </a:p>
          <a:p>
            <a:pPr indent="457200" lvl="0" marL="5943600" rtl="0" algn="l">
              <a:lnSpc>
                <a:spcPct val="100000"/>
              </a:lnSpc>
              <a:spcBef>
                <a:spcPts val="480"/>
              </a:spcBef>
              <a:spcAft>
                <a:spcPts val="0"/>
              </a:spcAft>
              <a:buSzPct val="326530"/>
              <a:buNone/>
            </a:pPr>
            <a:r>
              <a:t/>
            </a:r>
            <a:endParaRPr sz="1400">
              <a:solidFill>
                <a:srgbClr val="000000"/>
              </a:solidFill>
              <a:latin typeface="Arial"/>
              <a:ea typeface="Arial"/>
              <a:cs typeface="Arial"/>
              <a:sym typeface="Arial"/>
            </a:endParaRPr>
          </a:p>
          <a:p>
            <a:pPr indent="0" lvl="0" marL="457200" rtl="0" algn="l">
              <a:lnSpc>
                <a:spcPct val="100000"/>
              </a:lnSpc>
              <a:spcBef>
                <a:spcPts val="480"/>
              </a:spcBef>
              <a:spcAft>
                <a:spcPts val="0"/>
              </a:spcAft>
              <a:buSzPct val="142856"/>
              <a:buNone/>
            </a:pPr>
            <a:r>
              <a:t/>
            </a:r>
            <a:endParaRPr/>
          </a:p>
        </p:txBody>
      </p:sp>
      <p:sp>
        <p:nvSpPr>
          <p:cNvPr id="1088" name="Google Shape;1088;p97"/>
          <p:cNvSpPr/>
          <p:nvPr/>
        </p:nvSpPr>
        <p:spPr>
          <a:xfrm>
            <a:off x="334050" y="5976150"/>
            <a:ext cx="798000" cy="741600"/>
          </a:xfrm>
          <a:prstGeom prst="star5">
            <a:avLst>
              <a:gd fmla="val 19098" name="adj"/>
              <a:gd fmla="val 105146" name="hf"/>
              <a:gd fmla="val 110557" name="vf"/>
            </a:avLst>
          </a:prstGeom>
          <a:solidFill>
            <a:srgbClr val="ACCBF9"/>
          </a:solidFill>
          <a:ln cap="flat" cmpd="sng" w="9525">
            <a:solidFill>
              <a:srgbClr val="24285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98"/>
          <p:cNvSpPr txBox="1"/>
          <p:nvPr>
            <p:ph type="title"/>
          </p:nvPr>
        </p:nvSpPr>
        <p:spPr>
          <a:xfrm>
            <a:off x="457200" y="226238"/>
            <a:ext cx="8229600" cy="1143300"/>
          </a:xfrm>
          <a:prstGeom prst="rect">
            <a:avLst/>
          </a:prstGeom>
          <a:solidFill>
            <a:srgbClr val="003369"/>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Clr>
                <a:srgbClr val="000000"/>
              </a:buClr>
              <a:buSzPts val="4000"/>
              <a:buFont typeface="Arial"/>
              <a:buNone/>
            </a:pPr>
            <a:r>
              <a:rPr lang="en-US">
                <a:solidFill>
                  <a:schemeClr val="lt1"/>
                </a:solidFill>
              </a:rPr>
              <a:t>A Tool is Only as Good as the Person Holding it</a:t>
            </a:r>
            <a:endParaRPr i="0" sz="4000" u="none" cap="none" strike="noStrike">
              <a:solidFill>
                <a:schemeClr val="lt1"/>
              </a:solidFill>
            </a:endParaRPr>
          </a:p>
        </p:txBody>
      </p:sp>
      <p:sp>
        <p:nvSpPr>
          <p:cNvPr id="1095" name="Google Shape;1095;p98"/>
          <p:cNvSpPr txBox="1"/>
          <p:nvPr>
            <p:ph idx="4294967295" type="body"/>
          </p:nvPr>
        </p:nvSpPr>
        <p:spPr>
          <a:xfrm>
            <a:off x="0" y="1406525"/>
            <a:ext cx="7988300" cy="5072063"/>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3200"/>
              <a:buNone/>
            </a:pPr>
            <a:r>
              <a:t/>
            </a:r>
            <a:endParaRPr sz="2800">
              <a:solidFill>
                <a:srgbClr val="000000"/>
              </a:solidFill>
              <a:latin typeface="Calibri"/>
              <a:ea typeface="Calibri"/>
              <a:cs typeface="Calibri"/>
              <a:sym typeface="Calibri"/>
            </a:endParaRPr>
          </a:p>
          <a:p>
            <a:pPr indent="0" lvl="0" marL="0" rtl="0" algn="l">
              <a:lnSpc>
                <a:spcPct val="90000"/>
              </a:lnSpc>
              <a:spcBef>
                <a:spcPts val="0"/>
              </a:spcBef>
              <a:spcAft>
                <a:spcPts val="0"/>
              </a:spcAft>
              <a:buClr>
                <a:srgbClr val="000000"/>
              </a:buClr>
              <a:buSzPts val="2800"/>
              <a:buFont typeface="Arial"/>
              <a:buNone/>
            </a:pPr>
            <a:r>
              <a:rPr lang="en-US" sz="2800">
                <a:solidFill>
                  <a:schemeClr val="dk2"/>
                </a:solidFill>
              </a:rPr>
              <a:t>TOOLS </a:t>
            </a:r>
            <a:endParaRPr sz="2800">
              <a:solidFill>
                <a:srgbClr val="000000"/>
              </a:solidFill>
            </a:endParaRPr>
          </a:p>
          <a:p>
            <a:pPr indent="-457200" lvl="0" marL="457200" rtl="0" algn="l">
              <a:lnSpc>
                <a:spcPct val="90000"/>
              </a:lnSpc>
              <a:spcBef>
                <a:spcPts val="1000"/>
              </a:spcBef>
              <a:spcAft>
                <a:spcPts val="0"/>
              </a:spcAft>
              <a:buClr>
                <a:srgbClr val="000000"/>
              </a:buClr>
              <a:buSzPts val="2800"/>
              <a:buChar char="•"/>
            </a:pPr>
            <a:r>
              <a:rPr lang="en-US" sz="2800">
                <a:solidFill>
                  <a:srgbClr val="000000"/>
                </a:solidFill>
              </a:rPr>
              <a:t>Checklists</a:t>
            </a:r>
            <a:endParaRPr sz="2800">
              <a:solidFill>
                <a:srgbClr val="000000"/>
              </a:solidFill>
            </a:endParaRPr>
          </a:p>
          <a:p>
            <a:pPr indent="-457200" lvl="0" marL="457200" rtl="0" algn="l">
              <a:lnSpc>
                <a:spcPct val="90000"/>
              </a:lnSpc>
              <a:spcBef>
                <a:spcPts val="1000"/>
              </a:spcBef>
              <a:spcAft>
                <a:spcPts val="0"/>
              </a:spcAft>
              <a:buClr>
                <a:srgbClr val="000000"/>
              </a:buClr>
              <a:buSzPts val="2800"/>
              <a:buChar char="•"/>
            </a:pPr>
            <a:r>
              <a:rPr lang="en-US" sz="2800">
                <a:solidFill>
                  <a:srgbClr val="000000"/>
                </a:solidFill>
              </a:rPr>
              <a:t>Observation walkthroughs</a:t>
            </a:r>
            <a:endParaRPr sz="2800">
              <a:solidFill>
                <a:srgbClr val="000000"/>
              </a:solidFill>
            </a:endParaRPr>
          </a:p>
          <a:p>
            <a:pPr indent="-457200" lvl="0" marL="457200" rtl="0" algn="l">
              <a:lnSpc>
                <a:spcPct val="90000"/>
              </a:lnSpc>
              <a:spcBef>
                <a:spcPts val="1000"/>
              </a:spcBef>
              <a:spcAft>
                <a:spcPts val="0"/>
              </a:spcAft>
              <a:buClr>
                <a:srgbClr val="000000"/>
              </a:buClr>
              <a:buSzPts val="2800"/>
              <a:buChar char="•"/>
            </a:pPr>
            <a:r>
              <a:rPr lang="en-US" sz="2800">
                <a:solidFill>
                  <a:srgbClr val="000000"/>
                </a:solidFill>
              </a:rPr>
              <a:t>Data trackers</a:t>
            </a:r>
            <a:endParaRPr sz="2800">
              <a:solidFill>
                <a:srgbClr val="000000"/>
              </a:solidFill>
            </a:endParaRPr>
          </a:p>
          <a:p>
            <a:pPr indent="-457200" lvl="0" marL="457200" rtl="0" algn="l">
              <a:lnSpc>
                <a:spcPct val="90000"/>
              </a:lnSpc>
              <a:spcBef>
                <a:spcPts val="1000"/>
              </a:spcBef>
              <a:spcAft>
                <a:spcPts val="0"/>
              </a:spcAft>
              <a:buClr>
                <a:srgbClr val="000000"/>
              </a:buClr>
              <a:buSzPts val="2800"/>
              <a:buChar char="•"/>
            </a:pPr>
            <a:r>
              <a:rPr lang="en-US" sz="2800">
                <a:solidFill>
                  <a:srgbClr val="000000"/>
                </a:solidFill>
              </a:rPr>
              <a:t>Lesson plan templates</a:t>
            </a:r>
            <a:endParaRPr sz="2800">
              <a:solidFill>
                <a:srgbClr val="000000"/>
              </a:solidFill>
            </a:endParaRPr>
          </a:p>
          <a:p>
            <a:pPr indent="-457200" lvl="0" marL="457200" rtl="0" algn="l">
              <a:lnSpc>
                <a:spcPct val="90000"/>
              </a:lnSpc>
              <a:spcBef>
                <a:spcPts val="1000"/>
              </a:spcBef>
              <a:spcAft>
                <a:spcPts val="0"/>
              </a:spcAft>
              <a:buClr>
                <a:srgbClr val="000000"/>
              </a:buClr>
              <a:buSzPts val="2800"/>
              <a:buChar char="•"/>
            </a:pPr>
            <a:r>
              <a:rPr lang="en-US" sz="2800">
                <a:solidFill>
                  <a:srgbClr val="000000"/>
                </a:solidFill>
              </a:rPr>
              <a:t>Teacher interviews</a:t>
            </a:r>
            <a:endParaRPr sz="2800">
              <a:solidFill>
                <a:srgbClr val="000000"/>
              </a:solidFill>
            </a:endParaRPr>
          </a:p>
        </p:txBody>
      </p:sp>
      <p:pic>
        <p:nvPicPr>
          <p:cNvPr descr="Screen Shot 2017-02-27 at 12.07.19 PM.png" id="1096" name="Google Shape;1096;p98"/>
          <p:cNvPicPr preferRelativeResize="0"/>
          <p:nvPr/>
        </p:nvPicPr>
        <p:blipFill rotWithShape="1">
          <a:blip r:embed="rId3">
            <a:alphaModFix/>
          </a:blip>
          <a:srcRect b="0" l="0" r="0" t="0"/>
          <a:stretch/>
        </p:blipFill>
        <p:spPr>
          <a:xfrm>
            <a:off x="5259020" y="2210557"/>
            <a:ext cx="3307630" cy="269527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99"/>
          <p:cNvSpPr txBox="1"/>
          <p:nvPr>
            <p:ph type="title"/>
          </p:nvPr>
        </p:nvSpPr>
        <p:spPr>
          <a:xfrm>
            <a:off x="457200" y="226238"/>
            <a:ext cx="8229600" cy="1143300"/>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a:solidFill>
                  <a:schemeClr val="lt1"/>
                </a:solidFill>
              </a:rPr>
              <a:t>Better Conversations </a:t>
            </a:r>
            <a:endParaRPr i="0" sz="4000" u="none" cap="none" strike="noStrike">
              <a:solidFill>
                <a:schemeClr val="lt1"/>
              </a:solidFill>
            </a:endParaRPr>
          </a:p>
        </p:txBody>
      </p:sp>
      <p:sp>
        <p:nvSpPr>
          <p:cNvPr id="1103" name="Google Shape;1103;p99"/>
          <p:cNvSpPr txBox="1"/>
          <p:nvPr>
            <p:ph idx="4294967295" type="body"/>
          </p:nvPr>
        </p:nvSpPr>
        <p:spPr>
          <a:xfrm>
            <a:off x="1154113" y="1600200"/>
            <a:ext cx="7989887" cy="5072063"/>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3200"/>
              <a:buNone/>
            </a:pPr>
            <a:r>
              <a:t/>
            </a:r>
            <a:endParaRPr sz="2800">
              <a:solidFill>
                <a:srgbClr val="000000"/>
              </a:solidFill>
              <a:latin typeface="Calibri"/>
              <a:ea typeface="Calibri"/>
              <a:cs typeface="Calibri"/>
              <a:sym typeface="Calibri"/>
            </a:endParaRPr>
          </a:p>
          <a:p>
            <a:pPr indent="0" lvl="0" marL="0" rtl="0" algn="l">
              <a:lnSpc>
                <a:spcPct val="100000"/>
              </a:lnSpc>
              <a:spcBef>
                <a:spcPts val="480"/>
              </a:spcBef>
              <a:spcAft>
                <a:spcPts val="0"/>
              </a:spcAft>
              <a:buSzPts val="3200"/>
              <a:buNone/>
            </a:pPr>
            <a:r>
              <a:t/>
            </a:r>
            <a:endParaRPr sz="2400">
              <a:solidFill>
                <a:srgbClr val="000000"/>
              </a:solidFill>
            </a:endParaRPr>
          </a:p>
        </p:txBody>
      </p:sp>
      <p:pic>
        <p:nvPicPr>
          <p:cNvPr descr="Better Conversations cover.jpg" id="1104" name="Google Shape;1104;p99"/>
          <p:cNvPicPr preferRelativeResize="0"/>
          <p:nvPr>
            <p:ph idx="4294967295" type="body"/>
          </p:nvPr>
        </p:nvPicPr>
        <p:blipFill rotWithShape="1">
          <a:blip r:embed="rId3">
            <a:alphaModFix/>
          </a:blip>
          <a:srcRect b="0" l="0" r="0" t="0"/>
          <a:stretch/>
        </p:blipFill>
        <p:spPr>
          <a:xfrm>
            <a:off x="0" y="1728788"/>
            <a:ext cx="3152775" cy="4376737"/>
          </a:xfrm>
          <a:prstGeom prst="rect">
            <a:avLst/>
          </a:prstGeom>
          <a:noFill/>
          <a:ln>
            <a:noFill/>
          </a:ln>
          <a:effectLst>
            <a:outerShdw blurRad="50800" rotWithShape="0" algn="tl" dir="2700000" dist="762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Christine Frawley</dc:creator>
</cp:coreProperties>
</file>