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146"/>
  </p:notesMasterIdLst>
  <p:sldIdLst>
    <p:sldId id="256" r:id="rId3"/>
    <p:sldId id="257" r:id="rId4"/>
    <p:sldId id="258" r:id="rId5"/>
    <p:sldId id="259"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50" r:id="rId93"/>
    <p:sldId id="351" r:id="rId94"/>
    <p:sldId id="352" r:id="rId95"/>
    <p:sldId id="353" r:id="rId96"/>
    <p:sldId id="354" r:id="rId97"/>
    <p:sldId id="355" r:id="rId98"/>
    <p:sldId id="356"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1" r:id="rId113"/>
    <p:sldId id="372" r:id="rId114"/>
    <p:sldId id="373" r:id="rId115"/>
    <p:sldId id="374" r:id="rId116"/>
    <p:sldId id="375" r:id="rId117"/>
    <p:sldId id="376" r:id="rId118"/>
    <p:sldId id="377" r:id="rId119"/>
    <p:sldId id="378" r:id="rId120"/>
    <p:sldId id="379" r:id="rId121"/>
    <p:sldId id="380" r:id="rId122"/>
    <p:sldId id="381" r:id="rId123"/>
    <p:sldId id="382" r:id="rId124"/>
    <p:sldId id="383" r:id="rId125"/>
    <p:sldId id="385" r:id="rId126"/>
    <p:sldId id="386" r:id="rId127"/>
    <p:sldId id="387" r:id="rId128"/>
    <p:sldId id="388" r:id="rId129"/>
    <p:sldId id="389" r:id="rId130"/>
    <p:sldId id="390" r:id="rId131"/>
    <p:sldId id="391" r:id="rId132"/>
    <p:sldId id="393" r:id="rId133"/>
    <p:sldId id="394" r:id="rId134"/>
    <p:sldId id="395" r:id="rId135"/>
    <p:sldId id="396" r:id="rId136"/>
    <p:sldId id="397" r:id="rId137"/>
    <p:sldId id="398" r:id="rId138"/>
    <p:sldId id="399" r:id="rId139"/>
    <p:sldId id="400" r:id="rId140"/>
    <p:sldId id="401" r:id="rId141"/>
    <p:sldId id="402" r:id="rId142"/>
    <p:sldId id="403" r:id="rId143"/>
    <p:sldId id="404" r:id="rId144"/>
    <p:sldId id="405" r:id="rId145"/>
  </p:sldIdLst>
  <p:sldSz cx="9144000" cy="6858000" type="screen4x3"/>
  <p:notesSz cx="6858000" cy="9144000"/>
  <p:embeddedFontLst>
    <p:embeddedFont>
      <p:font typeface="Georgia" panose="02040502050405020303" pitchFamily="18" charset="0"/>
      <p:regular r:id="rId147"/>
      <p:bold r:id="rId148"/>
      <p:italic r:id="rId149"/>
      <p:boldItalic r:id="rId150"/>
    </p:embeddedFont>
    <p:embeddedFont>
      <p:font typeface="Quattrocento Sans" panose="020B0502050000020003" pitchFamily="34" charset="0"/>
      <p:regular r:id="rId151"/>
      <p:bold r:id="rId152"/>
      <p:italic r:id="rId153"/>
      <p:boldItalic r:id="rId154"/>
    </p:embeddedFont>
    <p:embeddedFont>
      <p:font typeface="Trebuchet MS" panose="020B0603020202020204" pitchFamily="34" charset="0"/>
      <p:regular r:id="rId155"/>
      <p:bold r:id="rId156"/>
      <p:italic r:id="rId157"/>
      <p:boldItalic r:id="rId158"/>
    </p:embeddedFont>
    <p:embeddedFont>
      <p:font typeface="Verdana" panose="020B0604030504040204" pitchFamily="34" charset="0"/>
      <p:regular r:id="rId159"/>
      <p:bold r:id="rId160"/>
      <p:italic r:id="rId161"/>
      <p:boldItalic r:id="rId1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ED39D4-D1E7-4C17-A99E-44F0D9AECC76}">
  <a:tblStyle styleId="{77ED39D4-D1E7-4C17-A99E-44F0D9AECC7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7" autoAdjust="0"/>
    <p:restoredTop sz="86441" autoAdjust="0"/>
  </p:normalViewPr>
  <p:slideViewPr>
    <p:cSldViewPr snapToGrid="0">
      <p:cViewPr varScale="1">
        <p:scale>
          <a:sx n="95" d="100"/>
          <a:sy n="95" d="100"/>
        </p:scale>
        <p:origin x="486" y="114"/>
      </p:cViewPr>
      <p:guideLst>
        <p:guide orient="horz" pos="2160"/>
        <p:guide pos="2880"/>
      </p:guideLst>
    </p:cSldViewPr>
  </p:slideViewPr>
  <p:outlineViewPr>
    <p:cViewPr>
      <p:scale>
        <a:sx n="33" d="100"/>
        <a:sy n="33" d="100"/>
      </p:scale>
      <p:origin x="0" y="-37818"/>
    </p:cViewPr>
  </p:outlineViewPr>
  <p:notesTextViewPr>
    <p:cViewPr>
      <p:scale>
        <a:sx n="1" d="1"/>
        <a:sy n="1" d="1"/>
      </p:scale>
      <p:origin x="0" y="0"/>
    </p:cViewPr>
  </p:notesTextViewPr>
  <p:sorterViewPr>
    <p:cViewPr varScale="1">
      <p:scale>
        <a:sx n="1" d="1"/>
        <a:sy n="1" d="1"/>
      </p:scale>
      <p:origin x="0" y="-11946"/>
    </p:cViewPr>
  </p:sorter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font" Target="fonts/font13.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font" Target="fonts/font3.fntdata"/><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font" Target="fonts/font14.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font" Target="fonts/font4.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font" Target="fonts/font15.fntdata"/><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font" Target="fonts/font5.fntdata"/><Relationship Id="rId156" Type="http://schemas.openxmlformats.org/officeDocument/2006/relationships/font" Target="fonts/font10.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font" Target="fonts/font11.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font" Target="fonts/font7.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font" Target="fonts/font2.fntdata"/><Relationship Id="rId16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font" Target="fonts/font8.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theme" Target="theme/theme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p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9" name="Google Shape;1169;p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6" name="Google Shape;1176;p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7" name="Google Shape;1177;p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p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5" name="Google Shape;1185;p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1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p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4" name="Google Shape;1194;p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1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3" name="Google Shape;1203;p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4" name="Google Shape;1204;p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1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1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6" name="Google Shape;1216;p1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1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3" name="Google Shape;1223;p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4" name="Google Shape;1224;p1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1" name="Google Shape;1231;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1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7" name="Google Shape;1237;p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8" name="Google Shape;1238;p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p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7" name="Google Shape;1247;p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1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p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4" name="Google Shape;1254;p1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1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2" name="Google Shape;1262;p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0" name="Google Shape;1270;p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1" name="Google Shape;1271;p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8" name="Google Shape;1278;p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9" name="Google Shape;1279;p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7" name="Google Shape;1287;p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8" name="Google Shape;1288;p1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4" name="Google Shape;1294;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0" name="Google Shape;1300;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7" name="Google Shape;1307;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0" name="Google Shape;1320;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1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6" name="Google Shape;1326;p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7" name="Google Shape;1327;p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1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3" name="Google Shape;1333;p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4" name="Google Shape;1334;p1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p1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1" name="Google Shape;1341;p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2" name="Google Shape;1342;p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9" name="Google Shape;1349;p1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0" name="Google Shape;1350;p1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p1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9" name="Google Shape;1369;p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0" name="Google Shape;1370;p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7" name="Google Shape;1377;p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8" name="Google Shape;1378;p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3ca82990208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6" name="Google Shape;1386;g3ca82990208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g3ca82990208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8" name="Google Shape;1398;p1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9" name="Google Shape;1399;p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p1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5" name="Google Shape;1425;p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6" name="Google Shape;1426;p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3ca82990208_0_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2" name="Google Shape;1432;g3ca82990208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6" name="Google Shape;1456;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7" name="Google Shape;1457;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1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0" name="Google Shape;1470;p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1" name="Google Shape;1471;p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1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8" name="Google Shape;1478;p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9" name="Google Shape;1479;p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1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6" name="Google Shape;1486;p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7" name="Google Shape;1487;p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p1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5" name="Google Shape;1495;p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6" name="Google Shape;1496;p1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p1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6" name="Google Shape;1506;p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7" name="Google Shape;1507;p1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1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3" name="Google Shape;1513;p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4" name="Google Shape;1514;p1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p1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1" name="Google Shape;1521;p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2" name="Google Shape;1522;p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p1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8" name="Google Shape;1528;p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9" name="Google Shape;1529;p1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5" name="Google Shape;1535;p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6" name="Google Shape;1536;p1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p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4" name="Google Shape;1544;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1" name="Google Shape;1551;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8" name="Google Shape;1558;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9" name="Google Shape;1559;p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8" name="Google Shape;1568;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9" name="Google Shape;1569;p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143</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48" name="Google Shape;44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24:notes"/>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Arial"/>
                <a:ea typeface="Arial"/>
                <a:cs typeface="Arial"/>
                <a:sym typeface="Arial"/>
              </a:rPr>
              <a:t>12/12/16</a:t>
            </a:r>
            <a:endParaRPr sz="1400" b="0" i="0" u="none" strike="noStrike" cap="none">
              <a:solidFill>
                <a:srgbClr val="000000"/>
              </a:solidFill>
              <a:latin typeface="Arial"/>
              <a:ea typeface="Arial"/>
              <a:cs typeface="Arial"/>
              <a:sym typeface="Arial"/>
            </a:endParaRPr>
          </a:p>
        </p:txBody>
      </p:sp>
      <p:sp>
        <p:nvSpPr>
          <p:cNvPr id="450" name="Google Shape;450;p24: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9558a1e83d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39558a1e83d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g39558a1e83d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3" name="Google Shape;533;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53</a:t>
            </a:fld>
            <a:endParaRPr sz="12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54</a:t>
            </a:fld>
            <a:endParaRPr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7" name="Google Shape;767;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60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61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6" name="Google Shape;826;p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7" name="Google Shape;827;p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5" name="Google Shape;835;p6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6" name="Google Shape;836;p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8" name="Google Shape;858;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p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6" name="Google Shape;876;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2" name="Google Shape;892;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9" name="Google Shape;899;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73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4" name="Google Shape;914;p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p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2" name="Google Shape;922;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9" name="Google Shape;929;p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0" name="Google Shape;930;p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76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0" name="Google Shape;940;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0" name="Google Shape;950;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7" name="Google Shape;957;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7" name="Google Shape;967;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5" name="Google Shape;975;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5" name="Google Shape;985;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6" name="Google Shape;996;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8" name="Google Shape;1008;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3" name="Google Shape;1033;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1" name="Google Shape;1041;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7" name="Google Shape;1047;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p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2" name="Google Shape;1062;p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0" name="Google Shape;1080;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0" name="Google Shape;1090;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4" name="Google Shape;1104;p9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5" name="Google Shape;1105;p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4" name="Google Shape;1114;p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p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95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4" name="Google Shape;1124;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3" name="Google Shape;1133;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4" name="Google Shape;1134;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1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p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2" name="Google Shape;1152;p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1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1" name="Google Shape;1161;p1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2">
  <p:cSld name="Blank 2">
    <p:bg>
      <p:bgPr>
        <a:solidFill>
          <a:schemeClr val="lt1"/>
        </a:solidFill>
        <a:effectLst/>
      </p:bgPr>
    </p:bg>
    <p:spTree>
      <p:nvGrpSpPr>
        <p:cNvPr id="1" name="Shape 48"/>
        <p:cNvGrpSpPr/>
        <p:nvPr/>
      </p:nvGrpSpPr>
      <p:grpSpPr>
        <a:xfrm>
          <a:off x="0" y="0"/>
          <a:ext cx="0" cy="0"/>
          <a:chOff x="0" y="0"/>
          <a:chExt cx="0" cy="0"/>
        </a:xfrm>
      </p:grpSpPr>
      <p:sp>
        <p:nvSpPr>
          <p:cNvPr id="49" name="Google Shape;49;p1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50"/>
        <p:cNvGrpSpPr/>
        <p:nvPr/>
      </p:nvGrpSpPr>
      <p:grpSpPr>
        <a:xfrm>
          <a:off x="0" y="0"/>
          <a:ext cx="0" cy="0"/>
          <a:chOff x="0" y="0"/>
          <a:chExt cx="0" cy="0"/>
        </a:xfrm>
      </p:grpSpPr>
      <p:sp>
        <p:nvSpPr>
          <p:cNvPr id="51" name="Google Shape;5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Google Shape;5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3" type="blank">
  <p:cSld name="BLANK">
    <p:bg>
      <p:bgPr>
        <a:solidFill>
          <a:schemeClr val="lt1"/>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 name="Google Shape;56;p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Google Shape;57;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 name="Google Shape;61;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 name="Google Shape;62;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Google Shape;63;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15"/>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15"/>
          <p:cNvSpPr txBox="1">
            <a:spLocks noGrp="1"/>
          </p:cNvSpPr>
          <p:nvPr>
            <p:ph type="body" idx="1"/>
          </p:nvPr>
        </p:nvSpPr>
        <p:spPr>
          <a:xfrm>
            <a:off x="457200" y="1434650"/>
            <a:ext cx="2985600" cy="4518300"/>
          </a:xfrm>
          <a:prstGeom prst="rect">
            <a:avLst/>
          </a:prstGeom>
          <a:solidFill>
            <a:srgbClr val="003369">
              <a:alpha val="70980"/>
            </a:srgbClr>
          </a:solidFill>
          <a:ln>
            <a:noFill/>
          </a:ln>
        </p:spPr>
        <p:txBody>
          <a:bodyPr spcFirstLastPara="1" wrap="square" lIns="91425" tIns="45700" rIns="91425" bIns="45700" anchor="t" anchorCtr="0">
            <a:normAutofit/>
          </a:bodyPr>
          <a:lstStyle>
            <a:lvl1pPr marL="457200" lvl="0" indent="-355600" algn="l">
              <a:lnSpc>
                <a:spcPct val="100000"/>
              </a:lnSpc>
              <a:spcBef>
                <a:spcPts val="640"/>
              </a:spcBef>
              <a:spcAft>
                <a:spcPts val="0"/>
              </a:spcAft>
              <a:buClr>
                <a:schemeClr val="lt1"/>
              </a:buClr>
              <a:buSzPts val="2000"/>
              <a:buChar char="•"/>
              <a:defRPr sz="2000">
                <a:solidFill>
                  <a:schemeClr val="lt1"/>
                </a:solidFill>
              </a:defRPr>
            </a:lvl1pPr>
            <a:lvl2pPr marL="914400" lvl="1" indent="-330200" algn="l">
              <a:lnSpc>
                <a:spcPct val="100000"/>
              </a:lnSpc>
              <a:spcBef>
                <a:spcPts val="560"/>
              </a:spcBef>
              <a:spcAft>
                <a:spcPts val="0"/>
              </a:spcAft>
              <a:buClr>
                <a:schemeClr val="lt1"/>
              </a:buClr>
              <a:buSzPts val="1600"/>
              <a:buChar char="–"/>
              <a:defRPr sz="1600">
                <a:solidFill>
                  <a:schemeClr val="lt1"/>
                </a:solidFill>
              </a:defRPr>
            </a:lvl2pPr>
            <a:lvl3pPr marL="1371600" lvl="2" indent="-304800" algn="l">
              <a:lnSpc>
                <a:spcPct val="100000"/>
              </a:lnSpc>
              <a:spcBef>
                <a:spcPts val="480"/>
              </a:spcBef>
              <a:spcAft>
                <a:spcPts val="0"/>
              </a:spcAft>
              <a:buClr>
                <a:schemeClr val="lt1"/>
              </a:buClr>
              <a:buSzPts val="1200"/>
              <a:buChar char="•"/>
              <a:defRPr sz="1200">
                <a:solidFill>
                  <a:schemeClr val="lt1"/>
                </a:solidFill>
              </a:defRPr>
            </a:lvl3pPr>
            <a:lvl4pPr marL="1828800" lvl="3" indent="-279400" algn="l">
              <a:lnSpc>
                <a:spcPct val="100000"/>
              </a:lnSpc>
              <a:spcBef>
                <a:spcPts val="400"/>
              </a:spcBef>
              <a:spcAft>
                <a:spcPts val="0"/>
              </a:spcAft>
              <a:buClr>
                <a:schemeClr val="lt1"/>
              </a:buClr>
              <a:buSzPts val="800"/>
              <a:buChar char="–"/>
              <a:defRPr sz="800">
                <a:solidFill>
                  <a:schemeClr val="lt1"/>
                </a:solidFill>
              </a:defRPr>
            </a:lvl4pPr>
            <a:lvl5pPr marL="2286000" lvl="4" indent="-279400" algn="l">
              <a:lnSpc>
                <a:spcPct val="100000"/>
              </a:lnSpc>
              <a:spcBef>
                <a:spcPts val="400"/>
              </a:spcBef>
              <a:spcAft>
                <a:spcPts val="0"/>
              </a:spcAft>
              <a:buClr>
                <a:schemeClr val="lt1"/>
              </a:buClr>
              <a:buSzPts val="800"/>
              <a:buChar char="»"/>
              <a:defRPr sz="800">
                <a:solidFill>
                  <a:schemeClr val="lt1"/>
                </a:solidFill>
              </a:defRPr>
            </a:lvl5pPr>
            <a:lvl6pPr marL="2743200" lvl="5" indent="-279400" algn="l">
              <a:lnSpc>
                <a:spcPct val="100000"/>
              </a:lnSpc>
              <a:spcBef>
                <a:spcPts val="400"/>
              </a:spcBef>
              <a:spcAft>
                <a:spcPts val="0"/>
              </a:spcAft>
              <a:buClr>
                <a:schemeClr val="lt1"/>
              </a:buClr>
              <a:buSzPts val="800"/>
              <a:buChar char="•"/>
              <a:defRPr sz="800">
                <a:solidFill>
                  <a:schemeClr val="lt1"/>
                </a:solidFill>
              </a:defRPr>
            </a:lvl6pPr>
            <a:lvl7pPr marL="3200400" lvl="6" indent="-279400" algn="l">
              <a:lnSpc>
                <a:spcPct val="100000"/>
              </a:lnSpc>
              <a:spcBef>
                <a:spcPts val="400"/>
              </a:spcBef>
              <a:spcAft>
                <a:spcPts val="0"/>
              </a:spcAft>
              <a:buClr>
                <a:schemeClr val="lt1"/>
              </a:buClr>
              <a:buSzPts val="800"/>
              <a:buChar char="•"/>
              <a:defRPr sz="800">
                <a:solidFill>
                  <a:schemeClr val="lt1"/>
                </a:solidFill>
              </a:defRPr>
            </a:lvl7pPr>
            <a:lvl8pPr marL="3657600" lvl="7" indent="-279400" algn="l">
              <a:lnSpc>
                <a:spcPct val="100000"/>
              </a:lnSpc>
              <a:spcBef>
                <a:spcPts val="400"/>
              </a:spcBef>
              <a:spcAft>
                <a:spcPts val="0"/>
              </a:spcAft>
              <a:buClr>
                <a:schemeClr val="lt1"/>
              </a:buClr>
              <a:buSzPts val="800"/>
              <a:buChar char="•"/>
              <a:defRPr sz="800">
                <a:solidFill>
                  <a:schemeClr val="lt1"/>
                </a:solidFill>
              </a:defRPr>
            </a:lvl8pPr>
            <a:lvl9pPr marL="4114800" lvl="8" indent="-279400" algn="l">
              <a:lnSpc>
                <a:spcPct val="100000"/>
              </a:lnSpc>
              <a:spcBef>
                <a:spcPts val="400"/>
              </a:spcBef>
              <a:spcAft>
                <a:spcPts val="0"/>
              </a:spcAft>
              <a:buClr>
                <a:schemeClr val="lt1"/>
              </a:buClr>
              <a:buSzPts val="800"/>
              <a:buChar char="•"/>
              <a:defRPr sz="800">
                <a:solidFill>
                  <a:schemeClr val="lt1"/>
                </a:solidFill>
              </a:defRPr>
            </a:lvl9pPr>
          </a:lstStyle>
          <a:p>
            <a:endParaRPr/>
          </a:p>
        </p:txBody>
      </p:sp>
      <p:sp>
        <p:nvSpPr>
          <p:cNvPr id="67" name="Google Shape;67;p15"/>
          <p:cNvSpPr txBox="1">
            <a:spLocks noGrp="1"/>
          </p:cNvSpPr>
          <p:nvPr>
            <p:ph type="subTitle" idx="2"/>
          </p:nvPr>
        </p:nvSpPr>
        <p:spPr>
          <a:xfrm>
            <a:off x="914400" y="271425"/>
            <a:ext cx="2528400" cy="11613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640"/>
              </a:spcBef>
              <a:spcAft>
                <a:spcPts val="0"/>
              </a:spcAft>
              <a:buSzPts val="2000"/>
              <a:buNone/>
              <a:defRPr sz="2000" b="1"/>
            </a:lvl1pPr>
            <a:lvl2pPr lvl="1" algn="l">
              <a:lnSpc>
                <a:spcPct val="100000"/>
              </a:lnSpc>
              <a:spcBef>
                <a:spcPts val="560"/>
              </a:spcBef>
              <a:spcAft>
                <a:spcPts val="0"/>
              </a:spcAft>
              <a:buSzPts val="2000"/>
              <a:buNone/>
              <a:defRPr sz="2000"/>
            </a:lvl2pPr>
            <a:lvl3pPr lvl="2" algn="l">
              <a:lnSpc>
                <a:spcPct val="100000"/>
              </a:lnSpc>
              <a:spcBef>
                <a:spcPts val="480"/>
              </a:spcBef>
              <a:spcAft>
                <a:spcPts val="0"/>
              </a:spcAft>
              <a:buSzPts val="1600"/>
              <a:buNone/>
              <a:defRPr sz="1600"/>
            </a:lvl3pPr>
            <a:lvl4pPr lvl="3" algn="l">
              <a:lnSpc>
                <a:spcPct val="100000"/>
              </a:lnSpc>
              <a:spcBef>
                <a:spcPts val="400"/>
              </a:spcBef>
              <a:spcAft>
                <a:spcPts val="0"/>
              </a:spcAft>
              <a:buSzPts val="1200"/>
              <a:buNone/>
              <a:defRPr sz="1200"/>
            </a:lvl4pPr>
            <a:lvl5pPr lvl="4" algn="l">
              <a:lnSpc>
                <a:spcPct val="100000"/>
              </a:lnSpc>
              <a:spcBef>
                <a:spcPts val="400"/>
              </a:spcBef>
              <a:spcAft>
                <a:spcPts val="0"/>
              </a:spcAft>
              <a:buSzPts val="1200"/>
              <a:buNone/>
              <a:defRPr sz="1200"/>
            </a:lvl5pPr>
            <a:lvl6pPr lvl="5" algn="l">
              <a:lnSpc>
                <a:spcPct val="100000"/>
              </a:lnSpc>
              <a:spcBef>
                <a:spcPts val="400"/>
              </a:spcBef>
              <a:spcAft>
                <a:spcPts val="0"/>
              </a:spcAft>
              <a:buSzPts val="1200"/>
              <a:buNone/>
              <a:defRPr sz="1200"/>
            </a:lvl6pPr>
            <a:lvl7pPr lvl="6" algn="l">
              <a:lnSpc>
                <a:spcPct val="100000"/>
              </a:lnSpc>
              <a:spcBef>
                <a:spcPts val="400"/>
              </a:spcBef>
              <a:spcAft>
                <a:spcPts val="0"/>
              </a:spcAft>
              <a:buSzPts val="1200"/>
              <a:buNone/>
              <a:defRPr sz="1200"/>
            </a:lvl7pPr>
            <a:lvl8pPr lvl="7" algn="l">
              <a:lnSpc>
                <a:spcPct val="100000"/>
              </a:lnSpc>
              <a:spcBef>
                <a:spcPts val="400"/>
              </a:spcBef>
              <a:spcAft>
                <a:spcPts val="0"/>
              </a:spcAft>
              <a:buSzPts val="1200"/>
              <a:buNone/>
              <a:defRPr sz="1200"/>
            </a:lvl8pPr>
            <a:lvl9pPr lvl="8" algn="l">
              <a:lnSpc>
                <a:spcPct val="100000"/>
              </a:lnSpc>
              <a:spcBef>
                <a:spcPts val="400"/>
              </a:spcBef>
              <a:spcAft>
                <a:spcPts val="0"/>
              </a:spcAft>
              <a:buSzPts val="1200"/>
              <a:buNone/>
              <a:defRPr sz="1200"/>
            </a:lvl9pPr>
          </a:lstStyle>
          <a:p>
            <a:endParaRPr/>
          </a:p>
        </p:txBody>
      </p:sp>
      <p:sp>
        <p:nvSpPr>
          <p:cNvPr id="68" name="Google Shape;68;p15"/>
          <p:cNvSpPr txBox="1">
            <a:spLocks noGrp="1"/>
          </p:cNvSpPr>
          <p:nvPr>
            <p:ph type="body" idx="3"/>
          </p:nvPr>
        </p:nvSpPr>
        <p:spPr>
          <a:xfrm>
            <a:off x="3673275" y="271425"/>
            <a:ext cx="4963800" cy="5676600"/>
          </a:xfrm>
          <a:prstGeom prst="rect">
            <a:avLst/>
          </a:prstGeom>
          <a:noFill/>
          <a:ln w="28575" cap="flat" cmpd="sng">
            <a:solidFill>
              <a:srgbClr val="003369"/>
            </a:solidFill>
            <a:prstDash val="lgDash"/>
            <a:round/>
            <a:headEnd type="none" w="sm" len="sm"/>
            <a:tailEnd type="none" w="sm" len="sm"/>
          </a:ln>
        </p:spPr>
        <p:txBody>
          <a:bodyPr spcFirstLastPara="1" wrap="square" lIns="91425" tIns="45700" rIns="91425" bIns="45700" anchor="t" anchorCtr="0">
            <a:normAutofit/>
          </a:bodyPr>
          <a:lstStyle>
            <a:lvl1pPr marL="457200" lvl="0" indent="-393700" algn="l">
              <a:lnSpc>
                <a:spcPct val="100000"/>
              </a:lnSpc>
              <a:spcBef>
                <a:spcPts val="640"/>
              </a:spcBef>
              <a:spcAft>
                <a:spcPts val="0"/>
              </a:spcAft>
              <a:buSzPts val="2600"/>
              <a:buChar char="•"/>
              <a:defRPr sz="2600"/>
            </a:lvl1pPr>
            <a:lvl2pPr marL="914400" lvl="1" indent="-368300" algn="l">
              <a:lnSpc>
                <a:spcPct val="100000"/>
              </a:lnSpc>
              <a:spcBef>
                <a:spcPts val="560"/>
              </a:spcBef>
              <a:spcAft>
                <a:spcPts val="0"/>
              </a:spcAft>
              <a:buSzPts val="2200"/>
              <a:buChar char="–"/>
              <a:defRPr sz="2200"/>
            </a:lvl2pPr>
            <a:lvl3pPr marL="1371600" lvl="2" indent="-342900" algn="l">
              <a:lnSpc>
                <a:spcPct val="100000"/>
              </a:lnSpc>
              <a:spcBef>
                <a:spcPts val="480"/>
              </a:spcBef>
              <a:spcAft>
                <a:spcPts val="0"/>
              </a:spcAft>
              <a:buSzPts val="1800"/>
              <a:buChar char="•"/>
              <a:defRPr sz="1800"/>
            </a:lvl3pPr>
            <a:lvl4pPr marL="1828800" lvl="3" indent="-317500" algn="l">
              <a:lnSpc>
                <a:spcPct val="100000"/>
              </a:lnSpc>
              <a:spcBef>
                <a:spcPts val="400"/>
              </a:spcBef>
              <a:spcAft>
                <a:spcPts val="0"/>
              </a:spcAft>
              <a:buSzPts val="1400"/>
              <a:buChar char="–"/>
              <a:defRPr sz="1400"/>
            </a:lvl4pPr>
            <a:lvl5pPr marL="2286000" lvl="4" indent="-317500" algn="l">
              <a:lnSpc>
                <a:spcPct val="100000"/>
              </a:lnSpc>
              <a:spcBef>
                <a:spcPts val="400"/>
              </a:spcBef>
              <a:spcAft>
                <a:spcPts val="0"/>
              </a:spcAft>
              <a:buSzPts val="1400"/>
              <a:buChar char="»"/>
              <a:defRPr sz="1400"/>
            </a:lvl5pPr>
            <a:lvl6pPr marL="2743200" lvl="5" indent="-317500" algn="l">
              <a:lnSpc>
                <a:spcPct val="100000"/>
              </a:lnSpc>
              <a:spcBef>
                <a:spcPts val="400"/>
              </a:spcBef>
              <a:spcAft>
                <a:spcPts val="0"/>
              </a:spcAft>
              <a:buSzPts val="1400"/>
              <a:buChar char="•"/>
              <a:defRPr sz="1400"/>
            </a:lvl6pPr>
            <a:lvl7pPr marL="3200400" lvl="6" indent="-317500" algn="l">
              <a:lnSpc>
                <a:spcPct val="100000"/>
              </a:lnSpc>
              <a:spcBef>
                <a:spcPts val="400"/>
              </a:spcBef>
              <a:spcAft>
                <a:spcPts val="0"/>
              </a:spcAft>
              <a:buSzPts val="1400"/>
              <a:buChar char="•"/>
              <a:defRPr sz="1400"/>
            </a:lvl7pPr>
            <a:lvl8pPr marL="3657600" lvl="7" indent="-317500" algn="l">
              <a:lnSpc>
                <a:spcPct val="100000"/>
              </a:lnSpc>
              <a:spcBef>
                <a:spcPts val="400"/>
              </a:spcBef>
              <a:spcAft>
                <a:spcPts val="0"/>
              </a:spcAft>
              <a:buSzPts val="1400"/>
              <a:buChar char="•"/>
              <a:defRPr sz="1400"/>
            </a:lvl8pPr>
            <a:lvl9pPr marL="4114800" lvl="8" indent="-317500" algn="l">
              <a:lnSpc>
                <a:spcPct val="100000"/>
              </a:lnSpc>
              <a:spcBef>
                <a:spcPts val="400"/>
              </a:spcBef>
              <a:spcAft>
                <a:spcPts val="0"/>
              </a:spcAft>
              <a:buSzPts val="1400"/>
              <a:buChar char="•"/>
              <a:defRPr sz="14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69"/>
        <p:cNvGrpSpPr/>
        <p:nvPr/>
      </p:nvGrpSpPr>
      <p:grpSpPr>
        <a:xfrm>
          <a:off x="0" y="0"/>
          <a:ext cx="0" cy="0"/>
          <a:chOff x="0" y="0"/>
          <a:chExt cx="0" cy="0"/>
        </a:xfrm>
      </p:grpSpPr>
      <p:pic>
        <p:nvPicPr>
          <p:cNvPr id="70" name="Google Shape;70;p16"/>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71" name="Google Shape;71;p16"/>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rgbClr val="939598"/>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6"/>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73" name="Google Shape;73;p16"/>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74"/>
        <p:cNvGrpSpPr/>
        <p:nvPr/>
      </p:nvGrpSpPr>
      <p:grpSpPr>
        <a:xfrm>
          <a:off x="0" y="0"/>
          <a:ext cx="0" cy="0"/>
          <a:chOff x="0" y="0"/>
          <a:chExt cx="0" cy="0"/>
        </a:xfrm>
      </p:grpSpPr>
      <p:pic>
        <p:nvPicPr>
          <p:cNvPr id="75" name="Google Shape;75;p17"/>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76" name="Google Shape;76;p17"/>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rgbClr val="939598"/>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7"/>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78" name="Google Shape;78;p17"/>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79"/>
        <p:cNvGrpSpPr/>
        <p:nvPr/>
      </p:nvGrpSpPr>
      <p:grpSpPr>
        <a:xfrm>
          <a:off x="0" y="0"/>
          <a:ext cx="0" cy="0"/>
          <a:chOff x="0" y="0"/>
          <a:chExt cx="0" cy="0"/>
        </a:xfrm>
      </p:grpSpPr>
      <p:pic>
        <p:nvPicPr>
          <p:cNvPr id="80" name="Google Shape;80;p18"/>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81" name="Google Shape;81;p18"/>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rgbClr val="939598"/>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83" name="Google Shape;83;p18"/>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84"/>
        <p:cNvGrpSpPr/>
        <p:nvPr/>
      </p:nvGrpSpPr>
      <p:grpSpPr>
        <a:xfrm>
          <a:off x="0" y="0"/>
          <a:ext cx="0" cy="0"/>
          <a:chOff x="0" y="0"/>
          <a:chExt cx="0" cy="0"/>
        </a:xfrm>
      </p:grpSpPr>
      <p:pic>
        <p:nvPicPr>
          <p:cNvPr id="85" name="Google Shape;85;p19"/>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86" name="Google Shape;86;p19"/>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9"/>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88" name="Google Shape;88;p19"/>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89"/>
        <p:cNvGrpSpPr/>
        <p:nvPr/>
      </p:nvGrpSpPr>
      <p:grpSpPr>
        <a:xfrm>
          <a:off x="0" y="0"/>
          <a:ext cx="0" cy="0"/>
          <a:chOff x="0" y="0"/>
          <a:chExt cx="0" cy="0"/>
        </a:xfrm>
      </p:grpSpPr>
      <p:sp>
        <p:nvSpPr>
          <p:cNvPr id="90" name="Google Shape;90;p20"/>
          <p:cNvSpPr txBox="1">
            <a:spLocks noGrp="1"/>
          </p:cNvSpPr>
          <p:nvPr>
            <p:ph type="ctrTitle"/>
          </p:nvPr>
        </p:nvSpPr>
        <p:spPr>
          <a:xfrm>
            <a:off x="928464" y="1600200"/>
            <a:ext cx="7240509" cy="1470025"/>
          </a:xfrm>
          <a:prstGeom prst="rect">
            <a:avLst/>
          </a:prstGeom>
          <a:solidFill>
            <a:schemeClr val="lt1">
              <a:alpha val="66274"/>
            </a:schemeClr>
          </a:solidFill>
          <a:ln w="19050" cap="flat" cmpd="sng">
            <a:solidFill>
              <a:srgbClr val="939598"/>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0"/>
          <p:cNvSpPr txBox="1">
            <a:spLocks noGrp="1"/>
          </p:cNvSpPr>
          <p:nvPr>
            <p:ph type="subTitle" idx="1"/>
          </p:nvPr>
        </p:nvSpPr>
        <p:spPr>
          <a:xfrm>
            <a:off x="1348319" y="34290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2" name="Google Shape;92;p20"/>
          <p:cNvSpPr txBox="1"/>
          <p:nvPr/>
        </p:nvSpPr>
        <p:spPr>
          <a:xfrm>
            <a:off x="152400" y="471984"/>
            <a:ext cx="876300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a:solidFill>
                  <a:srgbClr val="003369"/>
                </a:solidFill>
                <a:latin typeface="Quattrocento Sans"/>
                <a:ea typeface="Quattrocento Sans"/>
                <a:cs typeface="Quattrocento Sans"/>
                <a:sym typeface="Quattrocento Sans"/>
              </a:rPr>
              <a:t>Virginia Tiered Systems of Supports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6"/>
        <p:cNvGrpSpPr/>
        <p:nvPr/>
      </p:nvGrpSpPr>
      <p:grpSpPr>
        <a:xfrm>
          <a:off x="0" y="0"/>
          <a:ext cx="0" cy="0"/>
          <a:chOff x="0" y="0"/>
          <a:chExt cx="0" cy="0"/>
        </a:xfrm>
      </p:grpSpPr>
      <p:pic>
        <p:nvPicPr>
          <p:cNvPr id="17" name="Google Shape;17;p3"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8" name="Google Shape;18;p3"/>
          <p:cNvSpPr txBox="1">
            <a:spLocks noGrp="1"/>
          </p:cNvSpPr>
          <p:nvPr>
            <p:ph type="ctrTitle"/>
          </p:nvPr>
        </p:nvSpPr>
        <p:spPr>
          <a:xfrm>
            <a:off x="953254" y="3671154"/>
            <a:ext cx="7240509" cy="1470025"/>
          </a:xfrm>
          <a:prstGeom prst="rect">
            <a:avLst/>
          </a:prstGeom>
          <a:solidFill>
            <a:schemeClr val="lt1">
              <a:alpha val="66274"/>
            </a:schemeClr>
          </a:solidFill>
          <a:ln w="19050" cap="flat" cmpd="sng">
            <a:solidFill>
              <a:srgbClr val="939598"/>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373109" y="52578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0" name="Google Shape;20;p3"/>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22"/>
          <p:cNvSpPr txBox="1">
            <a:spLocks noGrp="1"/>
          </p:cNvSpPr>
          <p:nvPr>
            <p:ph type="ctrTitle"/>
          </p:nvPr>
        </p:nvSpPr>
        <p:spPr>
          <a:xfrm>
            <a:off x="628650" y="1130909"/>
            <a:ext cx="3941213"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2"/>
          <p:cNvSpPr txBox="1">
            <a:spLocks noGrp="1"/>
          </p:cNvSpPr>
          <p:nvPr>
            <p:ph type="subTitle" idx="1"/>
          </p:nvPr>
        </p:nvSpPr>
        <p:spPr>
          <a:xfrm>
            <a:off x="628650" y="3636221"/>
            <a:ext cx="3941213"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2" name="Google Shape;102;p2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22" descr="VDOE Logo"/>
          <p:cNvSpPr/>
          <p:nvPr/>
        </p:nvSpPr>
        <p:spPr>
          <a:xfrm>
            <a:off x="1515526" y="919537"/>
            <a:ext cx="8170436" cy="5938463"/>
          </a:xfrm>
          <a:prstGeom prst="rect">
            <a:avLst/>
          </a:prstGeom>
          <a:blipFill rotWithShape="1">
            <a:blip r:embed="rId2">
              <a:alphaModFix amt="20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22"/>
          <p:cNvSpPr txBox="1"/>
          <p:nvPr/>
        </p:nvSpPr>
        <p:spPr>
          <a:xfrm>
            <a:off x="1633591" y="5751826"/>
            <a:ext cx="7135402" cy="6924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900"/>
              <a:buFont typeface="Arial"/>
              <a:buNone/>
            </a:pPr>
            <a:r>
              <a:rPr lang="en-US" sz="3900" b="1" i="0" u="none" strike="noStrike" cap="none">
                <a:solidFill>
                  <a:schemeClr val="dk1"/>
                </a:solidFill>
                <a:latin typeface="Trebuchet MS"/>
                <a:ea typeface="Trebuchet MS"/>
                <a:cs typeface="Trebuchet MS"/>
                <a:sym typeface="Trebuchet MS"/>
              </a:rPr>
              <a:t>VIRGINIA DEPARTMENT OF EDUCATION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7"/>
        <p:cNvGrpSpPr/>
        <p:nvPr/>
      </p:nvGrpSpPr>
      <p:grpSpPr>
        <a:xfrm>
          <a:off x="0" y="0"/>
          <a:ext cx="0" cy="0"/>
          <a:chOff x="0" y="0"/>
          <a:chExt cx="0" cy="0"/>
        </a:xfrm>
      </p:grpSpPr>
      <p:sp>
        <p:nvSpPr>
          <p:cNvPr id="108" name="Google Shape;108;p23"/>
          <p:cNvSpPr txBox="1">
            <a:spLocks noGrp="1"/>
          </p:cNvSpPr>
          <p:nvPr>
            <p:ph type="title"/>
          </p:nvPr>
        </p:nvSpPr>
        <p:spPr>
          <a:xfrm>
            <a:off x="0" y="0"/>
            <a:ext cx="9144000" cy="1323975"/>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48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23"/>
          <p:cNvSpPr txBox="1">
            <a:spLocks noGrp="1"/>
          </p:cNvSpPr>
          <p:nvPr>
            <p:ph type="body" idx="1"/>
          </p:nvPr>
        </p:nvSpPr>
        <p:spPr>
          <a:xfrm>
            <a:off x="628650" y="1458930"/>
            <a:ext cx="78867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4"/>
          <p:cNvSpPr>
            <a:spLocks noGrp="1"/>
          </p:cNvSpPr>
          <p:nvPr>
            <p:ph type="pic" idx="2"/>
          </p:nvPr>
        </p:nvSpPr>
        <p:spPr>
          <a:xfrm>
            <a:off x="3887391" y="987425"/>
            <a:ext cx="4629150" cy="4873625"/>
          </a:xfrm>
          <a:prstGeom prst="rect">
            <a:avLst/>
          </a:prstGeom>
          <a:noFill/>
          <a:ln>
            <a:noFill/>
          </a:ln>
        </p:spPr>
      </p:sp>
      <p:sp>
        <p:nvSpPr>
          <p:cNvPr id="116" name="Google Shape;116;p2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7" name="Google Shape;117;p2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2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0"/>
        <p:cNvGrpSpPr/>
        <p:nvPr/>
      </p:nvGrpSpPr>
      <p:grpSpPr>
        <a:xfrm>
          <a:off x="0" y="0"/>
          <a:ext cx="0" cy="0"/>
          <a:chOff x="0" y="0"/>
          <a:chExt cx="0" cy="0"/>
        </a:xfrm>
      </p:grpSpPr>
      <p:sp>
        <p:nvSpPr>
          <p:cNvPr id="121" name="Google Shape;121;p25"/>
          <p:cNvSpPr txBox="1">
            <a:spLocks noGrp="1"/>
          </p:cNvSpPr>
          <p:nvPr>
            <p:ph type="title"/>
          </p:nvPr>
        </p:nvSpPr>
        <p:spPr>
          <a:xfrm>
            <a:off x="0" y="0"/>
            <a:ext cx="9144000" cy="1323975"/>
          </a:xfrm>
          <a:prstGeom prst="rect">
            <a:avLst/>
          </a:prstGeom>
          <a:no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6"/>
          <p:cNvSpPr txBox="1">
            <a:spLocks noGrp="1"/>
          </p:cNvSpPr>
          <p:nvPr>
            <p:ph type="body" idx="1"/>
          </p:nvPr>
        </p:nvSpPr>
        <p:spPr>
          <a:xfrm>
            <a:off x="3887391" y="987425"/>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27660" algn="l">
              <a:lnSpc>
                <a:spcPct val="90000"/>
              </a:lnSpc>
              <a:spcBef>
                <a:spcPts val="500"/>
              </a:spcBef>
              <a:spcAft>
                <a:spcPts val="0"/>
              </a:spcAft>
              <a:buSzPts val="1560"/>
              <a:buChar char="o"/>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8" name="Google Shape;128;p26"/>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9" name="Google Shape;129;p2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2"/>
        <p:cNvGrpSpPr/>
        <p:nvPr/>
      </p:nvGrpSpPr>
      <p:grpSpPr>
        <a:xfrm>
          <a:off x="0" y="0"/>
          <a:ext cx="0" cy="0"/>
          <a:chOff x="0" y="0"/>
          <a:chExt cx="0" cy="0"/>
        </a:xfrm>
      </p:grpSpPr>
      <p:sp>
        <p:nvSpPr>
          <p:cNvPr id="133" name="Google Shape;133;p27"/>
          <p:cNvSpPr txBox="1">
            <a:spLocks noGrp="1"/>
          </p:cNvSpPr>
          <p:nvPr>
            <p:ph type="title"/>
          </p:nvPr>
        </p:nvSpPr>
        <p:spPr>
          <a:xfrm>
            <a:off x="0" y="0"/>
            <a:ext cx="9144000" cy="1323975"/>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48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7"/>
          <p:cNvSpPr txBox="1">
            <a:spLocks noGrp="1"/>
          </p:cNvSpPr>
          <p:nvPr>
            <p:ph type="body" idx="1"/>
          </p:nvPr>
        </p:nvSpPr>
        <p:spPr>
          <a:xfrm>
            <a:off x="628650" y="1548622"/>
            <a:ext cx="38862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27"/>
          <p:cNvSpPr txBox="1">
            <a:spLocks noGrp="1"/>
          </p:cNvSpPr>
          <p:nvPr>
            <p:ph type="body" idx="2"/>
          </p:nvPr>
        </p:nvSpPr>
        <p:spPr>
          <a:xfrm>
            <a:off x="4629150" y="1548622"/>
            <a:ext cx="38862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2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8"/>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accent3"/>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142" name="Google Shape;142;p2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45"/>
        <p:cNvGrpSpPr/>
        <p:nvPr/>
      </p:nvGrpSpPr>
      <p:grpSpPr>
        <a:xfrm>
          <a:off x="0" y="0"/>
          <a:ext cx="0" cy="0"/>
          <a:chOff x="0" y="0"/>
          <a:chExt cx="0" cy="0"/>
        </a:xfrm>
      </p:grpSpPr>
      <p:sp>
        <p:nvSpPr>
          <p:cNvPr id="146" name="Google Shape;146;p29"/>
          <p:cNvSpPr txBox="1">
            <a:spLocks noGrp="1"/>
          </p:cNvSpPr>
          <p:nvPr>
            <p:ph type="title"/>
          </p:nvPr>
        </p:nvSpPr>
        <p:spPr>
          <a:xfrm>
            <a:off x="0" y="0"/>
            <a:ext cx="9144000" cy="1323975"/>
          </a:xfrm>
          <a:prstGeom prst="rect">
            <a:avLst/>
          </a:prstGeom>
          <a:no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9"/>
          <p:cNvSpPr txBox="1">
            <a:spLocks noGrp="1"/>
          </p:cNvSpPr>
          <p:nvPr>
            <p:ph type="body" idx="1"/>
          </p:nvPr>
        </p:nvSpPr>
        <p:spPr>
          <a:xfrm>
            <a:off x="629841" y="1525199"/>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8" name="Google Shape;148;p29"/>
          <p:cNvSpPr txBox="1">
            <a:spLocks noGrp="1"/>
          </p:cNvSpPr>
          <p:nvPr>
            <p:ph type="body" idx="2"/>
          </p:nvPr>
        </p:nvSpPr>
        <p:spPr>
          <a:xfrm>
            <a:off x="629841"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9"/>
          <p:cNvSpPr txBox="1">
            <a:spLocks noGrp="1"/>
          </p:cNvSpPr>
          <p:nvPr>
            <p:ph type="body" idx="3"/>
          </p:nvPr>
        </p:nvSpPr>
        <p:spPr>
          <a:xfrm>
            <a:off x="4629150" y="1525199"/>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0" name="Google Shape;150;p29"/>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2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54"/>
        <p:cNvGrpSpPr/>
        <p:nvPr/>
      </p:nvGrpSpPr>
      <p:grpSpPr>
        <a:xfrm>
          <a:off x="0" y="0"/>
          <a:ext cx="0" cy="0"/>
          <a:chOff x="0" y="0"/>
          <a:chExt cx="0" cy="0"/>
        </a:xfrm>
      </p:grpSpPr>
      <p:sp>
        <p:nvSpPr>
          <p:cNvPr id="155" name="Google Shape;155;p3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30"/>
          <p:cNvSpPr>
            <a:spLocks noGrp="1"/>
          </p:cNvSpPr>
          <p:nvPr>
            <p:ph type="pic" idx="2"/>
          </p:nvPr>
        </p:nvSpPr>
        <p:spPr>
          <a:xfrm>
            <a:off x="3887391" y="987425"/>
            <a:ext cx="4629150" cy="2259209"/>
          </a:xfrm>
          <a:prstGeom prst="rect">
            <a:avLst/>
          </a:prstGeom>
          <a:noFill/>
          <a:ln>
            <a:noFill/>
          </a:ln>
        </p:spPr>
      </p:sp>
      <p:sp>
        <p:nvSpPr>
          <p:cNvPr id="157" name="Google Shape;157;p3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8" name="Google Shape;158;p3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3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3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1" name="Google Shape;161;p30"/>
          <p:cNvSpPr>
            <a:spLocks noGrp="1"/>
          </p:cNvSpPr>
          <p:nvPr>
            <p:ph type="pic" idx="3"/>
          </p:nvPr>
        </p:nvSpPr>
        <p:spPr>
          <a:xfrm>
            <a:off x="3887391" y="3451509"/>
            <a:ext cx="2227659" cy="2259209"/>
          </a:xfrm>
          <a:prstGeom prst="rect">
            <a:avLst/>
          </a:prstGeom>
          <a:noFill/>
          <a:ln>
            <a:noFill/>
          </a:ln>
        </p:spPr>
      </p:sp>
      <p:sp>
        <p:nvSpPr>
          <p:cNvPr id="162" name="Google Shape;162;p30"/>
          <p:cNvSpPr>
            <a:spLocks noGrp="1"/>
          </p:cNvSpPr>
          <p:nvPr>
            <p:ph type="pic" idx="4"/>
          </p:nvPr>
        </p:nvSpPr>
        <p:spPr>
          <a:xfrm>
            <a:off x="6287691" y="3451508"/>
            <a:ext cx="2227659" cy="2259209"/>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3"/>
        <p:cNvGrpSpPr/>
        <p:nvPr/>
      </p:nvGrpSpPr>
      <p:grpSpPr>
        <a:xfrm>
          <a:off x="0" y="0"/>
          <a:ext cx="0" cy="0"/>
          <a:chOff x="0" y="0"/>
          <a:chExt cx="0" cy="0"/>
        </a:xfrm>
      </p:grpSpPr>
      <p:sp>
        <p:nvSpPr>
          <p:cNvPr id="164" name="Google Shape;164;p31"/>
          <p:cNvSpPr txBox="1">
            <a:spLocks noGrp="1"/>
          </p:cNvSpPr>
          <p:nvPr>
            <p:ph type="title"/>
          </p:nvPr>
        </p:nvSpPr>
        <p:spPr>
          <a:xfrm>
            <a:off x="0" y="0"/>
            <a:ext cx="9144000" cy="1323975"/>
          </a:xfrm>
          <a:prstGeom prst="rect">
            <a:avLst/>
          </a:prstGeom>
          <a:no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31"/>
          <p:cNvSpPr txBox="1">
            <a:spLocks noGrp="1"/>
          </p:cNvSpPr>
          <p:nvPr>
            <p:ph type="body" idx="1"/>
          </p:nvPr>
        </p:nvSpPr>
        <p:spPr>
          <a:xfrm>
            <a:off x="628650" y="1458930"/>
            <a:ext cx="78867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3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3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3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eader Only">
  <p:cSld name="Header Onl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9"/>
        <p:cNvGrpSpPr/>
        <p:nvPr/>
      </p:nvGrpSpPr>
      <p:grpSpPr>
        <a:xfrm>
          <a:off x="0" y="0"/>
          <a:ext cx="0" cy="0"/>
          <a:chOff x="0" y="0"/>
          <a:chExt cx="0" cy="0"/>
        </a:xfrm>
      </p:grpSpPr>
      <p:sp>
        <p:nvSpPr>
          <p:cNvPr id="170" name="Google Shape;170;p3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3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3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00" scaled="0"/>
        </a:gradFill>
        <a:effectLst/>
      </p:bgPr>
    </p:bg>
    <p:spTree>
      <p:nvGrpSpPr>
        <p:cNvPr id="1" name="Shape 173"/>
        <p:cNvGrpSpPr/>
        <p:nvPr/>
      </p:nvGrpSpPr>
      <p:grpSpPr>
        <a:xfrm>
          <a:off x="0" y="0"/>
          <a:ext cx="0" cy="0"/>
          <a:chOff x="0" y="0"/>
          <a:chExt cx="0" cy="0"/>
        </a:xfrm>
      </p:grpSpPr>
      <p:sp>
        <p:nvSpPr>
          <p:cNvPr id="174" name="Google Shape;174;p33"/>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33"/>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176" name="Google Shape;176;p3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3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3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79"/>
        <p:cNvGrpSpPr/>
        <p:nvPr/>
      </p:nvGrpSpPr>
      <p:grpSpPr>
        <a:xfrm>
          <a:off x="0" y="0"/>
          <a:ext cx="0" cy="0"/>
          <a:chOff x="0" y="0"/>
          <a:chExt cx="0" cy="0"/>
        </a:xfrm>
      </p:grpSpPr>
      <p:sp>
        <p:nvSpPr>
          <p:cNvPr id="180" name="Google Shape;180;p34"/>
          <p:cNvSpPr txBox="1">
            <a:spLocks noGrp="1"/>
          </p:cNvSpPr>
          <p:nvPr>
            <p:ph type="ctrTitle"/>
          </p:nvPr>
        </p:nvSpPr>
        <p:spPr>
          <a:xfrm>
            <a:off x="628651" y="1130909"/>
            <a:ext cx="78867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34"/>
          <p:cNvSpPr txBox="1">
            <a:spLocks noGrp="1"/>
          </p:cNvSpPr>
          <p:nvPr>
            <p:ph type="subTitle" idx="1"/>
          </p:nvPr>
        </p:nvSpPr>
        <p:spPr>
          <a:xfrm>
            <a:off x="628650" y="3636221"/>
            <a:ext cx="78867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2" name="Google Shape;182;p3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3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3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00" scaled="0"/>
        </a:gradFill>
        <a:effectLst/>
      </p:bgPr>
    </p:bg>
    <p:spTree>
      <p:nvGrpSpPr>
        <p:cNvPr id="1" name="Shape 185"/>
        <p:cNvGrpSpPr/>
        <p:nvPr/>
      </p:nvGrpSpPr>
      <p:grpSpPr>
        <a:xfrm>
          <a:off x="0" y="0"/>
          <a:ext cx="0" cy="0"/>
          <a:chOff x="0" y="0"/>
          <a:chExt cx="0" cy="0"/>
        </a:xfrm>
      </p:grpSpPr>
      <p:sp>
        <p:nvSpPr>
          <p:cNvPr id="186" name="Google Shape;186;p35"/>
          <p:cNvSpPr txBox="1">
            <a:spLocks noGrp="1"/>
          </p:cNvSpPr>
          <p:nvPr>
            <p:ph type="ctrTitle"/>
          </p:nvPr>
        </p:nvSpPr>
        <p:spPr>
          <a:xfrm>
            <a:off x="628650" y="1130909"/>
            <a:ext cx="3941213"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35"/>
          <p:cNvSpPr txBox="1">
            <a:spLocks noGrp="1"/>
          </p:cNvSpPr>
          <p:nvPr>
            <p:ph type="subTitle" idx="1"/>
          </p:nvPr>
        </p:nvSpPr>
        <p:spPr>
          <a:xfrm>
            <a:off x="628650" y="3636221"/>
            <a:ext cx="3941213"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88" name="Google Shape;188;p3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1" name="Google Shape;191;p35" descr="VDOE Logo"/>
          <p:cNvSpPr/>
          <p:nvPr/>
        </p:nvSpPr>
        <p:spPr>
          <a:xfrm>
            <a:off x="1515526" y="919537"/>
            <a:ext cx="8170436" cy="5938463"/>
          </a:xfrm>
          <a:prstGeom prst="rect">
            <a:avLst/>
          </a:prstGeom>
          <a:blipFill rotWithShape="1">
            <a:blip r:embed="rId2">
              <a:alphaModFix amt="6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p35"/>
          <p:cNvSpPr txBox="1"/>
          <p:nvPr/>
        </p:nvSpPr>
        <p:spPr>
          <a:xfrm>
            <a:off x="1633591" y="5751826"/>
            <a:ext cx="7135402" cy="6924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900"/>
              <a:buFont typeface="Arial"/>
              <a:buNone/>
            </a:pPr>
            <a:r>
              <a:rPr lang="en-US" sz="3900" b="1" i="0" u="none" strike="noStrike" cap="none">
                <a:solidFill>
                  <a:schemeClr val="lt1"/>
                </a:solidFill>
                <a:latin typeface="Trebuchet MS"/>
                <a:ea typeface="Trebuchet MS"/>
                <a:cs typeface="Trebuchet MS"/>
                <a:sym typeface="Trebuchet MS"/>
              </a:rPr>
              <a:t>VIRGINIA DEPARTMENT OF EDUCATION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00" scaled="0"/>
        </a:gradFill>
        <a:effectLst/>
      </p:bgPr>
    </p:bg>
    <p:spTree>
      <p:nvGrpSpPr>
        <p:cNvPr id="1" name="Shape 193"/>
        <p:cNvGrpSpPr/>
        <p:nvPr/>
      </p:nvGrpSpPr>
      <p:grpSpPr>
        <a:xfrm>
          <a:off x="0" y="0"/>
          <a:ext cx="0" cy="0"/>
          <a:chOff x="0" y="0"/>
          <a:chExt cx="0" cy="0"/>
        </a:xfrm>
      </p:grpSpPr>
      <p:sp>
        <p:nvSpPr>
          <p:cNvPr id="194" name="Google Shape;194;p36"/>
          <p:cNvSpPr txBox="1">
            <a:spLocks noGrp="1"/>
          </p:cNvSpPr>
          <p:nvPr>
            <p:ph type="ctrTitle"/>
          </p:nvPr>
        </p:nvSpPr>
        <p:spPr>
          <a:xfrm>
            <a:off x="628650" y="1130909"/>
            <a:ext cx="78867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36"/>
          <p:cNvSpPr txBox="1">
            <a:spLocks noGrp="1"/>
          </p:cNvSpPr>
          <p:nvPr>
            <p:ph type="subTitle" idx="1"/>
          </p:nvPr>
        </p:nvSpPr>
        <p:spPr>
          <a:xfrm>
            <a:off x="628650" y="3636221"/>
            <a:ext cx="78867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96" name="Google Shape;196;p3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3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99"/>
        <p:cNvGrpSpPr/>
        <p:nvPr/>
      </p:nvGrpSpPr>
      <p:grpSpPr>
        <a:xfrm>
          <a:off x="0" y="0"/>
          <a:ext cx="0" cy="0"/>
          <a:chOff x="0" y="0"/>
          <a:chExt cx="0" cy="0"/>
        </a:xfrm>
      </p:grpSpPr>
      <p:sp>
        <p:nvSpPr>
          <p:cNvPr id="200" name="Google Shape;200;p37"/>
          <p:cNvSpPr txBox="1">
            <a:spLocks noGrp="1"/>
          </p:cNvSpPr>
          <p:nvPr>
            <p:ph type="title"/>
          </p:nvPr>
        </p:nvSpPr>
        <p:spPr>
          <a:xfrm>
            <a:off x="0" y="0"/>
            <a:ext cx="9144000" cy="1323975"/>
          </a:xfrm>
          <a:prstGeom prst="rect">
            <a:avLst/>
          </a:prstGeom>
          <a:no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3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3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3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4" name="Google Shape;204;p37"/>
          <p:cNvSpPr txBox="1">
            <a:spLocks noGrp="1"/>
          </p:cNvSpPr>
          <p:nvPr>
            <p:ph type="body" idx="1"/>
          </p:nvPr>
        </p:nvSpPr>
        <p:spPr>
          <a:xfrm>
            <a:off x="628650" y="1548622"/>
            <a:ext cx="38862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37"/>
          <p:cNvSpPr txBox="1">
            <a:spLocks noGrp="1"/>
          </p:cNvSpPr>
          <p:nvPr>
            <p:ph type="body" idx="2"/>
          </p:nvPr>
        </p:nvSpPr>
        <p:spPr>
          <a:xfrm>
            <a:off x="4629150" y="1548622"/>
            <a:ext cx="38862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0" y="0"/>
            <a:ext cx="9144000" cy="1323975"/>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48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38"/>
          <p:cNvSpPr txBox="1">
            <a:spLocks noGrp="1"/>
          </p:cNvSpPr>
          <p:nvPr>
            <p:ph type="body" idx="1"/>
          </p:nvPr>
        </p:nvSpPr>
        <p:spPr>
          <a:xfrm>
            <a:off x="629841" y="1525199"/>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9" name="Google Shape;209;p38"/>
          <p:cNvSpPr txBox="1">
            <a:spLocks noGrp="1"/>
          </p:cNvSpPr>
          <p:nvPr>
            <p:ph type="body" idx="2"/>
          </p:nvPr>
        </p:nvSpPr>
        <p:spPr>
          <a:xfrm>
            <a:off x="629841"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38"/>
          <p:cNvSpPr txBox="1">
            <a:spLocks noGrp="1"/>
          </p:cNvSpPr>
          <p:nvPr>
            <p:ph type="body" idx="3"/>
          </p:nvPr>
        </p:nvSpPr>
        <p:spPr>
          <a:xfrm>
            <a:off x="4629150" y="1525199"/>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1" name="Google Shape;211;p3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3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3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3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215"/>
        <p:cNvGrpSpPr/>
        <p:nvPr/>
      </p:nvGrpSpPr>
      <p:grpSpPr>
        <a:xfrm>
          <a:off x="0" y="0"/>
          <a:ext cx="0" cy="0"/>
          <a:chOff x="0" y="0"/>
          <a:chExt cx="0" cy="0"/>
        </a:xfrm>
      </p:grpSpPr>
      <p:sp>
        <p:nvSpPr>
          <p:cNvPr id="216" name="Google Shape;216;p3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5"/>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25" name="Google Shape;25;p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6"/>
          <p:cNvSpPr txBox="1">
            <a:spLocks noGrp="1"/>
          </p:cNvSpPr>
          <p:nvPr>
            <p:ph type="body" idx="1"/>
          </p:nvPr>
        </p:nvSpPr>
        <p:spPr>
          <a:xfrm>
            <a:off x="459200" y="1366050"/>
            <a:ext cx="4038600" cy="45366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31" name="Google Shape;31;p6"/>
          <p:cNvSpPr txBox="1">
            <a:spLocks noGrp="1"/>
          </p:cNvSpPr>
          <p:nvPr>
            <p:ph type="body" idx="2"/>
          </p:nvPr>
        </p:nvSpPr>
        <p:spPr>
          <a:xfrm>
            <a:off x="4650600" y="1366038"/>
            <a:ext cx="4038600" cy="45366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er and Content">
  <p:cSld name="Header and Content">
    <p:spTree>
      <p:nvGrpSpPr>
        <p:cNvPr id="1" name="Shape 32"/>
        <p:cNvGrpSpPr/>
        <p:nvPr/>
      </p:nvGrpSpPr>
      <p:grpSpPr>
        <a:xfrm>
          <a:off x="0" y="0"/>
          <a:ext cx="0" cy="0"/>
          <a:chOff x="0" y="0"/>
          <a:chExt cx="0" cy="0"/>
        </a:xfrm>
      </p:grpSpPr>
      <p:sp>
        <p:nvSpPr>
          <p:cNvPr id="33" name="Google Shape;33;p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57200" y="274638"/>
            <a:ext cx="8229600" cy="1143000"/>
          </a:xfrm>
          <a:prstGeom prst="rect">
            <a:avLst/>
          </a:prstGeom>
          <a:solidFill>
            <a:srgbClr val="A9DCF2">
              <a:alpha val="63137"/>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Google Shape;38;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
          <p:cNvSpPr txBox="1">
            <a:spLocks noGrp="1"/>
          </p:cNvSpPr>
          <p:nvPr>
            <p:ph type="body" idx="1"/>
          </p:nvPr>
        </p:nvSpPr>
        <p:spPr>
          <a:xfrm>
            <a:off x="3575050" y="273050"/>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9"/>
          <p:cNvSpPr txBox="1">
            <a:spLocks noGrp="1"/>
          </p:cNvSpPr>
          <p:nvPr>
            <p:ph type="body" idx="2"/>
          </p:nvPr>
        </p:nvSpPr>
        <p:spPr>
          <a:xfrm>
            <a:off x="457200" y="1435102"/>
            <a:ext cx="3008400" cy="4512600"/>
          </a:xfrm>
          <a:prstGeom prst="rect">
            <a:avLst/>
          </a:prstGeom>
          <a:solidFill>
            <a:srgbClr val="003369">
              <a:alpha val="70588"/>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44"/>
        <p:cNvGrpSpPr/>
        <p:nvPr/>
      </p:nvGrpSpPr>
      <p:grpSpPr>
        <a:xfrm>
          <a:off x="0" y="0"/>
          <a:ext cx="0" cy="0"/>
          <a:chOff x="0" y="0"/>
          <a:chExt cx="0" cy="0"/>
        </a:xfrm>
      </p:grpSpPr>
      <p:sp>
        <p:nvSpPr>
          <p:cNvPr id="45" name="Google Shape;45;p10"/>
          <p:cNvSpPr txBox="1">
            <a:spLocks noGrp="1"/>
          </p:cNvSpPr>
          <p:nvPr>
            <p:ph type="ctrTitle"/>
          </p:nvPr>
        </p:nvSpPr>
        <p:spPr>
          <a:xfrm>
            <a:off x="928464" y="1600200"/>
            <a:ext cx="7240509" cy="1470025"/>
          </a:xfrm>
          <a:prstGeom prst="rect">
            <a:avLst/>
          </a:prstGeom>
          <a:solidFill>
            <a:schemeClr val="lt1">
              <a:alpha val="66274"/>
            </a:schemeClr>
          </a:solidFill>
          <a:ln w="19050" cap="flat" cmpd="sng">
            <a:solidFill>
              <a:srgbClr val="939598"/>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0"/>
          <p:cNvSpPr txBox="1">
            <a:spLocks noGrp="1"/>
          </p:cNvSpPr>
          <p:nvPr>
            <p:ph type="subTitle" idx="1"/>
          </p:nvPr>
        </p:nvSpPr>
        <p:spPr>
          <a:xfrm>
            <a:off x="1348319" y="3429000"/>
            <a:ext cx="6400800" cy="914400"/>
          </a:xfrm>
          <a:prstGeom prst="rect">
            <a:avLst/>
          </a:prstGeom>
          <a:solidFill>
            <a:schemeClr val="lt1">
              <a:alpha val="66274"/>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47" name="Google Shape;47;p10"/>
          <p:cNvPicPr preferRelativeResize="0"/>
          <p:nvPr/>
        </p:nvPicPr>
        <p:blipFill rotWithShape="1">
          <a:blip r:embed="rId2">
            <a:alphaModFix/>
          </a:blip>
          <a:srcRect/>
          <a:stretch/>
        </p:blipFill>
        <p:spPr>
          <a:xfrm>
            <a:off x="3200400" y="104910"/>
            <a:ext cx="2667000" cy="13468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5" name="Google Shape;95;p2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rgbClr val="55555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1"/>
              </a:buClr>
              <a:buSzPts val="2400"/>
              <a:buFont typeface="Calibri"/>
              <a:buChar char="-"/>
              <a:defRPr sz="2400" b="0" i="0" u="none" strike="noStrike" cap="none">
                <a:solidFill>
                  <a:srgbClr val="555555"/>
                </a:solidFill>
                <a:latin typeface="Calibri"/>
                <a:ea typeface="Calibri"/>
                <a:cs typeface="Calibri"/>
                <a:sym typeface="Calibri"/>
              </a:defRPr>
            </a:lvl2pPr>
            <a:lvl3pPr marL="1371600" marR="0" lvl="2" indent="-311150" algn="l" rtl="0">
              <a:lnSpc>
                <a:spcPct val="90000"/>
              </a:lnSpc>
              <a:spcBef>
                <a:spcPts val="500"/>
              </a:spcBef>
              <a:spcAft>
                <a:spcPts val="0"/>
              </a:spcAft>
              <a:buClr>
                <a:schemeClr val="accent1"/>
              </a:buClr>
              <a:buSzPts val="1300"/>
              <a:buFont typeface="Courier New"/>
              <a:buChar char="o"/>
              <a:defRPr sz="2000" b="0" i="0" u="none" strike="noStrike" cap="none">
                <a:solidFill>
                  <a:srgbClr val="555555"/>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rgbClr val="555555"/>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2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2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0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3.xml.rels><?xml version="1.0" encoding="UTF-8" standalone="yes"?>
<Relationships xmlns="http://schemas.openxmlformats.org/package/2006/relationships"><Relationship Id="rId3" Type="http://schemas.openxmlformats.org/officeDocument/2006/relationships/hyperlink" Target="https://tinyurl.com/VTSSSCI1010" TargetMode="External"/><Relationship Id="rId2" Type="http://schemas.openxmlformats.org/officeDocument/2006/relationships/notesSlide" Target="../notesSlides/notesSlide143.xml"/><Relationship Id="rId1" Type="http://schemas.openxmlformats.org/officeDocument/2006/relationships/slideLayout" Target="../slideLayouts/slideLayout14.xml"/><Relationship Id="rId4" Type="http://schemas.openxmlformats.org/officeDocument/2006/relationships/image" Target="../media/image9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hyperlink" Target="https://brightmorningteam.com/" TargetMode="Externa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drive.google.com/file/d/1ZbhJ0doiEPL2zT7VCzQDCWL9OkXHPYsA/view"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hyperlink" Target="https://drive.google.com/file/d/1ZbhJ0doiEPL2zT7VCzQDCWL9OkXHPYsA/view?usp=drive_link" TargetMode="Externa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1.jp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40.jp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hyperlink" Target="https://tinyurl.com/y5unzzd8"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hyperlink" Target="https://docs.google.com/presentation/d/1iS_pdYWoO2OLyP_Snsnqk8fZaFnuFl9Q/copy"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hyperlink" Target="https://implementation.fpg.unc.edu/resource/communication-protocols-worksheet/" TargetMode="External"/><Relationship Id="rId5" Type="http://schemas.openxmlformats.org/officeDocument/2006/relationships/hyperlink" Target="https://mimtsstac.org/training/district-communication-plan" TargetMode="External"/><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3" Type="http://schemas.openxmlformats.org/officeDocument/2006/relationships/hyperlink" Target="https://www.sli.do/features-google-slides?payload=eyJwcmVzZW50YXRpb25JZCI6IjFyUnhPcm9tNlg5REZLLV9vRURUYjk2akZTcGJHX2hmSmc4UlJaZi1MQzRVIiwic2xpZGVJZCI6IlNMSURFU19BUEk0MzY3ODY5MDZfMCJ9" TargetMode="External"/><Relationship Id="rId2" Type="http://schemas.openxmlformats.org/officeDocument/2006/relationships/notesSlide" Target="../notesSlides/notesSlide8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59.jpg"/><Relationship Id="rId4" Type="http://schemas.openxmlformats.org/officeDocument/2006/relationships/image" Target="../media/image58.png"/></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38.jpg"/><Relationship Id="rId4" Type="http://schemas.openxmlformats.org/officeDocument/2006/relationships/image" Target="../media/image13.png"/></Relationships>
</file>

<file path=ppt/slides/_rels/slide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hyperlink" Target="https://youtu.be/3T71qvIPCto" TargetMode="External"/><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0"/>
          <p:cNvSpPr txBox="1">
            <a:spLocks noGrp="1"/>
          </p:cNvSpPr>
          <p:nvPr>
            <p:ph type="ctrTitle"/>
          </p:nvPr>
        </p:nvSpPr>
        <p:spPr>
          <a:xfrm>
            <a:off x="953254" y="3671154"/>
            <a:ext cx="7240509" cy="1470025"/>
          </a:xfrm>
          <a:prstGeom prst="rect">
            <a:avLst/>
          </a:prstGeom>
          <a:solidFill>
            <a:schemeClr val="lt1">
              <a:alpha val="63137"/>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dirty="0"/>
              <a:t>Systems Coaching Institute 101</a:t>
            </a:r>
            <a:endParaRPr dirty="0"/>
          </a:p>
        </p:txBody>
      </p:sp>
      <p:sp>
        <p:nvSpPr>
          <p:cNvPr id="224" name="Google Shape;224;p40"/>
          <p:cNvSpPr txBox="1">
            <a:spLocks noGrp="1"/>
          </p:cNvSpPr>
          <p:nvPr>
            <p:ph type="subTitle" idx="1"/>
          </p:nvPr>
        </p:nvSpPr>
        <p:spPr>
          <a:xfrm>
            <a:off x="1371600" y="5569078"/>
            <a:ext cx="6400800" cy="772729"/>
          </a:xfrm>
          <a:prstGeom prst="rect">
            <a:avLst/>
          </a:prstGeom>
          <a:solidFill>
            <a:schemeClr val="lt1">
              <a:alpha val="63137"/>
            </a:schemeClr>
          </a:solidFill>
          <a:ln>
            <a:noFill/>
          </a:ln>
        </p:spPr>
        <p:txBody>
          <a:bodyPr spcFirstLastPara="1" wrap="square" lIns="91425" tIns="45700" rIns="91425" bIns="45700" anchor="t" anchorCtr="0">
            <a:noAutofit/>
          </a:bodyPr>
          <a:lstStyle/>
          <a:p>
            <a:pPr marL="457200" lvl="0" indent="-431800" algn="ctr" rtl="0">
              <a:lnSpc>
                <a:spcPct val="100000"/>
              </a:lnSpc>
              <a:spcBef>
                <a:spcPts val="640"/>
              </a:spcBef>
              <a:spcAft>
                <a:spcPts val="0"/>
              </a:spcAft>
              <a:buSzPts val="3200"/>
              <a:buNone/>
            </a:pPr>
            <a:r>
              <a:rPr lang="en-US" dirty="0">
                <a:solidFill>
                  <a:schemeClr val="dk2"/>
                </a:solidFill>
              </a:rPr>
              <a:t>March 11 &amp; 12, 2026</a:t>
            </a:r>
            <a:endParaRPr dirty="0">
              <a:solidFill>
                <a:schemeClr val="dk2"/>
              </a:solidFill>
            </a:endParaRPr>
          </a:p>
          <a:p>
            <a:pPr marL="457200" lvl="0" indent="-431800" algn="ctr" rtl="0">
              <a:lnSpc>
                <a:spcPct val="100000"/>
              </a:lnSpc>
              <a:spcBef>
                <a:spcPts val="640"/>
              </a:spcBef>
              <a:spcAft>
                <a:spcPts val="0"/>
              </a:spcAft>
              <a:buSzPts val="32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0"/>
          <p:cNvSpPr txBox="1">
            <a:spLocks noGrp="1"/>
          </p:cNvSpPr>
          <p:nvPr>
            <p:ph type="title"/>
          </p:nvPr>
        </p:nvSpPr>
        <p:spPr>
          <a:xfrm>
            <a:off x="304800" y="274325"/>
            <a:ext cx="8610600" cy="11892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latin typeface="Verdana"/>
                <a:ea typeface="Verdana"/>
                <a:cs typeface="Verdana"/>
                <a:sym typeface="Verdana"/>
              </a:rPr>
              <a:t>What is an </a:t>
            </a:r>
            <a:endParaRPr>
              <a:latin typeface="Verdana"/>
              <a:ea typeface="Verdana"/>
              <a:cs typeface="Verdana"/>
              <a:sym typeface="Verdana"/>
            </a:endParaRPr>
          </a:p>
          <a:p>
            <a:pPr marL="0" lvl="0" indent="0" algn="ctr" rtl="0">
              <a:lnSpc>
                <a:spcPct val="90000"/>
              </a:lnSpc>
              <a:spcBef>
                <a:spcPts val="0"/>
              </a:spcBef>
              <a:spcAft>
                <a:spcPts val="0"/>
              </a:spcAft>
              <a:buClr>
                <a:schemeClr val="lt1"/>
              </a:buClr>
              <a:buSzPts val="4000"/>
              <a:buFont typeface="Verdana"/>
              <a:buNone/>
            </a:pPr>
            <a:r>
              <a:rPr lang="en-US"/>
              <a:t>M</a:t>
            </a:r>
            <a:r>
              <a:rPr lang="en-US">
                <a:latin typeface="Verdana"/>
                <a:ea typeface="Verdana"/>
                <a:cs typeface="Verdana"/>
                <a:sym typeface="Verdana"/>
              </a:rPr>
              <a:t>TSS Systems Coach?</a:t>
            </a:r>
            <a:endParaRPr/>
          </a:p>
        </p:txBody>
      </p:sp>
      <p:pic>
        <p:nvPicPr>
          <p:cNvPr id="302" name="Google Shape;302;p50" descr="Person holding globe jigsaw"/>
          <p:cNvPicPr preferRelativeResize="0">
            <a:picLocks noGrp="1"/>
          </p:cNvPicPr>
          <p:nvPr>
            <p:ph type="body" idx="1"/>
          </p:nvPr>
        </p:nvPicPr>
        <p:blipFill rotWithShape="1">
          <a:blip r:embed="rId3">
            <a:alphaModFix/>
          </a:blip>
          <a:srcRect l="2739" r="17157"/>
          <a:stretch/>
        </p:blipFill>
        <p:spPr>
          <a:xfrm>
            <a:off x="304800" y="2648850"/>
            <a:ext cx="3785100" cy="3142500"/>
          </a:xfrm>
          <a:prstGeom prst="rect">
            <a:avLst/>
          </a:prstGeom>
          <a:noFill/>
          <a:ln>
            <a:noFill/>
          </a:ln>
        </p:spPr>
      </p:pic>
      <p:sp>
        <p:nvSpPr>
          <p:cNvPr id="303" name="Google Shape;303;p50"/>
          <p:cNvSpPr txBox="1"/>
          <p:nvPr/>
        </p:nvSpPr>
        <p:spPr>
          <a:xfrm>
            <a:off x="4243800" y="1547450"/>
            <a:ext cx="4671600" cy="54336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729"/>
              <a:buFont typeface="Verdana"/>
              <a:buNone/>
            </a:pPr>
            <a:r>
              <a:rPr lang="en-US" sz="2537" b="0" i="0" u="none" strike="noStrike" cap="none">
                <a:solidFill>
                  <a:schemeClr val="dk1"/>
                </a:solidFill>
                <a:latin typeface="Verdana"/>
                <a:ea typeface="Verdana"/>
                <a:cs typeface="Verdana"/>
                <a:sym typeface="Verdana"/>
              </a:rPr>
              <a:t>A Systems Coach serves as a liaison for the division leadership team (DLT) and the school’s leadership team(s)</a:t>
            </a:r>
            <a:r>
              <a:rPr lang="en-US" sz="2537">
                <a:solidFill>
                  <a:schemeClr val="dk1"/>
                </a:solidFill>
                <a:latin typeface="Verdana"/>
                <a:ea typeface="Verdana"/>
                <a:cs typeface="Verdana"/>
                <a:sym typeface="Verdana"/>
              </a:rPr>
              <a:t> </a:t>
            </a:r>
            <a:r>
              <a:rPr lang="en-US" sz="2537" b="0" i="0" u="none" strike="noStrike" cap="none">
                <a:solidFill>
                  <a:schemeClr val="dk1"/>
                </a:solidFill>
                <a:latin typeface="Verdana"/>
                <a:ea typeface="Verdana"/>
                <a:cs typeface="Verdana"/>
                <a:sym typeface="Verdana"/>
              </a:rPr>
              <a:t>(SLT) to guide sustainable organizational change to implement MTSS and to guide systems intervention at the school level. </a:t>
            </a:r>
            <a:endParaRPr sz="2537">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49"/>
              <a:buFont typeface="Verdana"/>
              <a:buNone/>
            </a:pPr>
            <a:endParaRPr sz="2537">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49"/>
              <a:buFont typeface="Verdana"/>
              <a:buNone/>
            </a:pPr>
            <a:r>
              <a:rPr lang="en-US" sz="2537" b="0" i="0" u="none" strike="noStrike" cap="none">
                <a:solidFill>
                  <a:schemeClr val="dk1"/>
                </a:solidFill>
                <a:latin typeface="Verdana"/>
                <a:ea typeface="Verdana"/>
                <a:cs typeface="Verdana"/>
                <a:sym typeface="Verdana"/>
              </a:rPr>
              <a:t>A </a:t>
            </a:r>
            <a:r>
              <a:rPr lang="en-US" sz="2537">
                <a:solidFill>
                  <a:schemeClr val="dk1"/>
                </a:solidFill>
                <a:latin typeface="Verdana"/>
                <a:ea typeface="Verdana"/>
                <a:cs typeface="Verdana"/>
                <a:sym typeface="Verdana"/>
              </a:rPr>
              <a:t>S</a:t>
            </a:r>
            <a:r>
              <a:rPr lang="en-US" sz="2537" b="0" i="0" u="none" strike="noStrike" cap="none">
                <a:solidFill>
                  <a:schemeClr val="dk1"/>
                </a:solidFill>
                <a:latin typeface="Verdana"/>
                <a:ea typeface="Verdana"/>
                <a:cs typeface="Verdana"/>
                <a:sym typeface="Verdana"/>
              </a:rPr>
              <a:t>ystems </a:t>
            </a:r>
            <a:r>
              <a:rPr lang="en-US" sz="2537">
                <a:solidFill>
                  <a:schemeClr val="dk1"/>
                </a:solidFill>
                <a:latin typeface="Verdana"/>
                <a:ea typeface="Verdana"/>
                <a:cs typeface="Verdana"/>
                <a:sym typeface="Verdana"/>
              </a:rPr>
              <a:t>C</a:t>
            </a:r>
            <a:r>
              <a:rPr lang="en-US" sz="2537" b="0" i="0" u="none" strike="noStrike" cap="none">
                <a:solidFill>
                  <a:schemeClr val="dk1"/>
                </a:solidFill>
                <a:latin typeface="Verdana"/>
                <a:ea typeface="Verdana"/>
                <a:cs typeface="Verdana"/>
                <a:sym typeface="Verdana"/>
              </a:rPr>
              <a:t>oach facilitates systems thinking</a:t>
            </a:r>
            <a:r>
              <a:rPr lang="en-US" sz="2537">
                <a:solidFill>
                  <a:schemeClr val="dk1"/>
                </a:solidFill>
                <a:latin typeface="Verdana"/>
                <a:ea typeface="Verdana"/>
                <a:cs typeface="Verdana"/>
                <a:sym typeface="Verdana"/>
              </a:rPr>
              <a:t>.</a:t>
            </a:r>
            <a:endParaRPr sz="1550" b="0" i="0" u="none" strike="noStrike" cap="none">
              <a:solidFill>
                <a:schemeClr val="dk1"/>
              </a:solidFill>
              <a:latin typeface="Verdana"/>
              <a:ea typeface="Verdana"/>
              <a:cs typeface="Verdana"/>
              <a:sym typeface="Verdana"/>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44"/>
          <p:cNvSpPr txBox="1">
            <a:spLocks noGrp="1"/>
          </p:cNvSpPr>
          <p:nvPr>
            <p:ph type="title"/>
          </p:nvPr>
        </p:nvSpPr>
        <p:spPr>
          <a:xfrm>
            <a:off x="457200" y="226238"/>
            <a:ext cx="8229600" cy="1143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Better Conversations </a:t>
            </a:r>
            <a:endParaRPr sz="4000" i="0" u="none" strike="noStrike" cap="none" dirty="0">
              <a:solidFill>
                <a:schemeClr val="lt1"/>
              </a:solidFill>
            </a:endParaRPr>
          </a:p>
        </p:txBody>
      </p:sp>
      <p:sp>
        <p:nvSpPr>
          <p:cNvPr id="1172" name="Google Shape;1172;p144">
            <a:extLst>
              <a:ext uri="{C183D7F6-B498-43B3-948B-1728B52AA6E4}">
                <adec:decorative xmlns:adec="http://schemas.microsoft.com/office/drawing/2017/decorative" val="1"/>
              </a:ext>
            </a:extLst>
          </p:cNvPr>
          <p:cNvSpPr txBox="1">
            <a:spLocks noGrp="1"/>
          </p:cNvSpPr>
          <p:nvPr>
            <p:ph type="body" idx="4294967295"/>
          </p:nvPr>
        </p:nvSpPr>
        <p:spPr>
          <a:xfrm>
            <a:off x="1154113" y="1600200"/>
            <a:ext cx="7989887" cy="5072063"/>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1000"/>
              </a:spcBef>
              <a:spcAft>
                <a:spcPts val="0"/>
              </a:spcAft>
              <a:buSzPts val="3200"/>
              <a:buNone/>
            </a:pPr>
            <a:endParaRPr sz="2800" dirty="0">
              <a:solidFill>
                <a:srgbClr val="000000"/>
              </a:solidFill>
              <a:latin typeface="Calibri"/>
              <a:ea typeface="Calibri"/>
              <a:cs typeface="Calibri"/>
              <a:sym typeface="Calibri"/>
            </a:endParaRPr>
          </a:p>
          <a:p>
            <a:pPr marL="0" lvl="0" indent="0" algn="l" rtl="0">
              <a:lnSpc>
                <a:spcPct val="100000"/>
              </a:lnSpc>
              <a:spcBef>
                <a:spcPts val="480"/>
              </a:spcBef>
              <a:spcAft>
                <a:spcPts val="0"/>
              </a:spcAft>
              <a:buSzPts val="3200"/>
              <a:buNone/>
            </a:pPr>
            <a:endParaRPr sz="2400" dirty="0">
              <a:solidFill>
                <a:srgbClr val="000000"/>
              </a:solidFill>
            </a:endParaRPr>
          </a:p>
        </p:txBody>
      </p:sp>
      <p:pic>
        <p:nvPicPr>
          <p:cNvPr id="1173" name="Google Shape;1173;p144">
            <a:extLst>
              <a:ext uri="{C183D7F6-B498-43B3-948B-1728B52AA6E4}">
                <adec:decorative xmlns:adec="http://schemas.microsoft.com/office/drawing/2017/decorative" val="1"/>
              </a:ext>
            </a:extLst>
          </p:cNvPr>
          <p:cNvPicPr preferRelativeResize="0">
            <a:picLocks noGrp="1"/>
          </p:cNvPicPr>
          <p:nvPr>
            <p:ph type="body" idx="4294967295"/>
          </p:nvPr>
        </p:nvPicPr>
        <p:blipFill rotWithShape="1">
          <a:blip r:embed="rId3">
            <a:alphaModFix/>
          </a:blip>
          <a:srcRect/>
          <a:stretch/>
        </p:blipFill>
        <p:spPr>
          <a:xfrm>
            <a:off x="3356675" y="1699863"/>
            <a:ext cx="3152700" cy="4376700"/>
          </a:xfrm>
          <a:prstGeom prst="rect">
            <a:avLst/>
          </a:prstGeom>
          <a:noFill/>
          <a:ln>
            <a:noFill/>
          </a:ln>
          <a:effectLst>
            <a:outerShdw blurRad="50800" dist="76200" dir="2700000" algn="tl" rotWithShape="0">
              <a:srgbClr val="000000">
                <a:alpha val="40000"/>
              </a:srgbClr>
            </a:outerShdw>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45"/>
          <p:cNvSpPr txBox="1">
            <a:spLocks noGrp="1"/>
          </p:cNvSpPr>
          <p:nvPr>
            <p:ph type="title"/>
          </p:nvPr>
        </p:nvSpPr>
        <p:spPr>
          <a:xfrm>
            <a:off x="457200" y="226238"/>
            <a:ext cx="8229600" cy="1143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How do you Coach </a:t>
            </a:r>
            <a:endParaRPr dirty="0">
              <a:solidFill>
                <a:schemeClr val="lt1"/>
              </a:solidFill>
            </a:endParaRPr>
          </a:p>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a System?</a:t>
            </a:r>
            <a:endParaRPr sz="4000" i="0" u="none" strike="noStrike" cap="none" dirty="0">
              <a:solidFill>
                <a:schemeClr val="lt1"/>
              </a:solidFill>
            </a:endParaRPr>
          </a:p>
        </p:txBody>
      </p:sp>
      <p:sp>
        <p:nvSpPr>
          <p:cNvPr id="1180" name="Google Shape;1180;p145"/>
          <p:cNvSpPr txBox="1">
            <a:spLocks noGrp="1"/>
          </p:cNvSpPr>
          <p:nvPr>
            <p:ph type="body" idx="4294967295"/>
          </p:nvPr>
        </p:nvSpPr>
        <p:spPr>
          <a:xfrm>
            <a:off x="577038" y="1499950"/>
            <a:ext cx="7989900" cy="5072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rgbClr val="000000"/>
              </a:buClr>
              <a:buSzPts val="4400"/>
              <a:buFont typeface="Arial"/>
              <a:buNone/>
            </a:pPr>
            <a:r>
              <a:rPr lang="en-US" sz="3600" dirty="0">
                <a:solidFill>
                  <a:srgbClr val="000000"/>
                </a:solidFill>
                <a:latin typeface="Verdana"/>
                <a:ea typeface="Verdana"/>
                <a:cs typeface="Verdana"/>
                <a:sym typeface="Verdana"/>
              </a:rPr>
              <a:t>One </a:t>
            </a:r>
            <a:r>
              <a:rPr lang="en-US" sz="3600" dirty="0">
                <a:solidFill>
                  <a:srgbClr val="980000"/>
                </a:solidFill>
                <a:latin typeface="Verdana"/>
                <a:ea typeface="Verdana"/>
                <a:cs typeface="Verdana"/>
                <a:sym typeface="Verdana"/>
              </a:rPr>
              <a:t>successful</a:t>
            </a:r>
            <a:r>
              <a:rPr lang="en-US" sz="3600" dirty="0">
                <a:solidFill>
                  <a:srgbClr val="000000"/>
                </a:solidFill>
                <a:latin typeface="Verdana"/>
                <a:ea typeface="Verdana"/>
                <a:cs typeface="Verdana"/>
                <a:sym typeface="Verdana"/>
              </a:rPr>
              <a:t> interaction at a time.</a:t>
            </a:r>
            <a:endParaRPr sz="3600" dirty="0">
              <a:latin typeface="Verdana"/>
              <a:ea typeface="Verdana"/>
              <a:cs typeface="Verdana"/>
              <a:sym typeface="Verdana"/>
            </a:endParaRPr>
          </a:p>
        </p:txBody>
      </p:sp>
      <p:pic>
        <p:nvPicPr>
          <p:cNvPr id="1181" name="Google Shape;1181;p1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925714" y="3362996"/>
            <a:ext cx="5092075" cy="3209056"/>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146"/>
          <p:cNvSpPr txBox="1">
            <a:spLocks noGrp="1"/>
          </p:cNvSpPr>
          <p:nvPr>
            <p:ph type="title"/>
          </p:nvPr>
        </p:nvSpPr>
        <p:spPr>
          <a:xfrm>
            <a:off x="457200" y="226238"/>
            <a:ext cx="8229600" cy="1143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Partnership Communication</a:t>
            </a:r>
            <a:endParaRPr sz="4000" i="0" u="none" strike="noStrike" cap="none" dirty="0">
              <a:solidFill>
                <a:schemeClr val="lt1"/>
              </a:solidFill>
            </a:endParaRPr>
          </a:p>
        </p:txBody>
      </p:sp>
      <p:sp>
        <p:nvSpPr>
          <p:cNvPr id="1188" name="Google Shape;1188;p146"/>
          <p:cNvSpPr txBox="1">
            <a:spLocks noGrp="1"/>
          </p:cNvSpPr>
          <p:nvPr>
            <p:ph type="body" idx="4294967295"/>
          </p:nvPr>
        </p:nvSpPr>
        <p:spPr>
          <a:xfrm>
            <a:off x="0" y="739775"/>
            <a:ext cx="8999538" cy="5056188"/>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1000"/>
              </a:spcBef>
              <a:spcAft>
                <a:spcPts val="0"/>
              </a:spcAft>
              <a:buSzPts val="3200"/>
              <a:buNone/>
            </a:pPr>
            <a:endParaRPr sz="2800" dirty="0">
              <a:solidFill>
                <a:srgbClr val="000000"/>
              </a:solidFill>
              <a:latin typeface="Calibri"/>
              <a:ea typeface="Calibri"/>
              <a:cs typeface="Calibri"/>
              <a:sym typeface="Calibri"/>
            </a:endParaRPr>
          </a:p>
          <a:p>
            <a:pPr marL="0" lvl="0" indent="0" algn="l" rtl="0">
              <a:lnSpc>
                <a:spcPct val="100000"/>
              </a:lnSpc>
              <a:spcBef>
                <a:spcPts val="480"/>
              </a:spcBef>
              <a:spcAft>
                <a:spcPts val="0"/>
              </a:spcAft>
              <a:buSzPts val="3200"/>
              <a:buNone/>
            </a:pPr>
            <a:endParaRPr sz="2400" dirty="0">
              <a:solidFill>
                <a:srgbClr val="000000"/>
              </a:solidFill>
            </a:endParaRPr>
          </a:p>
          <a:p>
            <a:pPr marL="0" lvl="0" indent="0" algn="ctr" rtl="0">
              <a:lnSpc>
                <a:spcPct val="100000"/>
              </a:lnSpc>
              <a:spcBef>
                <a:spcPts val="0"/>
              </a:spcBef>
              <a:spcAft>
                <a:spcPts val="0"/>
              </a:spcAft>
              <a:buSzPts val="3200"/>
              <a:buNone/>
            </a:pPr>
            <a:r>
              <a:rPr lang="en-US" sz="3000" dirty="0">
                <a:solidFill>
                  <a:srgbClr val="000000"/>
                </a:solidFill>
              </a:rPr>
              <a:t>What we </a:t>
            </a:r>
            <a:r>
              <a:rPr lang="en-US" sz="3000" i="1" dirty="0">
                <a:solidFill>
                  <a:schemeClr val="dk2"/>
                </a:solidFill>
              </a:rPr>
              <a:t>believe</a:t>
            </a:r>
            <a:r>
              <a:rPr lang="en-US" sz="3000" dirty="0">
                <a:solidFill>
                  <a:srgbClr val="000000"/>
                </a:solidFill>
              </a:rPr>
              <a:t> = </a:t>
            </a:r>
            <a:endParaRPr sz="3000" dirty="0">
              <a:solidFill>
                <a:srgbClr val="000000"/>
              </a:solidFill>
            </a:endParaRPr>
          </a:p>
          <a:p>
            <a:pPr marL="0" lvl="0" indent="0" algn="ctr" rtl="0">
              <a:lnSpc>
                <a:spcPct val="100000"/>
              </a:lnSpc>
              <a:spcBef>
                <a:spcPts val="0"/>
              </a:spcBef>
              <a:spcAft>
                <a:spcPts val="0"/>
              </a:spcAft>
              <a:buSzPts val="3200"/>
              <a:buNone/>
            </a:pPr>
            <a:r>
              <a:rPr lang="en-US" sz="3000" dirty="0">
                <a:solidFill>
                  <a:srgbClr val="000000"/>
                </a:solidFill>
              </a:rPr>
              <a:t>How we </a:t>
            </a:r>
            <a:r>
              <a:rPr lang="en-US" sz="3000" i="1" dirty="0">
                <a:solidFill>
                  <a:srgbClr val="000000"/>
                </a:solidFill>
              </a:rPr>
              <a:t>communicate</a:t>
            </a:r>
            <a:endParaRPr sz="3000" i="1" dirty="0">
              <a:solidFill>
                <a:srgbClr val="000000"/>
              </a:solidFill>
            </a:endParaRPr>
          </a:p>
        </p:txBody>
      </p:sp>
      <p:sp>
        <p:nvSpPr>
          <p:cNvPr id="1189" name="Google Shape;1189;p146"/>
          <p:cNvSpPr txBox="1"/>
          <p:nvPr/>
        </p:nvSpPr>
        <p:spPr>
          <a:xfrm>
            <a:off x="2812425" y="3745313"/>
            <a:ext cx="79038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Power vs. Leadership</a:t>
            </a:r>
            <a:endParaRPr sz="3000" b="0" i="0" u="none" strike="noStrike" cap="none">
              <a:solidFill>
                <a:srgbClr val="000000"/>
              </a:solidFill>
              <a:latin typeface="Verdana"/>
              <a:ea typeface="Verdana"/>
              <a:cs typeface="Verdana"/>
              <a:sym typeface="Verdana"/>
            </a:endParaRPr>
          </a:p>
        </p:txBody>
      </p:sp>
      <p:pic>
        <p:nvPicPr>
          <p:cNvPr id="1190" name="Google Shape;1190;p14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242205">
            <a:off x="818662" y="3110369"/>
            <a:ext cx="2544148" cy="338573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4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i="1" dirty="0">
                <a:solidFill>
                  <a:schemeClr val="lt1"/>
                </a:solidFill>
              </a:rPr>
              <a:t>Belief #1</a:t>
            </a:r>
            <a:r>
              <a:rPr lang="en-US" dirty="0">
                <a:solidFill>
                  <a:schemeClr val="lt1"/>
                </a:solidFill>
              </a:rPr>
              <a:t> - Coaching is an </a:t>
            </a:r>
            <a:endParaRPr dirty="0">
              <a:solidFill>
                <a:schemeClr val="lt1"/>
              </a:solidFill>
            </a:endParaRPr>
          </a:p>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act of service</a:t>
            </a:r>
            <a:endParaRPr sz="4000" i="0" u="none" strike="noStrike" cap="none" dirty="0">
              <a:solidFill>
                <a:schemeClr val="lt1"/>
              </a:solidFill>
            </a:endParaRPr>
          </a:p>
        </p:txBody>
      </p:sp>
      <p:pic>
        <p:nvPicPr>
          <p:cNvPr id="1198" name="Google Shape;1198;p147">
            <a:extLst>
              <a:ext uri="{C183D7F6-B498-43B3-948B-1728B52AA6E4}">
                <adec:decorative xmlns:adec="http://schemas.microsoft.com/office/drawing/2017/decorative" val="1"/>
              </a:ext>
            </a:extLst>
          </p:cNvPr>
          <p:cNvPicPr preferRelativeResize="0">
            <a:picLocks noGrp="1"/>
          </p:cNvPicPr>
          <p:nvPr>
            <p:ph type="body" idx="4294967295"/>
          </p:nvPr>
        </p:nvPicPr>
        <p:blipFill rotWithShape="1">
          <a:blip r:embed="rId3">
            <a:alphaModFix/>
          </a:blip>
          <a:srcRect t="10561" b="10553"/>
          <a:stretch/>
        </p:blipFill>
        <p:spPr>
          <a:xfrm>
            <a:off x="0" y="1600200"/>
            <a:ext cx="8994775" cy="5330825"/>
          </a:xfrm>
          <a:prstGeom prst="rect">
            <a:avLst/>
          </a:prstGeom>
          <a:noFill/>
          <a:ln>
            <a:noFill/>
          </a:ln>
        </p:spPr>
      </p:pic>
      <p:sp>
        <p:nvSpPr>
          <p:cNvPr id="1199" name="Google Shape;1199;p147"/>
          <p:cNvSpPr txBox="1"/>
          <p:nvPr/>
        </p:nvSpPr>
        <p:spPr>
          <a:xfrm>
            <a:off x="6738100" y="3429000"/>
            <a:ext cx="7340700" cy="8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Coach</a:t>
            </a:r>
            <a:endParaRPr sz="3000" b="0" i="0" u="none" strike="noStrike" cap="none">
              <a:solidFill>
                <a:srgbClr val="000000"/>
              </a:solidFill>
              <a:latin typeface="Verdana"/>
              <a:ea typeface="Verdana"/>
              <a:cs typeface="Verdana"/>
              <a:sym typeface="Verdana"/>
            </a:endParaRPr>
          </a:p>
        </p:txBody>
      </p:sp>
      <p:sp>
        <p:nvSpPr>
          <p:cNvPr id="1200" name="Google Shape;1200;p147"/>
          <p:cNvSpPr txBox="1"/>
          <p:nvPr/>
        </p:nvSpPr>
        <p:spPr>
          <a:xfrm>
            <a:off x="256675" y="1285500"/>
            <a:ext cx="30000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Coachee</a:t>
            </a:r>
            <a:endParaRPr sz="3000" b="0" i="0" u="none" strike="noStrike" cap="none">
              <a:solidFill>
                <a:srgbClr val="000000"/>
              </a:solidFill>
              <a:latin typeface="Verdana"/>
              <a:ea typeface="Verdana"/>
              <a:cs typeface="Verdana"/>
              <a:sym typeface="Verdana"/>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148"/>
          <p:cNvSpPr txBox="1">
            <a:spLocks noGrp="1"/>
          </p:cNvSpPr>
          <p:nvPr>
            <p:ph type="title"/>
          </p:nvPr>
        </p:nvSpPr>
        <p:spPr>
          <a:xfrm>
            <a:off x="457200" y="226238"/>
            <a:ext cx="8229600" cy="1143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Example...</a:t>
            </a:r>
            <a:endParaRPr sz="4000" i="0" u="none" strike="noStrike" cap="none" dirty="0">
              <a:solidFill>
                <a:schemeClr val="lt1"/>
              </a:solidFill>
            </a:endParaRPr>
          </a:p>
        </p:txBody>
      </p:sp>
      <p:sp>
        <p:nvSpPr>
          <p:cNvPr id="1207" name="Google Shape;1207;p148" descr="Large board room table with no one leading it to imply that no coaching leads to an empty table"/>
          <p:cNvSpPr txBox="1">
            <a:spLocks noGrp="1"/>
          </p:cNvSpPr>
          <p:nvPr>
            <p:ph type="body" idx="4294967295"/>
          </p:nvPr>
        </p:nvSpPr>
        <p:spPr>
          <a:xfrm>
            <a:off x="1154113" y="1600200"/>
            <a:ext cx="7989887" cy="5072063"/>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1000"/>
              </a:spcBef>
              <a:spcAft>
                <a:spcPts val="0"/>
              </a:spcAft>
              <a:buSzPts val="3200"/>
              <a:buNone/>
            </a:pPr>
            <a:endParaRPr sz="2800" dirty="0">
              <a:solidFill>
                <a:srgbClr val="000000"/>
              </a:solidFill>
              <a:latin typeface="Calibri"/>
              <a:ea typeface="Calibri"/>
              <a:cs typeface="Calibri"/>
              <a:sym typeface="Calibri"/>
            </a:endParaRPr>
          </a:p>
          <a:p>
            <a:pPr marL="0" lvl="0" indent="0" algn="l" rtl="0">
              <a:lnSpc>
                <a:spcPct val="100000"/>
              </a:lnSpc>
              <a:spcBef>
                <a:spcPts val="480"/>
              </a:spcBef>
              <a:spcAft>
                <a:spcPts val="0"/>
              </a:spcAft>
              <a:buSzPts val="3200"/>
              <a:buNone/>
            </a:pPr>
            <a:endParaRPr sz="2400" dirty="0">
              <a:solidFill>
                <a:srgbClr val="000000"/>
              </a:solidFill>
            </a:endParaRPr>
          </a:p>
        </p:txBody>
      </p:sp>
      <p:pic>
        <p:nvPicPr>
          <p:cNvPr id="1208" name="Google Shape;1208;p148">
            <a:extLst>
              <a:ext uri="{C183D7F6-B498-43B3-948B-1728B52AA6E4}">
                <adec:decorative xmlns:adec="http://schemas.microsoft.com/office/drawing/2017/decorative" val="1"/>
              </a:ext>
            </a:extLst>
          </p:cNvPr>
          <p:cNvPicPr preferRelativeResize="0">
            <a:picLocks noGrp="1"/>
          </p:cNvPicPr>
          <p:nvPr>
            <p:ph type="body" idx="4294967295"/>
          </p:nvPr>
        </p:nvPicPr>
        <p:blipFill rotWithShape="1">
          <a:blip r:embed="rId3">
            <a:alphaModFix/>
          </a:blip>
          <a:srcRect t="-561" b="15504"/>
          <a:stretch/>
        </p:blipFill>
        <p:spPr>
          <a:xfrm>
            <a:off x="0" y="1712913"/>
            <a:ext cx="4259263" cy="4846637"/>
          </a:xfrm>
          <a:prstGeom prst="rect">
            <a:avLst/>
          </a:prstGeom>
          <a:noFill/>
          <a:ln>
            <a:noFill/>
          </a:ln>
        </p:spPr>
      </p:pic>
      <p:sp>
        <p:nvSpPr>
          <p:cNvPr id="1209" name="Google Shape;1209;p148"/>
          <p:cNvSpPr txBox="1"/>
          <p:nvPr/>
        </p:nvSpPr>
        <p:spPr>
          <a:xfrm>
            <a:off x="5004624" y="5364725"/>
            <a:ext cx="4921500" cy="82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980000"/>
                </a:solidFill>
                <a:latin typeface="Calibri"/>
                <a:ea typeface="Calibri"/>
                <a:cs typeface="Calibri"/>
                <a:sym typeface="Calibri"/>
              </a:rPr>
              <a:t>Coach not featured</a:t>
            </a:r>
            <a:endParaRPr sz="1400" b="0" i="0" u="none" strike="noStrike" cap="none">
              <a:solidFill>
                <a:srgbClr val="980000"/>
              </a:solidFill>
              <a:latin typeface="Arial"/>
              <a:ea typeface="Arial"/>
              <a:cs typeface="Arial"/>
              <a:sym typeface="Arial"/>
            </a:endParaRPr>
          </a:p>
        </p:txBody>
      </p:sp>
      <p:sp>
        <p:nvSpPr>
          <p:cNvPr id="1210" name="Google Shape;1210;p148">
            <a:extLst>
              <a:ext uri="{C183D7F6-B498-43B3-948B-1728B52AA6E4}">
                <adec:decorative xmlns:adec="http://schemas.microsoft.com/office/drawing/2017/decorative" val="1"/>
              </a:ext>
            </a:extLst>
          </p:cNvPr>
          <p:cNvSpPr/>
          <p:nvPr/>
        </p:nvSpPr>
        <p:spPr>
          <a:xfrm>
            <a:off x="4111825" y="5545320"/>
            <a:ext cx="816600" cy="461700"/>
          </a:xfrm>
          <a:prstGeom prst="leftArrow">
            <a:avLst>
              <a:gd name="adj1" fmla="val 50000"/>
              <a:gd name="adj2" fmla="val 50000"/>
            </a:avLst>
          </a:prstGeom>
          <a:solidFill>
            <a:srgbClr val="980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1" name="Google Shape;1211;p148">
            <a:extLst>
              <a:ext uri="{C183D7F6-B498-43B3-948B-1728B52AA6E4}">
                <adec:decorative xmlns:adec="http://schemas.microsoft.com/office/drawing/2017/decorative" val="1"/>
              </a:ext>
            </a:extLst>
          </p:cNvPr>
          <p:cNvSpPr/>
          <p:nvPr/>
        </p:nvSpPr>
        <p:spPr>
          <a:xfrm>
            <a:off x="1154136" y="3979627"/>
            <a:ext cx="969600" cy="1385100"/>
          </a:xfrm>
          <a:prstGeom prst="mathMultiply">
            <a:avLst>
              <a:gd name="adj1" fmla="val 23520"/>
            </a:avLst>
          </a:prstGeom>
          <a:solidFill>
            <a:srgbClr val="980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2" name="Google Shape;1212;p148">
            <a:extLst>
              <a:ext uri="{C183D7F6-B498-43B3-948B-1728B52AA6E4}">
                <adec:decorative xmlns:adec="http://schemas.microsoft.com/office/drawing/2017/decorative" val="1"/>
              </a:ext>
            </a:extLst>
          </p:cNvPr>
          <p:cNvSpPr txBox="1"/>
          <p:nvPr/>
        </p:nvSpPr>
        <p:spPr>
          <a:xfrm>
            <a:off x="6136100" y="2466475"/>
            <a:ext cx="3048000" cy="6771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endParaRPr sz="3200">
              <a:solidFill>
                <a:schemeClr val="dk1"/>
              </a:solidFill>
              <a:latin typeface="Verdana"/>
              <a:ea typeface="Verdana"/>
              <a:cs typeface="Verdana"/>
              <a:sym typeface="Verdana"/>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149"/>
          <p:cNvSpPr txBox="1">
            <a:spLocks noGrp="1"/>
          </p:cNvSpPr>
          <p:nvPr>
            <p:ph type="title"/>
          </p:nvPr>
        </p:nvSpPr>
        <p:spPr>
          <a:xfrm>
            <a:off x="457200" y="226238"/>
            <a:ext cx="82296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4400"/>
              <a:buFont typeface="Calibri"/>
              <a:buNone/>
            </a:pPr>
            <a:r>
              <a:rPr lang="en-US" i="1" dirty="0">
                <a:solidFill>
                  <a:schemeClr val="lt1"/>
                </a:solidFill>
              </a:rPr>
              <a:t>Belief</a:t>
            </a:r>
            <a:r>
              <a:rPr lang="en-US" dirty="0">
                <a:solidFill>
                  <a:schemeClr val="lt1"/>
                </a:solidFill>
              </a:rPr>
              <a:t> #2 - I want to hear </a:t>
            </a:r>
            <a:endParaRPr dirty="0">
              <a:solidFill>
                <a:schemeClr val="lt1"/>
              </a:solidFill>
            </a:endParaRPr>
          </a:p>
          <a:p>
            <a:pPr marL="0" lvl="0" indent="0" algn="ctr" rtl="0">
              <a:lnSpc>
                <a:spcPct val="90000"/>
              </a:lnSpc>
              <a:spcBef>
                <a:spcPts val="0"/>
              </a:spcBef>
              <a:spcAft>
                <a:spcPts val="0"/>
              </a:spcAft>
              <a:buClr>
                <a:srgbClr val="000000"/>
              </a:buClr>
              <a:buSzPts val="4400"/>
              <a:buFont typeface="Calibri"/>
              <a:buNone/>
            </a:pPr>
            <a:r>
              <a:rPr lang="en-US" dirty="0">
                <a:solidFill>
                  <a:schemeClr val="lt1"/>
                </a:solidFill>
              </a:rPr>
              <a:t>what others have to say.</a:t>
            </a:r>
            <a:endParaRPr i="0" u="none" strike="noStrike" cap="none" dirty="0">
              <a:solidFill>
                <a:schemeClr val="lt1"/>
              </a:solidFill>
            </a:endParaRPr>
          </a:p>
        </p:txBody>
      </p:sp>
      <p:pic>
        <p:nvPicPr>
          <p:cNvPr id="1219" name="Google Shape;1219;p149">
            <a:extLst>
              <a:ext uri="{C183D7F6-B498-43B3-948B-1728B52AA6E4}">
                <adec:decorative xmlns:adec="http://schemas.microsoft.com/office/drawing/2017/decorative" val="1"/>
              </a:ext>
            </a:extLst>
          </p:cNvPr>
          <p:cNvPicPr preferRelativeResize="0">
            <a:picLocks noGrp="1"/>
          </p:cNvPicPr>
          <p:nvPr>
            <p:ph type="body" idx="4294967295"/>
          </p:nvPr>
        </p:nvPicPr>
        <p:blipFill rotWithShape="1">
          <a:blip r:embed="rId3">
            <a:alphaModFix/>
          </a:blip>
          <a:srcRect t="18504" b="18491"/>
          <a:stretch/>
        </p:blipFill>
        <p:spPr>
          <a:xfrm>
            <a:off x="457200" y="1660375"/>
            <a:ext cx="3724200" cy="2857500"/>
          </a:xfrm>
          <a:prstGeom prst="rect">
            <a:avLst/>
          </a:prstGeom>
          <a:noFill/>
          <a:ln>
            <a:noFill/>
          </a:ln>
          <a:effectLst>
            <a:outerShdw blurRad="50800" dist="76200" dir="2700000" algn="tl" rotWithShape="0">
              <a:srgbClr val="000000">
                <a:alpha val="40000"/>
              </a:srgbClr>
            </a:outerShdw>
          </a:effectLst>
        </p:spPr>
      </p:pic>
      <p:pic>
        <p:nvPicPr>
          <p:cNvPr id="1220" name="Google Shape;1220;p14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571988" y="3622574"/>
            <a:ext cx="3989325" cy="2900682"/>
          </a:xfrm>
          <a:prstGeom prst="rect">
            <a:avLst/>
          </a:prstGeom>
          <a:noFill/>
          <a:ln>
            <a:noFill/>
          </a:ln>
          <a:effectLst>
            <a:outerShdw blurRad="50800" dist="76200" dir="2700000" algn="tl" rotWithShape="0">
              <a:srgbClr val="000000">
                <a:alpha val="40000"/>
              </a:srgbClr>
            </a:outerShdw>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150"/>
          <p:cNvSpPr txBox="1">
            <a:spLocks noGrp="1"/>
          </p:cNvSpPr>
          <p:nvPr>
            <p:ph type="title"/>
          </p:nvPr>
        </p:nvSpPr>
        <p:spPr>
          <a:xfrm>
            <a:off x="457200" y="226238"/>
            <a:ext cx="82296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4400"/>
              <a:buFont typeface="Calibri"/>
              <a:buNone/>
            </a:pPr>
            <a:r>
              <a:rPr lang="en-US" dirty="0">
                <a:solidFill>
                  <a:schemeClr val="lt1"/>
                </a:solidFill>
              </a:rPr>
              <a:t>When it’s no longer </a:t>
            </a:r>
            <a:endParaRPr dirty="0">
              <a:solidFill>
                <a:schemeClr val="lt1"/>
              </a:solidFill>
            </a:endParaRPr>
          </a:p>
          <a:p>
            <a:pPr marL="0" lvl="0" indent="0" algn="ctr" rtl="0">
              <a:lnSpc>
                <a:spcPct val="90000"/>
              </a:lnSpc>
              <a:spcBef>
                <a:spcPts val="0"/>
              </a:spcBef>
              <a:spcAft>
                <a:spcPts val="0"/>
              </a:spcAft>
              <a:buClr>
                <a:srgbClr val="000000"/>
              </a:buClr>
              <a:buSzPts val="4400"/>
              <a:buFont typeface="Calibri"/>
              <a:buNone/>
            </a:pPr>
            <a:r>
              <a:rPr lang="en-US" dirty="0">
                <a:solidFill>
                  <a:schemeClr val="lt1"/>
                </a:solidFill>
              </a:rPr>
              <a:t>about you…</a:t>
            </a:r>
            <a:endParaRPr i="0" u="none" strike="noStrike" cap="none" dirty="0">
              <a:solidFill>
                <a:schemeClr val="lt1"/>
              </a:solidFill>
            </a:endParaRPr>
          </a:p>
        </p:txBody>
      </p:sp>
      <p:sp>
        <p:nvSpPr>
          <p:cNvPr id="1227" name="Google Shape;1227;p150">
            <a:extLst>
              <a:ext uri="{C183D7F6-B498-43B3-948B-1728B52AA6E4}">
                <adec:decorative xmlns:adec="http://schemas.microsoft.com/office/drawing/2017/decorative" val="1"/>
              </a:ext>
            </a:extLst>
          </p:cNvPr>
          <p:cNvSpPr txBox="1">
            <a:spLocks noGrp="1"/>
          </p:cNvSpPr>
          <p:nvPr>
            <p:ph type="body" idx="4294967295"/>
          </p:nvPr>
        </p:nvSpPr>
        <p:spPr>
          <a:xfrm>
            <a:off x="0" y="1600200"/>
            <a:ext cx="7807325" cy="5072063"/>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1000"/>
              </a:spcBef>
              <a:spcAft>
                <a:spcPts val="0"/>
              </a:spcAft>
              <a:buSzPts val="3200"/>
              <a:buNone/>
            </a:pPr>
            <a:endParaRPr sz="2800" dirty="0">
              <a:solidFill>
                <a:srgbClr val="000000"/>
              </a:solidFill>
              <a:latin typeface="Calibri"/>
              <a:ea typeface="Calibri"/>
              <a:cs typeface="Calibri"/>
              <a:sym typeface="Calibri"/>
            </a:endParaRPr>
          </a:p>
          <a:p>
            <a:pPr marL="0" lvl="0" indent="0" algn="l" rtl="0">
              <a:lnSpc>
                <a:spcPct val="100000"/>
              </a:lnSpc>
              <a:spcBef>
                <a:spcPts val="480"/>
              </a:spcBef>
              <a:spcAft>
                <a:spcPts val="0"/>
              </a:spcAft>
              <a:buSzPts val="3200"/>
              <a:buNone/>
            </a:pPr>
            <a:endParaRPr sz="2400" dirty="0">
              <a:solidFill>
                <a:srgbClr val="000000"/>
              </a:solidFill>
            </a:endParaRPr>
          </a:p>
        </p:txBody>
      </p:sp>
      <p:pic>
        <p:nvPicPr>
          <p:cNvPr id="1228" name="Google Shape;1228;p150">
            <a:extLst>
              <a:ext uri="{C183D7F6-B498-43B3-948B-1728B52AA6E4}">
                <adec:decorative xmlns:adec="http://schemas.microsoft.com/office/drawing/2017/decorative" val="1"/>
              </a:ext>
            </a:extLst>
          </p:cNvPr>
          <p:cNvPicPr preferRelativeResize="0">
            <a:picLocks noGrp="1"/>
          </p:cNvPicPr>
          <p:nvPr>
            <p:ph type="body" idx="4294967295"/>
          </p:nvPr>
        </p:nvPicPr>
        <p:blipFill rotWithShape="1">
          <a:blip r:embed="rId3">
            <a:alphaModFix/>
          </a:blip>
          <a:srcRect/>
          <a:stretch/>
        </p:blipFill>
        <p:spPr>
          <a:xfrm>
            <a:off x="2066126" y="1876275"/>
            <a:ext cx="5011800" cy="4175100"/>
          </a:xfrm>
          <a:prstGeom prst="rect">
            <a:avLst/>
          </a:prstGeom>
          <a:noFill/>
          <a:ln w="9525" cap="flat" cmpd="sng">
            <a:solidFill>
              <a:schemeClr val="dk2"/>
            </a:solidFill>
            <a:prstDash val="solid"/>
            <a:round/>
            <a:headEnd type="none" w="sm" len="sm"/>
            <a:tailEnd type="none" w="sm" len="sm"/>
          </a:ln>
          <a:effectLst>
            <a:outerShdw blurRad="50800" dist="76200" dir="2700000" algn="tl" rotWithShape="0">
              <a:srgbClr val="000000">
                <a:alpha val="40000"/>
              </a:srgbClr>
            </a:outerShdw>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5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solidFill>
                  <a:schemeClr val="lt1"/>
                </a:solidFill>
              </a:rPr>
              <a:t>Forced Listening - A Story</a:t>
            </a:r>
            <a:endParaRPr dirty="0">
              <a:solidFill>
                <a:schemeClr val="lt1"/>
              </a:solidFill>
            </a:endParaRPr>
          </a:p>
        </p:txBody>
      </p:sp>
      <p:pic>
        <p:nvPicPr>
          <p:cNvPr id="1234" name="Google Shape;1234;p151" descr="Quote from Bryant H. McGill - &quot;One of the most sincere forms of respect is actually to what another has to say.&quot;"/>
          <p:cNvPicPr preferRelativeResize="0"/>
          <p:nvPr/>
        </p:nvPicPr>
        <p:blipFill rotWithShape="1">
          <a:blip r:embed="rId3">
            <a:alphaModFix/>
          </a:blip>
          <a:srcRect/>
          <a:stretch/>
        </p:blipFill>
        <p:spPr>
          <a:xfrm>
            <a:off x="1739837" y="1706562"/>
            <a:ext cx="6010390" cy="48768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52"/>
          <p:cNvSpPr txBox="1">
            <a:spLocks noGrp="1"/>
          </p:cNvSpPr>
          <p:nvPr>
            <p:ph type="title"/>
          </p:nvPr>
        </p:nvSpPr>
        <p:spPr>
          <a:xfrm>
            <a:off x="234675" y="226250"/>
            <a:ext cx="87876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4400"/>
              <a:buFont typeface="Calibri"/>
              <a:buNone/>
            </a:pPr>
            <a:r>
              <a:rPr lang="en-US" sz="3500" i="1" dirty="0">
                <a:solidFill>
                  <a:schemeClr val="lt1"/>
                </a:solidFill>
              </a:rPr>
              <a:t>Belief</a:t>
            </a:r>
            <a:r>
              <a:rPr lang="en-US" sz="3500" dirty="0">
                <a:solidFill>
                  <a:schemeClr val="lt1"/>
                </a:solidFill>
              </a:rPr>
              <a:t> #3 - I believe other people </a:t>
            </a:r>
            <a:endParaRPr sz="3500" dirty="0">
              <a:solidFill>
                <a:schemeClr val="lt1"/>
              </a:solidFill>
            </a:endParaRPr>
          </a:p>
          <a:p>
            <a:pPr marL="0" lvl="0" indent="0" algn="ctr" rtl="0">
              <a:lnSpc>
                <a:spcPct val="90000"/>
              </a:lnSpc>
              <a:spcBef>
                <a:spcPts val="0"/>
              </a:spcBef>
              <a:spcAft>
                <a:spcPts val="0"/>
              </a:spcAft>
              <a:buClr>
                <a:srgbClr val="000000"/>
              </a:buClr>
              <a:buSzPts val="4400"/>
              <a:buFont typeface="Calibri"/>
              <a:buNone/>
            </a:pPr>
            <a:r>
              <a:rPr lang="en-US" sz="3500" dirty="0">
                <a:solidFill>
                  <a:schemeClr val="lt1"/>
                </a:solidFill>
              </a:rPr>
              <a:t>should have a lot of autonomy.</a:t>
            </a:r>
            <a:endParaRPr sz="3500" i="0" u="none" strike="noStrike" cap="none" dirty="0">
              <a:solidFill>
                <a:schemeClr val="lt1"/>
              </a:solidFill>
            </a:endParaRPr>
          </a:p>
        </p:txBody>
      </p:sp>
      <p:sp>
        <p:nvSpPr>
          <p:cNvPr id="1241" name="Google Shape;1241;p152"/>
          <p:cNvSpPr txBox="1">
            <a:spLocks noGrp="1"/>
          </p:cNvSpPr>
          <p:nvPr>
            <p:ph type="body" idx="4294967295"/>
          </p:nvPr>
        </p:nvSpPr>
        <p:spPr>
          <a:xfrm>
            <a:off x="3738825" y="2064000"/>
            <a:ext cx="5124600" cy="35448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3200"/>
              <a:buNone/>
            </a:pPr>
            <a:r>
              <a:rPr lang="en-US" sz="3000" dirty="0">
                <a:solidFill>
                  <a:srgbClr val="000000"/>
                </a:solidFill>
                <a:latin typeface="Verdana"/>
                <a:ea typeface="Verdana"/>
                <a:cs typeface="Verdana"/>
                <a:sym typeface="Verdana"/>
              </a:rPr>
              <a:t>If you can’t say no, saying yes has no meaning. </a:t>
            </a:r>
            <a:endParaRPr sz="3000" dirty="0">
              <a:solidFill>
                <a:srgbClr val="000000"/>
              </a:solidFill>
              <a:latin typeface="Verdana"/>
              <a:ea typeface="Verdana"/>
              <a:cs typeface="Verdana"/>
              <a:sym typeface="Verdana"/>
            </a:endParaRPr>
          </a:p>
          <a:p>
            <a:pPr marL="0" lvl="0" indent="0" algn="l" rtl="0">
              <a:lnSpc>
                <a:spcPct val="100000"/>
              </a:lnSpc>
              <a:spcBef>
                <a:spcPts val="0"/>
              </a:spcBef>
              <a:spcAft>
                <a:spcPts val="0"/>
              </a:spcAft>
              <a:buSzPts val="3200"/>
              <a:buNone/>
            </a:pPr>
            <a:endParaRPr sz="3000" dirty="0">
              <a:solidFill>
                <a:srgbClr val="000000"/>
              </a:solidFill>
              <a:latin typeface="Verdana"/>
              <a:ea typeface="Verdana"/>
              <a:cs typeface="Verdana"/>
              <a:sym typeface="Verdana"/>
            </a:endParaRPr>
          </a:p>
          <a:p>
            <a:pPr marL="0" lvl="0" indent="0" algn="ctr" rtl="0">
              <a:lnSpc>
                <a:spcPct val="100000"/>
              </a:lnSpc>
              <a:spcBef>
                <a:spcPts val="0"/>
              </a:spcBef>
              <a:spcAft>
                <a:spcPts val="0"/>
              </a:spcAft>
              <a:buClr>
                <a:srgbClr val="000090"/>
              </a:buClr>
              <a:buSzPts val="2800"/>
              <a:buFont typeface="Arial"/>
              <a:buNone/>
            </a:pPr>
            <a:r>
              <a:rPr lang="en-US" sz="3000" dirty="0">
                <a:solidFill>
                  <a:srgbClr val="000000"/>
                </a:solidFill>
                <a:latin typeface="Verdana"/>
                <a:ea typeface="Verdana"/>
                <a:cs typeface="Verdana"/>
                <a:sym typeface="Verdana"/>
              </a:rPr>
              <a:t>If someone doesn’t want to do something, they’ll find a way out.</a:t>
            </a:r>
            <a:endParaRPr sz="3000" dirty="0">
              <a:solidFill>
                <a:srgbClr val="000000"/>
              </a:solidFill>
              <a:latin typeface="Verdana"/>
              <a:ea typeface="Verdana"/>
              <a:cs typeface="Verdana"/>
              <a:sym typeface="Verdana"/>
            </a:endParaRPr>
          </a:p>
        </p:txBody>
      </p:sp>
      <p:pic>
        <p:nvPicPr>
          <p:cNvPr id="1242" name="Google Shape;1242;p152" descr="Peter Block's book Stewardship featuring an illustrated person firing an arrow up in front of an orange background."/>
          <p:cNvPicPr preferRelativeResize="0"/>
          <p:nvPr/>
        </p:nvPicPr>
        <p:blipFill rotWithShape="1">
          <a:blip r:embed="rId3">
            <a:alphaModFix/>
          </a:blip>
          <a:srcRect/>
          <a:stretch/>
        </p:blipFill>
        <p:spPr>
          <a:xfrm>
            <a:off x="585910" y="1869425"/>
            <a:ext cx="2648977" cy="3739375"/>
          </a:xfrm>
          <a:prstGeom prst="rect">
            <a:avLst/>
          </a:prstGeom>
          <a:noFill/>
          <a:ln>
            <a:noFill/>
          </a:ln>
        </p:spPr>
      </p:pic>
      <p:sp>
        <p:nvSpPr>
          <p:cNvPr id="1243" name="Google Shape;1243;p152"/>
          <p:cNvSpPr txBox="1"/>
          <p:nvPr/>
        </p:nvSpPr>
        <p:spPr>
          <a:xfrm>
            <a:off x="585900" y="5869475"/>
            <a:ext cx="2431200" cy="8571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None/>
            </a:pPr>
            <a:r>
              <a:rPr lang="en-US" sz="2100" b="0" i="0" u="none" strike="noStrike" cap="none">
                <a:solidFill>
                  <a:srgbClr val="000000"/>
                </a:solidFill>
                <a:latin typeface="Verdana"/>
                <a:ea typeface="Verdana"/>
                <a:cs typeface="Verdana"/>
                <a:sym typeface="Verdana"/>
              </a:rPr>
              <a:t>Peter Block</a:t>
            </a:r>
            <a:endParaRPr sz="2100" b="0" i="0" u="none" strike="noStrike" cap="none">
              <a:solidFill>
                <a:srgbClr val="000000"/>
              </a:solidFill>
              <a:latin typeface="Verdana"/>
              <a:ea typeface="Verdana"/>
              <a:cs typeface="Verdana"/>
              <a:sym typeface="Verdana"/>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53"/>
          <p:cNvSpPr txBox="1">
            <a:spLocks noGrp="1"/>
          </p:cNvSpPr>
          <p:nvPr>
            <p:ph type="title"/>
          </p:nvPr>
        </p:nvSpPr>
        <p:spPr>
          <a:xfrm>
            <a:off x="457200" y="226238"/>
            <a:ext cx="8229600" cy="1143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Autonomy is Crucial</a:t>
            </a:r>
            <a:endParaRPr sz="4000" i="0" u="none" strike="noStrike" cap="none" dirty="0">
              <a:solidFill>
                <a:schemeClr val="lt1"/>
              </a:solidFill>
            </a:endParaRPr>
          </a:p>
        </p:txBody>
      </p:sp>
      <p:sp>
        <p:nvSpPr>
          <p:cNvPr id="1250" name="Google Shape;1250;p153"/>
          <p:cNvSpPr txBox="1">
            <a:spLocks noGrp="1"/>
          </p:cNvSpPr>
          <p:nvPr>
            <p:ph type="body" idx="4294967295"/>
          </p:nvPr>
        </p:nvSpPr>
        <p:spPr>
          <a:xfrm>
            <a:off x="457200" y="1654350"/>
            <a:ext cx="7988400" cy="4722900"/>
          </a:xfrm>
          <a:prstGeom prst="rect">
            <a:avLst/>
          </a:prstGeom>
          <a:noFill/>
          <a:ln>
            <a:noFill/>
          </a:ln>
        </p:spPr>
        <p:txBody>
          <a:bodyPr spcFirstLastPara="1" wrap="square" lIns="91425" tIns="45700" rIns="91425" bIns="45700" anchor="t" anchorCtr="0">
            <a:normAutofit/>
          </a:bodyPr>
          <a:lstStyle/>
          <a:p>
            <a:pPr marL="114300" lvl="0" indent="0" algn="ctr" rtl="0">
              <a:lnSpc>
                <a:spcPct val="100000"/>
              </a:lnSpc>
              <a:spcBef>
                <a:spcPts val="0"/>
              </a:spcBef>
              <a:spcAft>
                <a:spcPts val="0"/>
              </a:spcAft>
              <a:buClr>
                <a:srgbClr val="000000"/>
              </a:buClr>
              <a:buSzPts val="2800"/>
              <a:buFont typeface="Arial"/>
              <a:buNone/>
            </a:pPr>
            <a:r>
              <a:rPr lang="en-US" sz="3000" dirty="0">
                <a:solidFill>
                  <a:srgbClr val="000000"/>
                </a:solidFill>
              </a:rPr>
              <a:t>The proper question is not, “how can people motivate others?” but rather, “how can people </a:t>
            </a:r>
            <a:r>
              <a:rPr lang="en-US" sz="3000" i="1" dirty="0">
                <a:solidFill>
                  <a:srgbClr val="980000"/>
                </a:solidFill>
              </a:rPr>
              <a:t>create the conditions</a:t>
            </a:r>
            <a:r>
              <a:rPr lang="en-US" sz="3000" dirty="0">
                <a:solidFill>
                  <a:srgbClr val="980000"/>
                </a:solidFill>
              </a:rPr>
              <a:t> </a:t>
            </a:r>
            <a:r>
              <a:rPr lang="en-US" sz="3000" dirty="0">
                <a:solidFill>
                  <a:srgbClr val="000000"/>
                </a:solidFill>
              </a:rPr>
              <a:t>within which others will motivate themselves?” </a:t>
            </a:r>
            <a:endParaRPr sz="3000" dirty="0">
              <a:solidFill>
                <a:srgbClr val="000000"/>
              </a:solidFill>
            </a:endParaRPr>
          </a:p>
          <a:p>
            <a:pPr marL="114300" lvl="0" indent="0" algn="l" rtl="0">
              <a:lnSpc>
                <a:spcPct val="100000"/>
              </a:lnSpc>
              <a:spcBef>
                <a:spcPts val="1000"/>
              </a:spcBef>
              <a:spcAft>
                <a:spcPts val="0"/>
              </a:spcAft>
              <a:buClr>
                <a:srgbClr val="000000"/>
              </a:buClr>
              <a:buSzPts val="2400"/>
              <a:buFont typeface="Arial"/>
              <a:buNone/>
            </a:pPr>
            <a:endParaRPr sz="3000" dirty="0">
              <a:solidFill>
                <a:srgbClr val="000000"/>
              </a:solidFill>
            </a:endParaRPr>
          </a:p>
          <a:p>
            <a:pPr marL="114300" lvl="0" indent="0" algn="l" rtl="0">
              <a:lnSpc>
                <a:spcPct val="90000"/>
              </a:lnSpc>
              <a:spcBef>
                <a:spcPts val="1000"/>
              </a:spcBef>
              <a:spcAft>
                <a:spcPts val="0"/>
              </a:spcAft>
              <a:buClr>
                <a:srgbClr val="000000"/>
              </a:buClr>
              <a:buSzPts val="2400"/>
              <a:buFont typeface="Arial"/>
              <a:buNone/>
            </a:pPr>
            <a:endParaRPr sz="2000" dirty="0">
              <a:solidFill>
                <a:srgbClr val="000000"/>
              </a:solidFill>
            </a:endParaRPr>
          </a:p>
          <a:p>
            <a:pPr marL="114300" lvl="0" indent="0" algn="l" rtl="0">
              <a:lnSpc>
                <a:spcPct val="90000"/>
              </a:lnSpc>
              <a:spcBef>
                <a:spcPts val="1000"/>
              </a:spcBef>
              <a:spcAft>
                <a:spcPts val="0"/>
              </a:spcAft>
              <a:buClr>
                <a:srgbClr val="000000"/>
              </a:buClr>
              <a:buSzPts val="2400"/>
              <a:buFont typeface="Arial"/>
              <a:buNone/>
            </a:pPr>
            <a:endParaRPr sz="2000" dirty="0">
              <a:solidFill>
                <a:srgbClr val="000000"/>
              </a:solidFill>
            </a:endParaRPr>
          </a:p>
          <a:p>
            <a:pPr marL="114300" lvl="0" indent="0" algn="l" rtl="0">
              <a:lnSpc>
                <a:spcPct val="90000"/>
              </a:lnSpc>
              <a:spcBef>
                <a:spcPts val="1000"/>
              </a:spcBef>
              <a:spcAft>
                <a:spcPts val="0"/>
              </a:spcAft>
              <a:buClr>
                <a:srgbClr val="000000"/>
              </a:buClr>
              <a:buSzPts val="2400"/>
              <a:buFont typeface="Arial"/>
              <a:buNone/>
            </a:pPr>
            <a:r>
              <a:rPr lang="en-US" sz="2000" dirty="0">
                <a:solidFill>
                  <a:srgbClr val="000000"/>
                </a:solidFill>
              </a:rPr>
              <a:t>Deci. (1995). </a:t>
            </a:r>
            <a:r>
              <a:rPr lang="en-US" sz="2000" i="1" dirty="0">
                <a:solidFill>
                  <a:srgbClr val="000000"/>
                </a:solidFill>
              </a:rPr>
              <a:t>Why We Do What We Do: Understanding Self-Motivation</a:t>
            </a:r>
            <a:endParaRPr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1"/>
          <p:cNvSpPr txBox="1">
            <a:spLocks noGrp="1"/>
          </p:cNvSpPr>
          <p:nvPr>
            <p:ph type="title"/>
          </p:nvPr>
        </p:nvSpPr>
        <p:spPr>
          <a:xfrm>
            <a:off x="228600" y="274320"/>
            <a:ext cx="8686800" cy="1371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Goals of Systems Coaching</a:t>
            </a:r>
            <a:endParaRPr/>
          </a:p>
        </p:txBody>
      </p:sp>
      <p:sp>
        <p:nvSpPr>
          <p:cNvPr id="310" name="Google Shape;310;p51"/>
          <p:cNvSpPr/>
          <p:nvPr/>
        </p:nvSpPr>
        <p:spPr>
          <a:xfrm>
            <a:off x="1480950" y="1988880"/>
            <a:ext cx="2060700" cy="2188200"/>
          </a:xfrm>
          <a:prstGeom prst="round2DiagRect">
            <a:avLst>
              <a:gd name="adj1" fmla="val 16667"/>
              <a:gd name="adj2" fmla="val 0"/>
            </a:avLst>
          </a:prstGeom>
          <a:solidFill>
            <a:srgbClr val="D9D9D9"/>
          </a:solidFill>
          <a:ln w="28575" cap="flat" cmpd="sng">
            <a:solidFill>
              <a:srgbClr val="193F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193F70"/>
                </a:solidFill>
                <a:latin typeface="Arial"/>
                <a:ea typeface="Arial"/>
                <a:cs typeface="Arial"/>
                <a:sym typeface="Arial"/>
              </a:rPr>
              <a:t>Improve Division Systems &amp; Build Local Capacity</a:t>
            </a:r>
            <a:endParaRPr sz="2400" b="1" i="0" u="none" strike="noStrike" cap="none">
              <a:solidFill>
                <a:srgbClr val="193F70"/>
              </a:solidFill>
              <a:latin typeface="Arial"/>
              <a:ea typeface="Arial"/>
              <a:cs typeface="Arial"/>
              <a:sym typeface="Arial"/>
            </a:endParaRPr>
          </a:p>
        </p:txBody>
      </p:sp>
      <p:sp>
        <p:nvSpPr>
          <p:cNvPr id="311" name="Google Shape;311;p51"/>
          <p:cNvSpPr/>
          <p:nvPr/>
        </p:nvSpPr>
        <p:spPr>
          <a:xfrm>
            <a:off x="5602350" y="1896625"/>
            <a:ext cx="2849700" cy="2280300"/>
          </a:xfrm>
          <a:prstGeom prst="round2DiagRect">
            <a:avLst>
              <a:gd name="adj1" fmla="val 16667"/>
              <a:gd name="adj2" fmla="val 0"/>
            </a:avLst>
          </a:prstGeom>
          <a:solidFill>
            <a:srgbClr val="D9D9D9"/>
          </a:solidFill>
          <a:ln w="28575" cap="flat" cmpd="sng">
            <a:solidFill>
              <a:srgbClr val="193F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500" b="1" i="0" u="none" strike="noStrike" cap="none">
                <a:solidFill>
                  <a:srgbClr val="193F70"/>
                </a:solidFill>
                <a:latin typeface="Arial"/>
                <a:ea typeface="Arial"/>
                <a:cs typeface="Arial"/>
                <a:sym typeface="Arial"/>
              </a:rPr>
              <a:t>Improve PreK-12 classroom &amp; school Systems &amp; Practices</a:t>
            </a:r>
            <a:endParaRPr sz="2500" b="1" i="0" u="none" strike="noStrike" cap="none">
              <a:solidFill>
                <a:srgbClr val="193F70"/>
              </a:solidFill>
              <a:latin typeface="Arial"/>
              <a:ea typeface="Arial"/>
              <a:cs typeface="Arial"/>
              <a:sym typeface="Arial"/>
            </a:endParaRPr>
          </a:p>
        </p:txBody>
      </p:sp>
      <p:sp>
        <p:nvSpPr>
          <p:cNvPr id="312" name="Google Shape;312;p51"/>
          <p:cNvSpPr/>
          <p:nvPr/>
        </p:nvSpPr>
        <p:spPr>
          <a:xfrm>
            <a:off x="3541650" y="5254150"/>
            <a:ext cx="2060700" cy="1356600"/>
          </a:xfrm>
          <a:prstGeom prst="round2DiagRect">
            <a:avLst>
              <a:gd name="adj1" fmla="val 16667"/>
              <a:gd name="adj2" fmla="val 0"/>
            </a:avLst>
          </a:prstGeom>
          <a:solidFill>
            <a:srgbClr val="D9D9D9"/>
          </a:solidFill>
          <a:ln w="28575" cap="flat" cmpd="sng">
            <a:solidFill>
              <a:srgbClr val="193F7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193F70"/>
                </a:solidFill>
                <a:latin typeface="Arial"/>
                <a:ea typeface="Arial"/>
                <a:cs typeface="Arial"/>
                <a:sym typeface="Arial"/>
              </a:rPr>
              <a:t>Improve Student Outcomes</a:t>
            </a:r>
            <a:endParaRPr sz="2500" b="1" i="0" u="none" strike="noStrike" cap="none">
              <a:solidFill>
                <a:srgbClr val="193F70"/>
              </a:solidFill>
              <a:latin typeface="Arial"/>
              <a:ea typeface="Arial"/>
              <a:cs typeface="Arial"/>
              <a:sym typeface="Arial"/>
            </a:endParaRPr>
          </a:p>
        </p:txBody>
      </p:sp>
      <p:grpSp>
        <p:nvGrpSpPr>
          <p:cNvPr id="313" name="Google Shape;313;p51">
            <a:extLst>
              <a:ext uri="{C183D7F6-B498-43B3-948B-1728B52AA6E4}">
                <adec:decorative xmlns:adec="http://schemas.microsoft.com/office/drawing/2017/decorative" val="1"/>
              </a:ext>
            </a:extLst>
          </p:cNvPr>
          <p:cNvGrpSpPr/>
          <p:nvPr/>
        </p:nvGrpSpPr>
        <p:grpSpPr>
          <a:xfrm>
            <a:off x="4017782" y="2628283"/>
            <a:ext cx="1500828" cy="893813"/>
            <a:chOff x="3834007" y="2706216"/>
            <a:chExt cx="1500828" cy="893813"/>
          </a:xfrm>
        </p:grpSpPr>
        <p:grpSp>
          <p:nvGrpSpPr>
            <p:cNvPr id="314" name="Google Shape;314;p51"/>
            <p:cNvGrpSpPr/>
            <p:nvPr/>
          </p:nvGrpSpPr>
          <p:grpSpPr>
            <a:xfrm>
              <a:off x="3961983" y="2706216"/>
              <a:ext cx="1372852" cy="893813"/>
              <a:chOff x="4858109" y="2631368"/>
              <a:chExt cx="316442" cy="315000"/>
            </a:xfrm>
          </p:grpSpPr>
          <p:sp>
            <p:nvSpPr>
              <p:cNvPr id="315" name="Google Shape;315;p51"/>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51"/>
              <p:cNvSpPr/>
              <p:nvPr/>
            </p:nvSpPr>
            <p:spPr>
              <a:xfrm>
                <a:off x="4858109" y="2739300"/>
                <a:ext cx="239100" cy="99000"/>
              </a:xfrm>
              <a:prstGeom prst="rightArrow">
                <a:avLst>
                  <a:gd name="adj1" fmla="val 32020"/>
                  <a:gd name="adj2" fmla="val 66970"/>
                </a:avLst>
              </a:prstGeom>
              <a:solidFill>
                <a:srgbClr val="005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grpSp>
        <p:sp>
          <p:nvSpPr>
            <p:cNvPr id="317" name="Google Shape;317;p51"/>
            <p:cNvSpPr/>
            <p:nvPr/>
          </p:nvSpPr>
          <p:spPr>
            <a:xfrm rot="10796023">
              <a:off x="3834169" y="3012563"/>
              <a:ext cx="1037401" cy="281100"/>
            </a:xfrm>
            <a:prstGeom prst="rightArrow">
              <a:avLst>
                <a:gd name="adj1" fmla="val 32020"/>
                <a:gd name="adj2" fmla="val 66970"/>
              </a:avLst>
            </a:prstGeom>
            <a:solidFill>
              <a:srgbClr val="005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grpSp>
      <p:grpSp>
        <p:nvGrpSpPr>
          <p:cNvPr id="318" name="Google Shape;318;p51">
            <a:extLst>
              <a:ext uri="{C183D7F6-B498-43B3-948B-1728B52AA6E4}">
                <adec:decorative xmlns:adec="http://schemas.microsoft.com/office/drawing/2017/decorative" val="1"/>
              </a:ext>
            </a:extLst>
          </p:cNvPr>
          <p:cNvGrpSpPr/>
          <p:nvPr/>
        </p:nvGrpSpPr>
        <p:grpSpPr>
          <a:xfrm rot="3166496">
            <a:off x="3172487" y="4303450"/>
            <a:ext cx="1317123" cy="731860"/>
            <a:chOff x="3834007" y="2706216"/>
            <a:chExt cx="1500828" cy="893813"/>
          </a:xfrm>
        </p:grpSpPr>
        <p:grpSp>
          <p:nvGrpSpPr>
            <p:cNvPr id="319" name="Google Shape;319;p51"/>
            <p:cNvGrpSpPr/>
            <p:nvPr/>
          </p:nvGrpSpPr>
          <p:grpSpPr>
            <a:xfrm>
              <a:off x="3961983" y="2706216"/>
              <a:ext cx="1372852" cy="893813"/>
              <a:chOff x="4858109" y="2631368"/>
              <a:chExt cx="316442" cy="315000"/>
            </a:xfrm>
          </p:grpSpPr>
          <p:sp>
            <p:nvSpPr>
              <p:cNvPr id="320" name="Google Shape;320;p51"/>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51"/>
              <p:cNvSpPr/>
              <p:nvPr/>
            </p:nvSpPr>
            <p:spPr>
              <a:xfrm>
                <a:off x="4858109" y="2739300"/>
                <a:ext cx="239100" cy="99000"/>
              </a:xfrm>
              <a:prstGeom prst="rightArrow">
                <a:avLst>
                  <a:gd name="adj1" fmla="val 32020"/>
                  <a:gd name="adj2" fmla="val 66970"/>
                </a:avLst>
              </a:prstGeom>
              <a:solidFill>
                <a:srgbClr val="005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grpSp>
        <p:sp>
          <p:nvSpPr>
            <p:cNvPr id="322" name="Google Shape;322;p51"/>
            <p:cNvSpPr/>
            <p:nvPr/>
          </p:nvSpPr>
          <p:spPr>
            <a:xfrm rot="10796023">
              <a:off x="3834169" y="3012563"/>
              <a:ext cx="1037401" cy="281100"/>
            </a:xfrm>
            <a:prstGeom prst="rightArrow">
              <a:avLst>
                <a:gd name="adj1" fmla="val 32020"/>
                <a:gd name="adj2" fmla="val 66970"/>
              </a:avLst>
            </a:prstGeom>
            <a:solidFill>
              <a:srgbClr val="005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grpSp>
      <p:grpSp>
        <p:nvGrpSpPr>
          <p:cNvPr id="323" name="Google Shape;323;p51">
            <a:extLst>
              <a:ext uri="{C183D7F6-B498-43B3-948B-1728B52AA6E4}">
                <adec:decorative xmlns:adec="http://schemas.microsoft.com/office/drawing/2017/decorative" val="1"/>
              </a:ext>
            </a:extLst>
          </p:cNvPr>
          <p:cNvGrpSpPr/>
          <p:nvPr/>
        </p:nvGrpSpPr>
        <p:grpSpPr>
          <a:xfrm rot="-2872305">
            <a:off x="4998445" y="4330899"/>
            <a:ext cx="983738" cy="676710"/>
            <a:chOff x="3834007" y="2706207"/>
            <a:chExt cx="1262694" cy="772935"/>
          </a:xfrm>
        </p:grpSpPr>
        <p:grpSp>
          <p:nvGrpSpPr>
            <p:cNvPr id="324" name="Google Shape;324;p51"/>
            <p:cNvGrpSpPr/>
            <p:nvPr/>
          </p:nvGrpSpPr>
          <p:grpSpPr>
            <a:xfrm>
              <a:off x="3962023" y="2706207"/>
              <a:ext cx="1134678" cy="772935"/>
              <a:chOff x="4858109" y="2631364"/>
              <a:chExt cx="261543" cy="272400"/>
            </a:xfrm>
          </p:grpSpPr>
          <p:sp>
            <p:nvSpPr>
              <p:cNvPr id="325" name="Google Shape;325;p51"/>
              <p:cNvSpPr/>
              <p:nvPr/>
            </p:nvSpPr>
            <p:spPr>
              <a:xfrm>
                <a:off x="4859552" y="2631364"/>
                <a:ext cx="260100" cy="272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51"/>
              <p:cNvSpPr/>
              <p:nvPr/>
            </p:nvSpPr>
            <p:spPr>
              <a:xfrm>
                <a:off x="4858109" y="2739300"/>
                <a:ext cx="239100" cy="99000"/>
              </a:xfrm>
              <a:prstGeom prst="rightArrow">
                <a:avLst>
                  <a:gd name="adj1" fmla="val 32020"/>
                  <a:gd name="adj2" fmla="val 66970"/>
                </a:avLst>
              </a:prstGeom>
              <a:solidFill>
                <a:srgbClr val="005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grpSp>
        <p:sp>
          <p:nvSpPr>
            <p:cNvPr id="327" name="Google Shape;327;p51"/>
            <p:cNvSpPr/>
            <p:nvPr/>
          </p:nvSpPr>
          <p:spPr>
            <a:xfrm rot="10796023">
              <a:off x="3834169" y="3012563"/>
              <a:ext cx="1037401" cy="281100"/>
            </a:xfrm>
            <a:prstGeom prst="rightArrow">
              <a:avLst>
                <a:gd name="adj1" fmla="val 32020"/>
                <a:gd name="adj2" fmla="val 66970"/>
              </a:avLst>
            </a:prstGeom>
            <a:solidFill>
              <a:srgbClr val="0055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154"/>
          <p:cNvSpPr txBox="1">
            <a:spLocks noGrp="1"/>
          </p:cNvSpPr>
          <p:nvPr>
            <p:ph type="title"/>
          </p:nvPr>
        </p:nvSpPr>
        <p:spPr>
          <a:xfrm>
            <a:off x="457200" y="226238"/>
            <a:ext cx="82296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4400"/>
              <a:buFont typeface="Calibri"/>
              <a:buNone/>
            </a:pPr>
            <a:r>
              <a:rPr lang="en-US" dirty="0">
                <a:solidFill>
                  <a:schemeClr val="lt1"/>
                </a:solidFill>
              </a:rPr>
              <a:t>What does autonomy look like in conversations?</a:t>
            </a:r>
            <a:endParaRPr i="0" u="none" strike="noStrike" cap="none" dirty="0">
              <a:solidFill>
                <a:schemeClr val="lt1"/>
              </a:solidFill>
            </a:endParaRPr>
          </a:p>
        </p:txBody>
      </p:sp>
      <p:sp>
        <p:nvSpPr>
          <p:cNvPr id="1257" name="Google Shape;1257;p154"/>
          <p:cNvSpPr txBox="1">
            <a:spLocks noGrp="1"/>
          </p:cNvSpPr>
          <p:nvPr>
            <p:ph type="body" idx="4294967295"/>
          </p:nvPr>
        </p:nvSpPr>
        <p:spPr>
          <a:xfrm>
            <a:off x="457200" y="1660375"/>
            <a:ext cx="3849600" cy="5072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200"/>
              <a:buNone/>
            </a:pPr>
            <a:endParaRPr sz="2800" dirty="0">
              <a:solidFill>
                <a:srgbClr val="000000"/>
              </a:solidFill>
              <a:latin typeface="Calibri"/>
              <a:ea typeface="Calibri"/>
              <a:cs typeface="Calibri"/>
              <a:sym typeface="Calibri"/>
            </a:endParaRPr>
          </a:p>
          <a:p>
            <a:pPr marL="0" lvl="0" indent="0" algn="l" rtl="0">
              <a:lnSpc>
                <a:spcPct val="100000"/>
              </a:lnSpc>
              <a:spcBef>
                <a:spcPts val="1000"/>
              </a:spcBef>
              <a:spcAft>
                <a:spcPts val="0"/>
              </a:spcAft>
              <a:buClr>
                <a:srgbClr val="000000"/>
              </a:buClr>
              <a:buSzPts val="2800"/>
              <a:buFont typeface="Arial"/>
              <a:buNone/>
            </a:pPr>
            <a:r>
              <a:rPr lang="en-US" sz="3000" dirty="0">
                <a:solidFill>
                  <a:srgbClr val="000000"/>
                </a:solidFill>
              </a:rPr>
              <a:t>Release hidden agenda.</a:t>
            </a:r>
            <a:endParaRPr sz="3000" dirty="0">
              <a:solidFill>
                <a:srgbClr val="000000"/>
              </a:solidFill>
            </a:endParaRPr>
          </a:p>
          <a:p>
            <a:pPr marL="0" lvl="0" indent="0" algn="l" rtl="0">
              <a:lnSpc>
                <a:spcPct val="100000"/>
              </a:lnSpc>
              <a:spcBef>
                <a:spcPts val="1000"/>
              </a:spcBef>
              <a:spcAft>
                <a:spcPts val="0"/>
              </a:spcAft>
              <a:buClr>
                <a:srgbClr val="000000"/>
              </a:buClr>
              <a:buSzPts val="2800"/>
              <a:buFont typeface="Arial"/>
              <a:buNone/>
            </a:pPr>
            <a:endParaRPr sz="3000" dirty="0">
              <a:solidFill>
                <a:srgbClr val="000000"/>
              </a:solidFill>
            </a:endParaRPr>
          </a:p>
          <a:p>
            <a:pPr marL="0" lvl="0" indent="0" algn="l" rtl="0">
              <a:lnSpc>
                <a:spcPct val="100000"/>
              </a:lnSpc>
              <a:spcBef>
                <a:spcPts val="1000"/>
              </a:spcBef>
              <a:spcAft>
                <a:spcPts val="0"/>
              </a:spcAft>
              <a:buClr>
                <a:srgbClr val="000000"/>
              </a:buClr>
              <a:buSzPts val="2800"/>
              <a:buFont typeface="Arial"/>
              <a:buNone/>
            </a:pPr>
            <a:r>
              <a:rPr lang="en-US" sz="3000" dirty="0">
                <a:solidFill>
                  <a:srgbClr val="000000"/>
                </a:solidFill>
              </a:rPr>
              <a:t>Strive for the </a:t>
            </a:r>
            <a:r>
              <a:rPr lang="en-US" sz="3000" i="1" dirty="0">
                <a:solidFill>
                  <a:srgbClr val="000000"/>
                </a:solidFill>
              </a:rPr>
              <a:t>best</a:t>
            </a:r>
            <a:r>
              <a:rPr lang="en-US" sz="3000" dirty="0">
                <a:solidFill>
                  <a:srgbClr val="000000"/>
                </a:solidFill>
              </a:rPr>
              <a:t> answer, as opposed to </a:t>
            </a:r>
            <a:r>
              <a:rPr lang="en-US" sz="3000" i="1" dirty="0">
                <a:solidFill>
                  <a:srgbClr val="000000"/>
                </a:solidFill>
              </a:rPr>
              <a:t>your </a:t>
            </a:r>
            <a:r>
              <a:rPr lang="en-US" sz="3000" dirty="0">
                <a:solidFill>
                  <a:srgbClr val="000000"/>
                </a:solidFill>
              </a:rPr>
              <a:t>answer.</a:t>
            </a:r>
            <a:endParaRPr sz="3000" dirty="0"/>
          </a:p>
        </p:txBody>
      </p:sp>
      <p:pic>
        <p:nvPicPr>
          <p:cNvPr id="1258" name="Google Shape;1258;p154" descr="Highway signs noting Forward Progress being straight ahead and a Hidden Agenda as being an exit ramp."/>
          <p:cNvPicPr preferRelativeResize="0"/>
          <p:nvPr/>
        </p:nvPicPr>
        <p:blipFill rotWithShape="1">
          <a:blip r:embed="rId3">
            <a:alphaModFix/>
          </a:blip>
          <a:srcRect/>
          <a:stretch/>
        </p:blipFill>
        <p:spPr>
          <a:xfrm>
            <a:off x="4660050" y="1968650"/>
            <a:ext cx="3849600" cy="4079226"/>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155"/>
          <p:cNvSpPr txBox="1">
            <a:spLocks noGrp="1"/>
          </p:cNvSpPr>
          <p:nvPr>
            <p:ph type="title"/>
          </p:nvPr>
        </p:nvSpPr>
        <p:spPr>
          <a:xfrm>
            <a:off x="457200" y="226238"/>
            <a:ext cx="8229600" cy="1143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Let’s talk about our beliefs…</a:t>
            </a:r>
            <a:endParaRPr sz="4000" strike="noStrike" cap="none" dirty="0">
              <a:solidFill>
                <a:schemeClr val="lt1"/>
              </a:solidFill>
            </a:endParaRPr>
          </a:p>
        </p:txBody>
      </p:sp>
      <p:sp>
        <p:nvSpPr>
          <p:cNvPr id="1265" name="Google Shape;1265;p155"/>
          <p:cNvSpPr txBox="1">
            <a:spLocks noGrp="1"/>
          </p:cNvSpPr>
          <p:nvPr>
            <p:ph type="body" idx="4294967295"/>
          </p:nvPr>
        </p:nvSpPr>
        <p:spPr>
          <a:xfrm>
            <a:off x="590825" y="1546238"/>
            <a:ext cx="8229600" cy="5070600"/>
          </a:xfrm>
          <a:prstGeom prst="rect">
            <a:avLst/>
          </a:prstGeom>
          <a:noFill/>
          <a:ln>
            <a:noFill/>
          </a:ln>
        </p:spPr>
        <p:txBody>
          <a:bodyPr spcFirstLastPara="1" wrap="square" lIns="91425" tIns="45700" rIns="91425" bIns="45700" anchor="t" anchorCtr="0">
            <a:noAutofit/>
          </a:bodyPr>
          <a:lstStyle/>
          <a:p>
            <a:pPr marL="457200" lvl="0" indent="-425450" algn="l" rtl="0">
              <a:lnSpc>
                <a:spcPct val="100000"/>
              </a:lnSpc>
              <a:spcBef>
                <a:spcPts val="0"/>
              </a:spcBef>
              <a:spcAft>
                <a:spcPts val="0"/>
              </a:spcAft>
              <a:buClr>
                <a:srgbClr val="000000"/>
              </a:buClr>
              <a:buSzPts val="3100"/>
              <a:buFont typeface="Verdana"/>
              <a:buAutoNum type="arabicPeriod"/>
            </a:pPr>
            <a:r>
              <a:rPr lang="en-US" sz="2800" dirty="0">
                <a:solidFill>
                  <a:srgbClr val="000000"/>
                </a:solidFill>
              </a:rPr>
              <a:t>How do you currently show those you coach that you see them as equals?</a:t>
            </a:r>
            <a:endParaRPr sz="2800" dirty="0">
              <a:solidFill>
                <a:srgbClr val="000000"/>
              </a:solidFill>
            </a:endParaRPr>
          </a:p>
          <a:p>
            <a:pPr marL="457200" lvl="0" indent="-425450" algn="l" rtl="0">
              <a:lnSpc>
                <a:spcPct val="100000"/>
              </a:lnSpc>
              <a:spcBef>
                <a:spcPts val="0"/>
              </a:spcBef>
              <a:spcAft>
                <a:spcPts val="0"/>
              </a:spcAft>
              <a:buClr>
                <a:srgbClr val="000000"/>
              </a:buClr>
              <a:buSzPts val="3100"/>
              <a:buFont typeface="Verdana"/>
              <a:buAutoNum type="arabicPeriod"/>
            </a:pPr>
            <a:r>
              <a:rPr lang="en-US" sz="2800" dirty="0">
                <a:solidFill>
                  <a:schemeClr val="dk2"/>
                </a:solidFill>
              </a:rPr>
              <a:t>Do you spend as much time listening as you do talking during conversations? What distracts you from being fully present?</a:t>
            </a:r>
            <a:endParaRPr sz="2800" dirty="0">
              <a:solidFill>
                <a:schemeClr val="dk2"/>
              </a:solidFill>
            </a:endParaRPr>
          </a:p>
          <a:p>
            <a:pPr marL="457200" lvl="0" indent="-425450" algn="l" rtl="0">
              <a:lnSpc>
                <a:spcPct val="100000"/>
              </a:lnSpc>
              <a:spcBef>
                <a:spcPts val="0"/>
              </a:spcBef>
              <a:spcAft>
                <a:spcPts val="0"/>
              </a:spcAft>
              <a:buClr>
                <a:srgbClr val="000000"/>
              </a:buClr>
              <a:buSzPts val="3100"/>
              <a:buFont typeface="Verdana"/>
              <a:buAutoNum type="arabicPeriod"/>
            </a:pPr>
            <a:r>
              <a:rPr lang="en-US" sz="2800" dirty="0">
                <a:solidFill>
                  <a:srgbClr val="000000"/>
                </a:solidFill>
              </a:rPr>
              <a:t>How do you feel when you are in a conversation with a person who needs to be right? Do you find yourself needing to be right in conversations?</a:t>
            </a:r>
            <a:endParaRPr sz="2800" dirty="0">
              <a:solidFill>
                <a:srgbClr val="000000"/>
              </a:solidFill>
            </a:endParaRPr>
          </a:p>
        </p:txBody>
      </p:sp>
      <p:sp>
        <p:nvSpPr>
          <p:cNvPr id="1266" name="Google Shape;1266;p155">
            <a:extLst>
              <a:ext uri="{C183D7F6-B498-43B3-948B-1728B52AA6E4}">
                <adec:decorative xmlns:adec="http://schemas.microsoft.com/office/drawing/2017/decorative" val="1"/>
              </a:ext>
            </a:extLst>
          </p:cNvPr>
          <p:cNvSpPr/>
          <p:nvPr/>
        </p:nvSpPr>
        <p:spPr>
          <a:xfrm>
            <a:off x="172175" y="6000450"/>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1267" name="Google Shape;1267;p15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715000"/>
            <a:ext cx="1143000" cy="11430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15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You Can’t Hide Your Principles</a:t>
            </a:r>
            <a:endParaRPr sz="4000" i="0" u="none" strike="noStrike" cap="none" dirty="0">
              <a:solidFill>
                <a:schemeClr val="lt1"/>
              </a:solidFill>
            </a:endParaRPr>
          </a:p>
        </p:txBody>
      </p:sp>
      <p:sp>
        <p:nvSpPr>
          <p:cNvPr id="1274" name="Google Shape;1274;p156">
            <a:extLst>
              <a:ext uri="{C183D7F6-B498-43B3-948B-1728B52AA6E4}">
                <adec:decorative xmlns:adec="http://schemas.microsoft.com/office/drawing/2017/decorative" val="1"/>
              </a:ext>
            </a:extLst>
          </p:cNvPr>
          <p:cNvSpPr txBox="1">
            <a:spLocks noGrp="1"/>
          </p:cNvSpPr>
          <p:nvPr>
            <p:ph type="body" idx="4294967295"/>
          </p:nvPr>
        </p:nvSpPr>
        <p:spPr>
          <a:xfrm>
            <a:off x="1154113" y="1600200"/>
            <a:ext cx="7989887" cy="50720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SzPts val="3200"/>
              <a:buNone/>
            </a:pPr>
            <a:endParaRPr sz="2400" dirty="0"/>
          </a:p>
          <a:p>
            <a:pPr marL="457200" marR="0" lvl="0" indent="0" algn="l" rtl="0">
              <a:lnSpc>
                <a:spcPct val="100000"/>
              </a:lnSpc>
              <a:spcBef>
                <a:spcPts val="0"/>
              </a:spcBef>
              <a:spcAft>
                <a:spcPts val="0"/>
              </a:spcAft>
              <a:buSzPts val="3200"/>
              <a:buNone/>
            </a:pPr>
            <a:endParaRPr sz="3000" dirty="0"/>
          </a:p>
          <a:p>
            <a:pPr marL="914400" marR="0" lvl="0" indent="0" algn="l" rtl="0">
              <a:lnSpc>
                <a:spcPct val="100000"/>
              </a:lnSpc>
              <a:spcBef>
                <a:spcPts val="0"/>
              </a:spcBef>
              <a:spcAft>
                <a:spcPts val="0"/>
              </a:spcAft>
              <a:buSzPts val="3200"/>
              <a:buNone/>
            </a:pPr>
            <a:endParaRPr sz="3000" b="1" dirty="0"/>
          </a:p>
          <a:p>
            <a:pPr marL="914400" marR="0" lvl="0" indent="0" algn="l" rtl="0">
              <a:lnSpc>
                <a:spcPct val="100000"/>
              </a:lnSpc>
              <a:spcBef>
                <a:spcPts val="0"/>
              </a:spcBef>
              <a:spcAft>
                <a:spcPts val="0"/>
              </a:spcAft>
              <a:buSzPts val="3200"/>
              <a:buNone/>
            </a:pPr>
            <a:endParaRPr sz="3000" dirty="0"/>
          </a:p>
          <a:p>
            <a:pPr marL="457200" marR="0" lvl="0" indent="0" algn="l" rtl="0">
              <a:lnSpc>
                <a:spcPct val="100000"/>
              </a:lnSpc>
              <a:spcBef>
                <a:spcPts val="480"/>
              </a:spcBef>
              <a:spcAft>
                <a:spcPts val="0"/>
              </a:spcAft>
              <a:buSzPts val="3200"/>
              <a:buNone/>
            </a:pPr>
            <a:endParaRPr sz="32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p:txBody>
      </p:sp>
      <p:pic>
        <p:nvPicPr>
          <p:cNvPr id="1275" name="Google Shape;1275;p156">
            <a:extLst>
              <a:ext uri="{C183D7F6-B498-43B3-948B-1728B52AA6E4}">
                <adec:decorative xmlns:adec="http://schemas.microsoft.com/office/drawing/2017/decorative" val="1"/>
              </a:ext>
            </a:extLst>
          </p:cNvPr>
          <p:cNvPicPr preferRelativeResize="0">
            <a:picLocks noGrp="1"/>
          </p:cNvPicPr>
          <p:nvPr>
            <p:ph type="body" idx="4294967295"/>
          </p:nvPr>
        </p:nvPicPr>
        <p:blipFill rotWithShape="1">
          <a:blip r:embed="rId3">
            <a:alphaModFix/>
          </a:blip>
          <a:srcRect t="10216" b="10211"/>
          <a:stretch/>
        </p:blipFill>
        <p:spPr>
          <a:xfrm>
            <a:off x="0" y="1676400"/>
            <a:ext cx="8229600" cy="48768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157"/>
          <p:cNvSpPr txBox="1">
            <a:spLocks noGrp="1"/>
          </p:cNvSpPr>
          <p:nvPr>
            <p:ph type="title"/>
          </p:nvPr>
        </p:nvSpPr>
        <p:spPr>
          <a:xfrm>
            <a:off x="457200" y="2"/>
            <a:ext cx="8229600" cy="14181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Collaborative Communication Skills</a:t>
            </a:r>
            <a:endParaRPr sz="4000" i="0" u="none" strike="noStrike" cap="none" dirty="0">
              <a:solidFill>
                <a:schemeClr val="lt1"/>
              </a:solidFill>
            </a:endParaRPr>
          </a:p>
        </p:txBody>
      </p:sp>
      <p:sp>
        <p:nvSpPr>
          <p:cNvPr id="1282" name="Google Shape;1282;p157"/>
          <p:cNvSpPr txBox="1">
            <a:spLocks noGrp="1"/>
          </p:cNvSpPr>
          <p:nvPr>
            <p:ph type="body" idx="4294967295"/>
          </p:nvPr>
        </p:nvSpPr>
        <p:spPr>
          <a:xfrm>
            <a:off x="511963" y="1418100"/>
            <a:ext cx="8120100" cy="50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rgbClr val="000000"/>
              </a:buClr>
              <a:buSzPts val="3200"/>
              <a:buFont typeface="Arial"/>
              <a:buNone/>
            </a:pPr>
            <a:r>
              <a:rPr lang="en-US" sz="3000" dirty="0">
                <a:solidFill>
                  <a:srgbClr val="000000"/>
                </a:solidFill>
              </a:rPr>
              <a:t>“Effective interpersonal communication skills are essential whether one is coaching an individual person, a team of people, or an organization as a whole. This ability to listen, ask open-ended questions, paraphrase, summarize and synthesize information – all within a nonjudgmental climate – are especially important.”</a:t>
            </a:r>
            <a:endParaRPr sz="2600" dirty="0">
              <a:solidFill>
                <a:srgbClr val="000000"/>
              </a:solidFill>
            </a:endParaRPr>
          </a:p>
          <a:p>
            <a:pPr marL="2286000" lvl="0" indent="457200" algn="l" rtl="0">
              <a:lnSpc>
                <a:spcPct val="90000"/>
              </a:lnSpc>
              <a:spcBef>
                <a:spcPts val="1000"/>
              </a:spcBef>
              <a:spcAft>
                <a:spcPts val="0"/>
              </a:spcAft>
              <a:buClr>
                <a:srgbClr val="000000"/>
              </a:buClr>
              <a:buSzPts val="3200"/>
              <a:buFont typeface="Arial"/>
              <a:buNone/>
            </a:pPr>
            <a:r>
              <a:rPr lang="en-US" sz="2600" i="1" dirty="0">
                <a:solidFill>
                  <a:srgbClr val="000000"/>
                </a:solidFill>
              </a:rPr>
              <a:t>(March &amp; Gaunt, 2013 p. 10)</a:t>
            </a:r>
            <a:endParaRPr sz="2600" i="1" dirty="0">
              <a:solidFill>
                <a:srgbClr val="000000"/>
              </a:solidFill>
            </a:endParaRPr>
          </a:p>
        </p:txBody>
      </p:sp>
      <p:sp>
        <p:nvSpPr>
          <p:cNvPr id="1283" name="Google Shape;1283;p157">
            <a:extLst>
              <a:ext uri="{C183D7F6-B498-43B3-948B-1728B52AA6E4}">
                <adec:decorative xmlns:adec="http://schemas.microsoft.com/office/drawing/2017/decorative" val="1"/>
              </a:ext>
            </a:extLst>
          </p:cNvPr>
          <p:cNvSpPr/>
          <p:nvPr/>
        </p:nvSpPr>
        <p:spPr>
          <a:xfrm>
            <a:off x="172175" y="6000450"/>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1284" name="Google Shape;1284;p15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715000"/>
            <a:ext cx="1143000" cy="11430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158"/>
          <p:cNvSpPr txBox="1">
            <a:spLocks noGrp="1"/>
          </p:cNvSpPr>
          <p:nvPr>
            <p:ph type="title"/>
          </p:nvPr>
        </p:nvSpPr>
        <p:spPr>
          <a:xfrm>
            <a:off x="457200" y="209951"/>
            <a:ext cx="8229600" cy="12081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Collaborative </a:t>
            </a:r>
            <a:br>
              <a:rPr lang="en-US" dirty="0">
                <a:solidFill>
                  <a:schemeClr val="lt1"/>
                </a:solidFill>
              </a:rPr>
            </a:br>
            <a:r>
              <a:rPr lang="en-US" dirty="0">
                <a:solidFill>
                  <a:schemeClr val="lt1"/>
                </a:solidFill>
              </a:rPr>
              <a:t>Communication Skills</a:t>
            </a:r>
            <a:endParaRPr sz="4000" i="0" u="none" strike="noStrike" cap="none" dirty="0">
              <a:solidFill>
                <a:schemeClr val="lt1"/>
              </a:solidFill>
            </a:endParaRPr>
          </a:p>
        </p:txBody>
      </p:sp>
      <p:sp>
        <p:nvSpPr>
          <p:cNvPr id="1291" name="Google Shape;1291;p158"/>
          <p:cNvSpPr txBox="1">
            <a:spLocks noGrp="1"/>
          </p:cNvSpPr>
          <p:nvPr>
            <p:ph type="body" idx="4294967295"/>
          </p:nvPr>
        </p:nvSpPr>
        <p:spPr>
          <a:xfrm>
            <a:off x="690563" y="1568450"/>
            <a:ext cx="8453437" cy="5070475"/>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0"/>
              </a:spcBef>
              <a:spcAft>
                <a:spcPts val="0"/>
              </a:spcAft>
              <a:buClr>
                <a:srgbClr val="93A299"/>
              </a:buClr>
              <a:buSzPts val="510"/>
              <a:buFont typeface="Arial"/>
              <a:buNone/>
            </a:pPr>
            <a:r>
              <a:rPr lang="en-US" sz="9200" dirty="0">
                <a:solidFill>
                  <a:srgbClr val="FF0000"/>
                </a:solidFill>
              </a:rPr>
              <a:t>Paraphrasing</a:t>
            </a:r>
            <a:endParaRPr sz="9200" dirty="0">
              <a:solidFill>
                <a:srgbClr val="FF0000"/>
              </a:solidFill>
            </a:endParaRPr>
          </a:p>
          <a:p>
            <a:pPr marL="0" lvl="0" indent="0" algn="l" rtl="0">
              <a:lnSpc>
                <a:spcPct val="100000"/>
              </a:lnSpc>
              <a:spcBef>
                <a:spcPts val="444"/>
              </a:spcBef>
              <a:spcAft>
                <a:spcPts val="0"/>
              </a:spcAft>
              <a:buClr>
                <a:srgbClr val="93A299"/>
              </a:buClr>
              <a:buSzPts val="510"/>
              <a:buFont typeface="Arial"/>
              <a:buNone/>
            </a:pPr>
            <a:r>
              <a:rPr lang="en-US" sz="9200" dirty="0">
                <a:solidFill>
                  <a:srgbClr val="000000"/>
                </a:solidFill>
              </a:rPr>
              <a:t>	</a:t>
            </a:r>
            <a:r>
              <a:rPr lang="en-US" sz="9200" i="1" dirty="0">
                <a:solidFill>
                  <a:srgbClr val="000000"/>
                </a:solidFill>
              </a:rPr>
              <a:t>Restating words – as specific as possible</a:t>
            </a:r>
            <a:endParaRPr sz="9200" dirty="0">
              <a:solidFill>
                <a:srgbClr val="000000"/>
              </a:solidFill>
            </a:endParaRPr>
          </a:p>
          <a:p>
            <a:pPr marL="0" lvl="0" indent="0" algn="l" rtl="0">
              <a:lnSpc>
                <a:spcPct val="100000"/>
              </a:lnSpc>
              <a:spcBef>
                <a:spcPts val="444"/>
              </a:spcBef>
              <a:spcAft>
                <a:spcPts val="0"/>
              </a:spcAft>
              <a:buClr>
                <a:srgbClr val="93A299"/>
              </a:buClr>
              <a:buSzPts val="510"/>
              <a:buFont typeface="Arial"/>
              <a:buNone/>
            </a:pPr>
            <a:r>
              <a:rPr lang="en-US" sz="9200" dirty="0">
                <a:solidFill>
                  <a:srgbClr val="FF0000"/>
                </a:solidFill>
              </a:rPr>
              <a:t>Offering empathy</a:t>
            </a:r>
            <a:endParaRPr sz="9200" dirty="0">
              <a:solidFill>
                <a:srgbClr val="FF0000"/>
              </a:solidFill>
            </a:endParaRPr>
          </a:p>
          <a:p>
            <a:pPr marL="0" lvl="0" indent="0" algn="l" rtl="0">
              <a:lnSpc>
                <a:spcPct val="100000"/>
              </a:lnSpc>
              <a:spcBef>
                <a:spcPts val="444"/>
              </a:spcBef>
              <a:spcAft>
                <a:spcPts val="0"/>
              </a:spcAft>
              <a:buClr>
                <a:srgbClr val="93A299"/>
              </a:buClr>
              <a:buSzPts val="510"/>
              <a:buFont typeface="Arial"/>
              <a:buNone/>
            </a:pPr>
            <a:r>
              <a:rPr lang="en-US" sz="9200" dirty="0">
                <a:solidFill>
                  <a:srgbClr val="000000"/>
                </a:solidFill>
              </a:rPr>
              <a:t>	</a:t>
            </a:r>
            <a:r>
              <a:rPr lang="en-US" sz="9200" i="1" dirty="0">
                <a:solidFill>
                  <a:srgbClr val="000000"/>
                </a:solidFill>
              </a:rPr>
              <a:t>Restating others’ feelings about a situation</a:t>
            </a:r>
            <a:endParaRPr sz="9200" dirty="0">
              <a:solidFill>
                <a:srgbClr val="000000"/>
              </a:solidFill>
            </a:endParaRPr>
          </a:p>
          <a:p>
            <a:pPr marL="0" lvl="0" indent="0" algn="l" rtl="0">
              <a:lnSpc>
                <a:spcPct val="100000"/>
              </a:lnSpc>
              <a:spcBef>
                <a:spcPts val="444"/>
              </a:spcBef>
              <a:spcAft>
                <a:spcPts val="0"/>
              </a:spcAft>
              <a:buClr>
                <a:srgbClr val="93A299"/>
              </a:buClr>
              <a:buSzPts val="510"/>
              <a:buFont typeface="Arial"/>
              <a:buNone/>
            </a:pPr>
            <a:r>
              <a:rPr lang="en-US" sz="9200" dirty="0">
                <a:solidFill>
                  <a:srgbClr val="FF0000"/>
                </a:solidFill>
              </a:rPr>
              <a:t>Asking clarifying questions/Requesting </a:t>
            </a:r>
            <a:endParaRPr sz="9200" dirty="0">
              <a:solidFill>
                <a:srgbClr val="FF0000"/>
              </a:solidFill>
            </a:endParaRPr>
          </a:p>
          <a:p>
            <a:pPr marL="0" lvl="0" indent="0" algn="l" rtl="0">
              <a:lnSpc>
                <a:spcPct val="100000"/>
              </a:lnSpc>
              <a:spcBef>
                <a:spcPts val="444"/>
              </a:spcBef>
              <a:spcAft>
                <a:spcPts val="0"/>
              </a:spcAft>
              <a:buClr>
                <a:srgbClr val="93A299"/>
              </a:buClr>
              <a:buSzPts val="510"/>
              <a:buFont typeface="Arial"/>
              <a:buNone/>
            </a:pPr>
            <a:r>
              <a:rPr lang="en-US" sz="9200" dirty="0">
                <a:solidFill>
                  <a:srgbClr val="FF0000"/>
                </a:solidFill>
              </a:rPr>
              <a:t>clarification</a:t>
            </a:r>
            <a:endParaRPr sz="9200" dirty="0">
              <a:solidFill>
                <a:srgbClr val="FF0000"/>
              </a:solidFill>
            </a:endParaRPr>
          </a:p>
          <a:p>
            <a:pPr marL="0" lvl="0" indent="0" algn="l" rtl="0">
              <a:lnSpc>
                <a:spcPct val="100000"/>
              </a:lnSpc>
              <a:spcBef>
                <a:spcPts val="444"/>
              </a:spcBef>
              <a:spcAft>
                <a:spcPts val="0"/>
              </a:spcAft>
              <a:buClr>
                <a:srgbClr val="93A299"/>
              </a:buClr>
              <a:buSzPts val="510"/>
              <a:buFont typeface="Arial"/>
              <a:buNone/>
            </a:pPr>
            <a:r>
              <a:rPr lang="en-US" sz="9200" i="1" dirty="0">
                <a:solidFill>
                  <a:srgbClr val="000000"/>
                </a:solidFill>
              </a:rPr>
              <a:t>	A question/statement that is directly related to</a:t>
            </a:r>
            <a:endParaRPr sz="9200" i="1" dirty="0">
              <a:solidFill>
                <a:srgbClr val="000000"/>
              </a:solidFill>
            </a:endParaRPr>
          </a:p>
          <a:p>
            <a:pPr marL="0" lvl="0" indent="0" algn="l" rtl="0">
              <a:lnSpc>
                <a:spcPct val="100000"/>
              </a:lnSpc>
              <a:spcBef>
                <a:spcPts val="444"/>
              </a:spcBef>
              <a:spcAft>
                <a:spcPts val="0"/>
              </a:spcAft>
              <a:buClr>
                <a:srgbClr val="93A299"/>
              </a:buClr>
              <a:buSzPts val="510"/>
              <a:buFont typeface="Arial"/>
              <a:buNone/>
            </a:pPr>
            <a:r>
              <a:rPr lang="en-US" sz="9200" i="1" dirty="0">
                <a:solidFill>
                  <a:srgbClr val="000000"/>
                </a:solidFill>
              </a:rPr>
              <a:t>    	what has been said</a:t>
            </a:r>
            <a:endParaRPr sz="9200" i="1" dirty="0">
              <a:solidFill>
                <a:srgbClr val="000000"/>
              </a:solidFill>
            </a:endParaRPr>
          </a:p>
          <a:p>
            <a:pPr marL="0" lvl="0" indent="0" algn="l" rtl="0">
              <a:lnSpc>
                <a:spcPct val="100000"/>
              </a:lnSpc>
              <a:spcBef>
                <a:spcPts val="444"/>
              </a:spcBef>
              <a:spcAft>
                <a:spcPts val="0"/>
              </a:spcAft>
              <a:buClr>
                <a:srgbClr val="93A299"/>
              </a:buClr>
              <a:buSzPts val="510"/>
              <a:buFont typeface="Arial"/>
              <a:buNone/>
            </a:pPr>
            <a:r>
              <a:rPr lang="en-US" sz="9200" dirty="0">
                <a:solidFill>
                  <a:srgbClr val="FF0000"/>
                </a:solidFill>
              </a:rPr>
              <a:t>Summarizing</a:t>
            </a:r>
            <a:endParaRPr sz="9200" dirty="0">
              <a:solidFill>
                <a:srgbClr val="FF0000"/>
              </a:solidFill>
            </a:endParaRPr>
          </a:p>
          <a:p>
            <a:pPr marL="0" lvl="0" indent="0" algn="l" rtl="0">
              <a:lnSpc>
                <a:spcPct val="100000"/>
              </a:lnSpc>
              <a:spcBef>
                <a:spcPts val="444"/>
              </a:spcBef>
              <a:spcAft>
                <a:spcPts val="0"/>
              </a:spcAft>
              <a:buClr>
                <a:srgbClr val="93A299"/>
              </a:buClr>
              <a:buSzPts val="510"/>
              <a:buFont typeface="Arial"/>
              <a:buNone/>
            </a:pPr>
            <a:r>
              <a:rPr lang="en-US" sz="9200" dirty="0">
                <a:solidFill>
                  <a:srgbClr val="000000"/>
                </a:solidFill>
              </a:rPr>
              <a:t>	</a:t>
            </a:r>
            <a:r>
              <a:rPr lang="en-US" sz="9200" i="1" dirty="0">
                <a:solidFill>
                  <a:srgbClr val="000000"/>
                </a:solidFill>
              </a:rPr>
              <a:t>Concise and specific wrap-up</a:t>
            </a:r>
            <a:endParaRPr sz="9200" i="1" dirty="0">
              <a:solidFill>
                <a:srgbClr val="000000"/>
              </a:solidFill>
            </a:endParaRPr>
          </a:p>
          <a:p>
            <a:pPr marL="0" lvl="0" indent="0" algn="l" rtl="0">
              <a:lnSpc>
                <a:spcPct val="100000"/>
              </a:lnSpc>
              <a:spcBef>
                <a:spcPts val="444"/>
              </a:spcBef>
              <a:spcAft>
                <a:spcPts val="0"/>
              </a:spcAft>
              <a:buSzPct val="139130"/>
              <a:buNone/>
            </a:pPr>
            <a:r>
              <a:rPr lang="en-US" sz="9200" dirty="0">
                <a:solidFill>
                  <a:schemeClr val="dk2"/>
                </a:solidFill>
              </a:rPr>
              <a:t>Offering Information</a:t>
            </a:r>
            <a:endParaRPr sz="9200" dirty="0">
              <a:solidFill>
                <a:schemeClr val="dk2"/>
              </a:solidFill>
            </a:endParaRPr>
          </a:p>
          <a:p>
            <a:pPr marL="0" lvl="0" indent="0" algn="l" rtl="0">
              <a:lnSpc>
                <a:spcPct val="100000"/>
              </a:lnSpc>
              <a:spcBef>
                <a:spcPts val="444"/>
              </a:spcBef>
              <a:spcAft>
                <a:spcPts val="0"/>
              </a:spcAft>
              <a:buSzPct val="139130"/>
              <a:buNone/>
            </a:pPr>
            <a:r>
              <a:rPr lang="en-US" sz="9200" dirty="0">
                <a:solidFill>
                  <a:srgbClr val="000000"/>
                </a:solidFill>
              </a:rPr>
              <a:t>	</a:t>
            </a:r>
            <a:r>
              <a:rPr lang="en-US" sz="9200" i="1" dirty="0">
                <a:solidFill>
                  <a:srgbClr val="000000"/>
                </a:solidFill>
              </a:rPr>
              <a:t>Adding factual or research based information</a:t>
            </a:r>
            <a:endParaRPr sz="9200" dirty="0">
              <a:solidFill>
                <a:srgbClr val="000000"/>
              </a:solidFill>
            </a:endParaRPr>
          </a:p>
          <a:p>
            <a:pPr marL="0" lvl="0" indent="0" algn="l" rtl="0">
              <a:lnSpc>
                <a:spcPct val="100000"/>
              </a:lnSpc>
              <a:spcBef>
                <a:spcPts val="444"/>
              </a:spcBef>
              <a:spcAft>
                <a:spcPts val="0"/>
              </a:spcAft>
              <a:buSzPct val="139130"/>
              <a:buNone/>
            </a:pPr>
            <a:r>
              <a:rPr lang="en-US" sz="9200" dirty="0">
                <a:solidFill>
                  <a:schemeClr val="dk2"/>
                </a:solidFill>
              </a:rPr>
              <a:t>Asking potentially relevant questions</a:t>
            </a:r>
            <a:endParaRPr sz="9200" dirty="0">
              <a:solidFill>
                <a:schemeClr val="dk2"/>
              </a:solidFill>
            </a:endParaRPr>
          </a:p>
          <a:p>
            <a:pPr marL="0" lvl="0" indent="0" algn="l" rtl="0">
              <a:lnSpc>
                <a:spcPct val="100000"/>
              </a:lnSpc>
              <a:spcBef>
                <a:spcPts val="444"/>
              </a:spcBef>
              <a:spcAft>
                <a:spcPts val="0"/>
              </a:spcAft>
              <a:buSzPct val="139130"/>
              <a:buNone/>
            </a:pPr>
            <a:r>
              <a:rPr lang="en-US" sz="9200" dirty="0">
                <a:solidFill>
                  <a:srgbClr val="000000"/>
                </a:solidFill>
              </a:rPr>
              <a:t>	</a:t>
            </a:r>
            <a:r>
              <a:rPr lang="en-US" sz="9200" i="1" dirty="0">
                <a:solidFill>
                  <a:srgbClr val="000000"/>
                </a:solidFill>
              </a:rPr>
              <a:t>Questions that require adding new </a:t>
            </a:r>
            <a:endParaRPr sz="9200" i="1" dirty="0">
              <a:solidFill>
                <a:srgbClr val="000000"/>
              </a:solidFill>
            </a:endParaRPr>
          </a:p>
          <a:p>
            <a:pPr marL="0" lvl="0" indent="457200" algn="l" rtl="0">
              <a:lnSpc>
                <a:spcPct val="100000"/>
              </a:lnSpc>
              <a:spcBef>
                <a:spcPts val="444"/>
              </a:spcBef>
              <a:spcAft>
                <a:spcPts val="0"/>
              </a:spcAft>
              <a:buSzPct val="139130"/>
              <a:buNone/>
            </a:pPr>
            <a:r>
              <a:rPr lang="en-US" sz="9200" i="1" dirty="0">
                <a:solidFill>
                  <a:srgbClr val="000000"/>
                </a:solidFill>
              </a:rPr>
              <a:t>	information to the conversation</a:t>
            </a:r>
            <a:endParaRPr sz="9200" dirty="0">
              <a:solidFill>
                <a:srgbClr val="000000"/>
              </a:solidFill>
            </a:endParaRPr>
          </a:p>
          <a:p>
            <a:pPr marL="0" lvl="0" indent="0" algn="l" rtl="0">
              <a:lnSpc>
                <a:spcPct val="80000"/>
              </a:lnSpc>
              <a:spcBef>
                <a:spcPts val="444"/>
              </a:spcBef>
              <a:spcAft>
                <a:spcPts val="0"/>
              </a:spcAft>
              <a:buClr>
                <a:srgbClr val="93A299"/>
              </a:buClr>
              <a:buSzPct val="85000"/>
              <a:buFont typeface="Arial"/>
              <a:buNone/>
            </a:pPr>
            <a:endParaRPr sz="2400" i="1" dirty="0">
              <a:solidFill>
                <a:srgbClr val="292934"/>
              </a:solidFill>
            </a:endParaRPr>
          </a:p>
          <a:p>
            <a:pPr marL="0" lvl="0" indent="0" algn="l" rtl="0">
              <a:lnSpc>
                <a:spcPct val="80000"/>
              </a:lnSpc>
              <a:spcBef>
                <a:spcPts val="444"/>
              </a:spcBef>
              <a:spcAft>
                <a:spcPts val="0"/>
              </a:spcAft>
              <a:buClr>
                <a:srgbClr val="93A299"/>
              </a:buClr>
              <a:buSzPct val="91890"/>
              <a:buFont typeface="Arial"/>
              <a:buNone/>
            </a:pPr>
            <a:endParaRPr sz="2220" dirty="0">
              <a:solidFill>
                <a:srgbClr val="292934"/>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15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solidFill>
                  <a:schemeClr val="lt1"/>
                </a:solidFill>
                <a:latin typeface="Verdana"/>
                <a:ea typeface="Verdana"/>
                <a:cs typeface="Verdana"/>
                <a:sym typeface="Verdana"/>
              </a:rPr>
              <a:t>Paraphrasing Stems</a:t>
            </a:r>
            <a:endParaRPr dirty="0">
              <a:solidFill>
                <a:schemeClr val="lt1"/>
              </a:solidFill>
              <a:latin typeface="Verdana"/>
              <a:ea typeface="Verdana"/>
              <a:cs typeface="Verdana"/>
              <a:sym typeface="Verdana"/>
            </a:endParaRPr>
          </a:p>
        </p:txBody>
      </p:sp>
      <p:sp>
        <p:nvSpPr>
          <p:cNvPr id="1297" name="Google Shape;1297;p159"/>
          <p:cNvSpPr txBox="1"/>
          <p:nvPr/>
        </p:nvSpPr>
        <p:spPr>
          <a:xfrm>
            <a:off x="958950" y="1893375"/>
            <a:ext cx="7226100" cy="273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480"/>
              </a:spcBef>
              <a:spcAft>
                <a:spcPts val="0"/>
              </a:spcAft>
              <a:buClr>
                <a:srgbClr val="93A299"/>
              </a:buClr>
              <a:buSzPts val="2040"/>
              <a:buFont typeface="Arial"/>
              <a:buNone/>
            </a:pPr>
            <a:r>
              <a:rPr lang="en-US" sz="3000" b="0" i="0" u="none" strike="noStrike" cap="none">
                <a:solidFill>
                  <a:schemeClr val="dk1"/>
                </a:solidFill>
                <a:latin typeface="Verdana"/>
                <a:ea typeface="Verdana"/>
                <a:cs typeface="Verdana"/>
                <a:sym typeface="Verdana"/>
              </a:rPr>
              <a:t>So what I think I’m hearing is…</a:t>
            </a: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93A299"/>
              </a:buClr>
              <a:buSzPts val="2040"/>
              <a:buFont typeface="Arial"/>
              <a:buNone/>
            </a:pP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93A299"/>
              </a:buClr>
              <a:buSzPts val="2040"/>
              <a:buFont typeface="Arial"/>
              <a:buNone/>
            </a:pPr>
            <a:r>
              <a:rPr lang="en-US" sz="3000" b="0" i="0" u="none" strike="noStrike" cap="none">
                <a:solidFill>
                  <a:schemeClr val="dk1"/>
                </a:solidFill>
                <a:latin typeface="Verdana"/>
                <a:ea typeface="Verdana"/>
                <a:cs typeface="Verdana"/>
                <a:sym typeface="Verdana"/>
              </a:rPr>
              <a:t>Let me know if this sounds right…</a:t>
            </a: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93A299"/>
              </a:buClr>
              <a:buSzPts val="2040"/>
              <a:buFont typeface="Arial"/>
              <a:buNone/>
            </a:pP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93A299"/>
              </a:buClr>
              <a:buSzPts val="2040"/>
              <a:buFont typeface="Arial"/>
              <a:buNone/>
            </a:pPr>
            <a:r>
              <a:rPr lang="en-US" sz="3000" b="0" i="0" u="none" strike="noStrike" cap="none">
                <a:solidFill>
                  <a:schemeClr val="dk1"/>
                </a:solidFill>
                <a:latin typeface="Verdana"/>
                <a:ea typeface="Verdana"/>
                <a:cs typeface="Verdana"/>
                <a:sym typeface="Verdana"/>
              </a:rPr>
              <a:t>Let me make sure I understand…</a:t>
            </a:r>
            <a:endParaRPr sz="3000" b="0" i="0" u="none" strike="noStrike" cap="none">
              <a:solidFill>
                <a:schemeClr val="dk1"/>
              </a:solidFill>
              <a:latin typeface="Verdana"/>
              <a:ea typeface="Verdana"/>
              <a:cs typeface="Verdana"/>
              <a:sym typeface="Verdana"/>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16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solidFill>
                  <a:schemeClr val="lt1"/>
                </a:solidFill>
                <a:latin typeface="Verdana"/>
                <a:ea typeface="Verdana"/>
                <a:cs typeface="Verdana"/>
                <a:sym typeface="Verdana"/>
              </a:rPr>
              <a:t>Paraphrasing Example</a:t>
            </a:r>
            <a:endParaRPr dirty="0">
              <a:solidFill>
                <a:schemeClr val="lt1"/>
              </a:solidFill>
              <a:latin typeface="Verdana"/>
              <a:ea typeface="Verdana"/>
              <a:cs typeface="Verdana"/>
              <a:sym typeface="Verdana"/>
            </a:endParaRPr>
          </a:p>
        </p:txBody>
      </p:sp>
      <p:sp>
        <p:nvSpPr>
          <p:cNvPr id="1303" name="Google Shape;1303;p160"/>
          <p:cNvSpPr txBox="1"/>
          <p:nvPr/>
        </p:nvSpPr>
        <p:spPr>
          <a:xfrm>
            <a:off x="646425" y="1631325"/>
            <a:ext cx="7730400" cy="167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93A299"/>
              </a:buClr>
              <a:buSzPts val="2040"/>
              <a:buFont typeface="Arial"/>
              <a:buNone/>
            </a:pPr>
            <a:r>
              <a:rPr lang="en-US" sz="3000" b="0" i="0" u="none" strike="noStrike" cap="none">
                <a:solidFill>
                  <a:schemeClr val="dk1"/>
                </a:solidFill>
                <a:latin typeface="Verdana"/>
                <a:ea typeface="Verdana"/>
                <a:cs typeface="Verdana"/>
                <a:sym typeface="Verdana"/>
              </a:rPr>
              <a:t>Speaker: “We’ve looked at our data a million times and we still can’t agree on what the priority should be as a team moving forward.”</a:t>
            </a: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93A299"/>
              </a:buClr>
              <a:buSzPts val="2040"/>
              <a:buFont typeface="Arial"/>
              <a:buNone/>
            </a:pPr>
            <a:endParaRPr sz="3000" b="0" i="0" u="none" strike="noStrike" cap="none">
              <a:solidFill>
                <a:srgbClr val="292934"/>
              </a:solidFill>
              <a:latin typeface="Verdana"/>
              <a:ea typeface="Verdana"/>
              <a:cs typeface="Verdana"/>
              <a:sym typeface="Verdana"/>
            </a:endParaRPr>
          </a:p>
          <a:p>
            <a:pPr marL="0" marR="0" lvl="0" indent="0" algn="l" rtl="0">
              <a:lnSpc>
                <a:spcPct val="100000"/>
              </a:lnSpc>
              <a:spcBef>
                <a:spcPts val="0"/>
              </a:spcBef>
              <a:spcAft>
                <a:spcPts val="0"/>
              </a:spcAft>
              <a:buClr>
                <a:srgbClr val="93A299"/>
              </a:buClr>
              <a:buSzPts val="2040"/>
              <a:buFont typeface="Arial"/>
              <a:buNone/>
            </a:pPr>
            <a:endParaRPr sz="3000" b="0" i="0" u="none" strike="noStrike" cap="none">
              <a:solidFill>
                <a:srgbClr val="292934"/>
              </a:solidFill>
              <a:latin typeface="Verdana"/>
              <a:ea typeface="Verdana"/>
              <a:cs typeface="Verdana"/>
              <a:sym typeface="Verdana"/>
            </a:endParaRPr>
          </a:p>
          <a:p>
            <a:pPr marL="0" marR="0" lvl="0" indent="0" algn="l" rtl="0">
              <a:lnSpc>
                <a:spcPct val="100000"/>
              </a:lnSpc>
              <a:spcBef>
                <a:spcPts val="480"/>
              </a:spcBef>
              <a:spcAft>
                <a:spcPts val="0"/>
              </a:spcAft>
              <a:buClr>
                <a:srgbClr val="93A299"/>
              </a:buClr>
              <a:buSzPts val="2040"/>
              <a:buFont typeface="Arial"/>
              <a:buNone/>
            </a:pPr>
            <a:endParaRPr sz="3000" b="0" i="0" u="none" strike="noStrike" cap="none">
              <a:solidFill>
                <a:srgbClr val="000000"/>
              </a:solidFill>
              <a:latin typeface="Verdana"/>
              <a:ea typeface="Verdana"/>
              <a:cs typeface="Verdana"/>
              <a:sym typeface="Verdana"/>
            </a:endParaRPr>
          </a:p>
        </p:txBody>
      </p:sp>
      <p:sp>
        <p:nvSpPr>
          <p:cNvPr id="1304" name="Google Shape;1304;p160"/>
          <p:cNvSpPr txBox="1"/>
          <p:nvPr/>
        </p:nvSpPr>
        <p:spPr>
          <a:xfrm>
            <a:off x="646425" y="3876826"/>
            <a:ext cx="7860900" cy="226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3000" b="0" i="0" u="none" strike="noStrike" cap="none">
                <a:solidFill>
                  <a:schemeClr val="dk2"/>
                </a:solidFill>
                <a:latin typeface="Verdana"/>
                <a:ea typeface="Verdana"/>
                <a:cs typeface="Verdana"/>
                <a:sym typeface="Verdana"/>
              </a:rPr>
              <a:t>Coach: “So what I think I hear you saying is you’ve looked at the data as a team and no one priority makes sense to the group?</a:t>
            </a:r>
            <a:endParaRPr sz="3000" b="0" i="0" u="none" strike="noStrike" cap="none">
              <a:solidFill>
                <a:schemeClr val="dk2"/>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4"/>
                                        </p:tgtEl>
                                        <p:attrNameLst>
                                          <p:attrName>style.visibility</p:attrName>
                                        </p:attrNameLst>
                                      </p:cBhvr>
                                      <p:to>
                                        <p:strVal val="visible"/>
                                      </p:to>
                                    </p:set>
                                    <p:animEffect transition="in" filter="fade">
                                      <p:cBhvr>
                                        <p:cTn id="7" dur="1000"/>
                                        <p:tgtEl>
                                          <p:spTgt spid="1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16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solidFill>
                  <a:schemeClr val="lt1"/>
                </a:solidFill>
              </a:rPr>
              <a:t>Offering Empathy</a:t>
            </a:r>
            <a:endParaRPr dirty="0">
              <a:solidFill>
                <a:schemeClr val="lt1"/>
              </a:solidFill>
            </a:endParaRPr>
          </a:p>
        </p:txBody>
      </p:sp>
      <p:pic>
        <p:nvPicPr>
          <p:cNvPr id="1310" name="Google Shape;1310;p16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51300" y="2189100"/>
            <a:ext cx="4020700" cy="3004462"/>
          </a:xfrm>
          <a:prstGeom prst="rect">
            <a:avLst/>
          </a:prstGeom>
          <a:noFill/>
          <a:ln>
            <a:noFill/>
          </a:ln>
        </p:spPr>
      </p:pic>
      <p:sp>
        <p:nvSpPr>
          <p:cNvPr id="1311" name="Google Shape;1311;p161"/>
          <p:cNvSpPr txBox="1"/>
          <p:nvPr/>
        </p:nvSpPr>
        <p:spPr>
          <a:xfrm>
            <a:off x="5023700" y="2189088"/>
            <a:ext cx="3467400" cy="3004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Specific to:</a:t>
            </a:r>
            <a:endParaRPr sz="3000" b="0" i="0" u="none" strike="noStrike" cap="none">
              <a:solidFill>
                <a:srgbClr val="000000"/>
              </a:solidFill>
              <a:latin typeface="Verdana"/>
              <a:ea typeface="Verdana"/>
              <a:cs typeface="Verdana"/>
              <a:sym typeface="Verdana"/>
            </a:endParaRPr>
          </a:p>
          <a:p>
            <a:pPr marL="0" marR="0" lvl="0" indent="0" algn="l" rtl="0">
              <a:lnSpc>
                <a:spcPct val="90000"/>
              </a:lnSpc>
              <a:spcBef>
                <a:spcPts val="100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 you </a:t>
            </a:r>
            <a:endParaRPr sz="3000" b="0" i="0" u="none" strike="noStrike" cap="none">
              <a:solidFill>
                <a:srgbClr val="000000"/>
              </a:solidFill>
              <a:latin typeface="Verdana"/>
              <a:ea typeface="Verdana"/>
              <a:cs typeface="Verdana"/>
              <a:sym typeface="Verdana"/>
            </a:endParaRPr>
          </a:p>
          <a:p>
            <a:pPr marL="0" marR="0" lvl="0" indent="0" algn="l" rtl="0">
              <a:lnSpc>
                <a:spcPct val="90000"/>
              </a:lnSpc>
              <a:spcBef>
                <a:spcPts val="100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 them </a:t>
            </a:r>
            <a:endParaRPr sz="3000" b="0" i="0" u="none" strike="noStrike" cap="none">
              <a:solidFill>
                <a:srgbClr val="000000"/>
              </a:solidFill>
              <a:latin typeface="Verdana"/>
              <a:ea typeface="Verdana"/>
              <a:cs typeface="Verdana"/>
              <a:sym typeface="Verdana"/>
            </a:endParaRPr>
          </a:p>
          <a:p>
            <a:pPr marL="0" marR="0" lvl="0" indent="0" algn="l" rtl="0">
              <a:lnSpc>
                <a:spcPct val="90000"/>
              </a:lnSpc>
              <a:spcBef>
                <a:spcPts val="1000"/>
              </a:spcBef>
              <a:spcAft>
                <a:spcPts val="0"/>
              </a:spcAft>
              <a:buClr>
                <a:srgbClr val="000000"/>
              </a:buClr>
              <a:buSzPts val="3200"/>
              <a:buFont typeface="Arial"/>
              <a:buNone/>
            </a:pPr>
            <a:r>
              <a:rPr lang="en-US" sz="3000" b="0" i="0" u="none" strike="noStrike" cap="none">
                <a:solidFill>
                  <a:srgbClr val="000000"/>
                </a:solidFill>
                <a:latin typeface="Verdana"/>
                <a:ea typeface="Verdana"/>
                <a:cs typeface="Verdana"/>
                <a:sym typeface="Verdana"/>
              </a:rPr>
              <a:t>- situation</a:t>
            </a:r>
            <a:endParaRPr sz="3000" b="0" i="0" u="none" strike="noStrike" cap="none">
              <a:solidFill>
                <a:srgbClr val="000000"/>
              </a:solidFill>
              <a:latin typeface="Verdana"/>
              <a:ea typeface="Verdana"/>
              <a:cs typeface="Verdana"/>
              <a:sym typeface="Verdana"/>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16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solidFill>
                  <a:schemeClr val="lt1"/>
                </a:solidFill>
                <a:latin typeface="Verdana"/>
                <a:ea typeface="Verdana"/>
                <a:cs typeface="Verdana"/>
                <a:sym typeface="Verdana"/>
              </a:rPr>
              <a:t>Summarizing Stems</a:t>
            </a:r>
            <a:endParaRPr dirty="0">
              <a:solidFill>
                <a:schemeClr val="lt1"/>
              </a:solidFill>
              <a:latin typeface="Verdana"/>
              <a:ea typeface="Verdana"/>
              <a:cs typeface="Verdana"/>
              <a:sym typeface="Verdana"/>
            </a:endParaRPr>
          </a:p>
        </p:txBody>
      </p:sp>
      <p:sp>
        <p:nvSpPr>
          <p:cNvPr id="1317" name="Google Shape;1317;p162"/>
          <p:cNvSpPr txBox="1"/>
          <p:nvPr/>
        </p:nvSpPr>
        <p:spPr>
          <a:xfrm>
            <a:off x="807250" y="1337469"/>
            <a:ext cx="7226100" cy="418306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93A299"/>
              </a:buClr>
              <a:buSzPts val="2040"/>
              <a:buFont typeface="Arial"/>
              <a:buNone/>
            </a:pP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93A299"/>
              </a:buClr>
              <a:buSzPts val="2040"/>
              <a:buFont typeface="Arial"/>
              <a:buNone/>
            </a:pPr>
            <a:r>
              <a:rPr lang="en-US" sz="3000" b="0" i="0" u="none" strike="noStrike" cap="none">
                <a:solidFill>
                  <a:schemeClr val="dk1"/>
                </a:solidFill>
                <a:latin typeface="Verdana"/>
                <a:ea typeface="Verdana"/>
                <a:cs typeface="Verdana"/>
                <a:sym typeface="Verdana"/>
              </a:rPr>
              <a:t>So, to pull things together…</a:t>
            </a: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93A299"/>
              </a:buClr>
              <a:buSzPts val="2040"/>
              <a:buFont typeface="Arial"/>
              <a:buNone/>
            </a:pP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93A299"/>
              </a:buClr>
              <a:buSzPts val="2040"/>
              <a:buFont typeface="Arial"/>
              <a:buNone/>
            </a:pPr>
            <a:r>
              <a:rPr lang="en-US" sz="3000" b="0" i="0" u="none" strike="noStrike" cap="none">
                <a:solidFill>
                  <a:schemeClr val="dk1"/>
                </a:solidFill>
                <a:latin typeface="Verdana"/>
                <a:ea typeface="Verdana"/>
                <a:cs typeface="Verdana"/>
                <a:sym typeface="Verdana"/>
              </a:rPr>
              <a:t>Let me just summarize what has been said…</a:t>
            </a: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93A299"/>
              </a:buClr>
              <a:buSzPts val="2040"/>
              <a:buFont typeface="Arial"/>
              <a:buNone/>
            </a:pP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93A299"/>
              </a:buClr>
              <a:buSzPts val="2040"/>
              <a:buFont typeface="Arial"/>
              <a:buNone/>
            </a:pPr>
            <a:r>
              <a:rPr lang="en-US" sz="3000" b="0" i="0" u="none" strike="noStrike" cap="none">
                <a:solidFill>
                  <a:schemeClr val="dk1"/>
                </a:solidFill>
                <a:latin typeface="Verdana"/>
                <a:ea typeface="Verdana"/>
                <a:cs typeface="Verdana"/>
                <a:sym typeface="Verdana"/>
              </a:rPr>
              <a:t>Here is where we are in our process…</a:t>
            </a:r>
            <a:endParaRPr sz="3000" b="0" i="0" u="none" strike="noStrike" cap="none">
              <a:solidFill>
                <a:schemeClr val="dk1"/>
              </a:solidFill>
              <a:latin typeface="Verdana"/>
              <a:ea typeface="Verdana"/>
              <a:cs typeface="Verdana"/>
              <a:sym typeface="Verdana"/>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6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dirty="0">
                <a:solidFill>
                  <a:schemeClr val="lt1"/>
                </a:solidFill>
                <a:latin typeface="Verdana"/>
                <a:ea typeface="Verdana"/>
                <a:cs typeface="Verdana"/>
                <a:sym typeface="Verdana"/>
              </a:rPr>
              <a:t>When to Summarize</a:t>
            </a:r>
            <a:endParaRPr dirty="0">
              <a:solidFill>
                <a:schemeClr val="lt1"/>
              </a:solidFill>
              <a:latin typeface="Verdana"/>
              <a:ea typeface="Verdana"/>
              <a:cs typeface="Verdana"/>
              <a:sym typeface="Verdana"/>
            </a:endParaRPr>
          </a:p>
        </p:txBody>
      </p:sp>
      <p:sp>
        <p:nvSpPr>
          <p:cNvPr id="1323" name="Google Shape;1323;p163"/>
          <p:cNvSpPr txBox="1"/>
          <p:nvPr/>
        </p:nvSpPr>
        <p:spPr>
          <a:xfrm>
            <a:off x="457200" y="1639525"/>
            <a:ext cx="8229600" cy="49221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0"/>
              </a:spcBef>
              <a:spcAft>
                <a:spcPts val="0"/>
              </a:spcAft>
              <a:buClr>
                <a:srgbClr val="292934"/>
              </a:buClr>
              <a:buSzPts val="2800"/>
              <a:buFont typeface="Verdana"/>
              <a:buAutoNum type="arabicPeriod"/>
            </a:pPr>
            <a:r>
              <a:rPr lang="en-US" sz="2800" b="0" i="0" u="none" strike="noStrike" cap="none">
                <a:solidFill>
                  <a:schemeClr val="dk1"/>
                </a:solidFill>
                <a:latin typeface="Verdana"/>
                <a:ea typeface="Verdana"/>
                <a:cs typeface="Verdana"/>
                <a:sym typeface="Verdana"/>
              </a:rPr>
              <a:t>At the end of a coaching session (to summarize what occurred at the current session).</a:t>
            </a:r>
            <a:endParaRPr sz="1500" b="0" i="0" u="none" strike="noStrike" cap="none">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rgbClr val="292934"/>
              </a:buClr>
              <a:buSzPts val="2800"/>
              <a:buFont typeface="Verdana"/>
              <a:buAutoNum type="arabicPeriod"/>
            </a:pPr>
            <a:r>
              <a:rPr lang="en-US" sz="2800" b="0" i="0" u="none" strike="noStrike" cap="none">
                <a:solidFill>
                  <a:schemeClr val="dk1"/>
                </a:solidFill>
                <a:latin typeface="Verdana"/>
                <a:ea typeface="Verdana"/>
                <a:cs typeface="Verdana"/>
                <a:sym typeface="Verdana"/>
              </a:rPr>
              <a:t>At the beginning of a coaching session (to summarize what occurred at a previous session).</a:t>
            </a:r>
            <a:endParaRPr sz="2800" b="0" i="0" u="none" strike="noStrike" cap="none">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rgbClr val="292934"/>
              </a:buClr>
              <a:buSzPts val="2800"/>
              <a:buFont typeface="Verdana"/>
              <a:buAutoNum type="arabicPeriod"/>
            </a:pPr>
            <a:r>
              <a:rPr lang="en-US" sz="2800" b="0" i="0" u="none" strike="noStrike" cap="none">
                <a:solidFill>
                  <a:schemeClr val="dk1"/>
                </a:solidFill>
                <a:latin typeface="Verdana"/>
                <a:ea typeface="Verdana"/>
                <a:cs typeface="Verdana"/>
                <a:sym typeface="Verdana"/>
              </a:rPr>
              <a:t>In the middle of a coaching session when a lot of information is being shared and the coach wants to ensure that he or she understands.</a:t>
            </a: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480"/>
              </a:spcBef>
              <a:spcAft>
                <a:spcPts val="0"/>
              </a:spcAft>
              <a:buClr>
                <a:srgbClr val="93A299"/>
              </a:buClr>
              <a:buSzPts val="2040"/>
              <a:buFont typeface="Arial"/>
              <a:buNone/>
            </a:pPr>
            <a:endParaRPr sz="3000" b="0" i="0" u="none" strike="noStrike" cap="none">
              <a:solidFill>
                <a:srgbClr val="292934"/>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2"/>
          <p:cNvSpPr txBox="1">
            <a:spLocks noGrp="1"/>
          </p:cNvSpPr>
          <p:nvPr>
            <p:ph type="body" idx="1"/>
          </p:nvPr>
        </p:nvSpPr>
        <p:spPr>
          <a:xfrm>
            <a:off x="228600" y="1510925"/>
            <a:ext cx="8686800" cy="4845900"/>
          </a:xfrm>
          <a:prstGeom prst="rect">
            <a:avLst/>
          </a:prstGeom>
          <a:noFill/>
          <a:ln>
            <a:noFill/>
          </a:ln>
        </p:spPr>
        <p:txBody>
          <a:bodyPr spcFirstLastPara="1" wrap="square" lIns="91425" tIns="45700" rIns="91425" bIns="45700" anchor="t" anchorCtr="0">
            <a:noAutofit/>
          </a:bodyPr>
          <a:lstStyle/>
          <a:p>
            <a:pPr marL="457200" lvl="0" indent="-413870" algn="l" rtl="0">
              <a:lnSpc>
                <a:spcPct val="100000"/>
              </a:lnSpc>
              <a:spcBef>
                <a:spcPts val="640"/>
              </a:spcBef>
              <a:spcAft>
                <a:spcPts val="0"/>
              </a:spcAft>
              <a:buSzPts val="3294"/>
              <a:buChar char="•"/>
            </a:pPr>
            <a:r>
              <a:rPr lang="en-US" sz="2800"/>
              <a:t>Expertise in systems thinking, organizational change, and implementation science.</a:t>
            </a:r>
            <a:endParaRPr sz="2800"/>
          </a:p>
          <a:p>
            <a:pPr marL="0" lvl="0" indent="0" algn="l" rtl="0">
              <a:lnSpc>
                <a:spcPct val="100000"/>
              </a:lnSpc>
              <a:spcBef>
                <a:spcPts val="640"/>
              </a:spcBef>
              <a:spcAft>
                <a:spcPts val="0"/>
              </a:spcAft>
              <a:buSzPts val="3200"/>
              <a:buNone/>
            </a:pPr>
            <a:endParaRPr sz="2800"/>
          </a:p>
          <a:p>
            <a:pPr marL="457200" lvl="0" indent="-413870" algn="l" rtl="0">
              <a:lnSpc>
                <a:spcPct val="100000"/>
              </a:lnSpc>
              <a:spcBef>
                <a:spcPts val="640"/>
              </a:spcBef>
              <a:spcAft>
                <a:spcPts val="0"/>
              </a:spcAft>
              <a:buSzPts val="3294"/>
              <a:buChar char="•"/>
            </a:pPr>
            <a:r>
              <a:rPr lang="en-US" sz="2800"/>
              <a:t>MTSS content knowledge and coaching </a:t>
            </a:r>
            <a:r>
              <a:rPr lang="en-US" sz="2800" i="1"/>
              <a:t>skills</a:t>
            </a:r>
            <a:r>
              <a:rPr lang="en-US" sz="2800"/>
              <a:t> for implementation of practices. </a:t>
            </a:r>
            <a:endParaRPr sz="2800"/>
          </a:p>
          <a:p>
            <a:pPr marL="0" lvl="0" indent="0" algn="l" rtl="0">
              <a:lnSpc>
                <a:spcPct val="100000"/>
              </a:lnSpc>
              <a:spcBef>
                <a:spcPts val="640"/>
              </a:spcBef>
              <a:spcAft>
                <a:spcPts val="0"/>
              </a:spcAft>
              <a:buSzPts val="3200"/>
              <a:buNone/>
            </a:pPr>
            <a:endParaRPr sz="2800"/>
          </a:p>
          <a:p>
            <a:pPr marL="457200" lvl="0" indent="-413870" algn="l" rtl="0">
              <a:lnSpc>
                <a:spcPct val="100000"/>
              </a:lnSpc>
              <a:spcBef>
                <a:spcPts val="640"/>
              </a:spcBef>
              <a:spcAft>
                <a:spcPts val="0"/>
              </a:spcAft>
              <a:buSzPts val="3294"/>
              <a:buChar char="•"/>
            </a:pPr>
            <a:r>
              <a:rPr lang="en-US" sz="2800"/>
              <a:t>Ability to build the capacity of others in the practice of reflection through data-informed decision-making and a commitment to sustainable change.</a:t>
            </a:r>
            <a:endParaRPr sz="2800"/>
          </a:p>
        </p:txBody>
      </p:sp>
      <p:sp>
        <p:nvSpPr>
          <p:cNvPr id="333" name="Google Shape;333;p5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What knowledge and skills </a:t>
            </a:r>
            <a:br>
              <a:rPr lang="en-US"/>
            </a:br>
            <a:r>
              <a:rPr lang="en-US"/>
              <a:t>will you need?</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164"/>
          <p:cNvSpPr txBox="1">
            <a:spLocks noGrp="1"/>
          </p:cNvSpPr>
          <p:nvPr>
            <p:ph type="title"/>
          </p:nvPr>
        </p:nvSpPr>
        <p:spPr>
          <a:xfrm>
            <a:off x="457200" y="274651"/>
            <a:ext cx="8229600" cy="13254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Clarifying Questions/</a:t>
            </a:r>
            <a:br>
              <a:rPr lang="en-US" dirty="0">
                <a:solidFill>
                  <a:schemeClr val="lt1"/>
                </a:solidFill>
              </a:rPr>
            </a:br>
            <a:r>
              <a:rPr lang="en-US" dirty="0">
                <a:solidFill>
                  <a:schemeClr val="lt1"/>
                </a:solidFill>
              </a:rPr>
              <a:t>Statements</a:t>
            </a:r>
            <a:endParaRPr sz="4000" i="0" u="none" strike="noStrike" cap="none" dirty="0">
              <a:solidFill>
                <a:schemeClr val="lt1"/>
              </a:solidFill>
            </a:endParaRPr>
          </a:p>
        </p:txBody>
      </p:sp>
      <p:sp>
        <p:nvSpPr>
          <p:cNvPr id="1330" name="Google Shape;1330;p164"/>
          <p:cNvSpPr txBox="1">
            <a:spLocks noGrp="1"/>
          </p:cNvSpPr>
          <p:nvPr>
            <p:ph type="body" idx="4294967295"/>
          </p:nvPr>
        </p:nvSpPr>
        <p:spPr>
          <a:xfrm>
            <a:off x="585000" y="1888875"/>
            <a:ext cx="7974000" cy="417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3600"/>
              <a:buFont typeface="Arial"/>
              <a:buNone/>
            </a:pPr>
            <a:r>
              <a:rPr lang="en-US" sz="3000" dirty="0">
                <a:solidFill>
                  <a:srgbClr val="000000"/>
                </a:solidFill>
              </a:rPr>
              <a:t>What is a clarifying question?</a:t>
            </a:r>
            <a:endParaRPr sz="3000" dirty="0">
              <a:solidFill>
                <a:srgbClr val="000000"/>
              </a:solidFill>
            </a:endParaRPr>
          </a:p>
          <a:p>
            <a:pPr marL="0" lvl="0" indent="0" algn="l" rtl="0">
              <a:lnSpc>
                <a:spcPct val="90000"/>
              </a:lnSpc>
              <a:spcBef>
                <a:spcPts val="1000"/>
              </a:spcBef>
              <a:spcAft>
                <a:spcPts val="0"/>
              </a:spcAft>
              <a:buClr>
                <a:srgbClr val="000000"/>
              </a:buClr>
              <a:buSzPts val="3600"/>
              <a:buFont typeface="Arial"/>
              <a:buNone/>
            </a:pPr>
            <a:endParaRPr sz="3000" dirty="0">
              <a:solidFill>
                <a:srgbClr val="000000"/>
              </a:solidFill>
            </a:endParaRPr>
          </a:p>
          <a:p>
            <a:pPr marL="0" lvl="0" indent="0" algn="l" rtl="0">
              <a:lnSpc>
                <a:spcPct val="90000"/>
              </a:lnSpc>
              <a:spcBef>
                <a:spcPts val="1000"/>
              </a:spcBef>
              <a:spcAft>
                <a:spcPts val="0"/>
              </a:spcAft>
              <a:buClr>
                <a:srgbClr val="000000"/>
              </a:buClr>
              <a:buSzPts val="3600"/>
              <a:buFont typeface="Arial"/>
              <a:buNone/>
            </a:pPr>
            <a:r>
              <a:rPr lang="en-US" sz="3000" dirty="0">
                <a:solidFill>
                  <a:srgbClr val="000000"/>
                </a:solidFill>
              </a:rPr>
              <a:t>A question that seeks a shared understanding with the speaker by using the </a:t>
            </a:r>
            <a:r>
              <a:rPr lang="en-US" sz="3000" i="1" dirty="0">
                <a:solidFill>
                  <a:srgbClr val="980000"/>
                </a:solidFill>
              </a:rPr>
              <a:t>speaker’s own words</a:t>
            </a:r>
            <a:r>
              <a:rPr lang="en-US" sz="3000" i="1" dirty="0">
                <a:solidFill>
                  <a:schemeClr val="dk2"/>
                </a:solidFill>
              </a:rPr>
              <a:t>. </a:t>
            </a:r>
            <a:endParaRPr dirty="0"/>
          </a:p>
          <a:p>
            <a:pPr marL="0" lvl="0" indent="0" algn="l" rtl="0">
              <a:lnSpc>
                <a:spcPct val="90000"/>
              </a:lnSpc>
              <a:spcBef>
                <a:spcPts val="1000"/>
              </a:spcBef>
              <a:spcAft>
                <a:spcPts val="0"/>
              </a:spcAft>
              <a:buClr>
                <a:srgbClr val="000000"/>
              </a:buClr>
              <a:buSzPts val="3600"/>
              <a:buFont typeface="Arial"/>
              <a:buNone/>
            </a:pPr>
            <a:r>
              <a:rPr lang="en-US" sz="3000" dirty="0">
                <a:solidFill>
                  <a:srgbClr val="000000"/>
                </a:solidFill>
              </a:rPr>
              <a:t>(Gravois, 2011)</a:t>
            </a:r>
            <a:endParaRPr sz="3000" dirty="0">
              <a:solidFill>
                <a:srgbClr val="000000"/>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165"/>
          <p:cNvSpPr txBox="1">
            <a:spLocks noGrp="1"/>
          </p:cNvSpPr>
          <p:nvPr>
            <p:ph type="title"/>
          </p:nvPr>
        </p:nvSpPr>
        <p:spPr>
          <a:xfrm>
            <a:off x="163275" y="142875"/>
            <a:ext cx="8858400" cy="1275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Clarifying Questions/</a:t>
            </a:r>
            <a:br>
              <a:rPr lang="en-US" dirty="0">
                <a:solidFill>
                  <a:schemeClr val="lt1"/>
                </a:solidFill>
              </a:rPr>
            </a:br>
            <a:r>
              <a:rPr lang="en-US" dirty="0">
                <a:solidFill>
                  <a:schemeClr val="lt1"/>
                </a:solidFill>
              </a:rPr>
              <a:t>Statement Stems</a:t>
            </a:r>
            <a:endParaRPr sz="4000" u="none" strike="noStrike" cap="none" dirty="0">
              <a:solidFill>
                <a:schemeClr val="lt1"/>
              </a:solidFill>
            </a:endParaRPr>
          </a:p>
        </p:txBody>
      </p:sp>
      <p:sp>
        <p:nvSpPr>
          <p:cNvPr id="1337" name="Google Shape;1337;p165"/>
          <p:cNvSpPr txBox="1">
            <a:spLocks noGrp="1"/>
          </p:cNvSpPr>
          <p:nvPr>
            <p:ph type="body" idx="4294967295"/>
          </p:nvPr>
        </p:nvSpPr>
        <p:spPr>
          <a:xfrm>
            <a:off x="163275" y="1600200"/>
            <a:ext cx="6395700" cy="5072100"/>
          </a:xfrm>
          <a:prstGeom prst="rect">
            <a:avLst/>
          </a:prstGeom>
          <a:noFill/>
          <a:ln>
            <a:noFill/>
          </a:ln>
        </p:spPr>
        <p:txBody>
          <a:bodyPr spcFirstLastPara="1" wrap="square" lIns="91425" tIns="45700" rIns="91425" bIns="45700" anchor="t" anchorCtr="0">
            <a:normAutofit/>
          </a:bodyPr>
          <a:lstStyle/>
          <a:p>
            <a:pPr marL="0" lvl="1" indent="0" algn="l" rtl="0">
              <a:lnSpc>
                <a:spcPct val="100000"/>
              </a:lnSpc>
              <a:spcBef>
                <a:spcPts val="0"/>
              </a:spcBef>
              <a:spcAft>
                <a:spcPts val="0"/>
              </a:spcAft>
              <a:buClr>
                <a:srgbClr val="000000"/>
              </a:buClr>
              <a:buSzPts val="2400"/>
              <a:buNone/>
            </a:pPr>
            <a:r>
              <a:rPr lang="en-US" sz="3000" dirty="0">
                <a:solidFill>
                  <a:srgbClr val="000000"/>
                </a:solidFill>
              </a:rPr>
              <a:t>What does…look like for you?</a:t>
            </a:r>
            <a:endParaRPr sz="3000" dirty="0">
              <a:solidFill>
                <a:srgbClr val="000000"/>
              </a:solidFill>
            </a:endParaRPr>
          </a:p>
          <a:p>
            <a:pPr marL="0" lvl="1" indent="0" algn="l" rtl="0">
              <a:lnSpc>
                <a:spcPct val="100000"/>
              </a:lnSpc>
              <a:spcBef>
                <a:spcPts val="0"/>
              </a:spcBef>
              <a:spcAft>
                <a:spcPts val="0"/>
              </a:spcAft>
              <a:buClr>
                <a:srgbClr val="000000"/>
              </a:buClr>
              <a:buSzPts val="2400"/>
              <a:buNone/>
            </a:pPr>
            <a:r>
              <a:rPr lang="en-US" sz="3000" dirty="0">
                <a:solidFill>
                  <a:srgbClr val="000000"/>
                </a:solidFill>
              </a:rPr>
              <a:t>What do you mean by ….?</a:t>
            </a:r>
            <a:endParaRPr sz="3000" dirty="0">
              <a:solidFill>
                <a:srgbClr val="000000"/>
              </a:solidFill>
            </a:endParaRPr>
          </a:p>
          <a:p>
            <a:pPr marL="0" lvl="1" indent="0" algn="l" rtl="0">
              <a:lnSpc>
                <a:spcPct val="100000"/>
              </a:lnSpc>
              <a:spcBef>
                <a:spcPts val="0"/>
              </a:spcBef>
              <a:spcAft>
                <a:spcPts val="0"/>
              </a:spcAft>
              <a:buClr>
                <a:srgbClr val="000000"/>
              </a:buClr>
              <a:buSzPts val="2400"/>
              <a:buNone/>
            </a:pPr>
            <a:r>
              <a:rPr lang="en-US" sz="3000" dirty="0">
                <a:solidFill>
                  <a:srgbClr val="000000"/>
                </a:solidFill>
              </a:rPr>
              <a:t>Would you tell me a little bit about…?</a:t>
            </a:r>
            <a:endParaRPr sz="3000" dirty="0">
              <a:solidFill>
                <a:srgbClr val="000000"/>
              </a:solidFill>
            </a:endParaRPr>
          </a:p>
          <a:p>
            <a:pPr marL="0" lvl="1" indent="0" algn="l" rtl="0">
              <a:lnSpc>
                <a:spcPct val="100000"/>
              </a:lnSpc>
              <a:spcBef>
                <a:spcPts val="0"/>
              </a:spcBef>
              <a:spcAft>
                <a:spcPts val="0"/>
              </a:spcAft>
              <a:buClr>
                <a:srgbClr val="000000"/>
              </a:buClr>
              <a:buSzPts val="2400"/>
              <a:buNone/>
            </a:pPr>
            <a:r>
              <a:rPr lang="en-US" sz="3000" dirty="0">
                <a:solidFill>
                  <a:srgbClr val="000000"/>
                </a:solidFill>
              </a:rPr>
              <a:t>Tell me more about...</a:t>
            </a:r>
            <a:endParaRPr sz="3000" dirty="0">
              <a:solidFill>
                <a:srgbClr val="000000"/>
              </a:solidFill>
            </a:endParaRPr>
          </a:p>
          <a:p>
            <a:pPr marL="0" lvl="1" indent="0" algn="l" rtl="0">
              <a:lnSpc>
                <a:spcPct val="100000"/>
              </a:lnSpc>
              <a:spcBef>
                <a:spcPts val="0"/>
              </a:spcBef>
              <a:spcAft>
                <a:spcPts val="0"/>
              </a:spcAft>
              <a:buClr>
                <a:srgbClr val="000000"/>
              </a:buClr>
              <a:buSzPts val="2400"/>
              <a:buNone/>
            </a:pPr>
            <a:r>
              <a:rPr lang="en-US" sz="3000" dirty="0">
                <a:solidFill>
                  <a:srgbClr val="000000"/>
                </a:solidFill>
              </a:rPr>
              <a:t>Let’s talk about what happens when…</a:t>
            </a:r>
            <a:endParaRPr sz="3000" dirty="0">
              <a:solidFill>
                <a:srgbClr val="000000"/>
              </a:solidFill>
            </a:endParaRPr>
          </a:p>
          <a:p>
            <a:pPr marL="0" lvl="1" indent="0" algn="l" rtl="0">
              <a:lnSpc>
                <a:spcPct val="100000"/>
              </a:lnSpc>
              <a:spcBef>
                <a:spcPts val="0"/>
              </a:spcBef>
              <a:spcAft>
                <a:spcPts val="0"/>
              </a:spcAft>
              <a:buClr>
                <a:srgbClr val="000000"/>
              </a:buClr>
              <a:buSzPts val="2400"/>
              <a:buNone/>
            </a:pPr>
            <a:r>
              <a:rPr lang="en-US" sz="3000" dirty="0">
                <a:solidFill>
                  <a:srgbClr val="000000"/>
                </a:solidFill>
              </a:rPr>
              <a:t>Explain to me what you mean </a:t>
            </a:r>
            <a:endParaRPr sz="3000" dirty="0">
              <a:solidFill>
                <a:srgbClr val="000000"/>
              </a:solidFill>
            </a:endParaRPr>
          </a:p>
          <a:p>
            <a:pPr marL="914400" lvl="0" indent="0" algn="l" rtl="0">
              <a:lnSpc>
                <a:spcPct val="100000"/>
              </a:lnSpc>
              <a:spcBef>
                <a:spcPts val="0"/>
              </a:spcBef>
              <a:spcAft>
                <a:spcPts val="0"/>
              </a:spcAft>
              <a:buSzPts val="3200"/>
              <a:buNone/>
            </a:pPr>
            <a:r>
              <a:rPr lang="en-US" sz="3000" dirty="0">
                <a:solidFill>
                  <a:srgbClr val="000000"/>
                </a:solidFill>
              </a:rPr>
              <a:t>by…</a:t>
            </a:r>
            <a:endParaRPr sz="3000" dirty="0">
              <a:solidFill>
                <a:srgbClr val="000000"/>
              </a:solidFill>
            </a:endParaRPr>
          </a:p>
        </p:txBody>
      </p:sp>
      <p:pic>
        <p:nvPicPr>
          <p:cNvPr id="1338" name="Google Shape;1338;p16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686500" y="1600200"/>
            <a:ext cx="2146913" cy="50721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16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Example</a:t>
            </a:r>
            <a:endParaRPr sz="4000" i="0" u="none" strike="noStrike" cap="none" dirty="0">
              <a:solidFill>
                <a:schemeClr val="lt1"/>
              </a:solidFill>
            </a:endParaRPr>
          </a:p>
        </p:txBody>
      </p:sp>
      <p:sp>
        <p:nvSpPr>
          <p:cNvPr id="1345" name="Google Shape;1345;p166"/>
          <p:cNvSpPr txBox="1">
            <a:spLocks noGrp="1"/>
          </p:cNvSpPr>
          <p:nvPr>
            <p:ph type="body" idx="4294967295"/>
          </p:nvPr>
        </p:nvSpPr>
        <p:spPr>
          <a:xfrm>
            <a:off x="402425" y="1611300"/>
            <a:ext cx="8339100" cy="28941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292934"/>
              </a:buClr>
              <a:buSzPts val="3600"/>
              <a:buFont typeface="Arial"/>
              <a:buNone/>
            </a:pPr>
            <a:r>
              <a:rPr lang="en-US" dirty="0">
                <a:solidFill>
                  <a:srgbClr val="000000"/>
                </a:solidFill>
              </a:rPr>
              <a:t>	Speaker: “When some team members talk about Tier 2 and Tier 3, they use the terms incorrectly. I’m not sure they understand what tiered interventions really are.”</a:t>
            </a:r>
            <a:endParaRPr dirty="0">
              <a:solidFill>
                <a:srgbClr val="000000"/>
              </a:solidFill>
            </a:endParaRPr>
          </a:p>
        </p:txBody>
      </p:sp>
      <p:sp>
        <p:nvSpPr>
          <p:cNvPr id="1346" name="Google Shape;1346;p166"/>
          <p:cNvSpPr txBox="1">
            <a:spLocks noGrp="1"/>
          </p:cNvSpPr>
          <p:nvPr>
            <p:ph type="body" idx="4294967295"/>
          </p:nvPr>
        </p:nvSpPr>
        <p:spPr>
          <a:xfrm>
            <a:off x="804874" y="4505325"/>
            <a:ext cx="7747500" cy="13050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292934"/>
              </a:buClr>
              <a:buSzPts val="3600"/>
              <a:buFont typeface="Arial"/>
              <a:buNone/>
            </a:pPr>
            <a:r>
              <a:rPr lang="en-US" dirty="0">
                <a:solidFill>
                  <a:schemeClr val="dk2"/>
                </a:solidFill>
              </a:rPr>
              <a:t>Coach: “Tell me more about team members not understanding.”</a:t>
            </a:r>
            <a:endParaRPr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6"/>
                                        </p:tgtEl>
                                        <p:attrNameLst>
                                          <p:attrName>style.visibility</p:attrName>
                                        </p:attrNameLst>
                                      </p:cBhvr>
                                      <p:to>
                                        <p:strVal val="visible"/>
                                      </p:to>
                                    </p:set>
                                    <p:animEffect transition="in" filter="fade">
                                      <p:cBhvr>
                                        <p:cTn id="7" dur="1000"/>
                                        <p:tgtEl>
                                          <p:spTgt spid="1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16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Practice</a:t>
            </a:r>
            <a:endParaRPr sz="4000" i="0" u="none" strike="noStrike" cap="none" dirty="0">
              <a:solidFill>
                <a:schemeClr val="lt1"/>
              </a:solidFill>
            </a:endParaRPr>
          </a:p>
        </p:txBody>
      </p:sp>
      <p:sp>
        <p:nvSpPr>
          <p:cNvPr id="1353" name="Google Shape;1353;p167"/>
          <p:cNvSpPr txBox="1">
            <a:spLocks noGrp="1"/>
          </p:cNvSpPr>
          <p:nvPr>
            <p:ph type="body" idx="4294967295"/>
          </p:nvPr>
        </p:nvSpPr>
        <p:spPr>
          <a:xfrm>
            <a:off x="402425" y="1623225"/>
            <a:ext cx="8339100" cy="22098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292934"/>
              </a:buClr>
              <a:buSzPts val="3600"/>
              <a:buFont typeface="Arial"/>
              <a:buNone/>
            </a:pPr>
            <a:r>
              <a:rPr lang="en-US" sz="3000" dirty="0">
                <a:solidFill>
                  <a:srgbClr val="000000"/>
                </a:solidFill>
              </a:rPr>
              <a:t>Speaker 1: “The teachers aren’t working</a:t>
            </a:r>
            <a:endParaRPr sz="3000" dirty="0">
              <a:solidFill>
                <a:srgbClr val="000000"/>
              </a:solidFill>
            </a:endParaRPr>
          </a:p>
          <a:p>
            <a:pPr marL="228600" lvl="0" indent="-228600" algn="l" rtl="0">
              <a:lnSpc>
                <a:spcPct val="90000"/>
              </a:lnSpc>
              <a:spcBef>
                <a:spcPts val="0"/>
              </a:spcBef>
              <a:spcAft>
                <a:spcPts val="0"/>
              </a:spcAft>
              <a:buClr>
                <a:srgbClr val="292934"/>
              </a:buClr>
              <a:buSzPts val="3600"/>
              <a:buFont typeface="Arial"/>
              <a:buNone/>
            </a:pPr>
            <a:r>
              <a:rPr lang="en-US" sz="3000" dirty="0">
                <a:solidFill>
                  <a:srgbClr val="000000"/>
                </a:solidFill>
              </a:rPr>
              <a:t>on any proactive behaviors with the </a:t>
            </a:r>
            <a:endParaRPr sz="3000" dirty="0">
              <a:solidFill>
                <a:srgbClr val="000000"/>
              </a:solidFill>
            </a:endParaRPr>
          </a:p>
          <a:p>
            <a:pPr marL="0" lvl="0" indent="0" algn="l" rtl="0">
              <a:lnSpc>
                <a:spcPct val="90000"/>
              </a:lnSpc>
              <a:spcBef>
                <a:spcPts val="0"/>
              </a:spcBef>
              <a:spcAft>
                <a:spcPts val="0"/>
              </a:spcAft>
              <a:buClr>
                <a:srgbClr val="292934"/>
              </a:buClr>
              <a:buSzPts val="3600"/>
              <a:buFont typeface="Arial"/>
              <a:buNone/>
            </a:pPr>
            <a:r>
              <a:rPr lang="en-US" sz="3000" dirty="0">
                <a:solidFill>
                  <a:srgbClr val="000000"/>
                </a:solidFill>
              </a:rPr>
              <a:t>students. It’s all about negative</a:t>
            </a:r>
            <a:endParaRPr sz="3000" dirty="0">
              <a:solidFill>
                <a:srgbClr val="000000"/>
              </a:solidFill>
            </a:endParaRPr>
          </a:p>
          <a:p>
            <a:pPr marL="0" lvl="0" indent="0" algn="l" rtl="0">
              <a:lnSpc>
                <a:spcPct val="90000"/>
              </a:lnSpc>
              <a:spcBef>
                <a:spcPts val="0"/>
              </a:spcBef>
              <a:spcAft>
                <a:spcPts val="0"/>
              </a:spcAft>
              <a:buClr>
                <a:srgbClr val="292934"/>
              </a:buClr>
              <a:buSzPts val="3600"/>
              <a:buFont typeface="Arial"/>
              <a:buNone/>
            </a:pPr>
            <a:r>
              <a:rPr lang="en-US" sz="3000" dirty="0">
                <a:solidFill>
                  <a:srgbClr val="000000"/>
                </a:solidFill>
              </a:rPr>
              <a:t>consequences.”</a:t>
            </a:r>
            <a:endParaRPr sz="3000" dirty="0">
              <a:solidFill>
                <a:srgbClr val="000000"/>
              </a:solidFill>
            </a:endParaRPr>
          </a:p>
        </p:txBody>
      </p:sp>
      <p:sp>
        <p:nvSpPr>
          <p:cNvPr id="1354" name="Google Shape;1354;p167"/>
          <p:cNvSpPr txBox="1">
            <a:spLocks noGrp="1"/>
          </p:cNvSpPr>
          <p:nvPr>
            <p:ph type="body" idx="4294967295"/>
          </p:nvPr>
        </p:nvSpPr>
        <p:spPr>
          <a:xfrm>
            <a:off x="457200" y="3574675"/>
            <a:ext cx="8339100" cy="2209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292934"/>
              </a:buClr>
              <a:buSzPts val="2790"/>
              <a:buFont typeface="Arial"/>
              <a:buNone/>
            </a:pPr>
            <a:r>
              <a:rPr lang="en-US" sz="3000" dirty="0">
                <a:solidFill>
                  <a:schemeClr val="dk2"/>
                </a:solidFill>
              </a:rPr>
              <a:t>Speaker 2: “I’ve started to question my</a:t>
            </a:r>
            <a:endParaRPr sz="3000" dirty="0">
              <a:solidFill>
                <a:schemeClr val="dk2"/>
              </a:solidFill>
            </a:endParaRPr>
          </a:p>
          <a:p>
            <a:pPr marL="228600" lvl="0" indent="-228600" algn="l" rtl="0">
              <a:lnSpc>
                <a:spcPct val="90000"/>
              </a:lnSpc>
              <a:spcBef>
                <a:spcPts val="0"/>
              </a:spcBef>
              <a:spcAft>
                <a:spcPts val="0"/>
              </a:spcAft>
              <a:buClr>
                <a:srgbClr val="292934"/>
              </a:buClr>
              <a:buSzPts val="2790"/>
              <a:buFont typeface="Arial"/>
              <a:buNone/>
            </a:pPr>
            <a:r>
              <a:rPr lang="en-US" sz="3000" dirty="0">
                <a:solidFill>
                  <a:schemeClr val="dk2"/>
                </a:solidFill>
              </a:rPr>
              <a:t>own understanding! I thought</a:t>
            </a:r>
            <a:endParaRPr sz="3000" dirty="0">
              <a:solidFill>
                <a:schemeClr val="dk2"/>
              </a:solidFill>
            </a:endParaRPr>
          </a:p>
          <a:p>
            <a:pPr marL="228600" lvl="0" indent="-228600" algn="l" rtl="0">
              <a:lnSpc>
                <a:spcPct val="90000"/>
              </a:lnSpc>
              <a:spcBef>
                <a:spcPts val="0"/>
              </a:spcBef>
              <a:spcAft>
                <a:spcPts val="0"/>
              </a:spcAft>
              <a:buClr>
                <a:srgbClr val="292934"/>
              </a:buClr>
              <a:buSzPts val="2790"/>
              <a:buFont typeface="Arial"/>
              <a:buNone/>
            </a:pPr>
            <a:r>
              <a:rPr lang="en-US" sz="3000" dirty="0">
                <a:solidFill>
                  <a:schemeClr val="dk2"/>
                </a:solidFill>
              </a:rPr>
              <a:t>differentiation was a Tier 1 practice, but</a:t>
            </a:r>
            <a:endParaRPr sz="3000" dirty="0">
              <a:solidFill>
                <a:schemeClr val="dk2"/>
              </a:solidFill>
            </a:endParaRPr>
          </a:p>
          <a:p>
            <a:pPr marL="228600" lvl="0" indent="-228600" algn="l" rtl="0">
              <a:lnSpc>
                <a:spcPct val="90000"/>
              </a:lnSpc>
              <a:spcBef>
                <a:spcPts val="0"/>
              </a:spcBef>
              <a:spcAft>
                <a:spcPts val="0"/>
              </a:spcAft>
              <a:buClr>
                <a:srgbClr val="292934"/>
              </a:buClr>
              <a:buSzPts val="2790"/>
              <a:buFont typeface="Arial"/>
              <a:buNone/>
            </a:pPr>
            <a:r>
              <a:rPr lang="en-US" sz="3000" dirty="0">
                <a:solidFill>
                  <a:schemeClr val="dk2"/>
                </a:solidFill>
              </a:rPr>
              <a:t>some team members say it’s not.”</a:t>
            </a:r>
            <a:endParaRPr sz="3000" dirty="0">
              <a:solidFill>
                <a:schemeClr val="dk2"/>
              </a:solidFill>
            </a:endParaRPr>
          </a:p>
          <a:p>
            <a:pPr marL="0" lvl="0" indent="0" algn="l" rtl="0">
              <a:lnSpc>
                <a:spcPct val="80000"/>
              </a:lnSpc>
              <a:spcBef>
                <a:spcPts val="1000"/>
              </a:spcBef>
              <a:spcAft>
                <a:spcPts val="0"/>
              </a:spcAft>
              <a:buClr>
                <a:srgbClr val="292934"/>
              </a:buClr>
              <a:buSzPts val="2790"/>
              <a:buFont typeface="Arial"/>
              <a:buNone/>
            </a:pPr>
            <a:endParaRPr sz="3400" dirty="0">
              <a:solidFill>
                <a:schemeClr val="dk2"/>
              </a:solidFill>
            </a:endParaRPr>
          </a:p>
        </p:txBody>
      </p:sp>
      <p:pic>
        <p:nvPicPr>
          <p:cNvPr id="1355" name="Google Shape;1355;p16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715000"/>
            <a:ext cx="1143000" cy="11430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16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Coaches Make Choices</a:t>
            </a:r>
            <a:endParaRPr sz="4000" i="0" strike="noStrike" cap="none" dirty="0">
              <a:solidFill>
                <a:schemeClr val="lt1"/>
              </a:solidFill>
            </a:endParaRPr>
          </a:p>
        </p:txBody>
      </p:sp>
      <p:sp>
        <p:nvSpPr>
          <p:cNvPr id="1373" name="Google Shape;1373;p169">
            <a:extLst>
              <a:ext uri="{C183D7F6-B498-43B3-948B-1728B52AA6E4}">
                <adec:decorative xmlns:adec="http://schemas.microsoft.com/office/drawing/2017/decorative" val="1"/>
              </a:ext>
            </a:extLst>
          </p:cNvPr>
          <p:cNvSpPr txBox="1">
            <a:spLocks noGrp="1"/>
          </p:cNvSpPr>
          <p:nvPr>
            <p:ph type="body" idx="4294967295"/>
          </p:nvPr>
        </p:nvSpPr>
        <p:spPr>
          <a:xfrm>
            <a:off x="1154113" y="1600200"/>
            <a:ext cx="7989887" cy="50720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SzPts val="3200"/>
              <a:buNone/>
            </a:pPr>
            <a:endParaRPr sz="2400" dirty="0"/>
          </a:p>
          <a:p>
            <a:pPr marL="457200" marR="0" lvl="0" indent="0" algn="l" rtl="0">
              <a:lnSpc>
                <a:spcPct val="100000"/>
              </a:lnSpc>
              <a:spcBef>
                <a:spcPts val="0"/>
              </a:spcBef>
              <a:spcAft>
                <a:spcPts val="0"/>
              </a:spcAft>
              <a:buSzPts val="3200"/>
              <a:buNone/>
            </a:pPr>
            <a:endParaRPr sz="3000" dirty="0"/>
          </a:p>
          <a:p>
            <a:pPr marL="914400" marR="0" lvl="0" indent="0" algn="l" rtl="0">
              <a:lnSpc>
                <a:spcPct val="100000"/>
              </a:lnSpc>
              <a:spcBef>
                <a:spcPts val="0"/>
              </a:spcBef>
              <a:spcAft>
                <a:spcPts val="0"/>
              </a:spcAft>
              <a:buSzPts val="3200"/>
              <a:buNone/>
            </a:pPr>
            <a:endParaRPr sz="3000" b="1" dirty="0"/>
          </a:p>
          <a:p>
            <a:pPr marL="914400" marR="0" lvl="0" indent="0" algn="l" rtl="0">
              <a:lnSpc>
                <a:spcPct val="100000"/>
              </a:lnSpc>
              <a:spcBef>
                <a:spcPts val="0"/>
              </a:spcBef>
              <a:spcAft>
                <a:spcPts val="0"/>
              </a:spcAft>
              <a:buSzPts val="3200"/>
              <a:buNone/>
            </a:pPr>
            <a:endParaRPr sz="3000" dirty="0"/>
          </a:p>
          <a:p>
            <a:pPr marL="457200" marR="0" lvl="0" indent="0" algn="l" rtl="0">
              <a:lnSpc>
                <a:spcPct val="100000"/>
              </a:lnSpc>
              <a:spcBef>
                <a:spcPts val="480"/>
              </a:spcBef>
              <a:spcAft>
                <a:spcPts val="0"/>
              </a:spcAft>
              <a:buSzPts val="3200"/>
              <a:buNone/>
            </a:pPr>
            <a:endParaRPr sz="32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p:txBody>
      </p:sp>
      <p:pic>
        <p:nvPicPr>
          <p:cNvPr id="1374" name="Google Shape;1374;p169">
            <a:extLst>
              <a:ext uri="{C183D7F6-B498-43B3-948B-1728B52AA6E4}">
                <adec:decorative xmlns:adec="http://schemas.microsoft.com/office/drawing/2017/decorative" val="1"/>
              </a:ext>
            </a:extLst>
          </p:cNvPr>
          <p:cNvPicPr preferRelativeResize="0"/>
          <p:nvPr/>
        </p:nvPicPr>
        <p:blipFill rotWithShape="1">
          <a:blip r:embed="rId3">
            <a:alphaModFix/>
          </a:blip>
          <a:srcRect r="6888"/>
          <a:stretch/>
        </p:blipFill>
        <p:spPr>
          <a:xfrm>
            <a:off x="1880362" y="1600200"/>
            <a:ext cx="5383275" cy="424637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17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Coaches Make Choices</a:t>
            </a:r>
            <a:endParaRPr sz="4000" i="0" u="none" strike="noStrike" cap="none" dirty="0">
              <a:solidFill>
                <a:schemeClr val="lt1"/>
              </a:solidFill>
            </a:endParaRPr>
          </a:p>
        </p:txBody>
      </p:sp>
      <p:sp>
        <p:nvSpPr>
          <p:cNvPr id="1381" name="Google Shape;1381;p170">
            <a:extLst>
              <a:ext uri="{C183D7F6-B498-43B3-948B-1728B52AA6E4}">
                <adec:decorative xmlns:adec="http://schemas.microsoft.com/office/drawing/2017/decorative" val="1"/>
              </a:ext>
            </a:extLst>
          </p:cNvPr>
          <p:cNvSpPr txBox="1">
            <a:spLocks noGrp="1"/>
          </p:cNvSpPr>
          <p:nvPr>
            <p:ph type="body" idx="4294967295"/>
          </p:nvPr>
        </p:nvSpPr>
        <p:spPr>
          <a:xfrm>
            <a:off x="1154113" y="1600200"/>
            <a:ext cx="7989887" cy="50720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SzPts val="3200"/>
              <a:buNone/>
            </a:pPr>
            <a:endParaRPr sz="2400" dirty="0"/>
          </a:p>
          <a:p>
            <a:pPr marL="457200" marR="0" lvl="0" indent="0" algn="l" rtl="0">
              <a:lnSpc>
                <a:spcPct val="100000"/>
              </a:lnSpc>
              <a:spcBef>
                <a:spcPts val="0"/>
              </a:spcBef>
              <a:spcAft>
                <a:spcPts val="0"/>
              </a:spcAft>
              <a:buSzPts val="3200"/>
              <a:buNone/>
            </a:pPr>
            <a:endParaRPr sz="3000" dirty="0"/>
          </a:p>
          <a:p>
            <a:pPr marL="914400" marR="0" lvl="0" indent="0" algn="l" rtl="0">
              <a:lnSpc>
                <a:spcPct val="100000"/>
              </a:lnSpc>
              <a:spcBef>
                <a:spcPts val="0"/>
              </a:spcBef>
              <a:spcAft>
                <a:spcPts val="0"/>
              </a:spcAft>
              <a:buSzPts val="3200"/>
              <a:buNone/>
            </a:pPr>
            <a:endParaRPr sz="3000" b="1" dirty="0"/>
          </a:p>
          <a:p>
            <a:pPr marL="914400" marR="0" lvl="0" indent="0" algn="l" rtl="0">
              <a:lnSpc>
                <a:spcPct val="100000"/>
              </a:lnSpc>
              <a:spcBef>
                <a:spcPts val="0"/>
              </a:spcBef>
              <a:spcAft>
                <a:spcPts val="0"/>
              </a:spcAft>
              <a:buSzPts val="3200"/>
              <a:buNone/>
            </a:pPr>
            <a:endParaRPr sz="3000" dirty="0"/>
          </a:p>
          <a:p>
            <a:pPr marL="457200" marR="0" lvl="0" indent="0" algn="l" rtl="0">
              <a:lnSpc>
                <a:spcPct val="100000"/>
              </a:lnSpc>
              <a:spcBef>
                <a:spcPts val="480"/>
              </a:spcBef>
              <a:spcAft>
                <a:spcPts val="0"/>
              </a:spcAft>
              <a:buSzPts val="3200"/>
              <a:buNone/>
            </a:pPr>
            <a:endParaRPr sz="32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p:txBody>
      </p:sp>
      <p:sp>
        <p:nvSpPr>
          <p:cNvPr id="1382" name="Google Shape;1382;p170"/>
          <p:cNvSpPr txBox="1"/>
          <p:nvPr/>
        </p:nvSpPr>
        <p:spPr>
          <a:xfrm>
            <a:off x="527550" y="1600200"/>
            <a:ext cx="8088900" cy="3073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3600"/>
              <a:buFont typeface="Arial"/>
              <a:buNone/>
            </a:pPr>
            <a:r>
              <a:rPr lang="en-US" sz="3000" b="0" i="0" u="none" strike="noStrike" cap="none">
                <a:solidFill>
                  <a:schemeClr val="dk1"/>
                </a:solidFill>
                <a:latin typeface="Verdana"/>
                <a:ea typeface="Verdana"/>
                <a:cs typeface="Verdana"/>
                <a:sym typeface="Verdana"/>
              </a:rPr>
              <a:t>Speaker: “This team just doesn’t get it! Every time we look at data, the team just talks about “these kids” and “these families”.</a:t>
            </a:r>
            <a:endParaRPr sz="3000" b="0" i="0" u="none" strike="noStrike" cap="none">
              <a:solidFill>
                <a:srgbClr val="000000"/>
              </a:solidFill>
              <a:latin typeface="Verdana"/>
              <a:ea typeface="Verdana"/>
              <a:cs typeface="Verdana"/>
              <a:sym typeface="Verdana"/>
            </a:endParaRPr>
          </a:p>
          <a:p>
            <a:pPr marL="0" marR="0" lvl="0" indent="0" algn="l" rtl="0">
              <a:lnSpc>
                <a:spcPct val="90000"/>
              </a:lnSpc>
              <a:spcBef>
                <a:spcPts val="100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3600"/>
              <a:buFont typeface="Arial"/>
              <a:buNone/>
            </a:pPr>
            <a:r>
              <a:rPr lang="en-US" sz="3000" b="0" i="0" u="none" strike="noStrike" cap="none">
                <a:solidFill>
                  <a:srgbClr val="000000"/>
                </a:solidFill>
                <a:latin typeface="Verdana"/>
                <a:ea typeface="Verdana"/>
                <a:cs typeface="Verdana"/>
                <a:sym typeface="Verdana"/>
              </a:rPr>
              <a:t>Coach:      </a:t>
            </a:r>
            <a:endParaRPr sz="3000" b="0" i="0" u="none" strike="noStrike" cap="none">
              <a:solidFill>
                <a:srgbClr val="000000"/>
              </a:solidFill>
              <a:latin typeface="Verdana"/>
              <a:ea typeface="Verdana"/>
              <a:cs typeface="Verdana"/>
              <a:sym typeface="Verdana"/>
            </a:endParaRPr>
          </a:p>
        </p:txBody>
      </p:sp>
      <p:pic>
        <p:nvPicPr>
          <p:cNvPr id="1383" name="Google Shape;1383;p170">
            <a:extLst>
              <a:ext uri="{C183D7F6-B498-43B3-948B-1728B52AA6E4}">
                <adec:decorative xmlns:adec="http://schemas.microsoft.com/office/drawing/2017/decorative" val="1"/>
              </a:ext>
            </a:extLst>
          </p:cNvPr>
          <p:cNvPicPr preferRelativeResize="0"/>
          <p:nvPr/>
        </p:nvPicPr>
        <p:blipFill rotWithShape="1">
          <a:blip r:embed="rId3">
            <a:alphaModFix/>
          </a:blip>
          <a:srcRect r="6888"/>
          <a:stretch/>
        </p:blipFill>
        <p:spPr>
          <a:xfrm>
            <a:off x="4610488" y="3429000"/>
            <a:ext cx="3896385" cy="30735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171">
            <a:extLst>
              <a:ext uri="{C183D7F6-B498-43B3-948B-1728B52AA6E4}">
                <adec:decorative xmlns:adec="http://schemas.microsoft.com/office/drawing/2017/decorative" val="1"/>
              </a:ext>
            </a:extLst>
          </p:cNvPr>
          <p:cNvSpPr txBox="1">
            <a:spLocks noGrp="1"/>
          </p:cNvSpPr>
          <p:nvPr>
            <p:ph type="body" idx="4294967295"/>
          </p:nvPr>
        </p:nvSpPr>
        <p:spPr>
          <a:xfrm>
            <a:off x="587625" y="1600200"/>
            <a:ext cx="7989300" cy="50715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SzPts val="3200"/>
              <a:buNone/>
            </a:pPr>
            <a:endParaRPr sz="2400" dirty="0"/>
          </a:p>
          <a:p>
            <a:pPr marL="457200" marR="0" lvl="0" indent="0" algn="l" rtl="0">
              <a:lnSpc>
                <a:spcPct val="100000"/>
              </a:lnSpc>
              <a:spcBef>
                <a:spcPts val="0"/>
              </a:spcBef>
              <a:spcAft>
                <a:spcPts val="0"/>
              </a:spcAft>
              <a:buSzPts val="3200"/>
              <a:buNone/>
            </a:pPr>
            <a:endParaRPr sz="3000" dirty="0"/>
          </a:p>
          <a:p>
            <a:pPr marL="914400" marR="0" lvl="0" indent="0" algn="l" rtl="0">
              <a:lnSpc>
                <a:spcPct val="100000"/>
              </a:lnSpc>
              <a:spcBef>
                <a:spcPts val="0"/>
              </a:spcBef>
              <a:spcAft>
                <a:spcPts val="0"/>
              </a:spcAft>
              <a:buSzPts val="3200"/>
              <a:buNone/>
            </a:pPr>
            <a:endParaRPr sz="3000" b="1" dirty="0"/>
          </a:p>
          <a:p>
            <a:pPr marL="914400" marR="0" lvl="0" indent="0" algn="l" rtl="0">
              <a:lnSpc>
                <a:spcPct val="100000"/>
              </a:lnSpc>
              <a:spcBef>
                <a:spcPts val="0"/>
              </a:spcBef>
              <a:spcAft>
                <a:spcPts val="0"/>
              </a:spcAft>
              <a:buSzPts val="3200"/>
              <a:buNone/>
            </a:pPr>
            <a:endParaRPr sz="3000" dirty="0"/>
          </a:p>
          <a:p>
            <a:pPr marL="457200" marR="0" lvl="0" indent="0" algn="l" rtl="0">
              <a:lnSpc>
                <a:spcPct val="100000"/>
              </a:lnSpc>
              <a:spcBef>
                <a:spcPts val="480"/>
              </a:spcBef>
              <a:spcAft>
                <a:spcPts val="0"/>
              </a:spcAft>
              <a:buSzPts val="3200"/>
              <a:buNone/>
            </a:pPr>
            <a:endParaRPr sz="32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p:txBody>
      </p:sp>
      <p:sp>
        <p:nvSpPr>
          <p:cNvPr id="1390" name="Google Shape;1390;p171"/>
          <p:cNvSpPr txBox="1">
            <a:spLocks noGrp="1"/>
          </p:cNvSpPr>
          <p:nvPr>
            <p:ph type="title"/>
          </p:nvPr>
        </p:nvSpPr>
        <p:spPr>
          <a:xfrm>
            <a:off x="322725" y="274650"/>
            <a:ext cx="8655600" cy="1143000"/>
          </a:xfrm>
          <a:prstGeom prst="rect">
            <a:avLst/>
          </a:prstGeom>
          <a:solidFill>
            <a:schemeClr val="dk2"/>
          </a:solidFill>
          <a:ln w="1905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 Coaches Make Choices</a:t>
            </a:r>
            <a:endParaRPr sz="4000" i="0" u="none" strike="noStrike" cap="none" dirty="0">
              <a:solidFill>
                <a:schemeClr val="lt1"/>
              </a:solidFill>
            </a:endParaRPr>
          </a:p>
        </p:txBody>
      </p:sp>
      <p:sp>
        <p:nvSpPr>
          <p:cNvPr id="1391" name="Google Shape;1391;p171"/>
          <p:cNvSpPr txBox="1"/>
          <p:nvPr/>
        </p:nvSpPr>
        <p:spPr>
          <a:xfrm>
            <a:off x="587625" y="4753225"/>
            <a:ext cx="43041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Tell me more about the people you think are the worst?</a:t>
            </a:r>
            <a:endParaRPr sz="2400" b="0" i="0" u="none" strike="noStrike" cap="none">
              <a:solidFill>
                <a:srgbClr val="000000"/>
              </a:solidFill>
              <a:latin typeface="Arial"/>
              <a:ea typeface="Arial"/>
              <a:cs typeface="Arial"/>
              <a:sym typeface="Arial"/>
            </a:endParaRPr>
          </a:p>
        </p:txBody>
      </p:sp>
      <p:sp>
        <p:nvSpPr>
          <p:cNvPr id="1392" name="Google Shape;1392;p171"/>
          <p:cNvSpPr txBox="1"/>
          <p:nvPr/>
        </p:nvSpPr>
        <p:spPr>
          <a:xfrm>
            <a:off x="5382600" y="4753225"/>
            <a:ext cx="35958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Tell me more about people not knowing what to do?</a:t>
            </a:r>
            <a:endParaRPr sz="2400" b="0" i="0" u="none" strike="noStrike" cap="none">
              <a:solidFill>
                <a:srgbClr val="000000"/>
              </a:solidFill>
              <a:latin typeface="Arial"/>
              <a:ea typeface="Arial"/>
              <a:cs typeface="Arial"/>
              <a:sym typeface="Arial"/>
            </a:endParaRPr>
          </a:p>
        </p:txBody>
      </p:sp>
      <p:pic>
        <p:nvPicPr>
          <p:cNvPr id="1393" name="Google Shape;1393;p17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47975" y="1507050"/>
            <a:ext cx="8953000" cy="5257800"/>
          </a:xfrm>
          <a:prstGeom prst="rect">
            <a:avLst/>
          </a:prstGeom>
          <a:noFill/>
          <a:ln>
            <a:noFill/>
          </a:ln>
        </p:spPr>
      </p:pic>
      <p:sp>
        <p:nvSpPr>
          <p:cNvPr id="1394" name="Google Shape;1394;p171"/>
          <p:cNvSpPr txBox="1"/>
          <p:nvPr/>
        </p:nvSpPr>
        <p:spPr>
          <a:xfrm>
            <a:off x="322725" y="1839125"/>
            <a:ext cx="3595800" cy="1431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700" b="0" i="0" u="none" strike="noStrike" cap="none">
                <a:solidFill>
                  <a:srgbClr val="000000"/>
                </a:solidFill>
                <a:latin typeface="Verdana"/>
                <a:ea typeface="Verdana"/>
                <a:cs typeface="Verdana"/>
                <a:sym typeface="Verdana"/>
              </a:rPr>
              <a:t>Tell me more about the data the team is looking at.</a:t>
            </a:r>
            <a:endParaRPr sz="2700" b="0" i="0" u="none" strike="noStrike" cap="none">
              <a:solidFill>
                <a:srgbClr val="000000"/>
              </a:solidFill>
              <a:latin typeface="Verdana"/>
              <a:ea typeface="Verdana"/>
              <a:cs typeface="Verdana"/>
              <a:sym typeface="Verdana"/>
            </a:endParaRPr>
          </a:p>
        </p:txBody>
      </p:sp>
      <p:sp>
        <p:nvSpPr>
          <p:cNvPr id="1395" name="Google Shape;1395;p171"/>
          <p:cNvSpPr txBox="1"/>
          <p:nvPr/>
        </p:nvSpPr>
        <p:spPr>
          <a:xfrm>
            <a:off x="5405550" y="1839125"/>
            <a:ext cx="3549900" cy="1431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700" b="0" i="0" u="none" strike="noStrike" cap="none">
                <a:solidFill>
                  <a:srgbClr val="000000"/>
                </a:solidFill>
                <a:latin typeface="Verdana"/>
                <a:ea typeface="Verdana"/>
                <a:cs typeface="Verdana"/>
                <a:sym typeface="Verdana"/>
              </a:rPr>
              <a:t>Tell me more about </a:t>
            </a:r>
            <a:r>
              <a:rPr lang="en-US" sz="2700">
                <a:latin typeface="Verdana"/>
                <a:ea typeface="Verdana"/>
                <a:cs typeface="Verdana"/>
                <a:sym typeface="Verdana"/>
              </a:rPr>
              <a:t>“these kids” and “these families”.</a:t>
            </a:r>
            <a:endParaRPr sz="27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1"/>
                                        </p:tgtEl>
                                        <p:attrNameLst>
                                          <p:attrName>style.visibility</p:attrName>
                                        </p:attrNameLst>
                                      </p:cBhvr>
                                      <p:to>
                                        <p:strVal val="visible"/>
                                      </p:to>
                                    </p:set>
                                    <p:animEffect transition="in" filter="fade">
                                      <p:cBhvr>
                                        <p:cTn id="7" dur="1000"/>
                                        <p:tgtEl>
                                          <p:spTgt spid="13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2"/>
                                        </p:tgtEl>
                                        <p:attrNameLst>
                                          <p:attrName>style.visibility</p:attrName>
                                        </p:attrNameLst>
                                      </p:cBhvr>
                                      <p:to>
                                        <p:strVal val="visible"/>
                                      </p:to>
                                    </p:set>
                                    <p:animEffect transition="in" filter="fade">
                                      <p:cBhvr>
                                        <p:cTn id="12" dur="1000"/>
                                        <p:tgtEl>
                                          <p:spTgt spid="1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17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Collaborative Communication Sort</a:t>
            </a:r>
            <a:endParaRPr sz="4000" i="0" u="none" strike="noStrike" cap="none" dirty="0">
              <a:solidFill>
                <a:schemeClr val="lt1"/>
              </a:solidFill>
            </a:endParaRPr>
          </a:p>
        </p:txBody>
      </p:sp>
      <p:sp>
        <p:nvSpPr>
          <p:cNvPr id="1402" name="Google Shape;1402;p172">
            <a:extLst>
              <a:ext uri="{C183D7F6-B498-43B3-948B-1728B52AA6E4}">
                <adec:decorative xmlns:adec="http://schemas.microsoft.com/office/drawing/2017/decorative" val="1"/>
              </a:ext>
            </a:extLst>
          </p:cNvPr>
          <p:cNvSpPr txBox="1">
            <a:spLocks noGrp="1"/>
          </p:cNvSpPr>
          <p:nvPr>
            <p:ph type="body" idx="4294967295"/>
          </p:nvPr>
        </p:nvSpPr>
        <p:spPr>
          <a:xfrm>
            <a:off x="0" y="1417638"/>
            <a:ext cx="7988300" cy="5072062"/>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SzPts val="3200"/>
              <a:buNone/>
            </a:pPr>
            <a:endParaRPr sz="2400" dirty="0"/>
          </a:p>
          <a:p>
            <a:pPr marL="457200" marR="0" lvl="0" indent="0" algn="l" rtl="0">
              <a:lnSpc>
                <a:spcPct val="100000"/>
              </a:lnSpc>
              <a:spcBef>
                <a:spcPts val="0"/>
              </a:spcBef>
              <a:spcAft>
                <a:spcPts val="0"/>
              </a:spcAft>
              <a:buSzPts val="3200"/>
              <a:buNone/>
            </a:pPr>
            <a:endParaRPr sz="3000" dirty="0"/>
          </a:p>
          <a:p>
            <a:pPr marL="914400" marR="0" lvl="0" indent="0" algn="l" rtl="0">
              <a:lnSpc>
                <a:spcPct val="100000"/>
              </a:lnSpc>
              <a:spcBef>
                <a:spcPts val="0"/>
              </a:spcBef>
              <a:spcAft>
                <a:spcPts val="0"/>
              </a:spcAft>
              <a:buSzPts val="3200"/>
              <a:buNone/>
            </a:pPr>
            <a:endParaRPr sz="3000" b="1" dirty="0"/>
          </a:p>
          <a:p>
            <a:pPr marL="914400" marR="0" lvl="0" indent="0" algn="l" rtl="0">
              <a:lnSpc>
                <a:spcPct val="100000"/>
              </a:lnSpc>
              <a:spcBef>
                <a:spcPts val="0"/>
              </a:spcBef>
              <a:spcAft>
                <a:spcPts val="0"/>
              </a:spcAft>
              <a:buSzPts val="3200"/>
              <a:buNone/>
            </a:pPr>
            <a:endParaRPr sz="3000" dirty="0"/>
          </a:p>
          <a:p>
            <a:pPr marL="457200" marR="0" lvl="0" indent="0" algn="l" rtl="0">
              <a:lnSpc>
                <a:spcPct val="100000"/>
              </a:lnSpc>
              <a:spcBef>
                <a:spcPts val="480"/>
              </a:spcBef>
              <a:spcAft>
                <a:spcPts val="0"/>
              </a:spcAft>
              <a:buSzPts val="3200"/>
              <a:buNone/>
            </a:pPr>
            <a:endParaRPr sz="32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a:p>
            <a:pPr marL="514350" marR="0" lvl="0" indent="-361950" algn="l" rtl="0">
              <a:lnSpc>
                <a:spcPct val="100000"/>
              </a:lnSpc>
              <a:spcBef>
                <a:spcPts val="480"/>
              </a:spcBef>
              <a:spcAft>
                <a:spcPts val="0"/>
              </a:spcAft>
              <a:buClr>
                <a:schemeClr val="dk1"/>
              </a:buClr>
              <a:buSzPts val="2400"/>
              <a:buFont typeface="Arial"/>
              <a:buNone/>
            </a:pPr>
            <a:endParaRPr sz="2400" b="0" i="0" u="none" strike="noStrike" cap="none" dirty="0">
              <a:solidFill>
                <a:schemeClr val="dk1"/>
              </a:solidFill>
              <a:latin typeface="Verdana"/>
              <a:ea typeface="Verdana"/>
              <a:cs typeface="Verdana"/>
              <a:sym typeface="Verdana"/>
            </a:endParaRPr>
          </a:p>
        </p:txBody>
      </p:sp>
      <p:grpSp>
        <p:nvGrpSpPr>
          <p:cNvPr id="1403" name="Google Shape;1403;p172">
            <a:extLst>
              <a:ext uri="{C183D7F6-B498-43B3-948B-1728B52AA6E4}">
                <adec:decorative xmlns:adec="http://schemas.microsoft.com/office/drawing/2017/decorative" val="1"/>
              </a:ext>
            </a:extLst>
          </p:cNvPr>
          <p:cNvGrpSpPr/>
          <p:nvPr/>
        </p:nvGrpSpPr>
        <p:grpSpPr>
          <a:xfrm>
            <a:off x="495575" y="2014254"/>
            <a:ext cx="8409262" cy="4475190"/>
            <a:chOff x="29412" y="556897"/>
            <a:chExt cx="10456680" cy="4084693"/>
          </a:xfrm>
        </p:grpSpPr>
        <p:sp>
          <p:nvSpPr>
            <p:cNvPr id="1404" name="Google Shape;1404;p172"/>
            <p:cNvSpPr/>
            <p:nvPr/>
          </p:nvSpPr>
          <p:spPr>
            <a:xfrm>
              <a:off x="1337460" y="1053918"/>
              <a:ext cx="1308000" cy="0"/>
            </a:xfrm>
            <a:prstGeom prst="rect">
              <a:avLst/>
            </a:prstGeom>
            <a:solidFill>
              <a:srgbClr val="CCD3EA">
                <a:alpha val="86666"/>
              </a:srgbClr>
            </a:solidFill>
            <a:ln w="12700" cap="flat" cmpd="sng">
              <a:solidFill>
                <a:srgbClr val="CCD3EA">
                  <a:alpha val="86666"/>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172"/>
            <p:cNvSpPr/>
            <p:nvPr/>
          </p:nvSpPr>
          <p:spPr>
            <a:xfrm>
              <a:off x="840403" y="556897"/>
              <a:ext cx="994200" cy="994200"/>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172"/>
            <p:cNvSpPr txBox="1"/>
            <p:nvPr/>
          </p:nvSpPr>
          <p:spPr>
            <a:xfrm>
              <a:off x="985987" y="702481"/>
              <a:ext cx="702900" cy="702900"/>
            </a:xfrm>
            <a:prstGeom prst="rect">
              <a:avLst/>
            </a:prstGeom>
            <a:noFill/>
            <a:ln>
              <a:noFill/>
            </a:ln>
          </p:spPr>
          <p:txBody>
            <a:bodyPr spcFirstLastPara="1" wrap="square" lIns="38575" tIns="38575" rIns="38575" bIns="38575" anchor="ctr"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0"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407" name="Google Shape;1407;p172"/>
            <p:cNvSpPr/>
            <p:nvPr/>
          </p:nvSpPr>
          <p:spPr>
            <a:xfrm>
              <a:off x="29412" y="1716098"/>
              <a:ext cx="2616000" cy="2301300"/>
            </a:xfrm>
            <a:prstGeom prst="upArrowCallout">
              <a:avLst>
                <a:gd name="adj1" fmla="val 50000"/>
                <a:gd name="adj2" fmla="val 20000"/>
                <a:gd name="adj3" fmla="val 20000"/>
                <a:gd name="adj4" fmla="val 100000"/>
              </a:avLst>
            </a:prstGeom>
            <a:solidFill>
              <a:srgbClr val="CCD3EA">
                <a:alpha val="86666"/>
              </a:srgbClr>
            </a:solidFill>
            <a:ln w="12700" cap="flat" cmpd="sng">
              <a:solidFill>
                <a:srgbClr val="CCD3EA">
                  <a:alpha val="86666"/>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172"/>
            <p:cNvSpPr txBox="1"/>
            <p:nvPr/>
          </p:nvSpPr>
          <p:spPr>
            <a:xfrm>
              <a:off x="29412" y="2214477"/>
              <a:ext cx="2616000" cy="1847700"/>
            </a:xfrm>
            <a:prstGeom prst="rect">
              <a:avLst/>
            </a:prstGeom>
            <a:noFill/>
            <a:ln>
              <a:noFill/>
            </a:ln>
          </p:spPr>
          <p:txBody>
            <a:bodyPr spcFirstLastPara="1" wrap="square" lIns="206350" tIns="165100" rIns="206350" bIns="1651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Read the transcript from the speaker</a:t>
              </a:r>
              <a:endParaRPr sz="2400" b="0" i="0" u="none" strike="noStrike" cap="none">
                <a:solidFill>
                  <a:schemeClr val="dk1"/>
                </a:solidFill>
                <a:latin typeface="Verdana"/>
                <a:ea typeface="Verdana"/>
                <a:cs typeface="Verdana"/>
                <a:sym typeface="Verdana"/>
              </a:endParaRPr>
            </a:p>
          </p:txBody>
        </p:sp>
        <p:sp>
          <p:nvSpPr>
            <p:cNvPr id="1409" name="Google Shape;1409;p172"/>
            <p:cNvSpPr/>
            <p:nvPr/>
          </p:nvSpPr>
          <p:spPr>
            <a:xfrm>
              <a:off x="2699396" y="949310"/>
              <a:ext cx="127800" cy="209400"/>
            </a:xfrm>
            <a:prstGeom prst="chevron">
              <a:avLst>
                <a:gd name="adj" fmla="val 90000"/>
              </a:avLst>
            </a:prstGeom>
            <a:solidFill>
              <a:srgbClr val="CCD3EA">
                <a:alpha val="86666"/>
              </a:srgbClr>
            </a:solidFill>
            <a:ln w="12700" cap="flat" cmpd="sng">
              <a:solidFill>
                <a:srgbClr val="CCD3EA">
                  <a:alpha val="86666"/>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172"/>
            <p:cNvSpPr/>
            <p:nvPr/>
          </p:nvSpPr>
          <p:spPr>
            <a:xfrm>
              <a:off x="3949755" y="1053918"/>
              <a:ext cx="2616000" cy="0"/>
            </a:xfrm>
            <a:prstGeom prst="rect">
              <a:avLst/>
            </a:prstGeom>
            <a:solidFill>
              <a:srgbClr val="CCD3EA">
                <a:alpha val="86666"/>
              </a:srgbClr>
            </a:solidFill>
            <a:ln w="12700" cap="flat" cmpd="sng">
              <a:solidFill>
                <a:srgbClr val="CCD3EA">
                  <a:alpha val="86666"/>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172"/>
            <p:cNvSpPr/>
            <p:nvPr/>
          </p:nvSpPr>
          <p:spPr>
            <a:xfrm>
              <a:off x="4760743" y="556897"/>
              <a:ext cx="994200" cy="994200"/>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172"/>
            <p:cNvSpPr txBox="1"/>
            <p:nvPr/>
          </p:nvSpPr>
          <p:spPr>
            <a:xfrm>
              <a:off x="4906327" y="702481"/>
              <a:ext cx="702900" cy="702900"/>
            </a:xfrm>
            <a:prstGeom prst="rect">
              <a:avLst/>
            </a:prstGeom>
            <a:noFill/>
            <a:ln>
              <a:noFill/>
            </a:ln>
          </p:spPr>
          <p:txBody>
            <a:bodyPr spcFirstLastPara="1" wrap="square" lIns="38575" tIns="38575" rIns="38575" bIns="38575" anchor="ctr"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0"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413" name="Google Shape;1413;p172"/>
            <p:cNvSpPr/>
            <p:nvPr/>
          </p:nvSpPr>
          <p:spPr>
            <a:xfrm>
              <a:off x="2907113" y="1537057"/>
              <a:ext cx="4701300" cy="2848200"/>
            </a:xfrm>
            <a:prstGeom prst="upArrowCallout">
              <a:avLst>
                <a:gd name="adj1" fmla="val 50000"/>
                <a:gd name="adj2" fmla="val 20000"/>
                <a:gd name="adj3" fmla="val 20000"/>
                <a:gd name="adj4" fmla="val 100000"/>
              </a:avLst>
            </a:prstGeom>
            <a:solidFill>
              <a:srgbClr val="CCD3EA">
                <a:alpha val="86666"/>
              </a:srgbClr>
            </a:solidFill>
            <a:ln w="12700" cap="flat" cmpd="sng">
              <a:solidFill>
                <a:srgbClr val="CCD3EA">
                  <a:alpha val="86666"/>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172"/>
            <p:cNvSpPr txBox="1"/>
            <p:nvPr/>
          </p:nvSpPr>
          <p:spPr>
            <a:xfrm>
              <a:off x="2712404" y="1976390"/>
              <a:ext cx="5090700" cy="2665200"/>
            </a:xfrm>
            <a:prstGeom prst="rect">
              <a:avLst/>
            </a:prstGeom>
            <a:noFill/>
            <a:ln>
              <a:noFill/>
            </a:ln>
          </p:spPr>
          <p:txBody>
            <a:bodyPr spcFirstLastPara="1" wrap="square" lIns="206350" tIns="165100" rIns="206350" bIns="1651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Look at the coach’s statements/ questions and decide the following:</a:t>
              </a:r>
              <a:endParaRPr sz="1800" b="0" i="0" u="none" strike="noStrike" cap="none">
                <a:solidFill>
                  <a:srgbClr val="000000"/>
                </a:solidFill>
                <a:latin typeface="Verdana"/>
                <a:ea typeface="Verdana"/>
                <a:cs typeface="Verdana"/>
                <a:sym typeface="Verdana"/>
              </a:endParaRPr>
            </a:p>
            <a:p>
              <a:pPr marL="457200" marR="0" lvl="0" indent="-342900" algn="l" rtl="0">
                <a:lnSpc>
                  <a:spcPct val="90000"/>
                </a:lnSpc>
                <a:spcBef>
                  <a:spcPts val="0"/>
                </a:spcBef>
                <a:spcAft>
                  <a:spcPts val="0"/>
                </a:spcAft>
                <a:buClr>
                  <a:srgbClr val="000000"/>
                </a:buClr>
                <a:buSzPts val="1800"/>
                <a:buFont typeface="Verdana"/>
                <a:buAutoNum type="arabicParenR"/>
              </a:pPr>
              <a:r>
                <a:rPr lang="en-US" sz="1800" b="0" i="0" u="none" strike="noStrike" cap="none">
                  <a:solidFill>
                    <a:srgbClr val="000000"/>
                  </a:solidFill>
                  <a:latin typeface="Verdana"/>
                  <a:ea typeface="Verdana"/>
                  <a:cs typeface="Verdana"/>
                  <a:sym typeface="Verdana"/>
                </a:rPr>
                <a:t>Is this a clarifying</a:t>
              </a:r>
              <a:endParaRPr sz="1800" b="0" i="0" u="none" strike="noStrike" cap="none">
                <a:solidFill>
                  <a:srgbClr val="000000"/>
                </a:solidFill>
                <a:latin typeface="Verdana"/>
                <a:ea typeface="Verdana"/>
                <a:cs typeface="Verdana"/>
                <a:sym typeface="Verdana"/>
              </a:endParaRPr>
            </a:p>
            <a:p>
              <a:pPr marL="45720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Verdana"/>
                  <a:ea typeface="Verdana"/>
                  <a:cs typeface="Verdana"/>
                  <a:sym typeface="Verdana"/>
                </a:rPr>
                <a:t>question? (using speakers words to request more information about what’s been said)</a:t>
              </a:r>
              <a:endParaRPr sz="1800" b="0" i="0" u="none" strike="noStrike" cap="none">
                <a:solidFill>
                  <a:srgbClr val="000000"/>
                </a:solidFill>
                <a:latin typeface="Verdana"/>
                <a:ea typeface="Verdana"/>
                <a:cs typeface="Verdana"/>
                <a:sym typeface="Verdana"/>
              </a:endParaRPr>
            </a:p>
            <a:p>
              <a:pPr marL="457200" marR="0" lvl="0" indent="-342900" algn="l" rtl="0">
                <a:lnSpc>
                  <a:spcPct val="90000"/>
                </a:lnSpc>
                <a:spcBef>
                  <a:spcPts val="0"/>
                </a:spcBef>
                <a:spcAft>
                  <a:spcPts val="0"/>
                </a:spcAft>
                <a:buClr>
                  <a:srgbClr val="000000"/>
                </a:buClr>
                <a:buSzPts val="1800"/>
                <a:buFont typeface="Verdana"/>
                <a:buAutoNum type="arabicParenR"/>
              </a:pPr>
              <a:r>
                <a:rPr lang="en-US" sz="1800" b="0" i="0" u="none" strike="noStrike" cap="none">
                  <a:solidFill>
                    <a:srgbClr val="000000"/>
                  </a:solidFill>
                  <a:latin typeface="Verdana"/>
                  <a:ea typeface="Verdana"/>
                  <a:cs typeface="Verdana"/>
                  <a:sym typeface="Verdana"/>
                </a:rPr>
                <a:t>Is this going to take you up or down the escalator?</a:t>
              </a:r>
              <a:endParaRPr sz="1800" b="0" i="0" u="none" strike="noStrike" cap="none">
                <a:solidFill>
                  <a:srgbClr val="000000"/>
                </a:solidFill>
                <a:latin typeface="Verdana"/>
                <a:ea typeface="Verdana"/>
                <a:cs typeface="Verdana"/>
                <a:sym typeface="Verdana"/>
              </a:endParaRPr>
            </a:p>
          </p:txBody>
        </p:sp>
        <p:sp>
          <p:nvSpPr>
            <p:cNvPr id="1415" name="Google Shape;1415;p172"/>
            <p:cNvSpPr/>
            <p:nvPr/>
          </p:nvSpPr>
          <p:spPr>
            <a:xfrm>
              <a:off x="7662377" y="949310"/>
              <a:ext cx="127800" cy="209400"/>
            </a:xfrm>
            <a:prstGeom prst="chevron">
              <a:avLst>
                <a:gd name="adj" fmla="val 90000"/>
              </a:avLst>
            </a:prstGeom>
            <a:solidFill>
              <a:srgbClr val="CCD3EA">
                <a:alpha val="86666"/>
              </a:srgbClr>
            </a:solidFill>
            <a:ln w="12700" cap="flat" cmpd="sng">
              <a:solidFill>
                <a:srgbClr val="CCD3EA">
                  <a:alpha val="86666"/>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172"/>
            <p:cNvSpPr/>
            <p:nvPr/>
          </p:nvSpPr>
          <p:spPr>
            <a:xfrm>
              <a:off x="7870095" y="1053918"/>
              <a:ext cx="1308000" cy="0"/>
            </a:xfrm>
            <a:prstGeom prst="rect">
              <a:avLst/>
            </a:prstGeom>
            <a:solidFill>
              <a:srgbClr val="CCD3EA">
                <a:alpha val="86666"/>
              </a:srgbClr>
            </a:solidFill>
            <a:ln w="12700" cap="flat" cmpd="sng">
              <a:solidFill>
                <a:srgbClr val="CCD3EA">
                  <a:alpha val="86666"/>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172"/>
            <p:cNvSpPr/>
            <p:nvPr/>
          </p:nvSpPr>
          <p:spPr>
            <a:xfrm>
              <a:off x="8681082" y="556897"/>
              <a:ext cx="994200" cy="994200"/>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172"/>
            <p:cNvSpPr txBox="1"/>
            <p:nvPr/>
          </p:nvSpPr>
          <p:spPr>
            <a:xfrm>
              <a:off x="8826666" y="702481"/>
              <a:ext cx="702900" cy="702900"/>
            </a:xfrm>
            <a:prstGeom prst="rect">
              <a:avLst/>
            </a:prstGeom>
            <a:noFill/>
            <a:ln>
              <a:noFill/>
            </a:ln>
          </p:spPr>
          <p:txBody>
            <a:bodyPr spcFirstLastPara="1" wrap="square" lIns="38575" tIns="38575" rIns="38575" bIns="38575" anchor="ctr"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0"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419" name="Google Shape;1419;p172"/>
            <p:cNvSpPr/>
            <p:nvPr/>
          </p:nvSpPr>
          <p:spPr>
            <a:xfrm>
              <a:off x="7870092" y="1715368"/>
              <a:ext cx="2616000" cy="2301300"/>
            </a:xfrm>
            <a:prstGeom prst="upArrowCallout">
              <a:avLst>
                <a:gd name="adj1" fmla="val 50000"/>
                <a:gd name="adj2" fmla="val 20000"/>
                <a:gd name="adj3" fmla="val 20000"/>
                <a:gd name="adj4" fmla="val 100000"/>
              </a:avLst>
            </a:prstGeom>
            <a:solidFill>
              <a:srgbClr val="CCD3EA">
                <a:alpha val="86666"/>
              </a:srgbClr>
            </a:solidFill>
            <a:ln w="12700" cap="flat" cmpd="sng">
              <a:solidFill>
                <a:srgbClr val="CCD3EA">
                  <a:alpha val="86666"/>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172"/>
            <p:cNvSpPr txBox="1"/>
            <p:nvPr/>
          </p:nvSpPr>
          <p:spPr>
            <a:xfrm>
              <a:off x="7870092" y="2213748"/>
              <a:ext cx="2616000" cy="1803600"/>
            </a:xfrm>
            <a:prstGeom prst="rect">
              <a:avLst/>
            </a:prstGeom>
            <a:noFill/>
            <a:ln>
              <a:noFill/>
            </a:ln>
          </p:spPr>
          <p:txBody>
            <a:bodyPr spcFirstLastPara="1" wrap="square" lIns="206350" tIns="165100" rIns="206350" bIns="1651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300" b="0" i="0" u="none" strike="noStrike" cap="none" dirty="0">
                  <a:solidFill>
                    <a:schemeClr val="dk1"/>
                  </a:solidFill>
                  <a:latin typeface="Verdana"/>
                  <a:ea typeface="Verdana"/>
                  <a:cs typeface="Verdana"/>
                  <a:sym typeface="Verdana"/>
                </a:rPr>
                <a:t>Sort the cards accordingly </a:t>
              </a:r>
              <a:endParaRPr sz="2300" b="0" i="0" u="none" strike="noStrike" cap="none" dirty="0">
                <a:solidFill>
                  <a:schemeClr val="dk1"/>
                </a:solidFill>
                <a:latin typeface="Verdana"/>
                <a:ea typeface="Verdana"/>
                <a:cs typeface="Verdana"/>
                <a:sym typeface="Verdana"/>
              </a:endParaRPr>
            </a:p>
          </p:txBody>
        </p:sp>
      </p:grpSp>
      <p:sp>
        <p:nvSpPr>
          <p:cNvPr id="1421" name="Google Shape;1421;p172">
            <a:extLst>
              <a:ext uri="{C183D7F6-B498-43B3-948B-1728B52AA6E4}">
                <adec:decorative xmlns:adec="http://schemas.microsoft.com/office/drawing/2017/decorative" val="1"/>
              </a:ext>
            </a:extLst>
          </p:cNvPr>
          <p:cNvSpPr/>
          <p:nvPr/>
        </p:nvSpPr>
        <p:spPr>
          <a:xfrm>
            <a:off x="172175" y="6000450"/>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1422" name="Google Shape;1422;p17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715000"/>
            <a:ext cx="1143000" cy="11430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17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Speaker Transcript</a:t>
            </a:r>
            <a:endParaRPr sz="4000" i="0" u="none" strike="noStrike" cap="none" dirty="0">
              <a:solidFill>
                <a:schemeClr val="lt1"/>
              </a:solidFill>
            </a:endParaRPr>
          </a:p>
        </p:txBody>
      </p:sp>
      <p:sp>
        <p:nvSpPr>
          <p:cNvPr id="1429" name="Google Shape;1429;p173"/>
          <p:cNvSpPr txBox="1">
            <a:spLocks noGrp="1"/>
          </p:cNvSpPr>
          <p:nvPr>
            <p:ph type="body" idx="4294967295"/>
          </p:nvPr>
        </p:nvSpPr>
        <p:spPr>
          <a:xfrm>
            <a:off x="598488" y="1417638"/>
            <a:ext cx="8545512" cy="544036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rgbClr val="000000"/>
              </a:buClr>
              <a:buSzPts val="1100"/>
              <a:buFont typeface="Arial"/>
              <a:buNone/>
            </a:pPr>
            <a:r>
              <a:rPr lang="en-US" sz="2700" dirty="0">
                <a:solidFill>
                  <a:srgbClr val="000000"/>
                </a:solidFill>
              </a:rPr>
              <a:t>Speaker: “We are having a hard time with Tier 1 expectations. We’ve been meeting several times a month and don’t seem to be making progress. Our matrix development is going terribly. Everyone argues about what should be included. One team member keeps saying that we should just make a list of all the things kids do wrong and then decide how best to create consequences. I know we should be teaching positive behaviors but it’s hard. The kids are very resistant to any of this as well. I’m constantly trying to reel them all in.”</a:t>
            </a:r>
            <a:endParaRPr sz="2700" dirty="0">
              <a:solidFill>
                <a:srgbClr val="000000"/>
              </a:solidFill>
            </a:endParaRPr>
          </a:p>
          <a:p>
            <a:pPr marL="0" lvl="0" indent="0" algn="l" rtl="0">
              <a:lnSpc>
                <a:spcPct val="90000"/>
              </a:lnSpc>
              <a:spcBef>
                <a:spcPts val="0"/>
              </a:spcBef>
              <a:spcAft>
                <a:spcPts val="0"/>
              </a:spcAft>
              <a:buClr>
                <a:srgbClr val="000000"/>
              </a:buClr>
              <a:buSzPts val="3200"/>
              <a:buFont typeface="Arial"/>
              <a:buNone/>
            </a:pPr>
            <a:endParaRPr sz="2400" dirty="0">
              <a:solidFill>
                <a:srgbClr val="000000"/>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433"/>
        <p:cNvGrpSpPr/>
        <p:nvPr/>
      </p:nvGrpSpPr>
      <p:grpSpPr>
        <a:xfrm>
          <a:off x="0" y="0"/>
          <a:ext cx="0" cy="0"/>
          <a:chOff x="0" y="0"/>
          <a:chExt cx="0" cy="0"/>
        </a:xfrm>
      </p:grpSpPr>
      <p:sp>
        <p:nvSpPr>
          <p:cNvPr id="1434" name="Google Shape;1434;p174"/>
          <p:cNvSpPr txBox="1"/>
          <p:nvPr/>
        </p:nvSpPr>
        <p:spPr>
          <a:xfrm>
            <a:off x="196260" y="65277"/>
            <a:ext cx="2681700" cy="11697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1. </a:t>
            </a:r>
            <a:r>
              <a:rPr lang="en-US" sz="1600" b="0" i="0" u="none" strike="noStrike" cap="none">
                <a:solidFill>
                  <a:srgbClr val="000000"/>
                </a:solidFill>
                <a:latin typeface="Verdana"/>
                <a:ea typeface="Verdana"/>
                <a:cs typeface="Verdana"/>
                <a:sym typeface="Verdana"/>
              </a:rPr>
              <a:t>Can you tell me more about what you mean by tier one expectations?</a:t>
            </a:r>
            <a:endParaRPr sz="1600" b="0" i="0" u="none" strike="noStrike" cap="none">
              <a:solidFill>
                <a:srgbClr val="000000"/>
              </a:solidFill>
              <a:latin typeface="Verdana"/>
              <a:ea typeface="Verdana"/>
              <a:cs typeface="Verdana"/>
              <a:sym typeface="Verdana"/>
            </a:endParaRPr>
          </a:p>
        </p:txBody>
      </p:sp>
      <p:sp>
        <p:nvSpPr>
          <p:cNvPr id="1435" name="Google Shape;1435;p174"/>
          <p:cNvSpPr txBox="1"/>
          <p:nvPr/>
        </p:nvSpPr>
        <p:spPr>
          <a:xfrm>
            <a:off x="3231176" y="1086290"/>
            <a:ext cx="2681700" cy="6771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9. </a:t>
            </a:r>
            <a:r>
              <a:rPr lang="en-US" sz="1600" b="0" i="0" u="none" strike="noStrike" cap="none">
                <a:solidFill>
                  <a:srgbClr val="000000"/>
                </a:solidFill>
                <a:latin typeface="Verdana"/>
                <a:ea typeface="Verdana"/>
                <a:cs typeface="Verdana"/>
                <a:sym typeface="Verdana"/>
              </a:rPr>
              <a:t>Why don’t you tell them to stop?</a:t>
            </a:r>
            <a:endParaRPr sz="1600" b="0" i="0" u="none" strike="noStrike" cap="none">
              <a:solidFill>
                <a:srgbClr val="000000"/>
              </a:solidFill>
              <a:latin typeface="Verdana"/>
              <a:ea typeface="Verdana"/>
              <a:cs typeface="Verdana"/>
              <a:sym typeface="Verdana"/>
            </a:endParaRPr>
          </a:p>
        </p:txBody>
      </p:sp>
      <p:sp>
        <p:nvSpPr>
          <p:cNvPr id="1436" name="Google Shape;1436;p174"/>
          <p:cNvSpPr txBox="1"/>
          <p:nvPr/>
        </p:nvSpPr>
        <p:spPr>
          <a:xfrm>
            <a:off x="190324" y="3738989"/>
            <a:ext cx="2681700" cy="4311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4. </a:t>
            </a:r>
            <a:r>
              <a:rPr lang="en-US" sz="1600" b="0" i="0" u="none" strike="noStrike" cap="none">
                <a:solidFill>
                  <a:srgbClr val="000000"/>
                </a:solidFill>
                <a:latin typeface="Verdana"/>
                <a:ea typeface="Verdana"/>
                <a:cs typeface="Verdana"/>
                <a:sym typeface="Verdana"/>
              </a:rPr>
              <a:t>Are you also arguing?</a:t>
            </a:r>
            <a:endParaRPr sz="1600" b="0" i="0" u="none" strike="noStrike" cap="none">
              <a:solidFill>
                <a:srgbClr val="000000"/>
              </a:solidFill>
              <a:latin typeface="Verdana"/>
              <a:ea typeface="Verdana"/>
              <a:cs typeface="Verdana"/>
              <a:sym typeface="Verdana"/>
            </a:endParaRPr>
          </a:p>
        </p:txBody>
      </p:sp>
      <p:sp>
        <p:nvSpPr>
          <p:cNvPr id="1437" name="Google Shape;1437;p174"/>
          <p:cNvSpPr txBox="1"/>
          <p:nvPr/>
        </p:nvSpPr>
        <p:spPr>
          <a:xfrm>
            <a:off x="3231176" y="1812520"/>
            <a:ext cx="2681700" cy="14160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10. </a:t>
            </a:r>
            <a:r>
              <a:rPr lang="en-US" sz="1600" b="0" i="0" u="none" strike="noStrike" cap="none">
                <a:solidFill>
                  <a:srgbClr val="000000"/>
                </a:solidFill>
                <a:latin typeface="Verdana"/>
                <a:ea typeface="Verdana"/>
                <a:cs typeface="Verdana"/>
                <a:sym typeface="Verdana"/>
              </a:rPr>
              <a:t>Does the team member who wants to make the list always send their students to the office?</a:t>
            </a:r>
            <a:endParaRPr sz="1600" b="0" i="0" u="none" strike="noStrike" cap="none">
              <a:solidFill>
                <a:srgbClr val="000000"/>
              </a:solidFill>
              <a:latin typeface="Verdana"/>
              <a:ea typeface="Verdana"/>
              <a:cs typeface="Verdana"/>
              <a:sym typeface="Verdana"/>
            </a:endParaRPr>
          </a:p>
        </p:txBody>
      </p:sp>
      <p:sp>
        <p:nvSpPr>
          <p:cNvPr id="1438" name="Google Shape;1438;p174"/>
          <p:cNvSpPr txBox="1"/>
          <p:nvPr/>
        </p:nvSpPr>
        <p:spPr>
          <a:xfrm>
            <a:off x="3228206" y="3286585"/>
            <a:ext cx="2681700" cy="6771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11. </a:t>
            </a:r>
            <a:r>
              <a:rPr lang="en-US" sz="1600" b="0" i="0" u="none" strike="noStrike" cap="none">
                <a:solidFill>
                  <a:srgbClr val="000000"/>
                </a:solidFill>
                <a:latin typeface="Verdana"/>
                <a:ea typeface="Verdana"/>
                <a:cs typeface="Verdana"/>
                <a:sym typeface="Verdana"/>
              </a:rPr>
              <a:t>Tell me more about the kids being resistant.</a:t>
            </a:r>
            <a:endParaRPr sz="1600" b="0" i="0" u="none" strike="noStrike" cap="none">
              <a:solidFill>
                <a:srgbClr val="000000"/>
              </a:solidFill>
              <a:latin typeface="Verdana"/>
              <a:ea typeface="Verdana"/>
              <a:cs typeface="Verdana"/>
              <a:sym typeface="Verdana"/>
            </a:endParaRPr>
          </a:p>
        </p:txBody>
      </p:sp>
      <p:sp>
        <p:nvSpPr>
          <p:cNvPr id="1439" name="Google Shape;1439;p174"/>
          <p:cNvSpPr txBox="1"/>
          <p:nvPr/>
        </p:nvSpPr>
        <p:spPr>
          <a:xfrm>
            <a:off x="190299" y="4231836"/>
            <a:ext cx="2681700" cy="6771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5. </a:t>
            </a:r>
            <a:r>
              <a:rPr lang="en-US" sz="1600" b="0" i="0" u="none" strike="noStrike" cap="none">
                <a:solidFill>
                  <a:srgbClr val="000000"/>
                </a:solidFill>
                <a:latin typeface="Verdana"/>
                <a:ea typeface="Verdana"/>
                <a:cs typeface="Verdana"/>
                <a:sym typeface="Verdana"/>
              </a:rPr>
              <a:t>Let’s talk about the arguing.</a:t>
            </a:r>
            <a:endParaRPr sz="1600" b="0" i="0" u="none" strike="noStrike" cap="none">
              <a:solidFill>
                <a:srgbClr val="000000"/>
              </a:solidFill>
              <a:latin typeface="Verdana"/>
              <a:ea typeface="Verdana"/>
              <a:cs typeface="Verdana"/>
              <a:sym typeface="Verdana"/>
            </a:endParaRPr>
          </a:p>
        </p:txBody>
      </p:sp>
      <p:sp>
        <p:nvSpPr>
          <p:cNvPr id="1440" name="Google Shape;1440;p174"/>
          <p:cNvSpPr txBox="1"/>
          <p:nvPr/>
        </p:nvSpPr>
        <p:spPr>
          <a:xfrm>
            <a:off x="190324" y="4983648"/>
            <a:ext cx="2681700" cy="9234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6. </a:t>
            </a:r>
            <a:r>
              <a:rPr lang="en-US" sz="1600" b="0" i="0" u="none" strike="noStrike" cap="none">
                <a:solidFill>
                  <a:srgbClr val="000000"/>
                </a:solidFill>
                <a:latin typeface="Verdana"/>
                <a:ea typeface="Verdana"/>
                <a:cs typeface="Verdana"/>
                <a:sym typeface="Verdana"/>
              </a:rPr>
              <a:t>Why is it hard to teach positive behaviors?</a:t>
            </a:r>
            <a:endParaRPr sz="1600" b="0" i="0" u="none" strike="noStrike" cap="none">
              <a:solidFill>
                <a:srgbClr val="000000"/>
              </a:solidFill>
              <a:latin typeface="Verdana"/>
              <a:ea typeface="Verdana"/>
              <a:cs typeface="Verdana"/>
              <a:sym typeface="Verdana"/>
            </a:endParaRPr>
          </a:p>
        </p:txBody>
      </p:sp>
      <p:sp>
        <p:nvSpPr>
          <p:cNvPr id="1441" name="Google Shape;1441;p174"/>
          <p:cNvSpPr txBox="1"/>
          <p:nvPr/>
        </p:nvSpPr>
        <p:spPr>
          <a:xfrm>
            <a:off x="3228206" y="4018065"/>
            <a:ext cx="2681700" cy="9234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12. </a:t>
            </a:r>
            <a:r>
              <a:rPr lang="en-US" sz="1600" b="0" i="0" u="none" strike="noStrike" cap="none">
                <a:solidFill>
                  <a:srgbClr val="000000"/>
                </a:solidFill>
                <a:latin typeface="Verdana"/>
                <a:ea typeface="Verdana"/>
                <a:cs typeface="Verdana"/>
                <a:sym typeface="Verdana"/>
              </a:rPr>
              <a:t>Tell me more about your matrix. What does it look like now?</a:t>
            </a:r>
            <a:endParaRPr sz="1600" b="0" i="0" u="none" strike="noStrike" cap="none">
              <a:solidFill>
                <a:srgbClr val="000000"/>
              </a:solidFill>
              <a:latin typeface="Verdana"/>
              <a:ea typeface="Verdana"/>
              <a:cs typeface="Verdana"/>
              <a:sym typeface="Verdana"/>
            </a:endParaRPr>
          </a:p>
        </p:txBody>
      </p:sp>
      <p:sp>
        <p:nvSpPr>
          <p:cNvPr id="1442" name="Google Shape;1442;p174"/>
          <p:cNvSpPr txBox="1"/>
          <p:nvPr/>
        </p:nvSpPr>
        <p:spPr>
          <a:xfrm>
            <a:off x="3228206" y="4999832"/>
            <a:ext cx="2681700" cy="9234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13. </a:t>
            </a:r>
            <a:r>
              <a:rPr lang="en-US" sz="1600" b="0" i="0" u="none" strike="noStrike" cap="none">
                <a:solidFill>
                  <a:srgbClr val="000000"/>
                </a:solidFill>
                <a:latin typeface="Verdana"/>
                <a:ea typeface="Verdana"/>
                <a:cs typeface="Verdana"/>
                <a:sym typeface="Verdana"/>
              </a:rPr>
              <a:t>Who are the people arguing in the meetings?</a:t>
            </a:r>
            <a:endParaRPr sz="1600" b="0" i="0" u="none" strike="noStrike" cap="none">
              <a:solidFill>
                <a:srgbClr val="000000"/>
              </a:solidFill>
              <a:latin typeface="Verdana"/>
              <a:ea typeface="Verdana"/>
              <a:cs typeface="Verdana"/>
              <a:sym typeface="Verdana"/>
            </a:endParaRPr>
          </a:p>
        </p:txBody>
      </p:sp>
      <p:sp>
        <p:nvSpPr>
          <p:cNvPr id="1443" name="Google Shape;1443;p174"/>
          <p:cNvSpPr txBox="1"/>
          <p:nvPr/>
        </p:nvSpPr>
        <p:spPr>
          <a:xfrm>
            <a:off x="6266088" y="3760585"/>
            <a:ext cx="2681700" cy="21549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19. </a:t>
            </a:r>
            <a:r>
              <a:rPr lang="en-US" sz="1600" b="0" i="0" u="none" strike="noStrike" cap="none">
                <a:solidFill>
                  <a:srgbClr val="000000"/>
                </a:solidFill>
                <a:latin typeface="Verdana"/>
                <a:ea typeface="Verdana"/>
                <a:cs typeface="Verdana"/>
                <a:sym typeface="Verdana"/>
              </a:rPr>
              <a:t>Okay, so I think I hear you saying that meeting are challenging and there is some concern over an emphasis on negative behaviors. Is that correct?</a:t>
            </a:r>
            <a:endParaRPr sz="1600" b="0" i="0" u="none" strike="noStrike" cap="none">
              <a:solidFill>
                <a:srgbClr val="000000"/>
              </a:solidFill>
              <a:latin typeface="Verdana"/>
              <a:ea typeface="Verdana"/>
              <a:cs typeface="Verdana"/>
              <a:sym typeface="Verdana"/>
            </a:endParaRPr>
          </a:p>
        </p:txBody>
      </p:sp>
      <p:sp>
        <p:nvSpPr>
          <p:cNvPr id="1444" name="Google Shape;1444;p174"/>
          <p:cNvSpPr txBox="1"/>
          <p:nvPr/>
        </p:nvSpPr>
        <p:spPr>
          <a:xfrm>
            <a:off x="6266088" y="2780063"/>
            <a:ext cx="2681700" cy="9234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18. </a:t>
            </a:r>
            <a:r>
              <a:rPr lang="en-US" sz="1600" b="0" i="0" u="none" strike="noStrike" cap="none">
                <a:solidFill>
                  <a:srgbClr val="000000"/>
                </a:solidFill>
                <a:latin typeface="Verdana"/>
                <a:ea typeface="Verdana"/>
                <a:cs typeface="Verdana"/>
                <a:sym typeface="Verdana"/>
              </a:rPr>
              <a:t>I think you need to attend the coaches training.</a:t>
            </a:r>
            <a:endParaRPr sz="1600" b="0" i="0" u="none" strike="noStrike" cap="none">
              <a:solidFill>
                <a:srgbClr val="000000"/>
              </a:solidFill>
              <a:latin typeface="Verdana"/>
              <a:ea typeface="Verdana"/>
              <a:cs typeface="Verdana"/>
              <a:sym typeface="Verdana"/>
            </a:endParaRPr>
          </a:p>
        </p:txBody>
      </p:sp>
      <p:sp>
        <p:nvSpPr>
          <p:cNvPr id="1445" name="Google Shape;1445;p174"/>
          <p:cNvSpPr txBox="1"/>
          <p:nvPr/>
        </p:nvSpPr>
        <p:spPr>
          <a:xfrm>
            <a:off x="6266088" y="1793045"/>
            <a:ext cx="2681700" cy="9234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17. </a:t>
            </a:r>
            <a:r>
              <a:rPr lang="en-US" sz="1600" b="0" i="0" u="none" strike="noStrike" cap="none">
                <a:solidFill>
                  <a:srgbClr val="000000"/>
                </a:solidFill>
                <a:latin typeface="Verdana"/>
                <a:ea typeface="Verdana"/>
                <a:cs typeface="Verdana"/>
                <a:sym typeface="Verdana"/>
              </a:rPr>
              <a:t>When you say the kids are resistant, what do you mean?</a:t>
            </a:r>
            <a:endParaRPr sz="1600" b="0" i="0" u="none" strike="noStrike" cap="none">
              <a:solidFill>
                <a:srgbClr val="000000"/>
              </a:solidFill>
              <a:latin typeface="Verdana"/>
              <a:ea typeface="Verdana"/>
              <a:cs typeface="Verdana"/>
              <a:sym typeface="Verdana"/>
            </a:endParaRPr>
          </a:p>
        </p:txBody>
      </p:sp>
      <p:sp>
        <p:nvSpPr>
          <p:cNvPr id="1446" name="Google Shape;1446;p174"/>
          <p:cNvSpPr txBox="1"/>
          <p:nvPr/>
        </p:nvSpPr>
        <p:spPr>
          <a:xfrm>
            <a:off x="6266088" y="1053818"/>
            <a:ext cx="2681700" cy="6771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16. </a:t>
            </a:r>
            <a:r>
              <a:rPr lang="en-US" sz="1600" b="0" i="0" u="none" strike="noStrike" cap="none">
                <a:solidFill>
                  <a:srgbClr val="000000"/>
                </a:solidFill>
                <a:latin typeface="Verdana"/>
                <a:ea typeface="Verdana"/>
                <a:cs typeface="Verdana"/>
                <a:sym typeface="Verdana"/>
              </a:rPr>
              <a:t>What do those meetings look like?</a:t>
            </a:r>
            <a:endParaRPr sz="1600" b="0" i="0" u="none" strike="noStrike" cap="none">
              <a:solidFill>
                <a:srgbClr val="000000"/>
              </a:solidFill>
              <a:latin typeface="Verdana"/>
              <a:ea typeface="Verdana"/>
              <a:cs typeface="Verdana"/>
              <a:sym typeface="Verdana"/>
            </a:endParaRPr>
          </a:p>
        </p:txBody>
      </p:sp>
      <p:sp>
        <p:nvSpPr>
          <p:cNvPr id="1447" name="Google Shape;1447;p174"/>
          <p:cNvSpPr txBox="1"/>
          <p:nvPr/>
        </p:nvSpPr>
        <p:spPr>
          <a:xfrm>
            <a:off x="3221515" y="5997869"/>
            <a:ext cx="2681700" cy="6771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14. </a:t>
            </a:r>
            <a:r>
              <a:rPr lang="en-US" sz="1600" b="0" i="0" u="none" strike="noStrike" cap="none">
                <a:solidFill>
                  <a:srgbClr val="000000"/>
                </a:solidFill>
                <a:latin typeface="Verdana"/>
                <a:ea typeface="Verdana"/>
                <a:cs typeface="Verdana"/>
                <a:sym typeface="Verdana"/>
              </a:rPr>
              <a:t>Let’s talk about your progress.</a:t>
            </a:r>
            <a:endParaRPr sz="1600" b="0" i="0" u="none" strike="noStrike" cap="none">
              <a:solidFill>
                <a:srgbClr val="000000"/>
              </a:solidFill>
              <a:latin typeface="Verdana"/>
              <a:ea typeface="Verdana"/>
              <a:cs typeface="Verdana"/>
              <a:sym typeface="Verdana"/>
            </a:endParaRPr>
          </a:p>
        </p:txBody>
      </p:sp>
      <p:sp>
        <p:nvSpPr>
          <p:cNvPr id="1448" name="Google Shape;1448;p174"/>
          <p:cNvSpPr txBox="1"/>
          <p:nvPr/>
        </p:nvSpPr>
        <p:spPr>
          <a:xfrm>
            <a:off x="3224471" y="90767"/>
            <a:ext cx="2681700" cy="9234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8. </a:t>
            </a:r>
            <a:r>
              <a:rPr lang="en-US" sz="1600" b="0" i="0" u="none" strike="noStrike" cap="none">
                <a:solidFill>
                  <a:srgbClr val="000000"/>
                </a:solidFill>
                <a:latin typeface="Verdana"/>
                <a:ea typeface="Verdana"/>
                <a:cs typeface="Verdana"/>
                <a:sym typeface="Verdana"/>
              </a:rPr>
              <a:t>You’ve had over a month already to do the matrix.</a:t>
            </a:r>
            <a:endParaRPr sz="1600" b="0" i="0" u="none" strike="noStrike" cap="none">
              <a:solidFill>
                <a:srgbClr val="000000"/>
              </a:solidFill>
              <a:latin typeface="Verdana"/>
              <a:ea typeface="Verdana"/>
              <a:cs typeface="Verdana"/>
              <a:sym typeface="Verdana"/>
            </a:endParaRPr>
          </a:p>
        </p:txBody>
      </p:sp>
      <p:sp>
        <p:nvSpPr>
          <p:cNvPr id="1449" name="Google Shape;1449;p174"/>
          <p:cNvSpPr txBox="1"/>
          <p:nvPr/>
        </p:nvSpPr>
        <p:spPr>
          <a:xfrm>
            <a:off x="196240" y="1288457"/>
            <a:ext cx="2681700" cy="14160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2. </a:t>
            </a:r>
            <a:r>
              <a:rPr lang="en-US" sz="1600" b="0" i="0" u="none" strike="noStrike" cap="none">
                <a:solidFill>
                  <a:srgbClr val="000000"/>
                </a:solidFill>
                <a:latin typeface="Verdana"/>
                <a:ea typeface="Verdana"/>
                <a:cs typeface="Verdana"/>
                <a:sym typeface="Verdana"/>
              </a:rPr>
              <a:t>I’m concerned that you aren’t further along with your matrix. What exactly is happening with that?</a:t>
            </a:r>
            <a:endParaRPr sz="1600" b="0" i="0" u="none" strike="noStrike" cap="none">
              <a:solidFill>
                <a:srgbClr val="000000"/>
              </a:solidFill>
              <a:latin typeface="Verdana"/>
              <a:ea typeface="Verdana"/>
              <a:cs typeface="Verdana"/>
              <a:sym typeface="Verdana"/>
            </a:endParaRPr>
          </a:p>
        </p:txBody>
      </p:sp>
      <p:sp>
        <p:nvSpPr>
          <p:cNvPr id="1450" name="Google Shape;1450;p174"/>
          <p:cNvSpPr txBox="1"/>
          <p:nvPr/>
        </p:nvSpPr>
        <p:spPr>
          <a:xfrm>
            <a:off x="190299" y="2757973"/>
            <a:ext cx="2681700" cy="9234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3. </a:t>
            </a:r>
            <a:r>
              <a:rPr lang="en-US" sz="1600" b="0" i="0" u="none" strike="noStrike" cap="none">
                <a:solidFill>
                  <a:srgbClr val="000000"/>
                </a:solidFill>
                <a:latin typeface="Verdana"/>
                <a:ea typeface="Verdana"/>
                <a:cs typeface="Verdana"/>
                <a:sym typeface="Verdana"/>
              </a:rPr>
              <a:t>Do you think you are being effective at reeling them in?</a:t>
            </a:r>
            <a:endParaRPr sz="1600" b="0" i="0" u="none" strike="noStrike" cap="none">
              <a:solidFill>
                <a:srgbClr val="000000"/>
              </a:solidFill>
              <a:latin typeface="Verdana"/>
              <a:ea typeface="Verdana"/>
              <a:cs typeface="Verdana"/>
              <a:sym typeface="Verdana"/>
            </a:endParaRPr>
          </a:p>
        </p:txBody>
      </p:sp>
      <p:sp>
        <p:nvSpPr>
          <p:cNvPr id="1451" name="Google Shape;1451;p174"/>
          <p:cNvSpPr txBox="1"/>
          <p:nvPr/>
        </p:nvSpPr>
        <p:spPr>
          <a:xfrm>
            <a:off x="6252706" y="71284"/>
            <a:ext cx="2681700" cy="9234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15. </a:t>
            </a:r>
            <a:r>
              <a:rPr lang="en-US" sz="1600" b="0" i="0" u="none" strike="noStrike" cap="none">
                <a:solidFill>
                  <a:srgbClr val="000000"/>
                </a:solidFill>
                <a:latin typeface="Verdana"/>
                <a:ea typeface="Verdana"/>
                <a:cs typeface="Verdana"/>
                <a:sym typeface="Verdana"/>
              </a:rPr>
              <a:t>Why are you meeting several times a week?</a:t>
            </a:r>
            <a:endParaRPr sz="1600" b="0" i="0" u="none" strike="noStrike" cap="none">
              <a:solidFill>
                <a:srgbClr val="000000"/>
              </a:solidFill>
              <a:latin typeface="Verdana"/>
              <a:ea typeface="Verdana"/>
              <a:cs typeface="Verdana"/>
              <a:sym typeface="Verdana"/>
            </a:endParaRPr>
          </a:p>
        </p:txBody>
      </p:sp>
      <p:sp>
        <p:nvSpPr>
          <p:cNvPr id="1452" name="Google Shape;1452;p174"/>
          <p:cNvSpPr txBox="1"/>
          <p:nvPr/>
        </p:nvSpPr>
        <p:spPr>
          <a:xfrm>
            <a:off x="190324" y="5972369"/>
            <a:ext cx="2681700" cy="9234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7. </a:t>
            </a:r>
            <a:r>
              <a:rPr lang="en-US" sz="1600" b="0" i="0" u="none" strike="noStrike" cap="none">
                <a:solidFill>
                  <a:srgbClr val="000000"/>
                </a:solidFill>
                <a:latin typeface="Verdana"/>
                <a:ea typeface="Verdana"/>
                <a:cs typeface="Verdana"/>
                <a:sym typeface="Verdana"/>
              </a:rPr>
              <a:t>What negative behaviors do they want to list?</a:t>
            </a:r>
            <a:endParaRPr sz="1600" b="0" i="0" u="none" strike="noStrike" cap="none">
              <a:solidFill>
                <a:srgbClr val="000000"/>
              </a:solidFill>
              <a:latin typeface="Verdana"/>
              <a:ea typeface="Verdana"/>
              <a:cs typeface="Verdana"/>
              <a:sym typeface="Verdana"/>
            </a:endParaRPr>
          </a:p>
        </p:txBody>
      </p:sp>
      <p:sp>
        <p:nvSpPr>
          <p:cNvPr id="1453" name="Google Shape;1453;p174"/>
          <p:cNvSpPr txBox="1"/>
          <p:nvPr/>
        </p:nvSpPr>
        <p:spPr>
          <a:xfrm>
            <a:off x="6252706" y="5984881"/>
            <a:ext cx="2681700" cy="677100"/>
          </a:xfrm>
          <a:prstGeom prst="rect">
            <a:avLst/>
          </a:prstGeom>
          <a:solidFill>
            <a:srgbClr val="FFFFFF">
              <a:alpha val="6706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a:latin typeface="Verdana"/>
                <a:ea typeface="Verdana"/>
                <a:cs typeface="Verdana"/>
                <a:sym typeface="Verdana"/>
              </a:rPr>
              <a:t>20. </a:t>
            </a:r>
            <a:r>
              <a:rPr lang="en-US" sz="1600" b="0" i="0" u="none" strike="noStrike" cap="none">
                <a:solidFill>
                  <a:srgbClr val="000000"/>
                </a:solidFill>
                <a:latin typeface="Verdana"/>
                <a:ea typeface="Verdana"/>
                <a:cs typeface="Verdana"/>
                <a:sym typeface="Verdana"/>
              </a:rPr>
              <a:t>That sounds very frustrating!</a:t>
            </a:r>
            <a:endParaRPr sz="1600" b="0" i="0" u="none" strike="noStrike" cap="none">
              <a:solidFill>
                <a:srgbClr val="000000"/>
              </a:solidFill>
              <a:latin typeface="Verdana"/>
              <a:ea typeface="Verdana"/>
              <a:cs typeface="Verdana"/>
              <a:sym typeface="Verdana"/>
            </a:endParaRPr>
          </a:p>
        </p:txBody>
      </p:sp>
      <p:sp>
        <p:nvSpPr>
          <p:cNvPr id="2" name="Title 1" hidden="1">
            <a:extLst>
              <a:ext uri="{FF2B5EF4-FFF2-40B4-BE49-F238E27FC236}">
                <a16:creationId xmlns:a16="http://schemas.microsoft.com/office/drawing/2014/main" id="{1A242EE5-069D-68FB-88C6-F5A05035BCB6}"/>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Question Examples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Systems in Education</a:t>
            </a:r>
            <a:endParaRPr sz="4900"/>
          </a:p>
        </p:txBody>
      </p:sp>
      <p:sp>
        <p:nvSpPr>
          <p:cNvPr id="340" name="Google Shape;340;p53"/>
          <p:cNvSpPr txBox="1">
            <a:spLocks noGrp="1"/>
          </p:cNvSpPr>
          <p:nvPr>
            <p:ph type="body" idx="1"/>
          </p:nvPr>
        </p:nvSpPr>
        <p:spPr>
          <a:xfrm>
            <a:off x="1561050" y="2647500"/>
            <a:ext cx="6021900" cy="18642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640"/>
              </a:spcBef>
              <a:spcAft>
                <a:spcPts val="0"/>
              </a:spcAft>
              <a:buSzPts val="3200"/>
              <a:buNone/>
            </a:pPr>
            <a:r>
              <a:rPr lang="en-US" sz="3400"/>
              <a:t>What are some systems you see in an educational system?</a:t>
            </a:r>
            <a:endParaRPr sz="3400"/>
          </a:p>
        </p:txBody>
      </p:sp>
      <p:sp>
        <p:nvSpPr>
          <p:cNvPr id="341" name="Google Shape;341;p53">
            <a:extLst>
              <a:ext uri="{C183D7F6-B498-43B3-948B-1728B52AA6E4}">
                <adec:decorative xmlns:adec="http://schemas.microsoft.com/office/drawing/2017/decorative" val="1"/>
              </a:ext>
            </a:extLst>
          </p:cNvPr>
          <p:cNvSpPr/>
          <p:nvPr/>
        </p:nvSpPr>
        <p:spPr>
          <a:xfrm>
            <a:off x="172175" y="6000450"/>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342" name="Google Shape;342;p5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531120"/>
            <a:ext cx="1326875" cy="1326875"/>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17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solidFill>
                  <a:schemeClr val="lt1"/>
                </a:solidFill>
              </a:rPr>
              <a:t>Sort in workbook</a:t>
            </a:r>
            <a:endParaRPr dirty="0">
              <a:solidFill>
                <a:schemeClr val="lt1"/>
              </a:solidFill>
            </a:endParaRPr>
          </a:p>
        </p:txBody>
      </p:sp>
      <p:graphicFrame>
        <p:nvGraphicFramePr>
          <p:cNvPr id="1460" name="Google Shape;1460;p175"/>
          <p:cNvGraphicFramePr/>
          <p:nvPr>
            <p:extLst>
              <p:ext uri="{D42A27DB-BD31-4B8C-83A1-F6EECF244321}">
                <p14:modId xmlns:p14="http://schemas.microsoft.com/office/powerpoint/2010/main" val="3490936858"/>
              </p:ext>
            </p:extLst>
          </p:nvPr>
        </p:nvGraphicFramePr>
        <p:xfrm>
          <a:off x="219075" y="1726062"/>
          <a:ext cx="8467725" cy="5130252"/>
        </p:xfrm>
        <a:graphic>
          <a:graphicData uri="http://schemas.openxmlformats.org/drawingml/2006/table">
            <a:tbl>
              <a:tblPr>
                <a:noFill/>
                <a:tableStyleId>{77ED39D4-D1E7-4C17-A99E-44F0D9AECC76}</a:tableStyleId>
              </a:tblPr>
              <a:tblGrid>
                <a:gridCol w="2822575">
                  <a:extLst>
                    <a:ext uri="{9D8B030D-6E8A-4147-A177-3AD203B41FA5}">
                      <a16:colId xmlns:a16="http://schemas.microsoft.com/office/drawing/2014/main" val="20000"/>
                    </a:ext>
                  </a:extLst>
                </a:gridCol>
                <a:gridCol w="2822575">
                  <a:extLst>
                    <a:ext uri="{9D8B030D-6E8A-4147-A177-3AD203B41FA5}">
                      <a16:colId xmlns:a16="http://schemas.microsoft.com/office/drawing/2014/main" val="20001"/>
                    </a:ext>
                  </a:extLst>
                </a:gridCol>
                <a:gridCol w="2822575">
                  <a:extLst>
                    <a:ext uri="{9D8B030D-6E8A-4147-A177-3AD203B41FA5}">
                      <a16:colId xmlns:a16="http://schemas.microsoft.com/office/drawing/2014/main" val="20002"/>
                    </a:ext>
                  </a:extLst>
                </a:gridCol>
              </a:tblGrid>
              <a:tr h="880707">
                <a:tc gridSpan="2">
                  <a:txBody>
                    <a:bodyPr/>
                    <a:lstStyle/>
                    <a:p>
                      <a:pPr marL="0" marR="0" lvl="0" indent="0" algn="ctr" rtl="0">
                        <a:lnSpc>
                          <a:spcPct val="100000"/>
                        </a:lnSpc>
                        <a:spcBef>
                          <a:spcPts val="0"/>
                        </a:spcBef>
                        <a:spcAft>
                          <a:spcPts val="0"/>
                        </a:spcAft>
                        <a:buClr>
                          <a:srgbClr val="000000"/>
                        </a:buClr>
                        <a:buSzPts val="2700"/>
                        <a:buFont typeface="Arial"/>
                        <a:buNone/>
                      </a:pPr>
                      <a:r>
                        <a:rPr lang="en-US" sz="2700" b="0" u="none" strike="noStrike" cap="none">
                          <a:latin typeface="Verdana"/>
                          <a:ea typeface="Verdana"/>
                          <a:cs typeface="Verdana"/>
                          <a:sym typeface="Verdana"/>
                        </a:rPr>
                        <a:t>Example of Clarifying</a:t>
                      </a:r>
                      <a:endParaRPr sz="2700" b="0" u="none" strike="noStrike" cap="none">
                        <a:latin typeface="Verdana"/>
                        <a:ea typeface="Verdana"/>
                        <a:cs typeface="Verdana"/>
                        <a:sym typeface="Verdana"/>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2700"/>
                        <a:buFont typeface="Arial"/>
                        <a:buNone/>
                      </a:pPr>
                      <a:r>
                        <a:rPr lang="en-US" sz="2700" b="0" u="none" strike="noStrike" cap="none">
                          <a:latin typeface="Verdana"/>
                          <a:ea typeface="Verdana"/>
                          <a:cs typeface="Verdana"/>
                          <a:sym typeface="Verdana"/>
                        </a:rPr>
                        <a:t>Non-example of Clarifying</a:t>
                      </a:r>
                      <a:endParaRPr sz="2700" b="0" u="none" strike="noStrike" cap="none">
                        <a:latin typeface="Verdana"/>
                        <a:ea typeface="Verdana"/>
                        <a:cs typeface="Verdana"/>
                        <a:sym typeface="Verdana"/>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040841">
                <a:tc>
                  <a:txBody>
                    <a:bodyPr/>
                    <a:lstStyle/>
                    <a:p>
                      <a:pPr marL="0" marR="0" lvl="0" indent="0" algn="ctr" rtl="0">
                        <a:lnSpc>
                          <a:spcPct val="100000"/>
                        </a:lnSpc>
                        <a:spcBef>
                          <a:spcPts val="0"/>
                        </a:spcBef>
                        <a:spcAft>
                          <a:spcPts val="0"/>
                        </a:spcAft>
                        <a:buClr>
                          <a:srgbClr val="000000"/>
                        </a:buClr>
                        <a:buSzPts val="2200"/>
                        <a:buFont typeface="Arial"/>
                        <a:buNone/>
                      </a:pPr>
                      <a:r>
                        <a:rPr lang="en-US" sz="2200" b="0" u="none" strike="noStrike" cap="none">
                          <a:latin typeface="Verdana"/>
                          <a:ea typeface="Verdana"/>
                          <a:cs typeface="Verdana"/>
                          <a:sym typeface="Verdana"/>
                        </a:rPr>
                        <a:t>Takes conversation in a positive direction</a:t>
                      </a:r>
                      <a:endParaRPr sz="2200" b="0" u="none" strike="noStrike" cap="none">
                        <a:latin typeface="Verdana"/>
                        <a:ea typeface="Verdana"/>
                        <a:cs typeface="Verdana"/>
                        <a:sym typeface="Verdana"/>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200" b="0" u="none" strike="noStrike" cap="none">
                          <a:latin typeface="Verdana"/>
                          <a:ea typeface="Verdana"/>
                          <a:cs typeface="Verdana"/>
                          <a:sym typeface="Verdana"/>
                        </a:rPr>
                        <a:t>Takes Conversation in a negative direction</a:t>
                      </a:r>
                      <a:endParaRPr sz="2200" b="0" u="none" strike="noStrike" cap="none">
                        <a:latin typeface="Verdana"/>
                        <a:ea typeface="Verdana"/>
                        <a:cs typeface="Verdana"/>
                        <a:sym typeface="Verdana"/>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935752">
                <a:tc>
                  <a:txBody>
                    <a:bodyPr/>
                    <a:lstStyle/>
                    <a:p>
                      <a:pPr marL="0" marR="0" lvl="0" indent="0" algn="l" rtl="0">
                        <a:lnSpc>
                          <a:spcPct val="100000"/>
                        </a:lnSpc>
                        <a:spcBef>
                          <a:spcPts val="0"/>
                        </a:spcBef>
                        <a:spcAft>
                          <a:spcPts val="0"/>
                        </a:spcAft>
                        <a:buClr>
                          <a:srgbClr val="000000"/>
                        </a:buClr>
                        <a:buSzPts val="1400"/>
                        <a:buFont typeface="Arial"/>
                        <a:buNone/>
                      </a:pPr>
                      <a:r>
                        <a:rPr lang="en-US" sz="2200" dirty="0"/>
                        <a:t>#1 - </a:t>
                      </a:r>
                      <a:r>
                        <a:rPr lang="en-US" sz="2200" dirty="0">
                          <a:solidFill>
                            <a:schemeClr val="dk1"/>
                          </a:solidFill>
                          <a:latin typeface="Verdana"/>
                          <a:ea typeface="Verdana"/>
                          <a:cs typeface="Verdana"/>
                          <a:sym typeface="Verdana"/>
                        </a:rPr>
                        <a:t>Can you tell me more about what you mean by tier one expectations?</a:t>
                      </a:r>
                      <a:endParaRPr sz="22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200" dirty="0"/>
                        <a:t>#5 - </a:t>
                      </a:r>
                      <a:r>
                        <a:rPr lang="en-US" sz="2200" dirty="0">
                          <a:solidFill>
                            <a:schemeClr val="dk1"/>
                          </a:solidFill>
                          <a:latin typeface="Verdana"/>
                          <a:ea typeface="Verdana"/>
                          <a:cs typeface="Verdana"/>
                          <a:sym typeface="Verdana"/>
                        </a:rPr>
                        <a:t>Let’s talk about the arguing.</a:t>
                      </a:r>
                      <a:endParaRPr sz="2200" u="none" strike="noStrike" cap="none" dirty="0"/>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200" dirty="0"/>
                        <a:t>#2 - </a:t>
                      </a:r>
                      <a:r>
                        <a:rPr lang="en-US" sz="2200" dirty="0">
                          <a:solidFill>
                            <a:schemeClr val="dk1"/>
                          </a:solidFill>
                          <a:latin typeface="Verdana"/>
                          <a:ea typeface="Verdana"/>
                          <a:cs typeface="Verdana"/>
                          <a:sym typeface="Verdana"/>
                        </a:rPr>
                        <a:t>I’m concerned that you aren’t further along with your matrix. What exactly is happening with that?</a:t>
                      </a:r>
                      <a:endParaRPr sz="2200" dirty="0"/>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177"/>
          <p:cNvSpPr txBox="1">
            <a:spLocks noGrp="1"/>
          </p:cNvSpPr>
          <p:nvPr>
            <p:ph type="title"/>
          </p:nvPr>
        </p:nvSpPr>
        <p:spPr>
          <a:xfrm>
            <a:off x="457200" y="71437"/>
            <a:ext cx="8229600" cy="1143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800"/>
              <a:buFont typeface="Verdana"/>
              <a:buNone/>
            </a:pPr>
            <a:r>
              <a:rPr lang="en-US" sz="3600" dirty="0">
                <a:solidFill>
                  <a:schemeClr val="lt1"/>
                </a:solidFill>
              </a:rPr>
              <a:t>Levels of Impact and Training Methods</a:t>
            </a:r>
            <a:endParaRPr sz="3600" i="0" u="none" strike="noStrike" cap="none" dirty="0">
              <a:solidFill>
                <a:schemeClr val="lt1"/>
              </a:solidFill>
            </a:endParaRPr>
          </a:p>
        </p:txBody>
      </p:sp>
      <p:pic>
        <p:nvPicPr>
          <p:cNvPr id="1474" name="Google Shape;1474;p17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4487" y="1621375"/>
            <a:ext cx="7555026" cy="4768325"/>
          </a:xfrm>
          <a:prstGeom prst="rect">
            <a:avLst/>
          </a:prstGeom>
          <a:noFill/>
          <a:ln w="9525" cap="flat" cmpd="sng">
            <a:solidFill>
              <a:schemeClr val="dk1"/>
            </a:solidFill>
            <a:prstDash val="solid"/>
            <a:round/>
            <a:headEnd type="none" w="sm" len="sm"/>
            <a:tailEnd type="none" w="sm" len="sm"/>
          </a:ln>
        </p:spPr>
      </p:pic>
      <p:sp>
        <p:nvSpPr>
          <p:cNvPr id="1475" name="Google Shape;1475;p177">
            <a:extLst>
              <a:ext uri="{C183D7F6-B498-43B3-948B-1728B52AA6E4}">
                <adec:decorative xmlns:adec="http://schemas.microsoft.com/office/drawing/2017/decorative" val="1"/>
              </a:ext>
            </a:extLst>
          </p:cNvPr>
          <p:cNvSpPr/>
          <p:nvPr/>
        </p:nvSpPr>
        <p:spPr>
          <a:xfrm>
            <a:off x="300800" y="3066050"/>
            <a:ext cx="1022700" cy="511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17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Observe and Record Feedback for the Coach</a:t>
            </a:r>
            <a:endParaRPr sz="4000" i="0" u="none" strike="noStrike" cap="none" dirty="0">
              <a:solidFill>
                <a:schemeClr val="lt1"/>
              </a:solidFill>
            </a:endParaRPr>
          </a:p>
        </p:txBody>
      </p:sp>
      <p:pic>
        <p:nvPicPr>
          <p:cNvPr id="1482" name="Google Shape;1482;p17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47624" y="2126151"/>
            <a:ext cx="4601724" cy="4731851"/>
          </a:xfrm>
          <a:prstGeom prst="rect">
            <a:avLst/>
          </a:prstGeom>
          <a:noFill/>
          <a:ln>
            <a:noFill/>
          </a:ln>
        </p:spPr>
      </p:pic>
      <p:sp>
        <p:nvSpPr>
          <p:cNvPr id="1483" name="Google Shape;1483;p178">
            <a:extLst>
              <a:ext uri="{C183D7F6-B498-43B3-948B-1728B52AA6E4}">
                <adec:decorative xmlns:adec="http://schemas.microsoft.com/office/drawing/2017/decorative" val="1"/>
              </a:ext>
            </a:extLst>
          </p:cNvPr>
          <p:cNvSpPr/>
          <p:nvPr/>
        </p:nvSpPr>
        <p:spPr>
          <a:xfrm>
            <a:off x="172175" y="6000450"/>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179"/>
          <p:cNvSpPr txBox="1">
            <a:spLocks noGrp="1"/>
          </p:cNvSpPr>
          <p:nvPr>
            <p:ph type="title"/>
          </p:nvPr>
        </p:nvSpPr>
        <p:spPr>
          <a:xfrm>
            <a:off x="457200" y="71437"/>
            <a:ext cx="8229600" cy="1143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800"/>
              <a:buFont typeface="Verdana"/>
              <a:buNone/>
            </a:pPr>
            <a:r>
              <a:rPr lang="en-US" sz="3600" dirty="0">
                <a:solidFill>
                  <a:schemeClr val="lt1"/>
                </a:solidFill>
              </a:rPr>
              <a:t>Levels of Impact and </a:t>
            </a:r>
            <a:endParaRPr sz="3600" dirty="0">
              <a:solidFill>
                <a:schemeClr val="lt1"/>
              </a:solidFill>
            </a:endParaRPr>
          </a:p>
          <a:p>
            <a:pPr marL="0" marR="0" lvl="0" indent="0" algn="ctr" rtl="0">
              <a:lnSpc>
                <a:spcPct val="100000"/>
              </a:lnSpc>
              <a:spcBef>
                <a:spcPts val="0"/>
              </a:spcBef>
              <a:spcAft>
                <a:spcPts val="0"/>
              </a:spcAft>
              <a:buClr>
                <a:schemeClr val="dk1"/>
              </a:buClr>
              <a:buSzPts val="3800"/>
              <a:buFont typeface="Verdana"/>
              <a:buNone/>
            </a:pPr>
            <a:r>
              <a:rPr lang="en-US" sz="3600" dirty="0">
                <a:solidFill>
                  <a:schemeClr val="lt1"/>
                </a:solidFill>
              </a:rPr>
              <a:t>Training Methods</a:t>
            </a:r>
            <a:endParaRPr sz="3600" i="0" u="none" strike="noStrike" cap="none" dirty="0">
              <a:solidFill>
                <a:schemeClr val="lt1"/>
              </a:solidFill>
            </a:endParaRPr>
          </a:p>
        </p:txBody>
      </p:sp>
      <p:pic>
        <p:nvPicPr>
          <p:cNvPr id="1490" name="Google Shape;1490;p17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01575" y="1678525"/>
            <a:ext cx="7555026" cy="4768325"/>
          </a:xfrm>
          <a:prstGeom prst="rect">
            <a:avLst/>
          </a:prstGeom>
          <a:noFill/>
          <a:ln w="9525" cap="flat" cmpd="sng">
            <a:solidFill>
              <a:schemeClr val="dk1"/>
            </a:solidFill>
            <a:prstDash val="solid"/>
            <a:round/>
            <a:headEnd type="none" w="sm" len="sm"/>
            <a:tailEnd type="none" w="sm" len="sm"/>
          </a:ln>
        </p:spPr>
      </p:pic>
      <p:cxnSp>
        <p:nvCxnSpPr>
          <p:cNvPr id="1491" name="Google Shape;1491;p179">
            <a:extLst>
              <a:ext uri="{C183D7F6-B498-43B3-948B-1728B52AA6E4}">
                <adec:decorative xmlns:adec="http://schemas.microsoft.com/office/drawing/2017/decorative" val="1"/>
              </a:ext>
            </a:extLst>
          </p:cNvPr>
          <p:cNvCxnSpPr/>
          <p:nvPr/>
        </p:nvCxnSpPr>
        <p:spPr>
          <a:xfrm rot="10739964">
            <a:off x="794509" y="3878503"/>
            <a:ext cx="7661968" cy="184230"/>
          </a:xfrm>
          <a:prstGeom prst="straightConnector1">
            <a:avLst/>
          </a:prstGeom>
          <a:noFill/>
          <a:ln w="76200" cap="flat" cmpd="sng">
            <a:solidFill>
              <a:srgbClr val="FF1619"/>
            </a:solidFill>
            <a:prstDash val="solid"/>
            <a:miter lim="8000"/>
            <a:headEnd type="none" w="sm" len="sm"/>
            <a:tailEnd type="none" w="sm" len="sm"/>
          </a:ln>
        </p:spPr>
      </p:cxnSp>
      <p:sp>
        <p:nvSpPr>
          <p:cNvPr id="1492" name="Google Shape;1492;p179">
            <a:extLst>
              <a:ext uri="{C183D7F6-B498-43B3-948B-1728B52AA6E4}">
                <adec:decorative xmlns:adec="http://schemas.microsoft.com/office/drawing/2017/decorative" val="1"/>
              </a:ext>
            </a:extLst>
          </p:cNvPr>
          <p:cNvSpPr/>
          <p:nvPr/>
        </p:nvSpPr>
        <p:spPr>
          <a:xfrm>
            <a:off x="148400" y="4361450"/>
            <a:ext cx="1022700" cy="511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18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Practice in Triads</a:t>
            </a:r>
            <a:endParaRPr sz="4000" i="0" u="none" strike="noStrike" cap="none" dirty="0">
              <a:solidFill>
                <a:schemeClr val="lt1"/>
              </a:solidFill>
            </a:endParaRPr>
          </a:p>
        </p:txBody>
      </p:sp>
      <p:pic>
        <p:nvPicPr>
          <p:cNvPr id="1499" name="Google Shape;1499;p180" descr="Three stick figure people to represent the idea of working in triads of a coachee, coach, and observer."/>
          <p:cNvPicPr preferRelativeResize="0"/>
          <p:nvPr/>
        </p:nvPicPr>
        <p:blipFill rotWithShape="1">
          <a:blip r:embed="rId3">
            <a:alphaModFix/>
          </a:blip>
          <a:srcRect l="445" r="455"/>
          <a:stretch/>
        </p:blipFill>
        <p:spPr>
          <a:xfrm>
            <a:off x="866613" y="2100150"/>
            <a:ext cx="7410775" cy="3707100"/>
          </a:xfrm>
          <a:prstGeom prst="rect">
            <a:avLst/>
          </a:prstGeom>
          <a:noFill/>
          <a:ln>
            <a:noFill/>
          </a:ln>
        </p:spPr>
      </p:pic>
      <p:sp>
        <p:nvSpPr>
          <p:cNvPr id="1500" name="Google Shape;1500;p180"/>
          <p:cNvSpPr txBox="1"/>
          <p:nvPr/>
        </p:nvSpPr>
        <p:spPr>
          <a:xfrm>
            <a:off x="1563525" y="1806450"/>
            <a:ext cx="7340700" cy="8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Coachee</a:t>
            </a:r>
            <a:endParaRPr sz="3000" b="0" i="0" u="none" strike="noStrike" cap="none">
              <a:solidFill>
                <a:srgbClr val="000000"/>
              </a:solidFill>
              <a:latin typeface="Verdana"/>
              <a:ea typeface="Verdana"/>
              <a:cs typeface="Verdana"/>
              <a:sym typeface="Verdana"/>
            </a:endParaRPr>
          </a:p>
        </p:txBody>
      </p:sp>
      <p:sp>
        <p:nvSpPr>
          <p:cNvPr id="1501" name="Google Shape;1501;p180"/>
          <p:cNvSpPr txBox="1"/>
          <p:nvPr/>
        </p:nvSpPr>
        <p:spPr>
          <a:xfrm>
            <a:off x="3698175" y="1806450"/>
            <a:ext cx="7340700" cy="8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Arial"/>
                <a:ea typeface="Arial"/>
                <a:cs typeface="Arial"/>
                <a:sym typeface="Arial"/>
              </a:rPr>
              <a:t>Coach</a:t>
            </a:r>
            <a:endParaRPr sz="3000" b="0" i="0" u="none" strike="noStrike" cap="none">
              <a:solidFill>
                <a:srgbClr val="000000"/>
              </a:solidFill>
              <a:latin typeface="Arial"/>
              <a:ea typeface="Arial"/>
              <a:cs typeface="Arial"/>
              <a:sym typeface="Arial"/>
            </a:endParaRPr>
          </a:p>
        </p:txBody>
      </p:sp>
      <p:sp>
        <p:nvSpPr>
          <p:cNvPr id="1502" name="Google Shape;1502;p180"/>
          <p:cNvSpPr txBox="1"/>
          <p:nvPr/>
        </p:nvSpPr>
        <p:spPr>
          <a:xfrm>
            <a:off x="5561100" y="1806450"/>
            <a:ext cx="7340700" cy="8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Observer</a:t>
            </a:r>
            <a:endParaRPr sz="3000" b="0" i="0" u="none" strike="noStrike" cap="none">
              <a:solidFill>
                <a:srgbClr val="000000"/>
              </a:solidFill>
              <a:latin typeface="Verdana"/>
              <a:ea typeface="Verdana"/>
              <a:cs typeface="Verdana"/>
              <a:sym typeface="Verdana"/>
            </a:endParaRPr>
          </a:p>
        </p:txBody>
      </p:sp>
      <p:sp>
        <p:nvSpPr>
          <p:cNvPr id="1503" name="Google Shape;1503;p180">
            <a:extLst>
              <a:ext uri="{C183D7F6-B498-43B3-948B-1728B52AA6E4}">
                <adec:decorative xmlns:adec="http://schemas.microsoft.com/office/drawing/2017/decorative" val="1"/>
              </a:ext>
            </a:extLst>
          </p:cNvPr>
          <p:cNvSpPr/>
          <p:nvPr/>
        </p:nvSpPr>
        <p:spPr>
          <a:xfrm>
            <a:off x="172175" y="6000450"/>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18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Unpacking and Processing</a:t>
            </a:r>
            <a:endParaRPr sz="4000" i="0" u="none" strike="noStrike" cap="none" dirty="0">
              <a:solidFill>
                <a:schemeClr val="lt1"/>
              </a:solidFill>
            </a:endParaRPr>
          </a:p>
        </p:txBody>
      </p:sp>
      <p:pic>
        <p:nvPicPr>
          <p:cNvPr id="1510" name="Google Shape;1510;p181">
            <a:extLst>
              <a:ext uri="{C183D7F6-B498-43B3-948B-1728B52AA6E4}">
                <adec:decorative xmlns:adec="http://schemas.microsoft.com/office/drawing/2017/decorative" val="1"/>
              </a:ext>
            </a:extLst>
          </p:cNvPr>
          <p:cNvPicPr preferRelativeResize="0"/>
          <p:nvPr/>
        </p:nvPicPr>
        <p:blipFill rotWithShape="1">
          <a:blip r:embed="rId3">
            <a:alphaModFix/>
          </a:blip>
          <a:srcRect l="-14329" r="-14313"/>
          <a:stretch/>
        </p:blipFill>
        <p:spPr>
          <a:xfrm>
            <a:off x="1054000" y="1602449"/>
            <a:ext cx="6897000" cy="47025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182"/>
          <p:cNvSpPr txBox="1">
            <a:spLocks noGrp="1"/>
          </p:cNvSpPr>
          <p:nvPr>
            <p:ph type="title"/>
          </p:nvPr>
        </p:nvSpPr>
        <p:spPr>
          <a:xfrm>
            <a:off x="457200" y="71437"/>
            <a:ext cx="8229600" cy="1143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800"/>
              <a:buFont typeface="Verdana"/>
              <a:buNone/>
            </a:pPr>
            <a:r>
              <a:rPr lang="en-US" dirty="0">
                <a:solidFill>
                  <a:schemeClr val="lt1"/>
                </a:solidFill>
              </a:rPr>
              <a:t>Levels of Impact and Training Methods</a:t>
            </a:r>
            <a:endParaRPr i="0" u="none" strike="noStrike" cap="none" dirty="0">
              <a:solidFill>
                <a:schemeClr val="lt1"/>
              </a:solidFill>
            </a:endParaRPr>
          </a:p>
        </p:txBody>
      </p:sp>
      <p:pic>
        <p:nvPicPr>
          <p:cNvPr id="1517" name="Google Shape;1517;p18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3484" y="1586455"/>
            <a:ext cx="7555026" cy="4768325"/>
          </a:xfrm>
          <a:prstGeom prst="rect">
            <a:avLst/>
          </a:prstGeom>
          <a:noFill/>
          <a:ln w="9525" cap="flat" cmpd="sng">
            <a:solidFill>
              <a:schemeClr val="dk1"/>
            </a:solidFill>
            <a:prstDash val="solid"/>
            <a:round/>
            <a:headEnd type="none" w="sm" len="sm"/>
            <a:tailEnd type="none" w="sm" len="sm"/>
          </a:ln>
        </p:spPr>
      </p:pic>
      <p:cxnSp>
        <p:nvCxnSpPr>
          <p:cNvPr id="1518" name="Google Shape;1518;p182">
            <a:extLst>
              <a:ext uri="{C183D7F6-B498-43B3-948B-1728B52AA6E4}">
                <adec:decorative xmlns:adec="http://schemas.microsoft.com/office/drawing/2017/decorative" val="1"/>
              </a:ext>
            </a:extLst>
          </p:cNvPr>
          <p:cNvCxnSpPr/>
          <p:nvPr/>
        </p:nvCxnSpPr>
        <p:spPr>
          <a:xfrm rot="10739964">
            <a:off x="794509" y="3878503"/>
            <a:ext cx="7661968" cy="184230"/>
          </a:xfrm>
          <a:prstGeom prst="straightConnector1">
            <a:avLst/>
          </a:prstGeom>
          <a:noFill/>
          <a:ln w="76200" cap="flat" cmpd="sng">
            <a:solidFill>
              <a:srgbClr val="FF1619"/>
            </a:solidFill>
            <a:prstDash val="solid"/>
            <a:miter lim="8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18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Trustworthy Communication</a:t>
            </a:r>
            <a:endParaRPr sz="4000" i="0" u="none" strike="noStrike" cap="none" dirty="0">
              <a:solidFill>
                <a:schemeClr val="lt1"/>
              </a:solidFill>
            </a:endParaRPr>
          </a:p>
        </p:txBody>
      </p:sp>
      <p:pic>
        <p:nvPicPr>
          <p:cNvPr id="1525" name="Google Shape;1525;p183">
            <a:extLst>
              <a:ext uri="{C183D7F6-B498-43B3-948B-1728B52AA6E4}">
                <adec:decorative xmlns:adec="http://schemas.microsoft.com/office/drawing/2017/decorative" val="1"/>
              </a:ext>
            </a:extLst>
          </p:cNvPr>
          <p:cNvPicPr preferRelativeResize="0"/>
          <p:nvPr/>
        </p:nvPicPr>
        <p:blipFill rotWithShape="1">
          <a:blip r:embed="rId3">
            <a:alphaModFix/>
          </a:blip>
          <a:srcRect t="15589" b="142"/>
          <a:stretch/>
        </p:blipFill>
        <p:spPr>
          <a:xfrm>
            <a:off x="666075" y="1502700"/>
            <a:ext cx="7989300" cy="4875725"/>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Google Shape;1531;p18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Moving forward </a:t>
            </a:r>
            <a:endParaRPr sz="4000" i="0" u="none" strike="noStrike" cap="none" dirty="0">
              <a:solidFill>
                <a:schemeClr val="lt1"/>
              </a:solidFill>
            </a:endParaRPr>
          </a:p>
        </p:txBody>
      </p:sp>
      <p:sp>
        <p:nvSpPr>
          <p:cNvPr id="1532" name="Google Shape;1532;p184"/>
          <p:cNvSpPr txBox="1">
            <a:spLocks noGrp="1"/>
          </p:cNvSpPr>
          <p:nvPr>
            <p:ph type="body" idx="1"/>
          </p:nvPr>
        </p:nvSpPr>
        <p:spPr>
          <a:xfrm>
            <a:off x="292100" y="1613524"/>
            <a:ext cx="8623200" cy="52444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2971"/>
              <a:buFont typeface="Arial"/>
              <a:buNone/>
            </a:pPr>
            <a:r>
              <a:rPr lang="en-US" sz="2600" dirty="0">
                <a:solidFill>
                  <a:schemeClr val="dk1"/>
                </a:solidFill>
              </a:rPr>
              <a:t>Use the Communication Skills bookmark (refer  to workbook and resources folder).</a:t>
            </a:r>
            <a:endParaRPr sz="2600" dirty="0">
              <a:solidFill>
                <a:schemeClr val="dk1"/>
              </a:solidFill>
            </a:endParaRPr>
          </a:p>
          <a:p>
            <a:pPr marL="0" lvl="0" indent="0" algn="l" rtl="0">
              <a:lnSpc>
                <a:spcPct val="100000"/>
              </a:lnSpc>
              <a:spcBef>
                <a:spcPts val="0"/>
              </a:spcBef>
              <a:spcAft>
                <a:spcPts val="0"/>
              </a:spcAft>
              <a:buClr>
                <a:srgbClr val="000000"/>
              </a:buClr>
              <a:buSzPts val="2971"/>
              <a:buFont typeface="Arial"/>
              <a:buNone/>
            </a:pPr>
            <a:endParaRPr sz="2600" dirty="0">
              <a:solidFill>
                <a:schemeClr val="dk1"/>
              </a:solidFill>
            </a:endParaRPr>
          </a:p>
          <a:p>
            <a:pPr marL="0" lvl="0" indent="0" algn="l" rtl="0">
              <a:lnSpc>
                <a:spcPct val="100000"/>
              </a:lnSpc>
              <a:spcBef>
                <a:spcPts val="0"/>
              </a:spcBef>
              <a:spcAft>
                <a:spcPts val="0"/>
              </a:spcAft>
              <a:buClr>
                <a:srgbClr val="000000"/>
              </a:buClr>
              <a:buSzPts val="2971"/>
              <a:buFont typeface="Arial"/>
              <a:buNone/>
            </a:pPr>
            <a:r>
              <a:rPr lang="en-US" sz="2600" dirty="0">
                <a:solidFill>
                  <a:schemeClr val="dk1"/>
                </a:solidFill>
              </a:rPr>
              <a:t>Identify a skill or belief you would like to grow in.  How will you monitor your growth?</a:t>
            </a:r>
            <a:endParaRPr sz="2600" dirty="0">
              <a:solidFill>
                <a:schemeClr val="dk1"/>
              </a:solidFill>
            </a:endParaRPr>
          </a:p>
          <a:p>
            <a:pPr marL="0" lvl="0" indent="0" algn="l" rtl="0">
              <a:lnSpc>
                <a:spcPct val="100000"/>
              </a:lnSpc>
              <a:spcBef>
                <a:spcPts val="0"/>
              </a:spcBef>
              <a:spcAft>
                <a:spcPts val="0"/>
              </a:spcAft>
              <a:buClr>
                <a:srgbClr val="000000"/>
              </a:buClr>
              <a:buSzPts val="2971"/>
              <a:buFont typeface="Arial"/>
              <a:buNone/>
            </a:pPr>
            <a:endParaRPr sz="2600" dirty="0">
              <a:solidFill>
                <a:schemeClr val="dk1"/>
              </a:solidFill>
            </a:endParaRPr>
          </a:p>
          <a:p>
            <a:pPr marL="0" lvl="0" indent="0" algn="l" rtl="0">
              <a:lnSpc>
                <a:spcPct val="100000"/>
              </a:lnSpc>
              <a:spcBef>
                <a:spcPts val="0"/>
              </a:spcBef>
              <a:spcAft>
                <a:spcPts val="0"/>
              </a:spcAft>
              <a:buClr>
                <a:srgbClr val="000000"/>
              </a:buClr>
              <a:buSzPts val="2971"/>
              <a:buFont typeface="Arial"/>
              <a:buNone/>
            </a:pPr>
            <a:r>
              <a:rPr lang="en-US" sz="2600" dirty="0">
                <a:solidFill>
                  <a:schemeClr val="dk1"/>
                </a:solidFill>
              </a:rPr>
              <a:t>Identify a school based coach who would benefit from learning about and practicing some of these skills. Make a plan for sharing/modeling/practice/feedback.</a:t>
            </a:r>
            <a:endParaRPr sz="2600" dirty="0">
              <a:solidFill>
                <a:schemeClr val="dk1"/>
              </a:solidFill>
            </a:endParaRPr>
          </a:p>
          <a:p>
            <a:pPr marL="0" lvl="0" indent="0" algn="l" rtl="0">
              <a:lnSpc>
                <a:spcPct val="100000"/>
              </a:lnSpc>
              <a:spcBef>
                <a:spcPts val="0"/>
              </a:spcBef>
              <a:spcAft>
                <a:spcPts val="0"/>
              </a:spcAft>
              <a:buClr>
                <a:srgbClr val="000000"/>
              </a:buClr>
              <a:buSzPts val="2971"/>
              <a:buFont typeface="Arial"/>
              <a:buNone/>
            </a:pPr>
            <a:endParaRPr sz="2600" dirty="0">
              <a:solidFill>
                <a:schemeClr val="dk1"/>
              </a:solidFill>
            </a:endParaRPr>
          </a:p>
          <a:p>
            <a:pPr marL="0" lvl="0" indent="0" algn="l" rtl="0">
              <a:lnSpc>
                <a:spcPct val="100000"/>
              </a:lnSpc>
              <a:spcBef>
                <a:spcPts val="0"/>
              </a:spcBef>
              <a:spcAft>
                <a:spcPts val="0"/>
              </a:spcAft>
              <a:buClr>
                <a:srgbClr val="000000"/>
              </a:buClr>
              <a:buSzPts val="2971"/>
              <a:buFont typeface="Arial"/>
              <a:buNone/>
            </a:pPr>
            <a:r>
              <a:rPr lang="en-US" sz="2600" dirty="0">
                <a:solidFill>
                  <a:schemeClr val="dk1"/>
                </a:solidFill>
              </a:rPr>
              <a:t>Watch for information about </a:t>
            </a:r>
            <a:r>
              <a:rPr lang="en-US" sz="2600" dirty="0">
                <a:solidFill>
                  <a:srgbClr val="C00000"/>
                </a:solidFill>
              </a:rPr>
              <a:t>Systems Coaching 102</a:t>
            </a:r>
            <a:r>
              <a:rPr lang="en-US" sz="2600" dirty="0">
                <a:solidFill>
                  <a:schemeClr val="dk1"/>
                </a:solidFill>
              </a:rPr>
              <a:t>!</a:t>
            </a:r>
            <a:r>
              <a:rPr lang="en-US" sz="2600" dirty="0">
                <a:solidFill>
                  <a:srgbClr val="C00000"/>
                </a:solidFill>
              </a:rPr>
              <a:t> </a:t>
            </a:r>
            <a:endParaRPr sz="2600" dirty="0">
              <a:solidFill>
                <a:srgbClr val="C00000"/>
              </a:solidFill>
            </a:endParaRPr>
          </a:p>
          <a:p>
            <a:pPr marL="0" lvl="0" indent="0" algn="l" rtl="0">
              <a:lnSpc>
                <a:spcPct val="70000"/>
              </a:lnSpc>
              <a:spcBef>
                <a:spcPts val="0"/>
              </a:spcBef>
              <a:spcAft>
                <a:spcPts val="0"/>
              </a:spcAft>
              <a:buClr>
                <a:srgbClr val="000000"/>
              </a:buClr>
              <a:buSzPts val="2971"/>
              <a:buFont typeface="Arial"/>
              <a:buNone/>
            </a:pPr>
            <a:endParaRPr sz="2600"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185"/>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p:txBody>
      </p:sp>
      <p:sp>
        <p:nvSpPr>
          <p:cNvPr id="1539" name="Google Shape;1539;p18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Managing Complex Change</a:t>
            </a:r>
            <a:endParaRPr dirty="0"/>
          </a:p>
        </p:txBody>
      </p:sp>
      <p:pic>
        <p:nvPicPr>
          <p:cNvPr id="1540" name="Google Shape;1540;p185" descr="Diagram of managing complex change demonstrating how leaving out one of each step causes a different issue at the end of the process."/>
          <p:cNvPicPr preferRelativeResize="0"/>
          <p:nvPr/>
        </p:nvPicPr>
        <p:blipFill rotWithShape="1">
          <a:blip r:embed="rId3">
            <a:alphaModFix/>
          </a:blip>
          <a:srcRect t="14345"/>
          <a:stretch/>
        </p:blipFill>
        <p:spPr>
          <a:xfrm>
            <a:off x="321650" y="1371600"/>
            <a:ext cx="8500700" cy="4696396"/>
          </a:xfrm>
          <a:prstGeom prst="rect">
            <a:avLst/>
          </a:prstGeom>
          <a:noFill/>
          <a:ln>
            <a:noFill/>
          </a:ln>
        </p:spPr>
      </p:pic>
      <p:sp>
        <p:nvSpPr>
          <p:cNvPr id="1541" name="Google Shape;1541;p185"/>
          <p:cNvSpPr txBox="1"/>
          <p:nvPr/>
        </p:nvSpPr>
        <p:spPr>
          <a:xfrm>
            <a:off x="0" y="5733725"/>
            <a:ext cx="82116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Source: Adapted from Knoster, T., Villa R., &amp; Thousand, J. (2000). A framework for thinking about systems change. In R. villa &amp; J. Thousand (Eds.), Restructuring for caring and effective education: Piecing the puzzle together (pp. 93-128). Baltimore: Paul H. Brookes Publishing Co.</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4"/>
          <p:cNvSpPr txBox="1"/>
          <p:nvPr/>
        </p:nvSpPr>
        <p:spPr>
          <a:xfrm>
            <a:off x="305850" y="1371900"/>
            <a:ext cx="8532300" cy="572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300" b="0" i="0" u="none" strike="noStrike" cap="none">
                <a:solidFill>
                  <a:srgbClr val="000000"/>
                </a:solidFill>
                <a:latin typeface="Verdana"/>
                <a:ea typeface="Verdana"/>
                <a:cs typeface="Verdana"/>
                <a:sym typeface="Verdana"/>
              </a:rPr>
              <a:t>A </a:t>
            </a:r>
            <a:r>
              <a:rPr lang="en-US" sz="2300" b="0" i="1" u="none" strike="noStrike" cap="none">
                <a:solidFill>
                  <a:srgbClr val="C00000"/>
                </a:solidFill>
                <a:latin typeface="Verdana"/>
                <a:ea typeface="Verdana"/>
                <a:cs typeface="Verdana"/>
                <a:sym typeface="Verdana"/>
              </a:rPr>
              <a:t>system</a:t>
            </a:r>
            <a:r>
              <a:rPr lang="en-US" sz="2300" b="0" i="0" u="none" strike="noStrike" cap="none">
                <a:solidFill>
                  <a:srgbClr val="000000"/>
                </a:solidFill>
                <a:latin typeface="Verdana"/>
                <a:ea typeface="Verdana"/>
                <a:cs typeface="Verdana"/>
                <a:sym typeface="Verdana"/>
              </a:rPr>
              <a:t> is a set of interacting or interdependent component parts forming a complex/intricate whole. </a:t>
            </a: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2300" b="0" i="1" u="none" strike="noStrike" cap="none">
                <a:solidFill>
                  <a:srgbClr val="C00000"/>
                </a:solidFill>
                <a:latin typeface="Verdana"/>
                <a:ea typeface="Verdana"/>
                <a:cs typeface="Verdana"/>
                <a:sym typeface="Verdana"/>
              </a:rPr>
              <a:t>Systems thinking</a:t>
            </a:r>
            <a:r>
              <a:rPr lang="en-US" sz="2300" b="0" i="0" u="none" strike="noStrike" cap="none">
                <a:solidFill>
                  <a:srgbClr val="000000"/>
                </a:solidFill>
                <a:latin typeface="Verdana"/>
                <a:ea typeface="Verdana"/>
                <a:cs typeface="Verdana"/>
                <a:sym typeface="Verdana"/>
              </a:rPr>
              <a:t> allows us to understand that all the components of a system are related and need to be assessed to ensure they are not getting in the way of successful student outcomes.</a:t>
            </a: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2300" b="0" i="1" u="none" strike="noStrike" cap="none">
                <a:solidFill>
                  <a:srgbClr val="C00000"/>
                </a:solidFill>
                <a:latin typeface="Verdana"/>
                <a:ea typeface="Verdana"/>
                <a:cs typeface="Verdana"/>
                <a:sym typeface="Verdana"/>
              </a:rPr>
              <a:t>System change</a:t>
            </a:r>
            <a:r>
              <a:rPr lang="en-US" sz="2300" b="0" i="0" u="none" strike="noStrike" cap="none">
                <a:solidFill>
                  <a:srgbClr val="000000"/>
                </a:solidFill>
                <a:latin typeface="Verdana"/>
                <a:ea typeface="Verdana"/>
                <a:cs typeface="Verdana"/>
                <a:sym typeface="Verdana"/>
              </a:rPr>
              <a:t> aims to bring about lasting change by altering underlying structures and supporting mechanisms which make the system operate in a certain way. These can include policies &amp; regulations, processes and procedures, relationships, resources (human, fiscal and material), power structures and values.</a:t>
            </a: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500" b="0" i="0" u="none" strike="noStrike" cap="none">
              <a:solidFill>
                <a:srgbClr val="000000"/>
              </a:solidFill>
              <a:latin typeface="Verdana"/>
              <a:ea typeface="Verdana"/>
              <a:cs typeface="Verdana"/>
              <a:sym typeface="Verdana"/>
            </a:endParaRPr>
          </a:p>
        </p:txBody>
      </p:sp>
      <p:sp>
        <p:nvSpPr>
          <p:cNvPr id="349" name="Google Shape;349;p5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What is Systems Change?</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186"/>
          <p:cNvSpPr txBox="1">
            <a:spLocks noGrp="1"/>
          </p:cNvSpPr>
          <p:nvPr>
            <p:ph type="title"/>
          </p:nvPr>
        </p:nvSpPr>
        <p:spPr>
          <a:xfrm>
            <a:off x="228600" y="228600"/>
            <a:ext cx="8686800" cy="1143300"/>
          </a:xfrm>
          <a:prstGeom prst="rect">
            <a:avLst/>
          </a:prstGeom>
          <a:solidFill>
            <a:srgbClr val="003369"/>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t>Great skills make </a:t>
            </a:r>
            <a:endParaRPr dirty="0"/>
          </a:p>
          <a:p>
            <a:pPr marL="0" lvl="0" indent="0" algn="ctr" rtl="0">
              <a:lnSpc>
                <a:spcPct val="100000"/>
              </a:lnSpc>
              <a:spcBef>
                <a:spcPts val="0"/>
              </a:spcBef>
              <a:spcAft>
                <a:spcPts val="0"/>
              </a:spcAft>
              <a:buSzPts val="4000"/>
              <a:buNone/>
            </a:pPr>
            <a:r>
              <a:rPr lang="en-US" dirty="0"/>
              <a:t>great coaches!</a:t>
            </a:r>
            <a:endParaRPr dirty="0"/>
          </a:p>
        </p:txBody>
      </p:sp>
      <p:sp>
        <p:nvSpPr>
          <p:cNvPr id="1547" name="Google Shape;1547;p186"/>
          <p:cNvSpPr txBox="1"/>
          <p:nvPr/>
        </p:nvSpPr>
        <p:spPr>
          <a:xfrm>
            <a:off x="336000" y="1560625"/>
            <a:ext cx="8472000" cy="435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Verdana"/>
                <a:ea typeface="Verdana"/>
                <a:cs typeface="Verdana"/>
                <a:sym typeface="Verdana"/>
              </a:rPr>
              <a:t>Your job already requires critical coaching skills:</a:t>
            </a:r>
            <a:endParaRPr sz="2800" b="0" i="0" u="none" strike="noStrike" cap="none">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dk1"/>
              </a:buClr>
              <a:buSzPts val="2900"/>
              <a:buFont typeface="Verdana"/>
              <a:buChar char="•"/>
            </a:pPr>
            <a:r>
              <a:rPr lang="en-US" sz="2800" b="0" i="0" u="none" strike="noStrike" cap="none">
                <a:solidFill>
                  <a:schemeClr val="dk1"/>
                </a:solidFill>
                <a:latin typeface="Verdana"/>
                <a:ea typeface="Verdana"/>
                <a:cs typeface="Verdana"/>
                <a:sym typeface="Verdana"/>
              </a:rPr>
              <a:t>Listening </a:t>
            </a:r>
            <a:endParaRPr sz="2800" b="0" i="0" u="none" strike="noStrike" cap="none">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dk1"/>
              </a:buClr>
              <a:buSzPts val="2900"/>
              <a:buFont typeface="Verdana"/>
              <a:buChar char="•"/>
            </a:pPr>
            <a:r>
              <a:rPr lang="en-US" sz="2800" b="0" i="0" u="none" strike="noStrike" cap="none">
                <a:solidFill>
                  <a:schemeClr val="dk1"/>
                </a:solidFill>
                <a:latin typeface="Verdana"/>
                <a:ea typeface="Verdana"/>
                <a:cs typeface="Verdana"/>
                <a:sym typeface="Verdana"/>
              </a:rPr>
              <a:t>Building trust</a:t>
            </a:r>
            <a:endParaRPr sz="2800" b="0" i="0" u="none" strike="noStrike" cap="none">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dk1"/>
              </a:buClr>
              <a:buSzPts val="2900"/>
              <a:buFont typeface="Verdana"/>
              <a:buChar char="•"/>
            </a:pPr>
            <a:r>
              <a:rPr lang="en-US" sz="2800" b="0" i="0" u="none" strike="noStrike" cap="none">
                <a:solidFill>
                  <a:schemeClr val="dk1"/>
                </a:solidFill>
                <a:latin typeface="Verdana"/>
                <a:ea typeface="Verdana"/>
                <a:cs typeface="Verdana"/>
                <a:sym typeface="Verdana"/>
              </a:rPr>
              <a:t>Relationships building </a:t>
            </a:r>
            <a:endParaRPr sz="2800" b="0" i="0" u="none" strike="noStrike" cap="none">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dk1"/>
              </a:buClr>
              <a:buSzPts val="2900"/>
              <a:buFont typeface="Verdana"/>
              <a:buChar char="•"/>
            </a:pPr>
            <a:r>
              <a:rPr lang="en-US" sz="2800" b="0" i="0" u="none" strike="noStrike" cap="none">
                <a:solidFill>
                  <a:schemeClr val="dk1"/>
                </a:solidFill>
                <a:latin typeface="Verdana"/>
                <a:ea typeface="Verdana"/>
                <a:cs typeface="Verdana"/>
                <a:sym typeface="Verdana"/>
              </a:rPr>
              <a:t>Communication </a:t>
            </a:r>
            <a:endParaRPr sz="2800" b="0" i="0" u="none" strike="noStrike" cap="none">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dk1"/>
              </a:buClr>
              <a:buSzPts val="2900"/>
              <a:buFont typeface="Verdana"/>
              <a:buChar char="•"/>
            </a:pPr>
            <a:r>
              <a:rPr lang="en-US" sz="2800" b="0" i="0" u="none" strike="noStrike" cap="none">
                <a:solidFill>
                  <a:schemeClr val="dk1"/>
                </a:solidFill>
                <a:latin typeface="Verdana"/>
                <a:ea typeface="Verdana"/>
                <a:cs typeface="Verdana"/>
                <a:sym typeface="Verdana"/>
              </a:rPr>
              <a:t>Problem solving </a:t>
            </a:r>
            <a:endParaRPr sz="2800" b="0" i="0" u="none" strike="noStrike" cap="none">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dk1"/>
              </a:buClr>
              <a:buSzPts val="2900"/>
              <a:buFont typeface="Verdana"/>
              <a:buChar char="•"/>
            </a:pPr>
            <a:r>
              <a:rPr lang="en-US" sz="2800" b="0" i="0" u="none" strike="noStrike" cap="none">
                <a:solidFill>
                  <a:schemeClr val="dk1"/>
                </a:solidFill>
                <a:latin typeface="Verdana"/>
                <a:ea typeface="Verdana"/>
                <a:cs typeface="Verdana"/>
                <a:sym typeface="Verdana"/>
              </a:rPr>
              <a:t>Data analysis </a:t>
            </a:r>
            <a:endParaRPr sz="2800" b="0" i="0" u="none" strike="noStrike" cap="none">
              <a:solidFill>
                <a:srgbClr val="000000"/>
              </a:solidFill>
              <a:latin typeface="Verdana"/>
              <a:ea typeface="Verdana"/>
              <a:cs typeface="Verdana"/>
              <a:sym typeface="Verdana"/>
            </a:endParaRPr>
          </a:p>
          <a:p>
            <a:pPr marL="285750" marR="0" lvl="0" indent="-285750" algn="l" rtl="0">
              <a:lnSpc>
                <a:spcPct val="100000"/>
              </a:lnSpc>
              <a:spcBef>
                <a:spcPts val="0"/>
              </a:spcBef>
              <a:spcAft>
                <a:spcPts val="0"/>
              </a:spcAft>
              <a:buClr>
                <a:schemeClr val="dk1"/>
              </a:buClr>
              <a:buSzPts val="2900"/>
              <a:buFont typeface="Verdana"/>
              <a:buChar char="•"/>
            </a:pPr>
            <a:r>
              <a:rPr lang="en-US" sz="2800" b="0" i="0" u="none" strike="noStrike" cap="none">
                <a:solidFill>
                  <a:schemeClr val="dk1"/>
                </a:solidFill>
                <a:latin typeface="Verdana"/>
                <a:ea typeface="Verdana"/>
                <a:cs typeface="Verdana"/>
                <a:sym typeface="Verdana"/>
              </a:rPr>
              <a:t>Collaboration</a:t>
            </a:r>
            <a:endParaRPr sz="2800" b="0" i="0" u="none" strike="noStrike" cap="none">
              <a:solidFill>
                <a:srgbClr val="000000"/>
              </a:solidFill>
              <a:latin typeface="Verdana"/>
              <a:ea typeface="Verdana"/>
              <a:cs typeface="Verdana"/>
              <a:sym typeface="Verdana"/>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p:txBody>
      </p:sp>
      <p:pic>
        <p:nvPicPr>
          <p:cNvPr id="1548" name="Google Shape;1548;p18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131000" y="2766525"/>
            <a:ext cx="3522804" cy="23730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187"/>
          <p:cNvSpPr txBox="1">
            <a:spLocks noGrp="1"/>
          </p:cNvSpPr>
          <p:nvPr>
            <p:ph type="title"/>
          </p:nvPr>
        </p:nvSpPr>
        <p:spPr>
          <a:xfrm>
            <a:off x="228600" y="228600"/>
            <a:ext cx="87504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600" dirty="0"/>
              <a:t>Identify Your Core Competencies </a:t>
            </a:r>
            <a:endParaRPr sz="3600" dirty="0"/>
          </a:p>
          <a:p>
            <a:pPr marL="0" lvl="0" indent="0" algn="ctr" rtl="0">
              <a:lnSpc>
                <a:spcPct val="100000"/>
              </a:lnSpc>
              <a:spcBef>
                <a:spcPts val="0"/>
              </a:spcBef>
              <a:spcAft>
                <a:spcPts val="0"/>
              </a:spcAft>
              <a:buSzPts val="4000"/>
              <a:buNone/>
            </a:pPr>
            <a:r>
              <a:rPr lang="en-US" sz="3600" dirty="0"/>
              <a:t>(Skills)</a:t>
            </a:r>
            <a:endParaRPr sz="3600" dirty="0"/>
          </a:p>
        </p:txBody>
      </p:sp>
      <p:sp>
        <p:nvSpPr>
          <p:cNvPr id="1554" name="Google Shape;1554;p187"/>
          <p:cNvSpPr txBox="1"/>
          <p:nvPr/>
        </p:nvSpPr>
        <p:spPr>
          <a:xfrm>
            <a:off x="266700" y="1442075"/>
            <a:ext cx="8610600" cy="492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3 components to this tool to help you identify strengths and opportunities for growth as a facilitator: </a:t>
            </a:r>
            <a:endParaRPr sz="2800" b="0" i="0" u="none" strike="noStrike" cap="none">
              <a:solidFill>
                <a:srgbClr val="000000"/>
              </a:solidFill>
              <a:latin typeface="Verdana"/>
              <a:ea typeface="Verdana"/>
              <a:cs typeface="Verdana"/>
              <a:sym typeface="Verdana"/>
            </a:endParaRPr>
          </a:p>
          <a:p>
            <a:pPr marL="0" marR="0" lvl="4"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	(1) skills and knowledge; </a:t>
            </a:r>
            <a:endParaRPr sz="2800" b="0" i="0" u="none" strike="noStrike" cap="none">
              <a:solidFill>
                <a:srgbClr val="000000"/>
              </a:solidFill>
              <a:latin typeface="Verdana"/>
              <a:ea typeface="Verdana"/>
              <a:cs typeface="Verdana"/>
              <a:sym typeface="Verdana"/>
            </a:endParaRPr>
          </a:p>
          <a:p>
            <a:pPr marL="0" marR="0" lvl="1"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	(2) emotional intelligence; and </a:t>
            </a:r>
            <a:endParaRPr sz="2800" b="0" i="0" u="none" strike="noStrike" cap="none">
              <a:solidFill>
                <a:srgbClr val="000000"/>
              </a:solidFill>
              <a:latin typeface="Verdana"/>
              <a:ea typeface="Verdana"/>
              <a:cs typeface="Verdana"/>
              <a:sym typeface="Verdana"/>
            </a:endParaRPr>
          </a:p>
          <a:p>
            <a:pPr marL="0" marR="0" lvl="1"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	(3) will and capacity</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28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2800" b="1" i="0" u="none" strike="noStrike" cap="none">
                <a:solidFill>
                  <a:srgbClr val="980000"/>
                </a:solidFill>
                <a:latin typeface="Verdana"/>
                <a:ea typeface="Verdana"/>
                <a:cs typeface="Verdana"/>
                <a:sym typeface="Verdana"/>
              </a:rPr>
              <a:t>Complete Section 1</a:t>
            </a:r>
            <a:r>
              <a:rPr lang="en-US" sz="2800" b="0" i="0" u="none" strike="noStrike" cap="none">
                <a:solidFill>
                  <a:srgbClr val="980000"/>
                </a:solidFill>
                <a:latin typeface="Verdana"/>
                <a:ea typeface="Verdana"/>
                <a:cs typeface="Verdana"/>
                <a:sym typeface="Verdana"/>
              </a:rPr>
              <a:t>: </a:t>
            </a:r>
            <a:r>
              <a:rPr lang="en-US" sz="2800" b="0" i="1" u="none" strike="noStrike" cap="none">
                <a:solidFill>
                  <a:srgbClr val="980000"/>
                </a:solidFill>
                <a:latin typeface="Verdana"/>
                <a:ea typeface="Verdana"/>
                <a:cs typeface="Verdana"/>
                <a:sym typeface="Verdana"/>
              </a:rPr>
              <a:t>All 3 subsections</a:t>
            </a:r>
            <a:r>
              <a:rPr lang="en-US" sz="2800" b="1" i="1" u="none" strike="noStrike" cap="none">
                <a:solidFill>
                  <a:srgbClr val="980000"/>
                </a:solidFill>
                <a:latin typeface="Verdana"/>
                <a:ea typeface="Verdana"/>
                <a:cs typeface="Verdana"/>
                <a:sym typeface="Verdana"/>
              </a:rPr>
              <a:t> </a:t>
            </a:r>
            <a:endParaRPr sz="2800" b="1" i="1" u="none" strike="noStrike" cap="none">
              <a:solidFill>
                <a:srgbClr val="980000"/>
              </a:solidFill>
              <a:latin typeface="Verdana"/>
              <a:ea typeface="Verdana"/>
              <a:cs typeface="Verdana"/>
              <a:sym typeface="Verdana"/>
            </a:endParaRPr>
          </a:p>
          <a:p>
            <a:pPr marL="914400" marR="0" lvl="0" indent="-393700" algn="l" rtl="0">
              <a:lnSpc>
                <a:spcPct val="100000"/>
              </a:lnSpc>
              <a:spcBef>
                <a:spcPts val="0"/>
              </a:spcBef>
              <a:spcAft>
                <a:spcPts val="0"/>
              </a:spcAft>
              <a:buClr>
                <a:srgbClr val="000000"/>
              </a:buClr>
              <a:buSzPts val="2600"/>
              <a:buFont typeface="Verdana"/>
              <a:buChar char="●"/>
            </a:pPr>
            <a:r>
              <a:rPr lang="en-US" sz="2800" b="0" i="0" u="none" strike="noStrike" cap="none">
                <a:solidFill>
                  <a:srgbClr val="000000"/>
                </a:solidFill>
                <a:latin typeface="Verdana"/>
                <a:ea typeface="Verdana"/>
                <a:cs typeface="Verdana"/>
                <a:sym typeface="Verdana"/>
              </a:rPr>
              <a:t>Team Development &amp; Facilitation</a:t>
            </a:r>
            <a:endParaRPr sz="2800" b="0" i="0" u="none" strike="noStrike" cap="none">
              <a:solidFill>
                <a:srgbClr val="000000"/>
              </a:solidFill>
              <a:latin typeface="Verdana"/>
              <a:ea typeface="Verdana"/>
              <a:cs typeface="Verdana"/>
              <a:sym typeface="Verdana"/>
            </a:endParaRPr>
          </a:p>
          <a:p>
            <a:pPr marL="914400" marR="0" lvl="0" indent="-393700" algn="l" rtl="0">
              <a:lnSpc>
                <a:spcPct val="100000"/>
              </a:lnSpc>
              <a:spcBef>
                <a:spcPts val="0"/>
              </a:spcBef>
              <a:spcAft>
                <a:spcPts val="0"/>
              </a:spcAft>
              <a:buClr>
                <a:srgbClr val="000000"/>
              </a:buClr>
              <a:buSzPts val="2600"/>
              <a:buFont typeface="Verdana"/>
              <a:buChar char="●"/>
            </a:pPr>
            <a:r>
              <a:rPr lang="en-US" sz="2800" b="0" i="0" u="none" strike="noStrike" cap="none">
                <a:solidFill>
                  <a:srgbClr val="000000"/>
                </a:solidFill>
                <a:latin typeface="Verdana"/>
                <a:ea typeface="Verdana"/>
                <a:cs typeface="Verdana"/>
                <a:sym typeface="Verdana"/>
              </a:rPr>
              <a:t>Communication</a:t>
            </a:r>
            <a:endParaRPr sz="2800" b="0" i="0" u="none" strike="noStrike" cap="none">
              <a:solidFill>
                <a:srgbClr val="000000"/>
              </a:solidFill>
              <a:latin typeface="Verdana"/>
              <a:ea typeface="Verdana"/>
              <a:cs typeface="Verdana"/>
              <a:sym typeface="Verdana"/>
            </a:endParaRPr>
          </a:p>
          <a:p>
            <a:pPr marL="914400" marR="0" lvl="0" indent="-393700" algn="l" rtl="0">
              <a:lnSpc>
                <a:spcPct val="100000"/>
              </a:lnSpc>
              <a:spcBef>
                <a:spcPts val="0"/>
              </a:spcBef>
              <a:spcAft>
                <a:spcPts val="0"/>
              </a:spcAft>
              <a:buClr>
                <a:srgbClr val="000000"/>
              </a:buClr>
              <a:buSzPts val="2600"/>
              <a:buFont typeface="Verdana"/>
              <a:buChar char="●"/>
            </a:pPr>
            <a:r>
              <a:rPr lang="en-US" sz="2800" b="0" i="0" u="none" strike="noStrike" cap="none">
                <a:solidFill>
                  <a:srgbClr val="000000"/>
                </a:solidFill>
                <a:latin typeface="Verdana"/>
                <a:ea typeface="Verdana"/>
                <a:cs typeface="Verdana"/>
                <a:sym typeface="Verdana"/>
              </a:rPr>
              <a:t>Conflict &amp; Commitment</a:t>
            </a:r>
            <a:endParaRPr sz="28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p>
            <a:pPr marL="91440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
        <p:nvSpPr>
          <p:cNvPr id="1555" name="Google Shape;1555;p187"/>
          <p:cNvSpPr txBox="1"/>
          <p:nvPr/>
        </p:nvSpPr>
        <p:spPr>
          <a:xfrm>
            <a:off x="0" y="6432850"/>
            <a:ext cx="6088500" cy="36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600" i="0" u="none" strike="noStrike" cap="none">
                <a:solidFill>
                  <a:schemeClr val="dk1"/>
                </a:solidFill>
                <a:latin typeface="Verdana"/>
                <a:ea typeface="Verdana"/>
                <a:cs typeface="Verdana"/>
                <a:sym typeface="Verdana"/>
              </a:rPr>
              <a:t>Aguilar, The Art of Coaching Teams, pg. 299-300</a:t>
            </a:r>
            <a:endParaRPr sz="1600" i="0" u="none" strike="noStrike" cap="none">
              <a:solidFill>
                <a:srgbClr val="000000"/>
              </a:solidFill>
              <a:latin typeface="Verdana"/>
              <a:ea typeface="Verdana"/>
              <a:cs typeface="Verdana"/>
              <a:sym typeface="Verdana"/>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188"/>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p:txBody>
      </p:sp>
      <p:sp>
        <p:nvSpPr>
          <p:cNvPr id="1562" name="Google Shape;1562;p18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Facilitator Core Competencies</a:t>
            </a:r>
            <a:endParaRPr dirty="0"/>
          </a:p>
        </p:txBody>
      </p:sp>
      <p:sp>
        <p:nvSpPr>
          <p:cNvPr id="1563" name="Google Shape;1563;p188"/>
          <p:cNvSpPr txBox="1"/>
          <p:nvPr/>
        </p:nvSpPr>
        <p:spPr>
          <a:xfrm>
            <a:off x="1078600" y="5892425"/>
            <a:ext cx="73347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000000"/>
                </a:solidFill>
                <a:latin typeface="Verdana"/>
                <a:ea typeface="Verdana"/>
                <a:cs typeface="Verdana"/>
                <a:sym typeface="Verdana"/>
              </a:rPr>
              <a:t>Aguilar, The Art of Coaching Teams, pg. 288</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600">
                <a:latin typeface="Verdana"/>
                <a:ea typeface="Verdana"/>
                <a:cs typeface="Verdana"/>
                <a:sym typeface="Verdana"/>
              </a:rPr>
              <a:t>Workbook pages 63-64 - fillable </a:t>
            </a:r>
            <a:endParaRPr sz="1600">
              <a:latin typeface="Verdana"/>
              <a:ea typeface="Verdana"/>
              <a:cs typeface="Verdana"/>
              <a:sym typeface="Verdana"/>
            </a:endParaRPr>
          </a:p>
        </p:txBody>
      </p:sp>
      <p:pic>
        <p:nvPicPr>
          <p:cNvPr id="1564" name="Google Shape;1564;p18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25575" y="1475100"/>
            <a:ext cx="8686800" cy="4314125"/>
          </a:xfrm>
          <a:prstGeom prst="rect">
            <a:avLst/>
          </a:prstGeom>
          <a:noFill/>
          <a:ln w="9525" cap="flat" cmpd="sng">
            <a:solidFill>
              <a:schemeClr val="dk1"/>
            </a:solidFill>
            <a:prstDash val="solid"/>
            <a:round/>
            <a:headEnd type="none" w="sm" len="sm"/>
            <a:tailEnd type="none" w="sm" len="sm"/>
          </a:ln>
        </p:spPr>
      </p:pic>
      <p:pic>
        <p:nvPicPr>
          <p:cNvPr id="1565" name="Google Shape;1565;p18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5896550"/>
            <a:ext cx="961450" cy="96145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89"/>
          <p:cNvSpPr txBox="1">
            <a:spLocks noGrp="1"/>
          </p:cNvSpPr>
          <p:nvPr>
            <p:ph type="body" idx="1"/>
          </p:nvPr>
        </p:nvSpPr>
        <p:spPr>
          <a:xfrm>
            <a:off x="457200" y="1434650"/>
            <a:ext cx="2985600" cy="4518300"/>
          </a:xfrm>
          <a:prstGeom prst="rect">
            <a:avLst/>
          </a:prstGeom>
          <a:solidFill>
            <a:srgbClr val="003369">
              <a:alpha val="70980"/>
            </a:srgbClr>
          </a:solid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400"/>
              <a:buFont typeface="Arial"/>
              <a:buNone/>
            </a:pPr>
            <a:r>
              <a:rPr lang="en-US" sz="2700" dirty="0"/>
              <a:t>Thank you for spending time with us the past two days. Please complete the evaluation to provide us feedback to assist with our planning. </a:t>
            </a:r>
            <a:endParaRPr dirty="0"/>
          </a:p>
        </p:txBody>
      </p:sp>
      <p:sp>
        <p:nvSpPr>
          <p:cNvPr id="1572" name="Google Shape;1572;p189"/>
          <p:cNvSpPr txBox="1">
            <a:spLocks noGrp="1"/>
          </p:cNvSpPr>
          <p:nvPr>
            <p:ph type="subTitle" idx="2"/>
          </p:nvPr>
        </p:nvSpPr>
        <p:spPr>
          <a:xfrm>
            <a:off x="188100" y="117525"/>
            <a:ext cx="3254700" cy="1161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640"/>
              </a:spcBef>
              <a:spcAft>
                <a:spcPts val="0"/>
              </a:spcAft>
              <a:buSzPts val="2000"/>
              <a:buNone/>
            </a:pPr>
            <a:r>
              <a:rPr lang="en-US" sz="3600" dirty="0"/>
              <a:t>Evaluation</a:t>
            </a:r>
            <a:endParaRPr sz="3600" dirty="0"/>
          </a:p>
        </p:txBody>
      </p:sp>
      <p:sp>
        <p:nvSpPr>
          <p:cNvPr id="1573" name="Google Shape;1573;p189">
            <a:extLst>
              <a:ext uri="{C183D7F6-B498-43B3-948B-1728B52AA6E4}">
                <adec:decorative xmlns:adec="http://schemas.microsoft.com/office/drawing/2017/decorative" val="1"/>
              </a:ext>
            </a:extLst>
          </p:cNvPr>
          <p:cNvSpPr txBox="1">
            <a:spLocks noGrp="1"/>
          </p:cNvSpPr>
          <p:nvPr>
            <p:ph type="body" idx="3"/>
          </p:nvPr>
        </p:nvSpPr>
        <p:spPr>
          <a:xfrm>
            <a:off x="3673275" y="271425"/>
            <a:ext cx="4963800" cy="5676600"/>
          </a:xfrm>
          <a:prstGeom prst="rect">
            <a:avLst/>
          </a:prstGeom>
          <a:noFill/>
          <a:ln w="28575" cap="flat" cmpd="sng">
            <a:solidFill>
              <a:srgbClr val="003369"/>
            </a:solidFill>
            <a:prstDash val="lg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2600"/>
              <a:buNone/>
            </a:pPr>
            <a:endParaRPr dirty="0"/>
          </a:p>
          <a:p>
            <a:pPr marL="0" lvl="0" indent="0" algn="l" rtl="0">
              <a:lnSpc>
                <a:spcPct val="100000"/>
              </a:lnSpc>
              <a:spcBef>
                <a:spcPts val="640"/>
              </a:spcBef>
              <a:spcAft>
                <a:spcPts val="0"/>
              </a:spcAft>
              <a:buSzPts val="2600"/>
              <a:buNone/>
            </a:pPr>
            <a:endParaRPr dirty="0"/>
          </a:p>
          <a:p>
            <a:pPr marL="0" lvl="0" indent="0" algn="l" rtl="0">
              <a:lnSpc>
                <a:spcPct val="100000"/>
              </a:lnSpc>
              <a:spcBef>
                <a:spcPts val="640"/>
              </a:spcBef>
              <a:spcAft>
                <a:spcPts val="0"/>
              </a:spcAft>
              <a:buSzPts val="2600"/>
              <a:buNone/>
            </a:pPr>
            <a:endParaRPr dirty="0"/>
          </a:p>
          <a:p>
            <a:pPr marL="0" lvl="0" indent="0" algn="l" rtl="0">
              <a:lnSpc>
                <a:spcPct val="100000"/>
              </a:lnSpc>
              <a:spcBef>
                <a:spcPts val="640"/>
              </a:spcBef>
              <a:spcAft>
                <a:spcPts val="0"/>
              </a:spcAft>
              <a:buSzPts val="2600"/>
              <a:buNone/>
            </a:pPr>
            <a:endParaRPr dirty="0"/>
          </a:p>
          <a:p>
            <a:pPr marL="0" lvl="0" indent="0" algn="l" rtl="0">
              <a:lnSpc>
                <a:spcPct val="100000"/>
              </a:lnSpc>
              <a:spcBef>
                <a:spcPts val="640"/>
              </a:spcBef>
              <a:spcAft>
                <a:spcPts val="0"/>
              </a:spcAft>
              <a:buSzPts val="2600"/>
              <a:buNone/>
            </a:pPr>
            <a:endParaRPr dirty="0"/>
          </a:p>
          <a:p>
            <a:pPr marL="0" lvl="0" indent="0" algn="l" rtl="0">
              <a:lnSpc>
                <a:spcPct val="100000"/>
              </a:lnSpc>
              <a:spcBef>
                <a:spcPts val="640"/>
              </a:spcBef>
              <a:spcAft>
                <a:spcPts val="0"/>
              </a:spcAft>
              <a:buSzPts val="2600"/>
              <a:buNone/>
            </a:pPr>
            <a:endParaRPr dirty="0"/>
          </a:p>
          <a:p>
            <a:pPr marL="0" lvl="0" indent="0" algn="l" rtl="0">
              <a:lnSpc>
                <a:spcPct val="100000"/>
              </a:lnSpc>
              <a:spcBef>
                <a:spcPts val="640"/>
              </a:spcBef>
              <a:spcAft>
                <a:spcPts val="0"/>
              </a:spcAft>
              <a:buSzPts val="2600"/>
              <a:buNone/>
            </a:pPr>
            <a:endParaRPr dirty="0"/>
          </a:p>
          <a:p>
            <a:pPr marL="0" lvl="0" indent="0" algn="l" rtl="0">
              <a:lnSpc>
                <a:spcPct val="100000"/>
              </a:lnSpc>
              <a:spcBef>
                <a:spcPts val="640"/>
              </a:spcBef>
              <a:spcAft>
                <a:spcPts val="0"/>
              </a:spcAft>
              <a:buSzPts val="2600"/>
              <a:buNone/>
            </a:pPr>
            <a:endParaRPr dirty="0"/>
          </a:p>
          <a:p>
            <a:pPr marL="0" lvl="0" indent="0" algn="l" rtl="0">
              <a:lnSpc>
                <a:spcPct val="100000"/>
              </a:lnSpc>
              <a:spcBef>
                <a:spcPts val="640"/>
              </a:spcBef>
              <a:spcAft>
                <a:spcPts val="0"/>
              </a:spcAft>
              <a:buSzPts val="2600"/>
              <a:buNone/>
            </a:pPr>
            <a:endParaRPr dirty="0"/>
          </a:p>
          <a:p>
            <a:pPr marL="0" lvl="0" indent="0" algn="l" rtl="0">
              <a:lnSpc>
                <a:spcPct val="100000"/>
              </a:lnSpc>
              <a:spcBef>
                <a:spcPts val="640"/>
              </a:spcBef>
              <a:spcAft>
                <a:spcPts val="0"/>
              </a:spcAft>
              <a:buSzPts val="2600"/>
              <a:buNone/>
            </a:pPr>
            <a:endParaRPr dirty="0"/>
          </a:p>
        </p:txBody>
      </p:sp>
      <p:sp>
        <p:nvSpPr>
          <p:cNvPr id="1574" name="Google Shape;1574;p189"/>
          <p:cNvSpPr txBox="1"/>
          <p:nvPr/>
        </p:nvSpPr>
        <p:spPr>
          <a:xfrm>
            <a:off x="3776250" y="4600925"/>
            <a:ext cx="4860900" cy="1347000"/>
          </a:xfrm>
          <a:prstGeom prst="rect">
            <a:avLst/>
          </a:prstGeom>
          <a:noFill/>
          <a:ln w="28575" cap="flat" cmpd="sng">
            <a:solidFill>
              <a:srgbClr val="003369"/>
            </a:solidFill>
            <a:prstDash val="lgDash"/>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500" u="sng">
                <a:solidFill>
                  <a:schemeClr val="hlink"/>
                </a:solidFill>
                <a:latin typeface="Verdana"/>
                <a:ea typeface="Verdana"/>
                <a:cs typeface="Verdana"/>
                <a:sym typeface="Verdana"/>
                <a:hlinkClick r:id="rId3"/>
              </a:rPr>
              <a:t>https://tinyurl.com/VTSSSCI1010</a:t>
            </a:r>
            <a:r>
              <a:rPr lang="en-US" sz="3500">
                <a:solidFill>
                  <a:schemeClr val="dk1"/>
                </a:solidFill>
                <a:latin typeface="Verdana"/>
                <a:ea typeface="Verdana"/>
                <a:cs typeface="Verdana"/>
                <a:sym typeface="Verdana"/>
              </a:rPr>
              <a:t>  </a:t>
            </a:r>
            <a:endParaRPr sz="3500" b="0" i="0" u="none" strike="noStrike" cap="none">
              <a:solidFill>
                <a:schemeClr val="dk1"/>
              </a:solidFill>
              <a:latin typeface="Verdana"/>
              <a:ea typeface="Verdana"/>
              <a:cs typeface="Verdana"/>
              <a:sym typeface="Verdana"/>
            </a:endParaRPr>
          </a:p>
        </p:txBody>
      </p:sp>
      <p:pic>
        <p:nvPicPr>
          <p:cNvPr id="1575" name="Google Shape;1575;p18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259174" y="517100"/>
            <a:ext cx="3792025" cy="3792050"/>
          </a:xfrm>
          <a:prstGeom prst="rect">
            <a:avLst/>
          </a:prstGeom>
          <a:noFill/>
          <a:ln>
            <a:noFill/>
          </a:ln>
        </p:spPr>
      </p:pic>
      <p:sp>
        <p:nvSpPr>
          <p:cNvPr id="2" name="Title 1" hidden="1">
            <a:extLst>
              <a:ext uri="{FF2B5EF4-FFF2-40B4-BE49-F238E27FC236}">
                <a16:creationId xmlns:a16="http://schemas.microsoft.com/office/drawing/2014/main" id="{BEB894C9-CB15-5F10-F5B4-01B5700216EF}"/>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Evaluation Link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5">
            <a:extLst>
              <a:ext uri="{C183D7F6-B498-43B3-948B-1728B52AA6E4}">
                <adec:decorative xmlns:adec="http://schemas.microsoft.com/office/drawing/2017/decorative" val="1"/>
              </a:ext>
            </a:extLst>
          </p:cNvPr>
          <p:cNvSpPr txBox="1">
            <a:spLocks noGrp="1"/>
          </p:cNvSpPr>
          <p:nvPr>
            <p:ph type="body" idx="1"/>
          </p:nvPr>
        </p:nvSpPr>
        <p:spPr>
          <a:xfrm>
            <a:off x="457200" y="1600200"/>
            <a:ext cx="4037700" cy="118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p:txBody>
      </p:sp>
      <p:sp>
        <p:nvSpPr>
          <p:cNvPr id="356" name="Google Shape;356;p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111"/>
              <a:buNone/>
            </a:pPr>
            <a:r>
              <a:rPr lang="en-US"/>
              <a:t>The Three Principles that Guide Systems Coaches’ Work</a:t>
            </a:r>
            <a:endParaRPr/>
          </a:p>
        </p:txBody>
      </p:sp>
      <p:pic>
        <p:nvPicPr>
          <p:cNvPr id="357" name="Google Shape;357;p55" descr="Diagram of the body with explanation of what each organ does"/>
          <p:cNvPicPr preferRelativeResize="0"/>
          <p:nvPr/>
        </p:nvPicPr>
        <p:blipFill rotWithShape="1">
          <a:blip r:embed="rId3">
            <a:alphaModFix/>
          </a:blip>
          <a:srcRect/>
          <a:stretch/>
        </p:blipFill>
        <p:spPr>
          <a:xfrm>
            <a:off x="5152475" y="2120188"/>
            <a:ext cx="3699850" cy="2617625"/>
          </a:xfrm>
          <a:prstGeom prst="rect">
            <a:avLst/>
          </a:prstGeom>
          <a:noFill/>
          <a:ln w="9525" cap="flat" cmpd="sng">
            <a:solidFill>
              <a:schemeClr val="dk1"/>
            </a:solidFill>
            <a:prstDash val="solid"/>
            <a:round/>
            <a:headEnd type="none" w="sm" len="sm"/>
            <a:tailEnd type="none" w="sm" len="sm"/>
          </a:ln>
        </p:spPr>
      </p:pic>
      <p:sp>
        <p:nvSpPr>
          <p:cNvPr id="358" name="Google Shape;358;p55">
            <a:extLst>
              <a:ext uri="{C183D7F6-B498-43B3-948B-1728B52AA6E4}">
                <adec:decorative xmlns:adec="http://schemas.microsoft.com/office/drawing/2017/decorative" val="1"/>
              </a:ext>
            </a:extLst>
          </p:cNvPr>
          <p:cNvSpPr txBox="1"/>
          <p:nvPr/>
        </p:nvSpPr>
        <p:spPr>
          <a:xfrm>
            <a:off x="457200" y="2749525"/>
            <a:ext cx="4619100" cy="517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chemeClr val="dk1"/>
              </a:buClr>
              <a:buSzPts val="1800"/>
              <a:buFont typeface="Arial"/>
              <a:buNone/>
            </a:pPr>
            <a:endParaRPr sz="2400" b="0" i="0" u="none" strike="noStrike" cap="none">
              <a:solidFill>
                <a:schemeClr val="dk1"/>
              </a:solidFill>
              <a:latin typeface="Verdana"/>
              <a:ea typeface="Verdana"/>
              <a:cs typeface="Verdana"/>
              <a:sym typeface="Verdana"/>
            </a:endParaRPr>
          </a:p>
        </p:txBody>
      </p:sp>
      <p:sp>
        <p:nvSpPr>
          <p:cNvPr id="359" name="Google Shape;359;p55">
            <a:extLst>
              <a:ext uri="{C183D7F6-B498-43B3-948B-1728B52AA6E4}">
                <adec:decorative xmlns:adec="http://schemas.microsoft.com/office/drawing/2017/decorative" val="1"/>
              </a:ext>
            </a:extLst>
          </p:cNvPr>
          <p:cNvSpPr txBox="1"/>
          <p:nvPr/>
        </p:nvSpPr>
        <p:spPr>
          <a:xfrm>
            <a:off x="439775" y="4161250"/>
            <a:ext cx="4712700" cy="517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chemeClr val="dk1"/>
              </a:buClr>
              <a:buSzPts val="1800"/>
              <a:buFont typeface="Arial"/>
              <a:buNone/>
            </a:pPr>
            <a:endParaRPr sz="2400" b="0" i="0" u="none" strike="noStrike" cap="none">
              <a:solidFill>
                <a:schemeClr val="dk1"/>
              </a:solidFill>
              <a:latin typeface="Verdana"/>
              <a:ea typeface="Verdana"/>
              <a:cs typeface="Verdana"/>
              <a:sym typeface="Verdana"/>
            </a:endParaRPr>
          </a:p>
        </p:txBody>
      </p:sp>
      <p:sp>
        <p:nvSpPr>
          <p:cNvPr id="360" name="Google Shape;360;p55"/>
          <p:cNvSpPr txBox="1"/>
          <p:nvPr/>
        </p:nvSpPr>
        <p:spPr>
          <a:xfrm>
            <a:off x="228600" y="1497175"/>
            <a:ext cx="4781700" cy="51204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chemeClr val="dk1"/>
              </a:buClr>
              <a:buSzPts val="1800"/>
              <a:buFont typeface="Arial"/>
              <a:buNone/>
            </a:pPr>
            <a:r>
              <a:rPr lang="en-US" sz="2600" b="1" i="1" u="none" strike="noStrike" cap="none">
                <a:solidFill>
                  <a:schemeClr val="dk1"/>
                </a:solidFill>
                <a:latin typeface="Verdana"/>
                <a:ea typeface="Verdana"/>
                <a:cs typeface="Verdana"/>
                <a:sym typeface="Verdana"/>
              </a:rPr>
              <a:t>Principle 1:</a:t>
            </a:r>
            <a:r>
              <a:rPr lang="en-US" sz="2600" b="0" i="0" u="none" strike="noStrike" cap="none">
                <a:solidFill>
                  <a:schemeClr val="dk1"/>
                </a:solidFill>
                <a:latin typeface="Verdana"/>
                <a:ea typeface="Verdana"/>
                <a:cs typeface="Verdana"/>
                <a:sym typeface="Verdana"/>
              </a:rPr>
              <a:t> Understand the system to understand outcomes.</a:t>
            </a:r>
            <a:endParaRPr sz="2600" b="0" i="0" u="none" strike="noStrike" cap="none">
              <a:solidFill>
                <a:schemeClr val="dk1"/>
              </a:solidFill>
              <a:latin typeface="Verdana"/>
              <a:ea typeface="Verdana"/>
              <a:cs typeface="Verdana"/>
              <a:sym typeface="Verdana"/>
            </a:endParaRPr>
          </a:p>
          <a:p>
            <a:pPr marL="0" marR="0" lvl="0" indent="0" algn="l" rtl="0">
              <a:lnSpc>
                <a:spcPct val="90000"/>
              </a:lnSpc>
              <a:spcBef>
                <a:spcPts val="1000"/>
              </a:spcBef>
              <a:spcAft>
                <a:spcPts val="0"/>
              </a:spcAft>
              <a:buClr>
                <a:schemeClr val="dk1"/>
              </a:buClr>
              <a:buSzPts val="1800"/>
              <a:buFont typeface="Arial"/>
              <a:buNone/>
            </a:pPr>
            <a:endParaRPr sz="2600" b="0" i="0" u="none" strike="noStrike" cap="none">
              <a:solidFill>
                <a:schemeClr val="dk1"/>
              </a:solidFill>
              <a:latin typeface="Verdana"/>
              <a:ea typeface="Verdana"/>
              <a:cs typeface="Verdana"/>
              <a:sym typeface="Verdana"/>
            </a:endParaRPr>
          </a:p>
          <a:p>
            <a:pPr marL="0" marR="0" lvl="0" indent="0" algn="l" rtl="0">
              <a:lnSpc>
                <a:spcPct val="90000"/>
              </a:lnSpc>
              <a:spcBef>
                <a:spcPts val="1000"/>
              </a:spcBef>
              <a:spcAft>
                <a:spcPts val="0"/>
              </a:spcAft>
              <a:buClr>
                <a:schemeClr val="dk1"/>
              </a:buClr>
              <a:buSzPts val="1800"/>
              <a:buFont typeface="Arial"/>
              <a:buNone/>
            </a:pPr>
            <a:r>
              <a:rPr lang="en-US" sz="2600" b="1" i="1" u="none" strike="noStrike" cap="none">
                <a:solidFill>
                  <a:schemeClr val="dk1"/>
                </a:solidFill>
                <a:latin typeface="Verdana"/>
                <a:ea typeface="Verdana"/>
                <a:cs typeface="Verdana"/>
                <a:sym typeface="Verdana"/>
              </a:rPr>
              <a:t>Principle 2:</a:t>
            </a:r>
            <a:r>
              <a:rPr lang="en-US" sz="2600" b="0" i="0" u="none" strike="noStrike" cap="none">
                <a:solidFill>
                  <a:schemeClr val="dk1"/>
                </a:solidFill>
                <a:latin typeface="Verdana"/>
                <a:ea typeface="Verdana"/>
                <a:cs typeface="Verdana"/>
                <a:sym typeface="Verdana"/>
              </a:rPr>
              <a:t> Systems-level change is an intentional and continuous process.</a:t>
            </a:r>
            <a:endParaRPr sz="2600" b="0" i="0" u="none" strike="noStrike" cap="none">
              <a:solidFill>
                <a:schemeClr val="dk1"/>
              </a:solidFill>
              <a:latin typeface="Verdana"/>
              <a:ea typeface="Verdana"/>
              <a:cs typeface="Verdana"/>
              <a:sym typeface="Verdana"/>
            </a:endParaRPr>
          </a:p>
          <a:p>
            <a:pPr marL="0" marR="0" lvl="0" indent="0" algn="l" rtl="0">
              <a:lnSpc>
                <a:spcPct val="90000"/>
              </a:lnSpc>
              <a:spcBef>
                <a:spcPts val="1000"/>
              </a:spcBef>
              <a:spcAft>
                <a:spcPts val="0"/>
              </a:spcAft>
              <a:buClr>
                <a:schemeClr val="dk1"/>
              </a:buClr>
              <a:buSzPts val="1800"/>
              <a:buFont typeface="Arial"/>
              <a:buNone/>
            </a:pPr>
            <a:endParaRPr sz="2600" b="0" i="0" u="none" strike="noStrike" cap="none">
              <a:solidFill>
                <a:schemeClr val="dk1"/>
              </a:solidFill>
              <a:latin typeface="Verdana"/>
              <a:ea typeface="Verdana"/>
              <a:cs typeface="Verdana"/>
              <a:sym typeface="Verdana"/>
            </a:endParaRPr>
          </a:p>
          <a:p>
            <a:pPr marL="0" marR="0" lvl="0" indent="0" algn="l" rtl="0">
              <a:lnSpc>
                <a:spcPct val="90000"/>
              </a:lnSpc>
              <a:spcBef>
                <a:spcPts val="1000"/>
              </a:spcBef>
              <a:spcAft>
                <a:spcPts val="0"/>
              </a:spcAft>
              <a:buClr>
                <a:schemeClr val="dk1"/>
              </a:buClr>
              <a:buSzPts val="1800"/>
              <a:buFont typeface="Arial"/>
              <a:buNone/>
            </a:pPr>
            <a:r>
              <a:rPr lang="en-US" sz="2600" b="1" i="1" u="none" strike="noStrike" cap="none">
                <a:solidFill>
                  <a:schemeClr val="dk1"/>
                </a:solidFill>
                <a:latin typeface="Verdana"/>
                <a:ea typeface="Verdana"/>
                <a:cs typeface="Verdana"/>
                <a:sym typeface="Verdana"/>
              </a:rPr>
              <a:t>Principle 3:</a:t>
            </a:r>
            <a:r>
              <a:rPr lang="en-US" sz="2600" b="0" i="0" u="none" strike="noStrike" cap="none">
                <a:solidFill>
                  <a:schemeClr val="dk1"/>
                </a:solidFill>
                <a:latin typeface="Verdana"/>
                <a:ea typeface="Verdana"/>
                <a:cs typeface="Verdana"/>
                <a:sym typeface="Verdana"/>
              </a:rPr>
              <a:t> Systems-level change is an adaptive challenge.</a:t>
            </a:r>
            <a:endParaRPr sz="2600" b="0" i="0" u="none" strike="noStrike" cap="none">
              <a:solidFill>
                <a:schemeClr val="dk1"/>
              </a:solidFill>
              <a:latin typeface="Verdana"/>
              <a:ea typeface="Verdana"/>
              <a:cs typeface="Verdana"/>
              <a:sym typeface="Verdana"/>
            </a:endParaRPr>
          </a:p>
          <a:p>
            <a:pPr marL="0" marR="0" lvl="0" indent="0" algn="l" rtl="0">
              <a:lnSpc>
                <a:spcPct val="90000"/>
              </a:lnSpc>
              <a:spcBef>
                <a:spcPts val="1000"/>
              </a:spcBef>
              <a:spcAft>
                <a:spcPts val="0"/>
              </a:spcAft>
              <a:buClr>
                <a:schemeClr val="dk1"/>
              </a:buClr>
              <a:buSzPts val="1800"/>
              <a:buFont typeface="Arial"/>
              <a:buNone/>
            </a:pPr>
            <a:endParaRPr sz="2400" b="0" i="0" u="none" strike="noStrike" cap="none">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6"/>
          <p:cNvSpPr txBox="1">
            <a:spLocks noGrp="1"/>
          </p:cNvSpPr>
          <p:nvPr>
            <p:ph type="title"/>
          </p:nvPr>
        </p:nvSpPr>
        <p:spPr>
          <a:xfrm>
            <a:off x="260675" y="274325"/>
            <a:ext cx="8654700" cy="1189200"/>
          </a:xfrm>
          <a:prstGeom prst="rect">
            <a:avLst/>
          </a:prstGeom>
          <a:solidFill>
            <a:srgbClr val="003369"/>
          </a:solidFill>
          <a:ln w="9525" cap="flat" cmpd="sng">
            <a:solidFill>
              <a:schemeClr val="lt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1000"/>
              </a:spcBef>
              <a:spcAft>
                <a:spcPts val="0"/>
              </a:spcAft>
              <a:buClr>
                <a:schemeClr val="dk1"/>
              </a:buClr>
              <a:buSzPts val="1100"/>
              <a:buFont typeface="Arial"/>
              <a:buNone/>
            </a:pPr>
            <a:r>
              <a:rPr lang="en-US" sz="3600">
                <a:latin typeface="Verdana"/>
                <a:ea typeface="Verdana"/>
                <a:cs typeface="Verdana"/>
                <a:sym typeface="Verdana"/>
              </a:rPr>
              <a:t>Let’s Talk</a:t>
            </a:r>
            <a:r>
              <a:rPr lang="en-US" sz="3600"/>
              <a:t> Principle 1</a:t>
            </a:r>
            <a:endParaRPr sz="3600"/>
          </a:p>
        </p:txBody>
      </p:sp>
      <p:sp>
        <p:nvSpPr>
          <p:cNvPr id="366" name="Google Shape;366;p56"/>
          <p:cNvSpPr txBox="1"/>
          <p:nvPr/>
        </p:nvSpPr>
        <p:spPr>
          <a:xfrm>
            <a:off x="553525" y="1600325"/>
            <a:ext cx="8520900" cy="459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44746"/>
              </a:buClr>
              <a:buSzPts val="1100"/>
              <a:buFont typeface="Verdana"/>
              <a:buNone/>
            </a:pPr>
            <a:r>
              <a:rPr lang="en-US" sz="2500" b="1" i="0" u="none" strike="noStrike" cap="none">
                <a:solidFill>
                  <a:schemeClr val="dk2"/>
                </a:solidFill>
                <a:latin typeface="Verdana"/>
                <a:ea typeface="Verdana"/>
                <a:cs typeface="Verdana"/>
                <a:sym typeface="Verdana"/>
              </a:rPr>
              <a:t>Understand the system to understand the outcomes.</a:t>
            </a:r>
            <a:endParaRPr sz="2500" b="1" i="0" u="none" strike="noStrike" cap="none">
              <a:solidFill>
                <a:schemeClr val="dk2"/>
              </a:solidFill>
              <a:latin typeface="Verdana"/>
              <a:ea typeface="Verdana"/>
              <a:cs typeface="Verdana"/>
              <a:sym typeface="Verdana"/>
            </a:endParaRPr>
          </a:p>
          <a:p>
            <a:pPr marL="457200" marR="0" lvl="0" indent="0" algn="l" rtl="0">
              <a:lnSpc>
                <a:spcPct val="90000"/>
              </a:lnSpc>
              <a:spcBef>
                <a:spcPts val="0"/>
              </a:spcBef>
              <a:spcAft>
                <a:spcPts val="0"/>
              </a:spcAft>
              <a:buClr>
                <a:srgbClr val="000000"/>
              </a:buClr>
              <a:buSzPts val="2300"/>
              <a:buFont typeface="Arial"/>
              <a:buNone/>
            </a:pPr>
            <a:endParaRPr sz="2500" b="0" i="0" u="none" strike="noStrike" cap="none">
              <a:solidFill>
                <a:schemeClr val="dk1"/>
              </a:solidFill>
              <a:latin typeface="Verdana"/>
              <a:ea typeface="Verdana"/>
              <a:cs typeface="Verdana"/>
              <a:sym typeface="Verdana"/>
            </a:endParaRPr>
          </a:p>
          <a:p>
            <a:pPr marL="457200" marR="0" lvl="0" indent="-381000" algn="l" rtl="0">
              <a:lnSpc>
                <a:spcPct val="90000"/>
              </a:lnSpc>
              <a:spcBef>
                <a:spcPts val="0"/>
              </a:spcBef>
              <a:spcAft>
                <a:spcPts val="0"/>
              </a:spcAft>
              <a:buClr>
                <a:schemeClr val="dk1"/>
              </a:buClr>
              <a:buSzPts val="2400"/>
              <a:buFont typeface="Verdana"/>
              <a:buChar char="●"/>
            </a:pPr>
            <a:r>
              <a:rPr lang="en-US" sz="2500" b="0" i="0" u="none" strike="noStrike" cap="none">
                <a:solidFill>
                  <a:schemeClr val="dk1"/>
                </a:solidFill>
                <a:latin typeface="Verdana"/>
                <a:ea typeface="Verdana"/>
                <a:cs typeface="Verdana"/>
                <a:sym typeface="Verdana"/>
              </a:rPr>
              <a:t>What do systems-level principles mean to me?</a:t>
            </a:r>
            <a:endParaRPr sz="2500" b="0" i="0" u="none" strike="noStrike" cap="none">
              <a:solidFill>
                <a:schemeClr val="dk1"/>
              </a:solidFill>
              <a:latin typeface="Verdana"/>
              <a:ea typeface="Verdana"/>
              <a:cs typeface="Verdana"/>
              <a:sym typeface="Verdana"/>
            </a:endParaRPr>
          </a:p>
          <a:p>
            <a:pPr marL="457200" marR="0" lvl="0" indent="0" algn="l" rtl="0">
              <a:lnSpc>
                <a:spcPct val="90000"/>
              </a:lnSpc>
              <a:spcBef>
                <a:spcPts val="0"/>
              </a:spcBef>
              <a:spcAft>
                <a:spcPts val="0"/>
              </a:spcAft>
              <a:buClr>
                <a:srgbClr val="000000"/>
              </a:buClr>
              <a:buSzPts val="2300"/>
              <a:buFont typeface="Arial"/>
              <a:buNone/>
            </a:pPr>
            <a:endParaRPr sz="2500" b="0" i="0" u="none" strike="noStrike" cap="none">
              <a:solidFill>
                <a:schemeClr val="dk1"/>
              </a:solidFill>
              <a:latin typeface="Verdana"/>
              <a:ea typeface="Verdana"/>
              <a:cs typeface="Verdana"/>
              <a:sym typeface="Verdana"/>
            </a:endParaRPr>
          </a:p>
          <a:p>
            <a:pPr marL="457200" marR="0" lvl="0" indent="-381000" algn="l" rtl="0">
              <a:lnSpc>
                <a:spcPct val="90000"/>
              </a:lnSpc>
              <a:spcBef>
                <a:spcPts val="0"/>
              </a:spcBef>
              <a:spcAft>
                <a:spcPts val="0"/>
              </a:spcAft>
              <a:buClr>
                <a:schemeClr val="dk1"/>
              </a:buClr>
              <a:buSzPts val="2400"/>
              <a:buFont typeface="Verdana"/>
              <a:buChar char="●"/>
            </a:pPr>
            <a:r>
              <a:rPr lang="en-US" sz="2500" b="0" i="0" u="none" strike="noStrike" cap="none">
                <a:solidFill>
                  <a:schemeClr val="dk1"/>
                </a:solidFill>
                <a:latin typeface="Verdana"/>
                <a:ea typeface="Verdana"/>
                <a:cs typeface="Verdana"/>
                <a:sym typeface="Verdana"/>
              </a:rPr>
              <a:t>Is the idea of seeing the systems new for you, or are you familiar with the concept?</a:t>
            </a:r>
            <a:endParaRPr sz="2500" b="0" i="0" u="none" strike="noStrike" cap="none">
              <a:solidFill>
                <a:schemeClr val="dk1"/>
              </a:solidFill>
              <a:latin typeface="Verdana"/>
              <a:ea typeface="Verdana"/>
              <a:cs typeface="Verdana"/>
              <a:sym typeface="Verdana"/>
            </a:endParaRPr>
          </a:p>
          <a:p>
            <a:pPr marL="457200" marR="0" lvl="0" indent="0" algn="l" rtl="0">
              <a:lnSpc>
                <a:spcPct val="90000"/>
              </a:lnSpc>
              <a:spcBef>
                <a:spcPts val="0"/>
              </a:spcBef>
              <a:spcAft>
                <a:spcPts val="0"/>
              </a:spcAft>
              <a:buClr>
                <a:srgbClr val="000000"/>
              </a:buClr>
              <a:buSzPts val="2300"/>
              <a:buFont typeface="Arial"/>
              <a:buNone/>
            </a:pPr>
            <a:endParaRPr sz="2500" b="0" i="0" u="none" strike="noStrike" cap="none">
              <a:solidFill>
                <a:schemeClr val="dk1"/>
              </a:solidFill>
              <a:latin typeface="Verdana"/>
              <a:ea typeface="Verdana"/>
              <a:cs typeface="Verdana"/>
              <a:sym typeface="Verdana"/>
            </a:endParaRPr>
          </a:p>
          <a:p>
            <a:pPr marL="457200" marR="0" lvl="0" indent="-381000" algn="l" rtl="0">
              <a:lnSpc>
                <a:spcPct val="90000"/>
              </a:lnSpc>
              <a:spcBef>
                <a:spcPts val="0"/>
              </a:spcBef>
              <a:spcAft>
                <a:spcPts val="0"/>
              </a:spcAft>
              <a:buClr>
                <a:schemeClr val="dk1"/>
              </a:buClr>
              <a:buSzPts val="2400"/>
              <a:buFont typeface="Verdana"/>
              <a:buChar char="●"/>
            </a:pPr>
            <a:r>
              <a:rPr lang="en-US" sz="2500" b="0" i="0" u="none" strike="noStrike" cap="none">
                <a:solidFill>
                  <a:schemeClr val="dk1"/>
                </a:solidFill>
                <a:latin typeface="Verdana"/>
                <a:ea typeface="Verdana"/>
                <a:cs typeface="Verdana"/>
                <a:sym typeface="Verdana"/>
              </a:rPr>
              <a:t>Why do you think seeing the system is important to coaching?</a:t>
            </a:r>
            <a:endParaRPr sz="2500" b="0" i="0" u="none" strike="noStrike" cap="none">
              <a:solidFill>
                <a:schemeClr val="dk1"/>
              </a:solidFill>
              <a:latin typeface="Verdana"/>
              <a:ea typeface="Verdana"/>
              <a:cs typeface="Verdana"/>
              <a:sym typeface="Verdana"/>
            </a:endParaRPr>
          </a:p>
          <a:p>
            <a:pPr marL="457200" marR="0" lvl="0" indent="0" algn="l" rtl="0">
              <a:lnSpc>
                <a:spcPct val="90000"/>
              </a:lnSpc>
              <a:spcBef>
                <a:spcPts val="0"/>
              </a:spcBef>
              <a:spcAft>
                <a:spcPts val="0"/>
              </a:spcAft>
              <a:buClr>
                <a:srgbClr val="000000"/>
              </a:buClr>
              <a:buSzPts val="2300"/>
              <a:buFont typeface="Arial"/>
              <a:buNone/>
            </a:pPr>
            <a:endParaRPr sz="2500" b="0" i="0" u="none" strike="noStrike" cap="none">
              <a:solidFill>
                <a:schemeClr val="dk1"/>
              </a:solidFill>
              <a:latin typeface="Verdana"/>
              <a:ea typeface="Verdana"/>
              <a:cs typeface="Verdana"/>
              <a:sym typeface="Verdana"/>
            </a:endParaRPr>
          </a:p>
          <a:p>
            <a:pPr marL="457200" marR="0" lvl="0" indent="-381000" algn="l" rtl="0">
              <a:lnSpc>
                <a:spcPct val="90000"/>
              </a:lnSpc>
              <a:spcBef>
                <a:spcPts val="0"/>
              </a:spcBef>
              <a:spcAft>
                <a:spcPts val="0"/>
              </a:spcAft>
              <a:buClr>
                <a:schemeClr val="dk1"/>
              </a:buClr>
              <a:buSzPts val="2400"/>
              <a:buFont typeface="Verdana"/>
              <a:buChar char="●"/>
            </a:pPr>
            <a:r>
              <a:rPr lang="en-US" sz="2500" b="0" i="0" u="none" strike="noStrike" cap="none">
                <a:solidFill>
                  <a:schemeClr val="dk1"/>
                </a:solidFill>
                <a:latin typeface="Verdana"/>
                <a:ea typeface="Verdana"/>
                <a:cs typeface="Verdana"/>
                <a:sym typeface="Verdana"/>
              </a:rPr>
              <a:t>How would you explain the concept of a system to a team?</a:t>
            </a:r>
            <a:r>
              <a:rPr lang="en-US" sz="2300" b="0" i="0" u="none" strike="noStrike" cap="none">
                <a:solidFill>
                  <a:schemeClr val="dk1"/>
                </a:solidFill>
                <a:latin typeface="Verdana"/>
                <a:ea typeface="Verdana"/>
                <a:cs typeface="Verdana"/>
                <a:sym typeface="Verdana"/>
              </a:rPr>
              <a:t>	</a:t>
            </a:r>
            <a:r>
              <a:rPr lang="en-US" sz="2400" b="0" i="0" u="none" strike="noStrike" cap="none">
                <a:solidFill>
                  <a:schemeClr val="dk1"/>
                </a:solidFill>
                <a:latin typeface="Verdana"/>
                <a:ea typeface="Verdana"/>
                <a:cs typeface="Verdana"/>
                <a:sym typeface="Verdana"/>
              </a:rPr>
              <a:t>			</a:t>
            </a:r>
            <a:endParaRPr sz="2400" b="0" i="0" u="none" strike="noStrike" cap="none">
              <a:solidFill>
                <a:schemeClr val="dk1"/>
              </a:solidFill>
              <a:latin typeface="Verdana"/>
              <a:ea typeface="Verdana"/>
              <a:cs typeface="Verdana"/>
              <a:sym typeface="Verdana"/>
            </a:endParaRPr>
          </a:p>
          <a:p>
            <a:pPr marL="3200400" marR="0" lvl="0" indent="0" algn="l" rtl="0">
              <a:lnSpc>
                <a:spcPct val="90000"/>
              </a:lnSpc>
              <a:spcBef>
                <a:spcPts val="0"/>
              </a:spcBef>
              <a:spcAft>
                <a:spcPts val="0"/>
              </a:spcAft>
              <a:buClr>
                <a:srgbClr val="000000"/>
              </a:buClr>
              <a:buSzPts val="1800"/>
              <a:buFont typeface="Arial"/>
              <a:buNone/>
            </a:pPr>
            <a:r>
              <a:rPr lang="en-US" sz="1800" b="0" i="1" u="none" strike="noStrike" cap="none">
                <a:solidFill>
                  <a:schemeClr val="dk1"/>
                </a:solidFill>
                <a:latin typeface="Verdana"/>
                <a:ea typeface="Verdana"/>
                <a:cs typeface="Verdana"/>
                <a:sym typeface="Verdana"/>
              </a:rPr>
              <a:t>Coaching for Systems and Teacher Change</a:t>
            </a:r>
            <a:endParaRPr sz="1800" b="0" i="1" u="none" strike="noStrike" cap="none">
              <a:solidFill>
                <a:schemeClr val="dk1"/>
              </a:solidFill>
              <a:latin typeface="Verdana"/>
              <a:ea typeface="Verdana"/>
              <a:cs typeface="Verdana"/>
              <a:sym typeface="Verdana"/>
            </a:endParaRPr>
          </a:p>
          <a:p>
            <a:pPr marL="2286000" marR="0" lvl="0" indent="457200" algn="ctr" rtl="0">
              <a:lnSpc>
                <a:spcPct val="100000"/>
              </a:lnSpc>
              <a:spcBef>
                <a:spcPts val="0"/>
              </a:spcBef>
              <a:spcAft>
                <a:spcPts val="0"/>
              </a:spcAft>
              <a:buClr>
                <a:srgbClr val="444746"/>
              </a:buClr>
              <a:buSzPts val="1800"/>
              <a:buFont typeface="Verdana"/>
              <a:buNone/>
            </a:pPr>
            <a:r>
              <a:rPr lang="en-US" sz="1800" b="0" i="0" u="none" strike="noStrike" cap="none">
                <a:solidFill>
                  <a:schemeClr val="dk1"/>
                </a:solidFill>
                <a:latin typeface="Verdana"/>
                <a:ea typeface="Verdana"/>
                <a:cs typeface="Verdana"/>
                <a:sym typeface="Verdana"/>
              </a:rPr>
              <a:t>Jennifer Pierce; Kimberly St. Martin</a:t>
            </a:r>
            <a:endParaRPr sz="1800" b="0" i="0" u="none" strike="noStrike" cap="none">
              <a:solidFill>
                <a:schemeClr val="dk1"/>
              </a:solidFill>
              <a:latin typeface="Verdana"/>
              <a:ea typeface="Verdana"/>
              <a:cs typeface="Verdana"/>
              <a:sym typeface="Verdana"/>
            </a:endParaRPr>
          </a:p>
        </p:txBody>
      </p:sp>
      <p:sp>
        <p:nvSpPr>
          <p:cNvPr id="367" name="Google Shape;367;p56">
            <a:extLst>
              <a:ext uri="{C183D7F6-B498-43B3-948B-1728B52AA6E4}">
                <adec:decorative xmlns:adec="http://schemas.microsoft.com/office/drawing/2017/decorative" val="1"/>
              </a:ext>
            </a:extLst>
          </p:cNvPr>
          <p:cNvSpPr/>
          <p:nvPr/>
        </p:nvSpPr>
        <p:spPr>
          <a:xfrm>
            <a:off x="0" y="6108005"/>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368" name="Google Shape;368;p5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855375"/>
            <a:ext cx="1002625" cy="1002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7"/>
          <p:cNvSpPr/>
          <p:nvPr/>
        </p:nvSpPr>
        <p:spPr>
          <a:xfrm>
            <a:off x="2666975" y="2917243"/>
            <a:ext cx="3921900" cy="1673700"/>
          </a:xfrm>
          <a:prstGeom prst="ellipse">
            <a:avLst/>
          </a:prstGeom>
          <a:solidFill>
            <a:srgbClr val="FFFF00">
              <a:alpha val="45098"/>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3600" b="0" i="0" u="none" strike="noStrike" cap="none">
                <a:solidFill>
                  <a:schemeClr val="dk1"/>
                </a:solidFill>
                <a:latin typeface="Verdana"/>
                <a:ea typeface="Verdana"/>
                <a:cs typeface="Verdana"/>
                <a:sym typeface="Verdana"/>
              </a:rPr>
              <a:t>Education System</a:t>
            </a:r>
            <a:endParaRPr sz="1400" b="0" i="0" u="none" strike="noStrike" cap="none">
              <a:solidFill>
                <a:srgbClr val="000000"/>
              </a:solidFill>
              <a:latin typeface="Arial"/>
              <a:ea typeface="Arial"/>
              <a:cs typeface="Arial"/>
              <a:sym typeface="Arial"/>
            </a:endParaRPr>
          </a:p>
        </p:txBody>
      </p:sp>
      <p:sp>
        <p:nvSpPr>
          <p:cNvPr id="374" name="Google Shape;374;p57">
            <a:extLst>
              <a:ext uri="{C183D7F6-B498-43B3-948B-1728B52AA6E4}">
                <adec:decorative xmlns:adec="http://schemas.microsoft.com/office/drawing/2017/decorative" val="1"/>
              </a:ext>
            </a:extLst>
          </p:cNvPr>
          <p:cNvSpPr/>
          <p:nvPr/>
        </p:nvSpPr>
        <p:spPr>
          <a:xfrm>
            <a:off x="216351" y="2767837"/>
            <a:ext cx="2395500" cy="1154100"/>
          </a:xfrm>
          <a:prstGeom prst="roundRect">
            <a:avLst>
              <a:gd name="adj" fmla="val 16667"/>
            </a:avLst>
          </a:prstGeom>
          <a:solidFill>
            <a:srgbClr val="A9DCF2">
              <a:alpha val="63137"/>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57">
            <a:extLst>
              <a:ext uri="{C183D7F6-B498-43B3-948B-1728B52AA6E4}">
                <adec:decorative xmlns:adec="http://schemas.microsoft.com/office/drawing/2017/decorative" val="1"/>
              </a:ext>
            </a:extLst>
          </p:cNvPr>
          <p:cNvSpPr/>
          <p:nvPr/>
        </p:nvSpPr>
        <p:spPr>
          <a:xfrm>
            <a:off x="3357050" y="1722540"/>
            <a:ext cx="2774100" cy="1031100"/>
          </a:xfrm>
          <a:prstGeom prst="roundRect">
            <a:avLst>
              <a:gd name="adj" fmla="val 16667"/>
            </a:avLst>
          </a:prstGeom>
          <a:solidFill>
            <a:srgbClr val="F4B18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400" b="1" i="0" u="none" strike="noStrike" cap="none">
              <a:solidFill>
                <a:srgbClr val="000000"/>
              </a:solidFill>
              <a:latin typeface="Arial"/>
              <a:ea typeface="Arial"/>
              <a:cs typeface="Arial"/>
              <a:sym typeface="Arial"/>
            </a:endParaRPr>
          </a:p>
        </p:txBody>
      </p:sp>
      <p:sp>
        <p:nvSpPr>
          <p:cNvPr id="376" name="Google Shape;376;p57"/>
          <p:cNvSpPr txBox="1"/>
          <p:nvPr/>
        </p:nvSpPr>
        <p:spPr>
          <a:xfrm>
            <a:off x="5924001" y="6429608"/>
            <a:ext cx="3261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Verdana"/>
                <a:ea typeface="Verdana"/>
                <a:cs typeface="Verdana"/>
                <a:sym typeface="Verdana"/>
              </a:rPr>
              <a:t>Adapted COACHING FOR SYSTEMS CHANGE-PIERCE AND ST.MARTIN 2023</a:t>
            </a:r>
            <a:endParaRPr sz="1400" b="0" i="0" u="none" strike="noStrike" cap="none">
              <a:solidFill>
                <a:srgbClr val="000000"/>
              </a:solidFill>
              <a:latin typeface="Arial"/>
              <a:ea typeface="Arial"/>
              <a:cs typeface="Arial"/>
              <a:sym typeface="Arial"/>
            </a:endParaRPr>
          </a:p>
        </p:txBody>
      </p:sp>
      <p:sp>
        <p:nvSpPr>
          <p:cNvPr id="377" name="Google Shape;377;p57">
            <a:extLst>
              <a:ext uri="{C183D7F6-B498-43B3-948B-1728B52AA6E4}">
                <adec:decorative xmlns:adec="http://schemas.microsoft.com/office/drawing/2017/decorative" val="1"/>
              </a:ext>
            </a:extLst>
          </p:cNvPr>
          <p:cNvSpPr/>
          <p:nvPr/>
        </p:nvSpPr>
        <p:spPr>
          <a:xfrm>
            <a:off x="6643926" y="2748460"/>
            <a:ext cx="2417100" cy="1162200"/>
          </a:xfrm>
          <a:prstGeom prst="roundRect">
            <a:avLst>
              <a:gd name="adj" fmla="val 166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400" b="1" i="0" u="none" strike="noStrike" cap="none">
              <a:solidFill>
                <a:srgbClr val="000000"/>
              </a:solidFill>
              <a:latin typeface="Arial"/>
              <a:ea typeface="Arial"/>
              <a:cs typeface="Arial"/>
              <a:sym typeface="Arial"/>
            </a:endParaRPr>
          </a:p>
        </p:txBody>
      </p:sp>
      <p:sp>
        <p:nvSpPr>
          <p:cNvPr id="378" name="Google Shape;378;p57"/>
          <p:cNvSpPr/>
          <p:nvPr/>
        </p:nvSpPr>
        <p:spPr>
          <a:xfrm>
            <a:off x="1215999" y="4603169"/>
            <a:ext cx="2421900" cy="1233000"/>
          </a:xfrm>
          <a:prstGeom prst="roundRect">
            <a:avLst>
              <a:gd name="adj" fmla="val 16667"/>
            </a:avLst>
          </a:prstGeom>
          <a:solidFill>
            <a:srgbClr val="8E7CC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2100" b="0" i="0" u="none" strike="noStrike" cap="none">
                <a:solidFill>
                  <a:schemeClr val="dk1"/>
                </a:solidFill>
                <a:latin typeface="Verdana"/>
                <a:ea typeface="Verdana"/>
                <a:cs typeface="Verdana"/>
                <a:sym typeface="Verdana"/>
              </a:rPr>
              <a:t>PROCESSES AND PROCEDURES</a:t>
            </a:r>
            <a:endParaRPr sz="2300" b="1" i="0" u="none" strike="noStrike" cap="none">
              <a:solidFill>
                <a:srgbClr val="000000"/>
              </a:solidFill>
              <a:latin typeface="Arial"/>
              <a:ea typeface="Arial"/>
              <a:cs typeface="Arial"/>
              <a:sym typeface="Arial"/>
            </a:endParaRPr>
          </a:p>
        </p:txBody>
      </p:sp>
      <p:sp>
        <p:nvSpPr>
          <p:cNvPr id="379" name="Google Shape;379;p57">
            <a:extLst>
              <a:ext uri="{C183D7F6-B498-43B3-948B-1728B52AA6E4}">
                <adec:decorative xmlns:adec="http://schemas.microsoft.com/office/drawing/2017/decorative" val="1"/>
              </a:ext>
            </a:extLst>
          </p:cNvPr>
          <p:cNvSpPr/>
          <p:nvPr/>
        </p:nvSpPr>
        <p:spPr>
          <a:xfrm>
            <a:off x="5593574" y="4575638"/>
            <a:ext cx="2507400" cy="1233000"/>
          </a:xfrm>
          <a:prstGeom prst="roundRect">
            <a:avLst>
              <a:gd name="adj" fmla="val 16667"/>
            </a:avLst>
          </a:prstGeom>
          <a:solidFill>
            <a:srgbClr val="A8D08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400" b="1" i="0" u="none" strike="noStrike" cap="none">
              <a:solidFill>
                <a:srgbClr val="000000"/>
              </a:solidFill>
              <a:latin typeface="Arial"/>
              <a:ea typeface="Arial"/>
              <a:cs typeface="Arial"/>
              <a:sym typeface="Arial"/>
            </a:endParaRPr>
          </a:p>
        </p:txBody>
      </p:sp>
      <p:sp>
        <p:nvSpPr>
          <p:cNvPr id="380" name="Google Shape;380;p57">
            <a:extLst>
              <a:ext uri="{C183D7F6-B498-43B3-948B-1728B52AA6E4}">
                <adec:decorative xmlns:adec="http://schemas.microsoft.com/office/drawing/2017/decorative" val="1"/>
              </a:ext>
            </a:extLst>
          </p:cNvPr>
          <p:cNvSpPr txBox="1"/>
          <p:nvPr/>
        </p:nvSpPr>
        <p:spPr>
          <a:xfrm>
            <a:off x="1521304" y="290536"/>
            <a:ext cx="5974500" cy="921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3369"/>
              </a:buClr>
              <a:buSzPts val="3200"/>
              <a:buFont typeface="Calibri"/>
              <a:buNone/>
            </a:pPr>
            <a:endParaRPr sz="3100" b="1" i="1" u="none" strike="noStrike" cap="none">
              <a:solidFill>
                <a:schemeClr val="dk1"/>
              </a:solidFill>
              <a:latin typeface="Verdana"/>
              <a:ea typeface="Verdana"/>
              <a:cs typeface="Verdana"/>
              <a:sym typeface="Verdana"/>
            </a:endParaRPr>
          </a:p>
        </p:txBody>
      </p:sp>
      <p:sp>
        <p:nvSpPr>
          <p:cNvPr id="381" name="Google Shape;381;p57"/>
          <p:cNvSpPr txBox="1"/>
          <p:nvPr/>
        </p:nvSpPr>
        <p:spPr>
          <a:xfrm>
            <a:off x="3534200" y="1828666"/>
            <a:ext cx="2303100" cy="71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100"/>
              <a:buFont typeface="Verdana"/>
              <a:buNone/>
            </a:pPr>
            <a:r>
              <a:rPr lang="en-US" sz="2300" b="0" i="0" u="none" strike="noStrike" cap="none">
                <a:solidFill>
                  <a:schemeClr val="dk1"/>
                </a:solidFill>
                <a:latin typeface="Verdana"/>
                <a:ea typeface="Verdana"/>
                <a:cs typeface="Verdana"/>
                <a:sym typeface="Verdana"/>
              </a:rPr>
              <a:t>HUMAN RESOURCES</a:t>
            </a:r>
            <a:endParaRPr sz="2300" b="0" i="0" u="none" strike="noStrike" cap="none">
              <a:solidFill>
                <a:schemeClr val="dk1"/>
              </a:solidFill>
              <a:latin typeface="Verdana"/>
              <a:ea typeface="Verdana"/>
              <a:cs typeface="Verdana"/>
              <a:sym typeface="Verdana"/>
            </a:endParaRPr>
          </a:p>
        </p:txBody>
      </p:sp>
      <p:sp>
        <p:nvSpPr>
          <p:cNvPr id="382" name="Google Shape;382;p57"/>
          <p:cNvSpPr txBox="1"/>
          <p:nvPr/>
        </p:nvSpPr>
        <p:spPr>
          <a:xfrm>
            <a:off x="6777722" y="2789176"/>
            <a:ext cx="2149500" cy="94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900"/>
              <a:buFont typeface="Verdana"/>
              <a:buNone/>
            </a:pPr>
            <a:r>
              <a:rPr lang="en-US" sz="2100" b="0" i="0" u="none" strike="noStrike" cap="none">
                <a:solidFill>
                  <a:schemeClr val="dk1"/>
                </a:solidFill>
                <a:latin typeface="Verdana"/>
                <a:ea typeface="Verdana"/>
                <a:cs typeface="Verdana"/>
                <a:sym typeface="Verdana"/>
              </a:rPr>
              <a:t>FISCAL RESOURCES</a:t>
            </a:r>
            <a:endParaRPr sz="21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900"/>
              <a:buFont typeface="Verdana"/>
              <a:buNone/>
            </a:pPr>
            <a:r>
              <a:rPr lang="en-US" sz="2100" b="0" i="0" u="none" strike="noStrike" cap="none">
                <a:solidFill>
                  <a:schemeClr val="dk1"/>
                </a:solidFill>
                <a:latin typeface="Verdana"/>
                <a:ea typeface="Verdana"/>
                <a:cs typeface="Verdana"/>
                <a:sym typeface="Verdana"/>
              </a:rPr>
              <a:t>      $$$$$$</a:t>
            </a:r>
            <a:endParaRPr sz="2100" b="0" i="0" u="none" strike="noStrike" cap="none">
              <a:solidFill>
                <a:schemeClr val="dk1"/>
              </a:solidFill>
              <a:latin typeface="Verdana"/>
              <a:ea typeface="Verdana"/>
              <a:cs typeface="Verdana"/>
              <a:sym typeface="Verdana"/>
            </a:endParaRPr>
          </a:p>
        </p:txBody>
      </p:sp>
      <p:sp>
        <p:nvSpPr>
          <p:cNvPr id="383" name="Google Shape;383;p57"/>
          <p:cNvSpPr txBox="1"/>
          <p:nvPr/>
        </p:nvSpPr>
        <p:spPr>
          <a:xfrm>
            <a:off x="5734326" y="4849200"/>
            <a:ext cx="2187300" cy="70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900"/>
              <a:buFont typeface="Verdana"/>
              <a:buNone/>
            </a:pPr>
            <a:r>
              <a:rPr lang="en-US" sz="2000" b="0" i="0" u="none" strike="noStrike" cap="none">
                <a:solidFill>
                  <a:schemeClr val="dk1"/>
                </a:solidFill>
                <a:latin typeface="Verdana"/>
                <a:ea typeface="Verdana"/>
                <a:cs typeface="Verdana"/>
                <a:sym typeface="Verdana"/>
              </a:rPr>
              <a:t>POLICIES AND REGULATIONS</a:t>
            </a:r>
            <a:endParaRPr sz="2200" b="0" i="0" u="none" strike="noStrike" cap="none">
              <a:solidFill>
                <a:schemeClr val="dk1"/>
              </a:solidFill>
              <a:latin typeface="Verdana"/>
              <a:ea typeface="Verdana"/>
              <a:cs typeface="Verdana"/>
              <a:sym typeface="Verdana"/>
            </a:endParaRPr>
          </a:p>
        </p:txBody>
      </p:sp>
      <p:sp>
        <p:nvSpPr>
          <p:cNvPr id="384" name="Google Shape;384;p57"/>
          <p:cNvSpPr txBox="1"/>
          <p:nvPr/>
        </p:nvSpPr>
        <p:spPr>
          <a:xfrm>
            <a:off x="239542" y="2917243"/>
            <a:ext cx="2187300" cy="69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100"/>
              <a:buFont typeface="Verdana"/>
              <a:buNone/>
            </a:pPr>
            <a:r>
              <a:rPr lang="en-US" sz="2300" b="0" i="0" u="none" strike="noStrike" cap="none">
                <a:solidFill>
                  <a:schemeClr val="dk1"/>
                </a:solidFill>
                <a:latin typeface="Verdana"/>
                <a:ea typeface="Verdana"/>
                <a:cs typeface="Verdana"/>
                <a:sym typeface="Verdana"/>
              </a:rPr>
              <a:t>MATERIAL RESOURCES</a:t>
            </a:r>
            <a:endParaRPr sz="2300" b="0" i="0" u="none" strike="noStrike" cap="none">
              <a:solidFill>
                <a:schemeClr val="dk1"/>
              </a:solidFill>
              <a:latin typeface="Verdana"/>
              <a:ea typeface="Verdana"/>
              <a:cs typeface="Verdana"/>
              <a:sym typeface="Verdana"/>
            </a:endParaRPr>
          </a:p>
        </p:txBody>
      </p:sp>
      <p:sp>
        <p:nvSpPr>
          <p:cNvPr id="385" name="Google Shape;385;p57"/>
          <p:cNvSpPr txBox="1">
            <a:spLocks noGrp="1"/>
          </p:cNvSpPr>
          <p:nvPr>
            <p:ph type="title"/>
          </p:nvPr>
        </p:nvSpPr>
        <p:spPr>
          <a:xfrm>
            <a:off x="565200" y="188926"/>
            <a:ext cx="7886700" cy="1326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3369"/>
              </a:buClr>
              <a:buSzPts val="3200"/>
              <a:buFont typeface="Calibri"/>
              <a:buNone/>
            </a:pPr>
            <a:r>
              <a:rPr lang="en-US" sz="3600">
                <a:solidFill>
                  <a:schemeClr val="lt1"/>
                </a:solidFill>
              </a:rPr>
              <a:t>Components of a System:</a:t>
            </a:r>
            <a:endParaRPr sz="3600">
              <a:solidFill>
                <a:schemeClr val="lt1"/>
              </a:solidFill>
            </a:endParaRPr>
          </a:p>
          <a:p>
            <a:pPr marL="0" lvl="0" indent="0" algn="ctr" rtl="0">
              <a:lnSpc>
                <a:spcPct val="100000"/>
              </a:lnSpc>
              <a:spcBef>
                <a:spcPts val="0"/>
              </a:spcBef>
              <a:spcAft>
                <a:spcPts val="0"/>
              </a:spcAft>
              <a:buClr>
                <a:srgbClr val="003369"/>
              </a:buClr>
              <a:buSzPts val="3200"/>
              <a:buFont typeface="Calibri"/>
              <a:buNone/>
            </a:pPr>
            <a:r>
              <a:rPr lang="en-US" sz="3600">
                <a:solidFill>
                  <a:schemeClr val="lt1"/>
                </a:solidFill>
              </a:rPr>
              <a:t>A constellation of parts</a:t>
            </a:r>
            <a:endParaRPr sz="3600">
              <a:solidFill>
                <a:schemeClr val="lt1"/>
              </a:solidFill>
            </a:endParaRPr>
          </a:p>
        </p:txBody>
      </p:sp>
      <p:sp>
        <p:nvSpPr>
          <p:cNvPr id="386" name="Google Shape;386;p57"/>
          <p:cNvSpPr txBox="1"/>
          <p:nvPr/>
        </p:nvSpPr>
        <p:spPr>
          <a:xfrm>
            <a:off x="216350" y="6091200"/>
            <a:ext cx="42921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600" b="0" i="0" u="none" strike="noStrike" cap="none">
                <a:solidFill>
                  <a:schemeClr val="dk1"/>
                </a:solidFill>
                <a:latin typeface="Verdana"/>
                <a:ea typeface="Verdana"/>
                <a:cs typeface="Verdana"/>
                <a:sym typeface="Verdana"/>
              </a:rPr>
              <a:t>Pgs. </a:t>
            </a:r>
            <a:r>
              <a:rPr lang="en-US" sz="2600">
                <a:solidFill>
                  <a:schemeClr val="dk1"/>
                </a:solidFill>
                <a:latin typeface="Verdana"/>
                <a:ea typeface="Verdana"/>
                <a:cs typeface="Verdana"/>
                <a:sym typeface="Verdana"/>
              </a:rPr>
              <a:t>7</a:t>
            </a:r>
            <a:r>
              <a:rPr lang="en-US" sz="2600" b="0" i="0" u="none" strike="noStrike" cap="none">
                <a:solidFill>
                  <a:schemeClr val="dk1"/>
                </a:solidFill>
                <a:latin typeface="Verdana"/>
                <a:ea typeface="Verdana"/>
                <a:cs typeface="Verdana"/>
                <a:sym typeface="Verdana"/>
              </a:rPr>
              <a:t>-</a:t>
            </a:r>
            <a:r>
              <a:rPr lang="en-US" sz="2600">
                <a:solidFill>
                  <a:schemeClr val="dk1"/>
                </a:solidFill>
                <a:latin typeface="Verdana"/>
                <a:ea typeface="Verdana"/>
                <a:cs typeface="Verdana"/>
                <a:sym typeface="Verdana"/>
              </a:rPr>
              <a:t>8</a:t>
            </a:r>
            <a:r>
              <a:rPr lang="en-US" sz="2600" b="0" i="0" u="none" strike="noStrike" cap="none">
                <a:solidFill>
                  <a:schemeClr val="dk1"/>
                </a:solidFill>
                <a:latin typeface="Verdana"/>
                <a:ea typeface="Verdana"/>
                <a:cs typeface="Verdana"/>
                <a:sym typeface="Verdana"/>
              </a:rPr>
              <a:t> in Workbook</a:t>
            </a:r>
            <a:endParaRPr sz="2600" b="0" i="0" u="none" strike="noStrike" cap="none">
              <a:solidFill>
                <a:schemeClr val="dk1"/>
              </a:solidFill>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8"/>
          <p:cNvSpPr txBox="1">
            <a:spLocks noGrp="1"/>
          </p:cNvSpPr>
          <p:nvPr>
            <p:ph type="body" idx="1"/>
          </p:nvPr>
        </p:nvSpPr>
        <p:spPr>
          <a:xfrm>
            <a:off x="837875" y="1646225"/>
            <a:ext cx="8306100" cy="4699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543"/>
              <a:buNone/>
            </a:pPr>
            <a:r>
              <a:rPr lang="en-US" sz="2600"/>
              <a:t>Reading the scenario about Greenleaf with your breakout group, pause at each question or statement.</a:t>
            </a:r>
            <a:endParaRPr sz="2600"/>
          </a:p>
          <a:p>
            <a:pPr marL="0" lvl="0" indent="0" algn="l" rtl="0">
              <a:lnSpc>
                <a:spcPct val="100000"/>
              </a:lnSpc>
              <a:spcBef>
                <a:spcPts val="0"/>
              </a:spcBef>
              <a:spcAft>
                <a:spcPts val="0"/>
              </a:spcAft>
              <a:buSzPts val="1543"/>
              <a:buNone/>
            </a:pPr>
            <a:endParaRPr sz="2600"/>
          </a:p>
          <a:p>
            <a:pPr marL="0" lvl="0" indent="0" algn="l" rtl="0">
              <a:lnSpc>
                <a:spcPct val="100000"/>
              </a:lnSpc>
              <a:spcBef>
                <a:spcPts val="0"/>
              </a:spcBef>
              <a:spcAft>
                <a:spcPts val="0"/>
              </a:spcAft>
              <a:buSzPts val="1543"/>
              <a:buNone/>
            </a:pPr>
            <a:r>
              <a:rPr lang="en-US" sz="2600"/>
              <a:t>Have a recorder write the systems component (1-5)  that is the best fit. </a:t>
            </a:r>
            <a:endParaRPr sz="2600" i="1">
              <a:solidFill>
                <a:srgbClr val="008000"/>
              </a:solidFill>
            </a:endParaRPr>
          </a:p>
          <a:p>
            <a:pPr marL="914400" lvl="0" indent="-405765" algn="l" rtl="0">
              <a:lnSpc>
                <a:spcPct val="100000"/>
              </a:lnSpc>
              <a:spcBef>
                <a:spcPts val="1000"/>
              </a:spcBef>
              <a:spcAft>
                <a:spcPts val="0"/>
              </a:spcAft>
              <a:buClr>
                <a:schemeClr val="dk2"/>
              </a:buClr>
              <a:buSzPts val="2600"/>
              <a:buAutoNum type="arabicPeriod"/>
            </a:pPr>
            <a:r>
              <a:rPr lang="en-US" sz="2600" i="1">
                <a:solidFill>
                  <a:schemeClr val="dk2"/>
                </a:solidFill>
              </a:rPr>
              <a:t>Material Resources </a:t>
            </a:r>
            <a:endParaRPr sz="2600" i="1">
              <a:solidFill>
                <a:schemeClr val="dk2"/>
              </a:solidFill>
            </a:endParaRPr>
          </a:p>
          <a:p>
            <a:pPr marL="914400" lvl="0" indent="-405765" algn="l" rtl="0">
              <a:lnSpc>
                <a:spcPct val="100000"/>
              </a:lnSpc>
              <a:spcBef>
                <a:spcPts val="0"/>
              </a:spcBef>
              <a:spcAft>
                <a:spcPts val="0"/>
              </a:spcAft>
              <a:buClr>
                <a:schemeClr val="dk2"/>
              </a:buClr>
              <a:buSzPts val="2600"/>
              <a:buAutoNum type="arabicPeriod"/>
            </a:pPr>
            <a:r>
              <a:rPr lang="en-US" sz="2600" i="1">
                <a:solidFill>
                  <a:schemeClr val="dk2"/>
                </a:solidFill>
              </a:rPr>
              <a:t>Human Resources</a:t>
            </a:r>
            <a:endParaRPr sz="2600">
              <a:solidFill>
                <a:schemeClr val="dk2"/>
              </a:solidFill>
            </a:endParaRPr>
          </a:p>
          <a:p>
            <a:pPr marL="914400" lvl="0" indent="-405765" algn="l" rtl="0">
              <a:lnSpc>
                <a:spcPct val="100000"/>
              </a:lnSpc>
              <a:spcBef>
                <a:spcPts val="0"/>
              </a:spcBef>
              <a:spcAft>
                <a:spcPts val="0"/>
              </a:spcAft>
              <a:buClr>
                <a:schemeClr val="dk2"/>
              </a:buClr>
              <a:buSzPts val="2600"/>
              <a:buAutoNum type="arabicPeriod"/>
            </a:pPr>
            <a:r>
              <a:rPr lang="en-US" sz="2600" i="1">
                <a:solidFill>
                  <a:schemeClr val="dk2"/>
                </a:solidFill>
              </a:rPr>
              <a:t>Processes and Procedures</a:t>
            </a:r>
            <a:endParaRPr sz="2600" i="1">
              <a:solidFill>
                <a:schemeClr val="dk2"/>
              </a:solidFill>
            </a:endParaRPr>
          </a:p>
          <a:p>
            <a:pPr marL="914400" lvl="0" indent="-405765" algn="l" rtl="0">
              <a:lnSpc>
                <a:spcPct val="100000"/>
              </a:lnSpc>
              <a:spcBef>
                <a:spcPts val="0"/>
              </a:spcBef>
              <a:spcAft>
                <a:spcPts val="0"/>
              </a:spcAft>
              <a:buClr>
                <a:schemeClr val="dk2"/>
              </a:buClr>
              <a:buSzPts val="2600"/>
              <a:buAutoNum type="arabicPeriod"/>
            </a:pPr>
            <a:r>
              <a:rPr lang="en-US" sz="2600" i="1">
                <a:solidFill>
                  <a:schemeClr val="dk2"/>
                </a:solidFill>
              </a:rPr>
              <a:t>Policies and Regulations</a:t>
            </a:r>
            <a:endParaRPr sz="2600" i="1">
              <a:solidFill>
                <a:schemeClr val="dk2"/>
              </a:solidFill>
            </a:endParaRPr>
          </a:p>
          <a:p>
            <a:pPr marL="914400" lvl="0" indent="-405765" algn="l" rtl="0">
              <a:lnSpc>
                <a:spcPct val="100000"/>
              </a:lnSpc>
              <a:spcBef>
                <a:spcPts val="0"/>
              </a:spcBef>
              <a:spcAft>
                <a:spcPts val="0"/>
              </a:spcAft>
              <a:buClr>
                <a:schemeClr val="dk2"/>
              </a:buClr>
              <a:buSzPts val="2600"/>
              <a:buAutoNum type="arabicPeriod"/>
            </a:pPr>
            <a:r>
              <a:rPr lang="en-US" sz="2600" i="1">
                <a:solidFill>
                  <a:schemeClr val="dk2"/>
                </a:solidFill>
              </a:rPr>
              <a:t>Fiscal Resources</a:t>
            </a:r>
            <a:endParaRPr sz="2600" i="1">
              <a:solidFill>
                <a:schemeClr val="dk2"/>
              </a:solidFill>
            </a:endParaRPr>
          </a:p>
        </p:txBody>
      </p:sp>
      <p:sp>
        <p:nvSpPr>
          <p:cNvPr id="393" name="Google Shape;393;p58"/>
          <p:cNvSpPr txBox="1">
            <a:spLocks noGrp="1"/>
          </p:cNvSpPr>
          <p:nvPr>
            <p:ph type="title"/>
          </p:nvPr>
        </p:nvSpPr>
        <p:spPr>
          <a:xfrm>
            <a:off x="228600" y="274320"/>
            <a:ext cx="8686800" cy="1371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a:t>Scenario </a:t>
            </a:r>
            <a:endParaRPr/>
          </a:p>
        </p:txBody>
      </p:sp>
      <p:sp>
        <p:nvSpPr>
          <p:cNvPr id="394" name="Google Shape;394;p58">
            <a:extLst>
              <a:ext uri="{C183D7F6-B498-43B3-948B-1728B52AA6E4}">
                <adec:decorative xmlns:adec="http://schemas.microsoft.com/office/drawing/2017/decorative" val="1"/>
              </a:ext>
            </a:extLst>
          </p:cNvPr>
          <p:cNvSpPr/>
          <p:nvPr/>
        </p:nvSpPr>
        <p:spPr>
          <a:xfrm>
            <a:off x="171025" y="5965175"/>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395" name="Google Shape;395;p5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740749"/>
            <a:ext cx="1117250" cy="1117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9"/>
          <p:cNvSpPr txBox="1">
            <a:spLocks noGrp="1"/>
          </p:cNvSpPr>
          <p:nvPr>
            <p:ph type="title"/>
          </p:nvPr>
        </p:nvSpPr>
        <p:spPr>
          <a:xfrm>
            <a:off x="360950" y="273050"/>
            <a:ext cx="31047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5"/>
              </a:buClr>
              <a:buSzPts val="4444"/>
              <a:buFont typeface="Calibri"/>
              <a:buNone/>
            </a:pPr>
            <a:r>
              <a:rPr lang="en-US" sz="2400">
                <a:solidFill>
                  <a:schemeClr val="dk2"/>
                </a:solidFill>
              </a:rPr>
              <a:t>The “work” doesn’t work without systems</a:t>
            </a:r>
            <a:endParaRPr>
              <a:solidFill>
                <a:schemeClr val="dk2"/>
              </a:solidFill>
            </a:endParaRPr>
          </a:p>
        </p:txBody>
      </p:sp>
      <p:sp>
        <p:nvSpPr>
          <p:cNvPr id="401" name="Google Shape;401;p59"/>
          <p:cNvSpPr txBox="1">
            <a:spLocks noGrp="1"/>
          </p:cNvSpPr>
          <p:nvPr>
            <p:ph type="body" idx="1"/>
          </p:nvPr>
        </p:nvSpPr>
        <p:spPr>
          <a:xfrm>
            <a:off x="3575050" y="273050"/>
            <a:ext cx="5111700" cy="5674800"/>
          </a:xfrm>
          <a:prstGeom prst="rect">
            <a:avLst/>
          </a:prstGeom>
          <a:solidFill>
            <a:srgbClr val="003369">
              <a:alpha val="70588"/>
            </a:srgbClr>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endParaRPr/>
          </a:p>
        </p:txBody>
      </p:sp>
      <p:grpSp>
        <p:nvGrpSpPr>
          <p:cNvPr id="402" name="Google Shape;402;p59">
            <a:extLst>
              <a:ext uri="{C183D7F6-B498-43B3-948B-1728B52AA6E4}">
                <adec:decorative xmlns:adec="http://schemas.microsoft.com/office/drawing/2017/decorative" val="1"/>
              </a:ext>
            </a:extLst>
          </p:cNvPr>
          <p:cNvGrpSpPr/>
          <p:nvPr/>
        </p:nvGrpSpPr>
        <p:grpSpPr>
          <a:xfrm>
            <a:off x="3575050" y="273743"/>
            <a:ext cx="5111750" cy="5773609"/>
            <a:chOff x="0" y="692"/>
            <a:chExt cx="5111750" cy="5773609"/>
          </a:xfrm>
        </p:grpSpPr>
        <p:sp>
          <p:nvSpPr>
            <p:cNvPr id="403" name="Google Shape;403;p59"/>
            <p:cNvSpPr/>
            <p:nvPr/>
          </p:nvSpPr>
          <p:spPr>
            <a:xfrm>
              <a:off x="0" y="692"/>
              <a:ext cx="5111700" cy="1620900"/>
            </a:xfrm>
            <a:prstGeom prst="roundRect">
              <a:avLst>
                <a:gd name="adj" fmla="val 10000"/>
              </a:avLst>
            </a:prstGeom>
            <a:solidFill>
              <a:srgbClr val="F7D5C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04" name="Google Shape;404;p59"/>
            <p:cNvSpPr/>
            <p:nvPr/>
          </p:nvSpPr>
          <p:spPr>
            <a:xfrm>
              <a:off x="237574" y="455520"/>
              <a:ext cx="574500" cy="5007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05" name="Google Shape;405;p59"/>
            <p:cNvSpPr/>
            <p:nvPr/>
          </p:nvSpPr>
          <p:spPr>
            <a:xfrm>
              <a:off x="1872236" y="692"/>
              <a:ext cx="3239400" cy="162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06" name="Google Shape;406;p59"/>
            <p:cNvSpPr txBox="1"/>
            <p:nvPr/>
          </p:nvSpPr>
          <p:spPr>
            <a:xfrm>
              <a:off x="996950" y="699"/>
              <a:ext cx="4114800" cy="1620900"/>
            </a:xfrm>
            <a:prstGeom prst="rect">
              <a:avLst/>
            </a:prstGeom>
            <a:noFill/>
            <a:ln>
              <a:noFill/>
            </a:ln>
          </p:spPr>
          <p:txBody>
            <a:bodyPr spcFirstLastPara="1" wrap="square" lIns="171550" tIns="171550" rIns="171550" bIns="171550" anchor="ctr" anchorCtr="0">
              <a:noAutofit/>
            </a:bodyPr>
            <a:lstStyle/>
            <a:p>
              <a:pPr marL="0" marR="0" lvl="0" indent="0" algn="l" rtl="0">
                <a:lnSpc>
                  <a:spcPct val="100000"/>
                </a:lnSpc>
                <a:spcBef>
                  <a:spcPts val="0"/>
                </a:spcBef>
                <a:spcAft>
                  <a:spcPts val="0"/>
                </a:spcAft>
                <a:buClr>
                  <a:schemeClr val="dk1"/>
                </a:buClr>
                <a:buSzPts val="1600"/>
                <a:buFont typeface="Calibri"/>
                <a:buNone/>
              </a:pPr>
              <a:r>
                <a:rPr lang="en-US" sz="1900" b="0" i="0" u="none" strike="noStrike" cap="none">
                  <a:solidFill>
                    <a:schemeClr val="dk1"/>
                  </a:solidFill>
                  <a:latin typeface="Verdana"/>
                  <a:ea typeface="Verdana"/>
                  <a:cs typeface="Verdana"/>
                  <a:sym typeface="Verdana"/>
                </a:rPr>
                <a:t>Division leadership teams with the help of division </a:t>
              </a:r>
              <a:r>
                <a:rPr lang="en-US" sz="1900" b="1" i="0" u="none" strike="noStrike" cap="none">
                  <a:solidFill>
                    <a:schemeClr val="dk1"/>
                  </a:solidFill>
                  <a:latin typeface="Verdana"/>
                  <a:ea typeface="Verdana"/>
                  <a:cs typeface="Verdana"/>
                  <a:sym typeface="Verdana"/>
                </a:rPr>
                <a:t>systems coaches</a:t>
              </a:r>
              <a:r>
                <a:rPr lang="en-US" sz="1900" b="0" i="0" u="none" strike="noStrike" cap="none">
                  <a:solidFill>
                    <a:schemeClr val="dk1"/>
                  </a:solidFill>
                  <a:latin typeface="Verdana"/>
                  <a:ea typeface="Verdana"/>
                  <a:cs typeface="Verdana"/>
                  <a:sym typeface="Verdana"/>
                </a:rPr>
                <a:t> must be aware of the multiple systems at work within the division.  </a:t>
              </a:r>
              <a:endParaRPr sz="1900" b="0" i="0" u="none" strike="noStrike" cap="none">
                <a:solidFill>
                  <a:schemeClr val="dk1"/>
                </a:solidFill>
                <a:latin typeface="Verdana"/>
                <a:ea typeface="Verdana"/>
                <a:cs typeface="Verdana"/>
                <a:sym typeface="Verdana"/>
              </a:endParaRPr>
            </a:p>
          </p:txBody>
        </p:sp>
        <p:sp>
          <p:nvSpPr>
            <p:cNvPr id="407" name="Google Shape;407;p59"/>
            <p:cNvSpPr/>
            <p:nvPr/>
          </p:nvSpPr>
          <p:spPr>
            <a:xfrm>
              <a:off x="0" y="2026922"/>
              <a:ext cx="5111700" cy="1620900"/>
            </a:xfrm>
            <a:prstGeom prst="roundRect">
              <a:avLst>
                <a:gd name="adj" fmla="val 10000"/>
              </a:avLst>
            </a:prstGeom>
            <a:solidFill>
              <a:srgbClr val="F7D5C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08" name="Google Shape;408;p59"/>
            <p:cNvSpPr/>
            <p:nvPr/>
          </p:nvSpPr>
          <p:spPr>
            <a:xfrm>
              <a:off x="490350" y="2562000"/>
              <a:ext cx="321600" cy="5007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09" name="Google Shape;409;p59"/>
            <p:cNvSpPr/>
            <p:nvPr/>
          </p:nvSpPr>
          <p:spPr>
            <a:xfrm>
              <a:off x="1872236" y="2026922"/>
              <a:ext cx="3239400" cy="162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10" name="Google Shape;410;p59"/>
            <p:cNvSpPr txBox="1"/>
            <p:nvPr/>
          </p:nvSpPr>
          <p:spPr>
            <a:xfrm>
              <a:off x="1047050" y="2026924"/>
              <a:ext cx="4014600" cy="1620900"/>
            </a:xfrm>
            <a:prstGeom prst="rect">
              <a:avLst/>
            </a:prstGeom>
            <a:noFill/>
            <a:ln>
              <a:noFill/>
            </a:ln>
          </p:spPr>
          <p:txBody>
            <a:bodyPr spcFirstLastPara="1" wrap="square" lIns="171550" tIns="171550" rIns="171550" bIns="171550" anchor="ctr" anchorCtr="0">
              <a:noAutofit/>
            </a:bodyPr>
            <a:lstStyle/>
            <a:p>
              <a:pPr marL="0" marR="0" lvl="0" indent="0" algn="l" rtl="0">
                <a:lnSpc>
                  <a:spcPct val="100000"/>
                </a:lnSpc>
                <a:spcBef>
                  <a:spcPts val="0"/>
                </a:spcBef>
                <a:spcAft>
                  <a:spcPts val="0"/>
                </a:spcAft>
                <a:buClr>
                  <a:schemeClr val="dk1"/>
                </a:buClr>
                <a:buSzPts val="1600"/>
                <a:buFont typeface="Calibri"/>
                <a:buNone/>
              </a:pPr>
              <a:r>
                <a:rPr lang="en-US" sz="2100" b="0" i="0" u="none" strike="noStrike" cap="none" dirty="0">
                  <a:solidFill>
                    <a:schemeClr val="dk1"/>
                  </a:solidFill>
                  <a:latin typeface="Verdana"/>
                  <a:ea typeface="Verdana"/>
                  <a:cs typeface="Verdana"/>
                  <a:sym typeface="Verdana"/>
                </a:rPr>
                <a:t>They must continually analyze the health of those systems through a variety of data points. </a:t>
              </a:r>
              <a:r>
                <a:rPr lang="en-US" sz="2200" b="0" i="0" u="none" strike="noStrike" cap="none" dirty="0">
                  <a:solidFill>
                    <a:schemeClr val="dk1"/>
                  </a:solidFill>
                  <a:latin typeface="Verdana"/>
                  <a:ea typeface="Verdana"/>
                  <a:cs typeface="Verdana"/>
                  <a:sym typeface="Verdana"/>
                </a:rPr>
                <a:t>  </a:t>
              </a:r>
              <a:endParaRPr sz="2200" b="0" i="0" u="none" strike="noStrike" cap="none" dirty="0">
                <a:solidFill>
                  <a:schemeClr val="dk1"/>
                </a:solidFill>
                <a:latin typeface="Verdana"/>
                <a:ea typeface="Verdana"/>
                <a:cs typeface="Verdana"/>
                <a:sym typeface="Verdana"/>
              </a:endParaRPr>
            </a:p>
          </p:txBody>
        </p:sp>
        <p:sp>
          <p:nvSpPr>
            <p:cNvPr id="411" name="Google Shape;411;p59"/>
            <p:cNvSpPr/>
            <p:nvPr/>
          </p:nvSpPr>
          <p:spPr>
            <a:xfrm>
              <a:off x="0" y="4053844"/>
              <a:ext cx="5111700" cy="1620900"/>
            </a:xfrm>
            <a:prstGeom prst="roundRect">
              <a:avLst>
                <a:gd name="adj" fmla="val 10000"/>
              </a:avLst>
            </a:prstGeom>
            <a:solidFill>
              <a:srgbClr val="F7D5C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12" name="Google Shape;412;p59"/>
            <p:cNvSpPr/>
            <p:nvPr/>
          </p:nvSpPr>
          <p:spPr>
            <a:xfrm>
              <a:off x="490350" y="4573473"/>
              <a:ext cx="321600" cy="5007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13" name="Google Shape;413;p59"/>
            <p:cNvSpPr/>
            <p:nvPr/>
          </p:nvSpPr>
          <p:spPr>
            <a:xfrm>
              <a:off x="1872236" y="4053151"/>
              <a:ext cx="3239400" cy="162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14" name="Google Shape;414;p59"/>
            <p:cNvSpPr txBox="1"/>
            <p:nvPr/>
          </p:nvSpPr>
          <p:spPr>
            <a:xfrm>
              <a:off x="1150036" y="4153401"/>
              <a:ext cx="3239400" cy="1620900"/>
            </a:xfrm>
            <a:prstGeom prst="rect">
              <a:avLst/>
            </a:prstGeom>
            <a:noFill/>
            <a:ln>
              <a:noFill/>
            </a:ln>
          </p:spPr>
          <p:txBody>
            <a:bodyPr spcFirstLastPara="1" wrap="square" lIns="171550" tIns="171550" rIns="171550" bIns="171550" anchor="ctr" anchorCtr="0">
              <a:noAutofit/>
            </a:bodyPr>
            <a:lstStyle/>
            <a:p>
              <a:pPr marL="0" marR="0" lvl="0" indent="0" algn="l" rtl="0">
                <a:lnSpc>
                  <a:spcPct val="100000"/>
                </a:lnSpc>
                <a:spcBef>
                  <a:spcPts val="0"/>
                </a:spcBef>
                <a:spcAft>
                  <a:spcPts val="0"/>
                </a:spcAft>
                <a:buClr>
                  <a:schemeClr val="dk1"/>
                </a:buClr>
                <a:buSzPts val="1600"/>
                <a:buFont typeface="Calibri"/>
                <a:buNone/>
              </a:pPr>
              <a:r>
                <a:rPr lang="en-US" sz="2200" b="0" i="0" u="none" strike="noStrike" cap="none">
                  <a:solidFill>
                    <a:schemeClr val="dk1"/>
                  </a:solidFill>
                  <a:latin typeface="Verdana"/>
                  <a:ea typeface="Verdana"/>
                  <a:cs typeface="Verdana"/>
                  <a:sym typeface="Verdana"/>
                </a:rPr>
                <a:t>Coaching is one of those systems!</a:t>
              </a:r>
              <a:endParaRPr sz="2200" b="0" i="0" u="none" strike="noStrike" cap="none">
                <a:solidFill>
                  <a:schemeClr val="dk1"/>
                </a:solidFill>
                <a:latin typeface="Verdana"/>
                <a:ea typeface="Verdana"/>
                <a:cs typeface="Verdana"/>
                <a:sym typeface="Verdana"/>
              </a:endParaRPr>
            </a:p>
          </p:txBody>
        </p:sp>
      </p:grpSp>
      <p:pic>
        <p:nvPicPr>
          <p:cNvPr id="415" name="Google Shape;415;p59" descr="Yellow paper ship leading among white ships"/>
          <p:cNvPicPr preferRelativeResize="0"/>
          <p:nvPr/>
        </p:nvPicPr>
        <p:blipFill rotWithShape="1">
          <a:blip r:embed="rId6">
            <a:alphaModFix/>
          </a:blip>
          <a:srcRect/>
          <a:stretch/>
        </p:blipFill>
        <p:spPr>
          <a:xfrm>
            <a:off x="457199" y="1491895"/>
            <a:ext cx="3008313" cy="43991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1"/>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a:t>Systems Coaching is like…</a:t>
            </a:r>
            <a:endParaRPr/>
          </a:p>
        </p:txBody>
      </p:sp>
      <p:pic>
        <p:nvPicPr>
          <p:cNvPr id="231" name="Google Shape;231;p41" descr="33 royalty free black direction images | Peakpx"/>
          <p:cNvPicPr preferRelativeResize="0"/>
          <p:nvPr/>
        </p:nvPicPr>
        <p:blipFill rotWithShape="1">
          <a:blip r:embed="rId3">
            <a:alphaModFix/>
          </a:blip>
          <a:srcRect/>
          <a:stretch/>
        </p:blipFill>
        <p:spPr>
          <a:xfrm>
            <a:off x="1032301" y="1842100"/>
            <a:ext cx="3156950" cy="2104150"/>
          </a:xfrm>
          <a:prstGeom prst="rect">
            <a:avLst/>
          </a:prstGeom>
          <a:noFill/>
          <a:ln>
            <a:noFill/>
          </a:ln>
        </p:spPr>
      </p:pic>
      <p:pic>
        <p:nvPicPr>
          <p:cNvPr id="232" name="Google Shape;232;p41" descr="British Wildlife: Wicken Fen National Nature Reserve &gt; Royal Air ..."/>
          <p:cNvPicPr preferRelativeResize="0"/>
          <p:nvPr/>
        </p:nvPicPr>
        <p:blipFill rotWithShape="1">
          <a:blip r:embed="rId4">
            <a:alphaModFix/>
          </a:blip>
          <a:srcRect/>
          <a:stretch/>
        </p:blipFill>
        <p:spPr>
          <a:xfrm>
            <a:off x="4711688" y="1842100"/>
            <a:ext cx="3032735" cy="1935823"/>
          </a:xfrm>
          <a:prstGeom prst="rect">
            <a:avLst/>
          </a:prstGeom>
          <a:noFill/>
          <a:ln>
            <a:noFill/>
          </a:ln>
        </p:spPr>
      </p:pic>
      <p:sp>
        <p:nvSpPr>
          <p:cNvPr id="233" name="Google Shape;233;p41">
            <a:extLst>
              <a:ext uri="{C183D7F6-B498-43B3-948B-1728B52AA6E4}">
                <adec:decorative xmlns:adec="http://schemas.microsoft.com/office/drawing/2017/decorative" val="1"/>
              </a:ext>
            </a:extLst>
          </p:cNvPr>
          <p:cNvSpPr/>
          <p:nvPr/>
        </p:nvSpPr>
        <p:spPr>
          <a:xfrm>
            <a:off x="172175" y="6278400"/>
            <a:ext cx="456600" cy="4635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234" name="Google Shape;234;p41" descr="Free Images : tree, nature, forest, wilderness, branch, snow ..."/>
          <p:cNvPicPr preferRelativeResize="0"/>
          <p:nvPr/>
        </p:nvPicPr>
        <p:blipFill rotWithShape="1">
          <a:blip r:embed="rId5">
            <a:alphaModFix/>
          </a:blip>
          <a:srcRect/>
          <a:stretch/>
        </p:blipFill>
        <p:spPr>
          <a:xfrm>
            <a:off x="4711700" y="3946250"/>
            <a:ext cx="3032724" cy="1935826"/>
          </a:xfrm>
          <a:prstGeom prst="rect">
            <a:avLst/>
          </a:prstGeom>
          <a:noFill/>
          <a:ln>
            <a:noFill/>
          </a:ln>
        </p:spPr>
      </p:pic>
      <p:pic>
        <p:nvPicPr>
          <p:cNvPr id="235" name="Google Shape;235;p41" descr="Free Images : wing, flock, formation, flight, fauna, vertebrate ..."/>
          <p:cNvPicPr preferRelativeResize="0"/>
          <p:nvPr/>
        </p:nvPicPr>
        <p:blipFill rotWithShape="1">
          <a:blip r:embed="rId6">
            <a:alphaModFix/>
          </a:blip>
          <a:srcRect/>
          <a:stretch/>
        </p:blipFill>
        <p:spPr>
          <a:xfrm>
            <a:off x="1032300" y="4097525"/>
            <a:ext cx="3156951" cy="1935826"/>
          </a:xfrm>
          <a:prstGeom prst="rect">
            <a:avLst/>
          </a:prstGeom>
          <a:noFill/>
          <a:ln>
            <a:noFill/>
          </a:ln>
        </p:spPr>
      </p:pic>
      <p:pic>
        <p:nvPicPr>
          <p:cNvPr id="236" name="Google Shape;236;p41">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0" y="5825699"/>
            <a:ext cx="1032300" cy="1032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61" descr="Diagram of managing complex change demonstrating how leaving out one of each step causes a different issue at the end of the process."/>
          <p:cNvPicPr preferRelativeResize="0"/>
          <p:nvPr/>
        </p:nvPicPr>
        <p:blipFill rotWithShape="1">
          <a:blip r:embed="rId3">
            <a:alphaModFix/>
          </a:blip>
          <a:srcRect/>
          <a:stretch/>
        </p:blipFill>
        <p:spPr>
          <a:xfrm>
            <a:off x="321650" y="1796475"/>
            <a:ext cx="7933351" cy="4382950"/>
          </a:xfrm>
          <a:prstGeom prst="rect">
            <a:avLst/>
          </a:prstGeom>
          <a:noFill/>
          <a:ln>
            <a:noFill/>
          </a:ln>
        </p:spPr>
      </p:pic>
      <p:sp>
        <p:nvSpPr>
          <p:cNvPr id="430" name="Google Shape;430;p61"/>
          <p:cNvSpPr txBox="1"/>
          <p:nvPr/>
        </p:nvSpPr>
        <p:spPr>
          <a:xfrm>
            <a:off x="1601025" y="6385750"/>
            <a:ext cx="7542900" cy="53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Adapted from Knoster, Villa, &amp; Thousand (2000). A framework for thinking about systems change. </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1100"/>
              <a:t>V</a:t>
            </a:r>
            <a:r>
              <a:rPr lang="en-US" sz="1100" b="0" i="0" u="none" strike="noStrike" cap="none">
                <a:solidFill>
                  <a:srgbClr val="000000"/>
                </a:solidFill>
                <a:latin typeface="Arial"/>
                <a:ea typeface="Arial"/>
                <a:cs typeface="Arial"/>
                <a:sym typeface="Arial"/>
              </a:rPr>
              <a:t>illa &amp; Thousand </a:t>
            </a:r>
            <a:r>
              <a:rPr lang="en-US" sz="1100"/>
              <a:t>(1999).</a:t>
            </a:r>
            <a:r>
              <a:rPr lang="en-US" sz="1100" b="0" i="0" u="none" strike="noStrike" cap="none">
                <a:solidFill>
                  <a:srgbClr val="000000"/>
                </a:solidFill>
                <a:latin typeface="Arial"/>
                <a:ea typeface="Arial"/>
                <a:cs typeface="Arial"/>
                <a:sym typeface="Arial"/>
              </a:rPr>
              <a:t> Restructuring for caring and effective education: Piecing the puzzle together</a:t>
            </a:r>
            <a:r>
              <a:rPr lang="en-US" sz="1100"/>
              <a:t>.</a:t>
            </a:r>
            <a:endParaRPr sz="1100" b="0" i="0" u="none" strike="noStrike" cap="none">
              <a:solidFill>
                <a:srgbClr val="000000"/>
              </a:solidFill>
              <a:latin typeface="Arial"/>
              <a:ea typeface="Arial"/>
              <a:cs typeface="Arial"/>
              <a:sym typeface="Arial"/>
            </a:endParaRPr>
          </a:p>
        </p:txBody>
      </p:sp>
      <p:sp>
        <p:nvSpPr>
          <p:cNvPr id="431" name="Google Shape;431;p61"/>
          <p:cNvSpPr txBox="1">
            <a:spLocks noGrp="1"/>
          </p:cNvSpPr>
          <p:nvPr>
            <p:ph type="title"/>
          </p:nvPr>
        </p:nvSpPr>
        <p:spPr>
          <a:xfrm>
            <a:off x="457200" y="329566"/>
            <a:ext cx="8229600" cy="1371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US">
                <a:solidFill>
                  <a:schemeClr val="lt1"/>
                </a:solidFill>
              </a:rPr>
              <a:t>Managing Complex Change</a:t>
            </a:r>
            <a:endParaRPr>
              <a:solidFill>
                <a:schemeClr val="lt1"/>
              </a:solidFill>
            </a:endParaRPr>
          </a:p>
        </p:txBody>
      </p:sp>
      <p:sp>
        <p:nvSpPr>
          <p:cNvPr id="432" name="Google Shape;432;p61">
            <a:extLst>
              <a:ext uri="{C183D7F6-B498-43B3-948B-1728B52AA6E4}">
                <adec:decorative xmlns:adec="http://schemas.microsoft.com/office/drawing/2017/decorative" val="1"/>
              </a:ext>
            </a:extLst>
          </p:cNvPr>
          <p:cNvSpPr/>
          <p:nvPr/>
        </p:nvSpPr>
        <p:spPr>
          <a:xfrm>
            <a:off x="321650" y="5751275"/>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433" name="Google Shape;433;p6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5738350"/>
            <a:ext cx="1119650" cy="1119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MTSS Implementation </a:t>
            </a:r>
            <a:br>
              <a:rPr lang="en-US"/>
            </a:br>
            <a:r>
              <a:rPr lang="en-US"/>
              <a:t>to Coaching</a:t>
            </a:r>
            <a:endParaRPr/>
          </a:p>
        </p:txBody>
      </p:sp>
      <p:sp>
        <p:nvSpPr>
          <p:cNvPr id="440" name="Google Shape;440;p62"/>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p:txBody>
      </p:sp>
      <p:pic>
        <p:nvPicPr>
          <p:cNvPr id="441" name="Google Shape;441;p6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28600" y="1414075"/>
            <a:ext cx="8686800" cy="4571999"/>
          </a:xfrm>
          <a:prstGeom prst="rect">
            <a:avLst/>
          </a:prstGeom>
          <a:noFill/>
          <a:ln>
            <a:noFill/>
          </a:ln>
        </p:spPr>
      </p:pic>
      <p:sp>
        <p:nvSpPr>
          <p:cNvPr id="442" name="Google Shape;442;p62"/>
          <p:cNvSpPr txBox="1"/>
          <p:nvPr/>
        </p:nvSpPr>
        <p:spPr>
          <a:xfrm>
            <a:off x="544475" y="4168825"/>
            <a:ext cx="3144900" cy="1339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lt1"/>
                </a:solidFill>
                <a:latin typeface="Verdana"/>
                <a:ea typeface="Verdana"/>
                <a:cs typeface="Verdana"/>
                <a:sym typeface="Verdana"/>
              </a:rPr>
              <a:t>WHAT:</a:t>
            </a:r>
            <a:endParaRPr sz="2500" b="1"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lt1"/>
                </a:solidFill>
                <a:latin typeface="Verdana"/>
                <a:ea typeface="Verdana"/>
                <a:cs typeface="Verdana"/>
                <a:sym typeface="Verdana"/>
              </a:rPr>
              <a:t>MTSS Implementation</a:t>
            </a:r>
            <a:endParaRPr sz="2500" b="1" i="0" u="none" strike="noStrike" cap="none">
              <a:solidFill>
                <a:schemeClr val="lt1"/>
              </a:solidFill>
              <a:latin typeface="Verdana"/>
              <a:ea typeface="Verdana"/>
              <a:cs typeface="Verdana"/>
              <a:sym typeface="Verdana"/>
            </a:endParaRPr>
          </a:p>
        </p:txBody>
      </p:sp>
      <p:sp>
        <p:nvSpPr>
          <p:cNvPr id="443" name="Google Shape;443;p62"/>
          <p:cNvSpPr txBox="1"/>
          <p:nvPr/>
        </p:nvSpPr>
        <p:spPr>
          <a:xfrm>
            <a:off x="6239200" y="4221100"/>
            <a:ext cx="1848600" cy="1339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500" b="1" i="0" u="none" strike="noStrike" cap="none">
                <a:solidFill>
                  <a:schemeClr val="lt1"/>
                </a:solidFill>
                <a:latin typeface="Verdana"/>
                <a:ea typeface="Verdana"/>
                <a:cs typeface="Verdana"/>
                <a:sym typeface="Verdana"/>
              </a:rPr>
              <a:t>HOW:</a:t>
            </a:r>
            <a:endParaRPr sz="2500" b="1"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r>
              <a:rPr lang="en-US" sz="2500" b="1" i="0" u="none" strike="noStrike" cap="none">
                <a:solidFill>
                  <a:schemeClr val="lt1"/>
                </a:solidFill>
                <a:latin typeface="Verdana"/>
                <a:ea typeface="Verdana"/>
                <a:cs typeface="Verdana"/>
                <a:sym typeface="Verdana"/>
              </a:rPr>
              <a:t>Coaching </a:t>
            </a:r>
            <a:endParaRPr sz="2500" b="1"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r>
              <a:rPr lang="en-US" sz="2500" b="1" i="0" u="none" strike="noStrike" cap="none">
                <a:solidFill>
                  <a:schemeClr val="lt1"/>
                </a:solidFill>
                <a:latin typeface="Verdana"/>
                <a:ea typeface="Verdana"/>
                <a:cs typeface="Verdana"/>
                <a:sym typeface="Verdana"/>
              </a:rPr>
              <a:t>Skills</a:t>
            </a:r>
            <a:endParaRPr sz="2500" b="1" i="0" u="none" strike="noStrike" cap="none">
              <a:solidFill>
                <a:schemeClr val="lt1"/>
              </a:solidFill>
              <a:latin typeface="Verdana"/>
              <a:ea typeface="Verdana"/>
              <a:cs typeface="Verdana"/>
              <a:sym typeface="Verdana"/>
            </a:endParaRPr>
          </a:p>
        </p:txBody>
      </p:sp>
      <p:sp>
        <p:nvSpPr>
          <p:cNvPr id="444" name="Google Shape;444;p62">
            <a:extLst>
              <a:ext uri="{C183D7F6-B498-43B3-948B-1728B52AA6E4}">
                <adec:decorative xmlns:adec="http://schemas.microsoft.com/office/drawing/2017/decorative" val="1"/>
              </a:ext>
            </a:extLst>
          </p:cNvPr>
          <p:cNvSpPr/>
          <p:nvPr/>
        </p:nvSpPr>
        <p:spPr>
          <a:xfrm>
            <a:off x="3761775" y="4340500"/>
            <a:ext cx="1562700" cy="7524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62">
            <a:extLst>
              <a:ext uri="{C183D7F6-B498-43B3-948B-1728B52AA6E4}">
                <adec:decorative xmlns:adec="http://schemas.microsoft.com/office/drawing/2017/decorative" val="1"/>
              </a:ext>
            </a:extLst>
          </p:cNvPr>
          <p:cNvSpPr/>
          <p:nvPr/>
        </p:nvSpPr>
        <p:spPr>
          <a:xfrm>
            <a:off x="616875" y="4221100"/>
            <a:ext cx="3144900" cy="13392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3"/>
          <p:cNvSpPr txBox="1"/>
          <p:nvPr/>
        </p:nvSpPr>
        <p:spPr>
          <a:xfrm>
            <a:off x="370350" y="2200125"/>
            <a:ext cx="8403300" cy="4326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Verdana"/>
                <a:ea typeface="Verdana"/>
                <a:cs typeface="Verdana"/>
                <a:sym typeface="Verdana"/>
              </a:rPr>
              <a:t>MTSS is a systemic, data-driven approach that allows divisions and schools to provide evidence-based practices and interventions to meet the needs of their students. This is done through a clearly defined process that is implemented to fidelity by all stakeholders within the school and/or division.</a:t>
            </a:r>
            <a:endParaRPr sz="2800" b="0" i="0" u="none" strike="noStrike" cap="none">
              <a:solidFill>
                <a:schemeClr val="dk1"/>
              </a:solidFill>
              <a:latin typeface="Verdana"/>
              <a:ea typeface="Verdana"/>
              <a:cs typeface="Verdana"/>
              <a:sym typeface="Verdana"/>
            </a:endParaRPr>
          </a:p>
          <a:p>
            <a:pPr marL="0" marR="0" lvl="0"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Verdana"/>
              <a:ea typeface="Verdana"/>
              <a:cs typeface="Verdana"/>
              <a:sym typeface="Verdana"/>
            </a:endParaRPr>
          </a:p>
          <a:p>
            <a:pPr marL="0" marR="0" lvl="0" indent="0" algn="l" rtl="0">
              <a:lnSpc>
                <a:spcPct val="90000"/>
              </a:lnSpc>
              <a:spcBef>
                <a:spcPts val="0"/>
              </a:spcBef>
              <a:spcAft>
                <a:spcPts val="0"/>
              </a:spcAft>
              <a:buClr>
                <a:schemeClr val="dk1"/>
              </a:buClr>
              <a:buSzPts val="2800"/>
              <a:buFont typeface="Arial"/>
              <a:buNone/>
            </a:pPr>
            <a:endParaRPr sz="2800">
              <a:solidFill>
                <a:schemeClr val="dk1"/>
              </a:solidFill>
              <a:latin typeface="Verdana"/>
              <a:ea typeface="Verdana"/>
              <a:cs typeface="Verdana"/>
              <a:sym typeface="Verdana"/>
            </a:endParaRPr>
          </a:p>
          <a:p>
            <a:pPr marL="0" marR="0" lvl="0" indent="0" algn="l" rtl="0">
              <a:lnSpc>
                <a:spcPct val="90000"/>
              </a:lnSpc>
              <a:spcBef>
                <a:spcPts val="0"/>
              </a:spcBef>
              <a:spcAft>
                <a:spcPts val="0"/>
              </a:spcAft>
              <a:buClr>
                <a:schemeClr val="dk1"/>
              </a:buClr>
              <a:buSzPts val="2800"/>
              <a:buFont typeface="Arial"/>
              <a:buNone/>
            </a:pPr>
            <a:endParaRPr sz="2800">
              <a:solidFill>
                <a:schemeClr val="dk1"/>
              </a:solidFill>
              <a:latin typeface="Verdana"/>
              <a:ea typeface="Verdana"/>
              <a:cs typeface="Verdana"/>
              <a:sym typeface="Verdana"/>
            </a:endParaRPr>
          </a:p>
          <a:p>
            <a:pPr marL="0" marR="0" lvl="0" indent="0" algn="l" rtl="0">
              <a:lnSpc>
                <a:spcPct val="90000"/>
              </a:lnSpc>
              <a:spcBef>
                <a:spcPts val="0"/>
              </a:spcBef>
              <a:spcAft>
                <a:spcPts val="0"/>
              </a:spcAft>
              <a:buClr>
                <a:schemeClr val="dk1"/>
              </a:buClr>
              <a:buSzPts val="2800"/>
              <a:buFont typeface="Arial"/>
              <a:buNone/>
            </a:pPr>
            <a:r>
              <a:rPr lang="en-US" sz="2600" b="0" i="0" u="none" strike="noStrike" cap="none">
                <a:solidFill>
                  <a:schemeClr val="dk1"/>
                </a:solidFill>
                <a:latin typeface="Verdana"/>
                <a:ea typeface="Verdana"/>
                <a:cs typeface="Verdana"/>
                <a:sym typeface="Verdana"/>
              </a:rPr>
              <a:t>(2024)</a:t>
            </a:r>
            <a:endParaRPr sz="2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3000" b="0" i="0" u="none" strike="noStrike" cap="none">
              <a:solidFill>
                <a:srgbClr val="000000"/>
              </a:solidFill>
              <a:highlight>
                <a:srgbClr val="FFFFFF"/>
              </a:highlight>
              <a:latin typeface="Verdana"/>
              <a:ea typeface="Verdana"/>
              <a:cs typeface="Verdana"/>
              <a:sym typeface="Verdana"/>
            </a:endParaRPr>
          </a:p>
        </p:txBody>
      </p:sp>
      <p:sp>
        <p:nvSpPr>
          <p:cNvPr id="453" name="Google Shape;453;p6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a:t>Multi-Tiered Systems of Support (MTSS) Defined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4"/>
          <p:cNvSpPr txBox="1"/>
          <p:nvPr/>
        </p:nvSpPr>
        <p:spPr>
          <a:xfrm>
            <a:off x="6611815" y="6481208"/>
            <a:ext cx="2532300" cy="376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FA3"/>
                </a:solidFill>
                <a:latin typeface="Calibri"/>
                <a:ea typeface="Calibri"/>
                <a:cs typeface="Calibri"/>
                <a:sym typeface="Calibri"/>
              </a:rPr>
              <a:t>23</a:t>
            </a:fld>
            <a:endParaRPr sz="1200" b="0" i="0" u="none" strike="noStrike" cap="none">
              <a:solidFill>
                <a:srgbClr val="888FA3"/>
              </a:solidFill>
              <a:latin typeface="Calibri"/>
              <a:ea typeface="Calibri"/>
              <a:cs typeface="Calibri"/>
              <a:sym typeface="Calibri"/>
            </a:endParaRPr>
          </a:p>
        </p:txBody>
      </p:sp>
      <p:pic>
        <p:nvPicPr>
          <p:cNvPr id="460" name="Google Shape;460;p6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475225"/>
            <a:ext cx="9428200" cy="5324150"/>
          </a:xfrm>
          <a:prstGeom prst="rect">
            <a:avLst/>
          </a:prstGeom>
          <a:noFill/>
          <a:ln>
            <a:noFill/>
          </a:ln>
        </p:spPr>
      </p:pic>
      <p:sp>
        <p:nvSpPr>
          <p:cNvPr id="461" name="Google Shape;461;p6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solidFill>
                  <a:schemeClr val="lt1"/>
                </a:solidFill>
              </a:rPr>
              <a:t>MTSS Framework</a:t>
            </a:r>
            <a:endParaRPr>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dirty="0"/>
              <a:t>Virginia’s Five Core Components</a:t>
            </a:r>
            <a:endParaRPr dirty="0"/>
          </a:p>
        </p:txBody>
      </p:sp>
      <p:pic>
        <p:nvPicPr>
          <p:cNvPr id="468" name="Google Shape;468;p65" descr="Diagram of Virginia's MTSS Five Core Components with MTSS as center point and five core components radiating out: Aligned Organizational Strucutres, Problem Solving Process, Tiered Continuum of Supports, Systematic Implementation, Evaluation"/>
          <p:cNvPicPr preferRelativeResize="0"/>
          <p:nvPr/>
        </p:nvPicPr>
        <p:blipFill rotWithShape="1">
          <a:blip r:embed="rId3">
            <a:alphaModFix/>
          </a:blip>
          <a:srcRect/>
          <a:stretch/>
        </p:blipFill>
        <p:spPr>
          <a:xfrm>
            <a:off x="751425" y="1432950"/>
            <a:ext cx="7753339" cy="5425051"/>
          </a:xfrm>
          <a:prstGeom prst="rect">
            <a:avLst/>
          </a:prstGeom>
          <a:noFill/>
          <a:ln>
            <a:noFill/>
          </a:ln>
        </p:spPr>
      </p:pic>
      <p:sp>
        <p:nvSpPr>
          <p:cNvPr id="469" name="Google Shape;469;p65">
            <a:extLst>
              <a:ext uri="{C183D7F6-B498-43B3-948B-1728B52AA6E4}">
                <adec:decorative xmlns:adec="http://schemas.microsoft.com/office/drawing/2017/decorative" val="1"/>
              </a:ext>
            </a:extLst>
          </p:cNvPr>
          <p:cNvSpPr/>
          <p:nvPr/>
        </p:nvSpPr>
        <p:spPr>
          <a:xfrm>
            <a:off x="228600" y="6005275"/>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470" name="Google Shape;470;p6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5714699"/>
            <a:ext cx="1143300" cy="1143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66" descr="Diagram describing how systems, data, and practices are all linked together in a system for achieving outcomes"/>
          <p:cNvPicPr preferRelativeResize="0"/>
          <p:nvPr/>
        </p:nvPicPr>
        <p:blipFill rotWithShape="1">
          <a:blip r:embed="rId3">
            <a:alphaModFix/>
          </a:blip>
          <a:srcRect/>
          <a:stretch/>
        </p:blipFill>
        <p:spPr>
          <a:xfrm>
            <a:off x="2736775" y="2414338"/>
            <a:ext cx="3365650" cy="3226950"/>
          </a:xfrm>
          <a:prstGeom prst="rect">
            <a:avLst/>
          </a:prstGeom>
          <a:noFill/>
          <a:ln>
            <a:noFill/>
          </a:ln>
        </p:spPr>
      </p:pic>
      <p:sp>
        <p:nvSpPr>
          <p:cNvPr id="477" name="Google Shape;477;p6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MTSS for ALL!</a:t>
            </a:r>
            <a:endParaRPr>
              <a:solidFill>
                <a:schemeClr val="lt1"/>
              </a:solidFill>
            </a:endParaRPr>
          </a:p>
        </p:txBody>
      </p:sp>
      <p:sp>
        <p:nvSpPr>
          <p:cNvPr id="478" name="Google Shape;478;p66"/>
          <p:cNvSpPr txBox="1"/>
          <p:nvPr/>
        </p:nvSpPr>
        <p:spPr>
          <a:xfrm>
            <a:off x="6553200" y="6356350"/>
            <a:ext cx="2133600" cy="365100"/>
          </a:xfrm>
          <a:prstGeom prst="rect">
            <a:avLst/>
          </a:prstGeom>
          <a:noFill/>
          <a:ln>
            <a:noFill/>
          </a:ln>
        </p:spPr>
        <p:txBody>
          <a:bodyPr spcFirstLastPara="1" wrap="square" lIns="68550" tIns="34275" rIns="68550" bIns="34275"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0000"/>
                </a:solidFill>
                <a:latin typeface="Calibri"/>
                <a:ea typeface="Calibri"/>
                <a:cs typeface="Calibri"/>
                <a:sym typeface="Calibri"/>
              </a:rPr>
              <a:t>25</a:t>
            </a:fld>
            <a:endParaRPr sz="1050" b="0" i="0" u="none" strike="noStrike" cap="none">
              <a:solidFill>
                <a:srgbClr val="000000"/>
              </a:solidFill>
              <a:latin typeface="Arial"/>
              <a:ea typeface="Arial"/>
              <a:cs typeface="Arial"/>
              <a:sym typeface="Arial"/>
            </a:endParaRPr>
          </a:p>
        </p:txBody>
      </p:sp>
      <p:sp>
        <p:nvSpPr>
          <p:cNvPr id="479" name="Google Shape;479;p66"/>
          <p:cNvSpPr txBox="1"/>
          <p:nvPr/>
        </p:nvSpPr>
        <p:spPr>
          <a:xfrm>
            <a:off x="6353750" y="1574024"/>
            <a:ext cx="2286000" cy="14547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Verdana"/>
                <a:ea typeface="Verdana"/>
                <a:cs typeface="Verdana"/>
                <a:sym typeface="Verdana"/>
              </a:rPr>
              <a:t> Differentiate and ensure outcomes are reflective of all students.</a:t>
            </a:r>
            <a:endParaRPr sz="1050" b="1" i="1" u="none" strike="noStrike" cap="none">
              <a:solidFill>
                <a:srgbClr val="000000"/>
              </a:solidFill>
              <a:latin typeface="Verdana"/>
              <a:ea typeface="Verdana"/>
              <a:cs typeface="Verdana"/>
              <a:sym typeface="Verdana"/>
            </a:endParaRPr>
          </a:p>
        </p:txBody>
      </p:sp>
      <p:sp>
        <p:nvSpPr>
          <p:cNvPr id="480" name="Google Shape;480;p66"/>
          <p:cNvSpPr txBox="1"/>
          <p:nvPr/>
        </p:nvSpPr>
        <p:spPr>
          <a:xfrm>
            <a:off x="3425998" y="5714047"/>
            <a:ext cx="2139600" cy="931200"/>
          </a:xfrm>
          <a:prstGeom prst="rect">
            <a:avLst/>
          </a:prstGeom>
          <a:noFill/>
          <a:ln w="38100" cap="flat" cmpd="sng">
            <a:solidFill>
              <a:srgbClr val="00000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Growth &amp; benefit are central. Must reflect learning opportunities for all</a:t>
            </a:r>
            <a:endParaRPr sz="1400" b="0" i="0" u="none" strike="noStrike" cap="none">
              <a:solidFill>
                <a:srgbClr val="000000"/>
              </a:solidFill>
              <a:latin typeface="Verdana"/>
              <a:ea typeface="Verdana"/>
              <a:cs typeface="Verdana"/>
              <a:sym typeface="Verdana"/>
            </a:endParaRPr>
          </a:p>
        </p:txBody>
      </p:sp>
      <p:sp>
        <p:nvSpPr>
          <p:cNvPr id="481" name="Google Shape;481;p66"/>
          <p:cNvSpPr txBox="1"/>
          <p:nvPr/>
        </p:nvSpPr>
        <p:spPr>
          <a:xfrm>
            <a:off x="6381803" y="3494663"/>
            <a:ext cx="2229900" cy="931200"/>
          </a:xfrm>
          <a:prstGeom prst="rect">
            <a:avLst/>
          </a:prstGeom>
          <a:solidFill>
            <a:srgbClr val="62A6FF">
              <a:alpha val="60780"/>
            </a:srgbClr>
          </a:solidFill>
          <a:ln w="38100" cap="flat" cmpd="sng">
            <a:solidFill>
              <a:srgbClr val="0070C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Prioritize efficient and effective </a:t>
            </a:r>
            <a:r>
              <a:rPr lang="en-US" sz="1400" b="1" i="0" u="none" strike="noStrike" cap="none">
                <a:solidFill>
                  <a:srgbClr val="000000"/>
                </a:solidFill>
                <a:latin typeface="Verdana"/>
                <a:ea typeface="Verdana"/>
                <a:cs typeface="Verdana"/>
                <a:sym typeface="Verdana"/>
              </a:rPr>
              <a:t>practices </a:t>
            </a:r>
            <a:endParaRPr sz="1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(evidence, culture, context</a:t>
            </a:r>
            <a:r>
              <a:rPr lang="en-US" sz="1350" b="0" i="0" u="none" strike="noStrike" cap="none">
                <a:solidFill>
                  <a:srgbClr val="000000"/>
                </a:solidFill>
                <a:latin typeface="Calibri"/>
                <a:ea typeface="Calibri"/>
                <a:cs typeface="Calibri"/>
                <a:sym typeface="Calibri"/>
              </a:rPr>
              <a:t>)</a:t>
            </a:r>
            <a:endParaRPr sz="1050" b="0" i="0" u="none" strike="noStrike" cap="none">
              <a:solidFill>
                <a:srgbClr val="000000"/>
              </a:solidFill>
              <a:latin typeface="Arial"/>
              <a:ea typeface="Arial"/>
              <a:cs typeface="Arial"/>
              <a:sym typeface="Arial"/>
            </a:endParaRPr>
          </a:p>
        </p:txBody>
      </p:sp>
      <p:sp>
        <p:nvSpPr>
          <p:cNvPr id="482" name="Google Shape;482;p66"/>
          <p:cNvSpPr txBox="1"/>
          <p:nvPr/>
        </p:nvSpPr>
        <p:spPr>
          <a:xfrm>
            <a:off x="457200" y="3386477"/>
            <a:ext cx="1905000" cy="1146600"/>
          </a:xfrm>
          <a:prstGeom prst="rect">
            <a:avLst/>
          </a:prstGeom>
          <a:solidFill>
            <a:srgbClr val="6CC08D">
              <a:alpha val="33730"/>
            </a:srgbClr>
          </a:solidFill>
          <a:ln w="38100" cap="flat" cmpd="sng">
            <a:solidFill>
              <a:srgbClr val="6CC08D"/>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Data</a:t>
            </a:r>
            <a:r>
              <a:rPr lang="en-US" sz="1400" b="0" i="0" u="none" strike="noStrike" cap="none">
                <a:solidFill>
                  <a:srgbClr val="000000"/>
                </a:solidFill>
                <a:latin typeface="Verdana"/>
                <a:ea typeface="Verdana"/>
                <a:cs typeface="Verdana"/>
                <a:sym typeface="Verdana"/>
              </a:rPr>
              <a:t> informs decisions about screening, progress monitoring, fidelity, and outcomes</a:t>
            </a:r>
            <a:endParaRPr sz="1100" b="0" i="0" u="none" strike="noStrike" cap="none">
              <a:solidFill>
                <a:srgbClr val="000000"/>
              </a:solidFill>
              <a:latin typeface="Verdana"/>
              <a:ea typeface="Verdana"/>
              <a:cs typeface="Verdana"/>
              <a:sym typeface="Verdana"/>
            </a:endParaRPr>
          </a:p>
        </p:txBody>
      </p:sp>
      <p:sp>
        <p:nvSpPr>
          <p:cNvPr id="483" name="Google Shape;483;p66"/>
          <p:cNvSpPr txBox="1"/>
          <p:nvPr/>
        </p:nvSpPr>
        <p:spPr>
          <a:xfrm>
            <a:off x="3335688" y="1447804"/>
            <a:ext cx="2320200" cy="931200"/>
          </a:xfrm>
          <a:prstGeom prst="rect">
            <a:avLst/>
          </a:prstGeom>
          <a:solidFill>
            <a:srgbClr val="FF8AD8">
              <a:alpha val="33330"/>
            </a:srgbClr>
          </a:solidFill>
          <a:ln w="38100" cap="flat" cmpd="sng">
            <a:solidFill>
              <a:srgbClr val="FF40FF"/>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Invest in </a:t>
            </a:r>
            <a:r>
              <a:rPr lang="en-US" sz="1400" b="1" i="0" u="none" strike="noStrike" cap="none">
                <a:solidFill>
                  <a:srgbClr val="000000"/>
                </a:solidFill>
                <a:latin typeface="Verdana"/>
                <a:ea typeface="Verdana"/>
                <a:cs typeface="Verdana"/>
                <a:sym typeface="Verdana"/>
              </a:rPr>
              <a:t>Systems!!!</a:t>
            </a:r>
            <a:r>
              <a:rPr lang="en-US" sz="1400" b="0" i="0" u="none" strike="noStrike" cap="none">
                <a:solidFill>
                  <a:srgbClr val="000000"/>
                </a:solidFill>
                <a:latin typeface="Verdana"/>
                <a:ea typeface="Verdana"/>
                <a:cs typeface="Verdana"/>
                <a:sym typeface="Verdana"/>
              </a:rPr>
              <a:t> (Leadership teams, support professional learning and coaching)</a:t>
            </a:r>
            <a:endParaRPr sz="1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anim calcmode="lin" valueType="num">
                                      <p:cBhvr additive="base">
                                        <p:cTn id="7" dur="1000"/>
                                        <p:tgtEl>
                                          <p:spTgt spid="48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81"/>
                                        </p:tgtEl>
                                        <p:attrNameLst>
                                          <p:attrName>style.visibility</p:attrName>
                                        </p:attrNameLst>
                                      </p:cBhvr>
                                      <p:to>
                                        <p:strVal val="visible"/>
                                      </p:to>
                                    </p:set>
                                    <p:anim calcmode="lin" valueType="num">
                                      <p:cBhvr additive="base">
                                        <p:cTn id="12" dur="1000"/>
                                        <p:tgtEl>
                                          <p:spTgt spid="481"/>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80"/>
                                        </p:tgtEl>
                                        <p:attrNameLst>
                                          <p:attrName>style.visibility</p:attrName>
                                        </p:attrNameLst>
                                      </p:cBhvr>
                                      <p:to>
                                        <p:strVal val="visible"/>
                                      </p:to>
                                    </p:set>
                                    <p:anim calcmode="lin" valueType="num">
                                      <p:cBhvr additive="base">
                                        <p:cTn id="17" dur="1000"/>
                                        <p:tgtEl>
                                          <p:spTgt spid="48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82"/>
                                        </p:tgtEl>
                                        <p:attrNameLst>
                                          <p:attrName>style.visibility</p:attrName>
                                        </p:attrNameLst>
                                      </p:cBhvr>
                                      <p:to>
                                        <p:strVal val="visible"/>
                                      </p:to>
                                    </p:set>
                                    <p:anim calcmode="lin" valueType="num">
                                      <p:cBhvr additive="base">
                                        <p:cTn id="22" dur="1000"/>
                                        <p:tgtEl>
                                          <p:spTgt spid="48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t>Implementation Made Simple</a:t>
            </a:r>
            <a:endParaRPr/>
          </a:p>
        </p:txBody>
      </p:sp>
      <p:sp>
        <p:nvSpPr>
          <p:cNvPr id="490" name="Google Shape;490;p67">
            <a:extLst>
              <a:ext uri="{C183D7F6-B498-43B3-948B-1728B52AA6E4}">
                <adec:decorative xmlns:adec="http://schemas.microsoft.com/office/drawing/2017/decorative" val="1"/>
              </a:ext>
            </a:extLst>
          </p:cNvPr>
          <p:cNvSpPr txBox="1"/>
          <p:nvPr/>
        </p:nvSpPr>
        <p:spPr>
          <a:xfrm>
            <a:off x="457200" y="2749525"/>
            <a:ext cx="4619100" cy="517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chemeClr val="dk1"/>
              </a:buClr>
              <a:buSzPts val="1800"/>
              <a:buFont typeface="Arial"/>
              <a:buNone/>
            </a:pPr>
            <a:endParaRPr sz="2400" b="0" i="0" u="none" strike="noStrike" cap="none">
              <a:solidFill>
                <a:schemeClr val="dk1"/>
              </a:solidFill>
              <a:latin typeface="Verdana"/>
              <a:ea typeface="Verdana"/>
              <a:cs typeface="Verdana"/>
              <a:sym typeface="Verdana"/>
            </a:endParaRPr>
          </a:p>
        </p:txBody>
      </p:sp>
      <p:sp>
        <p:nvSpPr>
          <p:cNvPr id="491" name="Google Shape;491;p67">
            <a:extLst>
              <a:ext uri="{C183D7F6-B498-43B3-948B-1728B52AA6E4}">
                <adec:decorative xmlns:adec="http://schemas.microsoft.com/office/drawing/2017/decorative" val="1"/>
              </a:ext>
            </a:extLst>
          </p:cNvPr>
          <p:cNvSpPr txBox="1"/>
          <p:nvPr/>
        </p:nvSpPr>
        <p:spPr>
          <a:xfrm>
            <a:off x="439775" y="4161250"/>
            <a:ext cx="4712700" cy="517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chemeClr val="dk1"/>
              </a:buClr>
              <a:buSzPts val="1800"/>
              <a:buFont typeface="Arial"/>
              <a:buNone/>
            </a:pPr>
            <a:endParaRPr sz="2400" b="0" i="0" u="none" strike="noStrike" cap="none">
              <a:solidFill>
                <a:schemeClr val="dk1"/>
              </a:solidFill>
              <a:latin typeface="Verdana"/>
              <a:ea typeface="Verdana"/>
              <a:cs typeface="Verdana"/>
              <a:sym typeface="Verdana"/>
            </a:endParaRPr>
          </a:p>
        </p:txBody>
      </p:sp>
      <p:sp>
        <p:nvSpPr>
          <p:cNvPr id="492" name="Google Shape;492;p67"/>
          <p:cNvSpPr txBox="1"/>
          <p:nvPr/>
        </p:nvSpPr>
        <p:spPr>
          <a:xfrm>
            <a:off x="206600" y="1439325"/>
            <a:ext cx="8825100" cy="509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0000FF"/>
                </a:solidFill>
                <a:latin typeface="Verdana"/>
                <a:ea typeface="Verdana"/>
                <a:cs typeface="Verdana"/>
                <a:sym typeface="Verdana"/>
              </a:rPr>
              <a:t>Your division has this </a:t>
            </a:r>
            <a:r>
              <a:rPr lang="en-US" sz="2700" b="1" i="0" u="none" strike="noStrike" cap="none">
                <a:solidFill>
                  <a:srgbClr val="0000FF"/>
                </a:solidFill>
                <a:latin typeface="Verdana"/>
                <a:ea typeface="Verdana"/>
                <a:cs typeface="Verdana"/>
                <a:sym typeface="Verdana"/>
              </a:rPr>
              <a:t>THING</a:t>
            </a:r>
            <a:r>
              <a:rPr lang="en-US" sz="2700" b="0" i="0" u="none" strike="noStrike" cap="none">
                <a:solidFill>
                  <a:srgbClr val="0000FF"/>
                </a:solidFill>
                <a:latin typeface="Verdana"/>
                <a:ea typeface="Verdana"/>
                <a:cs typeface="Verdana"/>
                <a:sym typeface="Verdana"/>
              </a:rPr>
              <a:t> (program, practice, intervention) that they want to do.</a:t>
            </a:r>
            <a:endParaRPr sz="2700" b="0" i="0" u="none" strike="noStrike" cap="none">
              <a:solidFill>
                <a:srgbClr val="0000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008000"/>
                </a:solidFill>
                <a:latin typeface="Verdana"/>
                <a:ea typeface="Verdana"/>
                <a:cs typeface="Verdana"/>
                <a:sym typeface="Verdana"/>
              </a:rPr>
              <a:t>Your division uses the MTSS framework to </a:t>
            </a:r>
            <a:r>
              <a:rPr lang="en-US" sz="2700" b="1" i="0" u="none" strike="noStrike" cap="none">
                <a:solidFill>
                  <a:srgbClr val="008000"/>
                </a:solidFill>
                <a:latin typeface="Verdana"/>
                <a:ea typeface="Verdana"/>
                <a:cs typeface="Verdana"/>
                <a:sym typeface="Verdana"/>
              </a:rPr>
              <a:t>organize</a:t>
            </a:r>
            <a:r>
              <a:rPr lang="en-US" sz="2700" b="0" i="0" u="none" strike="noStrike" cap="none">
                <a:solidFill>
                  <a:srgbClr val="008000"/>
                </a:solidFill>
                <a:latin typeface="Verdana"/>
                <a:ea typeface="Verdana"/>
                <a:cs typeface="Verdana"/>
                <a:sym typeface="Verdana"/>
              </a:rPr>
              <a:t>  the THING.</a:t>
            </a:r>
            <a:endParaRPr sz="2700" b="0" i="0" u="none" strike="noStrike" cap="none">
              <a:solidFill>
                <a:srgbClr val="008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rgbClr val="FF00FF"/>
                </a:solidFill>
                <a:latin typeface="Verdana"/>
                <a:ea typeface="Verdana"/>
                <a:cs typeface="Verdana"/>
                <a:sym typeface="Verdana"/>
              </a:rPr>
              <a:t>MTSS has these </a:t>
            </a:r>
            <a:r>
              <a:rPr lang="en-US" sz="2700" b="1" i="0" u="none" strike="noStrike" cap="none">
                <a:solidFill>
                  <a:srgbClr val="FF00FF"/>
                </a:solidFill>
                <a:latin typeface="Verdana"/>
                <a:ea typeface="Verdana"/>
                <a:cs typeface="Verdana"/>
                <a:sym typeface="Verdana"/>
              </a:rPr>
              <a:t>tools, strategies, activities </a:t>
            </a:r>
            <a:r>
              <a:rPr lang="en-US" sz="2700" b="0" i="0" u="none" strike="noStrike" cap="none">
                <a:solidFill>
                  <a:srgbClr val="FF00FF"/>
                </a:solidFill>
                <a:latin typeface="Verdana"/>
                <a:ea typeface="Verdana"/>
                <a:cs typeface="Verdana"/>
                <a:sym typeface="Verdana"/>
              </a:rPr>
              <a:t>to do THIS THING (ANY THING) </a:t>
            </a:r>
            <a:endParaRPr sz="2700" b="0" i="0" u="none" strike="noStrike" cap="none">
              <a:solidFill>
                <a:srgbClr val="FF00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FF6600"/>
                </a:solidFill>
                <a:latin typeface="Verdana"/>
                <a:ea typeface="Verdana"/>
                <a:cs typeface="Verdana"/>
                <a:sym typeface="Verdana"/>
              </a:rPr>
              <a:t>DATA</a:t>
            </a:r>
            <a:r>
              <a:rPr lang="en-US" sz="2700" b="0" i="0" u="none" strike="noStrike" cap="none">
                <a:solidFill>
                  <a:srgbClr val="FF6600"/>
                </a:solidFill>
                <a:latin typeface="Verdana"/>
                <a:ea typeface="Verdana"/>
                <a:cs typeface="Verdana"/>
                <a:sym typeface="Verdana"/>
              </a:rPr>
              <a:t> tells us how much, how well we are at doing this THING. </a:t>
            </a:r>
            <a:r>
              <a:rPr lang="en-US" sz="2700" b="0" i="0" u="none" strike="noStrike" cap="none">
                <a:solidFill>
                  <a:schemeClr val="dk1"/>
                </a:solidFill>
                <a:latin typeface="Verdana"/>
                <a:ea typeface="Verdana"/>
                <a:cs typeface="Verdana"/>
                <a:sym typeface="Verdana"/>
              </a:rPr>
              <a:t> </a:t>
            </a:r>
            <a:endParaRPr sz="27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NIRN-SISEP Center</a:t>
            </a: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Implementation Science</a:t>
            </a:r>
            <a:endParaRPr/>
          </a:p>
        </p:txBody>
      </p:sp>
      <p:pic>
        <p:nvPicPr>
          <p:cNvPr id="499" name="Google Shape;499;p68" descr="Active Implementation Framework diagram where Effective Practices times Effective Implementation times Enabling Context equals Socially Significant Outcomes"/>
          <p:cNvPicPr preferRelativeResize="0"/>
          <p:nvPr/>
        </p:nvPicPr>
        <p:blipFill rotWithShape="1">
          <a:blip r:embed="rId3">
            <a:alphaModFix/>
          </a:blip>
          <a:srcRect/>
          <a:stretch/>
        </p:blipFill>
        <p:spPr>
          <a:xfrm>
            <a:off x="506250" y="1560225"/>
            <a:ext cx="8131500" cy="5017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Phases of Implementation</a:t>
            </a:r>
            <a:endParaRPr/>
          </a:p>
        </p:txBody>
      </p:sp>
      <p:sp>
        <p:nvSpPr>
          <p:cNvPr id="506" name="Google Shape;506;p69" descr="Phases of implementation: Exploration, Installation, Initial Implementation, Full Implementation"/>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p:txBody>
      </p:sp>
      <p:pic>
        <p:nvPicPr>
          <p:cNvPr id="507" name="Google Shape;507;p69" descr="Timeline of planting a seed into it growing into a flower"/>
          <p:cNvPicPr preferRelativeResize="0"/>
          <p:nvPr/>
        </p:nvPicPr>
        <p:blipFill rotWithShape="1">
          <a:blip r:embed="rId3">
            <a:alphaModFix/>
          </a:blip>
          <a:srcRect/>
          <a:stretch/>
        </p:blipFill>
        <p:spPr>
          <a:xfrm>
            <a:off x="0" y="4284841"/>
            <a:ext cx="9144001" cy="1738859"/>
          </a:xfrm>
          <a:prstGeom prst="rect">
            <a:avLst/>
          </a:prstGeom>
          <a:noFill/>
          <a:ln>
            <a:noFill/>
          </a:ln>
        </p:spPr>
      </p:pic>
      <p:pic>
        <p:nvPicPr>
          <p:cNvPr id="508" name="Google Shape;508;p69">
            <a:extLst>
              <a:ext uri="{C183D7F6-B498-43B3-948B-1728B52AA6E4}">
                <adec:decorative xmlns:adec="http://schemas.microsoft.com/office/drawing/2017/decorative" val="1"/>
              </a:ext>
            </a:extLst>
          </p:cNvPr>
          <p:cNvPicPr preferRelativeResize="0"/>
          <p:nvPr/>
        </p:nvPicPr>
        <p:blipFill rotWithShape="1">
          <a:blip r:embed="rId4">
            <a:alphaModFix/>
          </a:blip>
          <a:srcRect l="4999" t="11840" r="3943"/>
          <a:stretch/>
        </p:blipFill>
        <p:spPr>
          <a:xfrm>
            <a:off x="406050" y="1510925"/>
            <a:ext cx="8325849" cy="2879125"/>
          </a:xfrm>
          <a:prstGeom prst="rect">
            <a:avLst/>
          </a:prstGeom>
          <a:noFill/>
          <a:ln>
            <a:noFill/>
          </a:ln>
        </p:spPr>
      </p:pic>
      <p:sp>
        <p:nvSpPr>
          <p:cNvPr id="509" name="Google Shape;509;p69"/>
          <p:cNvSpPr txBox="1"/>
          <p:nvPr/>
        </p:nvSpPr>
        <p:spPr>
          <a:xfrm>
            <a:off x="95375" y="5892425"/>
            <a:ext cx="8947200" cy="851485"/>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360"/>
              </a:spcBef>
              <a:spcAft>
                <a:spcPts val="0"/>
              </a:spcAft>
              <a:buClr>
                <a:schemeClr val="dk1"/>
              </a:buClr>
              <a:buSzPts val="1100"/>
              <a:buFont typeface="Arial"/>
              <a:buNone/>
            </a:pPr>
            <a:r>
              <a:rPr lang="en-US" sz="2000" b="1" i="0" u="none" strike="noStrike" cap="none">
                <a:solidFill>
                  <a:srgbClr val="0B5394"/>
                </a:solidFill>
                <a:highlight>
                  <a:schemeClr val="lt1"/>
                </a:highlight>
                <a:latin typeface="Verdana"/>
                <a:ea typeface="Verdana"/>
                <a:cs typeface="Verdana"/>
                <a:sym typeface="Verdana"/>
              </a:rPr>
              <a:t>Phase-based work helps to successfully navigate the journey.</a:t>
            </a:r>
            <a:endParaRPr sz="2000" b="1" i="0" u="none" strike="noStrike" cap="none">
              <a:solidFill>
                <a:srgbClr val="0B5394"/>
              </a:solidFill>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Managing Complex Change</a:t>
            </a:r>
            <a:endParaRPr/>
          </a:p>
        </p:txBody>
      </p:sp>
      <p:sp>
        <p:nvSpPr>
          <p:cNvPr id="516" name="Google Shape;516;p70"/>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p:txBody>
      </p:sp>
      <p:pic>
        <p:nvPicPr>
          <p:cNvPr id="517" name="Google Shape;517;p70" descr="Diagram of managing complex change demonstrating how leaving out one of each step causes a different issue at the end of the process."/>
          <p:cNvPicPr preferRelativeResize="0"/>
          <p:nvPr/>
        </p:nvPicPr>
        <p:blipFill rotWithShape="1">
          <a:blip r:embed="rId3">
            <a:alphaModFix/>
          </a:blip>
          <a:srcRect t="14345"/>
          <a:stretch/>
        </p:blipFill>
        <p:spPr>
          <a:xfrm>
            <a:off x="321650" y="1371600"/>
            <a:ext cx="8500700" cy="4696396"/>
          </a:xfrm>
          <a:prstGeom prst="rect">
            <a:avLst/>
          </a:prstGeom>
          <a:noFill/>
          <a:ln>
            <a:noFill/>
          </a:ln>
        </p:spPr>
      </p:pic>
      <p:sp>
        <p:nvSpPr>
          <p:cNvPr id="518" name="Google Shape;518;p70"/>
          <p:cNvSpPr txBox="1"/>
          <p:nvPr/>
        </p:nvSpPr>
        <p:spPr>
          <a:xfrm>
            <a:off x="4572000" y="6068000"/>
            <a:ext cx="4572000" cy="741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                                                                                                                  </a:t>
            </a:r>
            <a:r>
              <a:rPr lang="en-US" sz="1300" b="0" i="0" u="none" strike="noStrike" cap="none">
                <a:solidFill>
                  <a:srgbClr val="000000"/>
                </a:solidFill>
                <a:latin typeface="Arial"/>
                <a:ea typeface="Arial"/>
                <a:cs typeface="Arial"/>
                <a:sym typeface="Arial"/>
              </a:rPr>
              <a:t>Adapted from Knoster, T., Villa R., &amp; Thousand, J. (2000). </a:t>
            </a:r>
            <a:endParaRPr sz="1300" b="0" i="0" u="none" strike="noStrike" cap="none">
              <a:solidFill>
                <a:srgbClr val="000000"/>
              </a:solidFill>
              <a:latin typeface="Arial"/>
              <a:ea typeface="Arial"/>
              <a:cs typeface="Arial"/>
              <a:sym typeface="Arial"/>
            </a:endParaRPr>
          </a:p>
        </p:txBody>
      </p:sp>
      <p:sp>
        <p:nvSpPr>
          <p:cNvPr id="519" name="Google Shape;519;p70">
            <a:extLst>
              <a:ext uri="{C183D7F6-B498-43B3-948B-1728B52AA6E4}">
                <adec:decorative xmlns:adec="http://schemas.microsoft.com/office/drawing/2017/decorative" val="1"/>
              </a:ext>
            </a:extLst>
          </p:cNvPr>
          <p:cNvSpPr/>
          <p:nvPr/>
        </p:nvSpPr>
        <p:spPr>
          <a:xfrm>
            <a:off x="399625" y="5888975"/>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520" name="Google Shape;520;p7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5531120"/>
            <a:ext cx="1326875" cy="1326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2"/>
          <p:cNvSpPr txBox="1">
            <a:spLocks noGrp="1"/>
          </p:cNvSpPr>
          <p:nvPr>
            <p:ph type="ctrTitle"/>
          </p:nvPr>
        </p:nvSpPr>
        <p:spPr>
          <a:xfrm>
            <a:off x="189150" y="192875"/>
            <a:ext cx="7666500" cy="1971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sz="5600">
                <a:latin typeface="Verdana"/>
                <a:ea typeface="Verdana"/>
                <a:cs typeface="Verdana"/>
                <a:sym typeface="Verdana"/>
              </a:rPr>
              <a:t>VTSS IS WHO </a:t>
            </a:r>
            <a:endParaRPr sz="5600">
              <a:latin typeface="Verdana"/>
              <a:ea typeface="Verdana"/>
              <a:cs typeface="Verdana"/>
              <a:sym typeface="Verdana"/>
            </a:endParaRPr>
          </a:p>
          <a:p>
            <a:pPr marL="0" lvl="0" indent="0" algn="l" rtl="0">
              <a:lnSpc>
                <a:spcPct val="90000"/>
              </a:lnSpc>
              <a:spcBef>
                <a:spcPts val="0"/>
              </a:spcBef>
              <a:spcAft>
                <a:spcPts val="0"/>
              </a:spcAft>
              <a:buSzPts val="6000"/>
              <a:buNone/>
            </a:pPr>
            <a:r>
              <a:rPr lang="en-US" sz="5600">
                <a:latin typeface="Verdana"/>
                <a:ea typeface="Verdana"/>
                <a:cs typeface="Verdana"/>
                <a:sym typeface="Verdana"/>
              </a:rPr>
              <a:t>WE ARE!</a:t>
            </a:r>
            <a:endParaRPr sz="5600">
              <a:latin typeface="Verdana"/>
              <a:ea typeface="Verdana"/>
              <a:cs typeface="Verdana"/>
              <a:sym typeface="Verdana"/>
            </a:endParaRPr>
          </a:p>
        </p:txBody>
      </p:sp>
      <p:sp>
        <p:nvSpPr>
          <p:cNvPr id="243" name="Google Shape;243;p42"/>
          <p:cNvSpPr txBox="1">
            <a:spLocks noGrp="1"/>
          </p:cNvSpPr>
          <p:nvPr>
            <p:ph type="subTitle" idx="1"/>
          </p:nvPr>
        </p:nvSpPr>
        <p:spPr>
          <a:xfrm>
            <a:off x="189144" y="2493975"/>
            <a:ext cx="6268800" cy="16557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1000"/>
              </a:spcBef>
              <a:spcAft>
                <a:spcPts val="0"/>
              </a:spcAft>
              <a:buSzPts val="2400"/>
              <a:buNone/>
            </a:pPr>
            <a:r>
              <a:rPr lang="en-US" sz="5600">
                <a:latin typeface="Verdana"/>
                <a:ea typeface="Verdana"/>
                <a:cs typeface="Verdana"/>
                <a:sym typeface="Verdana"/>
              </a:rPr>
              <a:t>MTSS IS WHAT WE DO!</a:t>
            </a:r>
            <a:endParaRPr sz="5600">
              <a:latin typeface="Verdana"/>
              <a:ea typeface="Verdana"/>
              <a:cs typeface="Verdana"/>
              <a:sym typeface="Verdana"/>
            </a:endParaRPr>
          </a:p>
        </p:txBody>
      </p:sp>
      <p:sp>
        <p:nvSpPr>
          <p:cNvPr id="244" name="Google Shape;244;p42"/>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1"/>
          <p:cNvSpPr txBox="1">
            <a:spLocks noGrp="1"/>
          </p:cNvSpPr>
          <p:nvPr>
            <p:ph type="ctrTitle"/>
          </p:nvPr>
        </p:nvSpPr>
        <p:spPr>
          <a:xfrm>
            <a:off x="928464" y="1600200"/>
            <a:ext cx="7240509" cy="1470025"/>
          </a:xfrm>
          <a:prstGeom prst="rect">
            <a:avLst/>
          </a:prstGeom>
          <a:solidFill>
            <a:schemeClr val="lt1">
              <a:alpha val="63529"/>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sz="5000"/>
              <a:t>Systems Coaching Skills </a:t>
            </a:r>
            <a:endParaRPr sz="5000"/>
          </a:p>
        </p:txBody>
      </p:sp>
      <p:sp>
        <p:nvSpPr>
          <p:cNvPr id="527" name="Google Shape;527;p71"/>
          <p:cNvSpPr txBox="1">
            <a:spLocks noGrp="1"/>
          </p:cNvSpPr>
          <p:nvPr>
            <p:ph type="subTitle" idx="1"/>
          </p:nvPr>
        </p:nvSpPr>
        <p:spPr>
          <a:xfrm>
            <a:off x="1348319" y="3429000"/>
            <a:ext cx="6400800" cy="914400"/>
          </a:xfrm>
          <a:prstGeom prst="rect">
            <a:avLst/>
          </a:prstGeom>
          <a:solidFill>
            <a:schemeClr val="lt1">
              <a:alpha val="63529"/>
            </a:schemeClr>
          </a:solidFill>
          <a:ln>
            <a:noFill/>
          </a:ln>
        </p:spPr>
        <p:txBody>
          <a:bodyPr spcFirstLastPara="1" wrap="square" lIns="91425" tIns="45700" rIns="91425" bIns="45700" anchor="t" anchorCtr="0">
            <a:normAutofit/>
          </a:bodyPr>
          <a:lstStyle/>
          <a:p>
            <a:pPr marL="0" lvl="0" indent="0" algn="ctr" rtl="0">
              <a:lnSpc>
                <a:spcPct val="100000"/>
              </a:lnSpc>
              <a:spcBef>
                <a:spcPts val="640"/>
              </a:spcBef>
              <a:spcAft>
                <a:spcPts val="0"/>
              </a:spcAft>
              <a:buSzPts val="3200"/>
              <a:buNone/>
            </a:pPr>
            <a:endParaRPr/>
          </a:p>
        </p:txBody>
      </p:sp>
      <p:pic>
        <p:nvPicPr>
          <p:cNvPr id="528" name="Google Shape;528;p71" descr="A bridge over water with What and one end and How at the other"/>
          <p:cNvPicPr preferRelativeResize="0"/>
          <p:nvPr/>
        </p:nvPicPr>
        <p:blipFill rotWithShape="1">
          <a:blip r:embed="rId3">
            <a:alphaModFix/>
          </a:blip>
          <a:srcRect/>
          <a:stretch/>
        </p:blipFill>
        <p:spPr>
          <a:xfrm>
            <a:off x="2031475" y="3567600"/>
            <a:ext cx="4927299" cy="3071349"/>
          </a:xfrm>
          <a:prstGeom prst="rect">
            <a:avLst/>
          </a:prstGeom>
          <a:noFill/>
          <a:ln>
            <a:noFill/>
          </a:ln>
        </p:spPr>
      </p:pic>
      <p:sp>
        <p:nvSpPr>
          <p:cNvPr id="529" name="Google Shape;529;p71"/>
          <p:cNvSpPr txBox="1"/>
          <p:nvPr/>
        </p:nvSpPr>
        <p:spPr>
          <a:xfrm>
            <a:off x="181225" y="5371925"/>
            <a:ext cx="1689300" cy="6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Verdana"/>
                <a:ea typeface="Verdana"/>
                <a:cs typeface="Verdana"/>
                <a:sym typeface="Verdana"/>
              </a:rPr>
              <a:t>WHAT</a:t>
            </a:r>
            <a:endParaRPr sz="3200" b="1" i="0" u="none" strike="noStrike" cap="none">
              <a:solidFill>
                <a:schemeClr val="dk1"/>
              </a:solidFill>
              <a:latin typeface="Verdana"/>
              <a:ea typeface="Verdana"/>
              <a:cs typeface="Verdana"/>
              <a:sym typeface="Verdana"/>
            </a:endParaRPr>
          </a:p>
        </p:txBody>
      </p:sp>
      <p:sp>
        <p:nvSpPr>
          <p:cNvPr id="530" name="Google Shape;530;p71"/>
          <p:cNvSpPr txBox="1"/>
          <p:nvPr/>
        </p:nvSpPr>
        <p:spPr>
          <a:xfrm>
            <a:off x="7220225" y="5532825"/>
            <a:ext cx="1923900" cy="5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Verdana"/>
                <a:ea typeface="Verdana"/>
                <a:cs typeface="Verdana"/>
                <a:sym typeface="Verdana"/>
              </a:rPr>
              <a:t>HOW</a:t>
            </a:r>
            <a:endParaRPr sz="3200" b="1" i="0" u="none" strike="noStrike" cap="none">
              <a:solidFill>
                <a:schemeClr val="dk1"/>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Coaching for Systems Change</a:t>
            </a:r>
            <a:endParaRPr/>
          </a:p>
        </p:txBody>
      </p:sp>
      <p:sp>
        <p:nvSpPr>
          <p:cNvPr id="536" name="Google Shape;536;p72"/>
          <p:cNvSpPr txBox="1">
            <a:spLocks noGrp="1"/>
          </p:cNvSpPr>
          <p:nvPr>
            <p:ph type="body" idx="1"/>
          </p:nvPr>
        </p:nvSpPr>
        <p:spPr>
          <a:xfrm>
            <a:off x="454175" y="1805700"/>
            <a:ext cx="8233200" cy="3246600"/>
          </a:xfrm>
          <a:prstGeom prst="rect">
            <a:avLst/>
          </a:prstGeom>
          <a:noFill/>
          <a:ln>
            <a:noFill/>
          </a:ln>
        </p:spPr>
        <p:txBody>
          <a:bodyPr spcFirstLastPara="1" wrap="square" lIns="91425" tIns="45700" rIns="91425" bIns="45700" anchor="t" anchorCtr="0">
            <a:noAutofit/>
          </a:bodyPr>
          <a:lstStyle/>
          <a:p>
            <a:pPr marL="25400" lvl="0" indent="0" algn="l" rtl="0">
              <a:lnSpc>
                <a:spcPct val="100000"/>
              </a:lnSpc>
              <a:spcBef>
                <a:spcPts val="640"/>
              </a:spcBef>
              <a:spcAft>
                <a:spcPts val="0"/>
              </a:spcAft>
              <a:buSzPts val="3200"/>
              <a:buNone/>
            </a:pPr>
            <a:r>
              <a:rPr lang="en-US"/>
              <a:t>….”VTSS systems coaching is defined as the </a:t>
            </a:r>
            <a:r>
              <a:rPr lang="en-US" b="1"/>
              <a:t>application</a:t>
            </a:r>
            <a:r>
              <a:rPr lang="en-US"/>
              <a:t> of a </a:t>
            </a:r>
            <a:r>
              <a:rPr lang="en-US">
                <a:solidFill>
                  <a:srgbClr val="C00000"/>
                </a:solidFill>
              </a:rPr>
              <a:t>set of skills </a:t>
            </a:r>
            <a:r>
              <a:rPr lang="en-US"/>
              <a:t>that provides embedded, sustained professional learning (training and coaching).”</a:t>
            </a:r>
            <a:endParaRPr/>
          </a:p>
        </p:txBody>
      </p:sp>
      <p:sp>
        <p:nvSpPr>
          <p:cNvPr id="537" name="Google Shape;537;p72">
            <a:extLst>
              <a:ext uri="{C183D7F6-B498-43B3-948B-1728B52AA6E4}">
                <adec:decorative xmlns:adec="http://schemas.microsoft.com/office/drawing/2017/decorative" val="1"/>
              </a:ext>
            </a:extLst>
          </p:cNvPr>
          <p:cNvSpPr txBox="1"/>
          <p:nvPr/>
        </p:nvSpPr>
        <p:spPr>
          <a:xfrm>
            <a:off x="454175" y="4655725"/>
            <a:ext cx="8229600" cy="748500"/>
          </a:xfrm>
          <a:prstGeom prst="rect">
            <a:avLst/>
          </a:prstGeom>
          <a:noFill/>
          <a:ln>
            <a:noFill/>
          </a:ln>
        </p:spPr>
        <p:txBody>
          <a:bodyPr spcFirstLastPara="1" wrap="square" lIns="91425" tIns="45700" rIns="91425" bIns="45700" anchor="ctr" anchorCtr="0">
            <a:noAutofit/>
          </a:bodyPr>
          <a:lstStyle/>
          <a:p>
            <a:pPr marL="342900" marR="0" lvl="0" indent="-342900" algn="l" rtl="0">
              <a:lnSpc>
                <a:spcPct val="80000"/>
              </a:lnSpc>
              <a:spcBef>
                <a:spcPts val="0"/>
              </a:spcBef>
              <a:spcAft>
                <a:spcPts val="0"/>
              </a:spcAft>
              <a:buClr>
                <a:schemeClr val="dk1"/>
              </a:buClr>
              <a:buSzPts val="1520"/>
              <a:buFont typeface="Arial"/>
              <a:buNone/>
            </a:pPr>
            <a:endParaRPr sz="2400" b="0" i="0" u="none" strike="noStrike" cap="none">
              <a:solidFill>
                <a:srgbClr val="003369"/>
              </a:solidFill>
              <a:latin typeface="Arial"/>
              <a:ea typeface="Arial"/>
              <a:cs typeface="Arial"/>
              <a:sym typeface="Arial"/>
            </a:endParaRPr>
          </a:p>
          <a:p>
            <a:pPr marL="342900" marR="0" lvl="0" indent="-342900" algn="ctr" rtl="0">
              <a:lnSpc>
                <a:spcPct val="80000"/>
              </a:lnSpc>
              <a:spcBef>
                <a:spcPts val="570"/>
              </a:spcBef>
              <a:spcAft>
                <a:spcPts val="0"/>
              </a:spcAft>
              <a:buClr>
                <a:schemeClr val="dk1"/>
              </a:buClr>
              <a:buSzPts val="2850"/>
              <a:buFont typeface="Arial"/>
              <a:buNone/>
            </a:pPr>
            <a:endParaRPr sz="3600" b="0" i="0" u="none" strike="noStrike" cap="none">
              <a:solidFill>
                <a:srgbClr val="003369"/>
              </a:solidFill>
              <a:latin typeface="Verdana"/>
              <a:ea typeface="Verdana"/>
              <a:cs typeface="Verdana"/>
              <a:sym typeface="Verdana"/>
            </a:endParaRPr>
          </a:p>
        </p:txBody>
      </p:sp>
      <p:sp>
        <p:nvSpPr>
          <p:cNvPr id="538" name="Google Shape;538;p72"/>
          <p:cNvSpPr txBox="1"/>
          <p:nvPr/>
        </p:nvSpPr>
        <p:spPr>
          <a:xfrm>
            <a:off x="0" y="6240800"/>
            <a:ext cx="74616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chemeClr val="dk1"/>
              </a:buClr>
              <a:buSzPts val="1100"/>
              <a:buFont typeface="Arial"/>
              <a:buNone/>
            </a:pPr>
            <a:r>
              <a:rPr lang="en-US" sz="2100" b="0" i="0" u="none" strike="noStrike" cap="none">
                <a:solidFill>
                  <a:schemeClr val="dk1"/>
                </a:solidFill>
                <a:latin typeface="Verdana"/>
                <a:ea typeface="Verdana"/>
                <a:cs typeface="Verdana"/>
                <a:sym typeface="Verdana"/>
              </a:rPr>
              <a:t>Source: VTSS Coaching Roles and Responsibilities</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3"/>
          <p:cNvSpPr txBox="1">
            <a:spLocks noGrp="1"/>
          </p:cNvSpPr>
          <p:nvPr>
            <p:ph type="body" idx="1"/>
          </p:nvPr>
        </p:nvSpPr>
        <p:spPr>
          <a:xfrm>
            <a:off x="228600" y="1981200"/>
            <a:ext cx="8686800" cy="446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900"/>
              <a:t>Through ongoing relationships and facilitating a cyclical process, systems coaching develops the </a:t>
            </a:r>
            <a:r>
              <a:rPr lang="en-US" sz="2900">
                <a:solidFill>
                  <a:srgbClr val="C00000"/>
                </a:solidFill>
              </a:rPr>
              <a:t>capacity</a:t>
            </a:r>
            <a:r>
              <a:rPr lang="en-US" sz="2900"/>
              <a:t> of </a:t>
            </a:r>
            <a:r>
              <a:rPr lang="en-US" sz="2900">
                <a:solidFill>
                  <a:srgbClr val="C00000"/>
                </a:solidFill>
              </a:rPr>
              <a:t>division and school leadership</a:t>
            </a:r>
            <a:r>
              <a:rPr lang="en-US" sz="2900"/>
              <a:t> teams to implement and align MTSS with their mission and goals </a:t>
            </a:r>
            <a:r>
              <a:rPr lang="en-US" sz="2900" i="1"/>
              <a:t>(outlined in strategic plans, continuous improvement plans, OSQ plans/MOUs, SEPI CAPs) </a:t>
            </a:r>
            <a:r>
              <a:rPr lang="en-US" sz="2900"/>
              <a:t>in order to enhance student outcomes. </a:t>
            </a:r>
            <a:r>
              <a:rPr lang="en-US" sz="3100"/>
              <a:t> </a:t>
            </a:r>
            <a:endParaRPr sz="3100"/>
          </a:p>
          <a:p>
            <a:pPr marL="0" lvl="0" indent="0" algn="l" rtl="0">
              <a:lnSpc>
                <a:spcPct val="100000"/>
              </a:lnSpc>
              <a:spcBef>
                <a:spcPts val="360"/>
              </a:spcBef>
              <a:spcAft>
                <a:spcPts val="0"/>
              </a:spcAft>
              <a:buSzPts val="1800"/>
              <a:buNone/>
            </a:pPr>
            <a:endParaRPr sz="2500"/>
          </a:p>
          <a:p>
            <a:pPr marL="0" lvl="0" indent="0" algn="l" rtl="0">
              <a:lnSpc>
                <a:spcPct val="100000"/>
              </a:lnSpc>
              <a:spcBef>
                <a:spcPts val="360"/>
              </a:spcBef>
              <a:spcAft>
                <a:spcPts val="0"/>
              </a:spcAft>
              <a:buSzPts val="1800"/>
              <a:buNone/>
            </a:pPr>
            <a:r>
              <a:rPr lang="en-US" sz="2500"/>
              <a:t>(March and Gaunt </a:t>
            </a:r>
            <a:r>
              <a:rPr lang="en-US" sz="2500">
                <a:solidFill>
                  <a:schemeClr val="dk1"/>
                </a:solidFill>
              </a:rPr>
              <a:t>2013</a:t>
            </a:r>
            <a:r>
              <a:rPr lang="en-US" sz="2500"/>
              <a:t>, p. 2)</a:t>
            </a:r>
            <a:endParaRPr sz="3100"/>
          </a:p>
        </p:txBody>
      </p:sp>
      <p:sp>
        <p:nvSpPr>
          <p:cNvPr id="545" name="Google Shape;545;p73"/>
          <p:cNvSpPr txBox="1">
            <a:spLocks noGrp="1"/>
          </p:cNvSpPr>
          <p:nvPr>
            <p:ph type="title"/>
          </p:nvPr>
        </p:nvSpPr>
        <p:spPr>
          <a:xfrm>
            <a:off x="228600" y="274320"/>
            <a:ext cx="8686800" cy="1371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The Why behind </a:t>
            </a:r>
            <a:endParaRPr/>
          </a:p>
          <a:p>
            <a:pPr marL="0" lvl="0" indent="0" algn="ctr" rtl="0">
              <a:lnSpc>
                <a:spcPct val="100000"/>
              </a:lnSpc>
              <a:spcBef>
                <a:spcPts val="0"/>
              </a:spcBef>
              <a:spcAft>
                <a:spcPts val="0"/>
              </a:spcAft>
              <a:buSzPts val="4000"/>
              <a:buNone/>
            </a:pPr>
            <a:r>
              <a:rPr lang="en-US"/>
              <a:t>Systems Coaching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4"/>
          <p:cNvSpPr txBox="1">
            <a:spLocks noGrp="1"/>
          </p:cNvSpPr>
          <p:nvPr>
            <p:ph type="body" idx="1"/>
          </p:nvPr>
        </p:nvSpPr>
        <p:spPr>
          <a:xfrm>
            <a:off x="854625" y="1728675"/>
            <a:ext cx="7936800" cy="47178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0"/>
              </a:spcBef>
              <a:spcAft>
                <a:spcPts val="0"/>
              </a:spcAft>
              <a:buSzPts val="1800"/>
              <a:buNone/>
            </a:pPr>
            <a:r>
              <a:rPr lang="en-US" sz="3000"/>
              <a:t>Take a processing pause to spend a few moments in a breakout room to reflect on the last slide within this latest chunk of content </a:t>
            </a:r>
            <a:endParaRPr sz="3000"/>
          </a:p>
          <a:p>
            <a:pPr marL="457200" lvl="0" indent="0" algn="ctr" rtl="0">
              <a:lnSpc>
                <a:spcPct val="100000"/>
              </a:lnSpc>
              <a:spcBef>
                <a:spcPts val="0"/>
              </a:spcBef>
              <a:spcAft>
                <a:spcPts val="0"/>
              </a:spcAft>
              <a:buSzPts val="1800"/>
              <a:buNone/>
            </a:pPr>
            <a:r>
              <a:rPr lang="en-US" sz="3000"/>
              <a:t>(3 minutes of silence)</a:t>
            </a:r>
            <a:endParaRPr sz="3000"/>
          </a:p>
          <a:p>
            <a:pPr marL="457200" lvl="0" indent="0" algn="l" rtl="0">
              <a:lnSpc>
                <a:spcPct val="100000"/>
              </a:lnSpc>
              <a:spcBef>
                <a:spcPts val="0"/>
              </a:spcBef>
              <a:spcAft>
                <a:spcPts val="0"/>
              </a:spcAft>
              <a:buSzPts val="1800"/>
              <a:buNone/>
            </a:pPr>
            <a:endParaRPr sz="3000"/>
          </a:p>
          <a:p>
            <a:pPr marL="457200" lvl="0" indent="0" algn="l" rtl="0">
              <a:lnSpc>
                <a:spcPct val="100000"/>
              </a:lnSpc>
              <a:spcBef>
                <a:spcPts val="0"/>
              </a:spcBef>
              <a:spcAft>
                <a:spcPts val="0"/>
              </a:spcAft>
              <a:buSzPts val="1800"/>
              <a:buNone/>
            </a:pPr>
            <a:r>
              <a:rPr lang="en-US" sz="3000"/>
              <a:t>Then allow each colleague share out an aha, thought or even question to consider</a:t>
            </a:r>
            <a:endParaRPr sz="3000"/>
          </a:p>
          <a:p>
            <a:pPr marL="457200" lvl="0" indent="0" algn="ctr" rtl="0">
              <a:lnSpc>
                <a:spcPct val="100000"/>
              </a:lnSpc>
              <a:spcBef>
                <a:spcPts val="0"/>
              </a:spcBef>
              <a:spcAft>
                <a:spcPts val="0"/>
              </a:spcAft>
              <a:buSzPts val="1800"/>
              <a:buNone/>
            </a:pPr>
            <a:r>
              <a:rPr lang="en-US" sz="3000"/>
              <a:t>(5 minutes to share)</a:t>
            </a:r>
            <a:endParaRPr sz="3000"/>
          </a:p>
          <a:p>
            <a:pPr marL="0" lvl="0" indent="0" algn="l" rtl="0">
              <a:lnSpc>
                <a:spcPct val="100000"/>
              </a:lnSpc>
              <a:spcBef>
                <a:spcPts val="0"/>
              </a:spcBef>
              <a:spcAft>
                <a:spcPts val="0"/>
              </a:spcAft>
              <a:buSzPts val="1800"/>
              <a:buNone/>
            </a:pPr>
            <a:endParaRPr/>
          </a:p>
        </p:txBody>
      </p:sp>
      <p:sp>
        <p:nvSpPr>
          <p:cNvPr id="552" name="Google Shape;552;p74"/>
          <p:cNvSpPr txBox="1">
            <a:spLocks noGrp="1"/>
          </p:cNvSpPr>
          <p:nvPr>
            <p:ph type="title"/>
          </p:nvPr>
        </p:nvSpPr>
        <p:spPr>
          <a:xfrm>
            <a:off x="228600" y="274320"/>
            <a:ext cx="8686800" cy="1371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Chunk &amp; Chew</a:t>
            </a:r>
            <a:endParaRPr/>
          </a:p>
        </p:txBody>
      </p:sp>
      <p:sp>
        <p:nvSpPr>
          <p:cNvPr id="553" name="Google Shape;553;p74">
            <a:extLst>
              <a:ext uri="{C183D7F6-B498-43B3-948B-1728B52AA6E4}">
                <adec:decorative xmlns:adec="http://schemas.microsoft.com/office/drawing/2017/decorative" val="1"/>
              </a:ext>
            </a:extLst>
          </p:cNvPr>
          <p:cNvSpPr/>
          <p:nvPr/>
        </p:nvSpPr>
        <p:spPr>
          <a:xfrm>
            <a:off x="172175" y="6000450"/>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554" name="Google Shape;554;p7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531120"/>
            <a:ext cx="1326875" cy="1326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5"/>
          <p:cNvSpPr txBox="1">
            <a:spLocks noGrp="1"/>
          </p:cNvSpPr>
          <p:nvPr>
            <p:ph type="body" idx="1"/>
          </p:nvPr>
        </p:nvSpPr>
        <p:spPr>
          <a:xfrm>
            <a:off x="165100" y="1646224"/>
            <a:ext cx="8813700" cy="4850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2800" i="1">
                <a:latin typeface="Verdana"/>
                <a:ea typeface="Verdana"/>
                <a:cs typeface="Verdana"/>
                <a:sym typeface="Verdana"/>
              </a:rPr>
              <a:t>At different times, this includes:</a:t>
            </a:r>
            <a:endParaRPr sz="2800" i="1">
              <a:latin typeface="Verdana"/>
              <a:ea typeface="Verdana"/>
              <a:cs typeface="Verdana"/>
              <a:sym typeface="Verdana"/>
            </a:endParaRPr>
          </a:p>
          <a:p>
            <a:pPr marL="457200" lvl="0" indent="-406369" algn="l" rtl="0">
              <a:lnSpc>
                <a:spcPct val="100000"/>
              </a:lnSpc>
              <a:spcBef>
                <a:spcPts val="0"/>
              </a:spcBef>
              <a:spcAft>
                <a:spcPts val="0"/>
              </a:spcAft>
              <a:buSzPts val="2800"/>
              <a:buFont typeface="Noto Sans Symbols"/>
              <a:buChar char="●"/>
            </a:pPr>
            <a:r>
              <a:rPr lang="en-US" sz="2800">
                <a:solidFill>
                  <a:srgbClr val="980000"/>
                </a:solidFill>
                <a:latin typeface="Verdana"/>
                <a:ea typeface="Verdana"/>
                <a:cs typeface="Verdana"/>
                <a:sym typeface="Verdana"/>
              </a:rPr>
              <a:t>Coaching for Individual Change</a:t>
            </a:r>
            <a:r>
              <a:rPr lang="en-US" sz="2800">
                <a:latin typeface="Verdana"/>
                <a:ea typeface="Verdana"/>
                <a:cs typeface="Verdana"/>
                <a:sym typeface="Verdana"/>
              </a:rPr>
              <a:t>: focus on skill development, support and performance feedback (content specific: academic, behavior, social/emotional health, behavioral health, wellness)</a:t>
            </a:r>
            <a:endParaRPr sz="2800">
              <a:latin typeface="Verdana"/>
              <a:ea typeface="Verdana"/>
              <a:cs typeface="Verdana"/>
              <a:sym typeface="Verdana"/>
            </a:endParaRPr>
          </a:p>
          <a:p>
            <a:pPr marL="457200" lvl="0" indent="-406369" algn="l" rtl="0">
              <a:lnSpc>
                <a:spcPct val="100000"/>
              </a:lnSpc>
              <a:spcBef>
                <a:spcPts val="0"/>
              </a:spcBef>
              <a:spcAft>
                <a:spcPts val="0"/>
              </a:spcAft>
              <a:buSzPts val="2800"/>
              <a:buFont typeface="Noto Sans Symbols"/>
              <a:buChar char="●"/>
            </a:pPr>
            <a:r>
              <a:rPr lang="en-US" sz="2800">
                <a:solidFill>
                  <a:srgbClr val="980000"/>
                </a:solidFill>
                <a:latin typeface="Verdana"/>
                <a:ea typeface="Verdana"/>
                <a:cs typeface="Verdana"/>
                <a:sym typeface="Verdana"/>
              </a:rPr>
              <a:t>Coaching for Team/Group Change</a:t>
            </a:r>
            <a:r>
              <a:rPr lang="en-US" sz="2800">
                <a:latin typeface="Verdana"/>
                <a:ea typeface="Verdana"/>
                <a:cs typeface="Verdana"/>
                <a:sym typeface="Verdana"/>
              </a:rPr>
              <a:t>:</a:t>
            </a:r>
            <a:r>
              <a:rPr lang="en-US" sz="2800" b="1">
                <a:latin typeface="Verdana"/>
                <a:ea typeface="Verdana"/>
                <a:cs typeface="Verdana"/>
                <a:sym typeface="Verdana"/>
              </a:rPr>
              <a:t> </a:t>
            </a:r>
            <a:r>
              <a:rPr lang="en-US" sz="2800">
                <a:latin typeface="Verdana"/>
                <a:ea typeface="Verdana"/>
                <a:cs typeface="Verdana"/>
                <a:sym typeface="Verdana"/>
              </a:rPr>
              <a:t>focus on collaboration and facilitation, group dynamics</a:t>
            </a:r>
            <a:endParaRPr sz="2800">
              <a:latin typeface="Verdana"/>
              <a:ea typeface="Verdana"/>
              <a:cs typeface="Verdana"/>
              <a:sym typeface="Verdana"/>
            </a:endParaRPr>
          </a:p>
          <a:p>
            <a:pPr marL="457200" lvl="0" indent="-406366" algn="l" rtl="0">
              <a:lnSpc>
                <a:spcPct val="100000"/>
              </a:lnSpc>
              <a:spcBef>
                <a:spcPts val="0"/>
              </a:spcBef>
              <a:spcAft>
                <a:spcPts val="0"/>
              </a:spcAft>
              <a:buSzPts val="2800"/>
              <a:buFont typeface="Trebuchet MS"/>
              <a:buChar char="●"/>
            </a:pPr>
            <a:r>
              <a:rPr lang="en-US" sz="2800">
                <a:solidFill>
                  <a:srgbClr val="980000"/>
                </a:solidFill>
                <a:latin typeface="Verdana"/>
                <a:ea typeface="Verdana"/>
                <a:cs typeface="Verdana"/>
                <a:sym typeface="Verdana"/>
              </a:rPr>
              <a:t>Coaching for Systems Change</a:t>
            </a:r>
            <a:r>
              <a:rPr lang="en-US" sz="2800">
                <a:latin typeface="Verdana"/>
                <a:ea typeface="Verdana"/>
                <a:cs typeface="Verdana"/>
                <a:sym typeface="Verdana"/>
              </a:rPr>
              <a:t>:</a:t>
            </a:r>
            <a:r>
              <a:rPr lang="en-US" sz="2800">
                <a:solidFill>
                  <a:schemeClr val="dk2"/>
                </a:solidFill>
                <a:latin typeface="Verdana"/>
                <a:ea typeface="Verdana"/>
                <a:cs typeface="Verdana"/>
                <a:sym typeface="Verdana"/>
              </a:rPr>
              <a:t> </a:t>
            </a:r>
            <a:r>
              <a:rPr lang="en-US" sz="2800">
                <a:latin typeface="Verdana"/>
                <a:ea typeface="Verdana"/>
                <a:cs typeface="Verdana"/>
                <a:sym typeface="Verdana"/>
              </a:rPr>
              <a:t>focus on organizational change – removing barriers to implementation, aligning initiatives</a:t>
            </a:r>
            <a:endParaRPr sz="2800">
              <a:latin typeface="Verdana"/>
              <a:ea typeface="Verdana"/>
              <a:cs typeface="Verdana"/>
              <a:sym typeface="Verdana"/>
            </a:endParaRPr>
          </a:p>
        </p:txBody>
      </p:sp>
      <p:sp>
        <p:nvSpPr>
          <p:cNvPr id="561" name="Google Shape;561;p75"/>
          <p:cNvSpPr txBox="1">
            <a:spLocks noGrp="1"/>
          </p:cNvSpPr>
          <p:nvPr>
            <p:ph type="title"/>
          </p:nvPr>
        </p:nvSpPr>
        <p:spPr>
          <a:xfrm>
            <a:off x="228600" y="274320"/>
            <a:ext cx="8686800" cy="1371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it Takes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76">
            <a:extLst>
              <a:ext uri="{C183D7F6-B498-43B3-948B-1728B52AA6E4}">
                <adec:decorative xmlns:adec="http://schemas.microsoft.com/office/drawing/2017/decorative" val="1"/>
              </a:ext>
            </a:extLst>
          </p:cNvPr>
          <p:cNvSpPr/>
          <p:nvPr/>
        </p:nvSpPr>
        <p:spPr>
          <a:xfrm>
            <a:off x="4871267" y="1118200"/>
            <a:ext cx="1386900" cy="698100"/>
          </a:xfrm>
          <a:prstGeom prst="roundRect">
            <a:avLst>
              <a:gd name="adj" fmla="val 16667"/>
            </a:avLst>
          </a:prstGeom>
          <a:solidFill>
            <a:srgbClr val="236DA7"/>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68" name="Google Shape;568;p76">
            <a:extLst>
              <a:ext uri="{C183D7F6-B498-43B3-948B-1728B52AA6E4}">
                <adec:decorative xmlns:adec="http://schemas.microsoft.com/office/drawing/2017/decorative" val="1"/>
              </a:ext>
            </a:extLst>
          </p:cNvPr>
          <p:cNvSpPr/>
          <p:nvPr/>
        </p:nvSpPr>
        <p:spPr>
          <a:xfrm>
            <a:off x="4008500" y="2292700"/>
            <a:ext cx="1386900" cy="698100"/>
          </a:xfrm>
          <a:prstGeom prst="roundRect">
            <a:avLst>
              <a:gd name="adj" fmla="val 16667"/>
            </a:avLst>
          </a:prstGeom>
          <a:solidFill>
            <a:srgbClr val="AFDAFF"/>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69" name="Google Shape;569;p76">
            <a:extLst>
              <a:ext uri="{C183D7F6-B498-43B3-948B-1728B52AA6E4}">
                <adec:decorative xmlns:adec="http://schemas.microsoft.com/office/drawing/2017/decorative" val="1"/>
              </a:ext>
            </a:extLst>
          </p:cNvPr>
          <p:cNvSpPr/>
          <p:nvPr/>
        </p:nvSpPr>
        <p:spPr>
          <a:xfrm>
            <a:off x="3121667" y="3480584"/>
            <a:ext cx="1386900" cy="698100"/>
          </a:xfrm>
          <a:prstGeom prst="roundRect">
            <a:avLst>
              <a:gd name="adj" fmla="val 16667"/>
            </a:avLst>
          </a:prstGeom>
          <a:solidFill>
            <a:srgbClr val="60B4FE"/>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0" name="Google Shape;570;p76">
            <a:extLst>
              <a:ext uri="{C183D7F6-B498-43B3-948B-1728B52AA6E4}">
                <adec:decorative xmlns:adec="http://schemas.microsoft.com/office/drawing/2017/decorative" val="1"/>
              </a:ext>
            </a:extLst>
          </p:cNvPr>
          <p:cNvSpPr/>
          <p:nvPr/>
        </p:nvSpPr>
        <p:spPr>
          <a:xfrm>
            <a:off x="2228100" y="4660867"/>
            <a:ext cx="1386900" cy="698100"/>
          </a:xfrm>
          <a:prstGeom prst="roundRect">
            <a:avLst>
              <a:gd name="adj" fmla="val 16667"/>
            </a:avLst>
          </a:prstGeom>
          <a:solidFill>
            <a:srgbClr val="0F90FF"/>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71" name="Google Shape;571;p76">
            <a:extLst>
              <a:ext uri="{C183D7F6-B498-43B3-948B-1728B52AA6E4}">
                <adec:decorative xmlns:adec="http://schemas.microsoft.com/office/drawing/2017/decorative" val="1"/>
              </a:ext>
            </a:extLst>
          </p:cNvPr>
          <p:cNvSpPr/>
          <p:nvPr/>
        </p:nvSpPr>
        <p:spPr>
          <a:xfrm>
            <a:off x="1319800" y="5835700"/>
            <a:ext cx="1386900" cy="698100"/>
          </a:xfrm>
          <a:prstGeom prst="roundRect">
            <a:avLst>
              <a:gd name="adj" fmla="val 16667"/>
            </a:avLst>
          </a:prstGeom>
          <a:solidFill>
            <a:srgbClr val="FFFFFF"/>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cxnSp>
        <p:nvCxnSpPr>
          <p:cNvPr id="572" name="Google Shape;572;p76">
            <a:extLst>
              <a:ext uri="{C183D7F6-B498-43B3-948B-1728B52AA6E4}">
                <adec:decorative xmlns:adec="http://schemas.microsoft.com/office/drawing/2017/decorative" val="1"/>
              </a:ext>
            </a:extLst>
          </p:cNvPr>
          <p:cNvCxnSpPr/>
          <p:nvPr/>
        </p:nvCxnSpPr>
        <p:spPr>
          <a:xfrm rot="5400000">
            <a:off x="4243767" y="1650500"/>
            <a:ext cx="603900" cy="537900"/>
          </a:xfrm>
          <a:prstGeom prst="bentConnector3">
            <a:avLst>
              <a:gd name="adj1" fmla="val 1562"/>
            </a:avLst>
          </a:prstGeom>
          <a:noFill/>
          <a:ln w="28575" cap="flat" cmpd="sng">
            <a:solidFill>
              <a:srgbClr val="000000"/>
            </a:solidFill>
            <a:prstDash val="solid"/>
            <a:round/>
            <a:headEnd type="none" w="sm" len="sm"/>
            <a:tailEnd type="stealth" w="med" len="med"/>
          </a:ln>
        </p:spPr>
      </p:cxnSp>
      <p:cxnSp>
        <p:nvCxnSpPr>
          <p:cNvPr id="573" name="Google Shape;573;p76">
            <a:extLst>
              <a:ext uri="{C183D7F6-B498-43B3-948B-1728B52AA6E4}">
                <adec:decorative xmlns:adec="http://schemas.microsoft.com/office/drawing/2017/decorative" val="1"/>
              </a:ext>
            </a:extLst>
          </p:cNvPr>
          <p:cNvCxnSpPr/>
          <p:nvPr/>
        </p:nvCxnSpPr>
        <p:spPr>
          <a:xfrm rot="5400000">
            <a:off x="3390433" y="2844200"/>
            <a:ext cx="603900" cy="537900"/>
          </a:xfrm>
          <a:prstGeom prst="bentConnector3">
            <a:avLst>
              <a:gd name="adj1" fmla="val 1562"/>
            </a:avLst>
          </a:prstGeom>
          <a:noFill/>
          <a:ln w="28575" cap="flat" cmpd="sng">
            <a:solidFill>
              <a:srgbClr val="000000"/>
            </a:solidFill>
            <a:prstDash val="solid"/>
            <a:round/>
            <a:headEnd type="none" w="sm" len="sm"/>
            <a:tailEnd type="stealth" w="med" len="med"/>
          </a:ln>
        </p:spPr>
      </p:cxnSp>
      <p:cxnSp>
        <p:nvCxnSpPr>
          <p:cNvPr id="574" name="Google Shape;574;p76">
            <a:extLst>
              <a:ext uri="{C183D7F6-B498-43B3-948B-1728B52AA6E4}">
                <adec:decorative xmlns:adec="http://schemas.microsoft.com/office/drawing/2017/decorative" val="1"/>
              </a:ext>
            </a:extLst>
          </p:cNvPr>
          <p:cNvCxnSpPr/>
          <p:nvPr/>
        </p:nvCxnSpPr>
        <p:spPr>
          <a:xfrm rot="5400000">
            <a:off x="2494167" y="4019000"/>
            <a:ext cx="603900" cy="537900"/>
          </a:xfrm>
          <a:prstGeom prst="bentConnector3">
            <a:avLst>
              <a:gd name="adj1" fmla="val 1562"/>
            </a:avLst>
          </a:prstGeom>
          <a:noFill/>
          <a:ln w="28575" cap="flat" cmpd="sng">
            <a:solidFill>
              <a:srgbClr val="000000"/>
            </a:solidFill>
            <a:prstDash val="solid"/>
            <a:round/>
            <a:headEnd type="none" w="sm" len="sm"/>
            <a:tailEnd type="stealth" w="med" len="med"/>
          </a:ln>
        </p:spPr>
      </p:cxnSp>
      <p:cxnSp>
        <p:nvCxnSpPr>
          <p:cNvPr id="575" name="Google Shape;575;p76">
            <a:extLst>
              <a:ext uri="{C183D7F6-B498-43B3-948B-1728B52AA6E4}">
                <adec:decorative xmlns:adec="http://schemas.microsoft.com/office/drawing/2017/decorative" val="1"/>
              </a:ext>
            </a:extLst>
          </p:cNvPr>
          <p:cNvCxnSpPr/>
          <p:nvPr/>
        </p:nvCxnSpPr>
        <p:spPr>
          <a:xfrm rot="5400000">
            <a:off x="1617733" y="5212700"/>
            <a:ext cx="603900" cy="537900"/>
          </a:xfrm>
          <a:prstGeom prst="bentConnector3">
            <a:avLst>
              <a:gd name="adj1" fmla="val 1562"/>
            </a:avLst>
          </a:prstGeom>
          <a:noFill/>
          <a:ln w="28575" cap="flat" cmpd="sng">
            <a:solidFill>
              <a:srgbClr val="000000"/>
            </a:solidFill>
            <a:prstDash val="solid"/>
            <a:round/>
            <a:headEnd type="none" w="sm" len="sm"/>
            <a:tailEnd type="stealth" w="med" len="med"/>
          </a:ln>
        </p:spPr>
      </p:cxnSp>
      <p:sp>
        <p:nvSpPr>
          <p:cNvPr id="576" name="Google Shape;576;p76"/>
          <p:cNvSpPr txBox="1"/>
          <p:nvPr/>
        </p:nvSpPr>
        <p:spPr>
          <a:xfrm>
            <a:off x="4791067" y="1056801"/>
            <a:ext cx="1547100" cy="861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State</a:t>
            </a:r>
            <a:endParaRPr sz="20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Agencies</a:t>
            </a:r>
            <a:endParaRPr sz="2000" b="1" i="0" u="none" strike="noStrike" cap="none">
              <a:solidFill>
                <a:srgbClr val="000000"/>
              </a:solidFill>
              <a:latin typeface="Calibri"/>
              <a:ea typeface="Calibri"/>
              <a:cs typeface="Calibri"/>
              <a:sym typeface="Calibri"/>
            </a:endParaRPr>
          </a:p>
        </p:txBody>
      </p:sp>
      <p:sp>
        <p:nvSpPr>
          <p:cNvPr id="577" name="Google Shape;577;p76"/>
          <p:cNvSpPr txBox="1"/>
          <p:nvPr/>
        </p:nvSpPr>
        <p:spPr>
          <a:xfrm>
            <a:off x="3928300" y="2381601"/>
            <a:ext cx="1547100" cy="5541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Divisions</a:t>
            </a:r>
            <a:endParaRPr sz="2000" b="1" i="0" u="none" strike="noStrike" cap="none">
              <a:solidFill>
                <a:srgbClr val="000000"/>
              </a:solidFill>
              <a:latin typeface="Calibri"/>
              <a:ea typeface="Calibri"/>
              <a:cs typeface="Calibri"/>
              <a:sym typeface="Calibri"/>
            </a:endParaRPr>
          </a:p>
        </p:txBody>
      </p:sp>
      <p:sp>
        <p:nvSpPr>
          <p:cNvPr id="578" name="Google Shape;578;p76"/>
          <p:cNvSpPr txBox="1"/>
          <p:nvPr/>
        </p:nvSpPr>
        <p:spPr>
          <a:xfrm>
            <a:off x="3041467" y="3558984"/>
            <a:ext cx="1547100" cy="5541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Schools</a:t>
            </a:r>
            <a:endParaRPr sz="2000" b="1" i="0" u="none" strike="noStrike" cap="none">
              <a:solidFill>
                <a:srgbClr val="000000"/>
              </a:solidFill>
              <a:latin typeface="Calibri"/>
              <a:ea typeface="Calibri"/>
              <a:cs typeface="Calibri"/>
              <a:sym typeface="Calibri"/>
            </a:endParaRPr>
          </a:p>
        </p:txBody>
      </p:sp>
      <p:sp>
        <p:nvSpPr>
          <p:cNvPr id="579" name="Google Shape;579;p76"/>
          <p:cNvSpPr txBox="1"/>
          <p:nvPr/>
        </p:nvSpPr>
        <p:spPr>
          <a:xfrm>
            <a:off x="2073100" y="4740334"/>
            <a:ext cx="1696800" cy="5541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Classrooms</a:t>
            </a:r>
            <a:endParaRPr sz="2000" b="1" i="0" u="none" strike="noStrike" cap="none">
              <a:solidFill>
                <a:srgbClr val="000000"/>
              </a:solidFill>
              <a:latin typeface="Calibri"/>
              <a:ea typeface="Calibri"/>
              <a:cs typeface="Calibri"/>
              <a:sym typeface="Calibri"/>
            </a:endParaRPr>
          </a:p>
        </p:txBody>
      </p:sp>
      <p:sp>
        <p:nvSpPr>
          <p:cNvPr id="580" name="Google Shape;580;p76"/>
          <p:cNvSpPr txBox="1"/>
          <p:nvPr/>
        </p:nvSpPr>
        <p:spPr>
          <a:xfrm>
            <a:off x="1239600" y="5917900"/>
            <a:ext cx="1547100" cy="5541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Students</a:t>
            </a:r>
            <a:endParaRPr sz="2000" b="1" i="0" u="none" strike="noStrike" cap="none">
              <a:solidFill>
                <a:srgbClr val="000000"/>
              </a:solidFill>
              <a:latin typeface="Calibri"/>
              <a:ea typeface="Calibri"/>
              <a:cs typeface="Calibri"/>
              <a:sym typeface="Calibri"/>
            </a:endParaRPr>
          </a:p>
        </p:txBody>
      </p:sp>
      <p:sp>
        <p:nvSpPr>
          <p:cNvPr id="581" name="Google Shape;581;p76"/>
          <p:cNvSpPr txBox="1"/>
          <p:nvPr/>
        </p:nvSpPr>
        <p:spPr>
          <a:xfrm>
            <a:off x="6314667" y="1097800"/>
            <a:ext cx="1877100" cy="9033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Verdana"/>
                <a:ea typeface="Verdana"/>
                <a:cs typeface="Verdana"/>
                <a:sym typeface="Verdana"/>
              </a:rPr>
              <a:t>Provides guidance, </a:t>
            </a:r>
            <a:endParaRPr sz="1067"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Verdana"/>
                <a:ea typeface="Verdana"/>
                <a:cs typeface="Verdana"/>
                <a:sym typeface="Verdana"/>
              </a:rPr>
              <a:t>coordinates training </a:t>
            </a:r>
            <a:endParaRPr sz="1067"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Verdana"/>
                <a:ea typeface="Verdana"/>
                <a:cs typeface="Verdana"/>
                <a:sym typeface="Verdana"/>
              </a:rPr>
              <a:t>and technical assistance.</a:t>
            </a:r>
            <a:endParaRPr sz="1067" b="0" i="0" u="none" strike="noStrike" cap="none">
              <a:solidFill>
                <a:srgbClr val="000000"/>
              </a:solidFill>
              <a:latin typeface="Verdana"/>
              <a:ea typeface="Verdana"/>
              <a:cs typeface="Verdana"/>
              <a:sym typeface="Verdana"/>
            </a:endParaRPr>
          </a:p>
        </p:txBody>
      </p:sp>
      <p:sp>
        <p:nvSpPr>
          <p:cNvPr id="582" name="Google Shape;582;p76"/>
          <p:cNvSpPr txBox="1"/>
          <p:nvPr/>
        </p:nvSpPr>
        <p:spPr>
          <a:xfrm>
            <a:off x="5475500" y="2197000"/>
            <a:ext cx="1877100" cy="9033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Verdana"/>
                <a:ea typeface="Verdana"/>
                <a:cs typeface="Verdana"/>
                <a:sym typeface="Verdana"/>
              </a:rPr>
              <a:t>Creates local guidance, allocates funding, and provides training for school leaders.</a:t>
            </a:r>
            <a:endParaRPr sz="1067" b="0" i="0" u="none" strike="noStrike" cap="none">
              <a:solidFill>
                <a:srgbClr val="000000"/>
              </a:solidFill>
              <a:latin typeface="Verdana"/>
              <a:ea typeface="Verdana"/>
              <a:cs typeface="Verdana"/>
              <a:sym typeface="Verdana"/>
            </a:endParaRPr>
          </a:p>
        </p:txBody>
      </p:sp>
      <p:sp>
        <p:nvSpPr>
          <p:cNvPr id="583" name="Google Shape;583;p76"/>
          <p:cNvSpPr txBox="1"/>
          <p:nvPr/>
        </p:nvSpPr>
        <p:spPr>
          <a:xfrm>
            <a:off x="4626067" y="3364634"/>
            <a:ext cx="1877100" cy="1067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Verdana"/>
                <a:ea typeface="Verdana"/>
                <a:cs typeface="Verdana"/>
                <a:sym typeface="Verdana"/>
              </a:rPr>
              <a:t>Creates guidance for implementation, provides teacher training and allocates resources.</a:t>
            </a:r>
            <a:endParaRPr sz="1067" b="0" i="0" u="none" strike="noStrike" cap="none">
              <a:solidFill>
                <a:srgbClr val="000000"/>
              </a:solidFill>
              <a:latin typeface="Verdana"/>
              <a:ea typeface="Verdana"/>
              <a:cs typeface="Verdana"/>
              <a:sym typeface="Verdana"/>
            </a:endParaRPr>
          </a:p>
        </p:txBody>
      </p:sp>
      <p:sp>
        <p:nvSpPr>
          <p:cNvPr id="584" name="Google Shape;584;p76"/>
          <p:cNvSpPr txBox="1"/>
          <p:nvPr/>
        </p:nvSpPr>
        <p:spPr>
          <a:xfrm>
            <a:off x="3716133" y="4641400"/>
            <a:ext cx="1877100" cy="738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Verdana"/>
                <a:ea typeface="Verdana"/>
                <a:cs typeface="Verdana"/>
                <a:sym typeface="Verdana"/>
              </a:rPr>
              <a:t>Implements practices to fidelity to support all students.</a:t>
            </a:r>
            <a:endParaRPr sz="1067" b="0" i="0" u="none" strike="noStrike" cap="none">
              <a:solidFill>
                <a:srgbClr val="000000"/>
              </a:solidFill>
              <a:latin typeface="Verdana"/>
              <a:ea typeface="Verdana"/>
              <a:cs typeface="Verdana"/>
              <a:sym typeface="Verdana"/>
            </a:endParaRPr>
          </a:p>
        </p:txBody>
      </p:sp>
      <p:sp>
        <p:nvSpPr>
          <p:cNvPr id="585" name="Google Shape;585;p76"/>
          <p:cNvSpPr txBox="1"/>
          <p:nvPr/>
        </p:nvSpPr>
        <p:spPr>
          <a:xfrm>
            <a:off x="2753733" y="5929001"/>
            <a:ext cx="1877100" cy="574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Verdana"/>
                <a:ea typeface="Verdana"/>
                <a:cs typeface="Verdana"/>
                <a:sym typeface="Verdana"/>
              </a:rPr>
              <a:t>Increased positive outcomes.</a:t>
            </a:r>
            <a:endParaRPr sz="1067" b="0" i="0" u="none" strike="noStrike" cap="none">
              <a:solidFill>
                <a:srgbClr val="000000"/>
              </a:solidFill>
              <a:latin typeface="Verdana"/>
              <a:ea typeface="Verdana"/>
              <a:cs typeface="Verdana"/>
              <a:sym typeface="Verdana"/>
            </a:endParaRPr>
          </a:p>
        </p:txBody>
      </p:sp>
      <p:cxnSp>
        <p:nvCxnSpPr>
          <p:cNvPr id="586" name="Google Shape;586;p76">
            <a:extLst>
              <a:ext uri="{C183D7F6-B498-43B3-948B-1728B52AA6E4}">
                <adec:decorative xmlns:adec="http://schemas.microsoft.com/office/drawing/2017/decorative" val="1"/>
              </a:ext>
            </a:extLst>
          </p:cNvPr>
          <p:cNvCxnSpPr/>
          <p:nvPr/>
        </p:nvCxnSpPr>
        <p:spPr>
          <a:xfrm rot="10800000" flipH="1">
            <a:off x="2475200" y="5457033"/>
            <a:ext cx="283200" cy="311100"/>
          </a:xfrm>
          <a:prstGeom prst="straightConnector1">
            <a:avLst/>
          </a:prstGeom>
          <a:noFill/>
          <a:ln w="19050" cap="flat" cmpd="sng">
            <a:solidFill>
              <a:srgbClr val="000000"/>
            </a:solidFill>
            <a:prstDash val="solid"/>
            <a:round/>
            <a:headEnd type="none" w="sm" len="sm"/>
            <a:tailEnd type="triangle" w="med" len="med"/>
          </a:ln>
        </p:spPr>
      </p:cxnSp>
      <p:cxnSp>
        <p:nvCxnSpPr>
          <p:cNvPr id="587" name="Google Shape;587;p76">
            <a:extLst>
              <a:ext uri="{C183D7F6-B498-43B3-948B-1728B52AA6E4}">
                <adec:decorative xmlns:adec="http://schemas.microsoft.com/office/drawing/2017/decorative" val="1"/>
              </a:ext>
            </a:extLst>
          </p:cNvPr>
          <p:cNvCxnSpPr/>
          <p:nvPr/>
        </p:nvCxnSpPr>
        <p:spPr>
          <a:xfrm rot="10800000" flipH="1">
            <a:off x="3331700" y="4303967"/>
            <a:ext cx="283200" cy="311100"/>
          </a:xfrm>
          <a:prstGeom prst="straightConnector1">
            <a:avLst/>
          </a:prstGeom>
          <a:noFill/>
          <a:ln w="19050" cap="flat" cmpd="sng">
            <a:solidFill>
              <a:srgbClr val="000000"/>
            </a:solidFill>
            <a:prstDash val="solid"/>
            <a:round/>
            <a:headEnd type="none" w="sm" len="sm"/>
            <a:tailEnd type="triangle" w="med" len="med"/>
          </a:ln>
        </p:spPr>
      </p:cxnSp>
      <p:cxnSp>
        <p:nvCxnSpPr>
          <p:cNvPr id="588" name="Google Shape;588;p76">
            <a:extLst>
              <a:ext uri="{C183D7F6-B498-43B3-948B-1728B52AA6E4}">
                <adec:decorative xmlns:adec="http://schemas.microsoft.com/office/drawing/2017/decorative" val="1"/>
              </a:ext>
            </a:extLst>
          </p:cNvPr>
          <p:cNvCxnSpPr/>
          <p:nvPr/>
        </p:nvCxnSpPr>
        <p:spPr>
          <a:xfrm rot="10800000" flipH="1">
            <a:off x="4225267" y="3080133"/>
            <a:ext cx="283200" cy="311100"/>
          </a:xfrm>
          <a:prstGeom prst="straightConnector1">
            <a:avLst/>
          </a:prstGeom>
          <a:noFill/>
          <a:ln w="19050" cap="flat" cmpd="sng">
            <a:solidFill>
              <a:srgbClr val="000000"/>
            </a:solidFill>
            <a:prstDash val="solid"/>
            <a:round/>
            <a:headEnd type="none" w="sm" len="sm"/>
            <a:tailEnd type="triangle" w="med" len="med"/>
          </a:ln>
        </p:spPr>
      </p:cxnSp>
      <p:cxnSp>
        <p:nvCxnSpPr>
          <p:cNvPr id="589" name="Google Shape;589;p76">
            <a:extLst>
              <a:ext uri="{C183D7F6-B498-43B3-948B-1728B52AA6E4}">
                <adec:decorative xmlns:adec="http://schemas.microsoft.com/office/drawing/2017/decorative" val="1"/>
              </a:ext>
            </a:extLst>
          </p:cNvPr>
          <p:cNvCxnSpPr/>
          <p:nvPr/>
        </p:nvCxnSpPr>
        <p:spPr>
          <a:xfrm rot="10800000" flipH="1">
            <a:off x="5192300" y="1929651"/>
            <a:ext cx="283200" cy="311100"/>
          </a:xfrm>
          <a:prstGeom prst="straightConnector1">
            <a:avLst/>
          </a:prstGeom>
          <a:noFill/>
          <a:ln w="19050" cap="flat" cmpd="sng">
            <a:solidFill>
              <a:srgbClr val="000000"/>
            </a:solidFill>
            <a:prstDash val="solid"/>
            <a:round/>
            <a:headEnd type="none" w="sm" len="sm"/>
            <a:tailEnd type="triangle" w="med" len="med"/>
          </a:ln>
        </p:spPr>
      </p:cxnSp>
      <p:sp>
        <p:nvSpPr>
          <p:cNvPr id="590" name="Google Shape;590;p76"/>
          <p:cNvSpPr/>
          <p:nvPr/>
        </p:nvSpPr>
        <p:spPr>
          <a:xfrm>
            <a:off x="5763675" y="505275"/>
            <a:ext cx="2252400" cy="554100"/>
          </a:xfrm>
          <a:prstGeom prst="roundRect">
            <a:avLst>
              <a:gd name="adj" fmla="val 16667"/>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rgbClr val="FFFFFF"/>
                </a:solidFill>
                <a:latin typeface="Arial"/>
                <a:ea typeface="Arial"/>
                <a:cs typeface="Arial"/>
                <a:sym typeface="Arial"/>
              </a:rPr>
              <a:t>National TA Support</a:t>
            </a:r>
            <a:endParaRPr sz="1700" b="1" i="0" u="none" strike="noStrike" cap="none">
              <a:solidFill>
                <a:srgbClr val="FFFFFF"/>
              </a:solidFill>
              <a:latin typeface="Arial"/>
              <a:ea typeface="Arial"/>
              <a:cs typeface="Arial"/>
              <a:sym typeface="Arial"/>
            </a:endParaRPr>
          </a:p>
        </p:txBody>
      </p:sp>
      <p:sp>
        <p:nvSpPr>
          <p:cNvPr id="591" name="Google Shape;591;p76"/>
          <p:cNvSpPr/>
          <p:nvPr/>
        </p:nvSpPr>
        <p:spPr>
          <a:xfrm>
            <a:off x="6559775" y="5161075"/>
            <a:ext cx="1386900" cy="903000"/>
          </a:xfrm>
          <a:prstGeom prst="roundRect">
            <a:avLst>
              <a:gd name="adj" fmla="val 16667"/>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rgbClr val="FFFFFF"/>
                </a:solidFill>
                <a:latin typeface="Arial"/>
                <a:ea typeface="Arial"/>
                <a:cs typeface="Arial"/>
                <a:sym typeface="Arial"/>
              </a:rPr>
              <a:t>Coaching</a:t>
            </a:r>
            <a:endParaRPr sz="1700" b="1" i="0" u="none" strike="noStrike" cap="none">
              <a:solidFill>
                <a:srgbClr val="FFFFFF"/>
              </a:solidFill>
              <a:latin typeface="Arial"/>
              <a:ea typeface="Arial"/>
              <a:cs typeface="Arial"/>
              <a:sym typeface="Arial"/>
            </a:endParaRPr>
          </a:p>
        </p:txBody>
      </p:sp>
      <p:sp>
        <p:nvSpPr>
          <p:cNvPr id="592" name="Google Shape;592;p76">
            <a:extLst>
              <a:ext uri="{C183D7F6-B498-43B3-948B-1728B52AA6E4}">
                <adec:decorative xmlns:adec="http://schemas.microsoft.com/office/drawing/2017/decorative" val="1"/>
              </a:ext>
            </a:extLst>
          </p:cNvPr>
          <p:cNvSpPr/>
          <p:nvPr/>
        </p:nvSpPr>
        <p:spPr>
          <a:xfrm rot="-8627494">
            <a:off x="5813779" y="2185348"/>
            <a:ext cx="1200560" cy="5108980"/>
          </a:xfrm>
          <a:prstGeom prst="leftBrace">
            <a:avLst>
              <a:gd name="adj1" fmla="val 50000"/>
              <a:gd name="adj2" fmla="val 52059"/>
            </a:avLst>
          </a:prstGeom>
          <a:noFill/>
          <a:ln w="762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76"/>
          <p:cNvSpPr txBox="1"/>
          <p:nvPr/>
        </p:nvSpPr>
        <p:spPr>
          <a:xfrm>
            <a:off x="236175" y="418600"/>
            <a:ext cx="3989100" cy="1067400"/>
          </a:xfrm>
          <a:prstGeom prst="rect">
            <a:avLst/>
          </a:prstGeom>
          <a:solidFill>
            <a:srgbClr val="002060"/>
          </a:solid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800" b="0" i="0" u="none" strike="noStrike" cap="none">
                <a:solidFill>
                  <a:srgbClr val="FFFFFF"/>
                </a:solidFill>
                <a:latin typeface="Verdana"/>
                <a:ea typeface="Verdana"/>
                <a:cs typeface="Verdana"/>
                <a:sym typeface="Verdana"/>
              </a:rPr>
              <a:t>Virginia’s Cascading Model of Support</a:t>
            </a:r>
            <a:endParaRPr sz="2800" b="0" i="0" u="none" strike="noStrike" cap="none">
              <a:solidFill>
                <a:srgbClr val="FFFFFF"/>
              </a:solidFill>
              <a:latin typeface="Verdana"/>
              <a:ea typeface="Verdana"/>
              <a:cs typeface="Verdana"/>
              <a:sym typeface="Verdana"/>
            </a:endParaRPr>
          </a:p>
        </p:txBody>
      </p:sp>
      <p:sp>
        <p:nvSpPr>
          <p:cNvPr id="3" name="Title 2" hidden="1">
            <a:extLst>
              <a:ext uri="{FF2B5EF4-FFF2-40B4-BE49-F238E27FC236}">
                <a16:creationId xmlns:a16="http://schemas.microsoft.com/office/drawing/2014/main" id="{89C0C168-5112-DFE5-6837-A1485B279423}"/>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fontScale="90000"/>
          </a:bodyPr>
          <a:lstStyle/>
          <a:p>
            <a:r>
              <a:rPr lang="en-US" dirty="0"/>
              <a:t>Virginia’s Cascading Model of Support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7"/>
          <p:cNvSpPr txBox="1">
            <a:spLocks noGrp="1"/>
          </p:cNvSpPr>
          <p:nvPr>
            <p:ph type="body" idx="1"/>
          </p:nvPr>
        </p:nvSpPr>
        <p:spPr>
          <a:xfrm>
            <a:off x="228600" y="1501774"/>
            <a:ext cx="6981825" cy="4784725"/>
          </a:xfrm>
          <a:prstGeom prst="rect">
            <a:avLst/>
          </a:prstGeom>
          <a:noFill/>
          <a:ln>
            <a:noFill/>
          </a:ln>
        </p:spPr>
        <p:txBody>
          <a:bodyPr spcFirstLastPara="1" wrap="square" lIns="91425" tIns="45700" rIns="91425" bIns="45700" anchor="t" anchorCtr="0">
            <a:normAutofit fontScale="85000" lnSpcReduction="10000"/>
          </a:bodyPr>
          <a:lstStyle/>
          <a:p>
            <a:pPr marL="457200" lvl="0" indent="-431800" algn="l" rtl="0">
              <a:lnSpc>
                <a:spcPct val="100000"/>
              </a:lnSpc>
              <a:spcBef>
                <a:spcPts val="640"/>
              </a:spcBef>
              <a:spcAft>
                <a:spcPts val="0"/>
              </a:spcAft>
              <a:buSzPct val="117647"/>
              <a:buChar char="•"/>
            </a:pPr>
            <a:r>
              <a:rPr lang="en-US"/>
              <a:t>Attend DLT and SLT team meetings</a:t>
            </a:r>
            <a:endParaRPr/>
          </a:p>
          <a:p>
            <a:pPr marL="457200" lvl="0" indent="-228600" algn="l" rtl="0">
              <a:lnSpc>
                <a:spcPct val="100000"/>
              </a:lnSpc>
              <a:spcBef>
                <a:spcPts val="640"/>
              </a:spcBef>
              <a:spcAft>
                <a:spcPts val="0"/>
              </a:spcAft>
              <a:buSzPct val="117647"/>
              <a:buNone/>
            </a:pPr>
            <a:endParaRPr/>
          </a:p>
          <a:p>
            <a:pPr marL="457200" lvl="0" indent="-431800" algn="l" rtl="0">
              <a:lnSpc>
                <a:spcPct val="100000"/>
              </a:lnSpc>
              <a:spcBef>
                <a:spcPts val="640"/>
              </a:spcBef>
              <a:spcAft>
                <a:spcPts val="0"/>
              </a:spcAft>
              <a:buSzPct val="117647"/>
              <a:buChar char="•"/>
            </a:pPr>
            <a:r>
              <a:rPr lang="en-US"/>
              <a:t>Coach teams to be highly effective around data, systems, practices</a:t>
            </a:r>
            <a:endParaRPr/>
          </a:p>
          <a:p>
            <a:pPr marL="457200" lvl="0" indent="-228600" algn="l" rtl="0">
              <a:lnSpc>
                <a:spcPct val="100000"/>
              </a:lnSpc>
              <a:spcBef>
                <a:spcPts val="640"/>
              </a:spcBef>
              <a:spcAft>
                <a:spcPts val="0"/>
              </a:spcAft>
              <a:buSzPct val="117647"/>
              <a:buNone/>
            </a:pPr>
            <a:endParaRPr/>
          </a:p>
          <a:p>
            <a:pPr marL="457200" lvl="0" indent="-431800" algn="l" rtl="0">
              <a:lnSpc>
                <a:spcPct val="100000"/>
              </a:lnSpc>
              <a:spcBef>
                <a:spcPts val="640"/>
              </a:spcBef>
              <a:spcAft>
                <a:spcPts val="0"/>
              </a:spcAft>
              <a:buSzPct val="117647"/>
              <a:buChar char="•"/>
            </a:pPr>
            <a:r>
              <a:rPr lang="en-US"/>
              <a:t>Guide teams through the phases of implementation</a:t>
            </a:r>
            <a:endParaRPr/>
          </a:p>
          <a:p>
            <a:pPr marL="457200" lvl="0" indent="-228600" algn="l" rtl="0">
              <a:lnSpc>
                <a:spcPct val="100000"/>
              </a:lnSpc>
              <a:spcBef>
                <a:spcPts val="640"/>
              </a:spcBef>
              <a:spcAft>
                <a:spcPts val="0"/>
              </a:spcAft>
              <a:buSzPct val="117647"/>
              <a:buNone/>
            </a:pPr>
            <a:endParaRPr/>
          </a:p>
          <a:p>
            <a:pPr marL="457200" lvl="0" indent="-431800" algn="l" rtl="0">
              <a:lnSpc>
                <a:spcPct val="100000"/>
              </a:lnSpc>
              <a:spcBef>
                <a:spcPts val="640"/>
              </a:spcBef>
              <a:spcAft>
                <a:spcPts val="0"/>
              </a:spcAft>
              <a:buSzPct val="117647"/>
              <a:buChar char="•"/>
            </a:pPr>
            <a:r>
              <a:rPr lang="en-US"/>
              <a:t>Be a cheerleader for capacity building at all levels within the system</a:t>
            </a:r>
            <a:endParaRPr/>
          </a:p>
        </p:txBody>
      </p:sp>
      <p:sp>
        <p:nvSpPr>
          <p:cNvPr id="600" name="Google Shape;600;p7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a:t>How will you do this?  </a:t>
            </a:r>
            <a:br>
              <a:rPr lang="en-US"/>
            </a:br>
            <a:r>
              <a:rPr lang="en-US"/>
              <a:t>Context matters! </a:t>
            </a:r>
            <a:endParaRPr/>
          </a:p>
        </p:txBody>
      </p:sp>
      <p:pic>
        <p:nvPicPr>
          <p:cNvPr id="601" name="Google Shape;601;p7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428475" y="5379250"/>
            <a:ext cx="2715526" cy="14787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7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Coaching Supports</a:t>
            </a:r>
            <a:endParaRPr/>
          </a:p>
        </p:txBody>
      </p:sp>
      <p:pic>
        <p:nvPicPr>
          <p:cNvPr id="608" name="Google Shape;608;p78" descr="Diagram of Virginia's MTSS Five Core Components with MTSS as center point and five core components radiating out: Aligned Organizational Strucutres, Problem Solving Process, Tiered Continuum of Supports, Systematic Implementation, Evaluation"/>
          <p:cNvPicPr preferRelativeResize="0"/>
          <p:nvPr/>
        </p:nvPicPr>
        <p:blipFill rotWithShape="1">
          <a:blip r:embed="rId3">
            <a:alphaModFix/>
          </a:blip>
          <a:srcRect/>
          <a:stretch/>
        </p:blipFill>
        <p:spPr>
          <a:xfrm>
            <a:off x="2290588" y="4109925"/>
            <a:ext cx="4583824" cy="2706775"/>
          </a:xfrm>
          <a:prstGeom prst="rect">
            <a:avLst/>
          </a:prstGeom>
          <a:noFill/>
          <a:ln w="9525" cap="flat" cmpd="sng">
            <a:solidFill>
              <a:schemeClr val="dk1"/>
            </a:solidFill>
            <a:prstDash val="solid"/>
            <a:round/>
            <a:headEnd type="none" w="sm" len="sm"/>
            <a:tailEnd type="none" w="sm" len="sm"/>
          </a:ln>
        </p:spPr>
      </p:pic>
      <p:sp>
        <p:nvSpPr>
          <p:cNvPr id="609" name="Google Shape;609;p78"/>
          <p:cNvSpPr txBox="1"/>
          <p:nvPr/>
        </p:nvSpPr>
        <p:spPr>
          <a:xfrm>
            <a:off x="335550" y="1523925"/>
            <a:ext cx="8493900" cy="2586000"/>
          </a:xfrm>
          <a:prstGeom prst="rect">
            <a:avLst/>
          </a:prstGeom>
          <a:noFill/>
          <a:ln>
            <a:noFill/>
          </a:ln>
        </p:spPr>
        <p:txBody>
          <a:bodyPr spcFirstLastPara="1" wrap="square" lIns="91425" tIns="91425" rIns="91425" bIns="91425" anchor="t" anchorCtr="0">
            <a:spAutoFit/>
          </a:bodyPr>
          <a:lstStyle/>
          <a:p>
            <a:pPr marL="457200" marR="0" lvl="0" indent="-393700" algn="l" rtl="0">
              <a:lnSpc>
                <a:spcPct val="100000"/>
              </a:lnSpc>
              <a:spcBef>
                <a:spcPts val="0"/>
              </a:spcBef>
              <a:spcAft>
                <a:spcPts val="0"/>
              </a:spcAft>
              <a:buClr>
                <a:schemeClr val="dk1"/>
              </a:buClr>
              <a:buSzPts val="2600"/>
              <a:buFont typeface="Verdana"/>
              <a:buChar char="•"/>
            </a:pPr>
            <a:r>
              <a:rPr lang="en-US" sz="2600" i="0" u="none" strike="noStrike" cap="none">
                <a:solidFill>
                  <a:schemeClr val="dk1"/>
                </a:solidFill>
                <a:latin typeface="Verdana"/>
                <a:ea typeface="Verdana"/>
                <a:cs typeface="Verdana"/>
                <a:sym typeface="Verdana"/>
              </a:rPr>
              <a:t>Use of the Coaching Checklist for the 5 core components, with considerations to the  stages of implementation.</a:t>
            </a:r>
            <a:endParaRPr sz="260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600" i="0" u="none" strike="noStrike" cap="none">
              <a:solidFill>
                <a:schemeClr val="dk1"/>
              </a:solidFill>
              <a:latin typeface="Verdana"/>
              <a:ea typeface="Verdana"/>
              <a:cs typeface="Verdana"/>
              <a:sym typeface="Verdana"/>
            </a:endParaRPr>
          </a:p>
          <a:p>
            <a:pPr marL="457200" marR="0" lvl="0" indent="-393700" algn="l" rtl="0">
              <a:lnSpc>
                <a:spcPct val="100000"/>
              </a:lnSpc>
              <a:spcBef>
                <a:spcPts val="0"/>
              </a:spcBef>
              <a:spcAft>
                <a:spcPts val="0"/>
              </a:spcAft>
              <a:buClr>
                <a:schemeClr val="dk1"/>
              </a:buClr>
              <a:buSzPts val="2600"/>
              <a:buFont typeface="Verdana"/>
              <a:buChar char="•"/>
            </a:pPr>
            <a:r>
              <a:rPr lang="en-US" sz="2600" i="0" u="none" strike="noStrike" cap="none">
                <a:solidFill>
                  <a:schemeClr val="dk1"/>
                </a:solidFill>
                <a:latin typeface="Verdana"/>
                <a:ea typeface="Verdana"/>
                <a:cs typeface="Verdana"/>
                <a:sym typeface="Verdana"/>
              </a:rPr>
              <a:t>Coaching Checklist links you to key tools used in the MTSS way of work.</a:t>
            </a:r>
            <a:endParaRPr sz="2600" i="0" u="none" strike="noStrike" cap="none">
              <a:solidFill>
                <a:srgbClr val="000000"/>
              </a:solidFill>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9">
            <a:extLst>
              <a:ext uri="{C183D7F6-B498-43B3-948B-1728B52AA6E4}">
                <adec:decorative xmlns:adec="http://schemas.microsoft.com/office/drawing/2017/decorative" val="1"/>
              </a:ext>
            </a:extLst>
          </p:cNvPr>
          <p:cNvSpPr txBox="1">
            <a:spLocks noGrp="1"/>
          </p:cNvSpPr>
          <p:nvPr>
            <p:ph type="body" idx="1"/>
          </p:nvPr>
        </p:nvSpPr>
        <p:spPr>
          <a:xfrm>
            <a:off x="457200" y="1600200"/>
            <a:ext cx="4037700" cy="118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p:txBody>
      </p:sp>
      <p:sp>
        <p:nvSpPr>
          <p:cNvPr id="616" name="Google Shape;616;p7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5262"/>
              <a:buNone/>
            </a:pPr>
            <a:r>
              <a:rPr lang="en-US" sz="3800"/>
              <a:t>Core Component 1: </a:t>
            </a:r>
            <a:endParaRPr sz="3800"/>
          </a:p>
          <a:p>
            <a:pPr marL="0" lvl="0" indent="0" algn="ctr" rtl="0">
              <a:lnSpc>
                <a:spcPct val="100000"/>
              </a:lnSpc>
              <a:spcBef>
                <a:spcPts val="0"/>
              </a:spcBef>
              <a:spcAft>
                <a:spcPts val="0"/>
              </a:spcAft>
              <a:buClr>
                <a:schemeClr val="dk1"/>
              </a:buClr>
              <a:buSzPct val="105262"/>
              <a:buFont typeface="Arial"/>
              <a:buNone/>
            </a:pPr>
            <a:r>
              <a:rPr lang="en-US" sz="3800"/>
              <a:t>Aligned Organizational Structures</a:t>
            </a:r>
            <a:endParaRPr/>
          </a:p>
        </p:txBody>
      </p:sp>
      <p:sp>
        <p:nvSpPr>
          <p:cNvPr id="617" name="Google Shape;617;p79"/>
          <p:cNvSpPr txBox="1">
            <a:spLocks noGrp="1"/>
          </p:cNvSpPr>
          <p:nvPr>
            <p:ph type="body" idx="4294967295"/>
          </p:nvPr>
        </p:nvSpPr>
        <p:spPr>
          <a:xfrm>
            <a:off x="228600" y="1600200"/>
            <a:ext cx="8373900" cy="438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800">
                <a:solidFill>
                  <a:schemeClr val="dk2"/>
                </a:solidFill>
              </a:rPr>
              <a:t>Main features </a:t>
            </a:r>
            <a:r>
              <a:rPr lang="en-US" sz="2800"/>
              <a:t>of Aligned Organizational Structures:</a:t>
            </a:r>
            <a:endParaRPr sz="2800"/>
          </a:p>
          <a:p>
            <a:pPr marL="0" lvl="0" indent="0" algn="l" rtl="0">
              <a:lnSpc>
                <a:spcPct val="100000"/>
              </a:lnSpc>
              <a:spcBef>
                <a:spcPts val="0"/>
              </a:spcBef>
              <a:spcAft>
                <a:spcPts val="0"/>
              </a:spcAft>
              <a:buSzPts val="1800"/>
              <a:buNone/>
            </a:pPr>
            <a:endParaRPr sz="2800"/>
          </a:p>
          <a:p>
            <a:pPr marL="457200" lvl="0" indent="-431800" algn="l" rtl="0">
              <a:lnSpc>
                <a:spcPct val="100000"/>
              </a:lnSpc>
              <a:spcBef>
                <a:spcPts val="0"/>
              </a:spcBef>
              <a:spcAft>
                <a:spcPts val="0"/>
              </a:spcAft>
              <a:buSzPts val="3200"/>
              <a:buAutoNum type="arabicPeriod"/>
            </a:pPr>
            <a:r>
              <a:rPr lang="en-US" sz="2800"/>
              <a:t>Leadership &amp; Teaming</a:t>
            </a:r>
            <a:endParaRPr sz="2800"/>
          </a:p>
          <a:p>
            <a:pPr marL="457200" lvl="0" indent="-431800" algn="l" rtl="0">
              <a:lnSpc>
                <a:spcPct val="100000"/>
              </a:lnSpc>
              <a:spcBef>
                <a:spcPts val="0"/>
              </a:spcBef>
              <a:spcAft>
                <a:spcPts val="0"/>
              </a:spcAft>
              <a:buSzPts val="3200"/>
              <a:buAutoNum type="arabicPeriod"/>
            </a:pPr>
            <a:r>
              <a:rPr lang="en-US" sz="2800"/>
              <a:t>Professional Learning</a:t>
            </a:r>
            <a:endParaRPr sz="2800"/>
          </a:p>
          <a:p>
            <a:pPr marL="457200" lvl="0" indent="-431800" algn="l" rtl="0">
              <a:lnSpc>
                <a:spcPct val="100000"/>
              </a:lnSpc>
              <a:spcBef>
                <a:spcPts val="0"/>
              </a:spcBef>
              <a:spcAft>
                <a:spcPts val="0"/>
              </a:spcAft>
              <a:buSzPts val="3200"/>
              <a:buAutoNum type="arabicPeriod"/>
            </a:pPr>
            <a:r>
              <a:rPr lang="en-US" sz="2800"/>
              <a:t>Operating Routines and </a:t>
            </a:r>
            <a:endParaRPr sz="2800"/>
          </a:p>
          <a:p>
            <a:pPr marL="457200" lvl="0" indent="0" algn="l" rtl="0">
              <a:lnSpc>
                <a:spcPct val="100000"/>
              </a:lnSpc>
              <a:spcBef>
                <a:spcPts val="0"/>
              </a:spcBef>
              <a:spcAft>
                <a:spcPts val="0"/>
              </a:spcAft>
              <a:buNone/>
            </a:pPr>
            <a:r>
              <a:rPr lang="en-US" sz="2800"/>
              <a:t>Procedures</a:t>
            </a:r>
            <a:endParaRPr sz="2800"/>
          </a:p>
          <a:p>
            <a:pPr marL="457200" lvl="0" indent="-431800" algn="l" rtl="0">
              <a:lnSpc>
                <a:spcPct val="100000"/>
              </a:lnSpc>
              <a:spcBef>
                <a:spcPts val="0"/>
              </a:spcBef>
              <a:spcAft>
                <a:spcPts val="0"/>
              </a:spcAft>
              <a:buSzPts val="3200"/>
              <a:buAutoNum type="arabicPeriod"/>
            </a:pPr>
            <a:r>
              <a:rPr lang="en-US" sz="2800"/>
              <a:t>Coaching Systems</a:t>
            </a:r>
            <a:endParaRPr sz="2800"/>
          </a:p>
        </p:txBody>
      </p:sp>
      <p:pic>
        <p:nvPicPr>
          <p:cNvPr id="618" name="Google Shape;618;p7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253800" y="2574353"/>
            <a:ext cx="2899600" cy="27885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457200" lvl="0" indent="0" algn="l" rtl="0">
              <a:lnSpc>
                <a:spcPct val="100000"/>
              </a:lnSpc>
              <a:spcBef>
                <a:spcPts val="0"/>
              </a:spcBef>
              <a:spcAft>
                <a:spcPts val="0"/>
              </a:spcAft>
              <a:buSzPct val="111111"/>
              <a:buNone/>
            </a:pPr>
            <a:r>
              <a:rPr lang="en-US"/>
              <a:t>Feature 1: Leadership &amp; Teaming</a:t>
            </a:r>
            <a:endParaRPr/>
          </a:p>
        </p:txBody>
      </p:sp>
      <p:sp>
        <p:nvSpPr>
          <p:cNvPr id="625" name="Google Shape;625;p80"/>
          <p:cNvSpPr txBox="1"/>
          <p:nvPr/>
        </p:nvSpPr>
        <p:spPr>
          <a:xfrm>
            <a:off x="235050" y="1566250"/>
            <a:ext cx="8673900" cy="410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0" i="0" u="none" strike="noStrike" cap="none">
                <a:solidFill>
                  <a:schemeClr val="dk1"/>
                </a:solidFill>
                <a:latin typeface="Verdana"/>
                <a:ea typeface="Verdana"/>
                <a:cs typeface="Verdana"/>
                <a:sym typeface="Verdana"/>
              </a:rPr>
              <a:t>Implementation of evidence-based practices and systems are guided, coordinated and administered by a local team comprised of representation from leadership, stakeholders, implementers, consumers, and content experts. This team is responsible for ensuring high implementation fidelity, communication, management of resources, and data-based decision-making.</a:t>
            </a:r>
            <a:endParaRPr sz="2900" b="0" i="0" u="none" strike="noStrike" cap="none">
              <a:solidFill>
                <a:schemeClr val="dk1"/>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Virtual Community Agreements</a:t>
            </a:r>
            <a:endParaRPr/>
          </a:p>
        </p:txBody>
      </p:sp>
      <p:sp>
        <p:nvSpPr>
          <p:cNvPr id="251" name="Google Shape;251;p43"/>
          <p:cNvSpPr txBox="1"/>
          <p:nvPr/>
        </p:nvSpPr>
        <p:spPr>
          <a:xfrm>
            <a:off x="285900" y="1371900"/>
            <a:ext cx="8686800" cy="5490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40"/>
              </a:spcBef>
              <a:spcAft>
                <a:spcPts val="0"/>
              </a:spcAft>
              <a:buClr>
                <a:srgbClr val="000000"/>
              </a:buClr>
              <a:buSzPts val="2400"/>
              <a:buFont typeface="Arial"/>
              <a:buNone/>
            </a:pPr>
            <a:r>
              <a:rPr lang="en-US" sz="2400" b="1" i="1" u="none" strike="noStrike" cap="none">
                <a:solidFill>
                  <a:schemeClr val="dk1"/>
                </a:solidFill>
                <a:latin typeface="Verdana"/>
                <a:ea typeface="Verdana"/>
                <a:cs typeface="Verdana"/>
                <a:sym typeface="Verdana"/>
              </a:rPr>
              <a:t>Be Responsible:</a:t>
            </a:r>
            <a:endParaRPr sz="2400" b="1" i="1" u="none" strike="noStrike" cap="none">
              <a:solidFill>
                <a:schemeClr val="dk1"/>
              </a:solidFill>
              <a:latin typeface="Verdana"/>
              <a:ea typeface="Verdana"/>
              <a:cs typeface="Verdana"/>
              <a:sym typeface="Verdana"/>
            </a:endParaRPr>
          </a:p>
          <a:p>
            <a:pPr marL="914400" marR="0" lvl="1" indent="-406400" algn="l" rtl="0">
              <a:lnSpc>
                <a:spcPct val="100000"/>
              </a:lnSpc>
              <a:spcBef>
                <a:spcPts val="56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Take care of your needs</a:t>
            </a:r>
            <a:endParaRPr sz="2400" b="0" i="0" u="none" strike="noStrike" cap="none">
              <a:solidFill>
                <a:schemeClr val="dk1"/>
              </a:solidFill>
              <a:latin typeface="Verdana"/>
              <a:ea typeface="Verdana"/>
              <a:cs typeface="Verdana"/>
              <a:sym typeface="Verdana"/>
            </a:endParaRPr>
          </a:p>
          <a:p>
            <a:pPr marL="914400" marR="0" lvl="1" indent="-406400" algn="l" rtl="0">
              <a:lnSpc>
                <a:spcPct val="100000"/>
              </a:lnSpc>
              <a:spcBef>
                <a:spcPts val="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Share your questions with the group</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rgbClr val="000000"/>
              </a:buClr>
              <a:buSzPts val="2400"/>
              <a:buFont typeface="Arial"/>
              <a:buNone/>
            </a:pPr>
            <a:r>
              <a:rPr lang="en-US" sz="2400" b="1" i="1" u="none" strike="noStrike" cap="none">
                <a:solidFill>
                  <a:schemeClr val="dk1"/>
                </a:solidFill>
                <a:latin typeface="Verdana"/>
                <a:ea typeface="Verdana"/>
                <a:cs typeface="Verdana"/>
                <a:sym typeface="Verdana"/>
              </a:rPr>
              <a:t>Be Respectful:</a:t>
            </a:r>
            <a:endParaRPr sz="2400" b="1" i="1" u="none" strike="noStrike" cap="none">
              <a:solidFill>
                <a:schemeClr val="dk1"/>
              </a:solidFill>
              <a:latin typeface="Verdana"/>
              <a:ea typeface="Verdana"/>
              <a:cs typeface="Verdana"/>
              <a:sym typeface="Verdana"/>
            </a:endParaRPr>
          </a:p>
          <a:p>
            <a:pPr marL="914400" marR="0" lvl="1" indent="-406400" algn="l" rtl="0">
              <a:lnSpc>
                <a:spcPct val="100000"/>
              </a:lnSpc>
              <a:spcBef>
                <a:spcPts val="56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Turn volume/sound off on cell phones</a:t>
            </a:r>
            <a:endParaRPr sz="2400" b="0" i="0" u="none" strike="noStrike" cap="none">
              <a:solidFill>
                <a:schemeClr val="dk1"/>
              </a:solidFill>
              <a:latin typeface="Verdana"/>
              <a:ea typeface="Verdana"/>
              <a:cs typeface="Verdana"/>
              <a:sym typeface="Verdana"/>
            </a:endParaRPr>
          </a:p>
          <a:p>
            <a:pPr marL="914400" marR="0" lvl="1" indent="-406400" algn="l" rtl="0">
              <a:lnSpc>
                <a:spcPct val="100000"/>
              </a:lnSpc>
              <a:spcBef>
                <a:spcPts val="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Listen to others attentively</a:t>
            </a:r>
            <a:endParaRPr sz="2400" b="0" i="0" u="none" strike="noStrike" cap="none">
              <a:solidFill>
                <a:schemeClr val="dk1"/>
              </a:solidFill>
              <a:latin typeface="Verdana"/>
              <a:ea typeface="Verdana"/>
              <a:cs typeface="Verdana"/>
              <a:sym typeface="Verdana"/>
            </a:endParaRPr>
          </a:p>
          <a:p>
            <a:pPr marL="914400" marR="0" lvl="1" indent="-406400" algn="l" rtl="0">
              <a:lnSpc>
                <a:spcPct val="100000"/>
              </a:lnSpc>
              <a:spcBef>
                <a:spcPts val="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Follow up and complete assigned tasks</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rgbClr val="000000"/>
              </a:buClr>
              <a:buSzPts val="2400"/>
              <a:buFont typeface="Arial"/>
              <a:buNone/>
            </a:pPr>
            <a:r>
              <a:rPr lang="en-US" sz="2400" b="1" i="1" u="none" strike="noStrike" cap="none">
                <a:solidFill>
                  <a:schemeClr val="dk1"/>
                </a:solidFill>
                <a:latin typeface="Verdana"/>
                <a:ea typeface="Verdana"/>
                <a:cs typeface="Verdana"/>
                <a:sym typeface="Verdana"/>
              </a:rPr>
              <a:t>Be Engaged:</a:t>
            </a:r>
            <a:endParaRPr sz="2400" b="1" i="1" u="none" strike="noStrike" cap="none">
              <a:solidFill>
                <a:schemeClr val="dk1"/>
              </a:solidFill>
              <a:latin typeface="Verdana"/>
              <a:ea typeface="Verdana"/>
              <a:cs typeface="Verdana"/>
              <a:sym typeface="Verdana"/>
            </a:endParaRPr>
          </a:p>
          <a:p>
            <a:pPr marL="914400" marR="0" lvl="1" indent="-406400" algn="l" rtl="0">
              <a:lnSpc>
                <a:spcPct val="100000"/>
              </a:lnSpc>
              <a:spcBef>
                <a:spcPts val="56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Please keep your video on as much as possible</a:t>
            </a:r>
            <a:endParaRPr sz="2400" b="0" i="0" u="none" strike="noStrike" cap="none">
              <a:solidFill>
                <a:schemeClr val="dk1"/>
              </a:solidFill>
              <a:latin typeface="Verdana"/>
              <a:ea typeface="Verdana"/>
              <a:cs typeface="Verdana"/>
              <a:sym typeface="Verdana"/>
            </a:endParaRPr>
          </a:p>
          <a:p>
            <a:pPr marL="914400" marR="0" lvl="1" indent="-406400" algn="l" rtl="0">
              <a:lnSpc>
                <a:spcPct val="100000"/>
              </a:lnSpc>
              <a:spcBef>
                <a:spcPts val="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Ask what you need to know to understand and contribute</a:t>
            </a:r>
            <a:endParaRPr sz="2400" b="0" i="0" u="none" strike="noStrike" cap="none">
              <a:solidFill>
                <a:schemeClr val="dk1"/>
              </a:solidFill>
              <a:latin typeface="Verdana"/>
              <a:ea typeface="Verdana"/>
              <a:cs typeface="Verdana"/>
              <a:sym typeface="Verdana"/>
            </a:endParaRPr>
          </a:p>
          <a:p>
            <a:pPr marL="914400" marR="0" lvl="1" indent="-406400" algn="l" rtl="0">
              <a:lnSpc>
                <a:spcPct val="100000"/>
              </a:lnSpc>
              <a:spcBef>
                <a:spcPts val="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Share your expertise, information and ideas</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8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Division Leadership Team Functions</a:t>
            </a:r>
            <a:endParaRPr/>
          </a:p>
        </p:txBody>
      </p:sp>
      <p:pic>
        <p:nvPicPr>
          <p:cNvPr id="632" name="Google Shape;632;p81" descr="Diagram explaining how leadership teaming functions in two areas. Executive functions like stakeholderholder engagement, funding, and alignment, policy, and workforce capacity. Implementation functions like training, coaching, and evaluation."/>
          <p:cNvPicPr preferRelativeResize="0"/>
          <p:nvPr/>
        </p:nvPicPr>
        <p:blipFill rotWithShape="1">
          <a:blip r:embed="rId3">
            <a:alphaModFix/>
          </a:blip>
          <a:srcRect/>
          <a:stretch/>
        </p:blipFill>
        <p:spPr>
          <a:xfrm>
            <a:off x="1622248" y="1671473"/>
            <a:ext cx="5693574" cy="4482175"/>
          </a:xfrm>
          <a:prstGeom prst="rect">
            <a:avLst/>
          </a:prstGeom>
          <a:noFill/>
          <a:ln>
            <a:noFill/>
          </a:ln>
        </p:spPr>
      </p:pic>
      <p:sp>
        <p:nvSpPr>
          <p:cNvPr id="633" name="Google Shape;633;p81"/>
          <p:cNvSpPr txBox="1"/>
          <p:nvPr/>
        </p:nvSpPr>
        <p:spPr>
          <a:xfrm>
            <a:off x="5734801" y="6329300"/>
            <a:ext cx="2031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PBIS.org Implementation Blueprint and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Oregon Systems Coach Manual, 2013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82"/>
          <p:cNvSpPr txBox="1">
            <a:spLocks noGrp="1"/>
          </p:cNvSpPr>
          <p:nvPr>
            <p:ph type="body" idx="1"/>
          </p:nvPr>
        </p:nvSpPr>
        <p:spPr>
          <a:xfrm>
            <a:off x="549450" y="1693325"/>
            <a:ext cx="8233200" cy="42624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640"/>
              </a:spcBef>
              <a:spcAft>
                <a:spcPts val="0"/>
              </a:spcAft>
              <a:buSzPts val="2800"/>
              <a:buChar char="•"/>
            </a:pPr>
            <a:r>
              <a:rPr lang="en-US" sz="2800"/>
              <a:t>The Division will get a functional team of diverse stakeholders together</a:t>
            </a:r>
            <a:endParaRPr sz="2800"/>
          </a:p>
          <a:p>
            <a:pPr marL="457200" lvl="0" indent="-406400" algn="l" rtl="0">
              <a:lnSpc>
                <a:spcPct val="100000"/>
              </a:lnSpc>
              <a:spcBef>
                <a:spcPts val="640"/>
              </a:spcBef>
              <a:spcAft>
                <a:spcPts val="0"/>
              </a:spcAft>
              <a:buSzPts val="2800"/>
              <a:buChar char="•"/>
            </a:pPr>
            <a:r>
              <a:rPr lang="en-US" sz="2800"/>
              <a:t>Holds the vision &amp; drives implementation</a:t>
            </a:r>
            <a:endParaRPr sz="2800"/>
          </a:p>
          <a:p>
            <a:pPr marL="457200" lvl="0" indent="-406400" algn="l" rtl="0">
              <a:lnSpc>
                <a:spcPct val="100000"/>
              </a:lnSpc>
              <a:spcBef>
                <a:spcPts val="640"/>
              </a:spcBef>
              <a:spcAft>
                <a:spcPts val="0"/>
              </a:spcAft>
              <a:buSzPts val="2800"/>
              <a:buChar char="•"/>
            </a:pPr>
            <a:r>
              <a:rPr lang="en-US" sz="2800"/>
              <a:t>Ensures communication pathways</a:t>
            </a:r>
            <a:endParaRPr sz="2800"/>
          </a:p>
          <a:p>
            <a:pPr marL="457200" lvl="0" indent="-406400" algn="l" rtl="0">
              <a:lnSpc>
                <a:spcPct val="100000"/>
              </a:lnSpc>
              <a:spcBef>
                <a:spcPts val="640"/>
              </a:spcBef>
              <a:spcAft>
                <a:spcPts val="0"/>
              </a:spcAft>
              <a:buSzPts val="2800"/>
              <a:buChar char="•"/>
            </a:pPr>
            <a:r>
              <a:rPr lang="en-US" sz="2800"/>
              <a:t>Defines roles/responsibilities of teams</a:t>
            </a:r>
            <a:endParaRPr sz="2800"/>
          </a:p>
          <a:p>
            <a:pPr marL="457200" lvl="0" indent="-406400" algn="l" rtl="0">
              <a:lnSpc>
                <a:spcPct val="100000"/>
              </a:lnSpc>
              <a:spcBef>
                <a:spcPts val="640"/>
              </a:spcBef>
              <a:spcAft>
                <a:spcPts val="0"/>
              </a:spcAft>
              <a:buSzPts val="2800"/>
              <a:buChar char="•"/>
            </a:pPr>
            <a:r>
              <a:rPr lang="en-US" sz="2800"/>
              <a:t>Develops standard meeting processes</a:t>
            </a:r>
            <a:endParaRPr sz="2800"/>
          </a:p>
          <a:p>
            <a:pPr marL="457200" lvl="0" indent="-406400" algn="l" rtl="0">
              <a:lnSpc>
                <a:spcPct val="100000"/>
              </a:lnSpc>
              <a:spcBef>
                <a:spcPts val="640"/>
              </a:spcBef>
              <a:spcAft>
                <a:spcPts val="0"/>
              </a:spcAft>
              <a:buSzPts val="2800"/>
              <a:buChar char="•"/>
            </a:pPr>
            <a:r>
              <a:rPr lang="en-US" sz="2800"/>
              <a:t>Leads results driven action planning </a:t>
            </a:r>
            <a:endParaRPr sz="2800"/>
          </a:p>
          <a:p>
            <a:pPr marL="457200" lvl="0" indent="-406400" algn="l" rtl="0">
              <a:lnSpc>
                <a:spcPct val="100000"/>
              </a:lnSpc>
              <a:spcBef>
                <a:spcPts val="640"/>
              </a:spcBef>
              <a:spcAft>
                <a:spcPts val="0"/>
              </a:spcAft>
              <a:buSzPts val="2800"/>
              <a:buChar char="•"/>
            </a:pPr>
            <a:r>
              <a:rPr lang="en-US" sz="2800"/>
              <a:t>Creates parallel structures for schools</a:t>
            </a:r>
            <a:endParaRPr sz="2800"/>
          </a:p>
        </p:txBody>
      </p:sp>
      <p:sp>
        <p:nvSpPr>
          <p:cNvPr id="640" name="Google Shape;640;p8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Leadership and Teaming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3"/>
          <p:cNvSpPr txBox="1">
            <a:spLocks noGrp="1"/>
          </p:cNvSpPr>
          <p:nvPr>
            <p:ph type="body" idx="1"/>
          </p:nvPr>
        </p:nvSpPr>
        <p:spPr>
          <a:xfrm>
            <a:off x="455400" y="1472175"/>
            <a:ext cx="8233200" cy="5301600"/>
          </a:xfrm>
          <a:prstGeom prst="rect">
            <a:avLst/>
          </a:prstGeom>
          <a:noFill/>
          <a:ln>
            <a:noFill/>
          </a:ln>
        </p:spPr>
        <p:txBody>
          <a:bodyPr spcFirstLastPara="1" wrap="square" lIns="91425" tIns="45700" rIns="91425" bIns="45700" anchor="t" anchorCtr="0">
            <a:noAutofit/>
          </a:bodyPr>
          <a:lstStyle/>
          <a:p>
            <a:pPr marL="457200" lvl="0" indent="-400050" algn="l" rtl="0">
              <a:lnSpc>
                <a:spcPct val="100000"/>
              </a:lnSpc>
              <a:spcBef>
                <a:spcPts val="0"/>
              </a:spcBef>
              <a:spcAft>
                <a:spcPts val="0"/>
              </a:spcAft>
              <a:buSzPts val="2700"/>
              <a:buChar char="•"/>
            </a:pPr>
            <a:r>
              <a:rPr lang="en-US" sz="2700"/>
              <a:t>A Division Coordinator is named to oversee logistics and provide high-level sponsorship of the implementation effort: securing funding, allocating release time, protecting time for DLT meetings, providing leadership for alignment with existing and new initiatives, etc. </a:t>
            </a:r>
            <a:endParaRPr sz="2700"/>
          </a:p>
          <a:p>
            <a:pPr marL="457200" lvl="0" indent="-400050" algn="l" rtl="0">
              <a:lnSpc>
                <a:spcPct val="100000"/>
              </a:lnSpc>
              <a:spcBef>
                <a:spcPts val="0"/>
              </a:spcBef>
              <a:spcAft>
                <a:spcPts val="0"/>
              </a:spcAft>
              <a:buSzPts val="2700"/>
              <a:buChar char="•"/>
            </a:pPr>
            <a:r>
              <a:rPr lang="en-US" sz="2700"/>
              <a:t>Additionally, at least one or more Division Systems Coaches are identified. That’s you!</a:t>
            </a:r>
            <a:endParaRPr sz="2700"/>
          </a:p>
          <a:p>
            <a:pPr marL="457200" lvl="0" indent="-400050" algn="l" rtl="0">
              <a:lnSpc>
                <a:spcPct val="100000"/>
              </a:lnSpc>
              <a:spcBef>
                <a:spcPts val="0"/>
              </a:spcBef>
              <a:spcAft>
                <a:spcPts val="0"/>
              </a:spcAft>
              <a:buSzPts val="2700"/>
              <a:buChar char="•"/>
            </a:pPr>
            <a:r>
              <a:rPr lang="en-US" sz="2700"/>
              <a:t>Division Coordinator may also serve as a division coach, or share roles and tasks with a partner.</a:t>
            </a:r>
            <a:endParaRPr sz="2700"/>
          </a:p>
        </p:txBody>
      </p:sp>
      <p:sp>
        <p:nvSpPr>
          <p:cNvPr id="646" name="Google Shape;646;p8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Roles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84" title="chart of VTSS leadership roles and responsibilities"/>
          <p:cNvPicPr preferRelativeResize="0"/>
          <p:nvPr/>
        </p:nvPicPr>
        <p:blipFill rotWithShape="1">
          <a:blip r:embed="rId3">
            <a:alphaModFix/>
          </a:blip>
          <a:srcRect/>
          <a:stretch/>
        </p:blipFill>
        <p:spPr>
          <a:xfrm>
            <a:off x="1912325" y="1464825"/>
            <a:ext cx="4637951" cy="5173475"/>
          </a:xfrm>
          <a:prstGeom prst="rect">
            <a:avLst/>
          </a:prstGeom>
          <a:noFill/>
          <a:ln w="9525" cap="flat" cmpd="sng">
            <a:solidFill>
              <a:srgbClr val="000000"/>
            </a:solidFill>
            <a:prstDash val="solid"/>
            <a:round/>
            <a:headEnd type="none" w="sm" len="sm"/>
            <a:tailEnd type="none" w="sm" len="sm"/>
          </a:ln>
        </p:spPr>
      </p:pic>
      <p:sp>
        <p:nvSpPr>
          <p:cNvPr id="652" name="Google Shape;652;p8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800"/>
              <a:t>Roles and Responsibilities of Leadership</a:t>
            </a:r>
            <a:endParaRPr sz="38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85" descr="Elena Aguilar's the art of Coaching Teams"/>
          <p:cNvPicPr preferRelativeResize="0"/>
          <p:nvPr/>
        </p:nvPicPr>
        <p:blipFill rotWithShape="1">
          <a:blip r:embed="rId3">
            <a:alphaModFix/>
          </a:blip>
          <a:srcRect/>
          <a:stretch/>
        </p:blipFill>
        <p:spPr>
          <a:xfrm>
            <a:off x="5243063" y="1795250"/>
            <a:ext cx="2924175" cy="3867150"/>
          </a:xfrm>
          <a:prstGeom prst="rect">
            <a:avLst/>
          </a:prstGeom>
          <a:noFill/>
          <a:ln w="9525" cap="flat" cmpd="sng">
            <a:solidFill>
              <a:srgbClr val="191919"/>
            </a:solidFill>
            <a:prstDash val="solid"/>
            <a:round/>
            <a:headEnd type="none" w="sm" len="sm"/>
            <a:tailEnd type="none" w="sm" len="sm"/>
          </a:ln>
        </p:spPr>
      </p:pic>
      <p:sp>
        <p:nvSpPr>
          <p:cNvPr id="659" name="Google Shape;659;p8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Coaching Teams</a:t>
            </a:r>
            <a:endParaRPr/>
          </a:p>
        </p:txBody>
      </p:sp>
      <p:pic>
        <p:nvPicPr>
          <p:cNvPr id="660" name="Google Shape;660;p85" descr="Bright Morning Memberships handbook cover"/>
          <p:cNvPicPr preferRelativeResize="0"/>
          <p:nvPr/>
        </p:nvPicPr>
        <p:blipFill rotWithShape="1">
          <a:blip r:embed="rId4">
            <a:alphaModFix/>
          </a:blip>
          <a:srcRect l="8062" b="7714"/>
          <a:stretch/>
        </p:blipFill>
        <p:spPr>
          <a:xfrm>
            <a:off x="774875" y="1795250"/>
            <a:ext cx="3559953" cy="3867149"/>
          </a:xfrm>
          <a:prstGeom prst="rect">
            <a:avLst/>
          </a:prstGeom>
          <a:noFill/>
          <a:ln w="9525" cap="flat" cmpd="sng">
            <a:solidFill>
              <a:srgbClr val="3E7FCD"/>
            </a:solidFill>
            <a:prstDash val="solid"/>
            <a:round/>
            <a:headEnd type="none" w="sm" len="sm"/>
            <a:tailEnd type="none" w="sm" len="sm"/>
          </a:ln>
        </p:spPr>
      </p:pic>
      <p:sp>
        <p:nvSpPr>
          <p:cNvPr id="661" name="Google Shape;661;p85"/>
          <p:cNvSpPr txBox="1"/>
          <p:nvPr/>
        </p:nvSpPr>
        <p:spPr>
          <a:xfrm>
            <a:off x="537950" y="6086050"/>
            <a:ext cx="7089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rgbClr val="000000"/>
              </a:buClr>
              <a:buSzPts val="3000"/>
              <a:buFont typeface="Arial"/>
              <a:buNone/>
            </a:pPr>
            <a:r>
              <a:rPr lang="en-US" sz="3000" b="0" i="0" u="sng" strike="noStrike" cap="none">
                <a:solidFill>
                  <a:schemeClr val="hlink"/>
                </a:solidFill>
                <a:latin typeface="Verdana"/>
                <a:ea typeface="Verdana"/>
                <a:cs typeface="Verdana"/>
                <a:sym typeface="Verdana"/>
                <a:hlinkClick r:id="rId5"/>
              </a:rPr>
              <a:t>https://brightmorningteam.com/</a:t>
            </a:r>
            <a:endParaRPr sz="3000" b="0" i="0" u="none" strike="noStrike" cap="none">
              <a:solidFill>
                <a:srgbClr val="000000"/>
              </a:solidFill>
              <a:latin typeface="Verdana"/>
              <a:ea typeface="Verdana"/>
              <a:cs typeface="Verdana"/>
              <a:sym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86"/>
          <p:cNvSpPr txBox="1">
            <a:spLocks noGrp="1"/>
          </p:cNvSpPr>
          <p:nvPr>
            <p:ph type="body" idx="1"/>
          </p:nvPr>
        </p:nvSpPr>
        <p:spPr>
          <a:xfrm>
            <a:off x="274650" y="1554975"/>
            <a:ext cx="8594700" cy="4787700"/>
          </a:xfrm>
          <a:prstGeom prst="rect">
            <a:avLst/>
          </a:prstGeom>
          <a:solidFill>
            <a:schemeClr val="lt1">
              <a:alpha val="63137"/>
            </a:schemeClr>
          </a:solid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SzPts val="3200"/>
              <a:buNone/>
            </a:pPr>
            <a:r>
              <a:rPr lang="en-US" sz="2800"/>
              <a:t>Coaching at this level focuses on:</a:t>
            </a:r>
            <a:endParaRPr sz="2800"/>
          </a:p>
          <a:p>
            <a:pPr marL="0" lvl="0" indent="0" algn="l" rtl="0">
              <a:lnSpc>
                <a:spcPct val="100000"/>
              </a:lnSpc>
              <a:spcBef>
                <a:spcPts val="640"/>
              </a:spcBef>
              <a:spcAft>
                <a:spcPts val="0"/>
              </a:spcAft>
              <a:buSzPts val="3200"/>
              <a:buNone/>
            </a:pPr>
            <a:endParaRPr sz="2000"/>
          </a:p>
          <a:p>
            <a:pPr marL="457200" lvl="0" indent="-406400" algn="l" rtl="0">
              <a:lnSpc>
                <a:spcPct val="100000"/>
              </a:lnSpc>
              <a:spcBef>
                <a:spcPts val="640"/>
              </a:spcBef>
              <a:spcAft>
                <a:spcPts val="0"/>
              </a:spcAft>
              <a:buSzPts val="2800"/>
              <a:buChar char="•"/>
            </a:pPr>
            <a:r>
              <a:rPr lang="en-US" sz="2800"/>
              <a:t>helping teams develop their collaboration and facilitation skills</a:t>
            </a:r>
            <a:endParaRPr sz="2800"/>
          </a:p>
          <a:p>
            <a:pPr marL="457200" lvl="0" indent="-406400" algn="l" rtl="0">
              <a:lnSpc>
                <a:spcPct val="100000"/>
              </a:lnSpc>
              <a:spcBef>
                <a:spcPts val="640"/>
              </a:spcBef>
              <a:spcAft>
                <a:spcPts val="0"/>
              </a:spcAft>
              <a:buSzPts val="2800"/>
              <a:buChar char="•"/>
            </a:pPr>
            <a:r>
              <a:rPr lang="en-US" sz="2800"/>
              <a:t>establish team operating procedures,</a:t>
            </a:r>
            <a:endParaRPr sz="2800"/>
          </a:p>
          <a:p>
            <a:pPr marL="457200" lvl="0" indent="-406400" algn="l" rtl="0">
              <a:lnSpc>
                <a:spcPct val="100000"/>
              </a:lnSpc>
              <a:spcBef>
                <a:spcPts val="640"/>
              </a:spcBef>
              <a:spcAft>
                <a:spcPts val="0"/>
              </a:spcAft>
              <a:buSzPts val="2800"/>
              <a:buChar char="•"/>
            </a:pPr>
            <a:r>
              <a:rPr lang="en-US" sz="2800"/>
              <a:t>understand group dynamics, and </a:t>
            </a:r>
            <a:endParaRPr sz="2800"/>
          </a:p>
          <a:p>
            <a:pPr marL="457200" lvl="0" indent="-406400" algn="l" rtl="0">
              <a:lnSpc>
                <a:spcPct val="100000"/>
              </a:lnSpc>
              <a:spcBef>
                <a:spcPts val="640"/>
              </a:spcBef>
              <a:spcAft>
                <a:spcPts val="0"/>
              </a:spcAft>
              <a:buSzPts val="2800"/>
              <a:buChar char="•"/>
            </a:pPr>
            <a:r>
              <a:rPr lang="en-US" sz="2800"/>
              <a:t>solidify data-driven decision making processes and selection/implementation of EBPs with fidelity</a:t>
            </a:r>
            <a:endParaRPr sz="2800"/>
          </a:p>
        </p:txBody>
      </p:sp>
      <p:sp>
        <p:nvSpPr>
          <p:cNvPr id="667" name="Google Shape;667;p86"/>
          <p:cNvSpPr txBox="1">
            <a:spLocks noGrp="1"/>
          </p:cNvSpPr>
          <p:nvPr>
            <p:ph type="title"/>
          </p:nvPr>
        </p:nvSpPr>
        <p:spPr>
          <a:xfrm>
            <a:off x="228600" y="228600"/>
            <a:ext cx="8686800" cy="1143300"/>
          </a:xfrm>
          <a:prstGeom prst="rect">
            <a:avLst/>
          </a:prstGeom>
          <a:solidFill>
            <a:srgbClr val="003369"/>
          </a:solidFill>
          <a:ln w="1905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Your focus is coaching teams!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8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Ever been a part of this team?</a:t>
            </a:r>
            <a:endParaRPr/>
          </a:p>
        </p:txBody>
      </p:sp>
      <p:pic>
        <p:nvPicPr>
          <p:cNvPr id="673" name="Google Shape;673;p87" descr="A meme with team members that represent the following:&#10;&quot;Does 90 percent of the work.&quot;&#10;&quot;Has no idea what's going on the whole time.&quot;&#10;&quot;Says he's going to help but he's not.&quot;&#10;&quot;Disappears at the very beginning and doesn't show up again til the very end.&quot;" title="Meme of Team Members"/>
          <p:cNvPicPr preferRelativeResize="0"/>
          <p:nvPr/>
        </p:nvPicPr>
        <p:blipFill rotWithShape="1">
          <a:blip r:embed="rId3">
            <a:alphaModFix/>
          </a:blip>
          <a:srcRect l="10322" t="3306" r="10637" b="21664"/>
          <a:stretch/>
        </p:blipFill>
        <p:spPr>
          <a:xfrm>
            <a:off x="533394" y="1643179"/>
            <a:ext cx="7915845" cy="4474876"/>
          </a:xfrm>
          <a:prstGeom prst="rect">
            <a:avLst/>
          </a:prstGeom>
          <a:noFill/>
          <a:ln w="28575" cap="flat" cmpd="sng">
            <a:solidFill>
              <a:srgbClr val="1D2A53"/>
            </a:solidFill>
            <a:prstDash val="solid"/>
            <a:round/>
            <a:headEnd type="none" w="sm" len="sm"/>
            <a:tailEnd type="none" w="sm" len="sm"/>
          </a:ln>
          <a:effectLst>
            <a:outerShdw blurRad="292100" dist="139700" dir="2700000" algn="tl" rotWithShape="0">
              <a:srgbClr val="333333">
                <a:alpha val="6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88"/>
          <p:cNvSpPr/>
          <p:nvPr/>
        </p:nvSpPr>
        <p:spPr>
          <a:xfrm>
            <a:off x="1351672" y="3737049"/>
            <a:ext cx="5819400" cy="1200000"/>
          </a:xfrm>
          <a:prstGeom prst="ellipse">
            <a:avLst/>
          </a:prstGeom>
          <a:solidFill>
            <a:srgbClr val="FFFF00">
              <a:alpha val="45098"/>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SCHOOL LEADERSHIP TEAM</a:t>
            </a:r>
            <a:endParaRPr sz="1400" b="0" i="0" u="none" strike="noStrike" cap="none">
              <a:solidFill>
                <a:srgbClr val="000000"/>
              </a:solidFill>
              <a:latin typeface="Arial"/>
              <a:ea typeface="Arial"/>
              <a:cs typeface="Arial"/>
              <a:sym typeface="Arial"/>
            </a:endParaRPr>
          </a:p>
        </p:txBody>
      </p:sp>
      <p:sp>
        <p:nvSpPr>
          <p:cNvPr id="679" name="Google Shape;679;p88"/>
          <p:cNvSpPr/>
          <p:nvPr/>
        </p:nvSpPr>
        <p:spPr>
          <a:xfrm>
            <a:off x="2800669" y="1896236"/>
            <a:ext cx="2921100" cy="654000"/>
          </a:xfrm>
          <a:prstGeom prst="roundRect">
            <a:avLst>
              <a:gd name="adj" fmla="val 16667"/>
            </a:avLst>
          </a:prstGeom>
          <a:solidFill>
            <a:srgbClr val="A8D08C"/>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Coaching</a:t>
            </a:r>
            <a:endParaRPr sz="2800" b="1" i="0" u="none" strike="noStrike" cap="none">
              <a:solidFill>
                <a:srgbClr val="000000"/>
              </a:solidFill>
              <a:latin typeface="Arial"/>
              <a:ea typeface="Arial"/>
              <a:cs typeface="Arial"/>
              <a:sym typeface="Arial"/>
            </a:endParaRPr>
          </a:p>
        </p:txBody>
      </p:sp>
      <p:sp>
        <p:nvSpPr>
          <p:cNvPr id="680" name="Google Shape;680;p88"/>
          <p:cNvSpPr/>
          <p:nvPr/>
        </p:nvSpPr>
        <p:spPr>
          <a:xfrm>
            <a:off x="2741563" y="5387439"/>
            <a:ext cx="3039300" cy="959700"/>
          </a:xfrm>
          <a:prstGeom prst="roundRect">
            <a:avLst>
              <a:gd name="adj" fmla="val 16667"/>
            </a:avLst>
          </a:prstGeom>
          <a:solidFill>
            <a:srgbClr val="FFFF00">
              <a:alpha val="45098"/>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Grade Level </a:t>
            </a:r>
            <a:r>
              <a:rPr lang="en-US" sz="1200" b="1" i="0" u="none" strike="noStrike" cap="none">
                <a:solidFill>
                  <a:schemeClr val="dk1"/>
                </a:solidFill>
                <a:latin typeface="Calibri"/>
                <a:ea typeface="Calibri"/>
                <a:cs typeface="Calibri"/>
                <a:sym typeface="Calibri"/>
              </a:rPr>
              <a:t>Teams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Department</a:t>
            </a:r>
            <a:r>
              <a:rPr lang="en-US" sz="1200" b="1" i="0" u="none" strike="noStrike" cap="none">
                <a:solidFill>
                  <a:schemeClr val="dk1"/>
                </a:solidFill>
                <a:latin typeface="Calibri"/>
                <a:ea typeface="Calibri"/>
                <a:cs typeface="Calibri"/>
                <a:sym typeface="Calibri"/>
              </a:rPr>
              <a:t> Teams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Content/Specialty Area </a:t>
            </a:r>
            <a:r>
              <a:rPr lang="en-US" sz="1200" b="1" i="0" u="none" strike="noStrike" cap="none">
                <a:solidFill>
                  <a:schemeClr val="dk1"/>
                </a:solidFill>
                <a:latin typeface="Calibri"/>
                <a:ea typeface="Calibri"/>
                <a:cs typeface="Calibri"/>
                <a:sym typeface="Calibri"/>
              </a:rPr>
              <a:t>Teams</a:t>
            </a:r>
            <a:endParaRPr sz="1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Advanced Tier </a:t>
            </a:r>
            <a:r>
              <a:rPr lang="en-US" sz="1200" b="1" i="0" u="none" strike="noStrike" cap="none">
                <a:solidFill>
                  <a:schemeClr val="dk1"/>
                </a:solidFill>
                <a:latin typeface="Calibri"/>
                <a:ea typeface="Calibri"/>
                <a:cs typeface="Calibri"/>
                <a:sym typeface="Calibri"/>
              </a:rPr>
              <a:t>Teams</a:t>
            </a:r>
            <a:endParaRPr sz="1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Individual Student </a:t>
            </a:r>
            <a:r>
              <a:rPr lang="en-US" sz="1200" b="1" i="0" u="none" strike="noStrike" cap="none">
                <a:solidFill>
                  <a:schemeClr val="dk1"/>
                </a:solidFill>
                <a:latin typeface="Calibri"/>
                <a:ea typeface="Calibri"/>
                <a:cs typeface="Calibri"/>
                <a:sym typeface="Calibri"/>
              </a:rPr>
              <a:t>Teams </a:t>
            </a:r>
            <a:endParaRPr sz="1400" b="0" i="0" u="none" strike="noStrike" cap="none">
              <a:solidFill>
                <a:srgbClr val="000000"/>
              </a:solidFill>
              <a:latin typeface="Arial"/>
              <a:ea typeface="Arial"/>
              <a:cs typeface="Arial"/>
              <a:sym typeface="Arial"/>
            </a:endParaRPr>
          </a:p>
        </p:txBody>
      </p:sp>
      <p:sp>
        <p:nvSpPr>
          <p:cNvPr id="681" name="Google Shape;681;p88"/>
          <p:cNvSpPr/>
          <p:nvPr/>
        </p:nvSpPr>
        <p:spPr>
          <a:xfrm>
            <a:off x="2376625" y="2611999"/>
            <a:ext cx="3769200" cy="654000"/>
          </a:xfrm>
          <a:prstGeom prst="roundRect">
            <a:avLst>
              <a:gd name="adj" fmla="val 16667"/>
            </a:avLst>
          </a:prstGeom>
          <a:solidFill>
            <a:srgbClr val="F4B08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Systems Coach(es)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Liaison(s) between the division and schools - </a:t>
            </a:r>
            <a:endParaRPr sz="1200" b="0" i="1"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Coach Data, Practices &amp; Systems </a:t>
            </a:r>
            <a:endParaRPr sz="1400" b="0" i="1" u="none" strike="noStrike" cap="none">
              <a:solidFill>
                <a:srgbClr val="000000"/>
              </a:solidFill>
              <a:latin typeface="Arial"/>
              <a:ea typeface="Arial"/>
              <a:cs typeface="Arial"/>
              <a:sym typeface="Arial"/>
            </a:endParaRPr>
          </a:p>
        </p:txBody>
      </p:sp>
      <p:sp>
        <p:nvSpPr>
          <p:cNvPr id="682" name="Google Shape;682;p88"/>
          <p:cNvSpPr/>
          <p:nvPr/>
        </p:nvSpPr>
        <p:spPr>
          <a:xfrm>
            <a:off x="2768039" y="3486846"/>
            <a:ext cx="1417200" cy="490500"/>
          </a:xfrm>
          <a:prstGeom prst="roundRect">
            <a:avLst>
              <a:gd name="adj" fmla="val 16667"/>
            </a:avLst>
          </a:prstGeom>
          <a:solidFill>
            <a:srgbClr val="F4B18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School Coach</a:t>
            </a:r>
            <a:endParaRPr sz="1400" b="1" i="0" u="none" strike="noStrike" cap="none">
              <a:solidFill>
                <a:srgbClr val="000000"/>
              </a:solidFill>
              <a:latin typeface="Arial"/>
              <a:ea typeface="Arial"/>
              <a:cs typeface="Arial"/>
              <a:sym typeface="Arial"/>
            </a:endParaRPr>
          </a:p>
        </p:txBody>
      </p:sp>
      <p:cxnSp>
        <p:nvCxnSpPr>
          <p:cNvPr id="683" name="Google Shape;683;p88">
            <a:extLst>
              <a:ext uri="{C183D7F6-B498-43B3-948B-1728B52AA6E4}">
                <adec:decorative xmlns:adec="http://schemas.microsoft.com/office/drawing/2017/decorative" val="1"/>
              </a:ext>
            </a:extLst>
          </p:cNvPr>
          <p:cNvCxnSpPr>
            <a:stCxn id="681" idx="2"/>
          </p:cNvCxnSpPr>
          <p:nvPr/>
        </p:nvCxnSpPr>
        <p:spPr>
          <a:xfrm flipH="1">
            <a:off x="3877825" y="3265999"/>
            <a:ext cx="383400" cy="2457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684" name="Google Shape;684;p88">
            <a:extLst>
              <a:ext uri="{C183D7F6-B498-43B3-948B-1728B52AA6E4}">
                <adec:decorative xmlns:adec="http://schemas.microsoft.com/office/drawing/2017/decorative" val="1"/>
              </a:ext>
            </a:extLst>
          </p:cNvPr>
          <p:cNvCxnSpPr>
            <a:stCxn id="685" idx="1"/>
          </p:cNvCxnSpPr>
          <p:nvPr/>
        </p:nvCxnSpPr>
        <p:spPr>
          <a:xfrm rot="10800000">
            <a:off x="4231296" y="3449500"/>
            <a:ext cx="1906500" cy="38700"/>
          </a:xfrm>
          <a:prstGeom prst="straightConnector1">
            <a:avLst/>
          </a:prstGeom>
          <a:noFill/>
          <a:ln w="9525" cap="flat" cmpd="sng">
            <a:solidFill>
              <a:schemeClr val="dk1"/>
            </a:solidFill>
            <a:prstDash val="solid"/>
            <a:miter lim="800000"/>
            <a:headEnd type="triangle" w="med" len="med"/>
            <a:tailEnd type="triangle" w="med" len="med"/>
          </a:ln>
        </p:spPr>
      </p:cxnSp>
      <p:sp>
        <p:nvSpPr>
          <p:cNvPr id="686" name="Google Shape;686;p88"/>
          <p:cNvSpPr txBox="1"/>
          <p:nvPr/>
        </p:nvSpPr>
        <p:spPr>
          <a:xfrm>
            <a:off x="11" y="6480549"/>
            <a:ext cx="29211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Adapted from PBIS.org Implementation Blueprint and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Calibri"/>
                <a:ea typeface="Calibri"/>
                <a:cs typeface="Calibri"/>
                <a:sym typeface="Calibri"/>
              </a:rPr>
              <a:t>Oregon Systems Coach Manual, 2013</a:t>
            </a:r>
            <a:endParaRPr sz="1400" b="0" i="0" u="none" strike="noStrike" cap="none">
              <a:solidFill>
                <a:srgbClr val="000000"/>
              </a:solidFill>
              <a:latin typeface="Arial"/>
              <a:ea typeface="Arial"/>
              <a:cs typeface="Arial"/>
              <a:sym typeface="Arial"/>
            </a:endParaRPr>
          </a:p>
        </p:txBody>
      </p:sp>
      <p:pic>
        <p:nvPicPr>
          <p:cNvPr id="687" name="Google Shape;687;p8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11675" y="1149425"/>
            <a:ext cx="1690169" cy="1283222"/>
          </a:xfrm>
          <a:prstGeom prst="rect">
            <a:avLst/>
          </a:prstGeom>
          <a:noFill/>
          <a:ln>
            <a:noFill/>
          </a:ln>
        </p:spPr>
      </p:pic>
      <p:cxnSp>
        <p:nvCxnSpPr>
          <p:cNvPr id="688" name="Google Shape;688;p88">
            <a:extLst>
              <a:ext uri="{C183D7F6-B498-43B3-948B-1728B52AA6E4}">
                <adec:decorative xmlns:adec="http://schemas.microsoft.com/office/drawing/2017/decorative" val="1"/>
              </a:ext>
            </a:extLst>
          </p:cNvPr>
          <p:cNvCxnSpPr/>
          <p:nvPr/>
        </p:nvCxnSpPr>
        <p:spPr>
          <a:xfrm>
            <a:off x="1279931" y="2084237"/>
            <a:ext cx="2030700" cy="165000"/>
          </a:xfrm>
          <a:prstGeom prst="straightConnector1">
            <a:avLst/>
          </a:prstGeom>
          <a:noFill/>
          <a:ln w="9525" cap="flat" cmpd="sng">
            <a:solidFill>
              <a:schemeClr val="dk1"/>
            </a:solidFill>
            <a:prstDash val="solid"/>
            <a:round/>
            <a:headEnd type="none" w="sm" len="sm"/>
            <a:tailEnd type="triangle" w="med" len="med"/>
          </a:ln>
        </p:spPr>
      </p:cxnSp>
      <p:sp>
        <p:nvSpPr>
          <p:cNvPr id="689" name="Google Shape;689;p88"/>
          <p:cNvSpPr/>
          <p:nvPr/>
        </p:nvSpPr>
        <p:spPr>
          <a:xfrm>
            <a:off x="4342578" y="3486846"/>
            <a:ext cx="1417200" cy="490500"/>
          </a:xfrm>
          <a:prstGeom prst="roundRect">
            <a:avLst>
              <a:gd name="adj" fmla="val 166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Administrator</a:t>
            </a:r>
            <a:endParaRPr sz="1400" b="1" i="0" u="none" strike="noStrike" cap="none">
              <a:solidFill>
                <a:srgbClr val="000000"/>
              </a:solidFill>
              <a:latin typeface="Arial"/>
              <a:ea typeface="Arial"/>
              <a:cs typeface="Arial"/>
              <a:sym typeface="Arial"/>
            </a:endParaRPr>
          </a:p>
        </p:txBody>
      </p:sp>
      <p:cxnSp>
        <p:nvCxnSpPr>
          <p:cNvPr id="690" name="Google Shape;690;p88">
            <a:extLst>
              <a:ext uri="{C183D7F6-B498-43B3-948B-1728B52AA6E4}">
                <adec:decorative xmlns:adec="http://schemas.microsoft.com/office/drawing/2017/decorative" val="1"/>
              </a:ext>
            </a:extLst>
          </p:cNvPr>
          <p:cNvCxnSpPr>
            <a:stCxn id="681" idx="2"/>
          </p:cNvCxnSpPr>
          <p:nvPr/>
        </p:nvCxnSpPr>
        <p:spPr>
          <a:xfrm>
            <a:off x="4261225" y="3265999"/>
            <a:ext cx="516900" cy="243000"/>
          </a:xfrm>
          <a:prstGeom prst="straightConnector1">
            <a:avLst/>
          </a:prstGeom>
          <a:noFill/>
          <a:ln w="9525" cap="flat" cmpd="sng">
            <a:solidFill>
              <a:schemeClr val="dk1"/>
            </a:solidFill>
            <a:prstDash val="solid"/>
            <a:miter lim="800000"/>
            <a:headEnd type="triangle" w="med" len="med"/>
            <a:tailEnd type="triangle" w="med" len="med"/>
          </a:ln>
        </p:spPr>
      </p:cxnSp>
      <p:sp>
        <p:nvSpPr>
          <p:cNvPr id="691" name="Google Shape;691;p88"/>
          <p:cNvSpPr/>
          <p:nvPr/>
        </p:nvSpPr>
        <p:spPr>
          <a:xfrm>
            <a:off x="2844161" y="4634740"/>
            <a:ext cx="1417200" cy="490500"/>
          </a:xfrm>
          <a:prstGeom prst="roundRect">
            <a:avLst>
              <a:gd name="adj" fmla="val 16667"/>
            </a:avLst>
          </a:prstGeom>
          <a:solidFill>
            <a:srgbClr val="F4B18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School Coach</a:t>
            </a:r>
            <a:endParaRPr sz="1400" b="1" i="0" u="none" strike="noStrike" cap="none">
              <a:solidFill>
                <a:srgbClr val="000000"/>
              </a:solidFill>
              <a:latin typeface="Arial"/>
              <a:ea typeface="Arial"/>
              <a:cs typeface="Arial"/>
              <a:sym typeface="Arial"/>
            </a:endParaRPr>
          </a:p>
        </p:txBody>
      </p:sp>
      <p:sp>
        <p:nvSpPr>
          <p:cNvPr id="692" name="Google Shape;692;p88"/>
          <p:cNvSpPr/>
          <p:nvPr/>
        </p:nvSpPr>
        <p:spPr>
          <a:xfrm>
            <a:off x="4423893" y="4634740"/>
            <a:ext cx="1417200" cy="490500"/>
          </a:xfrm>
          <a:prstGeom prst="roundRect">
            <a:avLst>
              <a:gd name="adj" fmla="val 166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Administrator</a:t>
            </a:r>
            <a:endParaRPr sz="1400" b="1" i="0" u="none" strike="noStrike" cap="none">
              <a:solidFill>
                <a:srgbClr val="000000"/>
              </a:solidFill>
              <a:latin typeface="Arial"/>
              <a:ea typeface="Arial"/>
              <a:cs typeface="Arial"/>
              <a:sym typeface="Arial"/>
            </a:endParaRPr>
          </a:p>
        </p:txBody>
      </p:sp>
      <p:cxnSp>
        <p:nvCxnSpPr>
          <p:cNvPr id="693" name="Google Shape;693;p88">
            <a:extLst>
              <a:ext uri="{C183D7F6-B498-43B3-948B-1728B52AA6E4}">
                <adec:decorative xmlns:adec="http://schemas.microsoft.com/office/drawing/2017/decorative" val="1"/>
              </a:ext>
            </a:extLst>
          </p:cNvPr>
          <p:cNvCxnSpPr>
            <a:stCxn id="692" idx="2"/>
          </p:cNvCxnSpPr>
          <p:nvPr/>
        </p:nvCxnSpPr>
        <p:spPr>
          <a:xfrm flipH="1">
            <a:off x="4525593" y="5125240"/>
            <a:ext cx="606900" cy="2274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694" name="Google Shape;694;p88">
            <a:extLst>
              <a:ext uri="{C183D7F6-B498-43B3-948B-1728B52AA6E4}">
                <adec:decorative xmlns:adec="http://schemas.microsoft.com/office/drawing/2017/decorative" val="1"/>
              </a:ext>
            </a:extLst>
          </p:cNvPr>
          <p:cNvCxnSpPr/>
          <p:nvPr/>
        </p:nvCxnSpPr>
        <p:spPr>
          <a:xfrm>
            <a:off x="3811176" y="5108267"/>
            <a:ext cx="516900" cy="243000"/>
          </a:xfrm>
          <a:prstGeom prst="straightConnector1">
            <a:avLst/>
          </a:prstGeom>
          <a:noFill/>
          <a:ln w="9525" cap="flat" cmpd="sng">
            <a:solidFill>
              <a:schemeClr val="dk1"/>
            </a:solidFill>
            <a:prstDash val="solid"/>
            <a:miter lim="800000"/>
            <a:headEnd type="triangle" w="med" len="med"/>
            <a:tailEnd type="triangle" w="med" len="med"/>
          </a:ln>
        </p:spPr>
      </p:cxnSp>
      <p:sp>
        <p:nvSpPr>
          <p:cNvPr id="685" name="Google Shape;685;p88"/>
          <p:cNvSpPr txBox="1"/>
          <p:nvPr/>
        </p:nvSpPr>
        <p:spPr>
          <a:xfrm>
            <a:off x="6137796" y="3241900"/>
            <a:ext cx="22569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Verdana"/>
                <a:ea typeface="Verdana"/>
                <a:cs typeface="Verdana"/>
                <a:sym typeface="Verdana"/>
              </a:rPr>
              <a:t>Communication:</a:t>
            </a:r>
            <a:r>
              <a:rPr lang="en-US" sz="1000" b="0" i="1" u="none" strike="noStrike" cap="none">
                <a:solidFill>
                  <a:schemeClr val="dk1"/>
                </a:solidFill>
                <a:latin typeface="Verdana"/>
                <a:ea typeface="Verdana"/>
                <a:cs typeface="Verdana"/>
                <a:sym typeface="Verdana"/>
              </a:rPr>
              <a:t>within &amp; beyond groups</a:t>
            </a:r>
            <a:endParaRPr sz="1400" b="0" i="0" u="none" strike="noStrike" cap="none">
              <a:solidFill>
                <a:srgbClr val="000000"/>
              </a:solidFill>
              <a:latin typeface="Calibri"/>
              <a:ea typeface="Calibri"/>
              <a:cs typeface="Calibri"/>
              <a:sym typeface="Calibri"/>
            </a:endParaRPr>
          </a:p>
        </p:txBody>
      </p:sp>
      <p:sp>
        <p:nvSpPr>
          <p:cNvPr id="695" name="Google Shape;695;p88"/>
          <p:cNvSpPr txBox="1"/>
          <p:nvPr/>
        </p:nvSpPr>
        <p:spPr>
          <a:xfrm>
            <a:off x="6223448" y="5108275"/>
            <a:ext cx="22569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Verdana"/>
                <a:ea typeface="Verdana"/>
                <a:cs typeface="Verdana"/>
                <a:sym typeface="Verdana"/>
              </a:rPr>
              <a:t>Communication:</a:t>
            </a:r>
            <a:r>
              <a:rPr lang="en-US" sz="1000" b="0" i="1" u="none" strike="noStrike" cap="none">
                <a:solidFill>
                  <a:schemeClr val="dk1"/>
                </a:solidFill>
                <a:latin typeface="Verdana"/>
                <a:ea typeface="Verdana"/>
                <a:cs typeface="Verdana"/>
                <a:sym typeface="Verdana"/>
              </a:rPr>
              <a:t>within &amp; beyond groups</a:t>
            </a:r>
            <a:endParaRPr sz="1400" b="0" i="0" u="none" strike="noStrike" cap="none">
              <a:solidFill>
                <a:srgbClr val="000000"/>
              </a:solidFill>
              <a:latin typeface="Calibri"/>
              <a:ea typeface="Calibri"/>
              <a:cs typeface="Calibri"/>
              <a:sym typeface="Calibri"/>
            </a:endParaRPr>
          </a:p>
        </p:txBody>
      </p:sp>
      <p:cxnSp>
        <p:nvCxnSpPr>
          <p:cNvPr id="696" name="Google Shape;696;p88">
            <a:extLst>
              <a:ext uri="{C183D7F6-B498-43B3-948B-1728B52AA6E4}">
                <adec:decorative xmlns:adec="http://schemas.microsoft.com/office/drawing/2017/decorative" val="1"/>
              </a:ext>
            </a:extLst>
          </p:cNvPr>
          <p:cNvCxnSpPr/>
          <p:nvPr/>
        </p:nvCxnSpPr>
        <p:spPr>
          <a:xfrm rot="10800000">
            <a:off x="4328030" y="5237027"/>
            <a:ext cx="1906500" cy="38700"/>
          </a:xfrm>
          <a:prstGeom prst="straightConnector1">
            <a:avLst/>
          </a:prstGeom>
          <a:noFill/>
          <a:ln w="9525" cap="flat" cmpd="sng">
            <a:solidFill>
              <a:schemeClr val="dk1"/>
            </a:solidFill>
            <a:prstDash val="solid"/>
            <a:miter lim="800000"/>
            <a:headEnd type="triangle" w="med" len="med"/>
            <a:tailEnd type="triangle" w="med" len="med"/>
          </a:ln>
        </p:spPr>
      </p:cxnSp>
      <p:sp>
        <p:nvSpPr>
          <p:cNvPr id="697" name="Google Shape;697;p88"/>
          <p:cNvSpPr txBox="1"/>
          <p:nvPr/>
        </p:nvSpPr>
        <p:spPr>
          <a:xfrm>
            <a:off x="439827" y="2489725"/>
            <a:ext cx="2030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Calibri"/>
                <a:ea typeface="Calibri"/>
                <a:cs typeface="Calibri"/>
                <a:sym typeface="Calibri"/>
              </a:rPr>
              <a:t>PBIS.org Implementation Blueprint and </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Calibri"/>
                <a:ea typeface="Calibri"/>
                <a:cs typeface="Calibri"/>
                <a:sym typeface="Calibri"/>
              </a:rPr>
              <a:t>Oregon Systems Coach Manual, 2013</a:t>
            </a:r>
            <a:endParaRPr sz="600" b="0" i="0" u="none" strike="noStrike" cap="none">
              <a:solidFill>
                <a:srgbClr val="000000"/>
              </a:solidFill>
              <a:latin typeface="Arial"/>
              <a:ea typeface="Arial"/>
              <a:cs typeface="Arial"/>
              <a:sym typeface="Arial"/>
            </a:endParaRPr>
          </a:p>
        </p:txBody>
      </p:sp>
      <p:sp>
        <p:nvSpPr>
          <p:cNvPr id="698" name="Google Shape;698;p88"/>
          <p:cNvSpPr txBox="1">
            <a:spLocks noGrp="1"/>
          </p:cNvSpPr>
          <p:nvPr>
            <p:ph type="title"/>
          </p:nvPr>
        </p:nvSpPr>
        <p:spPr>
          <a:xfrm>
            <a:off x="2382100" y="175150"/>
            <a:ext cx="63243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The “How” &amp; Coaching Roles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89"/>
          <p:cNvSpPr txBox="1">
            <a:spLocks noGrp="1"/>
          </p:cNvSpPr>
          <p:nvPr>
            <p:ph type="body" idx="1"/>
          </p:nvPr>
        </p:nvSpPr>
        <p:spPr>
          <a:xfrm>
            <a:off x="228600" y="1371900"/>
            <a:ext cx="8686800" cy="5649600"/>
          </a:xfrm>
          <a:prstGeom prst="rect">
            <a:avLst/>
          </a:prstGeom>
          <a:noFill/>
          <a:ln>
            <a:noFill/>
          </a:ln>
        </p:spPr>
        <p:txBody>
          <a:bodyPr spcFirstLastPara="1" wrap="square" lIns="91425" tIns="45700" rIns="91425" bIns="45700" anchor="t" anchorCtr="0">
            <a:noAutofit/>
          </a:bodyPr>
          <a:lstStyle/>
          <a:p>
            <a:pPr marL="457200" lvl="0" indent="-387350" algn="l" rtl="0">
              <a:lnSpc>
                <a:spcPct val="100000"/>
              </a:lnSpc>
              <a:spcBef>
                <a:spcPts val="640"/>
              </a:spcBef>
              <a:spcAft>
                <a:spcPts val="0"/>
              </a:spcAft>
              <a:buSzPts val="2500"/>
              <a:buChar char="•"/>
            </a:pPr>
            <a:r>
              <a:rPr lang="en-US" sz="2100"/>
              <a:t>Division Coach and/or Division Coordinator</a:t>
            </a:r>
            <a:endParaRPr sz="2100"/>
          </a:p>
          <a:p>
            <a:pPr marL="457200" lvl="0" indent="-387350" algn="l" rtl="0">
              <a:lnSpc>
                <a:spcPct val="100000"/>
              </a:lnSpc>
              <a:spcBef>
                <a:spcPts val="640"/>
              </a:spcBef>
              <a:spcAft>
                <a:spcPts val="0"/>
              </a:spcAft>
              <a:buSzPts val="2500"/>
              <a:buChar char="•"/>
            </a:pPr>
            <a:r>
              <a:rPr lang="en-US" sz="2100"/>
              <a:t>Superintendent / Executive authority (funding/policy)</a:t>
            </a:r>
            <a:endParaRPr sz="2100"/>
          </a:p>
          <a:p>
            <a:pPr marL="457200" lvl="0" indent="-387350" algn="l" rtl="0">
              <a:lnSpc>
                <a:spcPct val="100000"/>
              </a:lnSpc>
              <a:spcBef>
                <a:spcPts val="640"/>
              </a:spcBef>
              <a:spcAft>
                <a:spcPts val="0"/>
              </a:spcAft>
              <a:buSzPts val="2500"/>
              <a:buChar char="•"/>
            </a:pPr>
            <a:r>
              <a:rPr lang="en-US" sz="2100"/>
              <a:t>Individuals who are able to make decisions/expertise:</a:t>
            </a:r>
            <a:endParaRPr sz="2100"/>
          </a:p>
          <a:p>
            <a:pPr marL="914400" lvl="1" indent="-349250" algn="l" rtl="0">
              <a:lnSpc>
                <a:spcPct val="100000"/>
              </a:lnSpc>
              <a:spcBef>
                <a:spcPts val="560"/>
              </a:spcBef>
              <a:spcAft>
                <a:spcPts val="0"/>
              </a:spcAft>
              <a:buSzPts val="1900"/>
              <a:buChar char="–"/>
            </a:pPr>
            <a:r>
              <a:rPr lang="en-US" sz="2100"/>
              <a:t>Director of Instruction</a:t>
            </a:r>
            <a:endParaRPr sz="2100"/>
          </a:p>
          <a:p>
            <a:pPr marL="1371600" lvl="2" indent="-323850" algn="l" rtl="0">
              <a:lnSpc>
                <a:spcPct val="100000"/>
              </a:lnSpc>
              <a:spcBef>
                <a:spcPts val="480"/>
              </a:spcBef>
              <a:spcAft>
                <a:spcPts val="0"/>
              </a:spcAft>
              <a:buSzPts val="1500"/>
              <a:buChar char="•"/>
            </a:pPr>
            <a:r>
              <a:rPr lang="en-US" sz="2100"/>
              <a:t>Key Department Leads, e.g. Literacy, Math, CTE, etc.</a:t>
            </a:r>
            <a:endParaRPr sz="2100"/>
          </a:p>
          <a:p>
            <a:pPr marL="914400" lvl="1" indent="-349250" algn="l" rtl="0">
              <a:lnSpc>
                <a:spcPct val="100000"/>
              </a:lnSpc>
              <a:spcBef>
                <a:spcPts val="560"/>
              </a:spcBef>
              <a:spcAft>
                <a:spcPts val="0"/>
              </a:spcAft>
              <a:buSzPts val="1900"/>
              <a:buChar char="–"/>
            </a:pPr>
            <a:r>
              <a:rPr lang="en-US" sz="2100"/>
              <a:t>Director of Student Support Services </a:t>
            </a:r>
            <a:endParaRPr sz="2100"/>
          </a:p>
          <a:p>
            <a:pPr marL="1371600" lvl="2" indent="-323850" algn="l" rtl="0">
              <a:lnSpc>
                <a:spcPct val="100000"/>
              </a:lnSpc>
              <a:spcBef>
                <a:spcPts val="480"/>
              </a:spcBef>
              <a:spcAft>
                <a:spcPts val="0"/>
              </a:spcAft>
              <a:buSzPts val="1500"/>
              <a:buChar char="•"/>
            </a:pPr>
            <a:r>
              <a:rPr lang="en-US" sz="2100"/>
              <a:t>Behavior Specialist</a:t>
            </a:r>
            <a:endParaRPr sz="2100"/>
          </a:p>
          <a:p>
            <a:pPr marL="914400" lvl="1" indent="-349250" algn="l" rtl="0">
              <a:lnSpc>
                <a:spcPct val="100000"/>
              </a:lnSpc>
              <a:spcBef>
                <a:spcPts val="560"/>
              </a:spcBef>
              <a:spcAft>
                <a:spcPts val="0"/>
              </a:spcAft>
              <a:buSzPts val="1900"/>
              <a:buChar char="–"/>
            </a:pPr>
            <a:r>
              <a:rPr lang="en-US" sz="2100"/>
              <a:t>Director of Special Education</a:t>
            </a:r>
            <a:endParaRPr sz="2100"/>
          </a:p>
          <a:p>
            <a:pPr marL="914400" lvl="1" indent="-349250" algn="l" rtl="0">
              <a:lnSpc>
                <a:spcPct val="100000"/>
              </a:lnSpc>
              <a:spcBef>
                <a:spcPts val="560"/>
              </a:spcBef>
              <a:spcAft>
                <a:spcPts val="0"/>
              </a:spcAft>
              <a:buSzPts val="1900"/>
              <a:buChar char="–"/>
            </a:pPr>
            <a:r>
              <a:rPr lang="en-US" sz="2100"/>
              <a:t>Data Analyst</a:t>
            </a:r>
            <a:endParaRPr sz="2100"/>
          </a:p>
          <a:p>
            <a:pPr marL="914400" lvl="1" indent="-349250" algn="l" rtl="0">
              <a:lnSpc>
                <a:spcPct val="100000"/>
              </a:lnSpc>
              <a:spcBef>
                <a:spcPts val="560"/>
              </a:spcBef>
              <a:spcAft>
                <a:spcPts val="0"/>
              </a:spcAft>
              <a:buSzPts val="1900"/>
              <a:buChar char="–"/>
            </a:pPr>
            <a:r>
              <a:rPr lang="en-US" sz="2100"/>
              <a:t>Director of Professional Learning</a:t>
            </a:r>
            <a:endParaRPr sz="2100"/>
          </a:p>
          <a:p>
            <a:pPr marL="914400" lvl="1" indent="-349250" algn="l" rtl="0">
              <a:lnSpc>
                <a:spcPct val="100000"/>
              </a:lnSpc>
              <a:spcBef>
                <a:spcPts val="560"/>
              </a:spcBef>
              <a:spcAft>
                <a:spcPts val="0"/>
              </a:spcAft>
              <a:buSzPts val="1900"/>
              <a:buChar char="–"/>
            </a:pPr>
            <a:r>
              <a:rPr lang="en-US" sz="2100"/>
              <a:t>Director of Family and Community Engagement</a:t>
            </a:r>
            <a:endParaRPr sz="2100"/>
          </a:p>
          <a:p>
            <a:pPr marL="914400" lvl="1" indent="-349250" algn="l" rtl="0">
              <a:lnSpc>
                <a:spcPct val="100000"/>
              </a:lnSpc>
              <a:spcBef>
                <a:spcPts val="560"/>
              </a:spcBef>
              <a:spcAft>
                <a:spcPts val="0"/>
              </a:spcAft>
              <a:buSzPts val="1900"/>
              <a:buChar char="–"/>
            </a:pPr>
            <a:r>
              <a:rPr lang="en-US" sz="2100"/>
              <a:t>Any others who have the authority and expertise to help with implementation</a:t>
            </a:r>
            <a:endParaRPr sz="2100"/>
          </a:p>
        </p:txBody>
      </p:sp>
      <p:sp>
        <p:nvSpPr>
          <p:cNvPr id="705" name="Google Shape;705;p8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Who should be on the DLT?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0"/>
          <p:cNvSpPr txBox="1">
            <a:spLocks noGrp="1"/>
          </p:cNvSpPr>
          <p:nvPr>
            <p:ph type="body" idx="1"/>
          </p:nvPr>
        </p:nvSpPr>
        <p:spPr>
          <a:xfrm>
            <a:off x="228600" y="1371900"/>
            <a:ext cx="8686800" cy="534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SzPts val="3054"/>
              <a:buNone/>
            </a:pPr>
            <a:r>
              <a:rPr lang="en-US" sz="2400"/>
              <a:t>The division will get a functional team together and will help schools do the same - create </a:t>
            </a:r>
            <a:r>
              <a:rPr lang="en-US" sz="2400" i="1">
                <a:solidFill>
                  <a:srgbClr val="C00000"/>
                </a:solidFill>
              </a:rPr>
              <a:t>parallel structures for schools</a:t>
            </a:r>
            <a:r>
              <a:rPr lang="en-US" sz="2400"/>
              <a:t>.</a:t>
            </a:r>
            <a:endParaRPr sz="2400"/>
          </a:p>
          <a:p>
            <a:pPr marL="457200" lvl="0" indent="-450850" algn="l" rtl="0">
              <a:lnSpc>
                <a:spcPct val="100000"/>
              </a:lnSpc>
              <a:spcBef>
                <a:spcPts val="640"/>
              </a:spcBef>
              <a:spcAft>
                <a:spcPts val="0"/>
              </a:spcAft>
              <a:buSzPts val="3512"/>
              <a:buChar char="•"/>
            </a:pPr>
            <a:r>
              <a:rPr lang="en-US" sz="2400"/>
              <a:t>Diverse stakeholders</a:t>
            </a:r>
            <a:endParaRPr sz="2400"/>
          </a:p>
          <a:p>
            <a:pPr marL="457200" lvl="0" indent="-450850" algn="l" rtl="0">
              <a:lnSpc>
                <a:spcPct val="100000"/>
              </a:lnSpc>
              <a:spcBef>
                <a:spcPts val="640"/>
              </a:spcBef>
              <a:spcAft>
                <a:spcPts val="0"/>
              </a:spcAft>
              <a:buSzPts val="3512"/>
              <a:buChar char="•"/>
            </a:pPr>
            <a:r>
              <a:rPr lang="en-US" sz="2400"/>
              <a:t>Communication pathways</a:t>
            </a:r>
            <a:endParaRPr sz="2400"/>
          </a:p>
          <a:p>
            <a:pPr marL="457200" lvl="0" indent="-450850" algn="l" rtl="0">
              <a:lnSpc>
                <a:spcPct val="100000"/>
              </a:lnSpc>
              <a:spcBef>
                <a:spcPts val="640"/>
              </a:spcBef>
              <a:spcAft>
                <a:spcPts val="0"/>
              </a:spcAft>
              <a:buSzPts val="3512"/>
              <a:buChar char="•"/>
            </a:pPr>
            <a:r>
              <a:rPr lang="en-US" sz="2400"/>
              <a:t>Roles/responsibilities of teams</a:t>
            </a:r>
            <a:endParaRPr sz="2400"/>
          </a:p>
          <a:p>
            <a:pPr marL="457200" lvl="0" indent="-450850" algn="l" rtl="0">
              <a:lnSpc>
                <a:spcPct val="100000"/>
              </a:lnSpc>
              <a:spcBef>
                <a:spcPts val="640"/>
              </a:spcBef>
              <a:spcAft>
                <a:spcPts val="0"/>
              </a:spcAft>
              <a:buSzPts val="3512"/>
              <a:buChar char="•"/>
            </a:pPr>
            <a:r>
              <a:rPr lang="en-US" sz="2400"/>
              <a:t>Meeting processes</a:t>
            </a:r>
            <a:endParaRPr sz="2400"/>
          </a:p>
          <a:p>
            <a:pPr marL="457200" lvl="0" indent="-450850" algn="l" rtl="0">
              <a:lnSpc>
                <a:spcPct val="100000"/>
              </a:lnSpc>
              <a:spcBef>
                <a:spcPts val="640"/>
              </a:spcBef>
              <a:spcAft>
                <a:spcPts val="0"/>
              </a:spcAft>
              <a:buSzPts val="3512"/>
              <a:buChar char="•"/>
            </a:pPr>
            <a:r>
              <a:rPr lang="en-US" sz="2400"/>
              <a:t>Data-informed decision making process &amp; protocol</a:t>
            </a:r>
            <a:endParaRPr sz="2400"/>
          </a:p>
          <a:p>
            <a:pPr marL="457200" lvl="0" indent="-450850" algn="l" rtl="0">
              <a:lnSpc>
                <a:spcPct val="100000"/>
              </a:lnSpc>
              <a:spcBef>
                <a:spcPts val="640"/>
              </a:spcBef>
              <a:spcAft>
                <a:spcPts val="0"/>
              </a:spcAft>
              <a:buSzPts val="3608"/>
              <a:buChar char="•"/>
            </a:pPr>
            <a:r>
              <a:rPr lang="en-US" sz="2400"/>
              <a:t>Results driven action planning     </a:t>
            </a:r>
            <a:endParaRPr sz="2400"/>
          </a:p>
          <a:p>
            <a:pPr marL="457200" lvl="0" indent="-450850" algn="l" rtl="0">
              <a:lnSpc>
                <a:spcPct val="100000"/>
              </a:lnSpc>
              <a:spcBef>
                <a:spcPts val="640"/>
              </a:spcBef>
              <a:spcAft>
                <a:spcPts val="0"/>
              </a:spcAft>
              <a:buClr>
                <a:srgbClr val="003369"/>
              </a:buClr>
              <a:buSzPts val="3512"/>
              <a:buChar char="•"/>
            </a:pPr>
            <a:r>
              <a:rPr lang="en-US" sz="2400" i="1">
                <a:solidFill>
                  <a:srgbClr val="003369"/>
                </a:solidFill>
              </a:rPr>
              <a:t>Holds the vision &amp; drives implementation</a:t>
            </a:r>
            <a:endParaRPr sz="2400" i="1">
              <a:solidFill>
                <a:srgbClr val="003369"/>
              </a:solidFill>
            </a:endParaRPr>
          </a:p>
        </p:txBody>
      </p:sp>
      <p:sp>
        <p:nvSpPr>
          <p:cNvPr id="712" name="Google Shape;712;p9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Looking back… </a:t>
            </a:r>
            <a:endParaRPr/>
          </a:p>
          <a:p>
            <a:pPr marL="0" lvl="0" indent="0" algn="ctr" rtl="0">
              <a:lnSpc>
                <a:spcPct val="100000"/>
              </a:lnSpc>
              <a:spcBef>
                <a:spcPts val="0"/>
              </a:spcBef>
              <a:spcAft>
                <a:spcPts val="0"/>
              </a:spcAft>
              <a:buSzPts val="4000"/>
              <a:buNone/>
            </a:pPr>
            <a:r>
              <a:rPr lang="en-US"/>
              <a:t>Parallel structure for schools</a:t>
            </a:r>
            <a:endParaRPr/>
          </a:p>
        </p:txBody>
      </p:sp>
      <p:pic>
        <p:nvPicPr>
          <p:cNvPr id="713" name="Google Shape;713;p9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6043600"/>
            <a:ext cx="814400" cy="81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4"/>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Verdana"/>
              <a:buNone/>
            </a:pPr>
            <a:r>
              <a:rPr lang="en-US" sz="3400"/>
              <a:t>Systems Coaching Institute 101</a:t>
            </a:r>
            <a:br>
              <a:rPr lang="en-US" sz="3400"/>
            </a:br>
            <a:r>
              <a:rPr lang="en-US" sz="3400"/>
              <a:t>Learning Intentions</a:t>
            </a:r>
            <a:endParaRPr/>
          </a:p>
        </p:txBody>
      </p:sp>
      <p:sp>
        <p:nvSpPr>
          <p:cNvPr id="257" name="Google Shape;257;p44"/>
          <p:cNvSpPr txBox="1">
            <a:spLocks noGrp="1"/>
          </p:cNvSpPr>
          <p:nvPr>
            <p:ph type="body" idx="4294967295"/>
          </p:nvPr>
        </p:nvSpPr>
        <p:spPr>
          <a:xfrm>
            <a:off x="395225" y="1690700"/>
            <a:ext cx="8475600" cy="495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r>
              <a:rPr lang="en-US" sz="3000">
                <a:solidFill>
                  <a:srgbClr val="C00000"/>
                </a:solidFill>
                <a:latin typeface="Verdana"/>
                <a:ea typeface="Verdana"/>
                <a:cs typeface="Verdana"/>
                <a:sym typeface="Verdana"/>
              </a:rPr>
              <a:t>Day 1</a:t>
            </a:r>
            <a:endParaRPr sz="2400">
              <a:latin typeface="Verdana"/>
              <a:ea typeface="Verdana"/>
              <a:cs typeface="Verdana"/>
              <a:sym typeface="Verdana"/>
            </a:endParaRPr>
          </a:p>
          <a:p>
            <a:pPr marL="457200" lvl="0" indent="-400050" algn="l" rtl="0">
              <a:lnSpc>
                <a:spcPct val="100000"/>
              </a:lnSpc>
              <a:spcBef>
                <a:spcPts val="0"/>
              </a:spcBef>
              <a:spcAft>
                <a:spcPts val="0"/>
              </a:spcAft>
              <a:buSzPts val="2700"/>
              <a:buFont typeface="Verdana"/>
              <a:buAutoNum type="arabicPeriod"/>
            </a:pPr>
            <a:r>
              <a:rPr lang="en-US" sz="2700">
                <a:latin typeface="Verdana"/>
                <a:ea typeface="Verdana"/>
                <a:cs typeface="Verdana"/>
                <a:sym typeface="Verdana"/>
              </a:rPr>
              <a:t>Examine, understand, and apply “systems” in education, systems change, and addressing complex change</a:t>
            </a:r>
            <a:endParaRPr sz="2700">
              <a:latin typeface="Verdana"/>
              <a:ea typeface="Verdana"/>
              <a:cs typeface="Verdana"/>
              <a:sym typeface="Verdana"/>
            </a:endParaRPr>
          </a:p>
          <a:p>
            <a:pPr marL="457200" lvl="0" indent="-400050" algn="l" rtl="0">
              <a:lnSpc>
                <a:spcPct val="100000"/>
              </a:lnSpc>
              <a:spcBef>
                <a:spcPts val="0"/>
              </a:spcBef>
              <a:spcAft>
                <a:spcPts val="0"/>
              </a:spcAft>
              <a:buSzPts val="2700"/>
              <a:buFont typeface="Verdana"/>
              <a:buAutoNum type="arabicPeriod"/>
            </a:pPr>
            <a:r>
              <a:rPr lang="en-US" sz="2700">
                <a:latin typeface="Verdana"/>
                <a:ea typeface="Verdana"/>
                <a:cs typeface="Verdana"/>
                <a:sym typeface="Verdana"/>
              </a:rPr>
              <a:t>Understand how the MTSS framework can be applied to any initiative</a:t>
            </a:r>
            <a:endParaRPr sz="2700">
              <a:latin typeface="Verdana"/>
              <a:ea typeface="Verdana"/>
              <a:cs typeface="Verdana"/>
              <a:sym typeface="Verdana"/>
            </a:endParaRPr>
          </a:p>
          <a:p>
            <a:pPr marL="457200" lvl="0" indent="-400050" algn="l" rtl="0">
              <a:lnSpc>
                <a:spcPct val="100000"/>
              </a:lnSpc>
              <a:spcBef>
                <a:spcPts val="0"/>
              </a:spcBef>
              <a:spcAft>
                <a:spcPts val="0"/>
              </a:spcAft>
              <a:buSzPts val="2700"/>
              <a:buAutoNum type="arabicPeriod"/>
            </a:pPr>
            <a:r>
              <a:rPr lang="en-US" sz="2700">
                <a:latin typeface="Verdana"/>
                <a:ea typeface="Verdana"/>
                <a:cs typeface="Verdana"/>
                <a:sym typeface="Verdana"/>
              </a:rPr>
              <a:t>Understand the </a:t>
            </a:r>
            <a:r>
              <a:rPr lang="en-US" sz="2700"/>
              <a:t>ro</a:t>
            </a:r>
            <a:r>
              <a:rPr lang="en-US" sz="2700">
                <a:latin typeface="Verdana"/>
                <a:ea typeface="Verdana"/>
                <a:cs typeface="Verdana"/>
                <a:sym typeface="Verdana"/>
              </a:rPr>
              <a:t>le </a:t>
            </a:r>
            <a:r>
              <a:rPr lang="en-US" sz="2700"/>
              <a:t>and r</a:t>
            </a:r>
            <a:r>
              <a:rPr lang="en-US" sz="2700">
                <a:latin typeface="Verdana"/>
                <a:ea typeface="Verdana"/>
                <a:cs typeface="Verdana"/>
                <a:sym typeface="Verdana"/>
              </a:rPr>
              <a:t>esponsibilities of a Division Systems Coach</a:t>
            </a:r>
            <a:endParaRPr sz="2700">
              <a:latin typeface="Verdana"/>
              <a:ea typeface="Verdana"/>
              <a:cs typeface="Verdana"/>
              <a:sym typeface="Verdana"/>
            </a:endParaRPr>
          </a:p>
          <a:p>
            <a:pPr marL="457200" lvl="0" indent="-400050" algn="l" rtl="0">
              <a:lnSpc>
                <a:spcPct val="100000"/>
              </a:lnSpc>
              <a:spcBef>
                <a:spcPts val="0"/>
              </a:spcBef>
              <a:spcAft>
                <a:spcPts val="0"/>
              </a:spcAft>
              <a:buSzPts val="2700"/>
              <a:buFont typeface="Verdana"/>
              <a:buAutoNum type="arabicPeriod"/>
            </a:pPr>
            <a:r>
              <a:rPr lang="en-US" sz="2700">
                <a:latin typeface="Verdana"/>
                <a:ea typeface="Verdana"/>
                <a:cs typeface="Verdana"/>
                <a:sym typeface="Verdana"/>
              </a:rPr>
              <a:t>Develop knowledge of </a:t>
            </a:r>
            <a:r>
              <a:rPr lang="en-US" sz="2700"/>
              <a:t>Virginia’s</a:t>
            </a:r>
            <a:r>
              <a:rPr lang="en-US" sz="2700">
                <a:latin typeface="Verdana"/>
                <a:ea typeface="Verdana"/>
                <a:cs typeface="Verdana"/>
                <a:sym typeface="Verdana"/>
              </a:rPr>
              <a:t> MTSS Core Components and their </a:t>
            </a:r>
            <a:r>
              <a:rPr lang="en-US" sz="2700"/>
              <a:t>features </a:t>
            </a:r>
            <a:r>
              <a:rPr lang="en-US" sz="2700">
                <a:latin typeface="Verdana"/>
                <a:ea typeface="Verdana"/>
                <a:cs typeface="Verdana"/>
                <a:sym typeface="Verdana"/>
              </a:rPr>
              <a:t>to support implementation</a:t>
            </a:r>
            <a:endParaRPr sz="2700">
              <a:latin typeface="Verdana"/>
              <a:ea typeface="Verdana"/>
              <a:cs typeface="Verdana"/>
              <a:sym typeface="Verdana"/>
            </a:endParaRPr>
          </a:p>
          <a:p>
            <a:pPr marL="457200" lvl="0" indent="0" algn="l" rtl="0">
              <a:lnSpc>
                <a:spcPct val="100000"/>
              </a:lnSpc>
              <a:spcBef>
                <a:spcPts val="0"/>
              </a:spcBef>
              <a:spcAft>
                <a:spcPts val="0"/>
              </a:spcAft>
              <a:buSzPts val="3200"/>
              <a:buNone/>
            </a:pPr>
            <a:endParaRPr sz="2400"/>
          </a:p>
          <a:p>
            <a:pPr marL="0" lvl="0" indent="0" algn="l" rtl="0">
              <a:lnSpc>
                <a:spcPct val="100000"/>
              </a:lnSpc>
              <a:spcBef>
                <a:spcPts val="0"/>
              </a:spcBef>
              <a:spcAft>
                <a:spcPts val="0"/>
              </a:spcAft>
              <a:buSzPts val="3200"/>
              <a:buNone/>
            </a:pPr>
            <a:endParaRPr sz="26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1">
            <a:extLst>
              <a:ext uri="{C183D7F6-B498-43B3-948B-1728B52AA6E4}">
                <adec:decorative xmlns:adec="http://schemas.microsoft.com/office/drawing/2017/decorative" val="1"/>
              </a:ext>
            </a:extLst>
          </p:cNvPr>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p:txBody>
      </p:sp>
      <p:sp>
        <p:nvSpPr>
          <p:cNvPr id="720" name="Google Shape;720;p9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Coaching Teams</a:t>
            </a:r>
            <a:endParaRPr/>
          </a:p>
        </p:txBody>
      </p:sp>
      <p:pic>
        <p:nvPicPr>
          <p:cNvPr id="721" name="Google Shape;721;p91" title="Gloucester Video Clipped Version.mp4">
            <a:hlinkClick r:id="rId3"/>
          </p:cNvPr>
          <p:cNvPicPr preferRelativeResize="0"/>
          <p:nvPr/>
        </p:nvPicPr>
        <p:blipFill rotWithShape="1">
          <a:blip r:embed="rId4">
            <a:alphaModFix/>
          </a:blip>
          <a:srcRect/>
          <a:stretch/>
        </p:blipFill>
        <p:spPr>
          <a:xfrm>
            <a:off x="1396625" y="2112825"/>
            <a:ext cx="5822000" cy="4366500"/>
          </a:xfrm>
          <a:prstGeom prst="rect">
            <a:avLst/>
          </a:prstGeom>
          <a:noFill/>
          <a:ln>
            <a:noFill/>
          </a:ln>
        </p:spPr>
      </p:pic>
      <p:sp>
        <p:nvSpPr>
          <p:cNvPr id="722" name="Google Shape;722;p91"/>
          <p:cNvSpPr txBox="1"/>
          <p:nvPr/>
        </p:nvSpPr>
        <p:spPr>
          <a:xfrm>
            <a:off x="2521550" y="1465163"/>
            <a:ext cx="7359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Verdana"/>
                <a:ea typeface="Verdana"/>
                <a:cs typeface="Verdana"/>
                <a:sym typeface="Verdana"/>
                <a:hlinkClick r:id="rId5"/>
              </a:rPr>
              <a:t>Gloucester Video</a:t>
            </a:r>
            <a:endParaRPr sz="2400" b="1"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animEffect transition="in" filter="fade">
                                      <p:cBhvr>
                                        <p:cTn id="7" dur="1000"/>
                                        <p:tgtEl>
                                          <p:spTgt spid="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92"/>
          <p:cNvSpPr txBox="1">
            <a:spLocks noGrp="1"/>
          </p:cNvSpPr>
          <p:nvPr>
            <p:ph type="body" idx="1"/>
          </p:nvPr>
        </p:nvSpPr>
        <p:spPr>
          <a:xfrm>
            <a:off x="228600" y="1492200"/>
            <a:ext cx="8686800" cy="51798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640"/>
              </a:spcBef>
              <a:spcAft>
                <a:spcPts val="0"/>
              </a:spcAft>
              <a:buSzPts val="2400"/>
              <a:buChar char="•"/>
            </a:pPr>
            <a:r>
              <a:rPr lang="en-US" sz="2400"/>
              <a:t>School Administrator(s)</a:t>
            </a:r>
            <a:endParaRPr sz="2400"/>
          </a:p>
          <a:p>
            <a:pPr marL="457200" lvl="0" indent="-381000" algn="l" rtl="0">
              <a:lnSpc>
                <a:spcPct val="100000"/>
              </a:lnSpc>
              <a:spcBef>
                <a:spcPts val="640"/>
              </a:spcBef>
              <a:spcAft>
                <a:spcPts val="0"/>
              </a:spcAft>
              <a:buSzPts val="2400"/>
              <a:buChar char="•"/>
            </a:pPr>
            <a:r>
              <a:rPr lang="en-US" sz="2400"/>
              <a:t>Content area reps: Literacy, Math, CTE, etc.</a:t>
            </a:r>
            <a:endParaRPr sz="2400"/>
          </a:p>
          <a:p>
            <a:pPr marL="457200" lvl="0" indent="-381000" algn="l" rtl="0">
              <a:lnSpc>
                <a:spcPct val="100000"/>
              </a:lnSpc>
              <a:spcBef>
                <a:spcPts val="640"/>
              </a:spcBef>
              <a:spcAft>
                <a:spcPts val="0"/>
              </a:spcAft>
              <a:buSzPts val="2400"/>
              <a:buChar char="•"/>
            </a:pPr>
            <a:r>
              <a:rPr lang="en-US" sz="2400"/>
              <a:t>Grade level leadership</a:t>
            </a:r>
            <a:endParaRPr sz="2400"/>
          </a:p>
          <a:p>
            <a:pPr marL="457200" lvl="0" indent="-381000" algn="l" rtl="0">
              <a:lnSpc>
                <a:spcPct val="100000"/>
              </a:lnSpc>
              <a:spcBef>
                <a:spcPts val="640"/>
              </a:spcBef>
              <a:spcAft>
                <a:spcPts val="0"/>
              </a:spcAft>
              <a:buSzPts val="2400"/>
              <a:buChar char="•"/>
            </a:pPr>
            <a:r>
              <a:rPr lang="en-US" sz="2400"/>
              <a:t>Individual with Special Education expertise</a:t>
            </a:r>
            <a:endParaRPr sz="2400"/>
          </a:p>
          <a:p>
            <a:pPr marL="457200" lvl="0" indent="-381000" algn="l" rtl="0">
              <a:lnSpc>
                <a:spcPct val="100000"/>
              </a:lnSpc>
              <a:spcBef>
                <a:spcPts val="640"/>
              </a:spcBef>
              <a:spcAft>
                <a:spcPts val="0"/>
              </a:spcAft>
              <a:buSzPts val="2400"/>
              <a:buChar char="•"/>
            </a:pPr>
            <a:r>
              <a:rPr lang="en-US" sz="2400"/>
              <a:t>Intervention providers</a:t>
            </a:r>
            <a:endParaRPr sz="2400"/>
          </a:p>
          <a:p>
            <a:pPr marL="457200" lvl="0" indent="-381000" algn="l" rtl="0">
              <a:lnSpc>
                <a:spcPct val="100000"/>
              </a:lnSpc>
              <a:spcBef>
                <a:spcPts val="640"/>
              </a:spcBef>
              <a:spcAft>
                <a:spcPts val="0"/>
              </a:spcAft>
              <a:buSzPts val="2400"/>
              <a:buChar char="•"/>
            </a:pPr>
            <a:r>
              <a:rPr lang="en-US" sz="2400"/>
              <a:t>School Counselor</a:t>
            </a:r>
            <a:endParaRPr sz="2400"/>
          </a:p>
          <a:p>
            <a:pPr marL="457200" lvl="0" indent="-381000" algn="l" rtl="0">
              <a:lnSpc>
                <a:spcPct val="100000"/>
              </a:lnSpc>
              <a:spcBef>
                <a:spcPts val="640"/>
              </a:spcBef>
              <a:spcAft>
                <a:spcPts val="0"/>
              </a:spcAft>
              <a:buSzPts val="2400"/>
              <a:buChar char="•"/>
            </a:pPr>
            <a:r>
              <a:rPr lang="en-US" sz="2400"/>
              <a:t>Behavior expertise</a:t>
            </a:r>
            <a:endParaRPr sz="2400"/>
          </a:p>
          <a:p>
            <a:pPr marL="457200" lvl="0" indent="-381000" algn="l" rtl="0">
              <a:lnSpc>
                <a:spcPct val="100000"/>
              </a:lnSpc>
              <a:spcBef>
                <a:spcPts val="640"/>
              </a:spcBef>
              <a:spcAft>
                <a:spcPts val="0"/>
              </a:spcAft>
              <a:buSzPts val="2400"/>
              <a:buChar char="•"/>
            </a:pPr>
            <a:r>
              <a:rPr lang="en-US" sz="2400"/>
              <a:t>Data collector &amp; analysis expertise</a:t>
            </a:r>
            <a:endParaRPr sz="2400"/>
          </a:p>
          <a:p>
            <a:pPr marL="457200" lvl="0" indent="-381000" algn="l" rtl="0">
              <a:lnSpc>
                <a:spcPct val="100000"/>
              </a:lnSpc>
              <a:spcBef>
                <a:spcPts val="640"/>
              </a:spcBef>
              <a:spcAft>
                <a:spcPts val="0"/>
              </a:spcAft>
              <a:buSzPts val="2400"/>
              <a:buChar char="•"/>
            </a:pPr>
            <a:r>
              <a:rPr lang="en-US" sz="2400"/>
              <a:t>Family member(s) </a:t>
            </a:r>
            <a:endParaRPr sz="2400"/>
          </a:p>
          <a:p>
            <a:pPr marL="457200" lvl="0" indent="-381000" algn="l" rtl="0">
              <a:lnSpc>
                <a:spcPct val="100000"/>
              </a:lnSpc>
              <a:spcBef>
                <a:spcPts val="640"/>
              </a:spcBef>
              <a:spcAft>
                <a:spcPts val="0"/>
              </a:spcAft>
              <a:buSzPts val="2400"/>
              <a:buChar char="•"/>
            </a:pPr>
            <a:r>
              <a:rPr lang="en-US" sz="2400"/>
              <a:t>Community stakeholder(s)</a:t>
            </a:r>
            <a:endParaRPr sz="2400"/>
          </a:p>
          <a:p>
            <a:pPr marL="457200" lvl="0" indent="-381000" algn="l" rtl="0">
              <a:lnSpc>
                <a:spcPct val="100000"/>
              </a:lnSpc>
              <a:spcBef>
                <a:spcPts val="640"/>
              </a:spcBef>
              <a:spcAft>
                <a:spcPts val="0"/>
              </a:spcAft>
              <a:buSzPts val="2400"/>
              <a:buChar char="•"/>
            </a:pPr>
            <a:r>
              <a:rPr lang="en-US" sz="2400"/>
              <a:t>Student representatives - key to secondary</a:t>
            </a:r>
            <a:endParaRPr sz="2400"/>
          </a:p>
          <a:p>
            <a:pPr marL="0" lvl="0" indent="0" algn="ctr" rtl="0">
              <a:lnSpc>
                <a:spcPct val="100000"/>
              </a:lnSpc>
              <a:spcBef>
                <a:spcPts val="640"/>
              </a:spcBef>
              <a:spcAft>
                <a:spcPts val="0"/>
              </a:spcAft>
              <a:buSzPts val="3200"/>
              <a:buNone/>
            </a:pPr>
            <a:r>
              <a:rPr lang="en-US" sz="2400">
                <a:solidFill>
                  <a:schemeClr val="dk2"/>
                </a:solidFill>
              </a:rPr>
              <a:t>Not an exhaustive list; context matters</a:t>
            </a:r>
            <a:endParaRPr sz="2400">
              <a:solidFill>
                <a:schemeClr val="dk2"/>
              </a:solidFill>
            </a:endParaRPr>
          </a:p>
        </p:txBody>
      </p:sp>
      <p:sp>
        <p:nvSpPr>
          <p:cNvPr id="729" name="Google Shape;729;p9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Who should be on the SLT?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93"/>
          <p:cNvSpPr txBox="1">
            <a:spLocks noGrp="1"/>
          </p:cNvSpPr>
          <p:nvPr>
            <p:ph type="body" idx="1"/>
          </p:nvPr>
        </p:nvSpPr>
        <p:spPr>
          <a:xfrm>
            <a:off x="228600" y="1511150"/>
            <a:ext cx="8686800" cy="52668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640"/>
              </a:spcBef>
              <a:spcAft>
                <a:spcPts val="0"/>
              </a:spcAft>
              <a:buSzPts val="3000"/>
              <a:buChar char="•"/>
            </a:pPr>
            <a:r>
              <a:rPr lang="en-US" sz="2800"/>
              <a:t>Is your School Psychologist, School Social Worker, School Counselor and/or School Nurse, School Resource Officers on the team?</a:t>
            </a:r>
            <a:endParaRPr sz="2800"/>
          </a:p>
          <a:p>
            <a:pPr marL="457200" lvl="0" indent="-419100" algn="l" rtl="0">
              <a:lnSpc>
                <a:spcPct val="100000"/>
              </a:lnSpc>
              <a:spcBef>
                <a:spcPts val="640"/>
              </a:spcBef>
              <a:spcAft>
                <a:spcPts val="0"/>
              </a:spcAft>
              <a:buSzPts val="3000"/>
              <a:buChar char="•"/>
            </a:pPr>
            <a:r>
              <a:rPr lang="en-US" sz="2800"/>
              <a:t>Can community mental health providers be a member of the Tier 1 team?</a:t>
            </a:r>
            <a:endParaRPr sz="2800"/>
          </a:p>
          <a:p>
            <a:pPr marL="914400" lvl="1" indent="-393700" algn="l" rtl="0">
              <a:lnSpc>
                <a:spcPct val="100000"/>
              </a:lnSpc>
              <a:spcBef>
                <a:spcPts val="560"/>
              </a:spcBef>
              <a:spcAft>
                <a:spcPts val="0"/>
              </a:spcAft>
              <a:buSzPts val="2600"/>
              <a:buChar char="–"/>
            </a:pPr>
            <a:r>
              <a:rPr lang="en-US"/>
              <a:t>Memorandum of Understanding (MOU)</a:t>
            </a:r>
            <a:endParaRPr/>
          </a:p>
          <a:p>
            <a:pPr marL="914400" lvl="1" indent="-393700" algn="l" rtl="0">
              <a:lnSpc>
                <a:spcPct val="100000"/>
              </a:lnSpc>
              <a:spcBef>
                <a:spcPts val="560"/>
              </a:spcBef>
              <a:spcAft>
                <a:spcPts val="0"/>
              </a:spcAft>
              <a:buSzPts val="2600"/>
              <a:buChar char="–"/>
            </a:pPr>
            <a:r>
              <a:rPr lang="en-US"/>
              <a:t>Provide Tier 1 Instruction/Skills training for all students</a:t>
            </a:r>
            <a:endParaRPr/>
          </a:p>
        </p:txBody>
      </p:sp>
      <p:sp>
        <p:nvSpPr>
          <p:cNvPr id="735" name="Google Shape;735;p9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Other Service Providers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94"/>
          <p:cNvSpPr txBox="1">
            <a:spLocks noGrp="1"/>
          </p:cNvSpPr>
          <p:nvPr>
            <p:ph type="body" idx="1"/>
          </p:nvPr>
        </p:nvSpPr>
        <p:spPr>
          <a:xfrm>
            <a:off x="455400" y="1371900"/>
            <a:ext cx="8233200" cy="554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SzPts val="3200"/>
              <a:buNone/>
            </a:pPr>
            <a:r>
              <a:rPr lang="en-US" sz="2500"/>
              <a:t>Why include youth, family and community?</a:t>
            </a:r>
            <a:endParaRPr sz="2500"/>
          </a:p>
          <a:p>
            <a:pPr marL="457200" lvl="0" indent="-387350" algn="l" rtl="0">
              <a:lnSpc>
                <a:spcPct val="100000"/>
              </a:lnSpc>
              <a:spcBef>
                <a:spcPts val="640"/>
              </a:spcBef>
              <a:spcAft>
                <a:spcPts val="0"/>
              </a:spcAft>
              <a:buSzPts val="2500"/>
              <a:buChar char="•"/>
            </a:pPr>
            <a:r>
              <a:rPr lang="en-US" sz="2500"/>
              <a:t>Students have higher math and reading achievement when schools engage families.</a:t>
            </a:r>
            <a:endParaRPr sz="2500"/>
          </a:p>
          <a:p>
            <a:pPr marL="457200" lvl="0" indent="-387350" algn="l" rtl="0">
              <a:lnSpc>
                <a:spcPct val="100000"/>
              </a:lnSpc>
              <a:spcBef>
                <a:spcPts val="640"/>
              </a:spcBef>
              <a:spcAft>
                <a:spcPts val="0"/>
              </a:spcAft>
              <a:buSzPts val="2500"/>
              <a:buChar char="•"/>
            </a:pPr>
            <a:r>
              <a:rPr lang="en-US" sz="2500"/>
              <a:t>Children of school-engaged families have higher academic &amp; social skills and lower aggressive behaviors.</a:t>
            </a:r>
            <a:endParaRPr sz="2500"/>
          </a:p>
          <a:p>
            <a:pPr marL="457200" lvl="0" indent="-387350" algn="l" rtl="0">
              <a:lnSpc>
                <a:spcPct val="100000"/>
              </a:lnSpc>
              <a:spcBef>
                <a:spcPts val="640"/>
              </a:spcBef>
              <a:spcAft>
                <a:spcPts val="0"/>
              </a:spcAft>
              <a:buSzPts val="2500"/>
              <a:buChar char="•"/>
            </a:pPr>
            <a:r>
              <a:rPr lang="en-US" sz="2500"/>
              <a:t>Empowering families in school leadership matters!</a:t>
            </a:r>
            <a:endParaRPr sz="2500"/>
          </a:p>
          <a:p>
            <a:pPr marL="457200" lvl="0" indent="-387350" algn="l" rtl="0">
              <a:lnSpc>
                <a:spcPct val="100000"/>
              </a:lnSpc>
              <a:spcBef>
                <a:spcPts val="640"/>
              </a:spcBef>
              <a:spcAft>
                <a:spcPts val="0"/>
              </a:spcAft>
              <a:buSzPts val="2500"/>
              <a:buChar char="•"/>
            </a:pPr>
            <a:r>
              <a:rPr lang="en-US" sz="2500"/>
              <a:t>“Family” must be inclusive of and respectful of each child’s family structure and is not limited to just parents and children in the home.</a:t>
            </a:r>
            <a:endParaRPr sz="2500"/>
          </a:p>
          <a:p>
            <a:pPr marL="0" lvl="0" indent="0" algn="ctr" rtl="0">
              <a:lnSpc>
                <a:spcPct val="100000"/>
              </a:lnSpc>
              <a:spcBef>
                <a:spcPts val="640"/>
              </a:spcBef>
              <a:spcAft>
                <a:spcPts val="0"/>
              </a:spcAft>
              <a:buSzPts val="3200"/>
              <a:buNone/>
            </a:pPr>
            <a:endParaRPr sz="2500">
              <a:solidFill>
                <a:srgbClr val="003369"/>
              </a:solidFill>
            </a:endParaRPr>
          </a:p>
          <a:p>
            <a:pPr marL="0" lvl="0" indent="0" algn="ctr" rtl="0">
              <a:lnSpc>
                <a:spcPct val="100000"/>
              </a:lnSpc>
              <a:spcBef>
                <a:spcPts val="640"/>
              </a:spcBef>
              <a:spcAft>
                <a:spcPts val="0"/>
              </a:spcAft>
              <a:buSzPts val="3200"/>
              <a:buNone/>
            </a:pPr>
            <a:r>
              <a:rPr lang="en-US" sz="2500">
                <a:solidFill>
                  <a:srgbClr val="003369"/>
                </a:solidFill>
              </a:rPr>
              <a:t>Perhaps not easy!</a:t>
            </a:r>
            <a:endParaRPr sz="2500">
              <a:solidFill>
                <a:srgbClr val="003369"/>
              </a:solidFill>
            </a:endParaRPr>
          </a:p>
        </p:txBody>
      </p:sp>
      <p:sp>
        <p:nvSpPr>
          <p:cNvPr id="742" name="Google Shape;742;p9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Youth, Family &amp; Community</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95"/>
          <p:cNvSpPr txBox="1">
            <a:spLocks noGrp="1"/>
          </p:cNvSpPr>
          <p:nvPr>
            <p:ph type="body" idx="1"/>
          </p:nvPr>
        </p:nvSpPr>
        <p:spPr>
          <a:xfrm>
            <a:off x="228600" y="1371900"/>
            <a:ext cx="8686800" cy="5619900"/>
          </a:xfrm>
          <a:prstGeom prst="rect">
            <a:avLst/>
          </a:prstGeom>
          <a:noFill/>
          <a:ln>
            <a:noFill/>
          </a:ln>
        </p:spPr>
        <p:txBody>
          <a:bodyPr spcFirstLastPara="1" wrap="square" lIns="91425" tIns="45700" rIns="91425" bIns="45700" anchor="t" anchorCtr="0">
            <a:noAutofit/>
          </a:bodyPr>
          <a:lstStyle/>
          <a:p>
            <a:pPr marL="457200" lvl="0" indent="-389636" algn="l" rtl="0">
              <a:lnSpc>
                <a:spcPct val="100000"/>
              </a:lnSpc>
              <a:spcBef>
                <a:spcPts val="0"/>
              </a:spcBef>
              <a:spcAft>
                <a:spcPts val="0"/>
              </a:spcAft>
              <a:buSzPts val="2700"/>
              <a:buChar char="•"/>
            </a:pPr>
            <a:r>
              <a:rPr lang="en-US" sz="2700"/>
              <a:t>A family member on the team may be any adult in a child’s life who has responsibility of primary care for the child or youth.</a:t>
            </a:r>
            <a:endParaRPr sz="2700"/>
          </a:p>
          <a:p>
            <a:pPr marL="457200" lvl="0" indent="-389636" algn="l" rtl="0">
              <a:lnSpc>
                <a:spcPct val="100000"/>
              </a:lnSpc>
              <a:spcBef>
                <a:spcPts val="0"/>
              </a:spcBef>
              <a:spcAft>
                <a:spcPts val="0"/>
              </a:spcAft>
              <a:buSzPts val="2700"/>
              <a:buChar char="•"/>
            </a:pPr>
            <a:r>
              <a:rPr lang="en-US" sz="2700"/>
              <a:t>Family member should be independent (not a staff member who is also a parent); have reach to other families; and is willing and able to take on the family advocate role.</a:t>
            </a:r>
            <a:endParaRPr sz="2700"/>
          </a:p>
          <a:p>
            <a:pPr marL="457200" lvl="0" indent="-389636" algn="l" rtl="0">
              <a:lnSpc>
                <a:spcPct val="100000"/>
              </a:lnSpc>
              <a:spcBef>
                <a:spcPts val="0"/>
              </a:spcBef>
              <a:spcAft>
                <a:spcPts val="0"/>
              </a:spcAft>
              <a:buSzPts val="2700"/>
              <a:buChar char="•"/>
            </a:pPr>
            <a:r>
              <a:rPr lang="en-US" sz="2700"/>
              <a:t>For secondary school teams, consider a student who can offer a youth voice.</a:t>
            </a:r>
            <a:endParaRPr sz="2700"/>
          </a:p>
          <a:p>
            <a:pPr marL="457200" lvl="0" indent="-389636" algn="l" rtl="0">
              <a:lnSpc>
                <a:spcPct val="100000"/>
              </a:lnSpc>
              <a:spcBef>
                <a:spcPts val="0"/>
              </a:spcBef>
              <a:spcAft>
                <a:spcPts val="0"/>
              </a:spcAft>
              <a:buSzPts val="2700"/>
              <a:buChar char="•"/>
            </a:pPr>
            <a:r>
              <a:rPr lang="en-US" sz="2700"/>
              <a:t>Consider and clarify time commitment and access to meetings</a:t>
            </a:r>
            <a:endParaRPr sz="2700"/>
          </a:p>
          <a:p>
            <a:pPr marL="457200" lvl="0" indent="0" algn="l" rtl="0">
              <a:lnSpc>
                <a:spcPct val="100000"/>
              </a:lnSpc>
              <a:spcBef>
                <a:spcPts val="0"/>
              </a:spcBef>
              <a:spcAft>
                <a:spcPts val="0"/>
              </a:spcAft>
              <a:buNone/>
            </a:pPr>
            <a:endParaRPr sz="2700"/>
          </a:p>
          <a:p>
            <a:pPr marL="0" lvl="0" indent="0" algn="ctr" rtl="0">
              <a:lnSpc>
                <a:spcPct val="100000"/>
              </a:lnSpc>
              <a:spcBef>
                <a:spcPts val="0"/>
              </a:spcBef>
              <a:spcAft>
                <a:spcPts val="0"/>
              </a:spcAft>
              <a:buSzPts val="523"/>
              <a:buNone/>
            </a:pPr>
            <a:r>
              <a:rPr lang="en-US" sz="2700">
                <a:solidFill>
                  <a:schemeClr val="dk2"/>
                </a:solidFill>
              </a:rPr>
              <a:t>Perhaps not easy…. but possible &amp; essential!</a:t>
            </a:r>
            <a:endParaRPr sz="2700">
              <a:solidFill>
                <a:schemeClr val="dk2"/>
              </a:solidFill>
            </a:endParaRPr>
          </a:p>
        </p:txBody>
      </p:sp>
      <p:sp>
        <p:nvSpPr>
          <p:cNvPr id="749" name="Google Shape;749;p9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Youth, Family &amp; Community cont.</a:t>
            </a:r>
            <a:endParaRPr/>
          </a:p>
        </p:txBody>
      </p:sp>
      <p:pic>
        <p:nvPicPr>
          <p:cNvPr id="750" name="Google Shape;750;p9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6086475"/>
            <a:ext cx="771525" cy="7715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9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44"/>
              <a:buNone/>
            </a:pPr>
            <a:r>
              <a:rPr lang="en-US"/>
              <a:t>Team membership influences decision-making</a:t>
            </a:r>
            <a:endParaRPr sz="6800"/>
          </a:p>
        </p:txBody>
      </p:sp>
      <p:sp>
        <p:nvSpPr>
          <p:cNvPr id="757" name="Google Shape;757;p96"/>
          <p:cNvSpPr txBox="1"/>
          <p:nvPr/>
        </p:nvSpPr>
        <p:spPr>
          <a:xfrm>
            <a:off x="228600" y="1817175"/>
            <a:ext cx="8686800" cy="2955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000" b="0" u="none" strike="noStrike" cap="none">
                <a:solidFill>
                  <a:schemeClr val="dk1"/>
                </a:solidFill>
                <a:highlight>
                  <a:srgbClr val="FFFFFF"/>
                </a:highlight>
                <a:latin typeface="Verdana"/>
                <a:ea typeface="Verdana"/>
                <a:cs typeface="Verdana"/>
                <a:sym typeface="Verdana"/>
              </a:rPr>
              <a:t>Every team member brings a unique set of experiences and perspectives. </a:t>
            </a:r>
            <a:endParaRPr sz="3000" b="0" u="none" strike="noStrike" cap="none">
              <a:solidFill>
                <a:schemeClr val="dk1"/>
              </a:solidFill>
              <a:highlight>
                <a:srgbClr val="FFFFFF"/>
              </a:highlight>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000" b="0" i="1" u="none" strike="noStrike" cap="none">
              <a:solidFill>
                <a:schemeClr val="dk1"/>
              </a:solidFill>
              <a:highlight>
                <a:srgbClr val="FFFFFF"/>
              </a:highlight>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r>
              <a:rPr lang="en-US" sz="3000" b="0" i="1" u="none" strike="noStrike" cap="none">
                <a:solidFill>
                  <a:schemeClr val="dk1"/>
                </a:solidFill>
                <a:highlight>
                  <a:srgbClr val="FFFFFF"/>
                </a:highlight>
                <a:latin typeface="Verdana"/>
                <a:ea typeface="Verdana"/>
                <a:cs typeface="Verdana"/>
                <a:sym typeface="Verdana"/>
              </a:rPr>
              <a:t>How do we create teams who can best represent the needs of all of our students when important decisions are being made?</a:t>
            </a:r>
            <a:endParaRPr sz="3000" b="0" i="1" u="none" strike="noStrike" cap="none">
              <a:solidFill>
                <a:srgbClr val="000000"/>
              </a:solidFill>
              <a:latin typeface="Verdana"/>
              <a:ea typeface="Verdana"/>
              <a:cs typeface="Verdana"/>
              <a:sym typeface="Verdan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97"/>
          <p:cNvSpPr txBox="1">
            <a:spLocks noGrp="1"/>
          </p:cNvSpPr>
          <p:nvPr>
            <p:ph type="body" idx="1"/>
          </p:nvPr>
        </p:nvSpPr>
        <p:spPr>
          <a:xfrm>
            <a:off x="299375" y="1458924"/>
            <a:ext cx="8616000" cy="5536961"/>
          </a:xfrm>
          <a:prstGeom prst="rect">
            <a:avLst/>
          </a:prstGeom>
          <a:noFill/>
          <a:ln>
            <a:noFill/>
          </a:ln>
        </p:spPr>
        <p:txBody>
          <a:bodyPr spcFirstLastPara="1" wrap="square" lIns="91425" tIns="45700" rIns="91425" bIns="45700" anchor="t" anchorCtr="0">
            <a:normAutofit/>
          </a:bodyPr>
          <a:lstStyle/>
          <a:p>
            <a:pPr marL="457200" lvl="0" indent="-444500" algn="l" rtl="0">
              <a:lnSpc>
                <a:spcPct val="100000"/>
              </a:lnSpc>
              <a:spcBef>
                <a:spcPts val="0"/>
              </a:spcBef>
              <a:spcAft>
                <a:spcPts val="0"/>
              </a:spcAft>
              <a:buSzPts val="3953"/>
              <a:buChar char="•"/>
            </a:pPr>
            <a:r>
              <a:rPr lang="en-US" sz="2900"/>
              <a:t>To understand; not develop</a:t>
            </a:r>
            <a:endParaRPr sz="2900"/>
          </a:p>
          <a:p>
            <a:pPr marL="457200" lvl="0" indent="-228600" algn="l" rtl="0">
              <a:lnSpc>
                <a:spcPct val="100000"/>
              </a:lnSpc>
              <a:spcBef>
                <a:spcPts val="0"/>
              </a:spcBef>
              <a:spcAft>
                <a:spcPts val="0"/>
              </a:spcAft>
              <a:buSzPts val="3509"/>
              <a:buNone/>
            </a:pPr>
            <a:endParaRPr sz="2900"/>
          </a:p>
          <a:p>
            <a:pPr marL="457200" lvl="0" indent="-444500" algn="l" rtl="0">
              <a:lnSpc>
                <a:spcPct val="100000"/>
              </a:lnSpc>
              <a:spcBef>
                <a:spcPts val="0"/>
              </a:spcBef>
              <a:spcAft>
                <a:spcPts val="0"/>
              </a:spcAft>
              <a:buSzPts val="3953"/>
              <a:buChar char="•"/>
            </a:pPr>
            <a:r>
              <a:rPr lang="en-US" sz="2900"/>
              <a:t>To give us insight so we know how to respond</a:t>
            </a:r>
            <a:endParaRPr sz="2900"/>
          </a:p>
          <a:p>
            <a:pPr marL="457200" lvl="0" indent="-228600" algn="l" rtl="0">
              <a:lnSpc>
                <a:spcPct val="100000"/>
              </a:lnSpc>
              <a:spcBef>
                <a:spcPts val="0"/>
              </a:spcBef>
              <a:spcAft>
                <a:spcPts val="0"/>
              </a:spcAft>
              <a:buSzPts val="3509"/>
              <a:buNone/>
            </a:pPr>
            <a:endParaRPr sz="2900"/>
          </a:p>
          <a:p>
            <a:pPr marL="457200" lvl="0" indent="-444500" algn="l" rtl="0">
              <a:lnSpc>
                <a:spcPct val="100000"/>
              </a:lnSpc>
              <a:spcBef>
                <a:spcPts val="0"/>
              </a:spcBef>
              <a:spcAft>
                <a:spcPts val="0"/>
              </a:spcAft>
              <a:buSzPts val="3953"/>
              <a:buChar char="•"/>
            </a:pPr>
            <a:r>
              <a:rPr lang="en-US" sz="2900"/>
              <a:t>To gain knowledge which increases our emotional intelligence</a:t>
            </a:r>
            <a:endParaRPr sz="2900"/>
          </a:p>
          <a:p>
            <a:pPr marL="457200" lvl="0" indent="-228600" algn="l" rtl="0">
              <a:lnSpc>
                <a:spcPct val="100000"/>
              </a:lnSpc>
              <a:spcBef>
                <a:spcPts val="0"/>
              </a:spcBef>
              <a:spcAft>
                <a:spcPts val="0"/>
              </a:spcAft>
              <a:buSzPts val="3509"/>
              <a:buNone/>
            </a:pPr>
            <a:endParaRPr sz="2900"/>
          </a:p>
          <a:p>
            <a:pPr marL="457200" lvl="0" indent="-444500" algn="l" rtl="0">
              <a:lnSpc>
                <a:spcPct val="100000"/>
              </a:lnSpc>
              <a:spcBef>
                <a:spcPts val="0"/>
              </a:spcBef>
              <a:spcAft>
                <a:spcPts val="0"/>
              </a:spcAft>
              <a:buSzPts val="3953"/>
              <a:buChar char="•"/>
            </a:pPr>
            <a:r>
              <a:rPr lang="en-US" sz="2900"/>
              <a:t>To celebrate the unique YOU</a:t>
            </a:r>
            <a:endParaRPr sz="2900"/>
          </a:p>
          <a:p>
            <a:pPr marL="0" lvl="0" indent="0" algn="l" rtl="0">
              <a:lnSpc>
                <a:spcPct val="100000"/>
              </a:lnSpc>
              <a:spcBef>
                <a:spcPts val="0"/>
              </a:spcBef>
              <a:spcAft>
                <a:spcPts val="0"/>
              </a:spcAft>
              <a:buSzPts val="4393"/>
              <a:buNone/>
            </a:pPr>
            <a:endParaRPr sz="1463" i="1"/>
          </a:p>
          <a:p>
            <a:pPr marL="0" lvl="0" indent="0" algn="l" rtl="0">
              <a:lnSpc>
                <a:spcPct val="100000"/>
              </a:lnSpc>
              <a:spcBef>
                <a:spcPts val="0"/>
              </a:spcBef>
              <a:spcAft>
                <a:spcPts val="0"/>
              </a:spcAft>
              <a:buSzPts val="4393"/>
              <a:buNone/>
            </a:pPr>
            <a:r>
              <a:rPr lang="en-US" sz="1463" i="1"/>
              <a:t>Source: Elena Aguilar, The Art of Coaching Teams: Building Resilient Communities that Transform Schools. Jossey-Bass, 2016.</a:t>
            </a:r>
            <a:endParaRPr sz="1463" i="1"/>
          </a:p>
        </p:txBody>
      </p:sp>
      <p:sp>
        <p:nvSpPr>
          <p:cNvPr id="763" name="Google Shape;763;p9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about personality?</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98"/>
          <p:cNvSpPr txBox="1">
            <a:spLocks noGrp="1"/>
          </p:cNvSpPr>
          <p:nvPr>
            <p:ph type="title"/>
          </p:nvPr>
        </p:nvSpPr>
        <p:spPr>
          <a:xfrm>
            <a:off x="228600" y="23114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44"/>
              <a:buNone/>
            </a:pPr>
            <a:r>
              <a:rPr lang="en-US"/>
              <a:t>Coaching Checklist 2.0</a:t>
            </a:r>
            <a:endParaRPr/>
          </a:p>
        </p:txBody>
      </p:sp>
      <p:sp>
        <p:nvSpPr>
          <p:cNvPr id="770" name="Google Shape;770;p98">
            <a:extLst>
              <a:ext uri="{C183D7F6-B498-43B3-948B-1728B52AA6E4}">
                <adec:decorative xmlns:adec="http://schemas.microsoft.com/office/drawing/2017/decorative" val="1"/>
              </a:ext>
            </a:extLst>
          </p:cNvPr>
          <p:cNvSpPr txBox="1"/>
          <p:nvPr/>
        </p:nvSpPr>
        <p:spPr>
          <a:xfrm>
            <a:off x="439775" y="4161250"/>
            <a:ext cx="4712700" cy="517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chemeClr val="dk1"/>
              </a:buClr>
              <a:buSzPts val="1800"/>
              <a:buFont typeface="Arial"/>
              <a:buNone/>
            </a:pPr>
            <a:endParaRPr sz="2400" b="0" i="0" u="none" strike="noStrike" cap="none">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776" name="Google Shape;776;p9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2900" y="4570525"/>
            <a:ext cx="1435575" cy="960600"/>
          </a:xfrm>
          <a:prstGeom prst="rect">
            <a:avLst/>
          </a:prstGeom>
          <a:noFill/>
          <a:ln>
            <a:noFill/>
          </a:ln>
        </p:spPr>
      </p:pic>
      <p:sp>
        <p:nvSpPr>
          <p:cNvPr id="777" name="Google Shape;777;p99">
            <a:extLst>
              <a:ext uri="{C183D7F6-B498-43B3-948B-1728B52AA6E4}">
                <adec:decorative xmlns:adec="http://schemas.microsoft.com/office/drawing/2017/decorative" val="1"/>
              </a:ext>
            </a:extLst>
          </p:cNvPr>
          <p:cNvSpPr txBox="1">
            <a:spLocks noGrp="1"/>
          </p:cNvSpPr>
          <p:nvPr>
            <p:ph type="body" idx="1"/>
          </p:nvPr>
        </p:nvSpPr>
        <p:spPr>
          <a:xfrm>
            <a:off x="457200" y="1600200"/>
            <a:ext cx="4037700" cy="118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endParaRPr/>
          </a:p>
        </p:txBody>
      </p:sp>
      <p:sp>
        <p:nvSpPr>
          <p:cNvPr id="778" name="Google Shape;778;p9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44"/>
              <a:buNone/>
            </a:pPr>
            <a:r>
              <a:rPr lang="en-US"/>
              <a:t>Coaching Core Component 1</a:t>
            </a:r>
            <a:endParaRPr/>
          </a:p>
        </p:txBody>
      </p:sp>
      <p:sp>
        <p:nvSpPr>
          <p:cNvPr id="779" name="Google Shape;779;p99"/>
          <p:cNvSpPr txBox="1">
            <a:spLocks noGrp="1"/>
          </p:cNvSpPr>
          <p:nvPr>
            <p:ph type="body" idx="4294967295"/>
          </p:nvPr>
        </p:nvSpPr>
        <p:spPr>
          <a:xfrm>
            <a:off x="1326875" y="3790950"/>
            <a:ext cx="7135200" cy="3100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2100">
                <a:solidFill>
                  <a:srgbClr val="980000"/>
                </a:solidFill>
              </a:rPr>
              <a:t>Coaching Pause:</a:t>
            </a:r>
            <a:r>
              <a:rPr lang="en-US" sz="2100">
                <a:solidFill>
                  <a:schemeClr val="accent1"/>
                </a:solidFill>
              </a:rPr>
              <a:t> </a:t>
            </a:r>
            <a:r>
              <a:rPr lang="en-US" sz="2100"/>
              <a:t>Reflect on your current team composition and answer the following questions: </a:t>
            </a:r>
            <a:endParaRPr sz="2100"/>
          </a:p>
          <a:p>
            <a:pPr marL="457200" lvl="0" indent="-349344" algn="l" rtl="0">
              <a:lnSpc>
                <a:spcPct val="100000"/>
              </a:lnSpc>
              <a:spcBef>
                <a:spcPts val="0"/>
              </a:spcBef>
              <a:spcAft>
                <a:spcPts val="0"/>
              </a:spcAft>
              <a:buSzPts val="1900"/>
              <a:buChar char="●"/>
            </a:pPr>
            <a:r>
              <a:rPr lang="en-US" sz="2100"/>
              <a:t>Do you have family and community voice on your teams? </a:t>
            </a:r>
            <a:endParaRPr sz="2100"/>
          </a:p>
          <a:p>
            <a:pPr marL="457200" lvl="0" indent="-349344" algn="l" rtl="0">
              <a:lnSpc>
                <a:spcPct val="100000"/>
              </a:lnSpc>
              <a:spcBef>
                <a:spcPts val="0"/>
              </a:spcBef>
              <a:spcAft>
                <a:spcPts val="0"/>
              </a:spcAft>
              <a:buSzPts val="1900"/>
              <a:buChar char="●"/>
            </a:pPr>
            <a:r>
              <a:rPr lang="en-US" sz="2100"/>
              <a:t>Do your teams represent diversity?  </a:t>
            </a:r>
            <a:endParaRPr sz="2100"/>
          </a:p>
          <a:p>
            <a:pPr marL="457200" lvl="0" indent="-349344" algn="l" rtl="0">
              <a:lnSpc>
                <a:spcPct val="100000"/>
              </a:lnSpc>
              <a:spcBef>
                <a:spcPts val="0"/>
              </a:spcBef>
              <a:spcAft>
                <a:spcPts val="0"/>
              </a:spcAft>
              <a:buSzPts val="1900"/>
              <a:buChar char="●"/>
            </a:pPr>
            <a:r>
              <a:rPr lang="en-US" sz="2100"/>
              <a:t>Do you have the right team members on your team to accomplish your division goals?</a:t>
            </a:r>
            <a:endParaRPr sz="2100"/>
          </a:p>
          <a:p>
            <a:pPr marL="457200" lvl="0" indent="-349344" algn="l" rtl="0">
              <a:lnSpc>
                <a:spcPct val="100000"/>
              </a:lnSpc>
              <a:spcBef>
                <a:spcPts val="0"/>
              </a:spcBef>
              <a:spcAft>
                <a:spcPts val="0"/>
              </a:spcAft>
              <a:buSzPts val="1900"/>
              <a:buChar char="●"/>
            </a:pPr>
            <a:r>
              <a:rPr lang="en-US" sz="2100"/>
              <a:t>What might be some “look fors,” and what </a:t>
            </a:r>
            <a:endParaRPr sz="2100"/>
          </a:p>
          <a:p>
            <a:pPr marL="457200" lvl="0" indent="0" algn="l" rtl="0">
              <a:lnSpc>
                <a:spcPct val="100000"/>
              </a:lnSpc>
              <a:spcBef>
                <a:spcPts val="0"/>
              </a:spcBef>
              <a:spcAft>
                <a:spcPts val="0"/>
              </a:spcAft>
              <a:buSzPts val="3200"/>
              <a:buNone/>
            </a:pPr>
            <a:r>
              <a:rPr lang="en-US" sz="2100"/>
              <a:t>coaching moves might you make?</a:t>
            </a:r>
            <a:endParaRPr sz="2100"/>
          </a:p>
        </p:txBody>
      </p:sp>
      <p:pic>
        <p:nvPicPr>
          <p:cNvPr id="780" name="Google Shape;780;p9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52326" y="1533087"/>
            <a:ext cx="3700151" cy="2096364"/>
          </a:xfrm>
          <a:prstGeom prst="rect">
            <a:avLst/>
          </a:prstGeom>
          <a:noFill/>
          <a:ln>
            <a:noFill/>
          </a:ln>
        </p:spPr>
      </p:pic>
      <p:pic>
        <p:nvPicPr>
          <p:cNvPr id="781" name="Google Shape;781;p9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729499" y="1435850"/>
            <a:ext cx="2504126" cy="2290850"/>
          </a:xfrm>
          <a:prstGeom prst="rect">
            <a:avLst/>
          </a:prstGeom>
          <a:noFill/>
          <a:ln>
            <a:noFill/>
          </a:ln>
        </p:spPr>
      </p:pic>
      <p:pic>
        <p:nvPicPr>
          <p:cNvPr id="782" name="Google Shape;782;p99">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0" y="5531120"/>
            <a:ext cx="1326875" cy="1326875"/>
          </a:xfrm>
          <a:prstGeom prst="rect">
            <a:avLst/>
          </a:prstGeom>
          <a:noFill/>
          <a:ln>
            <a:noFill/>
          </a:ln>
        </p:spPr>
      </p:pic>
      <p:pic>
        <p:nvPicPr>
          <p:cNvPr id="783" name="Google Shape;783;p99">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rot="1389668">
            <a:off x="8133254" y="4547364"/>
            <a:ext cx="805742" cy="77407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0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Teaming Structure:</a:t>
            </a:r>
            <a:endParaRPr/>
          </a:p>
          <a:p>
            <a:pPr marL="0" lvl="0" indent="0" algn="ctr" rtl="0">
              <a:lnSpc>
                <a:spcPct val="100000"/>
              </a:lnSpc>
              <a:spcBef>
                <a:spcPts val="0"/>
              </a:spcBef>
              <a:spcAft>
                <a:spcPts val="0"/>
              </a:spcAft>
              <a:buSzPct val="111111"/>
              <a:buNone/>
            </a:pPr>
            <a:r>
              <a:rPr lang="en-US"/>
              <a:t>Working smarter, not harder</a:t>
            </a:r>
            <a:endParaRPr/>
          </a:p>
        </p:txBody>
      </p:sp>
      <p:pic>
        <p:nvPicPr>
          <p:cNvPr id="790" name="Google Shape;790;p10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2043409"/>
            <a:ext cx="9143999" cy="2771182"/>
          </a:xfrm>
          <a:prstGeom prst="rect">
            <a:avLst/>
          </a:prstGeom>
          <a:noFill/>
          <a:ln>
            <a:noFill/>
          </a:ln>
        </p:spPr>
      </p:pic>
      <p:sp>
        <p:nvSpPr>
          <p:cNvPr id="791" name="Google Shape;791;p100"/>
          <p:cNvSpPr txBox="1"/>
          <p:nvPr/>
        </p:nvSpPr>
        <p:spPr>
          <a:xfrm rot="-855067">
            <a:off x="297268" y="5142915"/>
            <a:ext cx="3666946" cy="101589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Division Level Teams</a:t>
            </a:r>
            <a:endParaRPr sz="18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represented on</a:t>
            </a:r>
            <a:endParaRPr sz="18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Division Leadership Team</a:t>
            </a:r>
            <a:endParaRPr sz="1800" b="1" i="0" u="none" strike="noStrike" cap="none">
              <a:solidFill>
                <a:srgbClr val="000000"/>
              </a:solidFill>
              <a:latin typeface="Verdana"/>
              <a:ea typeface="Verdana"/>
              <a:cs typeface="Verdana"/>
              <a:sym typeface="Verdana"/>
            </a:endParaRPr>
          </a:p>
        </p:txBody>
      </p:sp>
      <p:sp>
        <p:nvSpPr>
          <p:cNvPr id="792" name="Google Shape;792;p100"/>
          <p:cNvSpPr txBox="1"/>
          <p:nvPr/>
        </p:nvSpPr>
        <p:spPr>
          <a:xfrm rot="-855067">
            <a:off x="4640668" y="5142915"/>
            <a:ext cx="3666946" cy="101589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School Level Teams</a:t>
            </a:r>
            <a:endParaRPr sz="18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represented on</a:t>
            </a:r>
            <a:endParaRPr sz="18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School Leadership Team</a:t>
            </a:r>
            <a:endParaRPr sz="1800" b="1" i="0" u="none" strike="noStrike" cap="none">
              <a:solidFill>
                <a:srgbClr val="000000"/>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5"/>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Verdana"/>
              <a:buNone/>
            </a:pPr>
            <a:r>
              <a:rPr lang="en-US" sz="3400" dirty="0"/>
              <a:t>Systems Coaching Institute 101</a:t>
            </a:r>
            <a:br>
              <a:rPr lang="en-US" sz="3400" dirty="0"/>
            </a:br>
            <a:r>
              <a:rPr lang="en-US" sz="3400" dirty="0"/>
              <a:t>Learning Intentions</a:t>
            </a:r>
            <a:endParaRPr dirty="0"/>
          </a:p>
        </p:txBody>
      </p:sp>
      <p:sp>
        <p:nvSpPr>
          <p:cNvPr id="263" name="Google Shape;263;p45"/>
          <p:cNvSpPr txBox="1">
            <a:spLocks noGrp="1"/>
          </p:cNvSpPr>
          <p:nvPr>
            <p:ph type="body" idx="4294967295"/>
          </p:nvPr>
        </p:nvSpPr>
        <p:spPr>
          <a:xfrm>
            <a:off x="231225" y="1728800"/>
            <a:ext cx="8639700" cy="539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r>
              <a:rPr lang="en-US" sz="2900">
                <a:solidFill>
                  <a:srgbClr val="C00000"/>
                </a:solidFill>
                <a:latin typeface="Verdana"/>
                <a:ea typeface="Verdana"/>
                <a:cs typeface="Verdana"/>
                <a:sym typeface="Verdana"/>
              </a:rPr>
              <a:t>Day 2 </a:t>
            </a:r>
            <a:endParaRPr/>
          </a:p>
          <a:p>
            <a:pPr marL="457200" lvl="0" indent="-400050" algn="l" rtl="0">
              <a:lnSpc>
                <a:spcPct val="100000"/>
              </a:lnSpc>
              <a:spcBef>
                <a:spcPts val="0"/>
              </a:spcBef>
              <a:spcAft>
                <a:spcPts val="0"/>
              </a:spcAft>
              <a:buSzPts val="2700"/>
              <a:buFont typeface="Verdana"/>
              <a:buAutoNum type="arabicPeriod"/>
            </a:pPr>
            <a:r>
              <a:rPr lang="en-US" sz="2700"/>
              <a:t>Continue to apply a systems coaching lens to Core Component 1 - Aligned organizational structures with a focus on Workforce Capacity- Features: Professional Learning, Routines and Procedures and Coaching </a:t>
            </a:r>
            <a:endParaRPr sz="2700"/>
          </a:p>
          <a:p>
            <a:pPr marL="457200" lvl="0" indent="-400050" algn="l" rtl="0">
              <a:lnSpc>
                <a:spcPct val="100000"/>
              </a:lnSpc>
              <a:spcBef>
                <a:spcPts val="0"/>
              </a:spcBef>
              <a:spcAft>
                <a:spcPts val="0"/>
              </a:spcAft>
              <a:buSzPts val="2700"/>
              <a:buFont typeface="Verdana"/>
              <a:buAutoNum type="arabicPeriod"/>
            </a:pPr>
            <a:r>
              <a:rPr lang="en-US" sz="2700"/>
              <a:t>Develop conceptual understand and skill acquisition of effective communication skills and their place within aligned organizational structures</a:t>
            </a:r>
            <a:endParaRPr sz="2700"/>
          </a:p>
          <a:p>
            <a:pPr marL="457200" lvl="0" indent="-400050" algn="l" rtl="0">
              <a:lnSpc>
                <a:spcPct val="100000"/>
              </a:lnSpc>
              <a:spcBef>
                <a:spcPts val="0"/>
              </a:spcBef>
              <a:spcAft>
                <a:spcPts val="0"/>
              </a:spcAft>
              <a:buSzPts val="2700"/>
              <a:buFont typeface="Verdana"/>
              <a:buAutoNum type="arabicPeriod"/>
            </a:pPr>
            <a:r>
              <a:rPr lang="en-US" sz="2700"/>
              <a:t>Complete a Coaches Self-Assessment (from Teaming Book, Aguilar)</a:t>
            </a:r>
            <a:endParaRPr sz="2700"/>
          </a:p>
          <a:p>
            <a:pPr marL="0" lvl="0" indent="0" algn="l" rtl="0">
              <a:lnSpc>
                <a:spcPct val="100000"/>
              </a:lnSpc>
              <a:spcBef>
                <a:spcPts val="0"/>
              </a:spcBef>
              <a:spcAft>
                <a:spcPts val="0"/>
              </a:spcAft>
              <a:buSzPts val="3200"/>
              <a:buNone/>
            </a:pPr>
            <a:endParaRPr sz="2800">
              <a:latin typeface="Arial"/>
              <a:ea typeface="Arial"/>
              <a:cs typeface="Arial"/>
              <a:sym typeface="Arial"/>
            </a:endParaRPr>
          </a:p>
          <a:p>
            <a:pPr marL="0" lvl="0" indent="0" algn="l" rtl="0">
              <a:lnSpc>
                <a:spcPct val="100000"/>
              </a:lnSpc>
              <a:spcBef>
                <a:spcPts val="0"/>
              </a:spcBef>
              <a:spcAft>
                <a:spcPts val="0"/>
              </a:spcAft>
              <a:buSzPts val="3200"/>
              <a:buNone/>
            </a:pPr>
            <a:endParaRPr sz="2300">
              <a:latin typeface="Arial"/>
              <a:ea typeface="Arial"/>
              <a:cs typeface="Arial"/>
              <a:sym typeface="Arial"/>
            </a:endParaRPr>
          </a:p>
          <a:p>
            <a:pPr marL="457200" lvl="0" indent="0" algn="l" rtl="0">
              <a:lnSpc>
                <a:spcPct val="100000"/>
              </a:lnSpc>
              <a:spcBef>
                <a:spcPts val="0"/>
              </a:spcBef>
              <a:spcAft>
                <a:spcPts val="0"/>
              </a:spcAft>
              <a:buSzPts val="3200"/>
              <a:buNone/>
            </a:pPr>
            <a:endParaRPr sz="2300">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0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US"/>
              <a:t>Tools for Efficiency: </a:t>
            </a:r>
            <a:endParaRPr/>
          </a:p>
          <a:p>
            <a:pPr marL="0" lvl="0" indent="0" algn="ctr" rtl="0">
              <a:lnSpc>
                <a:spcPct val="100000"/>
              </a:lnSpc>
              <a:spcBef>
                <a:spcPts val="0"/>
              </a:spcBef>
              <a:spcAft>
                <a:spcPts val="0"/>
              </a:spcAft>
              <a:buSzPct val="111111"/>
              <a:buNone/>
            </a:pPr>
            <a:r>
              <a:rPr lang="en-US"/>
              <a:t>Documentation of Team Members</a:t>
            </a:r>
            <a:endParaRPr/>
          </a:p>
        </p:txBody>
      </p:sp>
      <p:pic>
        <p:nvPicPr>
          <p:cNvPr id="799" name="Google Shape;799;p10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84750" y="1493750"/>
            <a:ext cx="6974498" cy="473372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0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US"/>
              <a:t>Effective and Efficient  </a:t>
            </a:r>
            <a:endParaRPr/>
          </a:p>
          <a:p>
            <a:pPr marL="0" lvl="0" indent="0" algn="ctr" rtl="0">
              <a:lnSpc>
                <a:spcPct val="100000"/>
              </a:lnSpc>
              <a:spcBef>
                <a:spcPts val="0"/>
              </a:spcBef>
              <a:spcAft>
                <a:spcPts val="0"/>
              </a:spcAft>
              <a:buSzPct val="111111"/>
              <a:buNone/>
            </a:pPr>
            <a:r>
              <a:rPr lang="en-US"/>
              <a:t>Meeting Structure</a:t>
            </a:r>
            <a:endParaRPr/>
          </a:p>
        </p:txBody>
      </p:sp>
      <p:pic>
        <p:nvPicPr>
          <p:cNvPr id="806" name="Google Shape;806;p10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90300" y="1458050"/>
            <a:ext cx="8363389" cy="45077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104"/>
          <p:cNvSpPr txBox="1">
            <a:spLocks noGrp="1"/>
          </p:cNvSpPr>
          <p:nvPr>
            <p:ph type="title"/>
          </p:nvPr>
        </p:nvSpPr>
        <p:spPr>
          <a:xfrm>
            <a:off x="228600" y="190500"/>
            <a:ext cx="8686800" cy="10611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Creating an Enabling &amp; </a:t>
            </a:r>
            <a:br>
              <a:rPr lang="en-US"/>
            </a:br>
            <a:r>
              <a:rPr lang="en-US"/>
              <a:t>Collaborative Context</a:t>
            </a:r>
            <a:endParaRPr/>
          </a:p>
        </p:txBody>
      </p:sp>
      <p:sp>
        <p:nvSpPr>
          <p:cNvPr id="823" name="Google Shape;823;p104"/>
          <p:cNvSpPr txBox="1">
            <a:spLocks noGrp="1"/>
          </p:cNvSpPr>
          <p:nvPr>
            <p:ph type="body" idx="1"/>
          </p:nvPr>
        </p:nvSpPr>
        <p:spPr>
          <a:xfrm>
            <a:off x="452375" y="1694878"/>
            <a:ext cx="8310600" cy="4441200"/>
          </a:xfrm>
          <a:prstGeom prst="rect">
            <a:avLst/>
          </a:prstGeom>
          <a:noFill/>
          <a:ln>
            <a:noFill/>
          </a:ln>
        </p:spPr>
        <p:txBody>
          <a:bodyPr spcFirstLastPara="1" wrap="square" lIns="91425" tIns="45700" rIns="91425" bIns="45700" anchor="t" anchorCtr="0">
            <a:normAutofit/>
          </a:bodyPr>
          <a:lstStyle/>
          <a:p>
            <a:pPr marL="25400" lvl="0" indent="0" algn="ctr" rtl="0">
              <a:lnSpc>
                <a:spcPct val="100000"/>
              </a:lnSpc>
              <a:spcBef>
                <a:spcPts val="640"/>
              </a:spcBef>
              <a:spcAft>
                <a:spcPts val="0"/>
              </a:spcAft>
              <a:buSzPts val="3459"/>
              <a:buNone/>
            </a:pPr>
            <a:r>
              <a:rPr lang="en-US" sz="2800"/>
              <a:t>An effective coach creates a </a:t>
            </a:r>
            <a:r>
              <a:rPr lang="en-US" sz="2800">
                <a:solidFill>
                  <a:srgbClr val="980000"/>
                </a:solidFill>
              </a:rPr>
              <a:t>hospitable environment (culture)</a:t>
            </a:r>
            <a:r>
              <a:rPr lang="en-US" sz="2800">
                <a:solidFill>
                  <a:schemeClr val="accent2"/>
                </a:solidFill>
              </a:rPr>
              <a:t> </a:t>
            </a:r>
            <a:r>
              <a:rPr lang="en-US" sz="2800"/>
              <a:t>to support the use of skills through effective communication, collaboration, problem-solving, and shared ownership by demonstrating flexibility, supportiveness, approachability, and trustworthiness in a non-judgmental, hospital environment for individuals, teams and leaders.</a:t>
            </a:r>
            <a:endParaRPr sz="2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05"/>
          <p:cNvSpPr txBox="1">
            <a:spLocks noGrp="1"/>
          </p:cNvSpPr>
          <p:nvPr>
            <p:ph type="title"/>
          </p:nvPr>
        </p:nvSpPr>
        <p:spPr>
          <a:xfrm>
            <a:off x="228600" y="190500"/>
            <a:ext cx="8686800" cy="1131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Create a Culture of Trust</a:t>
            </a:r>
            <a:endParaRPr/>
          </a:p>
        </p:txBody>
      </p:sp>
      <p:sp>
        <p:nvSpPr>
          <p:cNvPr id="830" name="Google Shape;830;p105"/>
          <p:cNvSpPr txBox="1">
            <a:spLocks noGrp="1"/>
          </p:cNvSpPr>
          <p:nvPr>
            <p:ph type="body" idx="1"/>
          </p:nvPr>
        </p:nvSpPr>
        <p:spPr>
          <a:xfrm>
            <a:off x="140375" y="2345725"/>
            <a:ext cx="4291200" cy="2266500"/>
          </a:xfrm>
          <a:prstGeom prst="rect">
            <a:avLst/>
          </a:prstGeom>
          <a:noFill/>
          <a:ln>
            <a:noFill/>
          </a:ln>
        </p:spPr>
        <p:txBody>
          <a:bodyPr spcFirstLastPara="1" wrap="square" lIns="91400" tIns="45700" rIns="91400" bIns="45700" anchor="t" anchorCtr="0">
            <a:normAutofit/>
          </a:bodyPr>
          <a:lstStyle/>
          <a:p>
            <a:pPr marL="25400" lvl="0" indent="0" algn="ctr" rtl="0">
              <a:lnSpc>
                <a:spcPct val="100000"/>
              </a:lnSpc>
              <a:spcBef>
                <a:spcPts val="0"/>
              </a:spcBef>
              <a:spcAft>
                <a:spcPts val="0"/>
              </a:spcAft>
              <a:buSzPts val="3200"/>
              <a:buNone/>
            </a:pPr>
            <a:r>
              <a:rPr lang="en-US"/>
              <a:t>Building or rebuilding a </a:t>
            </a:r>
            <a:r>
              <a:rPr lang="en-US">
                <a:solidFill>
                  <a:srgbClr val="980000"/>
                </a:solidFill>
              </a:rPr>
              <a:t>culture of trust</a:t>
            </a:r>
            <a:r>
              <a:rPr lang="en-US">
                <a:solidFill>
                  <a:srgbClr val="C00000"/>
                </a:solidFill>
              </a:rPr>
              <a:t> </a:t>
            </a:r>
            <a:r>
              <a:rPr lang="en-US"/>
              <a:t>takes time and determination.</a:t>
            </a:r>
            <a:endParaRPr/>
          </a:p>
        </p:txBody>
      </p:sp>
      <p:pic>
        <p:nvPicPr>
          <p:cNvPr id="831" name="Google Shape;831;p105" title="decorative"/>
          <p:cNvPicPr preferRelativeResize="0"/>
          <p:nvPr/>
        </p:nvPicPr>
        <p:blipFill rotWithShape="1">
          <a:blip r:embed="rId3">
            <a:alphaModFix/>
          </a:blip>
          <a:srcRect/>
          <a:stretch/>
        </p:blipFill>
        <p:spPr>
          <a:xfrm>
            <a:off x="4703723" y="2145262"/>
            <a:ext cx="3951125" cy="2667425"/>
          </a:xfrm>
          <a:prstGeom prst="rect">
            <a:avLst/>
          </a:prstGeom>
          <a:noFill/>
          <a:ln w="9525" cap="flat" cmpd="sng">
            <a:solidFill>
              <a:srgbClr val="4D4D4D"/>
            </a:solidFill>
            <a:prstDash val="solid"/>
            <a:round/>
            <a:headEnd type="none" w="sm" len="sm"/>
            <a:tailEnd type="none" w="sm" len="sm"/>
          </a:ln>
        </p:spPr>
      </p:pic>
      <p:pic>
        <p:nvPicPr>
          <p:cNvPr id="832" name="Google Shape;832;p10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5531120"/>
            <a:ext cx="1326875" cy="13268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06"/>
          <p:cNvSpPr txBox="1">
            <a:spLocks noGrp="1"/>
          </p:cNvSpPr>
          <p:nvPr>
            <p:ph type="title"/>
          </p:nvPr>
        </p:nvSpPr>
        <p:spPr>
          <a:xfrm>
            <a:off x="228600" y="190500"/>
            <a:ext cx="8686800" cy="9528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Why is trust important?</a:t>
            </a:r>
            <a:endParaRPr/>
          </a:p>
        </p:txBody>
      </p:sp>
      <p:sp>
        <p:nvSpPr>
          <p:cNvPr id="839" name="Google Shape;839;p106"/>
          <p:cNvSpPr txBox="1">
            <a:spLocks noGrp="1"/>
          </p:cNvSpPr>
          <p:nvPr>
            <p:ph type="body" idx="1"/>
          </p:nvPr>
        </p:nvSpPr>
        <p:spPr>
          <a:xfrm>
            <a:off x="386250" y="1341350"/>
            <a:ext cx="8529300" cy="5516700"/>
          </a:xfrm>
          <a:prstGeom prst="rect">
            <a:avLst/>
          </a:prstGeom>
          <a:noFill/>
          <a:ln>
            <a:noFill/>
          </a:ln>
        </p:spPr>
        <p:txBody>
          <a:bodyPr spcFirstLastPara="1" wrap="square" lIns="91400" tIns="45700" rIns="91400" bIns="45700" anchor="t" anchorCtr="0">
            <a:noAutofit/>
          </a:bodyPr>
          <a:lstStyle/>
          <a:p>
            <a:pPr marL="457200" lvl="0" indent="-431800" algn="l" rtl="0">
              <a:lnSpc>
                <a:spcPct val="100000"/>
              </a:lnSpc>
              <a:spcBef>
                <a:spcPts val="0"/>
              </a:spcBef>
              <a:spcAft>
                <a:spcPts val="0"/>
              </a:spcAft>
              <a:buSzPts val="3200"/>
              <a:buChar char="•"/>
            </a:pPr>
            <a:r>
              <a:rPr lang="en-US" sz="3000"/>
              <a:t>Increases levels of engagement</a:t>
            </a:r>
            <a:endParaRPr sz="3000"/>
          </a:p>
          <a:p>
            <a:pPr marL="457200" lvl="0" indent="0" algn="l" rtl="0">
              <a:lnSpc>
                <a:spcPct val="100000"/>
              </a:lnSpc>
              <a:spcBef>
                <a:spcPts val="0"/>
              </a:spcBef>
              <a:spcAft>
                <a:spcPts val="0"/>
              </a:spcAft>
              <a:buNone/>
            </a:pPr>
            <a:endParaRPr sz="3000"/>
          </a:p>
          <a:p>
            <a:pPr marL="457200" lvl="0" indent="-431800" algn="l" rtl="0">
              <a:lnSpc>
                <a:spcPct val="100000"/>
              </a:lnSpc>
              <a:spcBef>
                <a:spcPts val="0"/>
              </a:spcBef>
              <a:spcAft>
                <a:spcPts val="0"/>
              </a:spcAft>
              <a:buSzPts val="3200"/>
              <a:buChar char="•"/>
            </a:pPr>
            <a:r>
              <a:rPr lang="en-US" sz="3000"/>
              <a:t>People are happier</a:t>
            </a:r>
            <a:endParaRPr sz="3000"/>
          </a:p>
          <a:p>
            <a:pPr marL="457200" lvl="0" indent="0" algn="l" rtl="0">
              <a:lnSpc>
                <a:spcPct val="100000"/>
              </a:lnSpc>
              <a:spcBef>
                <a:spcPts val="0"/>
              </a:spcBef>
              <a:spcAft>
                <a:spcPts val="0"/>
              </a:spcAft>
              <a:buNone/>
            </a:pPr>
            <a:endParaRPr sz="3000"/>
          </a:p>
          <a:p>
            <a:pPr marL="457200" lvl="0" indent="-431800" algn="l" rtl="0">
              <a:lnSpc>
                <a:spcPct val="100000"/>
              </a:lnSpc>
              <a:spcBef>
                <a:spcPts val="0"/>
              </a:spcBef>
              <a:spcAft>
                <a:spcPts val="0"/>
              </a:spcAft>
              <a:buSzPts val="3200"/>
              <a:buChar char="•"/>
            </a:pPr>
            <a:r>
              <a:rPr lang="en-US" sz="3000"/>
              <a:t>More productive</a:t>
            </a:r>
            <a:endParaRPr sz="3000"/>
          </a:p>
          <a:p>
            <a:pPr marL="457200" lvl="0" indent="0" algn="l" rtl="0">
              <a:lnSpc>
                <a:spcPct val="100000"/>
              </a:lnSpc>
              <a:spcBef>
                <a:spcPts val="0"/>
              </a:spcBef>
              <a:spcAft>
                <a:spcPts val="0"/>
              </a:spcAft>
              <a:buNone/>
            </a:pPr>
            <a:endParaRPr sz="3000"/>
          </a:p>
          <a:p>
            <a:pPr marL="457200" lvl="0" indent="-431800" algn="l" rtl="0">
              <a:lnSpc>
                <a:spcPct val="100000"/>
              </a:lnSpc>
              <a:spcBef>
                <a:spcPts val="0"/>
              </a:spcBef>
              <a:spcAft>
                <a:spcPts val="0"/>
              </a:spcAft>
              <a:buSzPts val="3200"/>
              <a:buChar char="•"/>
            </a:pPr>
            <a:r>
              <a:rPr lang="en-US" sz="3000"/>
              <a:t>Better outcomes for all</a:t>
            </a:r>
            <a:endParaRPr sz="3000"/>
          </a:p>
          <a:p>
            <a:pPr marL="457200" lvl="0" indent="0" algn="l" rtl="0">
              <a:lnSpc>
                <a:spcPct val="100000"/>
              </a:lnSpc>
              <a:spcBef>
                <a:spcPts val="0"/>
              </a:spcBef>
              <a:spcAft>
                <a:spcPts val="0"/>
              </a:spcAft>
              <a:buNone/>
            </a:pPr>
            <a:endParaRPr sz="3000"/>
          </a:p>
          <a:p>
            <a:pPr marL="457200" lvl="0" indent="-431800" algn="l" rtl="0">
              <a:lnSpc>
                <a:spcPct val="100000"/>
              </a:lnSpc>
              <a:spcBef>
                <a:spcPts val="0"/>
              </a:spcBef>
              <a:spcAft>
                <a:spcPts val="0"/>
              </a:spcAft>
              <a:buSzPts val="3200"/>
              <a:buChar char="•"/>
            </a:pPr>
            <a:r>
              <a:rPr lang="en-US" sz="3000"/>
              <a:t>Neurological connections between trust, leadership and organizations/ team's performance and outcomes</a:t>
            </a:r>
            <a:endParaRPr/>
          </a:p>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07"/>
          <p:cNvSpPr txBox="1">
            <a:spLocks noGrp="1"/>
          </p:cNvSpPr>
          <p:nvPr>
            <p:ph type="body" idx="1"/>
          </p:nvPr>
        </p:nvSpPr>
        <p:spPr>
          <a:xfrm>
            <a:off x="181800" y="1371900"/>
            <a:ext cx="8780400" cy="56937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20000"/>
              </a:lnSpc>
              <a:spcBef>
                <a:spcPts val="0"/>
              </a:spcBef>
              <a:spcAft>
                <a:spcPts val="0"/>
              </a:spcAft>
              <a:buSzPct val="142857"/>
              <a:buNone/>
            </a:pPr>
            <a:r>
              <a:rPr lang="en-US" dirty="0">
                <a:solidFill>
                  <a:srgbClr val="980000"/>
                </a:solidFill>
              </a:rPr>
              <a:t>Practice communication skills</a:t>
            </a:r>
            <a:endParaRPr dirty="0">
              <a:solidFill>
                <a:srgbClr val="980000"/>
              </a:solidFill>
            </a:endParaRPr>
          </a:p>
          <a:p>
            <a:pPr marL="914400" lvl="0" indent="-401319" algn="l" rtl="0">
              <a:lnSpc>
                <a:spcPct val="120000"/>
              </a:lnSpc>
              <a:spcBef>
                <a:spcPts val="0"/>
              </a:spcBef>
              <a:spcAft>
                <a:spcPts val="0"/>
              </a:spcAft>
              <a:buSzPct val="100000"/>
              <a:buChar char="•"/>
            </a:pPr>
            <a:r>
              <a:rPr lang="en-US" dirty="0"/>
              <a:t>Active listening</a:t>
            </a:r>
            <a:endParaRPr dirty="0"/>
          </a:p>
          <a:p>
            <a:pPr marL="914400" lvl="0" indent="-401319" algn="l" rtl="0">
              <a:lnSpc>
                <a:spcPct val="120000"/>
              </a:lnSpc>
              <a:spcBef>
                <a:spcPts val="0"/>
              </a:spcBef>
              <a:spcAft>
                <a:spcPts val="0"/>
              </a:spcAft>
              <a:buSzPct val="100000"/>
              <a:buChar char="•"/>
            </a:pPr>
            <a:r>
              <a:rPr lang="en-US" dirty="0"/>
              <a:t>Asking clarifying questions</a:t>
            </a:r>
            <a:endParaRPr dirty="0"/>
          </a:p>
          <a:p>
            <a:pPr marL="914400" lvl="0" indent="-401318" algn="l" rtl="0">
              <a:lnSpc>
                <a:spcPct val="120000"/>
              </a:lnSpc>
              <a:spcBef>
                <a:spcPts val="0"/>
              </a:spcBef>
              <a:spcAft>
                <a:spcPts val="0"/>
              </a:spcAft>
              <a:buSzPct val="100000"/>
              <a:buChar char="•"/>
            </a:pPr>
            <a:r>
              <a:rPr lang="en-US" dirty="0"/>
              <a:t>Summarizing to ensure understanding</a:t>
            </a:r>
            <a:endParaRPr dirty="0"/>
          </a:p>
          <a:p>
            <a:pPr marL="0" lvl="0" indent="0" algn="l" rtl="0">
              <a:lnSpc>
                <a:spcPct val="120000"/>
              </a:lnSpc>
              <a:spcBef>
                <a:spcPts val="0"/>
              </a:spcBef>
              <a:spcAft>
                <a:spcPts val="0"/>
              </a:spcAft>
              <a:buNone/>
            </a:pPr>
            <a:endParaRPr dirty="0"/>
          </a:p>
          <a:p>
            <a:pPr marL="0" lvl="0" indent="0" algn="l" rtl="0">
              <a:lnSpc>
                <a:spcPct val="120000"/>
              </a:lnSpc>
              <a:spcBef>
                <a:spcPts val="0"/>
              </a:spcBef>
              <a:spcAft>
                <a:spcPts val="0"/>
              </a:spcAft>
              <a:buSzPct val="142857"/>
              <a:buNone/>
            </a:pPr>
            <a:r>
              <a:rPr lang="en-US" dirty="0">
                <a:solidFill>
                  <a:srgbClr val="980000"/>
                </a:solidFill>
              </a:rPr>
              <a:t>Acknowledge strengths</a:t>
            </a:r>
            <a:endParaRPr dirty="0">
              <a:solidFill>
                <a:srgbClr val="980000"/>
              </a:solidFill>
            </a:endParaRPr>
          </a:p>
          <a:p>
            <a:pPr marL="914400" lvl="0" indent="-401319" algn="l" rtl="0">
              <a:lnSpc>
                <a:spcPct val="120000"/>
              </a:lnSpc>
              <a:spcBef>
                <a:spcPts val="0"/>
              </a:spcBef>
              <a:spcAft>
                <a:spcPts val="0"/>
              </a:spcAft>
              <a:buSzPct val="100000"/>
              <a:buChar char="•"/>
            </a:pPr>
            <a:r>
              <a:rPr lang="en-US" dirty="0"/>
              <a:t>Role effectiveness</a:t>
            </a:r>
            <a:endParaRPr dirty="0"/>
          </a:p>
          <a:p>
            <a:pPr marL="914400" lvl="0" indent="-401319" algn="l" rtl="0">
              <a:lnSpc>
                <a:spcPct val="120000"/>
              </a:lnSpc>
              <a:spcBef>
                <a:spcPts val="0"/>
              </a:spcBef>
              <a:spcAft>
                <a:spcPts val="0"/>
              </a:spcAft>
              <a:buSzPct val="100000"/>
              <a:buChar char="•"/>
            </a:pPr>
            <a:r>
              <a:rPr lang="en-US" dirty="0"/>
              <a:t>Deep understanding of the work</a:t>
            </a:r>
            <a:endParaRPr dirty="0"/>
          </a:p>
          <a:p>
            <a:pPr marL="914400" lvl="0" indent="-401318" algn="l" rtl="0">
              <a:lnSpc>
                <a:spcPct val="120000"/>
              </a:lnSpc>
              <a:spcBef>
                <a:spcPts val="0"/>
              </a:spcBef>
              <a:spcAft>
                <a:spcPts val="0"/>
              </a:spcAft>
              <a:buSzPct val="100000"/>
              <a:buChar char="•"/>
            </a:pPr>
            <a:r>
              <a:rPr lang="en-US" dirty="0"/>
              <a:t>Accomplishing tasks</a:t>
            </a:r>
            <a:endParaRPr dirty="0"/>
          </a:p>
          <a:p>
            <a:pPr marL="0" lvl="0" indent="0" algn="l" rtl="0">
              <a:lnSpc>
                <a:spcPct val="120000"/>
              </a:lnSpc>
              <a:spcBef>
                <a:spcPts val="0"/>
              </a:spcBef>
              <a:spcAft>
                <a:spcPts val="0"/>
              </a:spcAft>
              <a:buNone/>
            </a:pPr>
            <a:endParaRPr dirty="0"/>
          </a:p>
          <a:p>
            <a:pPr marL="0" lvl="0" indent="0" algn="l" rtl="0">
              <a:lnSpc>
                <a:spcPct val="120000"/>
              </a:lnSpc>
              <a:spcBef>
                <a:spcPts val="0"/>
              </a:spcBef>
              <a:spcAft>
                <a:spcPts val="0"/>
              </a:spcAft>
              <a:buSzPct val="142857"/>
              <a:buNone/>
            </a:pPr>
            <a:r>
              <a:rPr lang="en-US" dirty="0">
                <a:solidFill>
                  <a:srgbClr val="980000"/>
                </a:solidFill>
              </a:rPr>
              <a:t>Notice (not to attend to yet)</a:t>
            </a:r>
            <a:endParaRPr dirty="0">
              <a:solidFill>
                <a:srgbClr val="980000"/>
              </a:solidFill>
            </a:endParaRPr>
          </a:p>
          <a:p>
            <a:pPr marL="914400" lvl="0" indent="-401319" algn="l" rtl="0">
              <a:lnSpc>
                <a:spcPct val="120000"/>
              </a:lnSpc>
              <a:spcBef>
                <a:spcPts val="0"/>
              </a:spcBef>
              <a:spcAft>
                <a:spcPts val="0"/>
              </a:spcAft>
              <a:buSzPct val="100000"/>
              <a:buChar char="•"/>
            </a:pPr>
            <a:r>
              <a:rPr lang="en-US" dirty="0"/>
              <a:t>Who is speaking most, leading most, etc.</a:t>
            </a:r>
            <a:endParaRPr dirty="0"/>
          </a:p>
          <a:p>
            <a:pPr marL="914400" lvl="0" indent="-401319" algn="l" rtl="0">
              <a:lnSpc>
                <a:spcPct val="120000"/>
              </a:lnSpc>
              <a:spcBef>
                <a:spcPts val="0"/>
              </a:spcBef>
              <a:spcAft>
                <a:spcPts val="0"/>
              </a:spcAft>
              <a:buSzPct val="100000"/>
              <a:buChar char="•"/>
            </a:pPr>
            <a:r>
              <a:rPr lang="en-US" dirty="0"/>
              <a:t>Is there balance of voice</a:t>
            </a:r>
            <a:endParaRPr dirty="0"/>
          </a:p>
          <a:p>
            <a:pPr marL="914400" lvl="0" indent="-401319" algn="l" rtl="0">
              <a:lnSpc>
                <a:spcPct val="120000"/>
              </a:lnSpc>
              <a:spcBef>
                <a:spcPts val="0"/>
              </a:spcBef>
              <a:spcAft>
                <a:spcPts val="0"/>
              </a:spcAft>
              <a:buSzPct val="100000"/>
              <a:buChar char="•"/>
            </a:pPr>
            <a:r>
              <a:rPr lang="en-US" dirty="0"/>
              <a:t>What’s on most agendas</a:t>
            </a:r>
            <a:endParaRPr dirty="0"/>
          </a:p>
          <a:p>
            <a:pPr marL="914400" lvl="0" indent="-401319" algn="l" rtl="0">
              <a:lnSpc>
                <a:spcPct val="120000"/>
              </a:lnSpc>
              <a:spcBef>
                <a:spcPts val="0"/>
              </a:spcBef>
              <a:spcAft>
                <a:spcPts val="0"/>
              </a:spcAft>
              <a:buSzPct val="100000"/>
              <a:buChar char="•"/>
            </a:pPr>
            <a:r>
              <a:rPr lang="en-US" dirty="0"/>
              <a:t>What are the conversations about</a:t>
            </a:r>
            <a:endParaRPr dirty="0"/>
          </a:p>
          <a:p>
            <a:pPr marL="914400" lvl="0" indent="-401319" algn="l" rtl="0">
              <a:lnSpc>
                <a:spcPct val="120000"/>
              </a:lnSpc>
              <a:spcBef>
                <a:spcPts val="0"/>
              </a:spcBef>
              <a:spcAft>
                <a:spcPts val="0"/>
              </a:spcAft>
              <a:buSzPct val="100000"/>
              <a:buChar char="•"/>
            </a:pPr>
            <a:r>
              <a:rPr lang="en-US" dirty="0"/>
              <a:t>Are there patterns of barriers</a:t>
            </a:r>
            <a:endParaRPr dirty="0"/>
          </a:p>
        </p:txBody>
      </p:sp>
      <p:sp>
        <p:nvSpPr>
          <p:cNvPr id="846" name="Google Shape;846;p10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Building the Enabling Context</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108">
            <a:extLst>
              <a:ext uri="{C183D7F6-B498-43B3-948B-1728B52AA6E4}">
                <adec:decorative xmlns:adec="http://schemas.microsoft.com/office/drawing/2017/decorative" val="1"/>
              </a:ext>
            </a:extLst>
          </p:cNvPr>
          <p:cNvPicPr preferRelativeResize="0"/>
          <p:nvPr/>
        </p:nvPicPr>
        <p:blipFill rotWithShape="1">
          <a:blip r:embed="rId3">
            <a:alphaModFix/>
          </a:blip>
          <a:srcRect l="17271" t="31758" r="19017"/>
          <a:stretch/>
        </p:blipFill>
        <p:spPr>
          <a:xfrm>
            <a:off x="440425" y="1457950"/>
            <a:ext cx="8267400" cy="4750525"/>
          </a:xfrm>
          <a:prstGeom prst="rect">
            <a:avLst/>
          </a:prstGeom>
          <a:noFill/>
          <a:ln w="9525" cap="flat" cmpd="sng">
            <a:solidFill>
              <a:schemeClr val="dk1"/>
            </a:solidFill>
            <a:prstDash val="solid"/>
            <a:round/>
            <a:headEnd type="none" w="sm" len="sm"/>
            <a:tailEnd type="none" w="sm" len="sm"/>
          </a:ln>
        </p:spPr>
      </p:pic>
      <p:sp>
        <p:nvSpPr>
          <p:cNvPr id="853" name="Google Shape;853;p108">
            <a:extLst>
              <a:ext uri="{C183D7F6-B498-43B3-948B-1728B52AA6E4}">
                <adec:decorative xmlns:adec="http://schemas.microsoft.com/office/drawing/2017/decorative" val="1"/>
              </a:ext>
            </a:extLst>
          </p:cNvPr>
          <p:cNvSpPr/>
          <p:nvPr/>
        </p:nvSpPr>
        <p:spPr>
          <a:xfrm>
            <a:off x="440425" y="2909025"/>
            <a:ext cx="8267400" cy="690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108"/>
          <p:cNvSpPr txBox="1">
            <a:spLocks noGrp="1"/>
          </p:cNvSpPr>
          <p:nvPr>
            <p:ph type="title"/>
          </p:nvPr>
        </p:nvSpPr>
        <p:spPr>
          <a:xfrm>
            <a:off x="228600" y="190500"/>
            <a:ext cx="8686800" cy="9528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dirty="0"/>
              <a:t>NIRN Practice Profile for Coaching</a:t>
            </a: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09"/>
          <p:cNvSpPr txBox="1">
            <a:spLocks noGrp="1"/>
          </p:cNvSpPr>
          <p:nvPr>
            <p:ph type="body" idx="1"/>
          </p:nvPr>
        </p:nvSpPr>
        <p:spPr>
          <a:xfrm>
            <a:off x="96700" y="1734375"/>
            <a:ext cx="6821400" cy="4951500"/>
          </a:xfrm>
          <a:prstGeom prst="rect">
            <a:avLst/>
          </a:prstGeom>
          <a:noFill/>
          <a:ln>
            <a:noFill/>
          </a:ln>
        </p:spPr>
        <p:txBody>
          <a:bodyPr spcFirstLastPara="1" wrap="square" lIns="91425" tIns="45700" rIns="91425" bIns="45700" anchor="t" anchorCtr="0">
            <a:noAutofit/>
          </a:bodyPr>
          <a:lstStyle/>
          <a:p>
            <a:pPr marL="457200" lvl="0" indent="-387350" algn="l" rtl="0">
              <a:lnSpc>
                <a:spcPct val="100000"/>
              </a:lnSpc>
              <a:spcBef>
                <a:spcPts val="0"/>
              </a:spcBef>
              <a:spcAft>
                <a:spcPts val="0"/>
              </a:spcAft>
              <a:buSzPts val="2500"/>
              <a:buFont typeface="Verdana"/>
              <a:buChar char="•"/>
            </a:pPr>
            <a:r>
              <a:rPr lang="en-US" sz="2500" dirty="0"/>
              <a:t>Examine, understand and apply “systems” in education, systems change, and addressing complex change</a:t>
            </a:r>
            <a:endParaRPr sz="2500" dirty="0"/>
          </a:p>
          <a:p>
            <a:pPr marL="457200" lvl="0" indent="-387350" algn="l" rtl="0">
              <a:lnSpc>
                <a:spcPct val="100000"/>
              </a:lnSpc>
              <a:spcBef>
                <a:spcPts val="0"/>
              </a:spcBef>
              <a:spcAft>
                <a:spcPts val="0"/>
              </a:spcAft>
              <a:buSzPts val="2500"/>
              <a:buFont typeface="Verdana"/>
              <a:buChar char="•"/>
            </a:pPr>
            <a:r>
              <a:rPr lang="en-US" sz="2500" dirty="0"/>
              <a:t>Understand how the MTSS framework can be applied to any initiative</a:t>
            </a:r>
            <a:endParaRPr sz="2500" dirty="0"/>
          </a:p>
          <a:p>
            <a:pPr marL="457200" lvl="0" indent="-387350" algn="l" rtl="0">
              <a:lnSpc>
                <a:spcPct val="100000"/>
              </a:lnSpc>
              <a:spcBef>
                <a:spcPts val="0"/>
              </a:spcBef>
              <a:spcAft>
                <a:spcPts val="0"/>
              </a:spcAft>
              <a:buSzPts val="2500"/>
              <a:buChar char="•"/>
            </a:pPr>
            <a:r>
              <a:rPr lang="en-US" sz="2500" dirty="0"/>
              <a:t>Understand the Role &amp; Responsibilities of a Division Systems Coach</a:t>
            </a:r>
            <a:endParaRPr sz="2500" dirty="0"/>
          </a:p>
          <a:p>
            <a:pPr marL="457200" lvl="0" indent="-387350" algn="l" rtl="0">
              <a:lnSpc>
                <a:spcPct val="100000"/>
              </a:lnSpc>
              <a:spcBef>
                <a:spcPts val="0"/>
              </a:spcBef>
              <a:spcAft>
                <a:spcPts val="0"/>
              </a:spcAft>
              <a:buSzPts val="2500"/>
              <a:buFont typeface="Verdana"/>
              <a:buChar char="•"/>
            </a:pPr>
            <a:r>
              <a:rPr lang="en-US" sz="2500" dirty="0"/>
              <a:t>Develop knowledge of VA’s MTSS 5 Core Components and their Features 2.0 and tools to support implementation</a:t>
            </a:r>
            <a:endParaRPr sz="2700" dirty="0"/>
          </a:p>
        </p:txBody>
      </p:sp>
      <p:sp>
        <p:nvSpPr>
          <p:cNvPr id="861" name="Google Shape;861;p109"/>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Temperature Check</a:t>
            </a:r>
            <a:endParaRPr dirty="0"/>
          </a:p>
        </p:txBody>
      </p:sp>
      <p:pic>
        <p:nvPicPr>
          <p:cNvPr id="862" name="Google Shape;862;p10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677500" y="1966275"/>
            <a:ext cx="2149175" cy="3781201"/>
          </a:xfrm>
          <a:prstGeom prst="rect">
            <a:avLst/>
          </a:prstGeom>
          <a:noFill/>
          <a:ln>
            <a:noFill/>
          </a:ln>
        </p:spPr>
      </p:pic>
    </p:spTree>
  </p:cSld>
  <p:clrMapOvr>
    <a:masterClrMapping/>
  </p:clrMapOvr>
  <p:transition spd="med">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10"/>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dirty="0"/>
              <a:t>Please feel free to tag us at any of our social media handles below!</a:t>
            </a:r>
            <a:endParaRPr dirty="0"/>
          </a:p>
        </p:txBody>
      </p:sp>
      <p:sp>
        <p:nvSpPr>
          <p:cNvPr id="869" name="Google Shape;869;p11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Follow VTSS</a:t>
            </a:r>
            <a:endParaRPr dirty="0"/>
          </a:p>
        </p:txBody>
      </p:sp>
      <p:pic>
        <p:nvPicPr>
          <p:cNvPr id="870" name="Google Shape;870;p110" descr="Twitter icon"/>
          <p:cNvPicPr preferRelativeResize="0"/>
          <p:nvPr/>
        </p:nvPicPr>
        <p:blipFill rotWithShape="1">
          <a:blip r:embed="rId3">
            <a:alphaModFix/>
          </a:blip>
          <a:srcRect/>
          <a:stretch/>
        </p:blipFill>
        <p:spPr>
          <a:xfrm>
            <a:off x="2089050" y="3448325"/>
            <a:ext cx="1143000" cy="1143000"/>
          </a:xfrm>
          <a:prstGeom prst="rect">
            <a:avLst/>
          </a:prstGeom>
          <a:noFill/>
          <a:ln>
            <a:noFill/>
          </a:ln>
        </p:spPr>
      </p:pic>
      <p:sp>
        <p:nvSpPr>
          <p:cNvPr id="871" name="Google Shape;871;p110"/>
          <p:cNvSpPr txBox="1"/>
          <p:nvPr/>
        </p:nvSpPr>
        <p:spPr>
          <a:xfrm>
            <a:off x="3842225" y="3711725"/>
            <a:ext cx="4175700" cy="184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700" b="0" i="0" u="none" strike="noStrike" cap="none">
                <a:solidFill>
                  <a:srgbClr val="000000"/>
                </a:solidFill>
                <a:latin typeface="Verdana"/>
                <a:ea typeface="Verdana"/>
                <a:cs typeface="Verdana"/>
                <a:sym typeface="Verdana"/>
              </a:rPr>
              <a:t>Twitter - </a:t>
            </a:r>
            <a:r>
              <a:rPr lang="en-US" sz="2700" b="0" i="0" u="none" strike="noStrike" cap="none">
                <a:solidFill>
                  <a:srgbClr val="307BF3"/>
                </a:solidFill>
                <a:latin typeface="Verdana"/>
                <a:ea typeface="Verdana"/>
                <a:cs typeface="Verdana"/>
                <a:sym typeface="Verdana"/>
              </a:rPr>
              <a:t>VTSS_RIC</a:t>
            </a:r>
            <a:endParaRPr sz="2700" b="0" i="0" u="none" strike="noStrike" cap="none">
              <a:solidFill>
                <a:srgbClr val="307BF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7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7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700" b="0" i="0" u="none" strike="noStrike" cap="none">
                <a:solidFill>
                  <a:srgbClr val="000000"/>
                </a:solidFill>
                <a:latin typeface="Verdana"/>
                <a:ea typeface="Verdana"/>
                <a:cs typeface="Verdana"/>
                <a:sym typeface="Verdana"/>
              </a:rPr>
              <a:t>Facebook - </a:t>
            </a:r>
            <a:r>
              <a:rPr lang="en-US" sz="2700" b="0" i="0" u="none" strike="noStrike" cap="none">
                <a:solidFill>
                  <a:srgbClr val="307BF3"/>
                </a:solidFill>
                <a:latin typeface="Verdana"/>
                <a:ea typeface="Verdana"/>
                <a:cs typeface="Verdana"/>
                <a:sym typeface="Verdana"/>
              </a:rPr>
              <a:t>VTSSRIC</a:t>
            </a:r>
            <a:endParaRPr sz="2700" b="0" i="0" u="none" strike="noStrike" cap="none">
              <a:solidFill>
                <a:srgbClr val="307BF3"/>
              </a:solidFill>
              <a:latin typeface="Verdana"/>
              <a:ea typeface="Verdana"/>
              <a:cs typeface="Verdana"/>
              <a:sym typeface="Verdana"/>
            </a:endParaRPr>
          </a:p>
        </p:txBody>
      </p:sp>
      <p:pic>
        <p:nvPicPr>
          <p:cNvPr id="872" name="Google Shape;872;p110" descr="Facebook icon"/>
          <p:cNvPicPr preferRelativeResize="0"/>
          <p:nvPr/>
        </p:nvPicPr>
        <p:blipFill rotWithShape="1">
          <a:blip r:embed="rId4">
            <a:alphaModFix/>
          </a:blip>
          <a:srcRect/>
          <a:stretch/>
        </p:blipFill>
        <p:spPr>
          <a:xfrm>
            <a:off x="1798675" y="4705400"/>
            <a:ext cx="1723760" cy="129282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1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Exit Ticket</a:t>
            </a:r>
            <a:endParaRPr dirty="0"/>
          </a:p>
        </p:txBody>
      </p:sp>
      <p:sp>
        <p:nvSpPr>
          <p:cNvPr id="879" name="Google Shape;879;p111"/>
          <p:cNvSpPr txBox="1"/>
          <p:nvPr/>
        </p:nvSpPr>
        <p:spPr>
          <a:xfrm>
            <a:off x="1395625" y="5645625"/>
            <a:ext cx="6745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200" u="sng">
                <a:solidFill>
                  <a:schemeClr val="hlink"/>
                </a:solidFill>
                <a:latin typeface="Verdana"/>
                <a:ea typeface="Verdana"/>
                <a:cs typeface="Verdana"/>
                <a:sym typeface="Verdana"/>
                <a:hlinkClick r:id="rId3"/>
              </a:rPr>
              <a:t>https://tinyurl.com/y5unzzd8</a:t>
            </a:r>
            <a:r>
              <a:rPr lang="en-US" sz="3200">
                <a:latin typeface="Verdana"/>
                <a:ea typeface="Verdana"/>
                <a:cs typeface="Verdana"/>
                <a:sym typeface="Verdana"/>
              </a:rPr>
              <a:t> </a:t>
            </a:r>
            <a:endParaRPr sz="3200" b="0" i="0" u="none" strike="noStrike" cap="none">
              <a:solidFill>
                <a:srgbClr val="000000"/>
              </a:solidFill>
              <a:latin typeface="Verdana"/>
              <a:ea typeface="Verdana"/>
              <a:cs typeface="Verdana"/>
              <a:sym typeface="Verdana"/>
            </a:endParaRPr>
          </a:p>
        </p:txBody>
      </p:sp>
      <p:pic>
        <p:nvPicPr>
          <p:cNvPr id="880" name="Google Shape;880;p111">
            <a:extLst>
              <a:ext uri="{C183D7F6-B498-43B3-948B-1728B52AA6E4}">
                <adec:decorative xmlns:adec="http://schemas.microsoft.com/office/drawing/2017/decorative" val="1"/>
              </a:ext>
            </a:extLst>
          </p:cNvPr>
          <p:cNvPicPr preferRelativeResize="0"/>
          <p:nvPr/>
        </p:nvPicPr>
        <p:blipFill rotWithShape="1">
          <a:blip r:embed="rId4">
            <a:alphaModFix/>
          </a:blip>
          <a:srcRect l="20961" t="31413" r="29225"/>
          <a:stretch/>
        </p:blipFill>
        <p:spPr>
          <a:xfrm>
            <a:off x="384975" y="1736300"/>
            <a:ext cx="4884826" cy="3544925"/>
          </a:xfrm>
          <a:prstGeom prst="rect">
            <a:avLst/>
          </a:prstGeom>
          <a:noFill/>
          <a:ln w="9525" cap="flat" cmpd="sng">
            <a:solidFill>
              <a:schemeClr val="dk1"/>
            </a:solidFill>
            <a:prstDash val="solid"/>
            <a:round/>
            <a:headEnd type="none" w="sm" len="sm"/>
            <a:tailEnd type="none" w="sm" len="sm"/>
          </a:ln>
        </p:spPr>
      </p:pic>
      <p:pic>
        <p:nvPicPr>
          <p:cNvPr id="881" name="Google Shape;881;p11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510425" y="1866451"/>
            <a:ext cx="3284650" cy="32846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6"/>
          <p:cNvSpPr txBox="1"/>
          <p:nvPr/>
        </p:nvSpPr>
        <p:spPr>
          <a:xfrm>
            <a:off x="417125" y="5871925"/>
            <a:ext cx="4055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3000" u="sng">
                <a:solidFill>
                  <a:schemeClr val="hlink"/>
                </a:solidFill>
                <a:latin typeface="Verdana"/>
                <a:ea typeface="Verdana"/>
                <a:cs typeface="Verdana"/>
                <a:sym typeface="Verdana"/>
                <a:hlinkClick r:id="rId3"/>
              </a:rPr>
              <a:t>SCI 101 Workbook</a:t>
            </a:r>
            <a:endParaRPr sz="3000" b="1" i="0" u="none" strike="noStrike" cap="none">
              <a:solidFill>
                <a:schemeClr val="accent1"/>
              </a:solidFill>
              <a:latin typeface="Verdana"/>
              <a:ea typeface="Verdana"/>
              <a:cs typeface="Verdana"/>
              <a:sym typeface="Verdana"/>
            </a:endParaRPr>
          </a:p>
        </p:txBody>
      </p:sp>
      <p:sp>
        <p:nvSpPr>
          <p:cNvPr id="270" name="Google Shape;270;p4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Materials</a:t>
            </a:r>
            <a:endParaRPr/>
          </a:p>
        </p:txBody>
      </p:sp>
      <p:pic>
        <p:nvPicPr>
          <p:cNvPr id="271" name="Google Shape;271;p4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rot="-467135">
            <a:off x="4344767" y="1995966"/>
            <a:ext cx="3586040" cy="4519169"/>
          </a:xfrm>
          <a:prstGeom prst="rect">
            <a:avLst/>
          </a:prstGeom>
          <a:noFill/>
          <a:ln w="9525" cap="flat" cmpd="sng">
            <a:solidFill>
              <a:srgbClr val="105775"/>
            </a:solidFill>
            <a:prstDash val="solid"/>
            <a:round/>
            <a:headEnd type="none" w="sm" len="sm"/>
            <a:tailEnd type="none" w="sm" len="sm"/>
          </a:ln>
        </p:spPr>
      </p:pic>
      <p:pic>
        <p:nvPicPr>
          <p:cNvPr id="272" name="Google Shape;272;p4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494377">
            <a:off x="771497" y="2007012"/>
            <a:ext cx="2150499" cy="2843976"/>
          </a:xfrm>
          <a:prstGeom prst="rect">
            <a:avLst/>
          </a:prstGeom>
          <a:noFill/>
          <a:ln w="9525" cap="flat" cmpd="sng">
            <a:solidFill>
              <a:srgbClr val="191919"/>
            </a:solidFill>
            <a:prstDash val="solid"/>
            <a:round/>
            <a:headEnd type="none" w="sm" len="sm"/>
            <a:tailEnd type="none" w="sm" len="sm"/>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6"/>
        <p:cNvGrpSpPr/>
        <p:nvPr/>
      </p:nvGrpSpPr>
      <p:grpSpPr>
        <a:xfrm>
          <a:off x="0" y="0"/>
          <a:ext cx="0" cy="0"/>
          <a:chOff x="0" y="0"/>
          <a:chExt cx="0" cy="0"/>
        </a:xfrm>
      </p:grpSpPr>
      <p:pic>
        <p:nvPicPr>
          <p:cNvPr id="887" name="Google Shape;887;p112" descr="Welcome back banner"/>
          <p:cNvPicPr preferRelativeResize="0"/>
          <p:nvPr/>
        </p:nvPicPr>
        <p:blipFill rotWithShape="1">
          <a:blip r:embed="rId3">
            <a:alphaModFix/>
          </a:blip>
          <a:srcRect/>
          <a:stretch/>
        </p:blipFill>
        <p:spPr>
          <a:xfrm>
            <a:off x="1119013" y="1562525"/>
            <a:ext cx="7055674" cy="4092275"/>
          </a:xfrm>
          <a:prstGeom prst="rect">
            <a:avLst/>
          </a:prstGeom>
          <a:noFill/>
          <a:ln w="9525" cap="flat" cmpd="sng">
            <a:solidFill>
              <a:schemeClr val="dk2"/>
            </a:solidFill>
            <a:prstDash val="solid"/>
            <a:round/>
            <a:headEnd type="none" w="sm" len="sm"/>
            <a:tailEnd type="none" w="sm" len="sm"/>
          </a:ln>
        </p:spPr>
      </p:pic>
      <p:sp>
        <p:nvSpPr>
          <p:cNvPr id="888" name="Google Shape;888;p112"/>
          <p:cNvSpPr txBox="1"/>
          <p:nvPr/>
        </p:nvSpPr>
        <p:spPr>
          <a:xfrm>
            <a:off x="74838" y="5654800"/>
            <a:ext cx="91440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3000" b="0" i="0" u="none" strike="noStrike" cap="none">
                <a:solidFill>
                  <a:schemeClr val="dk1"/>
                </a:solidFill>
                <a:latin typeface="Verdana"/>
                <a:ea typeface="Verdana"/>
                <a:cs typeface="Verdana"/>
                <a:sym typeface="Verdana"/>
              </a:rPr>
              <a:t>Materials link:</a:t>
            </a:r>
            <a:r>
              <a:rPr lang="en-US" sz="3000" b="1" i="0" u="none" strike="noStrike" cap="none">
                <a:solidFill>
                  <a:schemeClr val="dk1"/>
                </a:solidFill>
                <a:latin typeface="Verdana"/>
                <a:ea typeface="Verdana"/>
                <a:cs typeface="Verdana"/>
                <a:sym typeface="Verdana"/>
              </a:rPr>
              <a:t> </a:t>
            </a:r>
            <a:endParaRPr sz="30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000"/>
              <a:buFont typeface="Arial"/>
              <a:buNone/>
            </a:pPr>
            <a:endParaRPr sz="3000" b="0" i="0" u="none" strike="noStrike" cap="none">
              <a:solidFill>
                <a:schemeClr val="accent1"/>
              </a:solidFill>
              <a:latin typeface="Verdana"/>
              <a:ea typeface="Verdana"/>
              <a:cs typeface="Verdana"/>
              <a:sym typeface="Verdana"/>
            </a:endParaRPr>
          </a:p>
        </p:txBody>
      </p:sp>
      <p:sp>
        <p:nvSpPr>
          <p:cNvPr id="889" name="Google Shape;889;p112"/>
          <p:cNvSpPr txBox="1"/>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Verdana"/>
                <a:ea typeface="Verdana"/>
                <a:cs typeface="Verdana"/>
                <a:sym typeface="Verdana"/>
              </a:rPr>
              <a:t>Day 2</a:t>
            </a:r>
            <a:endParaRPr sz="1400" b="0" i="0" u="none" strike="noStrike" cap="none">
              <a:solidFill>
                <a:srgbClr val="000000"/>
              </a:solidFill>
              <a:latin typeface="Arial"/>
              <a:ea typeface="Arial"/>
              <a:cs typeface="Arial"/>
              <a:sym typeface="Arial"/>
            </a:endParaRPr>
          </a:p>
        </p:txBody>
      </p:sp>
      <p:sp>
        <p:nvSpPr>
          <p:cNvPr id="3" name="Title 2" hidden="1">
            <a:extLst>
              <a:ext uri="{FF2B5EF4-FFF2-40B4-BE49-F238E27FC236}">
                <a16:creationId xmlns:a16="http://schemas.microsoft.com/office/drawing/2014/main" id="{55E01E01-AB54-9E61-DC56-B15C630C70A4}"/>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Day 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13"/>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400"/>
              <a:buFont typeface="Verdana"/>
              <a:buNone/>
            </a:pPr>
            <a:r>
              <a:rPr lang="en-US" sz="3400" dirty="0"/>
              <a:t>Systems Coaching Institute 101</a:t>
            </a:r>
            <a:br>
              <a:rPr lang="en-US" sz="3400" dirty="0"/>
            </a:br>
            <a:r>
              <a:rPr lang="en-US" sz="3400" dirty="0"/>
              <a:t>Learning Intentions</a:t>
            </a:r>
            <a:endParaRPr dirty="0"/>
          </a:p>
        </p:txBody>
      </p:sp>
      <p:sp>
        <p:nvSpPr>
          <p:cNvPr id="895" name="Google Shape;895;p113"/>
          <p:cNvSpPr txBox="1">
            <a:spLocks noGrp="1"/>
          </p:cNvSpPr>
          <p:nvPr>
            <p:ph type="body" idx="4294967295"/>
          </p:nvPr>
        </p:nvSpPr>
        <p:spPr>
          <a:xfrm>
            <a:off x="0" y="1690688"/>
            <a:ext cx="8870950" cy="53990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r>
              <a:rPr lang="en-US" sz="2900" dirty="0">
                <a:solidFill>
                  <a:srgbClr val="C00000"/>
                </a:solidFill>
                <a:latin typeface="Arial"/>
                <a:ea typeface="Arial"/>
                <a:cs typeface="Arial"/>
                <a:sym typeface="Arial"/>
              </a:rPr>
              <a:t>Day 2</a:t>
            </a:r>
            <a:r>
              <a:rPr lang="en-US" sz="2900" b="1" dirty="0">
                <a:latin typeface="Arial"/>
                <a:ea typeface="Arial"/>
                <a:cs typeface="Arial"/>
                <a:sym typeface="Arial"/>
              </a:rPr>
              <a:t> </a:t>
            </a:r>
            <a:endParaRPr sz="2900" b="1" dirty="0">
              <a:latin typeface="Arial"/>
              <a:ea typeface="Arial"/>
              <a:cs typeface="Arial"/>
              <a:sym typeface="Arial"/>
            </a:endParaRPr>
          </a:p>
          <a:p>
            <a:pPr marL="457200" lvl="0" indent="-400050" algn="l" rtl="0">
              <a:lnSpc>
                <a:spcPct val="100000"/>
              </a:lnSpc>
              <a:spcBef>
                <a:spcPts val="0"/>
              </a:spcBef>
              <a:spcAft>
                <a:spcPts val="0"/>
              </a:spcAft>
              <a:buSzPts val="2700"/>
              <a:buChar char="•"/>
            </a:pPr>
            <a:r>
              <a:rPr lang="en-US" sz="2700" dirty="0"/>
              <a:t>Continue to apply a systems coaching lens to Core Component 1 - Aligned Organizational Structures with a focus on these features: Professional Learning, Routines and Procedures, and Coaching </a:t>
            </a:r>
            <a:endParaRPr sz="2700" dirty="0"/>
          </a:p>
          <a:p>
            <a:pPr marL="457200" lvl="0" indent="-400050" algn="l" rtl="0">
              <a:lnSpc>
                <a:spcPct val="100000"/>
              </a:lnSpc>
              <a:spcBef>
                <a:spcPts val="0"/>
              </a:spcBef>
              <a:spcAft>
                <a:spcPts val="0"/>
              </a:spcAft>
              <a:buSzPts val="2700"/>
              <a:buChar char="•"/>
            </a:pPr>
            <a:r>
              <a:rPr lang="en-US" sz="2700" dirty="0"/>
              <a:t>Develop conceptual understanding and skill acquisition of effective communication skills and their place within aligned organizational structures</a:t>
            </a:r>
            <a:endParaRPr sz="2700" dirty="0"/>
          </a:p>
          <a:p>
            <a:pPr marL="457200" lvl="0" indent="-400050" algn="l" rtl="0">
              <a:lnSpc>
                <a:spcPct val="100000"/>
              </a:lnSpc>
              <a:spcBef>
                <a:spcPts val="0"/>
              </a:spcBef>
              <a:spcAft>
                <a:spcPts val="0"/>
              </a:spcAft>
              <a:buSzPts val="2700"/>
              <a:buChar char="•"/>
            </a:pPr>
            <a:r>
              <a:rPr lang="en-US" sz="2700" dirty="0"/>
              <a:t>Complete a Coaches Self-Assessment (from The Art of Coaching Teams Book, Aguilar)</a:t>
            </a:r>
            <a:endParaRPr sz="2700" dirty="0"/>
          </a:p>
          <a:p>
            <a:pPr marL="0" lvl="0" indent="0" algn="l" rtl="0">
              <a:lnSpc>
                <a:spcPct val="100000"/>
              </a:lnSpc>
              <a:spcBef>
                <a:spcPts val="0"/>
              </a:spcBef>
              <a:spcAft>
                <a:spcPts val="0"/>
              </a:spcAft>
              <a:buSzPts val="3200"/>
              <a:buNone/>
            </a:pPr>
            <a:endParaRPr sz="2800" dirty="0">
              <a:latin typeface="Arial"/>
              <a:ea typeface="Arial"/>
              <a:cs typeface="Arial"/>
              <a:sym typeface="Arial"/>
            </a:endParaRPr>
          </a:p>
          <a:p>
            <a:pPr marL="0" lvl="0" indent="0" algn="l" rtl="0">
              <a:lnSpc>
                <a:spcPct val="100000"/>
              </a:lnSpc>
              <a:spcBef>
                <a:spcPts val="0"/>
              </a:spcBef>
              <a:spcAft>
                <a:spcPts val="0"/>
              </a:spcAft>
              <a:buSzPts val="3200"/>
              <a:buNone/>
            </a:pPr>
            <a:endParaRPr sz="2300" dirty="0">
              <a:latin typeface="Arial"/>
              <a:ea typeface="Arial"/>
              <a:cs typeface="Arial"/>
              <a:sym typeface="Arial"/>
            </a:endParaRPr>
          </a:p>
          <a:p>
            <a:pPr marL="457200" lvl="0" indent="0" algn="l" rtl="0">
              <a:lnSpc>
                <a:spcPct val="100000"/>
              </a:lnSpc>
              <a:spcBef>
                <a:spcPts val="0"/>
              </a:spcBef>
              <a:spcAft>
                <a:spcPts val="0"/>
              </a:spcAft>
              <a:buSzPts val="3200"/>
              <a:buNone/>
            </a:pPr>
            <a:endParaRPr sz="2300" dirty="0">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1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dirty="0"/>
              <a:t>Virtual Community Agreements</a:t>
            </a:r>
            <a:endParaRPr dirty="0"/>
          </a:p>
        </p:txBody>
      </p:sp>
      <p:sp>
        <p:nvSpPr>
          <p:cNvPr id="902" name="Google Shape;902;p114"/>
          <p:cNvSpPr txBox="1"/>
          <p:nvPr/>
        </p:nvSpPr>
        <p:spPr>
          <a:xfrm>
            <a:off x="285900" y="1371900"/>
            <a:ext cx="8686800" cy="5490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40"/>
              </a:spcBef>
              <a:spcAft>
                <a:spcPts val="0"/>
              </a:spcAft>
              <a:buClr>
                <a:srgbClr val="000000"/>
              </a:buClr>
              <a:buSzPts val="2400"/>
              <a:buFont typeface="Arial"/>
              <a:buNone/>
            </a:pPr>
            <a:r>
              <a:rPr lang="en-US" sz="2400" b="1" i="1" u="none" strike="noStrike" cap="none">
                <a:solidFill>
                  <a:schemeClr val="dk1"/>
                </a:solidFill>
                <a:latin typeface="Verdana"/>
                <a:ea typeface="Verdana"/>
                <a:cs typeface="Verdana"/>
                <a:sym typeface="Verdana"/>
              </a:rPr>
              <a:t>Be Responsible:</a:t>
            </a:r>
            <a:endParaRPr sz="2400" b="1" i="1" u="none" strike="noStrike" cap="none">
              <a:solidFill>
                <a:schemeClr val="dk1"/>
              </a:solidFill>
              <a:latin typeface="Verdana"/>
              <a:ea typeface="Verdana"/>
              <a:cs typeface="Verdana"/>
              <a:sym typeface="Verdana"/>
            </a:endParaRPr>
          </a:p>
          <a:p>
            <a:pPr marL="914400" marR="0" lvl="1" indent="-406400" algn="l" rtl="0">
              <a:lnSpc>
                <a:spcPct val="100000"/>
              </a:lnSpc>
              <a:spcBef>
                <a:spcPts val="56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Take care of your needs</a:t>
            </a:r>
            <a:endParaRPr sz="2400" b="0" i="0" u="none" strike="noStrike" cap="none">
              <a:solidFill>
                <a:schemeClr val="dk1"/>
              </a:solidFill>
              <a:latin typeface="Verdana"/>
              <a:ea typeface="Verdana"/>
              <a:cs typeface="Verdana"/>
              <a:sym typeface="Verdana"/>
            </a:endParaRPr>
          </a:p>
          <a:p>
            <a:pPr marL="914400" marR="0" lvl="1" indent="-406400" algn="l" rtl="0">
              <a:lnSpc>
                <a:spcPct val="100000"/>
              </a:lnSpc>
              <a:spcBef>
                <a:spcPts val="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Share your questions with the group</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rgbClr val="000000"/>
              </a:buClr>
              <a:buSzPts val="2400"/>
              <a:buFont typeface="Arial"/>
              <a:buNone/>
            </a:pPr>
            <a:r>
              <a:rPr lang="en-US" sz="2400" b="1" i="1" u="none" strike="noStrike" cap="none">
                <a:solidFill>
                  <a:schemeClr val="dk1"/>
                </a:solidFill>
                <a:latin typeface="Verdana"/>
                <a:ea typeface="Verdana"/>
                <a:cs typeface="Verdana"/>
                <a:sym typeface="Verdana"/>
              </a:rPr>
              <a:t>Be Respectful:</a:t>
            </a:r>
            <a:endParaRPr sz="2400" b="1" i="1" u="none" strike="noStrike" cap="none">
              <a:solidFill>
                <a:schemeClr val="dk1"/>
              </a:solidFill>
              <a:latin typeface="Verdana"/>
              <a:ea typeface="Verdana"/>
              <a:cs typeface="Verdana"/>
              <a:sym typeface="Verdana"/>
            </a:endParaRPr>
          </a:p>
          <a:p>
            <a:pPr marL="914400" marR="0" lvl="1" indent="-406400" algn="l" rtl="0">
              <a:lnSpc>
                <a:spcPct val="100000"/>
              </a:lnSpc>
              <a:spcBef>
                <a:spcPts val="56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Turn volume/sound off on cell phones</a:t>
            </a:r>
            <a:endParaRPr sz="2400" b="0" i="0" u="none" strike="noStrike" cap="none">
              <a:solidFill>
                <a:schemeClr val="dk1"/>
              </a:solidFill>
              <a:latin typeface="Verdana"/>
              <a:ea typeface="Verdana"/>
              <a:cs typeface="Verdana"/>
              <a:sym typeface="Verdana"/>
            </a:endParaRPr>
          </a:p>
          <a:p>
            <a:pPr marL="914400" marR="0" lvl="1" indent="-406400" algn="l" rtl="0">
              <a:lnSpc>
                <a:spcPct val="100000"/>
              </a:lnSpc>
              <a:spcBef>
                <a:spcPts val="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Listen to others attentively</a:t>
            </a:r>
            <a:endParaRPr sz="2400" b="0" i="0" u="none" strike="noStrike" cap="none">
              <a:solidFill>
                <a:schemeClr val="dk1"/>
              </a:solidFill>
              <a:latin typeface="Verdana"/>
              <a:ea typeface="Verdana"/>
              <a:cs typeface="Verdana"/>
              <a:sym typeface="Verdana"/>
            </a:endParaRPr>
          </a:p>
          <a:p>
            <a:pPr marL="914400" marR="0" lvl="1" indent="-406400" algn="l" rtl="0">
              <a:lnSpc>
                <a:spcPct val="100000"/>
              </a:lnSpc>
              <a:spcBef>
                <a:spcPts val="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Follow up and complete assigned tasks</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rgbClr val="000000"/>
              </a:buClr>
              <a:buSzPts val="2400"/>
              <a:buFont typeface="Arial"/>
              <a:buNone/>
            </a:pPr>
            <a:r>
              <a:rPr lang="en-US" sz="2400" b="1" i="1" u="none" strike="noStrike" cap="none">
                <a:solidFill>
                  <a:schemeClr val="dk1"/>
                </a:solidFill>
                <a:latin typeface="Verdana"/>
                <a:ea typeface="Verdana"/>
                <a:cs typeface="Verdana"/>
                <a:sym typeface="Verdana"/>
              </a:rPr>
              <a:t>Be Engaged:</a:t>
            </a:r>
            <a:endParaRPr sz="2400" b="1" i="1" u="none" strike="noStrike" cap="none">
              <a:solidFill>
                <a:schemeClr val="dk1"/>
              </a:solidFill>
              <a:latin typeface="Verdana"/>
              <a:ea typeface="Verdana"/>
              <a:cs typeface="Verdana"/>
              <a:sym typeface="Verdana"/>
            </a:endParaRPr>
          </a:p>
          <a:p>
            <a:pPr marL="914400" marR="0" lvl="1" indent="-406400" algn="l" rtl="0">
              <a:lnSpc>
                <a:spcPct val="100000"/>
              </a:lnSpc>
              <a:spcBef>
                <a:spcPts val="56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Please keep your video on as much as possible</a:t>
            </a:r>
            <a:endParaRPr sz="2400" b="0" i="0" u="none" strike="noStrike" cap="none">
              <a:solidFill>
                <a:schemeClr val="dk1"/>
              </a:solidFill>
              <a:latin typeface="Verdana"/>
              <a:ea typeface="Verdana"/>
              <a:cs typeface="Verdana"/>
              <a:sym typeface="Verdana"/>
            </a:endParaRPr>
          </a:p>
          <a:p>
            <a:pPr marL="914400" marR="0" lvl="1" indent="-406400" algn="l" rtl="0">
              <a:lnSpc>
                <a:spcPct val="100000"/>
              </a:lnSpc>
              <a:spcBef>
                <a:spcPts val="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Ask what you need to know to understand and contribute</a:t>
            </a:r>
            <a:endParaRPr sz="2400" b="0" i="0" u="none" strike="noStrike" cap="none">
              <a:solidFill>
                <a:schemeClr val="dk1"/>
              </a:solidFill>
              <a:latin typeface="Verdana"/>
              <a:ea typeface="Verdana"/>
              <a:cs typeface="Verdana"/>
              <a:sym typeface="Verdana"/>
            </a:endParaRPr>
          </a:p>
          <a:p>
            <a:pPr marL="914400" marR="0" lvl="1" indent="-406400" algn="l" rtl="0">
              <a:lnSpc>
                <a:spcPct val="100000"/>
              </a:lnSpc>
              <a:spcBef>
                <a:spcPts val="0"/>
              </a:spcBef>
              <a:spcAft>
                <a:spcPts val="0"/>
              </a:spcAft>
              <a:buClr>
                <a:schemeClr val="dk1"/>
              </a:buClr>
              <a:buSzPts val="2800"/>
              <a:buFont typeface="Verdana"/>
              <a:buChar char="–"/>
            </a:pPr>
            <a:r>
              <a:rPr lang="en-US" sz="2400" b="0" i="0" u="none" strike="noStrike" cap="none">
                <a:solidFill>
                  <a:schemeClr val="dk1"/>
                </a:solidFill>
                <a:latin typeface="Verdana"/>
                <a:ea typeface="Verdana"/>
                <a:cs typeface="Verdana"/>
                <a:sym typeface="Verdana"/>
              </a:rPr>
              <a:t>Share your expertise, information and ideas</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15"/>
          <p:cNvSpPr txBox="1"/>
          <p:nvPr/>
        </p:nvSpPr>
        <p:spPr>
          <a:xfrm>
            <a:off x="572700" y="4298750"/>
            <a:ext cx="8571300" cy="286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100"/>
              <a:buFont typeface="Arial"/>
              <a:buNone/>
            </a:pPr>
            <a:r>
              <a:rPr lang="en-US" sz="3100" b="0" i="0" u="none" strike="noStrike" cap="none">
                <a:solidFill>
                  <a:schemeClr val="dk1"/>
                </a:solidFill>
                <a:latin typeface="Verdana"/>
                <a:ea typeface="Verdana"/>
                <a:cs typeface="Verdana"/>
                <a:sym typeface="Verdana"/>
              </a:rPr>
              <a:t>Anything you’d like to share?</a:t>
            </a:r>
            <a:endParaRPr sz="31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100"/>
              <a:buFont typeface="Arial"/>
              <a:buNone/>
            </a:pPr>
            <a:r>
              <a:rPr lang="en-US" sz="3100" b="0" i="0" u="none" strike="noStrike" cap="none">
                <a:solidFill>
                  <a:schemeClr val="dk1"/>
                </a:solidFill>
                <a:latin typeface="Verdana"/>
                <a:ea typeface="Verdana"/>
                <a:cs typeface="Verdana"/>
                <a:sym typeface="Verdana"/>
              </a:rPr>
              <a:t>What was the biggest ‘Afterthought’ that lingered with you overnight?   </a:t>
            </a:r>
            <a:endParaRPr sz="31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200"/>
              <a:buFont typeface="Arial"/>
              <a:buNone/>
            </a:pPr>
            <a:r>
              <a:rPr lang="en-US" sz="3400" b="0" i="0" u="none" strike="noStrike" cap="none">
                <a:solidFill>
                  <a:schemeClr val="dk1"/>
                </a:solidFill>
                <a:latin typeface="Verdana"/>
                <a:ea typeface="Verdana"/>
                <a:cs typeface="Verdana"/>
                <a:sym typeface="Verdana"/>
              </a:rPr>
              <a:t>Exit ticket results </a:t>
            </a:r>
            <a:endParaRPr sz="3400" b="0" i="0" u="none" strike="noStrike" cap="none">
              <a:solidFill>
                <a:schemeClr val="dk1"/>
              </a:solidFill>
              <a:latin typeface="Verdana"/>
              <a:ea typeface="Verdana"/>
              <a:cs typeface="Verdana"/>
              <a:sym typeface="Verdana"/>
            </a:endParaRPr>
          </a:p>
        </p:txBody>
      </p:sp>
      <p:pic>
        <p:nvPicPr>
          <p:cNvPr id="909" name="Google Shape;909;p115" descr="Photograph of a serene lake at sunset with vibrant orange, purple, and blue hues reflecting on calm water. Silhouetted trees line the horizon, and several ducks float near the center, adding peaceful natural elements to the scene.&#10;&#10;AI-generated content may be incorrect.">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5025" y="1893625"/>
            <a:ext cx="7593949" cy="2150950"/>
          </a:xfrm>
          <a:prstGeom prst="rect">
            <a:avLst/>
          </a:prstGeom>
          <a:noFill/>
          <a:ln>
            <a:noFill/>
          </a:ln>
        </p:spPr>
      </p:pic>
      <p:sp>
        <p:nvSpPr>
          <p:cNvPr id="910" name="Google Shape;910;p11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dirty="0"/>
              <a:t>Reflections from Day 1</a:t>
            </a:r>
            <a:endParaRPr dirty="0"/>
          </a:p>
        </p:txBody>
      </p:sp>
      <p:pic>
        <p:nvPicPr>
          <p:cNvPr id="911" name="Google Shape;911;p1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5879999"/>
            <a:ext cx="978000" cy="97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1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dirty="0"/>
              <a:t>Virginia’s Five Core Components</a:t>
            </a:r>
            <a:endParaRPr dirty="0"/>
          </a:p>
        </p:txBody>
      </p:sp>
      <p:pic>
        <p:nvPicPr>
          <p:cNvPr id="918" name="Google Shape;918;p116" descr="Photograph of a serene lake at sunset with vibrant orange, purple, and blue hues reflecting on calm water. Silhouetted trees line the horizon, and several ducks float near the center, adding peaceful natural elements to the scene."/>
          <p:cNvPicPr preferRelativeResize="0"/>
          <p:nvPr/>
        </p:nvPicPr>
        <p:blipFill rotWithShape="1">
          <a:blip r:embed="rId3">
            <a:alphaModFix/>
          </a:blip>
          <a:srcRect/>
          <a:stretch/>
        </p:blipFill>
        <p:spPr>
          <a:xfrm>
            <a:off x="751425" y="1432950"/>
            <a:ext cx="7753339" cy="542505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17">
            <a:extLst>
              <a:ext uri="{C183D7F6-B498-43B3-948B-1728B52AA6E4}">
                <adec:decorative xmlns:adec="http://schemas.microsoft.com/office/drawing/2017/decorative" val="1"/>
              </a:ext>
            </a:extLst>
          </p:cNvPr>
          <p:cNvSpPr txBox="1">
            <a:spLocks noGrp="1"/>
          </p:cNvSpPr>
          <p:nvPr>
            <p:ph type="body" idx="1"/>
          </p:nvPr>
        </p:nvSpPr>
        <p:spPr>
          <a:xfrm>
            <a:off x="457200" y="1600200"/>
            <a:ext cx="4037700" cy="118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p:txBody>
      </p:sp>
      <p:sp>
        <p:nvSpPr>
          <p:cNvPr id="925" name="Google Shape;925;p11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457200" lvl="0" indent="0" algn="l" rtl="0">
              <a:lnSpc>
                <a:spcPct val="100000"/>
              </a:lnSpc>
              <a:spcBef>
                <a:spcPts val="0"/>
              </a:spcBef>
              <a:spcAft>
                <a:spcPts val="0"/>
              </a:spcAft>
              <a:buClr>
                <a:schemeClr val="dk1"/>
              </a:buClr>
              <a:buSzPct val="27500"/>
              <a:buFont typeface="Arial"/>
              <a:buNone/>
            </a:pPr>
            <a:r>
              <a:rPr lang="en-US" dirty="0"/>
              <a:t>Feature 2: Professional Learning</a:t>
            </a:r>
            <a:endParaRPr dirty="0"/>
          </a:p>
        </p:txBody>
      </p:sp>
      <p:sp>
        <p:nvSpPr>
          <p:cNvPr id="926" name="Google Shape;926;p117"/>
          <p:cNvSpPr txBox="1"/>
          <p:nvPr/>
        </p:nvSpPr>
        <p:spPr>
          <a:xfrm>
            <a:off x="603250" y="1871250"/>
            <a:ext cx="8106900" cy="429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Verdana"/>
                <a:ea typeface="Verdana"/>
                <a:cs typeface="Verdana"/>
                <a:sym typeface="Verdana"/>
              </a:rPr>
              <a:t>Activities that are data-driven, content-focused, and aligned to the instructional and growth needs of all students and staff. Professional learning activities should be collaborative, purposeful, planned, sustained over time, job-embedded, classroom-focused, and aligned with VDOE's mission and vision.</a:t>
            </a:r>
            <a:endParaRPr sz="3000" b="0" i="0" u="none" strike="noStrike" cap="none">
              <a:solidFill>
                <a:schemeClr val="dk1"/>
              </a:solidFill>
              <a:latin typeface="Verdana"/>
              <a:ea typeface="Verdana"/>
              <a:cs typeface="Verdana"/>
              <a:sym typeface="Verdan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pic>
        <p:nvPicPr>
          <p:cNvPr id="932" name="Google Shape;932;p11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01575" y="1678525"/>
            <a:ext cx="7555026" cy="4768325"/>
          </a:xfrm>
          <a:prstGeom prst="rect">
            <a:avLst/>
          </a:prstGeom>
          <a:noFill/>
          <a:ln w="9525" cap="flat" cmpd="sng">
            <a:solidFill>
              <a:schemeClr val="dk1"/>
            </a:solidFill>
            <a:prstDash val="solid"/>
            <a:round/>
            <a:headEnd type="none" w="sm" len="sm"/>
            <a:tailEnd type="none" w="sm" len="sm"/>
          </a:ln>
        </p:spPr>
      </p:pic>
      <p:cxnSp>
        <p:nvCxnSpPr>
          <p:cNvPr id="933" name="Google Shape;933;p118">
            <a:extLst>
              <a:ext uri="{C183D7F6-B498-43B3-948B-1728B52AA6E4}">
                <adec:decorative xmlns:adec="http://schemas.microsoft.com/office/drawing/2017/decorative" val="1"/>
              </a:ext>
            </a:extLst>
          </p:cNvPr>
          <p:cNvCxnSpPr/>
          <p:nvPr/>
        </p:nvCxnSpPr>
        <p:spPr>
          <a:xfrm rot="10739964">
            <a:off x="794551" y="3878502"/>
            <a:ext cx="7661968" cy="184230"/>
          </a:xfrm>
          <a:prstGeom prst="straightConnector1">
            <a:avLst/>
          </a:prstGeom>
          <a:noFill/>
          <a:ln w="76200" cap="flat" cmpd="sng">
            <a:solidFill>
              <a:srgbClr val="FF1619"/>
            </a:solidFill>
            <a:prstDash val="solid"/>
            <a:miter lim="8000"/>
            <a:headEnd type="none" w="sm" len="sm"/>
            <a:tailEnd type="none" w="sm" len="sm"/>
          </a:ln>
        </p:spPr>
      </p:cxnSp>
      <p:sp>
        <p:nvSpPr>
          <p:cNvPr id="934" name="Google Shape;934;p118"/>
          <p:cNvSpPr txBox="1"/>
          <p:nvPr/>
        </p:nvSpPr>
        <p:spPr>
          <a:xfrm rot="-855163">
            <a:off x="32948" y="2466110"/>
            <a:ext cx="1675472" cy="47724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105775"/>
                </a:solidFill>
                <a:latin typeface="Verdana"/>
                <a:ea typeface="Verdana"/>
                <a:cs typeface="Verdana"/>
                <a:sym typeface="Verdana"/>
              </a:rPr>
              <a:t>KNOWING</a:t>
            </a:r>
            <a:endParaRPr sz="1900" b="1" i="0" u="none" strike="noStrike" cap="none">
              <a:solidFill>
                <a:srgbClr val="105775"/>
              </a:solidFill>
              <a:latin typeface="Verdana"/>
              <a:ea typeface="Verdana"/>
              <a:cs typeface="Verdana"/>
              <a:sym typeface="Verdana"/>
            </a:endParaRPr>
          </a:p>
        </p:txBody>
      </p:sp>
      <p:sp>
        <p:nvSpPr>
          <p:cNvPr id="935" name="Google Shape;935;p118"/>
          <p:cNvSpPr txBox="1"/>
          <p:nvPr/>
        </p:nvSpPr>
        <p:spPr>
          <a:xfrm rot="-855163">
            <a:off x="32948" y="4797285"/>
            <a:ext cx="1675472" cy="47724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105775"/>
                </a:solidFill>
                <a:latin typeface="Verdana"/>
                <a:ea typeface="Verdana"/>
                <a:cs typeface="Verdana"/>
                <a:sym typeface="Verdana"/>
              </a:rPr>
              <a:t>DOING</a:t>
            </a:r>
            <a:endParaRPr sz="1900" b="1" i="0" u="none" strike="noStrike" cap="none">
              <a:solidFill>
                <a:srgbClr val="105775"/>
              </a:solidFill>
              <a:latin typeface="Verdana"/>
              <a:ea typeface="Verdana"/>
              <a:cs typeface="Verdana"/>
              <a:sym typeface="Verdana"/>
            </a:endParaRPr>
          </a:p>
        </p:txBody>
      </p:sp>
      <p:sp>
        <p:nvSpPr>
          <p:cNvPr id="936" name="Google Shape;936;p11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dirty="0"/>
              <a:t>Levels of Impact and </a:t>
            </a:r>
            <a:endParaRPr dirty="0"/>
          </a:p>
          <a:p>
            <a:pPr marL="0" lvl="0" indent="0" algn="ctr" rtl="0">
              <a:lnSpc>
                <a:spcPct val="100000"/>
              </a:lnSpc>
              <a:spcBef>
                <a:spcPts val="0"/>
              </a:spcBef>
              <a:spcAft>
                <a:spcPts val="0"/>
              </a:spcAft>
              <a:buClr>
                <a:schemeClr val="lt1"/>
              </a:buClr>
              <a:buSzPct val="111111"/>
              <a:buFont typeface="Verdana"/>
              <a:buNone/>
            </a:pPr>
            <a:r>
              <a:rPr lang="en-US" dirty="0"/>
              <a:t>Training Methods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42" name="Google Shape;942;p11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812749"/>
            <a:ext cx="1045250" cy="1045250"/>
          </a:xfrm>
          <a:prstGeom prst="rect">
            <a:avLst/>
          </a:prstGeom>
          <a:noFill/>
          <a:ln>
            <a:noFill/>
          </a:ln>
        </p:spPr>
      </p:pic>
      <p:sp>
        <p:nvSpPr>
          <p:cNvPr id="943" name="Google Shape;943;p119">
            <a:extLst>
              <a:ext uri="{C183D7F6-B498-43B3-948B-1728B52AA6E4}">
                <adec:decorative xmlns:adec="http://schemas.microsoft.com/office/drawing/2017/decorative" val="1"/>
              </a:ext>
            </a:extLst>
          </p:cNvPr>
          <p:cNvSpPr txBox="1">
            <a:spLocks noGrp="1"/>
          </p:cNvSpPr>
          <p:nvPr>
            <p:ph type="body" idx="1"/>
          </p:nvPr>
        </p:nvSpPr>
        <p:spPr>
          <a:xfrm>
            <a:off x="457200" y="1600200"/>
            <a:ext cx="4037700" cy="118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p:txBody>
      </p:sp>
      <p:sp>
        <p:nvSpPr>
          <p:cNvPr id="944" name="Google Shape;944;p11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11099"/>
              <a:buNone/>
            </a:pPr>
            <a:r>
              <a:rPr lang="en-US" dirty="0"/>
              <a:t>Coaching Feature 2: Professional Learning</a:t>
            </a:r>
            <a:endParaRPr dirty="0"/>
          </a:p>
        </p:txBody>
      </p:sp>
      <p:sp>
        <p:nvSpPr>
          <p:cNvPr id="945" name="Google Shape;945;p119"/>
          <p:cNvSpPr txBox="1">
            <a:spLocks noGrp="1"/>
          </p:cNvSpPr>
          <p:nvPr>
            <p:ph type="body" idx="4294967295"/>
          </p:nvPr>
        </p:nvSpPr>
        <p:spPr>
          <a:xfrm>
            <a:off x="839050" y="1600200"/>
            <a:ext cx="7775700" cy="4316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500" dirty="0">
                <a:solidFill>
                  <a:srgbClr val="980000"/>
                </a:solidFill>
              </a:rPr>
              <a:t>Coaching Pause: </a:t>
            </a:r>
            <a:r>
              <a:rPr lang="en-US" sz="2500" dirty="0">
                <a:solidFill>
                  <a:srgbClr val="000000"/>
                </a:solidFill>
              </a:rPr>
              <a:t>Reflect on your division’s current approach to professional learning. </a:t>
            </a:r>
            <a:endParaRPr sz="2500" dirty="0">
              <a:solidFill>
                <a:srgbClr val="000000"/>
              </a:solidFill>
            </a:endParaRPr>
          </a:p>
          <a:p>
            <a:pPr marL="0" lvl="0" indent="0" algn="l" rtl="0">
              <a:lnSpc>
                <a:spcPct val="100000"/>
              </a:lnSpc>
              <a:spcBef>
                <a:spcPts val="0"/>
              </a:spcBef>
              <a:spcAft>
                <a:spcPts val="0"/>
              </a:spcAft>
              <a:buSzPts val="1800"/>
              <a:buNone/>
            </a:pPr>
            <a:endParaRPr sz="2500" dirty="0">
              <a:solidFill>
                <a:srgbClr val="000000"/>
              </a:solidFill>
            </a:endParaRPr>
          </a:p>
          <a:p>
            <a:pPr marL="457200" lvl="0" indent="-387350" algn="l" rtl="0">
              <a:lnSpc>
                <a:spcPct val="100000"/>
              </a:lnSpc>
              <a:spcBef>
                <a:spcPts val="0"/>
              </a:spcBef>
              <a:spcAft>
                <a:spcPts val="0"/>
              </a:spcAft>
              <a:buClr>
                <a:srgbClr val="000000"/>
              </a:buClr>
              <a:buSzPts val="2500"/>
              <a:buFont typeface="Verdana"/>
              <a:buChar char="●"/>
            </a:pPr>
            <a:r>
              <a:rPr lang="en-US" sz="2500" dirty="0">
                <a:solidFill>
                  <a:srgbClr val="000000"/>
                </a:solidFill>
              </a:rPr>
              <a:t>Is there an aligned Professional Learning (PL) calendar for the division or is it siloed? </a:t>
            </a:r>
            <a:endParaRPr sz="2500" dirty="0">
              <a:solidFill>
                <a:srgbClr val="000000"/>
              </a:solidFill>
            </a:endParaRPr>
          </a:p>
          <a:p>
            <a:pPr marL="457200" lvl="0" indent="-387350" algn="l" rtl="0">
              <a:lnSpc>
                <a:spcPct val="100000"/>
              </a:lnSpc>
              <a:spcBef>
                <a:spcPts val="0"/>
              </a:spcBef>
              <a:spcAft>
                <a:spcPts val="0"/>
              </a:spcAft>
              <a:buClr>
                <a:srgbClr val="000000"/>
              </a:buClr>
              <a:buSzPts val="2500"/>
              <a:buFont typeface="Verdana"/>
              <a:buChar char="●"/>
            </a:pPr>
            <a:r>
              <a:rPr lang="en-US" sz="2500" dirty="0">
                <a:solidFill>
                  <a:srgbClr val="000000"/>
                </a:solidFill>
              </a:rPr>
              <a:t>Do all teachers/staff get the same thing? </a:t>
            </a:r>
            <a:endParaRPr sz="2500" dirty="0">
              <a:solidFill>
                <a:srgbClr val="000000"/>
              </a:solidFill>
            </a:endParaRPr>
          </a:p>
          <a:p>
            <a:pPr marL="457200" lvl="0" indent="-387350" algn="l" rtl="0">
              <a:lnSpc>
                <a:spcPct val="100000"/>
              </a:lnSpc>
              <a:spcBef>
                <a:spcPts val="0"/>
              </a:spcBef>
              <a:spcAft>
                <a:spcPts val="0"/>
              </a:spcAft>
              <a:buClr>
                <a:srgbClr val="000000"/>
              </a:buClr>
              <a:buSzPts val="2500"/>
              <a:buFont typeface="Verdana"/>
              <a:buChar char="●"/>
            </a:pPr>
            <a:r>
              <a:rPr lang="en-US" sz="2500" dirty="0">
                <a:solidFill>
                  <a:srgbClr val="000000"/>
                </a:solidFill>
              </a:rPr>
              <a:t>How do you provide PL suited to the needs and wants of teachers? </a:t>
            </a:r>
            <a:endParaRPr sz="2500" dirty="0">
              <a:solidFill>
                <a:srgbClr val="000000"/>
              </a:solidFill>
            </a:endParaRPr>
          </a:p>
          <a:p>
            <a:pPr marL="457200" lvl="0" indent="-387350" algn="l" rtl="0">
              <a:lnSpc>
                <a:spcPct val="100000"/>
              </a:lnSpc>
              <a:spcBef>
                <a:spcPts val="0"/>
              </a:spcBef>
              <a:spcAft>
                <a:spcPts val="0"/>
              </a:spcAft>
              <a:buClr>
                <a:srgbClr val="000000"/>
              </a:buClr>
              <a:buSzPts val="2500"/>
              <a:buFont typeface="Verdana"/>
              <a:buChar char="●"/>
            </a:pPr>
            <a:r>
              <a:rPr lang="en-US" sz="2500" dirty="0">
                <a:solidFill>
                  <a:srgbClr val="000000"/>
                </a:solidFill>
              </a:rPr>
              <a:t>Does every presenter develop and post learning intentions and consider levels of impact?  </a:t>
            </a:r>
            <a:endParaRPr sz="2500" dirty="0">
              <a:solidFill>
                <a:srgbClr val="000000"/>
              </a:solidFill>
            </a:endParaRPr>
          </a:p>
          <a:p>
            <a:pPr marL="457200" lvl="0" indent="-387350" algn="l" rtl="0">
              <a:lnSpc>
                <a:spcPct val="100000"/>
              </a:lnSpc>
              <a:spcBef>
                <a:spcPts val="0"/>
              </a:spcBef>
              <a:spcAft>
                <a:spcPts val="0"/>
              </a:spcAft>
              <a:buClr>
                <a:srgbClr val="000000"/>
              </a:buClr>
              <a:buSzPts val="2500"/>
              <a:buFont typeface="Verdana"/>
              <a:buChar char="●"/>
            </a:pPr>
            <a:r>
              <a:rPr lang="en-US" sz="2500" dirty="0">
                <a:solidFill>
                  <a:srgbClr val="000000"/>
                </a:solidFill>
              </a:rPr>
              <a:t>Is PL effectiveness data collected? </a:t>
            </a:r>
            <a:endParaRPr sz="2500" dirty="0">
              <a:solidFill>
                <a:srgbClr val="000000"/>
              </a:solidFill>
            </a:endParaRPr>
          </a:p>
          <a:p>
            <a:pPr marL="457200" lvl="0" indent="0" algn="l" rtl="0">
              <a:lnSpc>
                <a:spcPct val="100000"/>
              </a:lnSpc>
              <a:spcBef>
                <a:spcPts val="0"/>
              </a:spcBef>
              <a:spcAft>
                <a:spcPts val="0"/>
              </a:spcAft>
              <a:buSzPts val="3200"/>
              <a:buNone/>
            </a:pPr>
            <a:endParaRPr sz="2400" dirty="0">
              <a:solidFill>
                <a:srgbClr val="000000"/>
              </a:solidFill>
            </a:endParaRPr>
          </a:p>
        </p:txBody>
      </p:sp>
      <p:pic>
        <p:nvPicPr>
          <p:cNvPr id="946" name="Google Shape;946;p11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1389668">
            <a:off x="7989904" y="1727464"/>
            <a:ext cx="805742" cy="774072"/>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20"/>
          <p:cNvSpPr txBox="1">
            <a:spLocks noGrp="1"/>
          </p:cNvSpPr>
          <p:nvPr>
            <p:ph type="title"/>
          </p:nvPr>
        </p:nvSpPr>
        <p:spPr>
          <a:xfrm>
            <a:off x="169325" y="228600"/>
            <a:ext cx="88479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457200" lvl="0" indent="0" algn="ctr" rtl="0">
              <a:lnSpc>
                <a:spcPct val="100000"/>
              </a:lnSpc>
              <a:spcBef>
                <a:spcPts val="0"/>
              </a:spcBef>
              <a:spcAft>
                <a:spcPts val="0"/>
              </a:spcAft>
              <a:buSzPct val="111111"/>
              <a:buNone/>
            </a:pPr>
            <a:r>
              <a:rPr lang="en-US" dirty="0"/>
              <a:t>Feature 3: </a:t>
            </a:r>
            <a:endParaRPr dirty="0"/>
          </a:p>
          <a:p>
            <a:pPr marL="457200" lvl="0" indent="0" algn="ctr" rtl="0">
              <a:lnSpc>
                <a:spcPct val="100000"/>
              </a:lnSpc>
              <a:spcBef>
                <a:spcPts val="0"/>
              </a:spcBef>
              <a:spcAft>
                <a:spcPts val="0"/>
              </a:spcAft>
              <a:buSzPct val="111111"/>
              <a:buNone/>
            </a:pPr>
            <a:r>
              <a:rPr lang="en-US" dirty="0"/>
              <a:t>Operating Routines and Procedures</a:t>
            </a:r>
            <a:endParaRPr dirty="0"/>
          </a:p>
        </p:txBody>
      </p:sp>
      <p:sp>
        <p:nvSpPr>
          <p:cNvPr id="953" name="Google Shape;953;p120"/>
          <p:cNvSpPr txBox="1"/>
          <p:nvPr/>
        </p:nvSpPr>
        <p:spPr>
          <a:xfrm>
            <a:off x="682500" y="2220265"/>
            <a:ext cx="7779000" cy="280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900" b="0" i="0" u="none" strike="noStrike" cap="none">
                <a:solidFill>
                  <a:schemeClr val="dk1"/>
                </a:solidFill>
                <a:latin typeface="Verdana"/>
                <a:ea typeface="Verdana"/>
                <a:cs typeface="Verdana"/>
                <a:sym typeface="Verdana"/>
              </a:rPr>
              <a:t>Detailed step-by-step explanations of </a:t>
            </a:r>
            <a:r>
              <a:rPr lang="en-US" sz="2900" b="0" i="0" u="none" strike="noStrike" cap="none">
                <a:solidFill>
                  <a:srgbClr val="C00000"/>
                </a:solidFill>
                <a:latin typeface="Verdana"/>
                <a:ea typeface="Verdana"/>
                <a:cs typeface="Verdana"/>
                <a:sym typeface="Verdana"/>
              </a:rPr>
              <a:t>procedures</a:t>
            </a:r>
            <a:r>
              <a:rPr lang="en-US" sz="2900" b="1" i="0" u="none" strike="noStrike" cap="none">
                <a:solidFill>
                  <a:schemeClr val="dk1"/>
                </a:solidFill>
                <a:latin typeface="Verdana"/>
                <a:ea typeface="Verdana"/>
                <a:cs typeface="Verdana"/>
                <a:sym typeface="Verdana"/>
              </a:rPr>
              <a:t> </a:t>
            </a:r>
            <a:r>
              <a:rPr lang="en-US" sz="2900" b="0" i="0" u="none" strike="noStrike" cap="none">
                <a:solidFill>
                  <a:schemeClr val="dk1"/>
                </a:solidFill>
                <a:latin typeface="Verdana"/>
                <a:ea typeface="Verdana"/>
                <a:cs typeface="Verdana"/>
                <a:sym typeface="Verdana"/>
              </a:rPr>
              <a:t>and </a:t>
            </a:r>
            <a:r>
              <a:rPr lang="en-US" sz="2900" b="0" i="0" u="none" strike="noStrike" cap="none">
                <a:solidFill>
                  <a:srgbClr val="C00000"/>
                </a:solidFill>
                <a:latin typeface="Verdana"/>
                <a:ea typeface="Verdana"/>
                <a:cs typeface="Verdana"/>
                <a:sym typeface="Verdana"/>
              </a:rPr>
              <a:t>standards</a:t>
            </a:r>
            <a:r>
              <a:rPr lang="en-US" sz="2900" b="0" i="0" u="none" strike="noStrike" cap="none">
                <a:solidFill>
                  <a:schemeClr val="dk1"/>
                </a:solidFill>
                <a:latin typeface="Verdana"/>
                <a:ea typeface="Verdana"/>
                <a:cs typeface="Verdana"/>
                <a:sym typeface="Verdana"/>
              </a:rPr>
              <a:t> necessary for districts and schools to be successful (e.g., communication, planning, funding, and policy).</a:t>
            </a:r>
            <a:endParaRPr sz="29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959" name="Google Shape;959;p12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371948" y="881640"/>
            <a:ext cx="5520989" cy="5410200"/>
          </a:xfrm>
          <a:prstGeom prst="rect">
            <a:avLst/>
          </a:prstGeom>
          <a:noFill/>
          <a:ln>
            <a:noFill/>
          </a:ln>
        </p:spPr>
      </p:pic>
      <p:sp>
        <p:nvSpPr>
          <p:cNvPr id="960" name="Google Shape;960;p121">
            <a:extLst>
              <a:ext uri="{C183D7F6-B498-43B3-948B-1728B52AA6E4}">
                <adec:decorative xmlns:adec="http://schemas.microsoft.com/office/drawing/2017/decorative" val="1"/>
              </a:ext>
            </a:extLst>
          </p:cNvPr>
          <p:cNvSpPr txBox="1"/>
          <p:nvPr/>
        </p:nvSpPr>
        <p:spPr>
          <a:xfrm>
            <a:off x="293750" y="6291840"/>
            <a:ext cx="88662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Verdana"/>
              <a:ea typeface="Verdana"/>
              <a:cs typeface="Verdana"/>
              <a:sym typeface="Verdana"/>
            </a:endParaRPr>
          </a:p>
        </p:txBody>
      </p:sp>
      <p:sp>
        <p:nvSpPr>
          <p:cNvPr id="961" name="Google Shape;961;p121"/>
          <p:cNvSpPr txBox="1"/>
          <p:nvPr/>
        </p:nvSpPr>
        <p:spPr>
          <a:xfrm>
            <a:off x="160225" y="6291840"/>
            <a:ext cx="84657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Verdana"/>
                <a:ea typeface="Verdana"/>
                <a:cs typeface="Verdana"/>
                <a:sym typeface="Verdana"/>
              </a:rPr>
              <a:t>National Implementation &amp; Research Network, 2020</a:t>
            </a:r>
            <a:endParaRPr sz="1700" b="0" i="0" u="none" strike="noStrike" cap="none">
              <a:solidFill>
                <a:schemeClr val="dk1"/>
              </a:solidFill>
              <a:latin typeface="Verdana"/>
              <a:ea typeface="Verdana"/>
              <a:cs typeface="Verdana"/>
              <a:sym typeface="Verdana"/>
            </a:endParaRPr>
          </a:p>
        </p:txBody>
      </p:sp>
      <p:sp>
        <p:nvSpPr>
          <p:cNvPr id="962" name="Google Shape;962;p121">
            <a:extLst>
              <a:ext uri="{C183D7F6-B498-43B3-948B-1728B52AA6E4}">
                <adec:decorative xmlns:adec="http://schemas.microsoft.com/office/drawing/2017/decorative" val="1"/>
              </a:ext>
            </a:extLst>
          </p:cNvPr>
          <p:cNvSpPr txBox="1"/>
          <p:nvPr/>
        </p:nvSpPr>
        <p:spPr>
          <a:xfrm>
            <a:off x="881275" y="395250"/>
            <a:ext cx="8278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Verdana"/>
              <a:ea typeface="Verdana"/>
              <a:cs typeface="Verdana"/>
              <a:sym typeface="Verdana"/>
            </a:endParaRPr>
          </a:p>
        </p:txBody>
      </p:sp>
      <p:sp>
        <p:nvSpPr>
          <p:cNvPr id="963" name="Google Shape;963;p121"/>
          <p:cNvSpPr txBox="1">
            <a:spLocks noGrp="1"/>
          </p:cNvSpPr>
          <p:nvPr>
            <p:ph type="title"/>
          </p:nvPr>
        </p:nvSpPr>
        <p:spPr>
          <a:xfrm>
            <a:off x="410175" y="206100"/>
            <a:ext cx="5336700" cy="1461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3000" dirty="0">
                <a:solidFill>
                  <a:schemeClr val="lt1"/>
                </a:solidFill>
              </a:rPr>
              <a:t>Example: Programs or practices will be selected using the Hexagon Tool</a:t>
            </a:r>
            <a:endParaRPr sz="3000" dirty="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Who is in the room today?</a:t>
            </a:r>
            <a:endParaRPr/>
          </a:p>
        </p:txBody>
      </p:sp>
      <p:sp>
        <p:nvSpPr>
          <p:cNvPr id="279" name="Google Shape;279;p47"/>
          <p:cNvSpPr txBox="1">
            <a:spLocks noGrp="1"/>
          </p:cNvSpPr>
          <p:nvPr>
            <p:ph type="body" idx="1"/>
          </p:nvPr>
        </p:nvSpPr>
        <p:spPr>
          <a:xfrm>
            <a:off x="1326875" y="1586400"/>
            <a:ext cx="7637400" cy="4932600"/>
          </a:xfrm>
          <a:prstGeom prst="rect">
            <a:avLst/>
          </a:prstGeom>
          <a:noFill/>
          <a:ln>
            <a:noFill/>
          </a:ln>
        </p:spPr>
        <p:txBody>
          <a:bodyPr spcFirstLastPara="1" wrap="square" lIns="91425" tIns="45700" rIns="91425" bIns="45700" anchor="t" anchorCtr="0">
            <a:noAutofit/>
          </a:bodyPr>
          <a:lstStyle/>
          <a:p>
            <a:pPr marL="25400" lvl="0" indent="0" algn="l" rtl="0">
              <a:lnSpc>
                <a:spcPct val="100000"/>
              </a:lnSpc>
              <a:spcBef>
                <a:spcPts val="640"/>
              </a:spcBef>
              <a:spcAft>
                <a:spcPts val="0"/>
              </a:spcAft>
              <a:buSzPts val="3765"/>
              <a:buNone/>
            </a:pPr>
            <a:r>
              <a:rPr lang="en-US" sz="2800"/>
              <a:t>What is your role on your division’s MTSS team?</a:t>
            </a:r>
            <a:endParaRPr sz="2800"/>
          </a:p>
          <a:p>
            <a:pPr marL="25400" lvl="0" indent="0" algn="l" rtl="0">
              <a:lnSpc>
                <a:spcPct val="100000"/>
              </a:lnSpc>
              <a:spcBef>
                <a:spcPts val="640"/>
              </a:spcBef>
              <a:spcAft>
                <a:spcPts val="0"/>
              </a:spcAft>
              <a:buSzPts val="3765"/>
              <a:buNone/>
            </a:pPr>
            <a:endParaRPr sz="2800"/>
          </a:p>
          <a:p>
            <a:pPr marL="25400" lvl="0" indent="0" algn="l" rtl="0">
              <a:lnSpc>
                <a:spcPct val="100000"/>
              </a:lnSpc>
              <a:spcBef>
                <a:spcPts val="640"/>
              </a:spcBef>
              <a:spcAft>
                <a:spcPts val="0"/>
              </a:spcAft>
              <a:buSzPts val="3765"/>
              <a:buNone/>
            </a:pPr>
            <a:r>
              <a:rPr lang="en-US" sz="2800"/>
              <a:t>How long have you served in this role?</a:t>
            </a:r>
            <a:endParaRPr sz="2800"/>
          </a:p>
          <a:p>
            <a:pPr marL="0" lvl="0" indent="0" algn="l" rtl="0">
              <a:lnSpc>
                <a:spcPct val="100000"/>
              </a:lnSpc>
              <a:spcBef>
                <a:spcPts val="640"/>
              </a:spcBef>
              <a:spcAft>
                <a:spcPts val="0"/>
              </a:spcAft>
              <a:buSzPts val="3765"/>
              <a:buNone/>
            </a:pPr>
            <a:endParaRPr sz="2800"/>
          </a:p>
          <a:p>
            <a:pPr marL="25400" lvl="0" indent="0" algn="l" rtl="0">
              <a:lnSpc>
                <a:spcPct val="100000"/>
              </a:lnSpc>
              <a:spcBef>
                <a:spcPts val="640"/>
              </a:spcBef>
              <a:spcAft>
                <a:spcPts val="0"/>
              </a:spcAft>
              <a:buClr>
                <a:schemeClr val="dk1"/>
              </a:buClr>
              <a:buSzPts val="1100"/>
              <a:buFont typeface="Arial"/>
              <a:buNone/>
            </a:pPr>
            <a:r>
              <a:rPr lang="en-US" sz="2800"/>
              <a:t>On a scale of </a:t>
            </a:r>
            <a:r>
              <a:rPr lang="en-US" sz="2800" b="1">
                <a:solidFill>
                  <a:srgbClr val="980000"/>
                </a:solidFill>
              </a:rPr>
              <a:t>1</a:t>
            </a:r>
            <a:r>
              <a:rPr lang="en-US" sz="2800">
                <a:solidFill>
                  <a:srgbClr val="980000"/>
                </a:solidFill>
              </a:rPr>
              <a:t> </a:t>
            </a:r>
            <a:r>
              <a:rPr lang="en-US" sz="2800"/>
              <a:t>(a little) to </a:t>
            </a:r>
            <a:r>
              <a:rPr lang="en-US" sz="2800" b="1">
                <a:solidFill>
                  <a:srgbClr val="980000"/>
                </a:solidFill>
              </a:rPr>
              <a:t>5</a:t>
            </a:r>
            <a:r>
              <a:rPr lang="en-US" sz="2800"/>
              <a:t> (got this),  </a:t>
            </a:r>
            <a:endParaRPr sz="2800"/>
          </a:p>
          <a:p>
            <a:pPr marL="25400" lvl="0" indent="0" algn="l" rtl="0">
              <a:lnSpc>
                <a:spcPct val="100000"/>
              </a:lnSpc>
              <a:spcBef>
                <a:spcPts val="640"/>
              </a:spcBef>
              <a:spcAft>
                <a:spcPts val="0"/>
              </a:spcAft>
              <a:buClr>
                <a:schemeClr val="dk1"/>
              </a:buClr>
              <a:buSzPts val="1100"/>
              <a:buFont typeface="Arial"/>
              <a:buNone/>
            </a:pPr>
            <a:r>
              <a:rPr lang="en-US" sz="2800"/>
              <a:t>how confident are you feeling today in your role in the implementation process of Multi-Tiered Systems of Supports?</a:t>
            </a:r>
            <a:r>
              <a:rPr lang="en-US" sz="2780"/>
              <a:t> </a:t>
            </a:r>
            <a:endParaRPr sz="2780"/>
          </a:p>
          <a:p>
            <a:pPr marL="0" lvl="0" indent="0" algn="l" rtl="0">
              <a:lnSpc>
                <a:spcPct val="100000"/>
              </a:lnSpc>
              <a:spcBef>
                <a:spcPts val="640"/>
              </a:spcBef>
              <a:spcAft>
                <a:spcPts val="0"/>
              </a:spcAft>
              <a:buClr>
                <a:schemeClr val="dk1"/>
              </a:buClr>
              <a:buSzPts val="1100"/>
              <a:buFont typeface="Arial"/>
              <a:buNone/>
            </a:pPr>
            <a:endParaRPr/>
          </a:p>
          <a:p>
            <a:pPr marL="25400" lvl="0" indent="0" algn="l" rtl="0">
              <a:lnSpc>
                <a:spcPct val="100000"/>
              </a:lnSpc>
              <a:spcBef>
                <a:spcPts val="640"/>
              </a:spcBef>
              <a:spcAft>
                <a:spcPts val="0"/>
              </a:spcAft>
              <a:buSzPts val="3765"/>
              <a:buNone/>
            </a:pPr>
            <a:r>
              <a:rPr lang="en-US" sz="2900"/>
              <a:t> </a:t>
            </a:r>
            <a:endParaRPr sz="2900"/>
          </a:p>
          <a:p>
            <a:pPr marL="25400" lvl="0" indent="0" algn="l" rtl="0">
              <a:lnSpc>
                <a:spcPct val="100000"/>
              </a:lnSpc>
              <a:spcBef>
                <a:spcPts val="640"/>
              </a:spcBef>
              <a:spcAft>
                <a:spcPts val="0"/>
              </a:spcAft>
              <a:buSzPts val="3765"/>
              <a:buNone/>
            </a:pPr>
            <a:endParaRPr sz="2900"/>
          </a:p>
          <a:p>
            <a:pPr marL="25400" lvl="0" indent="0" algn="l" rtl="0">
              <a:lnSpc>
                <a:spcPct val="100000"/>
              </a:lnSpc>
              <a:spcBef>
                <a:spcPts val="640"/>
              </a:spcBef>
              <a:spcAft>
                <a:spcPts val="0"/>
              </a:spcAft>
              <a:buSzPts val="3765"/>
              <a:buNone/>
            </a:pPr>
            <a:endParaRPr sz="2900"/>
          </a:p>
        </p:txBody>
      </p:sp>
      <p:sp>
        <p:nvSpPr>
          <p:cNvPr id="280" name="Google Shape;280;p47">
            <a:extLst>
              <a:ext uri="{C183D7F6-B498-43B3-948B-1728B52AA6E4}">
                <adec:decorative xmlns:adec="http://schemas.microsoft.com/office/drawing/2017/decorative" val="1"/>
              </a:ext>
            </a:extLst>
          </p:cNvPr>
          <p:cNvSpPr/>
          <p:nvPr/>
        </p:nvSpPr>
        <p:spPr>
          <a:xfrm>
            <a:off x="172175" y="6000450"/>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281" name="Google Shape;281;p4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531120"/>
            <a:ext cx="1326875" cy="13268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122"/>
          <p:cNvSpPr txBox="1">
            <a:spLocks noGrp="1"/>
          </p:cNvSpPr>
          <p:nvPr>
            <p:ph type="title"/>
          </p:nvPr>
        </p:nvSpPr>
        <p:spPr>
          <a:xfrm>
            <a:off x="228600" y="228600"/>
            <a:ext cx="8686800" cy="1425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600"/>
              <a:buNone/>
            </a:pPr>
            <a:r>
              <a:rPr lang="en-US" sz="3000" dirty="0"/>
              <a:t>Barriers to implementation will be addressed by this process: </a:t>
            </a:r>
            <a:br>
              <a:rPr lang="en-US" sz="3000" dirty="0"/>
            </a:br>
            <a:r>
              <a:rPr lang="en-US" sz="3000" dirty="0"/>
              <a:t>Communication Plans </a:t>
            </a:r>
            <a:endParaRPr sz="3000" dirty="0"/>
          </a:p>
        </p:txBody>
      </p:sp>
      <p:pic>
        <p:nvPicPr>
          <p:cNvPr id="970" name="Google Shape;970;p122">
            <a:extLst>
              <a:ext uri="{C183D7F6-B498-43B3-948B-1728B52AA6E4}">
                <adec:decorative xmlns:adec="http://schemas.microsoft.com/office/drawing/2017/decorative" val="1"/>
              </a:ext>
            </a:extLst>
          </p:cNvPr>
          <p:cNvPicPr preferRelativeResize="0"/>
          <p:nvPr/>
        </p:nvPicPr>
        <p:blipFill rotWithShape="1">
          <a:blip r:embed="rId3">
            <a:alphaModFix/>
          </a:blip>
          <a:srcRect l="17684" t="15002" r="21731"/>
          <a:stretch/>
        </p:blipFill>
        <p:spPr>
          <a:xfrm>
            <a:off x="228600" y="1855338"/>
            <a:ext cx="3926851" cy="2955526"/>
          </a:xfrm>
          <a:prstGeom prst="rect">
            <a:avLst/>
          </a:prstGeom>
          <a:noFill/>
          <a:ln w="9525" cap="flat" cmpd="sng">
            <a:solidFill>
              <a:schemeClr val="dk1"/>
            </a:solidFill>
            <a:prstDash val="solid"/>
            <a:round/>
            <a:headEnd type="none" w="sm" len="sm"/>
            <a:tailEnd type="none" w="sm" len="sm"/>
          </a:ln>
        </p:spPr>
      </p:pic>
      <p:pic>
        <p:nvPicPr>
          <p:cNvPr id="971" name="Google Shape;971;p122">
            <a:extLst>
              <a:ext uri="{C183D7F6-B498-43B3-948B-1728B52AA6E4}">
                <adec:decorative xmlns:adec="http://schemas.microsoft.com/office/drawing/2017/decorative" val="1"/>
              </a:ext>
            </a:extLst>
          </p:cNvPr>
          <p:cNvPicPr preferRelativeResize="0"/>
          <p:nvPr/>
        </p:nvPicPr>
        <p:blipFill rotWithShape="1">
          <a:blip r:embed="rId4">
            <a:alphaModFix/>
          </a:blip>
          <a:srcRect l="15955" t="22376" r="16179" b="6243"/>
          <a:stretch/>
        </p:blipFill>
        <p:spPr>
          <a:xfrm>
            <a:off x="4275475" y="1963550"/>
            <a:ext cx="4639925" cy="2628475"/>
          </a:xfrm>
          <a:prstGeom prst="rect">
            <a:avLst/>
          </a:prstGeom>
          <a:noFill/>
          <a:ln w="9525" cap="flat" cmpd="sng">
            <a:solidFill>
              <a:schemeClr val="dk1"/>
            </a:solidFill>
            <a:prstDash val="solid"/>
            <a:round/>
            <a:headEnd type="none" w="sm" len="sm"/>
            <a:tailEnd type="none" w="sm" len="sm"/>
          </a:ln>
        </p:spPr>
      </p:pic>
      <p:sp>
        <p:nvSpPr>
          <p:cNvPr id="972" name="Google Shape;972;p122"/>
          <p:cNvSpPr txBox="1"/>
          <p:nvPr/>
        </p:nvSpPr>
        <p:spPr>
          <a:xfrm>
            <a:off x="561600" y="4901975"/>
            <a:ext cx="8582400" cy="1425000"/>
          </a:xfrm>
          <a:prstGeom prst="rect">
            <a:avLst/>
          </a:prstGeom>
          <a:noFill/>
          <a:ln>
            <a:noFill/>
          </a:ln>
        </p:spPr>
        <p:txBody>
          <a:bodyPr spcFirstLastPara="1" wrap="square" lIns="91425" tIns="91425" rIns="91425" bIns="91425" anchor="t" anchorCtr="0">
            <a:noAutofit/>
          </a:bodyPr>
          <a:lstStyle/>
          <a:p>
            <a:pPr marL="228600" marR="0" lvl="0" indent="0" algn="ctr" rtl="0">
              <a:lnSpc>
                <a:spcPct val="100000"/>
              </a:lnSpc>
              <a:spcBef>
                <a:spcPts val="0"/>
              </a:spcBef>
              <a:spcAft>
                <a:spcPts val="0"/>
              </a:spcAft>
              <a:buClr>
                <a:schemeClr val="dk1"/>
              </a:buClr>
              <a:buSzPts val="2300"/>
              <a:buFont typeface="Arial"/>
              <a:buNone/>
            </a:pPr>
            <a:r>
              <a:rPr lang="en-US" sz="2700" u="sng">
                <a:solidFill>
                  <a:schemeClr val="hlink"/>
                </a:solidFill>
                <a:latin typeface="Verdana"/>
                <a:ea typeface="Verdana"/>
                <a:cs typeface="Verdana"/>
                <a:sym typeface="Verdana"/>
                <a:hlinkClick r:id="rId5"/>
              </a:rPr>
              <a:t>Michigan’s Communication Plan Template</a:t>
            </a:r>
            <a:endParaRPr sz="2700">
              <a:latin typeface="Verdana"/>
              <a:ea typeface="Verdana"/>
              <a:cs typeface="Verdana"/>
              <a:sym typeface="Verdana"/>
            </a:endParaRPr>
          </a:p>
          <a:p>
            <a:pPr marL="228600" marR="0" lvl="0" indent="0" algn="ctr" rtl="0">
              <a:lnSpc>
                <a:spcPct val="100000"/>
              </a:lnSpc>
              <a:spcBef>
                <a:spcPts val="0"/>
              </a:spcBef>
              <a:spcAft>
                <a:spcPts val="0"/>
              </a:spcAft>
              <a:buClr>
                <a:schemeClr val="dk1"/>
              </a:buClr>
              <a:buSzPts val="2300"/>
              <a:buFont typeface="Arial"/>
              <a:buNone/>
            </a:pPr>
            <a:r>
              <a:rPr lang="en-US" sz="2400" u="sng">
                <a:solidFill>
                  <a:schemeClr val="hlink"/>
                </a:solidFill>
                <a:latin typeface="Verdana"/>
                <a:ea typeface="Verdana"/>
                <a:cs typeface="Verdana"/>
                <a:sym typeface="Verdana"/>
                <a:hlinkClick r:id="rId6"/>
              </a:rPr>
              <a:t>NIRN Communication Protocol</a:t>
            </a:r>
            <a:endParaRPr sz="2400" b="0" i="0" strike="noStrike" cap="none">
              <a:latin typeface="Verdana"/>
              <a:ea typeface="Verdana"/>
              <a:cs typeface="Verdana"/>
              <a:sym typeface="Verdan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123" descr="logo-id">
            <a:hlinkClick r:id="rId3"/>
          </p:cNvPr>
          <p:cNvPicPr preferRelativeResize="0"/>
          <p:nvPr/>
        </p:nvPicPr>
        <p:blipFill rotWithShape="1">
          <a:blip r:embed="rId4">
            <a:alphaModFix/>
          </a:blip>
          <a:srcRect/>
          <a:stretch/>
        </p:blipFill>
        <p:spPr>
          <a:xfrm>
            <a:off x="2654295" y="516450"/>
            <a:ext cx="728749" cy="318829"/>
          </a:xfrm>
          <a:prstGeom prst="rect">
            <a:avLst/>
          </a:prstGeom>
          <a:noFill/>
          <a:ln>
            <a:noFill/>
          </a:ln>
        </p:spPr>
      </p:pic>
      <p:sp>
        <p:nvSpPr>
          <p:cNvPr id="978" name="Google Shape;978;p123" descr="title-id"/>
          <p:cNvSpPr txBox="1"/>
          <p:nvPr/>
        </p:nvSpPr>
        <p:spPr>
          <a:xfrm>
            <a:off x="334050" y="1859790"/>
            <a:ext cx="4602000" cy="406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5B5B5B"/>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5B5B5B"/>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5B5B5B"/>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chemeClr val="dk1"/>
                </a:solidFill>
                <a:latin typeface="Verdana"/>
                <a:ea typeface="Verdana"/>
                <a:cs typeface="Verdana"/>
                <a:sym typeface="Verdana"/>
              </a:rPr>
              <a:t>What are all the necessary communication loops that must exist to create a robust communication system?</a:t>
            </a: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5B5B5B"/>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5B5B5B"/>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5B5B5B"/>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5B5B5B"/>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rgbClr val="5B5B5B"/>
                </a:solidFill>
                <a:latin typeface="Verdana"/>
                <a:ea typeface="Verdana"/>
                <a:cs typeface="Verdana"/>
                <a:sym typeface="Verdana"/>
              </a:rPr>
              <a:t>     </a:t>
            </a:r>
            <a:endParaRPr sz="2600" b="0" i="0" u="none" strike="noStrike" cap="none">
              <a:solidFill>
                <a:srgbClr val="5B5B5B"/>
              </a:solidFill>
              <a:latin typeface="Verdana"/>
              <a:ea typeface="Verdana"/>
              <a:cs typeface="Verdana"/>
              <a:sym typeface="Verdana"/>
            </a:endParaRPr>
          </a:p>
        </p:txBody>
      </p:sp>
      <p:sp>
        <p:nvSpPr>
          <p:cNvPr id="979" name="Google Shape;979;p123"/>
          <p:cNvSpPr txBox="1">
            <a:spLocks noGrp="1"/>
          </p:cNvSpPr>
          <p:nvPr>
            <p:ph type="title" idx="4294967295"/>
          </p:nvPr>
        </p:nvSpPr>
        <p:spPr>
          <a:xfrm>
            <a:off x="0" y="365125"/>
            <a:ext cx="7886700" cy="1325563"/>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US" dirty="0">
                <a:solidFill>
                  <a:schemeClr val="lt1"/>
                </a:solidFill>
              </a:rPr>
              <a:t>Communication System</a:t>
            </a:r>
            <a:endParaRPr dirty="0">
              <a:solidFill>
                <a:schemeClr val="lt1"/>
              </a:solidFill>
            </a:endParaRPr>
          </a:p>
        </p:txBody>
      </p:sp>
      <p:pic>
        <p:nvPicPr>
          <p:cNvPr id="980" name="Google Shape;980;p123" descr="Colorful pins connected with a thread"/>
          <p:cNvPicPr preferRelativeResize="0"/>
          <p:nvPr/>
        </p:nvPicPr>
        <p:blipFill rotWithShape="1">
          <a:blip r:embed="rId5">
            <a:alphaModFix/>
          </a:blip>
          <a:srcRect/>
          <a:stretch/>
        </p:blipFill>
        <p:spPr>
          <a:xfrm>
            <a:off x="4936050" y="2245971"/>
            <a:ext cx="3867957" cy="2688887"/>
          </a:xfrm>
          <a:prstGeom prst="rect">
            <a:avLst/>
          </a:prstGeom>
          <a:noFill/>
          <a:ln w="9525" cap="flat" cmpd="sng">
            <a:solidFill>
              <a:schemeClr val="dk2"/>
            </a:solidFill>
            <a:prstDash val="solid"/>
            <a:round/>
            <a:headEnd type="none" w="sm" len="sm"/>
            <a:tailEnd type="none" w="sm" len="sm"/>
          </a:ln>
        </p:spPr>
      </p:pic>
      <p:sp>
        <p:nvSpPr>
          <p:cNvPr id="981" name="Google Shape;981;p123">
            <a:extLst>
              <a:ext uri="{C183D7F6-B498-43B3-948B-1728B52AA6E4}">
                <adec:decorative xmlns:adec="http://schemas.microsoft.com/office/drawing/2017/decorative" val="1"/>
              </a:ext>
            </a:extLst>
          </p:cNvPr>
          <p:cNvSpPr/>
          <p:nvPr/>
        </p:nvSpPr>
        <p:spPr>
          <a:xfrm>
            <a:off x="334050" y="5976150"/>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982" name="Google Shape;982;p12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0" y="5531120"/>
            <a:ext cx="1326875" cy="13268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24"/>
          <p:cNvSpPr txBox="1">
            <a:spLocks noGrp="1"/>
          </p:cNvSpPr>
          <p:nvPr>
            <p:ph type="title"/>
          </p:nvPr>
        </p:nvSpPr>
        <p:spPr>
          <a:xfrm>
            <a:off x="332875" y="194100"/>
            <a:ext cx="8379600" cy="11892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sz="4000" dirty="0">
                <a:latin typeface="Verdana"/>
                <a:ea typeface="Verdana"/>
                <a:cs typeface="Verdana"/>
                <a:sym typeface="Verdana"/>
              </a:rPr>
              <a:t>  A Closer Look…</a:t>
            </a:r>
            <a:endParaRPr sz="4000" dirty="0"/>
          </a:p>
        </p:txBody>
      </p:sp>
      <p:sp>
        <p:nvSpPr>
          <p:cNvPr id="988" name="Google Shape;988;p124"/>
          <p:cNvSpPr txBox="1"/>
          <p:nvPr/>
        </p:nvSpPr>
        <p:spPr>
          <a:xfrm>
            <a:off x="1326875" y="2766550"/>
            <a:ext cx="7187700" cy="37581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10000"/>
              </a:lnSpc>
              <a:spcBef>
                <a:spcPts val="60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What are its parts? </a:t>
            </a:r>
            <a:endParaRPr sz="2400" b="0" i="0" u="none" strike="noStrike" cap="none">
              <a:solidFill>
                <a:schemeClr val="dk1"/>
              </a:solidFill>
              <a:latin typeface="Verdana"/>
              <a:ea typeface="Verdana"/>
              <a:cs typeface="Verdana"/>
              <a:sym typeface="Verdana"/>
            </a:endParaRPr>
          </a:p>
          <a:p>
            <a:pPr marL="0" marR="0" lvl="0" indent="0" algn="l" rtl="0">
              <a:lnSpc>
                <a:spcPct val="110000"/>
              </a:lnSpc>
              <a:spcBef>
                <a:spcPts val="60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Who are the stakeholders involved? </a:t>
            </a:r>
            <a:endParaRPr sz="2400" b="0" i="0" u="none" strike="noStrike" cap="none">
              <a:solidFill>
                <a:schemeClr val="dk1"/>
              </a:solidFill>
              <a:latin typeface="Verdana"/>
              <a:ea typeface="Verdana"/>
              <a:cs typeface="Verdana"/>
              <a:sym typeface="Verdana"/>
            </a:endParaRPr>
          </a:p>
          <a:p>
            <a:pPr marL="0" marR="0" lvl="0" indent="0" algn="l" rtl="0">
              <a:lnSpc>
                <a:spcPct val="110000"/>
              </a:lnSpc>
              <a:spcBef>
                <a:spcPts val="60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What outcomes, data, practices and systems should be considered? </a:t>
            </a:r>
            <a:endParaRPr sz="2400" b="0" i="0" u="none" strike="noStrike" cap="none">
              <a:solidFill>
                <a:schemeClr val="dk1"/>
              </a:solidFill>
              <a:latin typeface="Verdana"/>
              <a:ea typeface="Verdana"/>
              <a:cs typeface="Verdana"/>
              <a:sym typeface="Verdana"/>
            </a:endParaRPr>
          </a:p>
          <a:p>
            <a:pPr marL="0" marR="0" lvl="0" indent="0" algn="l" rtl="0">
              <a:lnSpc>
                <a:spcPct val="110000"/>
              </a:lnSpc>
              <a:spcBef>
                <a:spcPts val="60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What other systems are impacted when a change is made in this system? </a:t>
            </a:r>
            <a:endParaRPr sz="2400" b="0" i="0" u="none" strike="noStrike" cap="none">
              <a:solidFill>
                <a:schemeClr val="dk1"/>
              </a:solidFill>
              <a:latin typeface="Verdana"/>
              <a:ea typeface="Verdana"/>
              <a:cs typeface="Verdana"/>
              <a:sym typeface="Verdana"/>
            </a:endParaRPr>
          </a:p>
          <a:p>
            <a:pPr marL="0" marR="0" lvl="0" indent="0" algn="l" rtl="0">
              <a:lnSpc>
                <a:spcPct val="110000"/>
              </a:lnSpc>
              <a:spcBef>
                <a:spcPts val="60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Where does communication begin? End? </a:t>
            </a:r>
            <a:endParaRPr sz="2400" b="0" i="0" u="none" strike="noStrike" cap="none">
              <a:solidFill>
                <a:schemeClr val="dk1"/>
              </a:solidFill>
              <a:latin typeface="Verdana"/>
              <a:ea typeface="Verdana"/>
              <a:cs typeface="Verdana"/>
              <a:sym typeface="Verdana"/>
            </a:endParaRPr>
          </a:p>
          <a:p>
            <a:pPr marL="0" marR="0" lvl="0" indent="0" algn="l" rtl="0">
              <a:lnSpc>
                <a:spcPct val="110000"/>
              </a:lnSpc>
              <a:spcBef>
                <a:spcPts val="60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How is it documented? </a:t>
            </a:r>
            <a:r>
              <a:rPr lang="en-US" sz="2400" b="0" i="1" u="none" strike="noStrike" cap="none">
                <a:solidFill>
                  <a:schemeClr val="dk1"/>
                </a:solidFill>
                <a:latin typeface="Verdana"/>
                <a:ea typeface="Verdana"/>
                <a:cs typeface="Verdana"/>
                <a:sym typeface="Verdana"/>
              </a:rPr>
              <a:t>DCA item 10.</a:t>
            </a:r>
            <a:endParaRPr sz="2400" b="0" i="1" u="none" strike="noStrike" cap="none">
              <a:solidFill>
                <a:schemeClr val="dk1"/>
              </a:solidFill>
              <a:latin typeface="Verdana"/>
              <a:ea typeface="Verdana"/>
              <a:cs typeface="Verdana"/>
              <a:sym typeface="Verdana"/>
            </a:endParaRPr>
          </a:p>
        </p:txBody>
      </p:sp>
      <p:pic>
        <p:nvPicPr>
          <p:cNvPr id="989" name="Google Shape;989;p12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531030" flipH="1">
            <a:off x="7117917" y="2407195"/>
            <a:ext cx="1962335" cy="980481"/>
          </a:xfrm>
          <a:prstGeom prst="rect">
            <a:avLst/>
          </a:prstGeom>
          <a:noFill/>
          <a:ln>
            <a:noFill/>
          </a:ln>
        </p:spPr>
      </p:pic>
      <p:sp>
        <p:nvSpPr>
          <p:cNvPr id="990" name="Google Shape;990;p124">
            <a:extLst>
              <a:ext uri="{C183D7F6-B498-43B3-948B-1728B52AA6E4}">
                <adec:decorative xmlns:adec="http://schemas.microsoft.com/office/drawing/2017/decorative" val="1"/>
              </a:ext>
            </a:extLst>
          </p:cNvPr>
          <p:cNvSpPr/>
          <p:nvPr/>
        </p:nvSpPr>
        <p:spPr>
          <a:xfrm>
            <a:off x="236650" y="6116400"/>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991" name="Google Shape;991;p124"/>
          <p:cNvSpPr txBox="1"/>
          <p:nvPr/>
        </p:nvSpPr>
        <p:spPr>
          <a:xfrm>
            <a:off x="332875" y="1594625"/>
            <a:ext cx="8379600" cy="960600"/>
          </a:xfrm>
          <a:prstGeom prst="rect">
            <a:avLst/>
          </a:prstGeom>
          <a:noFill/>
          <a:ln>
            <a:noFill/>
          </a:ln>
        </p:spPr>
        <p:txBody>
          <a:bodyPr spcFirstLastPara="1" wrap="square" lIns="91425" tIns="91425" rIns="91425" bIns="91425" anchor="t" anchorCtr="0">
            <a:spAutoFit/>
          </a:bodyPr>
          <a:lstStyle/>
          <a:p>
            <a:pPr marL="0" marR="0" lvl="0" indent="0" algn="ctr" rtl="0">
              <a:lnSpc>
                <a:spcPct val="110000"/>
              </a:lnSpc>
              <a:spcBef>
                <a:spcPts val="0"/>
              </a:spcBef>
              <a:spcAft>
                <a:spcPts val="0"/>
              </a:spcAft>
              <a:buClr>
                <a:srgbClr val="000000"/>
              </a:buClr>
              <a:buSzPts val="2300"/>
              <a:buFont typeface="Arial"/>
              <a:buNone/>
            </a:pPr>
            <a:r>
              <a:rPr lang="en-US" sz="2400" b="0" i="1" u="none" strike="noStrike" cap="none">
                <a:solidFill>
                  <a:schemeClr val="dk1"/>
                </a:solidFill>
                <a:latin typeface="Verdana"/>
                <a:ea typeface="Verdana"/>
                <a:cs typeface="Verdana"/>
                <a:sym typeface="Verdana"/>
              </a:rPr>
              <a:t>Let’s consider a school division’s communication system through the lens of MTSS:</a:t>
            </a:r>
            <a:endParaRPr sz="2400" b="0" i="1" u="none" strike="noStrike" cap="none">
              <a:solidFill>
                <a:schemeClr val="dk1"/>
              </a:solidFill>
              <a:latin typeface="Verdana"/>
              <a:ea typeface="Verdana"/>
              <a:cs typeface="Verdana"/>
              <a:sym typeface="Verdana"/>
            </a:endParaRPr>
          </a:p>
        </p:txBody>
      </p:sp>
      <p:pic>
        <p:nvPicPr>
          <p:cNvPr id="992" name="Google Shape;992;p12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5531120"/>
            <a:ext cx="1326875" cy="13268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2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Feature 4: Coaching Systems </a:t>
            </a:r>
            <a:endParaRPr dirty="0"/>
          </a:p>
        </p:txBody>
      </p:sp>
      <p:sp>
        <p:nvSpPr>
          <p:cNvPr id="999" name="Google Shape;999;p125"/>
          <p:cNvSpPr txBox="1"/>
          <p:nvPr/>
        </p:nvSpPr>
        <p:spPr>
          <a:xfrm>
            <a:off x="446700" y="1784950"/>
            <a:ext cx="8468700" cy="435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800" b="0" i="0" u="none" strike="noStrike" cap="none">
                <a:solidFill>
                  <a:schemeClr val="dk1"/>
                </a:solidFill>
                <a:latin typeface="Verdana"/>
                <a:ea typeface="Verdana"/>
                <a:cs typeface="Verdana"/>
                <a:sym typeface="Verdana"/>
              </a:rPr>
              <a:t>Coaching for systems change involves collaborating with school and division leaders to develop, implement, and sustain an MTSS framework that emphasizes educational environments that improve student outcomes through leadership, facilitating resource allocation, fidelity of evidence-based practices, and addressing large-scale reform and whole-school organizational improvement.</a:t>
            </a: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600" b="0" i="0" u="none" strike="noStrike" cap="none">
              <a:solidFill>
                <a:schemeClr val="dk1"/>
              </a:solidFill>
              <a:latin typeface="Verdana"/>
              <a:ea typeface="Verdana"/>
              <a:cs typeface="Verdana"/>
              <a:sym typeface="Verdana"/>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26"/>
          <p:cNvSpPr txBox="1">
            <a:spLocks noGrp="1"/>
          </p:cNvSpPr>
          <p:nvPr>
            <p:ph type="body" idx="1"/>
          </p:nvPr>
        </p:nvSpPr>
        <p:spPr>
          <a:xfrm>
            <a:off x="628650" y="1828800"/>
            <a:ext cx="7886700" cy="4768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3200"/>
              <a:buNone/>
            </a:pPr>
            <a:r>
              <a:rPr lang="en-US" sz="3000" dirty="0"/>
              <a:t>Coaching is defined as regular, job-embedded professional learning designed to help teachers and staff use an evidence-based practice or program as intended. Coaching bridges the research-to-practice gap. Training supported by ongoing coaching results in teachers implementing 80-90% of new practices.</a:t>
            </a:r>
            <a:endParaRPr sz="3000" dirty="0"/>
          </a:p>
        </p:txBody>
      </p:sp>
      <p:sp>
        <p:nvSpPr>
          <p:cNvPr id="1005" name="Google Shape;1005;p12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What is coaching?</a:t>
            </a:r>
            <a:endParaRP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27"/>
          <p:cNvSpPr/>
          <p:nvPr/>
        </p:nvSpPr>
        <p:spPr>
          <a:xfrm>
            <a:off x="1323033" y="3326287"/>
            <a:ext cx="6498000" cy="1390200"/>
          </a:xfrm>
          <a:prstGeom prst="ellipse">
            <a:avLst/>
          </a:prstGeom>
          <a:solidFill>
            <a:srgbClr val="FFFF00">
              <a:alpha val="45098"/>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SCHOOL LEADERSHIP TEAM</a:t>
            </a:r>
            <a:endParaRPr sz="1400" b="0" i="0" u="none" strike="noStrike" cap="none">
              <a:solidFill>
                <a:srgbClr val="000000"/>
              </a:solidFill>
              <a:latin typeface="Arial"/>
              <a:ea typeface="Arial"/>
              <a:cs typeface="Arial"/>
              <a:sym typeface="Arial"/>
            </a:endParaRPr>
          </a:p>
        </p:txBody>
      </p:sp>
      <p:sp>
        <p:nvSpPr>
          <p:cNvPr id="1011" name="Google Shape;1011;p127"/>
          <p:cNvSpPr/>
          <p:nvPr/>
        </p:nvSpPr>
        <p:spPr>
          <a:xfrm>
            <a:off x="2941033" y="1193812"/>
            <a:ext cx="3261900" cy="757500"/>
          </a:xfrm>
          <a:prstGeom prst="roundRect">
            <a:avLst>
              <a:gd name="adj" fmla="val 16667"/>
            </a:avLst>
          </a:prstGeom>
          <a:solidFill>
            <a:srgbClr val="A8D08C"/>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Coaching</a:t>
            </a:r>
            <a:endParaRPr sz="2800" b="1" i="0" u="none" strike="noStrike" cap="none">
              <a:solidFill>
                <a:srgbClr val="000000"/>
              </a:solidFill>
              <a:latin typeface="Arial"/>
              <a:ea typeface="Arial"/>
              <a:cs typeface="Arial"/>
              <a:sym typeface="Arial"/>
            </a:endParaRPr>
          </a:p>
        </p:txBody>
      </p:sp>
      <p:sp>
        <p:nvSpPr>
          <p:cNvPr id="1012" name="Google Shape;1012;p127"/>
          <p:cNvSpPr/>
          <p:nvPr/>
        </p:nvSpPr>
        <p:spPr>
          <a:xfrm>
            <a:off x="2875033" y="5238168"/>
            <a:ext cx="3393900" cy="1111800"/>
          </a:xfrm>
          <a:prstGeom prst="roundRect">
            <a:avLst>
              <a:gd name="adj" fmla="val 16667"/>
            </a:avLst>
          </a:prstGeom>
          <a:solidFill>
            <a:srgbClr val="FFFF00">
              <a:alpha val="45098"/>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Grade Level Teams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Department Teams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Content/Specialty Area Teams</a:t>
            </a:r>
            <a:endParaRPr sz="12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Advanced Tier Teams</a:t>
            </a:r>
            <a:endParaRPr sz="12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Individual Student Teams </a:t>
            </a:r>
            <a:endParaRPr sz="1400" b="0" i="0" u="none" strike="noStrike" cap="none">
              <a:solidFill>
                <a:srgbClr val="000000"/>
              </a:solidFill>
              <a:latin typeface="Arial"/>
              <a:ea typeface="Arial"/>
              <a:cs typeface="Arial"/>
              <a:sym typeface="Arial"/>
            </a:endParaRPr>
          </a:p>
        </p:txBody>
      </p:sp>
      <p:sp>
        <p:nvSpPr>
          <p:cNvPr id="1013" name="Google Shape;1013;p127"/>
          <p:cNvSpPr/>
          <p:nvPr/>
        </p:nvSpPr>
        <p:spPr>
          <a:xfrm>
            <a:off x="2458700" y="2094526"/>
            <a:ext cx="4208700" cy="701700"/>
          </a:xfrm>
          <a:prstGeom prst="roundRect">
            <a:avLst>
              <a:gd name="adj" fmla="val 16667"/>
            </a:avLst>
          </a:prstGeom>
          <a:solidFill>
            <a:srgbClr val="F4B08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Systems Coach(es)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Liaison(s) between the division and schools - </a:t>
            </a:r>
            <a:endParaRPr sz="12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Coach Data, Practices &amp; Systems </a:t>
            </a:r>
            <a:endParaRPr sz="1400" b="0" i="1" u="none" strike="noStrike" cap="none">
              <a:solidFill>
                <a:srgbClr val="000000"/>
              </a:solidFill>
              <a:latin typeface="Arial"/>
              <a:ea typeface="Arial"/>
              <a:cs typeface="Arial"/>
              <a:sym typeface="Arial"/>
            </a:endParaRPr>
          </a:p>
        </p:txBody>
      </p:sp>
      <p:sp>
        <p:nvSpPr>
          <p:cNvPr id="1014" name="Google Shape;1014;p127"/>
          <p:cNvSpPr/>
          <p:nvPr/>
        </p:nvSpPr>
        <p:spPr>
          <a:xfrm>
            <a:off x="2904597" y="3036442"/>
            <a:ext cx="1582500" cy="568200"/>
          </a:xfrm>
          <a:prstGeom prst="roundRect">
            <a:avLst>
              <a:gd name="adj" fmla="val 16667"/>
            </a:avLst>
          </a:prstGeom>
          <a:solidFill>
            <a:srgbClr val="F4B18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School Coach</a:t>
            </a:r>
            <a:endParaRPr sz="1400" b="1" i="0" u="none" strike="noStrike" cap="none">
              <a:solidFill>
                <a:srgbClr val="000000"/>
              </a:solidFill>
              <a:latin typeface="Arial"/>
              <a:ea typeface="Arial"/>
              <a:cs typeface="Arial"/>
              <a:sym typeface="Arial"/>
            </a:endParaRPr>
          </a:p>
        </p:txBody>
      </p:sp>
      <p:cxnSp>
        <p:nvCxnSpPr>
          <p:cNvPr id="1015" name="Google Shape;1015;p127">
            <a:extLst>
              <a:ext uri="{C183D7F6-B498-43B3-948B-1728B52AA6E4}">
                <adec:decorative xmlns:adec="http://schemas.microsoft.com/office/drawing/2017/decorative" val="1"/>
              </a:ext>
            </a:extLst>
          </p:cNvPr>
          <p:cNvCxnSpPr>
            <a:stCxn id="1013" idx="2"/>
          </p:cNvCxnSpPr>
          <p:nvPr/>
        </p:nvCxnSpPr>
        <p:spPr>
          <a:xfrm flipH="1">
            <a:off x="4134950" y="2796226"/>
            <a:ext cx="428100" cy="2847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1016" name="Google Shape;1016;p127">
            <a:extLst>
              <a:ext uri="{C183D7F6-B498-43B3-948B-1728B52AA6E4}">
                <adec:decorative xmlns:adec="http://schemas.microsoft.com/office/drawing/2017/decorative" val="1"/>
              </a:ext>
            </a:extLst>
          </p:cNvPr>
          <p:cNvCxnSpPr>
            <a:stCxn id="1017" idx="1"/>
          </p:cNvCxnSpPr>
          <p:nvPr/>
        </p:nvCxnSpPr>
        <p:spPr>
          <a:xfrm rot="10800000">
            <a:off x="4538600" y="2953988"/>
            <a:ext cx="2128800" cy="45000"/>
          </a:xfrm>
          <a:prstGeom prst="straightConnector1">
            <a:avLst/>
          </a:prstGeom>
          <a:noFill/>
          <a:ln w="9525" cap="flat" cmpd="sng">
            <a:solidFill>
              <a:schemeClr val="dk1"/>
            </a:solidFill>
            <a:prstDash val="solid"/>
            <a:miter lim="800000"/>
            <a:headEnd type="triangle" w="med" len="med"/>
            <a:tailEnd type="triangle" w="med" len="med"/>
          </a:ln>
        </p:spPr>
      </p:cxnSp>
      <p:sp>
        <p:nvSpPr>
          <p:cNvPr id="1018" name="Google Shape;1018;p127"/>
          <p:cNvSpPr txBox="1"/>
          <p:nvPr/>
        </p:nvSpPr>
        <p:spPr>
          <a:xfrm>
            <a:off x="5924001" y="6429608"/>
            <a:ext cx="3261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Verdana"/>
                <a:ea typeface="Verdana"/>
                <a:cs typeface="Verdana"/>
                <a:sym typeface="Verdana"/>
              </a:rPr>
              <a:t>Adapted from PBIS.org Implementation Blueprint and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Verdana"/>
                <a:ea typeface="Verdana"/>
                <a:cs typeface="Verdana"/>
                <a:sym typeface="Verdana"/>
              </a:rPr>
              <a:t>Oregon Systems Coach Manual, 2013</a:t>
            </a:r>
            <a:endParaRPr sz="1400" b="0" i="0" u="none" strike="noStrike" cap="none">
              <a:solidFill>
                <a:srgbClr val="000000"/>
              </a:solidFill>
              <a:latin typeface="Arial"/>
              <a:ea typeface="Arial"/>
              <a:cs typeface="Arial"/>
              <a:sym typeface="Arial"/>
            </a:endParaRPr>
          </a:p>
        </p:txBody>
      </p:sp>
      <p:pic>
        <p:nvPicPr>
          <p:cNvPr id="1019" name="Google Shape;1019;p12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3400" y="328675"/>
            <a:ext cx="1572750" cy="1238783"/>
          </a:xfrm>
          <a:prstGeom prst="rect">
            <a:avLst/>
          </a:prstGeom>
          <a:noFill/>
          <a:ln>
            <a:noFill/>
          </a:ln>
        </p:spPr>
      </p:pic>
      <p:cxnSp>
        <p:nvCxnSpPr>
          <p:cNvPr id="1020" name="Google Shape;1020;p127">
            <a:extLst>
              <a:ext uri="{C183D7F6-B498-43B3-948B-1728B52AA6E4}">
                <adec:decorative xmlns:adec="http://schemas.microsoft.com/office/drawing/2017/decorative" val="1"/>
              </a:ext>
            </a:extLst>
          </p:cNvPr>
          <p:cNvCxnSpPr/>
          <p:nvPr/>
        </p:nvCxnSpPr>
        <p:spPr>
          <a:xfrm>
            <a:off x="1242925" y="1411600"/>
            <a:ext cx="2267400" cy="191100"/>
          </a:xfrm>
          <a:prstGeom prst="straightConnector1">
            <a:avLst/>
          </a:prstGeom>
          <a:noFill/>
          <a:ln w="9525" cap="flat" cmpd="sng">
            <a:solidFill>
              <a:schemeClr val="dk1"/>
            </a:solidFill>
            <a:prstDash val="solid"/>
            <a:round/>
            <a:headEnd type="none" w="sm" len="sm"/>
            <a:tailEnd type="triangle" w="med" len="med"/>
          </a:ln>
        </p:spPr>
      </p:cxnSp>
      <p:sp>
        <p:nvSpPr>
          <p:cNvPr id="1021" name="Google Shape;1021;p127"/>
          <p:cNvSpPr/>
          <p:nvPr/>
        </p:nvSpPr>
        <p:spPr>
          <a:xfrm>
            <a:off x="4662781" y="3036442"/>
            <a:ext cx="1582500" cy="568200"/>
          </a:xfrm>
          <a:prstGeom prst="roundRect">
            <a:avLst>
              <a:gd name="adj" fmla="val 166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Administrator</a:t>
            </a:r>
            <a:endParaRPr sz="1400" b="1" i="0" u="none" strike="noStrike" cap="none">
              <a:solidFill>
                <a:srgbClr val="000000"/>
              </a:solidFill>
              <a:latin typeface="Arial"/>
              <a:ea typeface="Arial"/>
              <a:cs typeface="Arial"/>
              <a:sym typeface="Arial"/>
            </a:endParaRPr>
          </a:p>
        </p:txBody>
      </p:sp>
      <p:cxnSp>
        <p:nvCxnSpPr>
          <p:cNvPr id="1022" name="Google Shape;1022;p127">
            <a:extLst>
              <a:ext uri="{C183D7F6-B498-43B3-948B-1728B52AA6E4}">
                <adec:decorative xmlns:adec="http://schemas.microsoft.com/office/drawing/2017/decorative" val="1"/>
              </a:ext>
            </a:extLst>
          </p:cNvPr>
          <p:cNvCxnSpPr>
            <a:stCxn id="1013" idx="2"/>
          </p:cNvCxnSpPr>
          <p:nvPr/>
        </p:nvCxnSpPr>
        <p:spPr>
          <a:xfrm>
            <a:off x="4563050" y="2796226"/>
            <a:ext cx="577200" cy="281400"/>
          </a:xfrm>
          <a:prstGeom prst="straightConnector1">
            <a:avLst/>
          </a:prstGeom>
          <a:noFill/>
          <a:ln w="9525" cap="flat" cmpd="sng">
            <a:solidFill>
              <a:schemeClr val="dk1"/>
            </a:solidFill>
            <a:prstDash val="solid"/>
            <a:miter lim="800000"/>
            <a:headEnd type="triangle" w="med" len="med"/>
            <a:tailEnd type="triangle" w="med" len="med"/>
          </a:ln>
        </p:spPr>
      </p:cxnSp>
      <p:sp>
        <p:nvSpPr>
          <p:cNvPr id="1023" name="Google Shape;1023;p127"/>
          <p:cNvSpPr/>
          <p:nvPr/>
        </p:nvSpPr>
        <p:spPr>
          <a:xfrm>
            <a:off x="2989597" y="4366208"/>
            <a:ext cx="1582500" cy="568200"/>
          </a:xfrm>
          <a:prstGeom prst="roundRect">
            <a:avLst>
              <a:gd name="adj" fmla="val 16667"/>
            </a:avLst>
          </a:prstGeom>
          <a:solidFill>
            <a:srgbClr val="F4B18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School Coach</a:t>
            </a:r>
            <a:endParaRPr sz="1400" b="1" i="0" u="none" strike="noStrike" cap="none">
              <a:solidFill>
                <a:srgbClr val="000000"/>
              </a:solidFill>
              <a:latin typeface="Arial"/>
              <a:ea typeface="Arial"/>
              <a:cs typeface="Arial"/>
              <a:sym typeface="Arial"/>
            </a:endParaRPr>
          </a:p>
        </p:txBody>
      </p:sp>
      <p:sp>
        <p:nvSpPr>
          <p:cNvPr id="1024" name="Google Shape;1024;p127"/>
          <p:cNvSpPr/>
          <p:nvPr/>
        </p:nvSpPr>
        <p:spPr>
          <a:xfrm>
            <a:off x="4753581" y="4366208"/>
            <a:ext cx="1582500" cy="568200"/>
          </a:xfrm>
          <a:prstGeom prst="roundRect">
            <a:avLst>
              <a:gd name="adj" fmla="val 166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Administrator</a:t>
            </a:r>
            <a:endParaRPr sz="1400" b="1" i="0" u="none" strike="noStrike" cap="none">
              <a:solidFill>
                <a:srgbClr val="000000"/>
              </a:solidFill>
              <a:latin typeface="Arial"/>
              <a:ea typeface="Arial"/>
              <a:cs typeface="Arial"/>
              <a:sym typeface="Arial"/>
            </a:endParaRPr>
          </a:p>
        </p:txBody>
      </p:sp>
      <p:cxnSp>
        <p:nvCxnSpPr>
          <p:cNvPr id="1025" name="Google Shape;1025;p127">
            <a:extLst>
              <a:ext uri="{C183D7F6-B498-43B3-948B-1728B52AA6E4}">
                <adec:decorative xmlns:adec="http://schemas.microsoft.com/office/drawing/2017/decorative" val="1"/>
              </a:ext>
            </a:extLst>
          </p:cNvPr>
          <p:cNvCxnSpPr>
            <a:stCxn id="1024" idx="2"/>
          </p:cNvCxnSpPr>
          <p:nvPr/>
        </p:nvCxnSpPr>
        <p:spPr>
          <a:xfrm flipH="1">
            <a:off x="4867131" y="4934408"/>
            <a:ext cx="677700" cy="2634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1026" name="Google Shape;1026;p127">
            <a:extLst>
              <a:ext uri="{C183D7F6-B498-43B3-948B-1728B52AA6E4}">
                <adec:decorative xmlns:adec="http://schemas.microsoft.com/office/drawing/2017/decorative" val="1"/>
              </a:ext>
            </a:extLst>
          </p:cNvPr>
          <p:cNvCxnSpPr/>
          <p:nvPr/>
        </p:nvCxnSpPr>
        <p:spPr>
          <a:xfrm>
            <a:off x="4069400" y="4914763"/>
            <a:ext cx="577200" cy="281400"/>
          </a:xfrm>
          <a:prstGeom prst="straightConnector1">
            <a:avLst/>
          </a:prstGeom>
          <a:noFill/>
          <a:ln w="9525" cap="flat" cmpd="sng">
            <a:solidFill>
              <a:schemeClr val="dk1"/>
            </a:solidFill>
            <a:prstDash val="solid"/>
            <a:miter lim="800000"/>
            <a:headEnd type="triangle" w="med" len="med"/>
            <a:tailEnd type="triangle" w="med" len="med"/>
          </a:ln>
        </p:spPr>
      </p:cxnSp>
      <p:sp>
        <p:nvSpPr>
          <p:cNvPr id="1017" name="Google Shape;1017;p127"/>
          <p:cNvSpPr txBox="1"/>
          <p:nvPr/>
        </p:nvSpPr>
        <p:spPr>
          <a:xfrm>
            <a:off x="6667400" y="2752688"/>
            <a:ext cx="1887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Verdana"/>
                <a:ea typeface="Verdana"/>
                <a:cs typeface="Verdana"/>
                <a:sym typeface="Verdana"/>
              </a:rPr>
              <a:t>Communication:</a:t>
            </a:r>
            <a:r>
              <a:rPr lang="en-US" sz="1000" b="0" i="1" u="none" strike="noStrike" cap="none">
                <a:solidFill>
                  <a:schemeClr val="dk1"/>
                </a:solidFill>
                <a:latin typeface="Verdana"/>
                <a:ea typeface="Verdana"/>
                <a:cs typeface="Verdana"/>
                <a:sym typeface="Verdana"/>
              </a:rPr>
              <a:t>within &amp; beyond groups</a:t>
            </a:r>
            <a:endParaRPr sz="1400" b="0" i="0" u="none" strike="noStrike" cap="none">
              <a:solidFill>
                <a:srgbClr val="000000"/>
              </a:solidFill>
              <a:latin typeface="Verdana"/>
              <a:ea typeface="Verdana"/>
              <a:cs typeface="Verdana"/>
              <a:sym typeface="Verdana"/>
            </a:endParaRPr>
          </a:p>
        </p:txBody>
      </p:sp>
      <p:sp>
        <p:nvSpPr>
          <p:cNvPr id="1027" name="Google Shape;1027;p127"/>
          <p:cNvSpPr txBox="1"/>
          <p:nvPr/>
        </p:nvSpPr>
        <p:spPr>
          <a:xfrm>
            <a:off x="6763033" y="4914769"/>
            <a:ext cx="1887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Verdana"/>
                <a:ea typeface="Verdana"/>
                <a:cs typeface="Verdana"/>
                <a:sym typeface="Verdana"/>
              </a:rPr>
              <a:t>Communication:</a:t>
            </a:r>
            <a:r>
              <a:rPr lang="en-US" sz="1000" b="0" i="1" u="none" strike="noStrike" cap="none">
                <a:solidFill>
                  <a:schemeClr val="dk1"/>
                </a:solidFill>
                <a:latin typeface="Verdana"/>
                <a:ea typeface="Verdana"/>
                <a:cs typeface="Verdana"/>
                <a:sym typeface="Verdana"/>
              </a:rPr>
              <a:t>within &amp; beyond groups</a:t>
            </a:r>
            <a:endParaRPr sz="1400" b="0" i="0" u="none" strike="noStrike" cap="none">
              <a:solidFill>
                <a:srgbClr val="000000"/>
              </a:solidFill>
              <a:latin typeface="Verdana"/>
              <a:ea typeface="Verdana"/>
              <a:cs typeface="Verdana"/>
              <a:sym typeface="Verdana"/>
            </a:endParaRPr>
          </a:p>
        </p:txBody>
      </p:sp>
      <p:cxnSp>
        <p:nvCxnSpPr>
          <p:cNvPr id="1028" name="Google Shape;1028;p127">
            <a:extLst>
              <a:ext uri="{C183D7F6-B498-43B3-948B-1728B52AA6E4}">
                <adec:decorative xmlns:adec="http://schemas.microsoft.com/office/drawing/2017/decorative" val="1"/>
              </a:ext>
            </a:extLst>
          </p:cNvPr>
          <p:cNvCxnSpPr/>
          <p:nvPr/>
        </p:nvCxnSpPr>
        <p:spPr>
          <a:xfrm rot="10800000">
            <a:off x="4646600" y="5063756"/>
            <a:ext cx="2128800" cy="45000"/>
          </a:xfrm>
          <a:prstGeom prst="straightConnector1">
            <a:avLst/>
          </a:prstGeom>
          <a:noFill/>
          <a:ln w="9525" cap="flat" cmpd="sng">
            <a:solidFill>
              <a:schemeClr val="dk1"/>
            </a:solidFill>
            <a:prstDash val="solid"/>
            <a:miter lim="800000"/>
            <a:headEnd type="triangle" w="med" len="med"/>
            <a:tailEnd type="triangle" w="med" len="med"/>
          </a:ln>
        </p:spPr>
      </p:cxnSp>
      <p:sp>
        <p:nvSpPr>
          <p:cNvPr id="1029" name="Google Shape;1029;p127"/>
          <p:cNvSpPr txBox="1"/>
          <p:nvPr/>
        </p:nvSpPr>
        <p:spPr>
          <a:xfrm>
            <a:off x="1151350" y="1881325"/>
            <a:ext cx="1421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Verdana"/>
                <a:ea typeface="Verdana"/>
                <a:cs typeface="Verdana"/>
                <a:sym typeface="Verdana"/>
              </a:rPr>
              <a:t>PBIS.org Implementation Blueprint and </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Verdana"/>
                <a:ea typeface="Verdana"/>
                <a:cs typeface="Verdana"/>
                <a:sym typeface="Verdana"/>
              </a:rPr>
              <a:t>Oregon Systems Coach Manual, 2013</a:t>
            </a:r>
            <a:endParaRPr sz="600" b="0" i="0" u="none" strike="noStrike" cap="none">
              <a:solidFill>
                <a:srgbClr val="000000"/>
              </a:solidFill>
              <a:latin typeface="Arial"/>
              <a:ea typeface="Arial"/>
              <a:cs typeface="Arial"/>
              <a:sym typeface="Arial"/>
            </a:endParaRPr>
          </a:p>
        </p:txBody>
      </p:sp>
      <p:sp>
        <p:nvSpPr>
          <p:cNvPr id="1030" name="Google Shape;1030;p127"/>
          <p:cNvSpPr txBox="1">
            <a:spLocks noGrp="1"/>
          </p:cNvSpPr>
          <p:nvPr>
            <p:ph type="title"/>
          </p:nvPr>
        </p:nvSpPr>
        <p:spPr>
          <a:xfrm>
            <a:off x="2148425" y="140975"/>
            <a:ext cx="6825900" cy="953700"/>
          </a:xfrm>
          <a:prstGeom prst="rect">
            <a:avLst/>
          </a:prstGeom>
          <a:solidFill>
            <a:srgbClr val="003369"/>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Font typeface="Verdana"/>
              <a:buNone/>
            </a:pPr>
            <a:r>
              <a:rPr lang="en-US" sz="3200" dirty="0">
                <a:solidFill>
                  <a:schemeClr val="lt1"/>
                </a:solidFill>
              </a:rPr>
              <a:t>Visualizing a Coaching System</a:t>
            </a:r>
            <a:endParaRPr dirty="0">
              <a:solidFill>
                <a:schemeClr val="lt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pic>
        <p:nvPicPr>
          <p:cNvPr id="1035" name="Google Shape;1035;p128" descr="Diagram of the Poquoson Visual model of coaching where VTSS Coaches are the top as Vision and Stability working directly with the Advice and Support group who works with the school level On the Field team who work with the students and the families."/>
          <p:cNvPicPr preferRelativeResize="0"/>
          <p:nvPr/>
        </p:nvPicPr>
        <p:blipFill rotWithShape="1">
          <a:blip r:embed="rId3">
            <a:alphaModFix/>
          </a:blip>
          <a:srcRect/>
          <a:stretch/>
        </p:blipFill>
        <p:spPr>
          <a:xfrm>
            <a:off x="833075" y="1099225"/>
            <a:ext cx="7367800" cy="5523933"/>
          </a:xfrm>
          <a:prstGeom prst="rect">
            <a:avLst/>
          </a:prstGeom>
          <a:noFill/>
          <a:ln>
            <a:noFill/>
          </a:ln>
        </p:spPr>
      </p:pic>
      <p:sp>
        <p:nvSpPr>
          <p:cNvPr id="1036" name="Google Shape;1036;p128">
            <a:extLst>
              <a:ext uri="{C183D7F6-B498-43B3-948B-1728B52AA6E4}">
                <adec:decorative xmlns:adec="http://schemas.microsoft.com/office/drawing/2017/decorative" val="1"/>
              </a:ext>
            </a:extLst>
          </p:cNvPr>
          <p:cNvSpPr/>
          <p:nvPr/>
        </p:nvSpPr>
        <p:spPr>
          <a:xfrm>
            <a:off x="1129425" y="2543776"/>
            <a:ext cx="6918900" cy="885300"/>
          </a:xfrm>
          <a:prstGeom prst="rect">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128"/>
          <p:cNvSpPr txBox="1">
            <a:spLocks noGrp="1"/>
          </p:cNvSpPr>
          <p:nvPr>
            <p:ph type="title"/>
          </p:nvPr>
        </p:nvSpPr>
        <p:spPr>
          <a:xfrm>
            <a:off x="980775" y="76200"/>
            <a:ext cx="7067700" cy="885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US" dirty="0">
                <a:solidFill>
                  <a:schemeClr val="lt1"/>
                </a:solidFill>
              </a:rPr>
              <a:t>Poquoson Visual Model</a:t>
            </a:r>
            <a:endParaRPr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10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pic>
        <p:nvPicPr>
          <p:cNvPr id="1043" name="Google Shape;1043;p129" descr="Diagram of the Northampton Visual model of coaching where VTSS Coaches and NCPS leadership are the top as Vision and Stability working directly with the Advice and Support group who works with the school level On the Field team who work with the students and the families."/>
          <p:cNvPicPr preferRelativeResize="0"/>
          <p:nvPr/>
        </p:nvPicPr>
        <p:blipFill rotWithShape="1">
          <a:blip r:embed="rId3">
            <a:alphaModFix/>
          </a:blip>
          <a:srcRect/>
          <a:stretch/>
        </p:blipFill>
        <p:spPr>
          <a:xfrm>
            <a:off x="0" y="0"/>
            <a:ext cx="9144001" cy="6858000"/>
          </a:xfrm>
          <a:prstGeom prst="rect">
            <a:avLst/>
          </a:prstGeom>
          <a:noFill/>
          <a:ln>
            <a:noFill/>
          </a:ln>
        </p:spPr>
      </p:pic>
      <p:sp>
        <p:nvSpPr>
          <p:cNvPr id="1044" name="Google Shape;1044;p129">
            <a:extLst>
              <a:ext uri="{C183D7F6-B498-43B3-948B-1728B52AA6E4}">
                <adec:decorative xmlns:adec="http://schemas.microsoft.com/office/drawing/2017/decorative" val="1"/>
              </a:ext>
            </a:extLst>
          </p:cNvPr>
          <p:cNvSpPr/>
          <p:nvPr/>
        </p:nvSpPr>
        <p:spPr>
          <a:xfrm rot="-2236730">
            <a:off x="5032733" y="1547250"/>
            <a:ext cx="2152075" cy="272420"/>
          </a:xfrm>
          <a:prstGeom prst="left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hidden="1">
            <a:extLst>
              <a:ext uri="{FF2B5EF4-FFF2-40B4-BE49-F238E27FC236}">
                <a16:creationId xmlns:a16="http://schemas.microsoft.com/office/drawing/2014/main" id="{346A1198-9603-7A10-C804-C6F81FF30695}"/>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Northampton Visual Model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anim calcmode="lin" valueType="num">
                                      <p:cBhvr additive="base">
                                        <p:cTn id="7" dur="1000"/>
                                        <p:tgtEl>
                                          <p:spTgt spid="104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30"/>
          <p:cNvSpPr txBox="1"/>
          <p:nvPr/>
        </p:nvSpPr>
        <p:spPr>
          <a:xfrm>
            <a:off x="457200" y="1801115"/>
            <a:ext cx="8229600" cy="457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700" b="0" i="0" u="none" strike="noStrike" cap="none">
                <a:solidFill>
                  <a:schemeClr val="dk1"/>
                </a:solidFill>
                <a:latin typeface="Verdana"/>
                <a:ea typeface="Verdana"/>
                <a:cs typeface="Verdana"/>
                <a:sym typeface="Verdana"/>
              </a:rPr>
              <a:t>The coaching system is developed to ensure building level teams and school staff have equitable access to high quality coaching</a:t>
            </a:r>
            <a:endParaRPr sz="2700" b="0" i="0" u="none" strike="noStrike" cap="none">
              <a:solidFill>
                <a:schemeClr val="dk1"/>
              </a:solidFill>
              <a:latin typeface="Verdana"/>
              <a:ea typeface="Verdana"/>
              <a:cs typeface="Verdana"/>
              <a:sym typeface="Verdana"/>
            </a:endParaRPr>
          </a:p>
          <a:p>
            <a:pPr marL="457200" marR="0" lvl="0" indent="-400050" algn="l" rtl="0">
              <a:lnSpc>
                <a:spcPct val="100000"/>
              </a:lnSpc>
              <a:spcBef>
                <a:spcPts val="0"/>
              </a:spcBef>
              <a:spcAft>
                <a:spcPts val="0"/>
              </a:spcAft>
              <a:buClr>
                <a:schemeClr val="dk1"/>
              </a:buClr>
              <a:buSzPts val="2700"/>
              <a:buFont typeface="Verdana"/>
              <a:buChar char="●"/>
            </a:pPr>
            <a:r>
              <a:rPr lang="en-US" sz="2700" b="0" i="0" u="none" strike="noStrike" cap="none">
                <a:solidFill>
                  <a:schemeClr val="dk1"/>
                </a:solidFill>
                <a:latin typeface="Verdana"/>
                <a:ea typeface="Verdana"/>
                <a:cs typeface="Verdana"/>
                <a:sym typeface="Verdana"/>
              </a:rPr>
              <a:t>Division context will inform the Coaching System in your division</a:t>
            </a:r>
            <a:endParaRPr sz="2700" b="0" i="0" u="none" strike="noStrike" cap="none">
              <a:solidFill>
                <a:schemeClr val="dk1"/>
              </a:solidFill>
              <a:latin typeface="Verdana"/>
              <a:ea typeface="Verdana"/>
              <a:cs typeface="Verdana"/>
              <a:sym typeface="Verdana"/>
            </a:endParaRPr>
          </a:p>
          <a:p>
            <a:pPr marL="457200" marR="0" lvl="0" indent="-400050" algn="l" rtl="0">
              <a:lnSpc>
                <a:spcPct val="100000"/>
              </a:lnSpc>
              <a:spcBef>
                <a:spcPts val="0"/>
              </a:spcBef>
              <a:spcAft>
                <a:spcPts val="0"/>
              </a:spcAft>
              <a:buClr>
                <a:schemeClr val="dk1"/>
              </a:buClr>
              <a:buSzPts val="2700"/>
              <a:buFont typeface="Verdana"/>
              <a:buChar char="●"/>
            </a:pPr>
            <a:r>
              <a:rPr lang="en-US" sz="2700" b="0" i="0" u="none" strike="noStrike" cap="none">
                <a:solidFill>
                  <a:schemeClr val="dk1"/>
                </a:solidFill>
                <a:latin typeface="Verdana"/>
                <a:ea typeface="Verdana"/>
                <a:cs typeface="Verdana"/>
                <a:sym typeface="Verdana"/>
              </a:rPr>
              <a:t>Coaching will be a critical component of your division’s professional learning system</a:t>
            </a:r>
            <a:endParaRPr sz="2700" b="0" i="0" u="none" strike="noStrike" cap="none">
              <a:solidFill>
                <a:schemeClr val="dk1"/>
              </a:solidFill>
              <a:latin typeface="Verdana"/>
              <a:ea typeface="Verdana"/>
              <a:cs typeface="Verdana"/>
              <a:sym typeface="Verdana"/>
            </a:endParaRPr>
          </a:p>
          <a:p>
            <a:pPr marL="457200" marR="0" lvl="0" indent="-400050" algn="l" rtl="0">
              <a:lnSpc>
                <a:spcPct val="100000"/>
              </a:lnSpc>
              <a:spcBef>
                <a:spcPts val="0"/>
              </a:spcBef>
              <a:spcAft>
                <a:spcPts val="0"/>
              </a:spcAft>
              <a:buClr>
                <a:schemeClr val="dk1"/>
              </a:buClr>
              <a:buSzPts val="2700"/>
              <a:buFont typeface="Verdana"/>
              <a:buChar char="●"/>
            </a:pPr>
            <a:r>
              <a:rPr lang="en-US" sz="2700" b="0" i="0" u="none" strike="noStrike" cap="none">
                <a:solidFill>
                  <a:schemeClr val="dk1"/>
                </a:solidFill>
                <a:latin typeface="Verdana"/>
                <a:ea typeface="Verdana"/>
                <a:cs typeface="Verdana"/>
                <a:sym typeface="Verdana"/>
              </a:rPr>
              <a:t>A Coaching system provides tiered learning supports for all staff</a:t>
            </a:r>
            <a:endParaRPr sz="27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7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700" b="0" i="0" u="none" strike="noStrike" cap="none">
                <a:solidFill>
                  <a:schemeClr val="dk1"/>
                </a:solidFill>
                <a:latin typeface="Verdana"/>
                <a:ea typeface="Verdana"/>
                <a:cs typeface="Verdana"/>
                <a:sym typeface="Verdana"/>
              </a:rPr>
              <a:t>District Capacity Assessment (DCA) #25, 26, 27</a:t>
            </a:r>
            <a:endParaRPr sz="2700" b="0" i="0" u="none" strike="noStrike" cap="none">
              <a:solidFill>
                <a:schemeClr val="dk1"/>
              </a:solidFill>
              <a:latin typeface="Verdana"/>
              <a:ea typeface="Verdana"/>
              <a:cs typeface="Verdana"/>
              <a:sym typeface="Verdana"/>
            </a:endParaRPr>
          </a:p>
        </p:txBody>
      </p:sp>
      <p:sp>
        <p:nvSpPr>
          <p:cNvPr id="1050" name="Google Shape;1050;p130"/>
          <p:cNvSpPr txBox="1">
            <a:spLocks noGrp="1"/>
          </p:cNvSpPr>
          <p:nvPr>
            <p:ph type="title"/>
          </p:nvPr>
        </p:nvSpPr>
        <p:spPr>
          <a:xfrm>
            <a:off x="228600" y="274320"/>
            <a:ext cx="8686800" cy="1371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sz="3600" dirty="0"/>
              <a:t>The Why behind a </a:t>
            </a:r>
            <a:r>
              <a:rPr lang="en-US" sz="3600" dirty="0">
                <a:latin typeface="Verdana"/>
                <a:ea typeface="Verdana"/>
                <a:cs typeface="Verdana"/>
                <a:sym typeface="Verdana"/>
              </a:rPr>
              <a:t>Coaching System</a:t>
            </a:r>
            <a:endParaRPr sz="36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31"/>
          <p:cNvSpPr txBox="1">
            <a:spLocks noGrp="1"/>
          </p:cNvSpPr>
          <p:nvPr>
            <p:ph type="title"/>
          </p:nvPr>
        </p:nvSpPr>
        <p:spPr>
          <a:xfrm>
            <a:off x="228600" y="228600"/>
            <a:ext cx="8686800" cy="1350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800" dirty="0"/>
              <a:t>Guide to Building a Sustainable Coaching System</a:t>
            </a:r>
            <a:endParaRPr sz="3800" dirty="0"/>
          </a:p>
        </p:txBody>
      </p:sp>
      <p:pic>
        <p:nvPicPr>
          <p:cNvPr id="1057" name="Google Shape;1057;p13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4600" y="2391266"/>
            <a:ext cx="9054801" cy="2734973"/>
          </a:xfrm>
          <a:prstGeom prst="rect">
            <a:avLst/>
          </a:prstGeom>
          <a:noFill/>
          <a:ln>
            <a:noFill/>
          </a:ln>
        </p:spPr>
      </p:pic>
      <p:sp>
        <p:nvSpPr>
          <p:cNvPr id="1058" name="Google Shape;1058;p131">
            <a:extLst>
              <a:ext uri="{C183D7F6-B498-43B3-948B-1728B52AA6E4}">
                <adec:decorative xmlns:adec="http://schemas.microsoft.com/office/drawing/2017/decorative" val="1"/>
              </a:ext>
            </a:extLst>
          </p:cNvPr>
          <p:cNvSpPr/>
          <p:nvPr/>
        </p:nvSpPr>
        <p:spPr>
          <a:xfrm>
            <a:off x="457200" y="3243800"/>
            <a:ext cx="1889400" cy="3639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anim calcmode="lin" valueType="num">
                                      <p:cBhvr additive="base">
                                        <p:cTn id="7" dur="1000"/>
                                        <p:tgtEl>
                                          <p:spTgt spid="1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49" descr="Diagram of the body with explanation of what each organ does"/>
          <p:cNvPicPr preferRelativeResize="0"/>
          <p:nvPr/>
        </p:nvPicPr>
        <p:blipFill rotWithShape="1">
          <a:blip r:embed="rId3">
            <a:alphaModFix/>
          </a:blip>
          <a:srcRect/>
          <a:stretch/>
        </p:blipFill>
        <p:spPr>
          <a:xfrm>
            <a:off x="924649" y="1886025"/>
            <a:ext cx="6678150" cy="4350350"/>
          </a:xfrm>
          <a:prstGeom prst="rect">
            <a:avLst/>
          </a:prstGeom>
          <a:noFill/>
          <a:ln>
            <a:noFill/>
          </a:ln>
        </p:spPr>
      </p:pic>
      <p:sp>
        <p:nvSpPr>
          <p:cNvPr id="296" name="Google Shape;296;p49"/>
          <p:cNvSpPr txBox="1">
            <a:spLocks noGrp="1"/>
          </p:cNvSpPr>
          <p:nvPr>
            <p:ph type="title"/>
          </p:nvPr>
        </p:nvSpPr>
        <p:spPr>
          <a:xfrm>
            <a:off x="228600" y="274320"/>
            <a:ext cx="8686800" cy="1371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360"/>
              </a:spcBef>
              <a:spcAft>
                <a:spcPts val="0"/>
              </a:spcAft>
              <a:buClr>
                <a:schemeClr val="dk1"/>
              </a:buClr>
              <a:buSzPts val="1100"/>
              <a:buFont typeface="Arial"/>
              <a:buNone/>
            </a:pPr>
            <a:r>
              <a:rPr lang="en-US" sz="3600"/>
              <a:t>Welcome:</a:t>
            </a:r>
            <a:endParaRPr sz="3600"/>
          </a:p>
          <a:p>
            <a:pPr marL="0" lvl="0" indent="0" algn="ctr" rtl="0">
              <a:lnSpc>
                <a:spcPct val="90000"/>
              </a:lnSpc>
              <a:spcBef>
                <a:spcPts val="360"/>
              </a:spcBef>
              <a:spcAft>
                <a:spcPts val="0"/>
              </a:spcAft>
              <a:buClr>
                <a:schemeClr val="dk1"/>
              </a:buClr>
              <a:buSzPts val="1100"/>
              <a:buFont typeface="Arial"/>
              <a:buNone/>
            </a:pPr>
            <a:r>
              <a:rPr lang="en-US" sz="3600"/>
              <a:t>Systems Check</a:t>
            </a:r>
            <a:endParaRPr sz="36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13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dirty="0"/>
              <a:t>Virginia’s Five Core Components</a:t>
            </a:r>
            <a:endParaRPr dirty="0"/>
          </a:p>
        </p:txBody>
      </p:sp>
      <p:pic>
        <p:nvPicPr>
          <p:cNvPr id="1065" name="Google Shape;1065;p132" descr="Diagram of Virginia's MTSS Five Core Components with MTSS as center point and five core components radiating out: Aligned Organizational Strucutres, Problem Solving Process, Tiered Continuum of Supports, Systematic Implementation, Evaluation"/>
          <p:cNvPicPr preferRelativeResize="0"/>
          <p:nvPr/>
        </p:nvPicPr>
        <p:blipFill rotWithShape="1">
          <a:blip r:embed="rId3">
            <a:alphaModFix/>
          </a:blip>
          <a:srcRect/>
          <a:stretch/>
        </p:blipFill>
        <p:spPr>
          <a:xfrm>
            <a:off x="1985600" y="1648850"/>
            <a:ext cx="6646175" cy="4650350"/>
          </a:xfrm>
          <a:prstGeom prst="rect">
            <a:avLst/>
          </a:prstGeom>
          <a:noFill/>
          <a:ln>
            <a:noFill/>
          </a:ln>
        </p:spPr>
      </p:pic>
      <p:pic>
        <p:nvPicPr>
          <p:cNvPr id="1066" name="Google Shape;1066;p13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5715000"/>
            <a:ext cx="1143000" cy="1143000"/>
          </a:xfrm>
          <a:prstGeom prst="rect">
            <a:avLst/>
          </a:prstGeom>
          <a:noFill/>
          <a:ln>
            <a:noFill/>
          </a:ln>
        </p:spPr>
      </p:pic>
      <p:pic>
        <p:nvPicPr>
          <p:cNvPr id="1067" name="Google Shape;1067;p13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0" y="4464700"/>
            <a:ext cx="1435575" cy="960600"/>
          </a:xfrm>
          <a:prstGeom prst="rect">
            <a:avLst/>
          </a:prstGeom>
          <a:noFill/>
          <a:ln>
            <a:noFill/>
          </a:ln>
        </p:spPr>
      </p:pic>
      <p:pic>
        <p:nvPicPr>
          <p:cNvPr id="1068" name="Google Shape;1068;p132">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rot="1389668">
            <a:off x="1182779" y="5475614"/>
            <a:ext cx="805742" cy="774072"/>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3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i="1" dirty="0"/>
              <a:t>From</a:t>
            </a:r>
            <a:r>
              <a:rPr lang="en-US" dirty="0"/>
              <a:t> WHAT: MTSS Implementation </a:t>
            </a:r>
            <a:br>
              <a:rPr lang="en-US" dirty="0"/>
            </a:br>
            <a:r>
              <a:rPr lang="en-US" i="1" dirty="0"/>
              <a:t>to</a:t>
            </a:r>
            <a:r>
              <a:rPr lang="en-US" dirty="0"/>
              <a:t> HOW: Coaching</a:t>
            </a:r>
            <a:endParaRPr dirty="0"/>
          </a:p>
        </p:txBody>
      </p:sp>
      <p:sp>
        <p:nvSpPr>
          <p:cNvPr id="1083" name="Google Shape;1083;p134"/>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p:txBody>
      </p:sp>
      <p:pic>
        <p:nvPicPr>
          <p:cNvPr id="1084" name="Google Shape;1084;p134" descr="A bridge over water with What and one end and How at the other"/>
          <p:cNvPicPr preferRelativeResize="0"/>
          <p:nvPr/>
        </p:nvPicPr>
        <p:blipFill rotWithShape="1">
          <a:blip r:embed="rId3">
            <a:alphaModFix/>
          </a:blip>
          <a:srcRect/>
          <a:stretch/>
        </p:blipFill>
        <p:spPr>
          <a:xfrm>
            <a:off x="502600" y="1414075"/>
            <a:ext cx="8184201" cy="4571999"/>
          </a:xfrm>
          <a:prstGeom prst="rect">
            <a:avLst/>
          </a:prstGeom>
          <a:noFill/>
          <a:ln>
            <a:noFill/>
          </a:ln>
        </p:spPr>
      </p:pic>
      <p:sp>
        <p:nvSpPr>
          <p:cNvPr id="1085" name="Google Shape;1085;p134"/>
          <p:cNvSpPr txBox="1"/>
          <p:nvPr/>
        </p:nvSpPr>
        <p:spPr>
          <a:xfrm>
            <a:off x="5617225" y="3990000"/>
            <a:ext cx="2668800" cy="1662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3200" b="1" i="0" u="none" strike="noStrike" cap="none">
                <a:solidFill>
                  <a:schemeClr val="lt1"/>
                </a:solidFill>
                <a:latin typeface="Verdana"/>
                <a:ea typeface="Verdana"/>
                <a:cs typeface="Verdana"/>
                <a:sym typeface="Verdana"/>
              </a:rPr>
              <a:t>HOW:</a:t>
            </a:r>
            <a:endParaRPr sz="3200" b="1"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r>
              <a:rPr lang="en-US" sz="3200" b="1" i="0" u="none" strike="noStrike" cap="none">
                <a:solidFill>
                  <a:schemeClr val="lt1"/>
                </a:solidFill>
                <a:latin typeface="Verdana"/>
                <a:ea typeface="Verdana"/>
                <a:cs typeface="Verdana"/>
                <a:sym typeface="Verdana"/>
              </a:rPr>
              <a:t>Coaching </a:t>
            </a:r>
            <a:endParaRPr sz="3200" b="1"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300"/>
              <a:buFont typeface="Arial"/>
              <a:buNone/>
            </a:pPr>
            <a:r>
              <a:rPr lang="en-US" sz="3200" b="1" i="0" u="none" strike="noStrike" cap="none">
                <a:solidFill>
                  <a:schemeClr val="lt1"/>
                </a:solidFill>
                <a:latin typeface="Verdana"/>
                <a:ea typeface="Verdana"/>
                <a:cs typeface="Verdana"/>
                <a:sym typeface="Verdana"/>
              </a:rPr>
              <a:t>Skills</a:t>
            </a:r>
            <a:endParaRPr sz="3200" b="1" i="0" u="none" strike="noStrike" cap="none">
              <a:solidFill>
                <a:schemeClr val="lt1"/>
              </a:solidFill>
              <a:latin typeface="Verdana"/>
              <a:ea typeface="Verdana"/>
              <a:cs typeface="Verdana"/>
              <a:sym typeface="Verdana"/>
            </a:endParaRPr>
          </a:p>
        </p:txBody>
      </p:sp>
      <p:sp>
        <p:nvSpPr>
          <p:cNvPr id="1086" name="Google Shape;1086;p134">
            <a:extLst>
              <a:ext uri="{C183D7F6-B498-43B3-948B-1728B52AA6E4}">
                <adec:decorative xmlns:adec="http://schemas.microsoft.com/office/drawing/2017/decorative" val="1"/>
              </a:ext>
            </a:extLst>
          </p:cNvPr>
          <p:cNvSpPr/>
          <p:nvPr/>
        </p:nvSpPr>
        <p:spPr>
          <a:xfrm>
            <a:off x="5662075" y="3990000"/>
            <a:ext cx="2668800" cy="1782000"/>
          </a:xfrm>
          <a:prstGeom prst="rect">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134"/>
          <p:cNvSpPr txBox="1"/>
          <p:nvPr/>
        </p:nvSpPr>
        <p:spPr>
          <a:xfrm>
            <a:off x="544475" y="4168825"/>
            <a:ext cx="3144900" cy="1339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lt1"/>
                </a:solidFill>
                <a:latin typeface="Verdana"/>
                <a:ea typeface="Verdana"/>
                <a:cs typeface="Verdana"/>
                <a:sym typeface="Verdana"/>
              </a:rPr>
              <a:t>WHAT:</a:t>
            </a:r>
            <a:endParaRPr sz="2500" b="1"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lt1"/>
                </a:solidFill>
                <a:latin typeface="Verdana"/>
                <a:ea typeface="Verdana"/>
                <a:cs typeface="Verdana"/>
                <a:sym typeface="Verdana"/>
              </a:rPr>
              <a:t>MTSS Implementation</a:t>
            </a:r>
            <a:endParaRPr sz="2500" b="1" i="0" u="none" strike="noStrike" cap="none">
              <a:solidFill>
                <a:schemeClr val="lt1"/>
              </a:solidFill>
              <a:latin typeface="Verdana"/>
              <a:ea typeface="Verdana"/>
              <a:cs typeface="Verdana"/>
              <a:sym typeface="Verdana"/>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35"/>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dirty="0">
                <a:solidFill>
                  <a:schemeClr val="bg1"/>
                </a:solidFill>
                <a:uFill>
                  <a:noFill/>
                </a:uFill>
                <a:hlinkClick r:id="rId3">
                  <a:extLst>
                    <a:ext uri="{A12FA001-AC4F-418D-AE19-62706E023703}">
                      <ahyp:hlinkClr xmlns:ahyp="http://schemas.microsoft.com/office/drawing/2018/hyperlinkcolor" val="tx"/>
                    </a:ext>
                  </a:extLst>
                </a:hlinkClick>
              </a:rPr>
              <a:t>Soft Skills or Core Competencies?</a:t>
            </a:r>
            <a:endParaRPr dirty="0">
              <a:solidFill>
                <a:schemeClr val="bg1"/>
              </a:solidFill>
            </a:endParaRPr>
          </a:p>
        </p:txBody>
      </p:sp>
      <p:sp>
        <p:nvSpPr>
          <p:cNvPr id="1093" name="Google Shape;1093;p135"/>
          <p:cNvSpPr txBox="1">
            <a:spLocks noGrp="1"/>
          </p:cNvSpPr>
          <p:nvPr>
            <p:ph type="body" idx="1"/>
          </p:nvPr>
        </p:nvSpPr>
        <p:spPr>
          <a:xfrm>
            <a:off x="325100" y="1510925"/>
            <a:ext cx="8590200" cy="4884000"/>
          </a:xfrm>
          <a:prstGeom prst="rect">
            <a:avLst/>
          </a:prstGeom>
          <a:noFill/>
          <a:ln>
            <a:noFill/>
          </a:ln>
        </p:spPr>
        <p:txBody>
          <a:bodyPr spcFirstLastPara="1" wrap="square" lIns="91425" tIns="45700" rIns="91425" bIns="45700" anchor="t" anchorCtr="0">
            <a:noAutofit/>
          </a:bodyPr>
          <a:lstStyle/>
          <a:p>
            <a:pPr marL="25400" lvl="0" indent="0" algn="l" rtl="0">
              <a:lnSpc>
                <a:spcPct val="100000"/>
              </a:lnSpc>
              <a:spcBef>
                <a:spcPts val="0"/>
              </a:spcBef>
              <a:spcAft>
                <a:spcPts val="0"/>
              </a:spcAft>
              <a:buSzPts val="3200"/>
              <a:buNone/>
            </a:pPr>
            <a:r>
              <a:rPr lang="en-US" sz="2800" dirty="0"/>
              <a:t>“They aren’t called soft skills; they are called courage-building skills.” —Brené Brown</a:t>
            </a:r>
            <a:endParaRPr sz="2800" dirty="0"/>
          </a:p>
          <a:p>
            <a:pPr marL="25400" lvl="0" indent="0" algn="l" rtl="0">
              <a:lnSpc>
                <a:spcPct val="100000"/>
              </a:lnSpc>
              <a:spcBef>
                <a:spcPts val="0"/>
              </a:spcBef>
              <a:spcAft>
                <a:spcPts val="0"/>
              </a:spcAft>
              <a:buSzPts val="3200"/>
              <a:buNone/>
            </a:pPr>
            <a:endParaRPr sz="2800" dirty="0"/>
          </a:p>
          <a:p>
            <a:pPr marL="25400" lvl="0" indent="0" algn="l" rtl="0">
              <a:lnSpc>
                <a:spcPct val="100000"/>
              </a:lnSpc>
              <a:spcBef>
                <a:spcPts val="0"/>
              </a:spcBef>
              <a:spcAft>
                <a:spcPts val="0"/>
              </a:spcAft>
              <a:buSzPts val="3200"/>
              <a:buNone/>
            </a:pPr>
            <a:r>
              <a:rPr lang="en-US" sz="2800" dirty="0"/>
              <a:t>85% of one’s success in the workplace is attributed to ‘soft skills’ and only 15% to technical skills.—Harvard Study</a:t>
            </a:r>
            <a:endParaRPr sz="2800" dirty="0"/>
          </a:p>
          <a:p>
            <a:pPr marL="25400" lvl="0" indent="0" algn="l" rtl="0">
              <a:lnSpc>
                <a:spcPct val="100000"/>
              </a:lnSpc>
              <a:spcBef>
                <a:spcPts val="0"/>
              </a:spcBef>
              <a:spcAft>
                <a:spcPts val="0"/>
              </a:spcAft>
              <a:buSzPts val="3200"/>
              <a:buNone/>
            </a:pPr>
            <a:endParaRPr sz="2800" dirty="0"/>
          </a:p>
          <a:p>
            <a:pPr marL="25400" lvl="0" indent="0" algn="l" rtl="0">
              <a:lnSpc>
                <a:spcPct val="100000"/>
              </a:lnSpc>
              <a:spcBef>
                <a:spcPts val="0"/>
              </a:spcBef>
              <a:spcAft>
                <a:spcPts val="0"/>
              </a:spcAft>
              <a:buSzPts val="3200"/>
              <a:buNone/>
            </a:pPr>
            <a:r>
              <a:rPr lang="en-US" sz="2800" dirty="0"/>
              <a:t>“I really reject the idea of soft skills. There is nothing soft about them. We have hard skills and we have human skills. We need more human skills.” —Simon Sinek</a:t>
            </a:r>
            <a:endParaRPr sz="28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3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10 Essential Coaching Skills</a:t>
            </a:r>
            <a:endParaRPr dirty="0"/>
          </a:p>
        </p:txBody>
      </p:sp>
      <p:sp>
        <p:nvSpPr>
          <p:cNvPr id="1100" name="Google Shape;1100;p136"/>
          <p:cNvSpPr txBox="1">
            <a:spLocks noGrp="1"/>
          </p:cNvSpPr>
          <p:nvPr>
            <p:ph type="body" idx="1"/>
          </p:nvPr>
        </p:nvSpPr>
        <p:spPr>
          <a:xfrm>
            <a:off x="1534175" y="1630400"/>
            <a:ext cx="5892900" cy="4773600"/>
          </a:xfrm>
          <a:prstGeom prst="rect">
            <a:avLst/>
          </a:prstGeom>
          <a:noFill/>
          <a:ln>
            <a:noFill/>
          </a:ln>
        </p:spPr>
        <p:txBody>
          <a:bodyPr spcFirstLastPara="1" wrap="square" lIns="91425" tIns="45700" rIns="91425" bIns="45700" anchor="t" anchorCtr="0">
            <a:normAutofit/>
          </a:bodyPr>
          <a:lstStyle/>
          <a:p>
            <a:pPr marL="914400" lvl="0" indent="-419100" algn="l" rtl="0">
              <a:lnSpc>
                <a:spcPct val="100000"/>
              </a:lnSpc>
              <a:spcBef>
                <a:spcPts val="0"/>
              </a:spcBef>
              <a:spcAft>
                <a:spcPts val="0"/>
              </a:spcAft>
              <a:buSzPts val="3000"/>
              <a:buFont typeface="Verdana"/>
              <a:buAutoNum type="arabicPeriod"/>
            </a:pPr>
            <a:r>
              <a:rPr lang="en-US" sz="3000" dirty="0"/>
              <a:t>Resilience</a:t>
            </a:r>
            <a:endParaRPr sz="3000" dirty="0"/>
          </a:p>
          <a:p>
            <a:pPr marL="914400" lvl="0" indent="-419100" algn="l" rtl="0">
              <a:lnSpc>
                <a:spcPct val="100000"/>
              </a:lnSpc>
              <a:spcBef>
                <a:spcPts val="0"/>
              </a:spcBef>
              <a:spcAft>
                <a:spcPts val="0"/>
              </a:spcAft>
              <a:buSzPts val="3000"/>
              <a:buFont typeface="Verdana"/>
              <a:buAutoNum type="arabicPeriod"/>
            </a:pPr>
            <a:r>
              <a:rPr lang="en-US" sz="3000" dirty="0"/>
              <a:t>Emotional intelligence</a:t>
            </a:r>
            <a:endParaRPr sz="3000" dirty="0"/>
          </a:p>
          <a:p>
            <a:pPr marL="914400" lvl="0" indent="-419100" algn="l" rtl="0">
              <a:lnSpc>
                <a:spcPct val="100000"/>
              </a:lnSpc>
              <a:spcBef>
                <a:spcPts val="0"/>
              </a:spcBef>
              <a:spcAft>
                <a:spcPts val="0"/>
              </a:spcAft>
              <a:buSzPts val="3000"/>
              <a:buFont typeface="Verdana"/>
              <a:buAutoNum type="arabicPeriod"/>
            </a:pPr>
            <a:r>
              <a:rPr lang="en-US" sz="3000" dirty="0"/>
              <a:t>Problem solving</a:t>
            </a:r>
            <a:endParaRPr sz="3000" dirty="0"/>
          </a:p>
          <a:p>
            <a:pPr marL="914400" lvl="0" indent="-419100" algn="l" rtl="0">
              <a:lnSpc>
                <a:spcPct val="100000"/>
              </a:lnSpc>
              <a:spcBef>
                <a:spcPts val="0"/>
              </a:spcBef>
              <a:spcAft>
                <a:spcPts val="0"/>
              </a:spcAft>
              <a:buSzPts val="3000"/>
              <a:buFont typeface="Verdana"/>
              <a:buAutoNum type="arabicPeriod"/>
            </a:pPr>
            <a:r>
              <a:rPr lang="en-US" sz="3000" dirty="0"/>
              <a:t>Creativity</a:t>
            </a:r>
            <a:endParaRPr sz="3000" dirty="0"/>
          </a:p>
          <a:p>
            <a:pPr marL="914400" lvl="0" indent="-419100" algn="l" rtl="0">
              <a:lnSpc>
                <a:spcPct val="100000"/>
              </a:lnSpc>
              <a:spcBef>
                <a:spcPts val="0"/>
              </a:spcBef>
              <a:spcAft>
                <a:spcPts val="0"/>
              </a:spcAft>
              <a:buSzPts val="3000"/>
              <a:buFont typeface="Verdana"/>
              <a:buAutoNum type="arabicPeriod"/>
            </a:pPr>
            <a:r>
              <a:rPr lang="en-US" sz="3000" dirty="0"/>
              <a:t>Communication</a:t>
            </a:r>
            <a:endParaRPr sz="3000" dirty="0"/>
          </a:p>
          <a:p>
            <a:pPr marL="914400" lvl="0" indent="-419100" algn="l" rtl="0">
              <a:lnSpc>
                <a:spcPct val="100000"/>
              </a:lnSpc>
              <a:spcBef>
                <a:spcPts val="0"/>
              </a:spcBef>
              <a:spcAft>
                <a:spcPts val="0"/>
              </a:spcAft>
              <a:buSzPts val="3000"/>
              <a:buFont typeface="Verdana"/>
              <a:buAutoNum type="arabicPeriod"/>
            </a:pPr>
            <a:r>
              <a:rPr lang="en-US" sz="3000" dirty="0"/>
              <a:t>Stress management</a:t>
            </a:r>
            <a:endParaRPr sz="3000" dirty="0"/>
          </a:p>
          <a:p>
            <a:pPr marL="914400" lvl="0" indent="-419100" algn="l" rtl="0">
              <a:lnSpc>
                <a:spcPct val="100000"/>
              </a:lnSpc>
              <a:spcBef>
                <a:spcPts val="0"/>
              </a:spcBef>
              <a:spcAft>
                <a:spcPts val="0"/>
              </a:spcAft>
              <a:buSzPts val="3000"/>
              <a:buFont typeface="Verdana"/>
              <a:buAutoNum type="arabicPeriod"/>
            </a:pPr>
            <a:r>
              <a:rPr lang="en-US" sz="3000" dirty="0"/>
              <a:t>Time management</a:t>
            </a:r>
            <a:endParaRPr sz="3000" dirty="0"/>
          </a:p>
          <a:p>
            <a:pPr marL="914400" lvl="0" indent="-419100" algn="l" rtl="0">
              <a:lnSpc>
                <a:spcPct val="100000"/>
              </a:lnSpc>
              <a:spcBef>
                <a:spcPts val="0"/>
              </a:spcBef>
              <a:spcAft>
                <a:spcPts val="0"/>
              </a:spcAft>
              <a:buSzPts val="3000"/>
              <a:buFont typeface="Verdana"/>
              <a:buAutoNum type="arabicPeriod"/>
            </a:pPr>
            <a:r>
              <a:rPr lang="en-US" sz="3000" dirty="0"/>
              <a:t>Empathy</a:t>
            </a:r>
            <a:endParaRPr sz="3000" dirty="0"/>
          </a:p>
          <a:p>
            <a:pPr marL="914400" lvl="0" indent="-419100" algn="l" rtl="0">
              <a:lnSpc>
                <a:spcPct val="100000"/>
              </a:lnSpc>
              <a:spcBef>
                <a:spcPts val="0"/>
              </a:spcBef>
              <a:spcAft>
                <a:spcPts val="0"/>
              </a:spcAft>
              <a:buSzPts val="3000"/>
              <a:buFont typeface="Verdana"/>
              <a:buAutoNum type="arabicPeriod"/>
            </a:pPr>
            <a:r>
              <a:rPr lang="en-US" sz="3000" dirty="0"/>
              <a:t>Collaboration</a:t>
            </a:r>
            <a:endParaRPr sz="3000" dirty="0"/>
          </a:p>
          <a:p>
            <a:pPr marL="914400" lvl="0" indent="-419100" algn="l" rtl="0">
              <a:lnSpc>
                <a:spcPct val="100000"/>
              </a:lnSpc>
              <a:spcBef>
                <a:spcPts val="0"/>
              </a:spcBef>
              <a:spcAft>
                <a:spcPts val="0"/>
              </a:spcAft>
              <a:buSzPts val="3000"/>
              <a:buFont typeface="Verdana"/>
              <a:buAutoNum type="arabicPeriod"/>
            </a:pPr>
            <a:r>
              <a:rPr lang="en-US" sz="3000" dirty="0"/>
              <a:t>Leadership </a:t>
            </a:r>
            <a:endParaRPr sz="3800" dirty="0"/>
          </a:p>
        </p:txBody>
      </p:sp>
      <p:pic>
        <p:nvPicPr>
          <p:cNvPr id="1101" name="Google Shape;1101;p13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715000"/>
            <a:ext cx="1143000" cy="11430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pic>
        <p:nvPicPr>
          <p:cNvPr id="1107" name="Google Shape;1107;p13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2400" y="152400"/>
            <a:ext cx="6629398" cy="4890992"/>
          </a:xfrm>
          <a:prstGeom prst="rect">
            <a:avLst/>
          </a:prstGeom>
          <a:noFill/>
          <a:ln>
            <a:noFill/>
          </a:ln>
        </p:spPr>
      </p:pic>
      <p:pic>
        <p:nvPicPr>
          <p:cNvPr id="1108" name="Google Shape;1108;p137" descr="Diagram of managing complex change demonstrating how leaving out one of each step causes a different issue at the end of the process."/>
          <p:cNvPicPr preferRelativeResize="0"/>
          <p:nvPr/>
        </p:nvPicPr>
        <p:blipFill rotWithShape="1">
          <a:blip r:embed="rId4">
            <a:alphaModFix/>
          </a:blip>
          <a:srcRect t="17348"/>
          <a:stretch/>
        </p:blipFill>
        <p:spPr>
          <a:xfrm>
            <a:off x="0" y="1265850"/>
            <a:ext cx="9144000" cy="5668350"/>
          </a:xfrm>
          <a:prstGeom prst="rect">
            <a:avLst/>
          </a:prstGeom>
          <a:noFill/>
          <a:ln>
            <a:noFill/>
          </a:ln>
        </p:spPr>
      </p:pic>
      <p:sp>
        <p:nvSpPr>
          <p:cNvPr id="1109" name="Google Shape;1109;p137">
            <a:extLst>
              <a:ext uri="{C183D7F6-B498-43B3-948B-1728B52AA6E4}">
                <adec:decorative xmlns:adec="http://schemas.microsoft.com/office/drawing/2017/decorative" val="1"/>
              </a:ext>
            </a:extLst>
          </p:cNvPr>
          <p:cNvSpPr/>
          <p:nvPr/>
        </p:nvSpPr>
        <p:spPr>
          <a:xfrm>
            <a:off x="7504850" y="3648208"/>
            <a:ext cx="1433400" cy="680400"/>
          </a:xfrm>
          <a:prstGeom prst="ellipse">
            <a:avLst/>
          </a:prstGeom>
          <a:noFill/>
          <a:ln w="762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137">
            <a:extLst>
              <a:ext uri="{C183D7F6-B498-43B3-948B-1728B52AA6E4}">
                <adec:decorative xmlns:adec="http://schemas.microsoft.com/office/drawing/2017/decorative" val="1"/>
              </a:ext>
            </a:extLst>
          </p:cNvPr>
          <p:cNvSpPr/>
          <p:nvPr/>
        </p:nvSpPr>
        <p:spPr>
          <a:xfrm>
            <a:off x="2509800" y="3648208"/>
            <a:ext cx="1433400" cy="603900"/>
          </a:xfrm>
          <a:prstGeom prst="ellipse">
            <a:avLst/>
          </a:prstGeom>
          <a:noFill/>
          <a:ln w="762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137"/>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dirty="0"/>
              <a:t>Managing Complex Change</a:t>
            </a:r>
            <a:endParaRP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1117" name="Google Shape;1117;p13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01575" y="1678525"/>
            <a:ext cx="7555026" cy="4768325"/>
          </a:xfrm>
          <a:prstGeom prst="rect">
            <a:avLst/>
          </a:prstGeom>
          <a:noFill/>
          <a:ln w="9525" cap="flat" cmpd="sng">
            <a:solidFill>
              <a:schemeClr val="dk1"/>
            </a:solidFill>
            <a:prstDash val="solid"/>
            <a:round/>
            <a:headEnd type="none" w="sm" len="sm"/>
            <a:tailEnd type="none" w="sm" len="sm"/>
          </a:ln>
        </p:spPr>
      </p:pic>
      <p:cxnSp>
        <p:nvCxnSpPr>
          <p:cNvPr id="1118" name="Google Shape;1118;p138">
            <a:extLst>
              <a:ext uri="{C183D7F6-B498-43B3-948B-1728B52AA6E4}">
                <adec:decorative xmlns:adec="http://schemas.microsoft.com/office/drawing/2017/decorative" val="1"/>
              </a:ext>
            </a:extLst>
          </p:cNvPr>
          <p:cNvCxnSpPr/>
          <p:nvPr/>
        </p:nvCxnSpPr>
        <p:spPr>
          <a:xfrm rot="10739964">
            <a:off x="794593" y="3878501"/>
            <a:ext cx="7661968" cy="184230"/>
          </a:xfrm>
          <a:prstGeom prst="straightConnector1">
            <a:avLst/>
          </a:prstGeom>
          <a:noFill/>
          <a:ln w="76200" cap="flat" cmpd="sng">
            <a:solidFill>
              <a:srgbClr val="FF1619"/>
            </a:solidFill>
            <a:prstDash val="solid"/>
            <a:miter lim="8000"/>
            <a:headEnd type="none" w="sm" len="sm"/>
            <a:tailEnd type="none" w="sm" len="sm"/>
          </a:ln>
        </p:spPr>
      </p:cxnSp>
      <p:sp>
        <p:nvSpPr>
          <p:cNvPr id="1119" name="Google Shape;1119;p138"/>
          <p:cNvSpPr txBox="1"/>
          <p:nvPr/>
        </p:nvSpPr>
        <p:spPr>
          <a:xfrm rot="-855163">
            <a:off x="33019" y="2466088"/>
            <a:ext cx="1675472" cy="47702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105775"/>
                </a:solidFill>
                <a:latin typeface="Verdana"/>
                <a:ea typeface="Verdana"/>
                <a:cs typeface="Verdana"/>
                <a:sym typeface="Verdana"/>
              </a:rPr>
              <a:t>KNOWING</a:t>
            </a:r>
            <a:endParaRPr sz="1900" b="1" i="0" u="none" strike="noStrike" cap="none">
              <a:solidFill>
                <a:srgbClr val="105775"/>
              </a:solidFill>
              <a:latin typeface="Verdana"/>
              <a:ea typeface="Verdana"/>
              <a:cs typeface="Verdana"/>
              <a:sym typeface="Verdana"/>
            </a:endParaRPr>
          </a:p>
        </p:txBody>
      </p:sp>
      <p:sp>
        <p:nvSpPr>
          <p:cNvPr id="1120" name="Google Shape;1120;p138"/>
          <p:cNvSpPr txBox="1"/>
          <p:nvPr/>
        </p:nvSpPr>
        <p:spPr>
          <a:xfrm rot="-855163">
            <a:off x="33019" y="4797263"/>
            <a:ext cx="1675472" cy="47702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a:solidFill>
                  <a:srgbClr val="105775"/>
                </a:solidFill>
                <a:latin typeface="Verdana"/>
                <a:ea typeface="Verdana"/>
                <a:cs typeface="Verdana"/>
                <a:sym typeface="Verdana"/>
              </a:rPr>
              <a:t>DOING</a:t>
            </a:r>
            <a:endParaRPr sz="1900" b="1" i="0" u="none" strike="noStrike" cap="none">
              <a:solidFill>
                <a:srgbClr val="105775"/>
              </a:solidFill>
              <a:latin typeface="Verdana"/>
              <a:ea typeface="Verdana"/>
              <a:cs typeface="Verdana"/>
              <a:sym typeface="Verdana"/>
            </a:endParaRPr>
          </a:p>
        </p:txBody>
      </p:sp>
      <p:sp>
        <p:nvSpPr>
          <p:cNvPr id="1121" name="Google Shape;1121;p138"/>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dirty="0"/>
              <a:t>Levels of Impact and </a:t>
            </a:r>
            <a:endParaRPr dirty="0"/>
          </a:p>
          <a:p>
            <a:pPr marL="0" lvl="0" indent="0" algn="ctr" rtl="0">
              <a:lnSpc>
                <a:spcPct val="100000"/>
              </a:lnSpc>
              <a:spcBef>
                <a:spcPts val="0"/>
              </a:spcBef>
              <a:spcAft>
                <a:spcPts val="0"/>
              </a:spcAft>
              <a:buClr>
                <a:schemeClr val="lt1"/>
              </a:buClr>
              <a:buSzPct val="111111"/>
              <a:buFont typeface="Verdana"/>
              <a:buNone/>
            </a:pPr>
            <a:r>
              <a:rPr lang="en-US" dirty="0"/>
              <a:t>Training Methods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39"/>
          <p:cNvSpPr txBox="1">
            <a:spLocks noGrp="1"/>
          </p:cNvSpPr>
          <p:nvPr>
            <p:ph type="title"/>
          </p:nvPr>
        </p:nvSpPr>
        <p:spPr>
          <a:xfrm>
            <a:off x="457200" y="151351"/>
            <a:ext cx="8229600" cy="1266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dirty="0">
                <a:solidFill>
                  <a:schemeClr val="lt1"/>
                </a:solidFill>
              </a:rPr>
              <a:t>Quote Activity</a:t>
            </a:r>
            <a:endParaRPr dirty="0">
              <a:solidFill>
                <a:schemeClr val="lt1"/>
              </a:solidFill>
            </a:endParaRPr>
          </a:p>
        </p:txBody>
      </p:sp>
      <p:sp>
        <p:nvSpPr>
          <p:cNvPr id="1127" name="Google Shape;1127;p139"/>
          <p:cNvSpPr txBox="1">
            <a:spLocks noGrp="1"/>
          </p:cNvSpPr>
          <p:nvPr>
            <p:ph type="body" idx="1"/>
          </p:nvPr>
        </p:nvSpPr>
        <p:spPr>
          <a:xfrm>
            <a:off x="457200" y="1681163"/>
            <a:ext cx="8229600" cy="3406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Clr>
                <a:schemeClr val="dk1"/>
              </a:buClr>
              <a:buSzPts val="440"/>
              <a:buFont typeface="Arial"/>
              <a:buNone/>
            </a:pPr>
            <a:r>
              <a:rPr lang="en-US" sz="3000" dirty="0">
                <a:latin typeface="Verdana"/>
                <a:ea typeface="Verdana"/>
                <a:cs typeface="Verdana"/>
                <a:sym typeface="Verdana"/>
              </a:rPr>
              <a:t>“Coaching is the art of creating an environment, through conversation and a way of being, that</a:t>
            </a:r>
            <a:r>
              <a:rPr lang="en-US" sz="3000" dirty="0"/>
              <a:t> </a:t>
            </a:r>
            <a:r>
              <a:rPr lang="en-US" sz="3000" dirty="0">
                <a:latin typeface="Verdana"/>
                <a:ea typeface="Verdana"/>
                <a:cs typeface="Verdana"/>
                <a:sym typeface="Verdana"/>
              </a:rPr>
              <a:t>facilitates the process by which a person can move toward desired goals in a fulfilling manner.” </a:t>
            </a:r>
            <a:endParaRPr sz="3000" dirty="0"/>
          </a:p>
          <a:p>
            <a:pPr marL="0" lvl="0" indent="0" algn="l" rtl="0">
              <a:lnSpc>
                <a:spcPct val="100000"/>
              </a:lnSpc>
              <a:spcBef>
                <a:spcPts val="360"/>
              </a:spcBef>
              <a:spcAft>
                <a:spcPts val="0"/>
              </a:spcAft>
              <a:buClr>
                <a:schemeClr val="dk1"/>
              </a:buClr>
              <a:buSzPts val="1100"/>
              <a:buFont typeface="Arial"/>
              <a:buNone/>
            </a:pPr>
            <a:endParaRPr sz="3000" dirty="0"/>
          </a:p>
          <a:p>
            <a:pPr marL="0" lvl="0" indent="0" algn="l" rtl="0">
              <a:lnSpc>
                <a:spcPct val="100000"/>
              </a:lnSpc>
              <a:spcBef>
                <a:spcPts val="360"/>
              </a:spcBef>
              <a:spcAft>
                <a:spcPts val="0"/>
              </a:spcAft>
              <a:buClr>
                <a:schemeClr val="dk1"/>
              </a:buClr>
              <a:buSzPts val="1590"/>
              <a:buFont typeface="Arial"/>
              <a:buNone/>
            </a:pPr>
            <a:endParaRPr sz="3000" dirty="0">
              <a:latin typeface="Verdana"/>
              <a:ea typeface="Verdana"/>
              <a:cs typeface="Verdana"/>
              <a:sym typeface="Verdana"/>
            </a:endParaRPr>
          </a:p>
          <a:p>
            <a:pPr marL="0" lvl="0" indent="0" algn="l" rtl="0">
              <a:lnSpc>
                <a:spcPct val="100000"/>
              </a:lnSpc>
              <a:spcBef>
                <a:spcPts val="360"/>
              </a:spcBef>
              <a:spcAft>
                <a:spcPts val="0"/>
              </a:spcAft>
              <a:buClr>
                <a:schemeClr val="dk1"/>
              </a:buClr>
              <a:buSzPts val="1375"/>
              <a:buFont typeface="Arial"/>
              <a:buNone/>
            </a:pPr>
            <a:endParaRPr sz="3000" dirty="0"/>
          </a:p>
          <a:p>
            <a:pPr marL="0" lvl="0" indent="0" algn="l" rtl="0">
              <a:lnSpc>
                <a:spcPct val="100000"/>
              </a:lnSpc>
              <a:spcBef>
                <a:spcPts val="360"/>
              </a:spcBef>
              <a:spcAft>
                <a:spcPts val="0"/>
              </a:spcAft>
              <a:buClr>
                <a:schemeClr val="dk1"/>
              </a:buClr>
              <a:buSzPts val="1375"/>
              <a:buFont typeface="Arial"/>
              <a:buNone/>
            </a:pPr>
            <a:endParaRPr sz="3000" dirty="0"/>
          </a:p>
          <a:p>
            <a:pPr marL="0" lvl="0" indent="0" algn="l" rtl="0">
              <a:lnSpc>
                <a:spcPct val="100000"/>
              </a:lnSpc>
              <a:spcBef>
                <a:spcPts val="360"/>
              </a:spcBef>
              <a:spcAft>
                <a:spcPts val="0"/>
              </a:spcAft>
              <a:buSzPts val="1800"/>
              <a:buNone/>
            </a:pPr>
            <a:endParaRPr sz="3000" dirty="0">
              <a:latin typeface="Verdana"/>
              <a:ea typeface="Verdana"/>
              <a:cs typeface="Verdana"/>
              <a:sym typeface="Verdana"/>
            </a:endParaRPr>
          </a:p>
        </p:txBody>
      </p:sp>
      <p:pic>
        <p:nvPicPr>
          <p:cNvPr id="1128" name="Google Shape;1128;p13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648175" y="4290950"/>
            <a:ext cx="3038625" cy="2267275"/>
          </a:xfrm>
          <a:prstGeom prst="rect">
            <a:avLst/>
          </a:prstGeom>
          <a:noFill/>
          <a:ln>
            <a:noFill/>
          </a:ln>
        </p:spPr>
      </p:pic>
      <p:sp>
        <p:nvSpPr>
          <p:cNvPr id="1129" name="Google Shape;1129;p139"/>
          <p:cNvSpPr txBox="1"/>
          <p:nvPr/>
        </p:nvSpPr>
        <p:spPr>
          <a:xfrm>
            <a:off x="1224625" y="6430800"/>
            <a:ext cx="3942300" cy="44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chemeClr val="dk1"/>
              </a:buClr>
              <a:buSzPts val="1100"/>
              <a:buFont typeface="Arial"/>
              <a:buNone/>
            </a:pPr>
            <a:r>
              <a:rPr lang="en-US" sz="1675" b="0" i="0" u="none" strike="noStrike" cap="none">
                <a:solidFill>
                  <a:schemeClr val="dk1"/>
                </a:solidFill>
                <a:latin typeface="Verdana"/>
                <a:ea typeface="Verdana"/>
                <a:cs typeface="Verdana"/>
                <a:sym typeface="Verdana"/>
              </a:rPr>
              <a:t>(Tim Gallwey, 2000, p. 177)</a:t>
            </a:r>
            <a:endParaRPr sz="1000" b="0" i="0" u="none" strike="noStrike" cap="none">
              <a:solidFill>
                <a:srgbClr val="000000"/>
              </a:solidFill>
              <a:latin typeface="Verdana"/>
              <a:ea typeface="Verdana"/>
              <a:cs typeface="Verdana"/>
              <a:sym typeface="Verdana"/>
            </a:endParaRPr>
          </a:p>
        </p:txBody>
      </p:sp>
      <p:pic>
        <p:nvPicPr>
          <p:cNvPr id="1130" name="Google Shape;1130;p13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5715000"/>
            <a:ext cx="1143000" cy="1143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40"/>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dirty="0"/>
              <a:t>Effective communication </a:t>
            </a:r>
            <a:endParaRPr dirty="0"/>
          </a:p>
          <a:p>
            <a:pPr marL="0" lvl="0" indent="0" algn="ctr" rtl="0">
              <a:lnSpc>
                <a:spcPct val="100000"/>
              </a:lnSpc>
              <a:spcBef>
                <a:spcPts val="0"/>
              </a:spcBef>
              <a:spcAft>
                <a:spcPts val="0"/>
              </a:spcAft>
              <a:buSzPct val="111111"/>
              <a:buNone/>
            </a:pPr>
            <a:r>
              <a:rPr lang="en-US" dirty="0"/>
              <a:t>builds trust</a:t>
            </a:r>
            <a:endParaRPr dirty="0"/>
          </a:p>
        </p:txBody>
      </p:sp>
      <p:pic>
        <p:nvPicPr>
          <p:cNvPr id="1137" name="Google Shape;1137;p140" descr="Diagram showing how openness, transparency, participation, conversation, and recognition are all parts of the whole for more effective communication."/>
          <p:cNvPicPr preferRelativeResize="0"/>
          <p:nvPr/>
        </p:nvPicPr>
        <p:blipFill rotWithShape="1">
          <a:blip r:embed="rId3">
            <a:alphaModFix/>
          </a:blip>
          <a:srcRect/>
          <a:stretch/>
        </p:blipFill>
        <p:spPr>
          <a:xfrm>
            <a:off x="849800" y="1371600"/>
            <a:ext cx="7233900" cy="504394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14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4000"/>
              <a:buFont typeface="Verdana"/>
              <a:buNone/>
            </a:pPr>
            <a:r>
              <a:rPr lang="en-US" dirty="0">
                <a:solidFill>
                  <a:schemeClr val="lt1"/>
                </a:solidFill>
              </a:rPr>
              <a:t>Stop and Jot</a:t>
            </a:r>
            <a:endParaRPr i="0" u="none" strike="noStrike" cap="none" dirty="0">
              <a:solidFill>
                <a:schemeClr val="lt1"/>
              </a:solidFill>
            </a:endParaRPr>
          </a:p>
        </p:txBody>
      </p:sp>
      <p:sp>
        <p:nvSpPr>
          <p:cNvPr id="1155" name="Google Shape;1155;p142"/>
          <p:cNvSpPr txBox="1">
            <a:spLocks noGrp="1"/>
          </p:cNvSpPr>
          <p:nvPr>
            <p:ph type="body" idx="4294967295"/>
          </p:nvPr>
        </p:nvSpPr>
        <p:spPr>
          <a:xfrm>
            <a:off x="577800" y="1505263"/>
            <a:ext cx="7988400" cy="5072100"/>
          </a:xfrm>
          <a:prstGeom prst="rect">
            <a:avLst/>
          </a:prstGeom>
          <a:noFill/>
          <a:ln>
            <a:noFill/>
          </a:ln>
        </p:spPr>
        <p:txBody>
          <a:bodyPr spcFirstLastPara="1" wrap="square" lIns="91425" tIns="45700" rIns="91425" bIns="45700" anchor="t" anchorCtr="0">
            <a:normAutofit/>
          </a:bodyPr>
          <a:lstStyle/>
          <a:p>
            <a:pPr marL="457200" lvl="0" indent="-426731" algn="l" rtl="0">
              <a:lnSpc>
                <a:spcPct val="100000"/>
              </a:lnSpc>
              <a:spcBef>
                <a:spcPts val="0"/>
              </a:spcBef>
              <a:spcAft>
                <a:spcPts val="0"/>
              </a:spcAft>
              <a:buClr>
                <a:srgbClr val="000000"/>
              </a:buClr>
              <a:buSzPts val="2800"/>
              <a:buFont typeface="Verdana"/>
              <a:buChar char="•"/>
            </a:pPr>
            <a:r>
              <a:rPr lang="en-US" sz="2800" dirty="0">
                <a:solidFill>
                  <a:srgbClr val="000000"/>
                </a:solidFill>
              </a:rPr>
              <a:t>What is a recent experience you’ve had </a:t>
            </a:r>
            <a:r>
              <a:rPr lang="en-US" sz="2800" i="1" dirty="0">
                <a:solidFill>
                  <a:srgbClr val="000000"/>
                </a:solidFill>
              </a:rPr>
              <a:t>as a systems coach</a:t>
            </a:r>
            <a:r>
              <a:rPr lang="en-US" sz="2800" dirty="0">
                <a:solidFill>
                  <a:srgbClr val="000000"/>
                </a:solidFill>
              </a:rPr>
              <a:t> that was challenging for you?</a:t>
            </a:r>
            <a:endParaRPr sz="2800" dirty="0">
              <a:solidFill>
                <a:srgbClr val="000000"/>
              </a:solidFill>
            </a:endParaRPr>
          </a:p>
          <a:p>
            <a:pPr marL="182880" lvl="0" indent="-53336" algn="l" rtl="0">
              <a:lnSpc>
                <a:spcPct val="100000"/>
              </a:lnSpc>
              <a:spcBef>
                <a:spcPts val="0"/>
              </a:spcBef>
              <a:spcAft>
                <a:spcPts val="0"/>
              </a:spcAft>
              <a:buClr>
                <a:srgbClr val="93A299"/>
              </a:buClr>
              <a:buSzPts val="2040"/>
              <a:buFont typeface="Arial"/>
              <a:buNone/>
            </a:pPr>
            <a:endParaRPr sz="2800" dirty="0">
              <a:solidFill>
                <a:srgbClr val="000000"/>
              </a:solidFill>
            </a:endParaRPr>
          </a:p>
          <a:p>
            <a:pPr marL="457200" lvl="0" indent="-426731" algn="l" rtl="0">
              <a:lnSpc>
                <a:spcPct val="100000"/>
              </a:lnSpc>
              <a:spcBef>
                <a:spcPts val="0"/>
              </a:spcBef>
              <a:spcAft>
                <a:spcPts val="0"/>
              </a:spcAft>
              <a:buClr>
                <a:srgbClr val="000000"/>
              </a:buClr>
              <a:buSzPts val="2800"/>
              <a:buFont typeface="Verdana"/>
              <a:buChar char="•"/>
            </a:pPr>
            <a:r>
              <a:rPr lang="en-US" sz="2800" dirty="0">
                <a:solidFill>
                  <a:srgbClr val="000000"/>
                </a:solidFill>
              </a:rPr>
              <a:t>Write about the experience on a scratch piece of paper, changing identifying names and locations to protect identity.</a:t>
            </a:r>
            <a:endParaRPr sz="2800" dirty="0">
              <a:solidFill>
                <a:srgbClr val="000000"/>
              </a:solidFill>
            </a:endParaRPr>
          </a:p>
          <a:p>
            <a:pPr marL="457200" lvl="0" indent="0" algn="l" rtl="0">
              <a:lnSpc>
                <a:spcPct val="100000"/>
              </a:lnSpc>
              <a:spcBef>
                <a:spcPts val="0"/>
              </a:spcBef>
              <a:spcAft>
                <a:spcPts val="0"/>
              </a:spcAft>
              <a:buSzPts val="4571"/>
              <a:buNone/>
            </a:pPr>
            <a:endParaRPr sz="2800" dirty="0">
              <a:solidFill>
                <a:srgbClr val="000000"/>
              </a:solidFill>
            </a:endParaRPr>
          </a:p>
          <a:p>
            <a:pPr marL="457200" lvl="0" indent="-426731" algn="l" rtl="0">
              <a:lnSpc>
                <a:spcPct val="100000"/>
              </a:lnSpc>
              <a:spcBef>
                <a:spcPts val="0"/>
              </a:spcBef>
              <a:spcAft>
                <a:spcPts val="0"/>
              </a:spcAft>
              <a:buClr>
                <a:srgbClr val="000000"/>
              </a:buClr>
              <a:buSzPts val="2800"/>
              <a:buFont typeface="Verdana"/>
              <a:buChar char="•"/>
            </a:pPr>
            <a:r>
              <a:rPr lang="en-US" sz="2800" dirty="0">
                <a:solidFill>
                  <a:srgbClr val="000000"/>
                </a:solidFill>
              </a:rPr>
              <a:t>When you’re finished, tuck the paper away somewhere for safe keeping. </a:t>
            </a:r>
            <a:endParaRPr sz="2800" dirty="0"/>
          </a:p>
        </p:txBody>
      </p:sp>
      <p:sp>
        <p:nvSpPr>
          <p:cNvPr id="1156" name="Google Shape;1156;p142">
            <a:extLst>
              <a:ext uri="{C183D7F6-B498-43B3-948B-1728B52AA6E4}">
                <adec:decorative xmlns:adec="http://schemas.microsoft.com/office/drawing/2017/decorative" val="1"/>
              </a:ext>
            </a:extLst>
          </p:cNvPr>
          <p:cNvSpPr/>
          <p:nvPr/>
        </p:nvSpPr>
        <p:spPr>
          <a:xfrm>
            <a:off x="334050" y="5976150"/>
            <a:ext cx="798000" cy="741600"/>
          </a:xfrm>
          <a:prstGeom prst="star5">
            <a:avLst>
              <a:gd name="adj" fmla="val 19098"/>
              <a:gd name="hf" fmla="val 105146"/>
              <a:gd name="vf" fmla="val 110557"/>
            </a:avLst>
          </a:prstGeom>
          <a:solidFill>
            <a:srgbClr val="ACCBF9"/>
          </a:solidFill>
          <a:ln w="9525" cap="flat" cmpd="sng">
            <a:solidFill>
              <a:srgbClr val="24285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1157" name="Google Shape;1157;p14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5715000"/>
            <a:ext cx="1143000" cy="1143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143"/>
          <p:cNvSpPr txBox="1">
            <a:spLocks noGrp="1"/>
          </p:cNvSpPr>
          <p:nvPr>
            <p:ph type="title"/>
          </p:nvPr>
        </p:nvSpPr>
        <p:spPr>
          <a:xfrm>
            <a:off x="457200" y="226238"/>
            <a:ext cx="8229600" cy="1143300"/>
          </a:xfrm>
          <a:prstGeom prst="rect">
            <a:avLst/>
          </a:prstGeom>
          <a:solidFill>
            <a:srgbClr val="003369"/>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Clr>
                <a:srgbClr val="000000"/>
              </a:buClr>
              <a:buSzPts val="4000"/>
              <a:buFont typeface="Arial"/>
              <a:buNone/>
            </a:pPr>
            <a:r>
              <a:rPr lang="en-US" dirty="0">
                <a:solidFill>
                  <a:schemeClr val="lt1"/>
                </a:solidFill>
              </a:rPr>
              <a:t>A tool is only as good as the person holding it.</a:t>
            </a:r>
            <a:endParaRPr sz="4000" i="0" u="none" strike="noStrike" cap="none" dirty="0">
              <a:solidFill>
                <a:schemeClr val="lt1"/>
              </a:solidFill>
            </a:endParaRPr>
          </a:p>
        </p:txBody>
      </p:sp>
      <p:sp>
        <p:nvSpPr>
          <p:cNvPr id="1164" name="Google Shape;1164;p143"/>
          <p:cNvSpPr txBox="1">
            <a:spLocks noGrp="1"/>
          </p:cNvSpPr>
          <p:nvPr>
            <p:ph type="body" idx="4294967295"/>
          </p:nvPr>
        </p:nvSpPr>
        <p:spPr>
          <a:xfrm>
            <a:off x="457200" y="1529975"/>
            <a:ext cx="7988400" cy="5072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2800"/>
              <a:buFont typeface="Arial"/>
              <a:buNone/>
            </a:pPr>
            <a:r>
              <a:rPr lang="en-US" sz="3000" dirty="0">
                <a:solidFill>
                  <a:srgbClr val="980000"/>
                </a:solidFill>
              </a:rPr>
              <a:t>TOOLS </a:t>
            </a:r>
            <a:endParaRPr sz="3000" dirty="0">
              <a:solidFill>
                <a:srgbClr val="980000"/>
              </a:solidFill>
            </a:endParaRPr>
          </a:p>
          <a:p>
            <a:pPr marL="457200" lvl="0" indent="-469900" algn="l" rtl="0">
              <a:lnSpc>
                <a:spcPct val="100000"/>
              </a:lnSpc>
              <a:spcBef>
                <a:spcPts val="0"/>
              </a:spcBef>
              <a:spcAft>
                <a:spcPts val="0"/>
              </a:spcAft>
              <a:buClr>
                <a:srgbClr val="000000"/>
              </a:buClr>
              <a:buSzPts val="3000"/>
              <a:buChar char="•"/>
            </a:pPr>
            <a:r>
              <a:rPr lang="en-US" sz="3000" dirty="0">
                <a:solidFill>
                  <a:srgbClr val="000000"/>
                </a:solidFill>
              </a:rPr>
              <a:t>Checklists</a:t>
            </a:r>
            <a:endParaRPr sz="3000" dirty="0">
              <a:solidFill>
                <a:srgbClr val="000000"/>
              </a:solidFill>
            </a:endParaRPr>
          </a:p>
          <a:p>
            <a:pPr marL="457200" lvl="0" indent="-469900" algn="l" rtl="0">
              <a:lnSpc>
                <a:spcPct val="100000"/>
              </a:lnSpc>
              <a:spcBef>
                <a:spcPts val="0"/>
              </a:spcBef>
              <a:spcAft>
                <a:spcPts val="0"/>
              </a:spcAft>
              <a:buClr>
                <a:srgbClr val="000000"/>
              </a:buClr>
              <a:buSzPts val="3000"/>
              <a:buChar char="•"/>
            </a:pPr>
            <a:r>
              <a:rPr lang="en-US" sz="3000" dirty="0">
                <a:solidFill>
                  <a:srgbClr val="000000"/>
                </a:solidFill>
              </a:rPr>
              <a:t>Observation walkthroughs</a:t>
            </a:r>
            <a:endParaRPr sz="3000" dirty="0">
              <a:solidFill>
                <a:srgbClr val="000000"/>
              </a:solidFill>
            </a:endParaRPr>
          </a:p>
          <a:p>
            <a:pPr marL="457200" lvl="0" indent="-469900" algn="l" rtl="0">
              <a:lnSpc>
                <a:spcPct val="100000"/>
              </a:lnSpc>
              <a:spcBef>
                <a:spcPts val="0"/>
              </a:spcBef>
              <a:spcAft>
                <a:spcPts val="0"/>
              </a:spcAft>
              <a:buClr>
                <a:srgbClr val="000000"/>
              </a:buClr>
              <a:buSzPts val="3000"/>
              <a:buChar char="•"/>
            </a:pPr>
            <a:r>
              <a:rPr lang="en-US" sz="3000" dirty="0">
                <a:solidFill>
                  <a:srgbClr val="000000"/>
                </a:solidFill>
              </a:rPr>
              <a:t>Data trackers</a:t>
            </a:r>
            <a:endParaRPr sz="3000" dirty="0">
              <a:solidFill>
                <a:srgbClr val="000000"/>
              </a:solidFill>
            </a:endParaRPr>
          </a:p>
          <a:p>
            <a:pPr marL="457200" lvl="0" indent="-469900" algn="l" rtl="0">
              <a:lnSpc>
                <a:spcPct val="100000"/>
              </a:lnSpc>
              <a:spcBef>
                <a:spcPts val="0"/>
              </a:spcBef>
              <a:spcAft>
                <a:spcPts val="0"/>
              </a:spcAft>
              <a:buClr>
                <a:srgbClr val="000000"/>
              </a:buClr>
              <a:buSzPts val="3000"/>
              <a:buChar char="•"/>
            </a:pPr>
            <a:r>
              <a:rPr lang="en-US" sz="3000" dirty="0">
                <a:solidFill>
                  <a:srgbClr val="000000"/>
                </a:solidFill>
              </a:rPr>
              <a:t>Lesson plan templates</a:t>
            </a:r>
            <a:endParaRPr sz="3000" dirty="0">
              <a:solidFill>
                <a:srgbClr val="000000"/>
              </a:solidFill>
            </a:endParaRPr>
          </a:p>
          <a:p>
            <a:pPr marL="457200" lvl="0" indent="-469900" algn="l" rtl="0">
              <a:lnSpc>
                <a:spcPct val="100000"/>
              </a:lnSpc>
              <a:spcBef>
                <a:spcPts val="0"/>
              </a:spcBef>
              <a:spcAft>
                <a:spcPts val="0"/>
              </a:spcAft>
              <a:buClr>
                <a:srgbClr val="000000"/>
              </a:buClr>
              <a:buSzPts val="3000"/>
              <a:buChar char="•"/>
            </a:pPr>
            <a:r>
              <a:rPr lang="en-US" sz="3000" dirty="0">
                <a:solidFill>
                  <a:srgbClr val="000000"/>
                </a:solidFill>
              </a:rPr>
              <a:t>Teacher interviews</a:t>
            </a:r>
            <a:endParaRPr sz="3000" dirty="0">
              <a:solidFill>
                <a:srgbClr val="000000"/>
              </a:solidFill>
            </a:endParaRPr>
          </a:p>
        </p:txBody>
      </p:sp>
      <p:pic>
        <p:nvPicPr>
          <p:cNvPr id="1165" name="Google Shape;1165;p14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408033" y="3429000"/>
            <a:ext cx="3369168" cy="2745425"/>
          </a:xfrm>
          <a:prstGeom prst="rect">
            <a:avLst/>
          </a:prstGeom>
          <a:noFill/>
          <a:ln>
            <a:noFill/>
          </a:ln>
        </p:spPr>
      </p:pic>
    </p:spTree>
  </p:cSld>
  <p:clrMapOvr>
    <a:masterClrMapping/>
  </p:clrMapOvr>
</p:sld>
</file>

<file path=ppt/theme/theme1.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5611</Words>
  <Application>Microsoft Office PowerPoint</Application>
  <PresentationFormat>On-screen Show (4:3)</PresentationFormat>
  <Paragraphs>926</Paragraphs>
  <Slides>143</Slides>
  <Notes>143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143</vt:i4>
      </vt:variant>
    </vt:vector>
  </HeadingPairs>
  <TitlesOfParts>
    <vt:vector size="152" baseType="lpstr">
      <vt:lpstr>Noto Sans Symbols</vt:lpstr>
      <vt:lpstr>Trebuchet MS</vt:lpstr>
      <vt:lpstr>Arial</vt:lpstr>
      <vt:lpstr>Calibri</vt:lpstr>
      <vt:lpstr>Verdana</vt:lpstr>
      <vt:lpstr>Georgia</vt:lpstr>
      <vt:lpstr>Quattrocento Sans</vt:lpstr>
      <vt:lpstr>Presentation Titles</vt:lpstr>
      <vt:lpstr>Office Theme</vt:lpstr>
      <vt:lpstr>Systems Coaching Institute 101</vt:lpstr>
      <vt:lpstr>Systems Coaching is like…</vt:lpstr>
      <vt:lpstr>VTSS IS WHO  WE ARE!</vt:lpstr>
      <vt:lpstr>Virtual Community Agreements</vt:lpstr>
      <vt:lpstr>Systems Coaching Institute 101 Learning Intentions</vt:lpstr>
      <vt:lpstr>Systems Coaching Institute 101 Learning Intentions</vt:lpstr>
      <vt:lpstr>Materials</vt:lpstr>
      <vt:lpstr>Who is in the room today?</vt:lpstr>
      <vt:lpstr>Welcome: Systems Check</vt:lpstr>
      <vt:lpstr>What is an  MTSS Systems Coach?</vt:lpstr>
      <vt:lpstr>Goals of Systems Coaching</vt:lpstr>
      <vt:lpstr>What knowledge and skills  will you need?</vt:lpstr>
      <vt:lpstr>Systems in Education</vt:lpstr>
      <vt:lpstr>What is Systems Change?</vt:lpstr>
      <vt:lpstr>The Three Principles that Guide Systems Coaches’ Work</vt:lpstr>
      <vt:lpstr>Let’s Talk Principle 1</vt:lpstr>
      <vt:lpstr>Components of a System: A constellation of parts</vt:lpstr>
      <vt:lpstr>Scenario </vt:lpstr>
      <vt:lpstr>The “work” doesn’t work without systems</vt:lpstr>
      <vt:lpstr>Managing Complex Change</vt:lpstr>
      <vt:lpstr>MTSS Implementation  to Coaching</vt:lpstr>
      <vt:lpstr>Multi-Tiered Systems of Support (MTSS) Defined </vt:lpstr>
      <vt:lpstr>MTSS Framework</vt:lpstr>
      <vt:lpstr>Virginia’s Five Core Components</vt:lpstr>
      <vt:lpstr>MTSS for ALL!</vt:lpstr>
      <vt:lpstr>Implementation Made Simple</vt:lpstr>
      <vt:lpstr>Implementation Science</vt:lpstr>
      <vt:lpstr>Phases of Implementation</vt:lpstr>
      <vt:lpstr>Managing Complex Change</vt:lpstr>
      <vt:lpstr>Systems Coaching Skills </vt:lpstr>
      <vt:lpstr>Coaching for Systems Change</vt:lpstr>
      <vt:lpstr>The Why behind  Systems Coaching</vt:lpstr>
      <vt:lpstr>Chunk &amp; Chew</vt:lpstr>
      <vt:lpstr>What it Takes</vt:lpstr>
      <vt:lpstr>Virginia’s Cascading Model of Support</vt:lpstr>
      <vt:lpstr>How will you do this?   Context matters! </vt:lpstr>
      <vt:lpstr>Coaching Supports</vt:lpstr>
      <vt:lpstr>Core Component 1:  Aligned Organizational Structures</vt:lpstr>
      <vt:lpstr>Feature 1: Leadership &amp; Teaming</vt:lpstr>
      <vt:lpstr>Division Leadership Team Functions</vt:lpstr>
      <vt:lpstr>Leadership and Teaming</vt:lpstr>
      <vt:lpstr>Division Roles</vt:lpstr>
      <vt:lpstr>Roles and Responsibilities of Leadership</vt:lpstr>
      <vt:lpstr>Coaching Teams</vt:lpstr>
      <vt:lpstr>Your focus is coaching teams!</vt:lpstr>
      <vt:lpstr>Ever been a part of this team?</vt:lpstr>
      <vt:lpstr>The “How” &amp; Coaching Roles</vt:lpstr>
      <vt:lpstr>Who should be on the DLT?</vt:lpstr>
      <vt:lpstr>Looking back…  Parallel structure for schools</vt:lpstr>
      <vt:lpstr>Coaching Teams</vt:lpstr>
      <vt:lpstr>Who should be on the SLT?</vt:lpstr>
      <vt:lpstr>Other Service Providers</vt:lpstr>
      <vt:lpstr>Youth, Family &amp; Community</vt:lpstr>
      <vt:lpstr>Youth, Family &amp; Community cont.</vt:lpstr>
      <vt:lpstr>Team membership influences decision-making</vt:lpstr>
      <vt:lpstr>What about personality?</vt:lpstr>
      <vt:lpstr>Coaching Checklist 2.0</vt:lpstr>
      <vt:lpstr>Coaching Core Component 1</vt:lpstr>
      <vt:lpstr>Teaming Structure: Working smarter, not harder</vt:lpstr>
      <vt:lpstr>Tools for Efficiency:  Documentation of Team Members</vt:lpstr>
      <vt:lpstr>Effective and Efficient   Meeting Structure</vt:lpstr>
      <vt:lpstr>Creating an Enabling &amp;  Collaborative Context</vt:lpstr>
      <vt:lpstr>Create a Culture of Trust</vt:lpstr>
      <vt:lpstr>Why is trust important?</vt:lpstr>
      <vt:lpstr>Building the Enabling Context</vt:lpstr>
      <vt:lpstr>NIRN Practice Profile for Coaching</vt:lpstr>
      <vt:lpstr>Temperature Check</vt:lpstr>
      <vt:lpstr>Follow VTSS</vt:lpstr>
      <vt:lpstr>Exit Ticket</vt:lpstr>
      <vt:lpstr>Day 2</vt:lpstr>
      <vt:lpstr>Systems Coaching Institute 101 Learning Intentions</vt:lpstr>
      <vt:lpstr>Virtual Community Agreements</vt:lpstr>
      <vt:lpstr>Reflections from Day 1</vt:lpstr>
      <vt:lpstr>Virginia’s Five Core Components</vt:lpstr>
      <vt:lpstr>Feature 2: Professional Learning</vt:lpstr>
      <vt:lpstr>Levels of Impact and  Training Methods</vt:lpstr>
      <vt:lpstr>Coaching Feature 2: Professional Learning</vt:lpstr>
      <vt:lpstr>Feature 3:  Operating Routines and Procedures</vt:lpstr>
      <vt:lpstr>Example: Programs or practices will be selected using the Hexagon Tool</vt:lpstr>
      <vt:lpstr>Barriers to implementation will be addressed by this process:  Communication Plans </vt:lpstr>
      <vt:lpstr>Communication System</vt:lpstr>
      <vt:lpstr>  A Closer Look…</vt:lpstr>
      <vt:lpstr>Feature 4: Coaching Systems </vt:lpstr>
      <vt:lpstr>What is coaching?</vt:lpstr>
      <vt:lpstr>Visualizing a Coaching System</vt:lpstr>
      <vt:lpstr>Poquoson Visual Model</vt:lpstr>
      <vt:lpstr>Northampton Visual Model</vt:lpstr>
      <vt:lpstr>The Why behind a Coaching System</vt:lpstr>
      <vt:lpstr>Guide to Building a Sustainable Coaching System</vt:lpstr>
      <vt:lpstr>Virginia’s Five Core Components</vt:lpstr>
      <vt:lpstr>From WHAT: MTSS Implementation  to HOW: Coaching</vt:lpstr>
      <vt:lpstr>Soft Skills or Core Competencies?</vt:lpstr>
      <vt:lpstr>10 Essential Coaching Skills</vt:lpstr>
      <vt:lpstr>Managing Complex Change</vt:lpstr>
      <vt:lpstr>Levels of Impact and  Training Methods</vt:lpstr>
      <vt:lpstr>Quote Activity</vt:lpstr>
      <vt:lpstr>Effective communication  builds trust</vt:lpstr>
      <vt:lpstr>Stop and Jot</vt:lpstr>
      <vt:lpstr>A tool is only as good as the person holding it.</vt:lpstr>
      <vt:lpstr>Better Conversations </vt:lpstr>
      <vt:lpstr>How do you Coach  a System?</vt:lpstr>
      <vt:lpstr>Partnership Communication</vt:lpstr>
      <vt:lpstr>Belief #1 - Coaching is an  act of service</vt:lpstr>
      <vt:lpstr>Example...</vt:lpstr>
      <vt:lpstr>Belief #2 - I want to hear  what others have to say.</vt:lpstr>
      <vt:lpstr>When it’s no longer  about you…</vt:lpstr>
      <vt:lpstr>Forced Listening - A Story</vt:lpstr>
      <vt:lpstr>Belief #3 - I believe other people  should have a lot of autonomy.</vt:lpstr>
      <vt:lpstr>Autonomy is Crucial</vt:lpstr>
      <vt:lpstr>What does autonomy look like in conversations?</vt:lpstr>
      <vt:lpstr>Let’s talk about our beliefs…</vt:lpstr>
      <vt:lpstr>You Can’t Hide Your Principles</vt:lpstr>
      <vt:lpstr>Collaborative Communication Skills</vt:lpstr>
      <vt:lpstr>Collaborative  Communication Skills</vt:lpstr>
      <vt:lpstr>Paraphrasing Stems</vt:lpstr>
      <vt:lpstr>Paraphrasing Example</vt:lpstr>
      <vt:lpstr>Offering Empathy</vt:lpstr>
      <vt:lpstr>Summarizing Stems</vt:lpstr>
      <vt:lpstr>When to Summarize</vt:lpstr>
      <vt:lpstr>Clarifying Questions/ Statements</vt:lpstr>
      <vt:lpstr>Clarifying Questions/ Statement Stems</vt:lpstr>
      <vt:lpstr>Example</vt:lpstr>
      <vt:lpstr>Practice</vt:lpstr>
      <vt:lpstr>Coaches Make Choices</vt:lpstr>
      <vt:lpstr>Coaches Make Choices</vt:lpstr>
      <vt:lpstr> Coaches Make Choices</vt:lpstr>
      <vt:lpstr>Collaborative Communication Sort</vt:lpstr>
      <vt:lpstr>Speaker Transcript</vt:lpstr>
      <vt:lpstr>Question Examples</vt:lpstr>
      <vt:lpstr>Sort in workbook</vt:lpstr>
      <vt:lpstr>Levels of Impact and Training Methods</vt:lpstr>
      <vt:lpstr>Observe and Record Feedback for the Coach</vt:lpstr>
      <vt:lpstr>Levels of Impact and  Training Methods</vt:lpstr>
      <vt:lpstr>Practice in Triads</vt:lpstr>
      <vt:lpstr>Unpacking and Processing</vt:lpstr>
      <vt:lpstr>Levels of Impact and Training Methods</vt:lpstr>
      <vt:lpstr>Trustworthy Communication</vt:lpstr>
      <vt:lpstr>Moving forward </vt:lpstr>
      <vt:lpstr>Managing Complex Change</vt:lpstr>
      <vt:lpstr>Great skills make  great coaches!</vt:lpstr>
      <vt:lpstr>Identify Your Core Competencies  (Skills)</vt:lpstr>
      <vt:lpstr>Facilitator Core Competencies</vt:lpstr>
      <vt:lpstr>Evaluation Link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Systems Coaching Institute 101</dc:title>
  <dc:creator>Christine Frawley</dc:creator>
  <cp:lastModifiedBy>Ryan McElhaney</cp:lastModifiedBy>
  <cp:revision>2</cp:revision>
  <dcterms:modified xsi:type="dcterms:W3CDTF">2026-03-03T20:55:36Z</dcterms:modified>
</cp:coreProperties>
</file>