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Lst>
  <p:sldSz cx="7772400" cy="10058400"/>
  <p:notesSz cx="6858000" cy="9144000"/>
  <p:embeddedFontLst>
    <p:embeddedFont>
      <p:font typeface="Roboto" panose="02000000000000000000" pitchFamily="2" charset="0"/>
      <p:regular r:id="rId74"/>
      <p:bold r:id="rId75"/>
      <p:italic r:id="rId76"/>
      <p:boldItalic r:id="rId77"/>
    </p:embeddedFont>
    <p:embeddedFont>
      <p:font typeface="Roboto Slab" pitchFamily="2" charset="0"/>
      <p:regular r:id="rId78"/>
      <p:bold r:id="rId79"/>
    </p:embeddedFont>
    <p:embeddedFont>
      <p:font typeface="Trebuchet MS" panose="020B0603020202020204" pitchFamily="34" charset="0"/>
      <p:regular r:id="rId80"/>
      <p:bold r:id="rId81"/>
      <p:italic r:id="rId82"/>
      <p:boldItalic r:id="rId83"/>
    </p:embeddedFont>
    <p:embeddedFont>
      <p:font typeface="Verdana" panose="020B0604030504040204" pitchFamily="34" charset="0"/>
      <p:regular r:id="rId84"/>
      <p:bold r:id="rId85"/>
      <p:italic r:id="rId86"/>
      <p:boldItalic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8" roundtripDataSignature="AMtx7mjo3rr4AMVzgRzrpOeH7Ly8c0x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83509-D6A9-4429-B097-ABD9B8F2B5F2}">
  <a:tblStyle styleId="{69C83509-D6A9-4429-B097-ABD9B8F2B5F2}" styleName="Table_0">
    <a:wholeTbl>
      <a:tcTxStyle b="off" i="off">
        <a:font>
          <a:latin typeface="Verdana"/>
          <a:ea typeface="Verdana"/>
          <a:cs typeface="Verdana"/>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1F9"/>
          </a:solidFill>
        </a:fill>
      </a:tcStyle>
    </a:wholeTbl>
    <a:band1H>
      <a:tcTxStyle b="off" i="off"/>
      <a:tcStyle>
        <a:tcBdr/>
        <a:fill>
          <a:solidFill>
            <a:srgbClr val="CBE2F4"/>
          </a:solidFill>
        </a:fill>
      </a:tcStyle>
    </a:band1H>
    <a:band2H>
      <a:tcTxStyle b="off" i="off"/>
      <a:tcStyle>
        <a:tcBdr/>
      </a:tcStyle>
    </a:band2H>
    <a:band1V>
      <a:tcTxStyle b="off" i="off"/>
      <a:tcStyle>
        <a:tcBdr/>
        <a:fill>
          <a:solidFill>
            <a:srgbClr val="CBE2F4"/>
          </a:solidFill>
        </a:fill>
      </a:tcStyle>
    </a:band1V>
    <a:band2V>
      <a:tcTxStyle b="off" i="off"/>
      <a:tcStyle>
        <a:tcBdr/>
      </a:tcStyle>
    </a:band2V>
    <a:lastCol>
      <a:tcTxStyle b="on" i="off">
        <a:font>
          <a:latin typeface="Verdana"/>
          <a:ea typeface="Verdana"/>
          <a:cs typeface="Verdana"/>
        </a:font>
        <a:srgbClr val="FFFFFF"/>
      </a:tcTxStyle>
      <a:tcStyle>
        <a:tcBdr/>
        <a:fill>
          <a:solidFill>
            <a:srgbClr val="2AABE1"/>
          </a:solidFill>
        </a:fill>
      </a:tcStyle>
    </a:lastCol>
    <a:firstCol>
      <a:tcTxStyle b="on" i="off">
        <a:font>
          <a:latin typeface="Verdana"/>
          <a:ea typeface="Verdana"/>
          <a:cs typeface="Verdana"/>
        </a:font>
        <a:srgbClr val="FFFFFF"/>
      </a:tcTxStyle>
      <a:tcStyle>
        <a:tcBdr/>
        <a:fill>
          <a:solidFill>
            <a:srgbClr val="2AABE1"/>
          </a:solidFill>
        </a:fill>
      </a:tcStyle>
    </a:firstCol>
    <a:lastRow>
      <a:tcTxStyle b="on" i="off">
        <a:font>
          <a:latin typeface="Verdana"/>
          <a:ea typeface="Verdana"/>
          <a:cs typeface="Verdana"/>
        </a:font>
        <a:srgbClr val="FFFFFF"/>
      </a:tcTxStyle>
      <a:tcStyle>
        <a:tcBdr>
          <a:top>
            <a:ln w="38100" cap="flat" cmpd="sng">
              <a:solidFill>
                <a:srgbClr val="FFFFFF"/>
              </a:solidFill>
              <a:prstDash val="solid"/>
              <a:round/>
              <a:headEnd type="none" w="sm" len="sm"/>
              <a:tailEnd type="none" w="sm" len="sm"/>
            </a:ln>
          </a:top>
        </a:tcBdr>
        <a:fill>
          <a:solidFill>
            <a:srgbClr val="2AABE1"/>
          </a:solidFill>
        </a:fill>
      </a:tcStyle>
    </a:lastRow>
    <a:seCell>
      <a:tcTxStyle b="off" i="off"/>
      <a:tcStyle>
        <a:tcBdr/>
      </a:tcStyle>
    </a:seCell>
    <a:swCell>
      <a:tcTxStyle b="off" i="off"/>
      <a:tcStyle>
        <a:tcBdr/>
      </a:tcStyle>
    </a:swCell>
    <a:firstRow>
      <a:tcTxStyle b="on" i="off">
        <a:font>
          <a:latin typeface="Verdana"/>
          <a:ea typeface="Verdana"/>
          <a:cs typeface="Verdana"/>
        </a:font>
        <a:srgbClr val="FFFFFF"/>
      </a:tcTxStyle>
      <a:tcStyle>
        <a:tcBdr>
          <a:bottom>
            <a:ln w="38100" cap="flat" cmpd="sng">
              <a:solidFill>
                <a:srgbClr val="FFFFFF"/>
              </a:solidFill>
              <a:prstDash val="solid"/>
              <a:round/>
              <a:headEnd type="none" w="sm" len="sm"/>
              <a:tailEnd type="none" w="sm" len="sm"/>
            </a:ln>
          </a:bottom>
        </a:tcBdr>
        <a:fill>
          <a:solidFill>
            <a:srgbClr val="2AABE1"/>
          </a:solidFill>
        </a:fill>
      </a:tcStyle>
    </a:firstRow>
    <a:neCell>
      <a:tcTxStyle b="off" i="off"/>
      <a:tcStyle>
        <a:tcBdr/>
      </a:tcStyle>
    </a:neCell>
    <a:nwCell>
      <a:tcTxStyle b="off" i="off"/>
      <a:tcStyle>
        <a:tcBdr/>
      </a:tcStyle>
    </a:nwCell>
  </a:tblStyle>
  <a:tblStyle styleId="{40DF4CF2-89E7-4560-8550-C0D35A538CD6}"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7" autoAdjust="0"/>
    <p:restoredTop sz="86441" autoAdjust="0"/>
  </p:normalViewPr>
  <p:slideViewPr>
    <p:cSldViewPr snapToGrid="0">
      <p:cViewPr varScale="1">
        <p:scale>
          <a:sx n="66" d="100"/>
          <a:sy n="66" d="100"/>
        </p:scale>
        <p:origin x="1470" y="78"/>
      </p:cViewPr>
      <p:guideLst>
        <p:guide orient="horz" pos="3168"/>
        <p:guide pos="2448"/>
      </p:guideLst>
    </p:cSldViewPr>
  </p:slideViewPr>
  <p:outlineViewPr>
    <p:cViewPr>
      <p:scale>
        <a:sx n="33" d="100"/>
        <a:sy n="33" d="100"/>
      </p:scale>
      <p:origin x="0" y="-8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1.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7.fntdata"/><Relationship Id="rId85"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font" Target="fonts/font10.fntdata"/><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4.fntdata"/><Relationship Id="rId61" Type="http://schemas.openxmlformats.org/officeDocument/2006/relationships/slide" Target="slides/slide60.xml"/><Relationship Id="rId82" Type="http://schemas.openxmlformats.org/officeDocument/2006/relationships/font" Target="fonts/font9.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5: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1: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4: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2: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3: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4: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6: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9: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4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5: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6: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5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9: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3ca95a6398c_0_4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3ca95a6398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3ca95a6398c_0_5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3ca95a6398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3ca95a6398c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3ca95a6398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3ca95a6398c_0_4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g3ca95a6398c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0: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51: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1" name="Google Shape;521;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54: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55: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3" name="Google Shape;533;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5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6" name="Google Shape;546;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5" name="Google Shape;585;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5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0" name="Google Shape;590;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6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9" name="Google Shape;609;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6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7" name="Google Shape;627;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62: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5" name="Google Shape;645;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6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1" name="Google Shape;651;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6" name="Google Shape;676;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6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1" name="Google Shape;701;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66: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0" name="Google Shape;710;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67: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6" name="Google Shape;716;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69"/>
          <p:cNvSpPr/>
          <p:nvPr/>
        </p:nvSpPr>
        <p:spPr>
          <a:xfrm>
            <a:off x="1296080" y="1315318"/>
            <a:ext cx="919381" cy="2199952"/>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txBody>
          <a:bodyPr/>
          <a:lstStyle/>
          <a:p>
            <a:endParaRPr lang="en-US"/>
          </a:p>
        </p:txBody>
      </p:sp>
      <p:sp>
        <p:nvSpPr>
          <p:cNvPr id="11" name="Google Shape;11;p69"/>
          <p:cNvSpPr/>
          <p:nvPr/>
        </p:nvSpPr>
        <p:spPr>
          <a:xfrm rot="10800000">
            <a:off x="5556928" y="6537226"/>
            <a:ext cx="919381" cy="2199952"/>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txBody>
          <a:bodyPr/>
          <a:lstStyle/>
          <a:p>
            <a:endParaRPr lang="en-US"/>
          </a:p>
        </p:txBody>
      </p:sp>
      <p:cxnSp>
        <p:nvCxnSpPr>
          <p:cNvPr id="12" name="Google Shape;12;p69"/>
          <p:cNvCxnSpPr/>
          <p:nvPr/>
        </p:nvCxnSpPr>
        <p:spPr>
          <a:xfrm>
            <a:off x="3705661" y="5509707"/>
            <a:ext cx="3612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69"/>
          <p:cNvSpPr txBox="1">
            <a:spLocks noGrp="1"/>
          </p:cNvSpPr>
          <p:nvPr>
            <p:ph type="ctrTitle"/>
          </p:nvPr>
        </p:nvSpPr>
        <p:spPr>
          <a:xfrm>
            <a:off x="1428256" y="2325009"/>
            <a:ext cx="4915800" cy="285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4" name="Google Shape;14;p69"/>
          <p:cNvSpPr txBox="1">
            <a:spLocks noGrp="1"/>
          </p:cNvSpPr>
          <p:nvPr>
            <p:ph type="subTitle" idx="1"/>
          </p:nvPr>
        </p:nvSpPr>
        <p:spPr>
          <a:xfrm>
            <a:off x="1428256" y="5963369"/>
            <a:ext cx="4915800" cy="1777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6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78"/>
          <p:cNvSpPr txBox="1">
            <a:spLocks noGrp="1"/>
          </p:cNvSpPr>
          <p:nvPr>
            <p:ph type="body" idx="1"/>
          </p:nvPr>
        </p:nvSpPr>
        <p:spPr>
          <a:xfrm>
            <a:off x="271575" y="8279284"/>
            <a:ext cx="5099100" cy="11709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3" name="Google Shape;53;p7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p79"/>
          <p:cNvSpPr/>
          <p:nvPr/>
        </p:nvSpPr>
        <p:spPr>
          <a:xfrm>
            <a:off x="128" y="9928013"/>
            <a:ext cx="7772100" cy="1302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79"/>
          <p:cNvSpPr txBox="1">
            <a:spLocks noGrp="1"/>
          </p:cNvSpPr>
          <p:nvPr>
            <p:ph type="title" hasCustomPrompt="1"/>
          </p:nvPr>
        </p:nvSpPr>
        <p:spPr>
          <a:xfrm>
            <a:off x="329715" y="2253680"/>
            <a:ext cx="7113000" cy="300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5"/>
              </a:buClr>
              <a:buSzPts val="13000"/>
              <a:buNone/>
              <a:defRPr sz="13000">
                <a:solidFill>
                  <a:schemeClr val="accent5"/>
                </a:solidFill>
              </a:defRPr>
            </a:lvl1pPr>
            <a:lvl2pPr lvl="1" algn="ctr">
              <a:lnSpc>
                <a:spcPct val="100000"/>
              </a:lnSpc>
              <a:spcBef>
                <a:spcPts val="0"/>
              </a:spcBef>
              <a:spcAft>
                <a:spcPts val="0"/>
              </a:spcAft>
              <a:buClr>
                <a:schemeClr val="accent5"/>
              </a:buClr>
              <a:buSzPts val="13000"/>
              <a:buNone/>
              <a:defRPr sz="13000">
                <a:solidFill>
                  <a:schemeClr val="accent5"/>
                </a:solidFill>
              </a:defRPr>
            </a:lvl2pPr>
            <a:lvl3pPr lvl="2" algn="ctr">
              <a:lnSpc>
                <a:spcPct val="100000"/>
              </a:lnSpc>
              <a:spcBef>
                <a:spcPts val="0"/>
              </a:spcBef>
              <a:spcAft>
                <a:spcPts val="0"/>
              </a:spcAft>
              <a:buClr>
                <a:schemeClr val="accent5"/>
              </a:buClr>
              <a:buSzPts val="13000"/>
              <a:buNone/>
              <a:defRPr sz="13000">
                <a:solidFill>
                  <a:schemeClr val="accent5"/>
                </a:solidFill>
              </a:defRPr>
            </a:lvl3pPr>
            <a:lvl4pPr lvl="3" algn="ctr">
              <a:lnSpc>
                <a:spcPct val="100000"/>
              </a:lnSpc>
              <a:spcBef>
                <a:spcPts val="0"/>
              </a:spcBef>
              <a:spcAft>
                <a:spcPts val="0"/>
              </a:spcAft>
              <a:buClr>
                <a:schemeClr val="accent5"/>
              </a:buClr>
              <a:buSzPts val="13000"/>
              <a:buNone/>
              <a:defRPr sz="13000">
                <a:solidFill>
                  <a:schemeClr val="accent5"/>
                </a:solidFill>
              </a:defRPr>
            </a:lvl4pPr>
            <a:lvl5pPr lvl="4" algn="ctr">
              <a:lnSpc>
                <a:spcPct val="100000"/>
              </a:lnSpc>
              <a:spcBef>
                <a:spcPts val="0"/>
              </a:spcBef>
              <a:spcAft>
                <a:spcPts val="0"/>
              </a:spcAft>
              <a:buClr>
                <a:schemeClr val="accent5"/>
              </a:buClr>
              <a:buSzPts val="13000"/>
              <a:buNone/>
              <a:defRPr sz="13000">
                <a:solidFill>
                  <a:schemeClr val="accent5"/>
                </a:solidFill>
              </a:defRPr>
            </a:lvl5pPr>
            <a:lvl6pPr lvl="5" algn="ctr">
              <a:lnSpc>
                <a:spcPct val="100000"/>
              </a:lnSpc>
              <a:spcBef>
                <a:spcPts val="0"/>
              </a:spcBef>
              <a:spcAft>
                <a:spcPts val="0"/>
              </a:spcAft>
              <a:buClr>
                <a:schemeClr val="accent5"/>
              </a:buClr>
              <a:buSzPts val="13000"/>
              <a:buNone/>
              <a:defRPr sz="13000">
                <a:solidFill>
                  <a:schemeClr val="accent5"/>
                </a:solidFill>
              </a:defRPr>
            </a:lvl6pPr>
            <a:lvl7pPr lvl="6" algn="ctr">
              <a:lnSpc>
                <a:spcPct val="100000"/>
              </a:lnSpc>
              <a:spcBef>
                <a:spcPts val="0"/>
              </a:spcBef>
              <a:spcAft>
                <a:spcPts val="0"/>
              </a:spcAft>
              <a:buClr>
                <a:schemeClr val="accent5"/>
              </a:buClr>
              <a:buSzPts val="13000"/>
              <a:buNone/>
              <a:defRPr sz="13000">
                <a:solidFill>
                  <a:schemeClr val="accent5"/>
                </a:solidFill>
              </a:defRPr>
            </a:lvl7pPr>
            <a:lvl8pPr lvl="7" algn="ctr">
              <a:lnSpc>
                <a:spcPct val="100000"/>
              </a:lnSpc>
              <a:spcBef>
                <a:spcPts val="0"/>
              </a:spcBef>
              <a:spcAft>
                <a:spcPts val="0"/>
              </a:spcAft>
              <a:buClr>
                <a:schemeClr val="accent5"/>
              </a:buClr>
              <a:buSzPts val="13000"/>
              <a:buNone/>
              <a:defRPr sz="13000">
                <a:solidFill>
                  <a:schemeClr val="accent5"/>
                </a:solidFill>
              </a:defRPr>
            </a:lvl8pPr>
            <a:lvl9pPr lvl="8" algn="ctr">
              <a:lnSpc>
                <a:spcPct val="100000"/>
              </a:lnSpc>
              <a:spcBef>
                <a:spcPts val="0"/>
              </a:spcBef>
              <a:spcAft>
                <a:spcPts val="0"/>
              </a:spcAft>
              <a:buClr>
                <a:schemeClr val="accent5"/>
              </a:buClr>
              <a:buSzPts val="13000"/>
              <a:buNone/>
              <a:defRPr sz="13000">
                <a:solidFill>
                  <a:schemeClr val="accent5"/>
                </a:solidFill>
              </a:defRPr>
            </a:lvl9pPr>
          </a:lstStyle>
          <a:p>
            <a:r>
              <a:t>xx%</a:t>
            </a:r>
          </a:p>
        </p:txBody>
      </p:sp>
      <p:sp>
        <p:nvSpPr>
          <p:cNvPr id="57" name="Google Shape;57;p79"/>
          <p:cNvSpPr txBox="1">
            <a:spLocks noGrp="1"/>
          </p:cNvSpPr>
          <p:nvPr>
            <p:ph type="body" idx="1"/>
          </p:nvPr>
        </p:nvSpPr>
        <p:spPr>
          <a:xfrm>
            <a:off x="329715" y="5709147"/>
            <a:ext cx="7113000" cy="20955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8" name="Google Shape;58;p7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7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cxnSp>
        <p:nvCxnSpPr>
          <p:cNvPr id="19" name="Google Shape;19;p71"/>
          <p:cNvCxnSpPr/>
          <p:nvPr/>
        </p:nvCxnSpPr>
        <p:spPr>
          <a:xfrm>
            <a:off x="3705661" y="5509707"/>
            <a:ext cx="361200" cy="0"/>
          </a:xfrm>
          <a:prstGeom prst="straightConnector1">
            <a:avLst/>
          </a:prstGeom>
          <a:noFill/>
          <a:ln w="38100" cap="flat" cmpd="sng">
            <a:solidFill>
              <a:schemeClr val="accent4"/>
            </a:solidFill>
            <a:prstDash val="solid"/>
            <a:round/>
            <a:headEnd type="none" w="sm" len="sm"/>
            <a:tailEnd type="none" w="sm" len="sm"/>
          </a:ln>
        </p:spPr>
      </p:cxnSp>
      <p:sp>
        <p:nvSpPr>
          <p:cNvPr id="20" name="Google Shape;20;p71"/>
          <p:cNvSpPr txBox="1">
            <a:spLocks noGrp="1"/>
          </p:cNvSpPr>
          <p:nvPr>
            <p:ph type="title"/>
          </p:nvPr>
        </p:nvSpPr>
        <p:spPr>
          <a:xfrm>
            <a:off x="408638" y="3451458"/>
            <a:ext cx="6988800" cy="1774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1" name="Google Shape;21;p7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cxnSp>
        <p:nvCxnSpPr>
          <p:cNvPr id="23" name="Google Shape;23;p72"/>
          <p:cNvCxnSpPr/>
          <p:nvPr/>
        </p:nvCxnSpPr>
        <p:spPr>
          <a:xfrm>
            <a:off x="418678" y="2464555"/>
            <a:ext cx="361200" cy="0"/>
          </a:xfrm>
          <a:prstGeom prst="straightConnector1">
            <a:avLst/>
          </a:prstGeom>
          <a:noFill/>
          <a:ln w="38100" cap="flat" cmpd="sng">
            <a:solidFill>
              <a:schemeClr val="accent4"/>
            </a:solidFill>
            <a:prstDash val="solid"/>
            <a:round/>
            <a:headEnd type="none" w="sm" len="sm"/>
            <a:tailEnd type="none" w="sm" len="sm"/>
          </a:ln>
        </p:spPr>
      </p:cxnSp>
      <p:sp>
        <p:nvSpPr>
          <p:cNvPr id="24" name="Google Shape;24;p72"/>
          <p:cNvSpPr txBox="1">
            <a:spLocks noGrp="1"/>
          </p:cNvSpPr>
          <p:nvPr>
            <p:ph type="title"/>
          </p:nvPr>
        </p:nvSpPr>
        <p:spPr>
          <a:xfrm>
            <a:off x="329715" y="895693"/>
            <a:ext cx="7113000" cy="1341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5" name="Google Shape;25;p72"/>
          <p:cNvSpPr txBox="1">
            <a:spLocks noGrp="1"/>
          </p:cNvSpPr>
          <p:nvPr>
            <p:ph type="body" idx="1"/>
          </p:nvPr>
        </p:nvSpPr>
        <p:spPr>
          <a:xfrm>
            <a:off x="329715" y="2913434"/>
            <a:ext cx="7113000" cy="6021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6" name="Google Shape;26;p7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73"/>
          <p:cNvCxnSpPr/>
          <p:nvPr/>
        </p:nvCxnSpPr>
        <p:spPr>
          <a:xfrm>
            <a:off x="418678" y="2464555"/>
            <a:ext cx="361200" cy="0"/>
          </a:xfrm>
          <a:prstGeom prst="straightConnector1">
            <a:avLst/>
          </a:prstGeom>
          <a:noFill/>
          <a:ln w="38100" cap="flat" cmpd="sng">
            <a:solidFill>
              <a:schemeClr val="accent4"/>
            </a:solidFill>
            <a:prstDash val="solid"/>
            <a:round/>
            <a:headEnd type="none" w="sm" len="sm"/>
            <a:tailEnd type="none" w="sm" len="sm"/>
          </a:ln>
        </p:spPr>
      </p:cxnSp>
      <p:sp>
        <p:nvSpPr>
          <p:cNvPr id="29" name="Google Shape;29;p73"/>
          <p:cNvSpPr txBox="1">
            <a:spLocks noGrp="1"/>
          </p:cNvSpPr>
          <p:nvPr>
            <p:ph type="title"/>
          </p:nvPr>
        </p:nvSpPr>
        <p:spPr>
          <a:xfrm>
            <a:off x="329715" y="895693"/>
            <a:ext cx="7113000" cy="1341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0" name="Google Shape;30;p73"/>
          <p:cNvSpPr txBox="1">
            <a:spLocks noGrp="1"/>
          </p:cNvSpPr>
          <p:nvPr>
            <p:ph type="body" idx="1"/>
          </p:nvPr>
        </p:nvSpPr>
        <p:spPr>
          <a:xfrm>
            <a:off x="329715" y="2913436"/>
            <a:ext cx="3399900" cy="6021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3"/>
          <p:cNvSpPr txBox="1">
            <a:spLocks noGrp="1"/>
          </p:cNvSpPr>
          <p:nvPr>
            <p:ph type="body" idx="2"/>
          </p:nvPr>
        </p:nvSpPr>
        <p:spPr>
          <a:xfrm>
            <a:off x="4042770" y="2913436"/>
            <a:ext cx="3399900" cy="6021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7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74"/>
          <p:cNvSpPr txBox="1">
            <a:spLocks noGrp="1"/>
          </p:cNvSpPr>
          <p:nvPr>
            <p:ph type="title"/>
          </p:nvPr>
        </p:nvSpPr>
        <p:spPr>
          <a:xfrm>
            <a:off x="329715" y="895693"/>
            <a:ext cx="7113000" cy="1341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5" name="Google Shape;35;p7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75"/>
          <p:cNvCxnSpPr/>
          <p:nvPr/>
        </p:nvCxnSpPr>
        <p:spPr>
          <a:xfrm>
            <a:off x="415835" y="2761786"/>
            <a:ext cx="281700" cy="0"/>
          </a:xfrm>
          <a:prstGeom prst="straightConnector1">
            <a:avLst/>
          </a:prstGeom>
          <a:noFill/>
          <a:ln w="38100" cap="flat" cmpd="sng">
            <a:solidFill>
              <a:schemeClr val="accent4"/>
            </a:solidFill>
            <a:prstDash val="solid"/>
            <a:round/>
            <a:headEnd type="none" w="sm" len="sm"/>
            <a:tailEnd type="none" w="sm" len="sm"/>
          </a:ln>
        </p:spPr>
      </p:cxnSp>
      <p:sp>
        <p:nvSpPr>
          <p:cNvPr id="38" name="Google Shape;38;p75"/>
          <p:cNvSpPr txBox="1">
            <a:spLocks noGrp="1"/>
          </p:cNvSpPr>
          <p:nvPr>
            <p:ph type="title"/>
          </p:nvPr>
        </p:nvSpPr>
        <p:spPr>
          <a:xfrm>
            <a:off x="329715" y="1086507"/>
            <a:ext cx="2386800" cy="14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9" name="Google Shape;39;p75"/>
          <p:cNvSpPr txBox="1">
            <a:spLocks noGrp="1"/>
          </p:cNvSpPr>
          <p:nvPr>
            <p:ph type="body" idx="1"/>
          </p:nvPr>
        </p:nvSpPr>
        <p:spPr>
          <a:xfrm>
            <a:off x="329715" y="3117205"/>
            <a:ext cx="2386800" cy="52431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0" name="Google Shape;40;p7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76"/>
          <p:cNvSpPr txBox="1">
            <a:spLocks noGrp="1"/>
          </p:cNvSpPr>
          <p:nvPr>
            <p:ph type="title"/>
          </p:nvPr>
        </p:nvSpPr>
        <p:spPr>
          <a:xfrm>
            <a:off x="416713" y="1029307"/>
            <a:ext cx="4776000" cy="799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3" name="Google Shape;43;p7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77"/>
          <p:cNvSpPr/>
          <p:nvPr/>
        </p:nvSpPr>
        <p:spPr>
          <a:xfrm>
            <a:off x="3886200" y="-147"/>
            <a:ext cx="3886200" cy="100584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6" name="Google Shape;46;p77"/>
          <p:cNvCxnSpPr/>
          <p:nvPr/>
        </p:nvCxnSpPr>
        <p:spPr>
          <a:xfrm>
            <a:off x="4275224" y="8791206"/>
            <a:ext cx="459900" cy="0"/>
          </a:xfrm>
          <a:prstGeom prst="straightConnector1">
            <a:avLst/>
          </a:prstGeom>
          <a:noFill/>
          <a:ln w="38100" cap="flat" cmpd="sng">
            <a:solidFill>
              <a:schemeClr val="accent5"/>
            </a:solidFill>
            <a:prstDash val="solid"/>
            <a:round/>
            <a:headEnd type="none" w="sm" len="sm"/>
            <a:tailEnd type="none" w="sm" len="sm"/>
          </a:ln>
        </p:spPr>
      </p:cxnSp>
      <p:sp>
        <p:nvSpPr>
          <p:cNvPr id="47" name="Google Shape;47;p77"/>
          <p:cNvSpPr txBox="1">
            <a:spLocks noGrp="1"/>
          </p:cNvSpPr>
          <p:nvPr>
            <p:ph type="title"/>
          </p:nvPr>
        </p:nvSpPr>
        <p:spPr>
          <a:xfrm>
            <a:off x="225675" y="2364413"/>
            <a:ext cx="3438300" cy="2945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8" name="Google Shape;48;p77"/>
          <p:cNvSpPr txBox="1">
            <a:spLocks noGrp="1"/>
          </p:cNvSpPr>
          <p:nvPr>
            <p:ph type="subTitle" idx="1"/>
          </p:nvPr>
        </p:nvSpPr>
        <p:spPr>
          <a:xfrm>
            <a:off x="225675" y="5414935"/>
            <a:ext cx="3438300" cy="2631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9" name="Google Shape;49;p77"/>
          <p:cNvSpPr txBox="1">
            <a:spLocks noGrp="1"/>
          </p:cNvSpPr>
          <p:nvPr>
            <p:ph type="body" idx="2"/>
          </p:nvPr>
        </p:nvSpPr>
        <p:spPr>
          <a:xfrm>
            <a:off x="4198575" y="1416213"/>
            <a:ext cx="3261300" cy="7226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0" name="Google Shape;50;p7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68"/>
          <p:cNvSpPr txBox="1">
            <a:spLocks noGrp="1"/>
          </p:cNvSpPr>
          <p:nvPr>
            <p:ph type="title"/>
          </p:nvPr>
        </p:nvSpPr>
        <p:spPr>
          <a:xfrm>
            <a:off x="329715" y="895693"/>
            <a:ext cx="7113000" cy="134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7" name="Google Shape;7;p68"/>
          <p:cNvSpPr txBox="1">
            <a:spLocks noGrp="1"/>
          </p:cNvSpPr>
          <p:nvPr>
            <p:ph type="body" idx="1"/>
          </p:nvPr>
        </p:nvSpPr>
        <p:spPr>
          <a:xfrm>
            <a:off x="329715" y="2913434"/>
            <a:ext cx="7113000" cy="6021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8" name="Google Shape;8;p6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1Taha5YTaDvZ_alYU5VOsHAf5jdVtOkg1/view?usp=drive_lin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s://www.michigan.gov/mde/-/media/Project/Websites/mde/mtss/mde_mtss_practice_profile_5_0_july2020_ada.pdf?rev=934e40f5dce8462ab870dbd68324739f&amp;hash=633BA945478E9F90D6CBE4CBE11519CC" TargetMode="External"/><Relationship Id="rId4" Type="http://schemas.openxmlformats.org/officeDocument/2006/relationships/hyperlink" Target="https://global-uploads.webflow.com/5d3725188825e071f1670246/5d79859de5f68d6b4d775c6f_PBIS%20Part%201%2018%20Oct%202015%20Final.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mplementation.fpg.unc.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implementation.fpg.unc.edu/implementation-practice/stag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document/d/1o4STa_ocjIQnMJ4O4_iqmRSuO0ySBMSq/edit?usp=drive_link&amp;ouid=101138290019461494780&amp;rtpof=true&amp;sd=tru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muqjEjySV_SsUQmangIXjBhFrMZHfOkongOCGQ5W6Ps/edit?usp=share_lin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document/d/1wthZqcWcJYEvNjNHBa2KlLTuV4_48mzo-vhh3hS74A0/edit?tab=t.0#heading=h.76mtynkh2af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docs.google.com/document/d/1wthZqcWcJYEvNjNHBa2KlLTuV4_48mzo-vhh3hS74A0/edit?tab=t.0#heading=h.gjdgx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brightmorningteam.c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lee.org/resources/compass-points-north-south-east-and-west-an-exercise-in-understanding-preferences-in-group-work/"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thecolorofmypersonality.com/" TargetMode="External"/><Relationship Id="rId5" Type="http://schemas.openxmlformats.org/officeDocument/2006/relationships/hyperlink" Target="https://www.gallup.com/cliftonstrengths/en/254033/strengthsfinder.aspx" TargetMode="External"/><Relationship Id="rId4" Type="http://schemas.openxmlformats.org/officeDocument/2006/relationships/hyperlink" Target="https://www.16personalitie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ocs.google.com/document/d/1BidzLFWjc03i0rKY31pydO9NCjZhU-ZZ/edit?usp=drive_link&amp;ouid=101138290019461494780&amp;rtpof=true&amp;sd=true"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drive.google.com/drive/folders/1e_XjIFWTpsIo42YLHNhfm3rPUO80Vqek?usp=share_link" TargetMode="External"/><Relationship Id="rId4" Type="http://schemas.openxmlformats.org/officeDocument/2006/relationships/hyperlink" Target="https://docs.google.com/document/d/1yILz9drjwZKP_9IVVqRgmlq4Q7_xNcga/edit?usp=drive_link&amp;ouid=101138290019461494780&amp;rtpof=true&amp;sd=tru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drive.google.com/file/d/1WNTYLcLRU1FoTSpCvfhWDgVkLZVzkO5g/view?usp=drive_link"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drive.google.com/file/d/1il_cOnKOCx8Vgwe1LlYrigym_8X3laI-/view?usp=drive_link"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nirn.fpg.unc.edu/wp-content/uploads/Enabling-Context-for-EBPs_6.4.19-Final.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drive.google.com/file/d/1RreczP4f7Nt0UUSk0XKl1de7_OUV2ILV/view?usp=drive_link" TargetMode="External"/><Relationship Id="rId5" Type="http://schemas.openxmlformats.org/officeDocument/2006/relationships/hyperlink" Target="https://implementation.fpg.unc.edu/wp-content/uploads/Practice-Profile-for-Coaching.docx.pdf" TargetMode="External"/><Relationship Id="rId4" Type="http://schemas.openxmlformats.org/officeDocument/2006/relationships/hyperlink" Target="https://www.psychologytoday.com/us/blog/the-athletes-way/201508/the-neuroscience-trust"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implementation.fpg.unc.edu/resource/the-hexagon-an-exploration-too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mimtsstac.org/training/district-communication-plan" TargetMode="External"/><Relationship Id="rId4" Type="http://schemas.openxmlformats.org/officeDocument/2006/relationships/hyperlink" Target="https://implementation.fpg.unc.edu/resource/communication-protocols-worksheet/"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drive.google.com/file/d/1lkpSdTrojkRo-I-KFbMrTZ0w-rx75-Fm/view?usp=drive_link"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drive.google.com/file/d/1Rgmh-Z5gsAtGY_h2dfwA1IrVfngjAuRu/view?usp=drive_link"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youtu.be/3T71qvIPCto" TargetMode="External"/><Relationship Id="rId7" Type="http://schemas.openxmlformats.org/officeDocument/2006/relationships/hyperlink" Target="https://www.deloitte.com/au/en/services/economics/perspectives/soft-skills-business-success.html#:~:text=In%20this%20report%2C%20Deloitte%20Access,of%20jobs%20in%20other%20occupation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businessnamegenerator.com/soft-skills-in-the-workplace/" TargetMode="External"/><Relationship Id="rId5" Type="http://schemas.openxmlformats.org/officeDocument/2006/relationships/hyperlink" Target="https://news.linkedin.com/2019/January/linkedin-releases-2019-global-talent-trends-report" TargetMode="External"/><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ocs.google.com/document/d/17Jw9gcJRYVvQfeye53huwp3wtofHCsG2/edit?usp=share_link&amp;ouid=101138290019461494780&amp;rtpof=true&amp;sd=true"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drive.google.com/file/d/11UJZIkGzVWS02MTDgDAASqX6LTKmNnSz/view?usp=drive_link"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cdn.prod.website-files.com/650894a3e9899e1797d705ee/650a0122c7b89f295a3c90e2_Indicators%20of%20Trust%20in%20Schools_The%20Art%20of%20Coaching%20Teams.pdf"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drive.google.com/file/d/1RreczP4f7Nt0UUSk0XKl1de7_OUV2ILV/view?usp=drive_link" TargetMode="External"/><Relationship Id="rId4" Type="http://schemas.openxmlformats.org/officeDocument/2006/relationships/hyperlink" Target="https://drive.google.com/file/d/1WNTYLcLRU1FoTSpCvfhWDgVkLZVzkO5g/view"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cdn.prod.website-files.com/650894a3e9899e1797d705ee/650a0120179c6c4581736367_Facilitator%20Core%20Competencies_The%20Art%20of%20Coaching%20Teams.pdf"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s://brightmorning.wpengine.com/free-tool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vtss-ric.vcu.edu/"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flpbs.fmhi.usf.edu/pdfs/SystemsCoaching.pdf" TargetMode="External"/><Relationship Id="rId4" Type="http://schemas.openxmlformats.org/officeDocument/2006/relationships/hyperlink" Target="http://www.elenaaguilar.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file/d/1xbPkF0Zn8ZzBR3H5DVM54Wem_g7sOjXa/view?usp=drive_lin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62"/>
        <p:cNvGrpSpPr/>
        <p:nvPr/>
      </p:nvGrpSpPr>
      <p:grpSpPr>
        <a:xfrm>
          <a:off x="0" y="0"/>
          <a:ext cx="0" cy="0"/>
          <a:chOff x="0" y="0"/>
          <a:chExt cx="0" cy="0"/>
        </a:xfrm>
      </p:grpSpPr>
      <p:sp>
        <p:nvSpPr>
          <p:cNvPr id="63" name="Google Shape;63;p1"/>
          <p:cNvSpPr txBox="1"/>
          <p:nvPr/>
        </p:nvSpPr>
        <p:spPr>
          <a:xfrm>
            <a:off x="264900" y="2558674"/>
            <a:ext cx="7242600" cy="1852800"/>
          </a:xfrm>
          <a:prstGeom prst="rect">
            <a:avLst/>
          </a:prstGeom>
          <a:solidFill>
            <a:srgbClr val="FFFFFF">
              <a:alpha val="67058"/>
            </a:srgbClr>
          </a:solidFill>
          <a:ln w="19050" cap="flat" cmpd="sng">
            <a:solidFill>
              <a:srgbClr val="2AABE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800"/>
              <a:buFont typeface="Arial"/>
              <a:buNone/>
            </a:pPr>
            <a:r>
              <a:rPr lang="en" sz="3800" b="0" i="0" u="none" strike="noStrike" cap="none">
                <a:solidFill>
                  <a:srgbClr val="000000"/>
                </a:solidFill>
                <a:latin typeface="Verdana"/>
                <a:ea typeface="Verdana"/>
                <a:cs typeface="Verdana"/>
                <a:sym typeface="Verdana"/>
              </a:rPr>
              <a:t>VTSS Systems Coaching Institute 101</a:t>
            </a:r>
            <a:endParaRPr sz="3800" b="0" i="0" u="none" strike="noStrike" cap="none">
              <a:solidFill>
                <a:srgbClr val="000000"/>
              </a:solidFill>
              <a:latin typeface="Verdana"/>
              <a:ea typeface="Verdana"/>
              <a:cs typeface="Verdana"/>
              <a:sym typeface="Verdana"/>
            </a:endParaRPr>
          </a:p>
        </p:txBody>
      </p:sp>
      <p:sp>
        <p:nvSpPr>
          <p:cNvPr id="64" name="Google Shape;64;p1"/>
          <p:cNvSpPr txBox="1"/>
          <p:nvPr/>
        </p:nvSpPr>
        <p:spPr>
          <a:xfrm>
            <a:off x="590550" y="0"/>
            <a:ext cx="6591300" cy="146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0"/>
              <a:buFont typeface="Arial"/>
              <a:buNone/>
            </a:pPr>
            <a:r>
              <a:rPr lang="en" sz="10000" b="0" i="0" u="none" strike="noStrike" cap="none">
                <a:solidFill>
                  <a:srgbClr val="000000"/>
                </a:solidFill>
                <a:latin typeface="Arial"/>
                <a:ea typeface="Arial"/>
                <a:cs typeface="Arial"/>
                <a:sym typeface="Arial"/>
              </a:rPr>
              <a:t>Workbook</a:t>
            </a:r>
            <a:endParaRPr sz="10000" b="0" i="0" u="none" strike="noStrike" cap="none">
              <a:solidFill>
                <a:srgbClr val="000000"/>
              </a:solidFill>
              <a:latin typeface="Arial"/>
              <a:ea typeface="Arial"/>
              <a:cs typeface="Arial"/>
              <a:sym typeface="Arial"/>
            </a:endParaRPr>
          </a:p>
        </p:txBody>
      </p:sp>
      <p:sp>
        <p:nvSpPr>
          <p:cNvPr id="65" name="Google Shape;65;p1"/>
          <p:cNvSpPr txBox="1"/>
          <p:nvPr/>
        </p:nvSpPr>
        <p:spPr>
          <a:xfrm>
            <a:off x="1301425" y="5390150"/>
            <a:ext cx="5183700" cy="738900"/>
          </a:xfrm>
          <a:prstGeom prst="rect">
            <a:avLst/>
          </a:prstGeom>
          <a:solidFill>
            <a:srgbClr val="FFFFFF">
              <a:alpha val="67058"/>
            </a:srgbClr>
          </a:solidFill>
          <a:ln w="19050" cap="flat" cmpd="sng">
            <a:solidFill>
              <a:srgbClr val="2AABE1"/>
            </a:solidFill>
            <a:prstDash val="solid"/>
            <a:round/>
            <a:headEnd type="none" w="sm" len="sm"/>
            <a:tailEnd type="none" w="sm" len="sm"/>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3600"/>
              <a:buFont typeface="Arial"/>
              <a:buNone/>
            </a:pPr>
            <a:r>
              <a:rPr lang="en" sz="3600">
                <a:latin typeface="Verdana"/>
                <a:ea typeface="Verdana"/>
                <a:cs typeface="Verdana"/>
                <a:sym typeface="Verdana"/>
              </a:rPr>
              <a:t>March 2026</a:t>
            </a:r>
            <a:endParaRPr sz="3600" b="0" i="0" u="none" strike="noStrike" cap="none">
              <a:solidFill>
                <a:srgbClr val="000000"/>
              </a:solidFill>
              <a:latin typeface="Verdana"/>
              <a:ea typeface="Verdana"/>
              <a:cs typeface="Verdana"/>
              <a:sym typeface="Verdana"/>
            </a:endParaRPr>
          </a:p>
        </p:txBody>
      </p:sp>
      <p:pic>
        <p:nvPicPr>
          <p:cNvPr id="66" name="Google Shape;66;p1">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152400" y="6891050"/>
            <a:ext cx="7467600" cy="25949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45"/>
        <p:cNvGrpSpPr/>
        <p:nvPr/>
      </p:nvGrpSpPr>
      <p:grpSpPr>
        <a:xfrm>
          <a:off x="0" y="0"/>
          <a:ext cx="0" cy="0"/>
          <a:chOff x="0" y="0"/>
          <a:chExt cx="0" cy="0"/>
        </a:xfrm>
      </p:grpSpPr>
      <p:sp>
        <p:nvSpPr>
          <p:cNvPr id="146" name="Google Shape;146;p10"/>
          <p:cNvSpPr txBox="1"/>
          <p:nvPr/>
        </p:nvSpPr>
        <p:spPr>
          <a:xfrm>
            <a:off x="346050" y="3762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191919"/>
                </a:solidFill>
                <a:latin typeface="Verdana"/>
                <a:ea typeface="Verdana"/>
                <a:cs typeface="Verdana"/>
                <a:sym typeface="Verdana"/>
              </a:rPr>
              <a:t>What is a Multi-Tiered System of Support (MTSS)?</a:t>
            </a:r>
            <a:endParaRPr sz="1600" b="1" i="0" u="none" strike="noStrike" cap="none">
              <a:solidFill>
                <a:srgbClr val="191919"/>
              </a:solidFill>
              <a:latin typeface="Verdana"/>
              <a:ea typeface="Verdana"/>
              <a:cs typeface="Verdana"/>
              <a:sym typeface="Verdana"/>
            </a:endParaRPr>
          </a:p>
        </p:txBody>
      </p:sp>
      <p:sp>
        <p:nvSpPr>
          <p:cNvPr id="147" name="Google Shape;147;p10"/>
          <p:cNvSpPr txBox="1"/>
          <p:nvPr/>
        </p:nvSpPr>
        <p:spPr>
          <a:xfrm>
            <a:off x="346050" y="917100"/>
            <a:ext cx="7080300" cy="318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Verdana"/>
                <a:ea typeface="Verdana"/>
                <a:cs typeface="Verdana"/>
                <a:sym typeface="Verdana"/>
              </a:rPr>
              <a:t>What is a Multi-Tiered System of Support (MTSS)?</a:t>
            </a: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2800"/>
              <a:buFont typeface="Arial"/>
              <a:buNone/>
            </a:pPr>
            <a:r>
              <a:rPr lang="en" sz="1400" b="0" i="0" u="none" strike="noStrike" cap="none">
                <a:solidFill>
                  <a:srgbClr val="000000"/>
                </a:solidFill>
                <a:latin typeface="Verdana"/>
                <a:ea typeface="Verdana"/>
                <a:cs typeface="Verdana"/>
                <a:sym typeface="Verdana"/>
              </a:rPr>
              <a:t>MTSS is a systemic, data-driven approach that allows divisions and schools to provide evidence-based practices and interventions to meet the needs of their students. This is done through a clearly defined process that is implemented to fidelity by all stakeholders within the school and/or division.</a:t>
            </a: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a:p>
            <a:pPr marL="0" marR="0" lvl="0" indent="0" algn="ctr" rtl="0">
              <a:lnSpc>
                <a:spcPct val="100000"/>
              </a:lnSpc>
              <a:spcBef>
                <a:spcPts val="96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a:p>
            <a:pPr marL="0" marR="0" lvl="0" indent="0" algn="ctr" rtl="0">
              <a:lnSpc>
                <a:spcPct val="100000"/>
              </a:lnSpc>
              <a:spcBef>
                <a:spcPts val="96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a:p>
            <a:pPr marL="0" marR="0" lvl="0" indent="0" algn="ctr" rtl="0">
              <a:lnSpc>
                <a:spcPct val="100000"/>
              </a:lnSpc>
              <a:spcBef>
                <a:spcPts val="96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p:txBody>
      </p:sp>
      <p:pic>
        <p:nvPicPr>
          <p:cNvPr id="148" name="Google Shape;148;p1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2400" y="2427900"/>
            <a:ext cx="7467602" cy="39488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52"/>
        <p:cNvGrpSpPr/>
        <p:nvPr/>
      </p:nvGrpSpPr>
      <p:grpSpPr>
        <a:xfrm>
          <a:off x="0" y="0"/>
          <a:ext cx="0" cy="0"/>
          <a:chOff x="0" y="0"/>
          <a:chExt cx="0" cy="0"/>
        </a:xfrm>
      </p:grpSpPr>
      <p:sp>
        <p:nvSpPr>
          <p:cNvPr id="153" name="Google Shape;153;p11"/>
          <p:cNvSpPr txBox="1"/>
          <p:nvPr/>
        </p:nvSpPr>
        <p:spPr>
          <a:xfrm>
            <a:off x="346050" y="27040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sng" strike="noStrike" cap="none">
                <a:solidFill>
                  <a:schemeClr val="accen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Virginia’s MTSS Five Core Components &amp; Features 2.0</a:t>
            </a:r>
            <a:endParaRPr sz="1600" b="1" i="0" u="none" strike="noStrike" cap="none">
              <a:solidFill>
                <a:schemeClr val="accent1"/>
              </a:solidFill>
              <a:latin typeface="Verdana"/>
              <a:ea typeface="Verdana"/>
              <a:cs typeface="Verdana"/>
              <a:sym typeface="Verdana"/>
            </a:endParaRPr>
          </a:p>
        </p:txBody>
      </p:sp>
      <p:sp>
        <p:nvSpPr>
          <p:cNvPr id="154" name="Google Shape;154;p11"/>
          <p:cNvSpPr txBox="1"/>
          <p:nvPr/>
        </p:nvSpPr>
        <p:spPr>
          <a:xfrm>
            <a:off x="75100" y="4574650"/>
            <a:ext cx="7599000" cy="537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Aligned Organizational Structures</a:t>
            </a:r>
            <a:r>
              <a:rPr lang="en" sz="1400" b="0" i="0" u="none" strike="noStrike" cap="none">
                <a:solidFill>
                  <a:srgbClr val="000000"/>
                </a:solidFill>
                <a:latin typeface="Calibri"/>
                <a:ea typeface="Calibri"/>
                <a:cs typeface="Calibri"/>
                <a:sym typeface="Calibri"/>
              </a:rPr>
              <a:t>: </a:t>
            </a:r>
            <a:r>
              <a:rPr lang="en" sz="1400" b="0" i="0" u="none" strike="noStrike" cap="none">
                <a:solidFill>
                  <a:srgbClr val="111111"/>
                </a:solidFill>
                <a:latin typeface="Calibri"/>
                <a:ea typeface="Calibri"/>
                <a:cs typeface="Calibri"/>
                <a:sym typeface="Calibri"/>
              </a:rPr>
              <a:t>The intentional organization of a system’s processes and components that work in concert to support a common vision, mission, and set of identified goals. </a:t>
            </a:r>
            <a:endParaRPr>
              <a:solidFill>
                <a:srgbClr val="11111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a:solidFill>
                <a:srgbClr val="111111"/>
              </a:solidFill>
              <a:latin typeface="Calibri"/>
              <a:ea typeface="Calibri"/>
              <a:cs typeface="Calibri"/>
              <a:sym typeface="Calibri"/>
            </a:endParaRPr>
          </a:p>
          <a:p>
            <a:pPr marL="457200" marR="0" lvl="0" indent="-317500" algn="l" rtl="0">
              <a:lnSpc>
                <a:spcPct val="100000"/>
              </a:lnSpc>
              <a:spcBef>
                <a:spcPts val="0"/>
              </a:spcBef>
              <a:spcAft>
                <a:spcPts val="0"/>
              </a:spcAft>
              <a:buSzPts val="1400"/>
              <a:buFont typeface="Calibri"/>
              <a:buAutoNum type="alphaUcPeriod"/>
            </a:pPr>
            <a:r>
              <a:rPr lang="en" sz="1400" b="0" i="0" u="sng" strike="noStrike" cap="none">
                <a:solidFill>
                  <a:srgbClr val="000000"/>
                </a:solidFill>
                <a:latin typeface="Calibri"/>
                <a:ea typeface="Calibri"/>
                <a:cs typeface="Calibri"/>
                <a:sym typeface="Calibri"/>
              </a:rPr>
              <a:t>Leadership and Teaming</a:t>
            </a:r>
            <a:r>
              <a:rPr lang="en" sz="1400" b="0" i="0" u="none" strike="noStrike" cap="none">
                <a:solidFill>
                  <a:srgbClr val="000000"/>
                </a:solidFill>
                <a:latin typeface="Calibri"/>
                <a:ea typeface="Calibri"/>
                <a:cs typeface="Calibri"/>
                <a:sym typeface="Calibri"/>
              </a:rPr>
              <a:t>: Implementation of evidence-based practices and systems are guided, coordinated, and administered by a local team comprised of representation from leadership, stakeholders, implementers, consumers, and content experts. This team is responsible for ensuring high implementation fidelity, communication,  management of resources, and data-based decision-making (</a:t>
            </a:r>
            <a:r>
              <a:rPr lang="en" sz="1400" b="0" i="0" u="sng" strike="noStrike" cap="none">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PBIS Blueprint</a:t>
            </a:r>
            <a:r>
              <a:rPr lang="en" sz="1400" b="0" i="0" u="none" strike="noStrike" cap="none">
                <a:solidFill>
                  <a:srgbClr val="000000"/>
                </a:solidFill>
                <a:latin typeface="Calibri"/>
                <a:ea typeface="Calibri"/>
                <a:cs typeface="Calibri"/>
                <a:sym typeface="Calibri"/>
              </a:rPr>
              <a:t>) </a:t>
            </a:r>
            <a:endParaRPr>
              <a:latin typeface="Calibri"/>
              <a:ea typeface="Calibri"/>
              <a:cs typeface="Calibri"/>
              <a:sym typeface="Calibri"/>
            </a:endParaRPr>
          </a:p>
          <a:p>
            <a:pPr marL="0" marR="0" lvl="0" indent="0" algn="l" rtl="0">
              <a:lnSpc>
                <a:spcPct val="100000"/>
              </a:lnSpc>
              <a:spcBef>
                <a:spcPts val="0"/>
              </a:spcBef>
              <a:spcAft>
                <a:spcPts val="0"/>
              </a:spcAft>
              <a:buNone/>
            </a:pPr>
            <a:endParaRPr>
              <a:latin typeface="Calibri"/>
              <a:ea typeface="Calibri"/>
              <a:cs typeface="Calibri"/>
              <a:sym typeface="Calibri"/>
            </a:endParaRPr>
          </a:p>
          <a:p>
            <a:pPr marL="457200" marR="0" lvl="0" indent="-317500" algn="l" rtl="0">
              <a:lnSpc>
                <a:spcPct val="100000"/>
              </a:lnSpc>
              <a:spcBef>
                <a:spcPts val="0"/>
              </a:spcBef>
              <a:spcAft>
                <a:spcPts val="0"/>
              </a:spcAft>
              <a:buSzPts val="1400"/>
              <a:buFont typeface="Calibri"/>
              <a:buAutoNum type="alphaUcPeriod"/>
            </a:pPr>
            <a:r>
              <a:rPr lang="en" sz="1400" b="0" i="0" u="sng" strike="noStrike" cap="none">
                <a:solidFill>
                  <a:srgbClr val="000000"/>
                </a:solidFill>
                <a:latin typeface="Calibri"/>
                <a:ea typeface="Calibri"/>
                <a:cs typeface="Calibri"/>
                <a:sym typeface="Calibri"/>
              </a:rPr>
              <a:t>Professional Learning</a:t>
            </a:r>
            <a:r>
              <a:rPr lang="en" sz="1400" b="0" i="0" u="none" strike="noStrike" cap="none">
                <a:solidFill>
                  <a:srgbClr val="000000"/>
                </a:solidFill>
                <a:latin typeface="Calibri"/>
                <a:ea typeface="Calibri"/>
                <a:cs typeface="Calibri"/>
                <a:sym typeface="Calibri"/>
              </a:rPr>
              <a:t>: Activities that are data-driven, content-focused, and aligned to the instructional and growth needs of all students and staff. Professional learning activities should be collaborative, purposeful, planned, sustained over time, job-embedded, classroom-focused, and aligned with VDOE's mission and vision (</a:t>
            </a:r>
            <a:r>
              <a:rPr lang="en" sz="14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Michigan MTSS Practice Profile</a:t>
            </a:r>
            <a:r>
              <a:rPr lang="en"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None/>
            </a:pPr>
            <a:endParaRPr>
              <a:latin typeface="Calibri"/>
              <a:ea typeface="Calibri"/>
              <a:cs typeface="Calibri"/>
              <a:sym typeface="Calibri"/>
            </a:endParaRPr>
          </a:p>
          <a:p>
            <a:pPr marL="457200" marR="0" lvl="0" indent="-317500" algn="l" rtl="0">
              <a:lnSpc>
                <a:spcPct val="100000"/>
              </a:lnSpc>
              <a:spcBef>
                <a:spcPts val="0"/>
              </a:spcBef>
              <a:spcAft>
                <a:spcPts val="0"/>
              </a:spcAft>
              <a:buSzPts val="1400"/>
              <a:buFont typeface="Calibri"/>
              <a:buAutoNum type="alphaUcPeriod"/>
            </a:pPr>
            <a:r>
              <a:rPr lang="en" sz="1400" b="0" i="0" u="sng" strike="noStrike" cap="none">
                <a:solidFill>
                  <a:srgbClr val="000000"/>
                </a:solidFill>
                <a:latin typeface="Calibri"/>
                <a:ea typeface="Calibri"/>
                <a:cs typeface="Calibri"/>
                <a:sym typeface="Calibri"/>
              </a:rPr>
              <a:t>Operating Routines and Procedures</a:t>
            </a:r>
            <a:r>
              <a:rPr lang="en" sz="1400" b="0" i="0" u="none" strike="noStrike" cap="none">
                <a:solidFill>
                  <a:srgbClr val="000000"/>
                </a:solidFill>
                <a:latin typeface="Calibri"/>
                <a:ea typeface="Calibri"/>
                <a:cs typeface="Calibri"/>
                <a:sym typeface="Calibri"/>
              </a:rPr>
              <a:t>: Detailed step-by-step explanations of procedures and standards necessary for districts and schools to be successful (e.g., communication, planning, funding, and policy).</a:t>
            </a:r>
            <a:endParaRPr sz="14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None/>
            </a:pPr>
            <a:endParaRPr>
              <a:latin typeface="Calibri"/>
              <a:ea typeface="Calibri"/>
              <a:cs typeface="Calibri"/>
              <a:sym typeface="Calibri"/>
            </a:endParaRPr>
          </a:p>
          <a:p>
            <a:pPr marL="457200" marR="0" lvl="0" indent="-317500" algn="l" rtl="0">
              <a:lnSpc>
                <a:spcPct val="100000"/>
              </a:lnSpc>
              <a:spcBef>
                <a:spcPts val="0"/>
              </a:spcBef>
              <a:spcAft>
                <a:spcPts val="0"/>
              </a:spcAft>
              <a:buSzPts val="1400"/>
              <a:buFont typeface="Calibri"/>
              <a:buAutoNum type="alphaUcPeriod"/>
            </a:pPr>
            <a:r>
              <a:rPr lang="en" sz="1400" b="0" i="0" u="sng" strike="noStrike" cap="none">
                <a:solidFill>
                  <a:srgbClr val="000000"/>
                </a:solidFill>
                <a:latin typeface="Calibri"/>
                <a:ea typeface="Calibri"/>
                <a:cs typeface="Calibri"/>
                <a:sym typeface="Calibri"/>
              </a:rPr>
              <a:t>Coaching Systems</a:t>
            </a:r>
            <a:r>
              <a:rPr lang="en" sz="1400" b="0" i="0" u="none" strike="noStrike" cap="none">
                <a:solidFill>
                  <a:srgbClr val="000000"/>
                </a:solidFill>
                <a:latin typeface="Calibri"/>
                <a:ea typeface="Calibri"/>
                <a:cs typeface="Calibri"/>
                <a:sym typeface="Calibri"/>
              </a:rPr>
              <a:t>: Coaching for systems change involves collaborating with school and division leaders to develop, implement, and sustain an MTSS framework that emphasizes educational environments that improve student outcomes through leadership, facilitating resource allocation, fidelity of evidence-based practices, and addressing large-scale reform and whole-school organizational improvement (Brown et al., 2005; Fixsen et al., 2005; Fullan &amp; Knight, 2011; March et al., 2016; Neufeld &amp; Roper, 2003).</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pic>
        <p:nvPicPr>
          <p:cNvPr id="155" name="Google Shape;155;p11" descr="Diagram of Virginia's MTSS Five Core Components with MTSS as center point and five core components radiating out: Aligned Organizational Strucutres, Problem Solving Process, Tiered Continuum of Supports, Systematic Implementation, Evaluation"/>
          <p:cNvPicPr preferRelativeResize="0"/>
          <p:nvPr/>
        </p:nvPicPr>
        <p:blipFill rotWithShape="1">
          <a:blip r:embed="rId6">
            <a:alphaModFix/>
          </a:blip>
          <a:srcRect/>
          <a:stretch/>
        </p:blipFill>
        <p:spPr>
          <a:xfrm>
            <a:off x="1086625" y="776200"/>
            <a:ext cx="5599149" cy="3723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59"/>
        <p:cNvGrpSpPr/>
        <p:nvPr/>
      </p:nvGrpSpPr>
      <p:grpSpPr>
        <a:xfrm>
          <a:off x="0" y="0"/>
          <a:ext cx="0" cy="0"/>
          <a:chOff x="0" y="0"/>
          <a:chExt cx="0" cy="0"/>
        </a:xfrm>
      </p:grpSpPr>
      <p:sp>
        <p:nvSpPr>
          <p:cNvPr id="160" name="Google Shape;160;p12"/>
          <p:cNvSpPr txBox="1"/>
          <p:nvPr/>
        </p:nvSpPr>
        <p:spPr>
          <a:xfrm>
            <a:off x="346050" y="2386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Virginia’s MTSS Five Core Components &amp; Features 2.0</a:t>
            </a:r>
            <a:endParaRPr sz="1600" b="1" i="0" u="none" strike="noStrike" cap="none">
              <a:solidFill>
                <a:srgbClr val="000000"/>
              </a:solidFill>
              <a:latin typeface="Verdana"/>
              <a:ea typeface="Verdana"/>
              <a:cs typeface="Verdana"/>
              <a:sym typeface="Verdana"/>
            </a:endParaRPr>
          </a:p>
        </p:txBody>
      </p:sp>
      <p:sp>
        <p:nvSpPr>
          <p:cNvPr id="161" name="Google Shape;161;p12"/>
          <p:cNvSpPr txBox="1"/>
          <p:nvPr/>
        </p:nvSpPr>
        <p:spPr>
          <a:xfrm>
            <a:off x="203250" y="721700"/>
            <a:ext cx="7365900" cy="914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Problem-Solving Process: </a:t>
            </a:r>
            <a:r>
              <a:rPr lang="en" sz="1400" b="0" i="0" u="none" strike="noStrike" cap="none">
                <a:solidFill>
                  <a:srgbClr val="000000"/>
                </a:solidFill>
                <a:latin typeface="Calibri"/>
                <a:ea typeface="Calibri"/>
                <a:cs typeface="Calibri"/>
                <a:sym typeface="Calibri"/>
              </a:rPr>
              <a:t>A process for collecting, analyzing, and evaluating data to inform educational decisions about instruction, intervention, implementation, resource allocation, policy development, and movement within a multi-tiered system.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lphaUcPeriod"/>
            </a:pPr>
            <a:r>
              <a:rPr lang="en" sz="1400" b="0" i="0" u="sng" strike="noStrike" cap="none">
                <a:solidFill>
                  <a:srgbClr val="000000"/>
                </a:solidFill>
                <a:latin typeface="Calibri"/>
                <a:ea typeface="Calibri"/>
                <a:cs typeface="Calibri"/>
                <a:sym typeface="Calibri"/>
              </a:rPr>
              <a:t>Data Collection and Management Structures</a:t>
            </a:r>
            <a:r>
              <a:rPr lang="en" sz="1400" b="0" i="0" u="none" strike="noStrike" cap="none">
                <a:solidFill>
                  <a:srgbClr val="000000"/>
                </a:solidFill>
                <a:latin typeface="Calibri"/>
                <a:ea typeface="Calibri"/>
                <a:cs typeface="Calibri"/>
                <a:sym typeface="Calibri"/>
              </a:rPr>
              <a:t>: Includes the collection, organization, storage, visual display, and reporting of data. Data systems (e.g., data collection tools and applications) promote consistent data collection and reflect a range of settings and stakeholders (e.g., community data, student and family perceptions).</a:t>
            </a:r>
            <a:endParaRPr sz="14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None/>
            </a:pPr>
            <a:endParaRPr>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lphaUcPeriod"/>
            </a:pPr>
            <a:r>
              <a:rPr lang="en" sz="1400" b="0" i="0" u="sng" strike="noStrike" cap="none">
                <a:solidFill>
                  <a:srgbClr val="000000"/>
                </a:solidFill>
                <a:latin typeface="Calibri"/>
                <a:ea typeface="Calibri"/>
                <a:cs typeface="Calibri"/>
                <a:sym typeface="Calibri"/>
              </a:rPr>
              <a:t>Data-Informed Decision-Making</a:t>
            </a:r>
            <a:r>
              <a:rPr lang="en" sz="1400" b="0" i="0" u="none" strike="noStrike" cap="none">
                <a:solidFill>
                  <a:srgbClr val="000000"/>
                </a:solidFill>
                <a:latin typeface="Calibri"/>
                <a:ea typeface="Calibri"/>
                <a:cs typeface="Calibri"/>
                <a:sym typeface="Calibri"/>
              </a:rPr>
              <a:t>: A consistently used process for analyzing and evaluating data to inform educational decisions about instruction, intervention, resource allocation, professional learning, coaching, policy development, and movement within a multi-level system to support sustainable systemic improvement and whole-child learner outcomes. </a:t>
            </a:r>
            <a:endParaRPr sz="14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None/>
            </a:pPr>
            <a:endParaRPr>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lphaUcPeriod"/>
            </a:pPr>
            <a:r>
              <a:rPr lang="en" sz="1400" b="0" i="0" u="sng" strike="noStrike" cap="none">
                <a:solidFill>
                  <a:srgbClr val="000000"/>
                </a:solidFill>
                <a:latin typeface="Calibri"/>
                <a:ea typeface="Calibri"/>
                <a:cs typeface="Calibri"/>
                <a:sym typeface="Calibri"/>
              </a:rPr>
              <a:t>Iterative Improvement</a:t>
            </a:r>
            <a:r>
              <a:rPr lang="en" sz="1400" b="0" i="0" u="none" strike="noStrike" cap="none">
                <a:solidFill>
                  <a:srgbClr val="000000"/>
                </a:solidFill>
                <a:latin typeface="Calibri"/>
                <a:ea typeface="Calibri"/>
                <a:cs typeface="Calibri"/>
                <a:sym typeface="Calibri"/>
              </a:rPr>
              <a:t>: The use of a procedure to continuously refine and evaluate practices/initiatives through regular cycles of data review and iterative action planning, which results in a closer approximation to the desired outcome.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Tiered Continuum of Supports: </a:t>
            </a:r>
            <a:r>
              <a:rPr lang="en" sz="1400" b="0" i="0" u="none" strike="noStrike" cap="none">
                <a:solidFill>
                  <a:srgbClr val="000000"/>
                </a:solidFill>
                <a:latin typeface="Calibri"/>
                <a:ea typeface="Calibri"/>
                <a:cs typeface="Calibri"/>
                <a:sym typeface="Calibri"/>
              </a:rPr>
              <a:t>A three-tiered continuum of integrated academic, behavioral, and social-emotional instruction, intervention, and support that is evidence-based and responsive to the unique needs of each learner.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lphaUcPeriod"/>
            </a:pPr>
            <a:r>
              <a:rPr lang="en" sz="1400" b="0" i="0" u="sng" strike="noStrike" cap="none">
                <a:solidFill>
                  <a:srgbClr val="000000"/>
                </a:solidFill>
                <a:latin typeface="Calibri"/>
                <a:ea typeface="Calibri"/>
                <a:cs typeface="Calibri"/>
                <a:sym typeface="Calibri"/>
              </a:rPr>
              <a:t>Selection and De-selection Processes</a:t>
            </a:r>
            <a:r>
              <a:rPr lang="en" sz="1400" b="0" i="0" u="none" strike="noStrike" cap="none">
                <a:solidFill>
                  <a:srgbClr val="000000"/>
                </a:solidFill>
                <a:latin typeface="Calibri"/>
                <a:ea typeface="Calibri"/>
                <a:cs typeface="Calibri"/>
                <a:sym typeface="Calibri"/>
              </a:rPr>
              <a:t>: The explicit act of evaluating whether to select, modify, or discontinue practices, programs, and/or initiatives based on data, contextual fit, and feasibility.</a:t>
            </a:r>
            <a:endParaRPr sz="14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None/>
            </a:pPr>
            <a:endParaRPr>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lphaUcPeriod"/>
            </a:pPr>
            <a:r>
              <a:rPr lang="en" sz="1400" b="0" i="0" u="sng" strike="noStrike" cap="none">
                <a:solidFill>
                  <a:srgbClr val="000000"/>
                </a:solidFill>
                <a:latin typeface="Calibri"/>
                <a:ea typeface="Calibri"/>
                <a:cs typeface="Calibri"/>
                <a:sym typeface="Calibri"/>
              </a:rPr>
              <a:t>Integration of Evidence-Based Practices</a:t>
            </a:r>
            <a:r>
              <a:rPr lang="en" sz="1400" b="0" i="0" u="none" strike="noStrike" cap="none">
                <a:solidFill>
                  <a:srgbClr val="000000"/>
                </a:solidFill>
                <a:latin typeface="Calibri"/>
                <a:ea typeface="Calibri"/>
                <a:cs typeface="Calibri"/>
                <a:sym typeface="Calibri"/>
              </a:rPr>
              <a:t>: The strategic selection and emphasis on using teaching and learning approaches that are proven to be effective through scientifically based studies in academics, behavior, and social-emotional wellness.</a:t>
            </a:r>
            <a:endParaRPr sz="14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None/>
            </a:pPr>
            <a:endParaRPr>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lphaUcPeriod"/>
            </a:pPr>
            <a:r>
              <a:rPr lang="en" sz="1400" b="0" i="0" u="sng" strike="noStrike" cap="none">
                <a:solidFill>
                  <a:srgbClr val="000000"/>
                </a:solidFill>
                <a:latin typeface="Calibri"/>
                <a:ea typeface="Calibri"/>
                <a:cs typeface="Calibri"/>
                <a:sym typeface="Calibri"/>
              </a:rPr>
              <a:t>High-Quality Instruction</a:t>
            </a:r>
            <a:r>
              <a:rPr lang="en" sz="1400" b="0" i="0" u="none" strike="noStrike" cap="none">
                <a:solidFill>
                  <a:srgbClr val="000000"/>
                </a:solidFill>
                <a:latin typeface="Calibri"/>
                <a:ea typeface="Calibri"/>
                <a:cs typeface="Calibri"/>
                <a:sym typeface="Calibri"/>
              </a:rPr>
              <a:t>: Curricula, practices, programs, and learning environments are data-driven, aligned with standards, evidence-based, engaging, differentiated, and meet the unique needs of each individual learner. </a:t>
            </a:r>
            <a:endParaRPr sz="14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None/>
            </a:pPr>
            <a:endParaRPr>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lphaUcPeriod"/>
            </a:pPr>
            <a:r>
              <a:rPr lang="en" sz="1400" b="0" i="0" u="sng" strike="noStrike" cap="none">
                <a:solidFill>
                  <a:srgbClr val="000000"/>
                </a:solidFill>
                <a:latin typeface="Calibri"/>
                <a:ea typeface="Calibri"/>
                <a:cs typeface="Calibri"/>
                <a:sym typeface="Calibri"/>
              </a:rPr>
              <a:t>Process for Access</a:t>
            </a:r>
            <a:r>
              <a:rPr lang="en" sz="1400" b="0" i="0" u="none" strike="noStrike" cap="none">
                <a:solidFill>
                  <a:srgbClr val="000000"/>
                </a:solidFill>
                <a:latin typeface="Calibri"/>
                <a:ea typeface="Calibri"/>
                <a:cs typeface="Calibri"/>
                <a:sym typeface="Calibri"/>
              </a:rPr>
              <a:t>: Written guidelines for requests for assistance processes and the use of school-specific data-decision rules (utilizing multiple data sources) to identify how students/staff access and exit from advanced tier supports.</a:t>
            </a:r>
            <a:r>
              <a:rPr lang="en" sz="1400" b="0" i="0" u="none" strike="noStrike" cap="none">
                <a:solidFill>
                  <a:srgbClr val="FF0000"/>
                </a:solidFill>
                <a:latin typeface="Calibri"/>
                <a:ea typeface="Calibri"/>
                <a:cs typeface="Calibri"/>
                <a:sym typeface="Calibri"/>
              </a:rPr>
              <a:t> </a:t>
            </a:r>
            <a:r>
              <a:rPr lang="en" sz="1400" b="0" i="0" u="none" strike="noStrike" cap="none">
                <a:solidFill>
                  <a:srgbClr val="000000"/>
                </a:solidFill>
                <a:latin typeface="Calibri"/>
                <a:ea typeface="Calibri"/>
                <a:cs typeface="Calibri"/>
                <a:sym typeface="Calibri"/>
              </a:rPr>
              <a:t>System-wide progress monitoring occurs to track the proportion of students experiencing success and use of advanced tier supports to modify decision rules as needed (Center on Positive Behavioral Interventions and Supports, 2020).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65"/>
        <p:cNvGrpSpPr/>
        <p:nvPr/>
      </p:nvGrpSpPr>
      <p:grpSpPr>
        <a:xfrm>
          <a:off x="0" y="0"/>
          <a:ext cx="0" cy="0"/>
          <a:chOff x="0" y="0"/>
          <a:chExt cx="0" cy="0"/>
        </a:xfrm>
      </p:grpSpPr>
      <p:sp>
        <p:nvSpPr>
          <p:cNvPr id="166" name="Google Shape;166;p13"/>
          <p:cNvSpPr txBox="1"/>
          <p:nvPr/>
        </p:nvSpPr>
        <p:spPr>
          <a:xfrm>
            <a:off x="346050" y="3762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Virginia’s MTSS Five Core Components &amp; Features 2.0</a:t>
            </a:r>
            <a:endParaRPr sz="1600" b="1" i="0" u="none" strike="noStrike" cap="none">
              <a:solidFill>
                <a:srgbClr val="000000"/>
              </a:solidFill>
              <a:latin typeface="Verdana"/>
              <a:ea typeface="Verdana"/>
              <a:cs typeface="Verdana"/>
              <a:sym typeface="Verdana"/>
            </a:endParaRPr>
          </a:p>
        </p:txBody>
      </p:sp>
      <p:sp>
        <p:nvSpPr>
          <p:cNvPr id="167" name="Google Shape;167;p13"/>
          <p:cNvSpPr txBox="1"/>
          <p:nvPr/>
        </p:nvSpPr>
        <p:spPr>
          <a:xfrm>
            <a:off x="184200" y="1054100"/>
            <a:ext cx="7404000" cy="769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Systematic Implementation: </a:t>
            </a:r>
            <a:r>
              <a:rPr lang="en" sz="1400" b="0" i="0" u="none" strike="noStrike" cap="none">
                <a:solidFill>
                  <a:srgbClr val="000000"/>
                </a:solidFill>
                <a:latin typeface="Calibri"/>
                <a:ea typeface="Calibri"/>
                <a:cs typeface="Calibri"/>
                <a:sym typeface="Calibri"/>
              </a:rPr>
              <a:t>The use of an intentional process to inform, improve, and refine practices or initiatives that can be scaled and sustained over time, resulting in improvement to valued outcomes. </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1000"/>
              </a:spcBef>
              <a:spcAft>
                <a:spcPts val="0"/>
              </a:spcAft>
              <a:buClr>
                <a:srgbClr val="000000"/>
              </a:buClr>
              <a:buSzPts val="1400"/>
              <a:buFont typeface="Calibri"/>
              <a:buAutoNum type="alphaUcPeriod"/>
            </a:pPr>
            <a:r>
              <a:rPr lang="en" sz="1400" b="0" i="0" u="sng" strike="noStrike" cap="none">
                <a:solidFill>
                  <a:srgbClr val="000000"/>
                </a:solidFill>
                <a:latin typeface="Calibri"/>
                <a:ea typeface="Calibri"/>
                <a:cs typeface="Calibri"/>
                <a:sym typeface="Calibri"/>
              </a:rPr>
              <a:t>Capacity Building</a:t>
            </a:r>
            <a:r>
              <a:rPr lang="en" sz="1400" b="0" i="0" u="none" strike="noStrike" cap="none">
                <a:solidFill>
                  <a:srgbClr val="000000"/>
                </a:solidFill>
                <a:latin typeface="Calibri"/>
                <a:ea typeface="Calibri"/>
                <a:cs typeface="Calibri"/>
                <a:sym typeface="Calibri"/>
              </a:rPr>
              <a:t>: Refers to the development of infrastructure, including the systems, activities, and resources to support the use of evidence-based interventions and strategies for adopting and sustaining innovations (Ward et al., 2015; Ward et al., 2017). More specifically, across: </a:t>
            </a:r>
            <a:endParaRPr sz="1400" b="0" i="0" u="none" strike="noStrike" cap="none">
              <a:solidFill>
                <a:srgbClr val="000000"/>
              </a:solidFill>
              <a:latin typeface="Calibri"/>
              <a:ea typeface="Calibri"/>
              <a:cs typeface="Calibri"/>
              <a:sym typeface="Calibri"/>
            </a:endParaRPr>
          </a:p>
          <a:p>
            <a:pPr marL="914400" marR="0" lvl="1" indent="-317500" algn="l" rtl="0">
              <a:lnSpc>
                <a:spcPct val="100000"/>
              </a:lnSpc>
              <a:spcBef>
                <a:spcPts val="1000"/>
              </a:spcBef>
              <a:spcAft>
                <a:spcPts val="0"/>
              </a:spcAft>
              <a:buClr>
                <a:srgbClr val="000000"/>
              </a:buClr>
              <a:buSzPts val="1400"/>
              <a:buFont typeface="Calibri"/>
              <a:buAutoNum type="alphaLcPeriod"/>
            </a:pPr>
            <a:r>
              <a:rPr lang="en" sz="1400" b="0" i="0" u="none" strike="noStrike" cap="none">
                <a:solidFill>
                  <a:srgbClr val="000000"/>
                </a:solidFill>
                <a:latin typeface="Calibri"/>
                <a:ea typeface="Calibri"/>
                <a:cs typeface="Calibri"/>
                <a:sym typeface="Calibri"/>
              </a:rPr>
              <a:t>Leadership (i.e., active involvement in facilitating and sustaining systems change to support the implementation of effective practice through strategic communication, decisions, guidance, and resource allocation).</a:t>
            </a:r>
            <a:endParaRPr sz="1400" b="0" i="0" u="none" strike="noStrike" cap="none">
              <a:solidFill>
                <a:srgbClr val="000000"/>
              </a:solidFill>
              <a:latin typeface="Calibri"/>
              <a:ea typeface="Calibri"/>
              <a:cs typeface="Calibri"/>
              <a:sym typeface="Calibri"/>
            </a:endParaRPr>
          </a:p>
          <a:p>
            <a:pPr marL="914400" marR="0" lvl="1" indent="-317500" algn="l" rtl="0">
              <a:lnSpc>
                <a:spcPct val="100000"/>
              </a:lnSpc>
              <a:spcBef>
                <a:spcPts val="1000"/>
              </a:spcBef>
              <a:spcAft>
                <a:spcPts val="0"/>
              </a:spcAft>
              <a:buClr>
                <a:srgbClr val="000000"/>
              </a:buClr>
              <a:buSzPts val="1400"/>
              <a:buFont typeface="Calibri"/>
              <a:buAutoNum type="alphaLcPeriod"/>
            </a:pPr>
            <a:r>
              <a:rPr lang="en" sz="1400" b="0" i="0" u="none" strike="noStrike" cap="none">
                <a:solidFill>
                  <a:srgbClr val="000000"/>
                </a:solidFill>
                <a:latin typeface="Calibri"/>
                <a:ea typeface="Calibri"/>
                <a:cs typeface="Calibri"/>
                <a:sym typeface="Calibri"/>
              </a:rPr>
              <a:t>Competency (i.e., strategies to develop, improve, and sustain educators’ abilities to use EBPs and strategies as intended in order to achieve desired outcomes).</a:t>
            </a:r>
            <a:endParaRPr sz="1400" b="0" i="0" u="none" strike="noStrike" cap="none">
              <a:solidFill>
                <a:srgbClr val="000000"/>
              </a:solidFill>
              <a:latin typeface="Calibri"/>
              <a:ea typeface="Calibri"/>
              <a:cs typeface="Calibri"/>
              <a:sym typeface="Calibri"/>
            </a:endParaRPr>
          </a:p>
          <a:p>
            <a:pPr marL="914400" marR="0" lvl="1" indent="-317500" algn="l" rtl="0">
              <a:lnSpc>
                <a:spcPct val="100000"/>
              </a:lnSpc>
              <a:spcBef>
                <a:spcPts val="1000"/>
              </a:spcBef>
              <a:spcAft>
                <a:spcPts val="0"/>
              </a:spcAft>
              <a:buClr>
                <a:srgbClr val="000000"/>
              </a:buClr>
              <a:buSzPts val="1400"/>
              <a:buFont typeface="Calibri"/>
              <a:buAutoNum type="alphaLcPeriod"/>
            </a:pPr>
            <a:r>
              <a:rPr lang="en" sz="1400" b="0" i="0" u="none" strike="noStrike" cap="none">
                <a:solidFill>
                  <a:srgbClr val="000000"/>
                </a:solidFill>
                <a:latin typeface="Calibri"/>
                <a:ea typeface="Calibri"/>
                <a:cs typeface="Calibri"/>
                <a:sym typeface="Calibri"/>
              </a:rPr>
              <a:t>Organization (i.e., strategies for analyzing, communicating, and responding to data in ways that result in continuous improvement of systems and supports for educators to use EBPs and strategies with good outcomes (Ward et al., 2017)). </a:t>
            </a:r>
            <a:endParaRPr>
              <a:latin typeface="Calibri"/>
              <a:ea typeface="Calibri"/>
              <a:cs typeface="Calibri"/>
              <a:sym typeface="Calibri"/>
            </a:endParaRPr>
          </a:p>
          <a:p>
            <a:pPr marL="457200" marR="0" lvl="0" indent="-317500" algn="l" rtl="0">
              <a:lnSpc>
                <a:spcPct val="100000"/>
              </a:lnSpc>
              <a:spcBef>
                <a:spcPts val="1000"/>
              </a:spcBef>
              <a:spcAft>
                <a:spcPts val="0"/>
              </a:spcAft>
              <a:buClr>
                <a:srgbClr val="000000"/>
              </a:buClr>
              <a:buSzPts val="1400"/>
              <a:buFont typeface="Calibri"/>
              <a:buAutoNum type="alphaUcPeriod"/>
            </a:pPr>
            <a:r>
              <a:rPr lang="en" sz="1400" b="0" i="0" u="sng" strike="noStrike" cap="none">
                <a:solidFill>
                  <a:srgbClr val="000000"/>
                </a:solidFill>
                <a:latin typeface="Calibri"/>
                <a:ea typeface="Calibri"/>
                <a:cs typeface="Calibri"/>
                <a:sym typeface="Calibri"/>
              </a:rPr>
              <a:t>Progress Monitoring</a:t>
            </a:r>
            <a:r>
              <a:rPr lang="en" sz="1400" b="0" i="0" u="none" strike="noStrike" cap="none">
                <a:solidFill>
                  <a:srgbClr val="000000"/>
                </a:solidFill>
                <a:latin typeface="Calibri"/>
                <a:ea typeface="Calibri"/>
                <a:cs typeface="Calibri"/>
                <a:sym typeface="Calibri"/>
              </a:rPr>
              <a:t>: </a:t>
            </a:r>
            <a:r>
              <a:rPr lang="en" sz="1400" b="0" i="0" u="none" strike="noStrike" cap="none">
                <a:solidFill>
                  <a:srgbClr val="212529"/>
                </a:solidFill>
                <a:latin typeface="Calibri"/>
                <a:ea typeface="Calibri"/>
                <a:cs typeface="Calibri"/>
                <a:sym typeface="Calibri"/>
              </a:rPr>
              <a:t>Progress monitoring is used to assess students’ performance, quantify a student's rate of improvement or responsiveness to instruction or intervention, and evaluate the effectiveness of instruction using valid and reliable measures (Center on Multi-Tiered System of Supports at the American Institutes of Research, 2023). At the systems level, progress monitoring is used to assess overall intervention effectiveness and improvement.</a:t>
            </a:r>
            <a:endParaRPr>
              <a:solidFill>
                <a:srgbClr val="212529"/>
              </a:solidFill>
              <a:latin typeface="Calibri"/>
              <a:ea typeface="Calibri"/>
              <a:cs typeface="Calibri"/>
              <a:sym typeface="Calibri"/>
            </a:endParaRPr>
          </a:p>
          <a:p>
            <a:pPr marL="457200" marR="0" lvl="0" indent="0" algn="l" rtl="0">
              <a:lnSpc>
                <a:spcPct val="100000"/>
              </a:lnSpc>
              <a:spcBef>
                <a:spcPts val="1000"/>
              </a:spcBef>
              <a:spcAft>
                <a:spcPts val="0"/>
              </a:spcAft>
              <a:buNone/>
            </a:pPr>
            <a:endParaRPr>
              <a:solidFill>
                <a:srgbClr val="212529"/>
              </a:solidFill>
              <a:latin typeface="Calibri"/>
              <a:ea typeface="Calibri"/>
              <a:cs typeface="Calibri"/>
              <a:sym typeface="Calibri"/>
            </a:endParaRPr>
          </a:p>
          <a:p>
            <a:pPr marL="457200" marR="0" lvl="0" indent="-317500" algn="l" rtl="0">
              <a:lnSpc>
                <a:spcPct val="100000"/>
              </a:lnSpc>
              <a:spcBef>
                <a:spcPts val="1000"/>
              </a:spcBef>
              <a:spcAft>
                <a:spcPts val="0"/>
              </a:spcAft>
              <a:buClr>
                <a:srgbClr val="000000"/>
              </a:buClr>
              <a:buSzPts val="1400"/>
              <a:buFont typeface="Calibri"/>
              <a:buAutoNum type="alphaUcPeriod"/>
            </a:pPr>
            <a:r>
              <a:rPr lang="en" sz="1400" b="0" i="0" u="sng" strike="noStrike" cap="none">
                <a:solidFill>
                  <a:srgbClr val="000000"/>
                </a:solidFill>
                <a:latin typeface="Calibri"/>
                <a:ea typeface="Calibri"/>
                <a:cs typeface="Calibri"/>
                <a:sym typeface="Calibri"/>
              </a:rPr>
              <a:t>Phased Approach</a:t>
            </a:r>
            <a:r>
              <a:rPr lang="en" sz="1400" b="0" i="0" u="none" strike="noStrike" cap="none">
                <a:solidFill>
                  <a:srgbClr val="000000"/>
                </a:solidFill>
                <a:latin typeface="Calibri"/>
                <a:ea typeface="Calibri"/>
                <a:cs typeface="Calibri"/>
                <a:sym typeface="Calibri"/>
              </a:rPr>
              <a:t>: Whether programs or practices are newly selected or being scaled requires strategic planning, resources, and time. Change at the building or division level should be implemented in discernible phases (e.g., implementation science, improvement science) to explore, test, and evaluate the feasibility and effectiveness at a manageable scale and in a timely and effective manner. The systematic study of practices in such a way supports organizations to invest in creating the infrastructure necessary to scale up and sustain over time (Fixen et al., 2005).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71"/>
        <p:cNvGrpSpPr/>
        <p:nvPr/>
      </p:nvGrpSpPr>
      <p:grpSpPr>
        <a:xfrm>
          <a:off x="0" y="0"/>
          <a:ext cx="0" cy="0"/>
          <a:chOff x="0" y="0"/>
          <a:chExt cx="0" cy="0"/>
        </a:xfrm>
      </p:grpSpPr>
      <p:sp>
        <p:nvSpPr>
          <p:cNvPr id="172" name="Google Shape;172;p14"/>
          <p:cNvSpPr txBox="1"/>
          <p:nvPr/>
        </p:nvSpPr>
        <p:spPr>
          <a:xfrm>
            <a:off x="346050" y="3762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Virginia’s MTSS Five Core Components &amp; Features 2.0</a:t>
            </a:r>
            <a:endParaRPr sz="1600" b="1" i="0" u="none" strike="noStrike" cap="none">
              <a:solidFill>
                <a:srgbClr val="000000"/>
              </a:solidFill>
              <a:latin typeface="Verdana"/>
              <a:ea typeface="Verdana"/>
              <a:cs typeface="Verdana"/>
              <a:sym typeface="Verdana"/>
            </a:endParaRPr>
          </a:p>
        </p:txBody>
      </p:sp>
      <p:sp>
        <p:nvSpPr>
          <p:cNvPr id="173" name="Google Shape;173;p14"/>
          <p:cNvSpPr txBox="1"/>
          <p:nvPr/>
        </p:nvSpPr>
        <p:spPr>
          <a:xfrm>
            <a:off x="203250" y="927100"/>
            <a:ext cx="7404000" cy="769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Evaluation:</a:t>
            </a:r>
            <a:r>
              <a:rPr lang="en" sz="1400" b="0" i="0" u="none" strike="noStrike" cap="none">
                <a:solidFill>
                  <a:srgbClr val="212529"/>
                </a:solidFill>
                <a:latin typeface="Calibri"/>
                <a:ea typeface="Calibri"/>
                <a:cs typeface="Calibri"/>
                <a:sym typeface="Calibri"/>
              </a:rPr>
              <a:t> A plan for gathering, communicating, and reporting information around key questions to monitor impact, determine potential barriers, and inform decisions related to identified valued outcomes. </a:t>
            </a:r>
            <a:endParaRPr sz="1400" b="0" i="0" u="none" strike="noStrike" cap="none">
              <a:solidFill>
                <a:srgbClr val="212529"/>
              </a:solidFill>
              <a:latin typeface="Calibri"/>
              <a:ea typeface="Calibri"/>
              <a:cs typeface="Calibri"/>
              <a:sym typeface="Calibri"/>
            </a:endParaRPr>
          </a:p>
          <a:p>
            <a:pPr marL="457200" marR="0" lvl="0" indent="-317500" algn="l" rtl="0">
              <a:lnSpc>
                <a:spcPct val="100000"/>
              </a:lnSpc>
              <a:spcBef>
                <a:spcPts val="1000"/>
              </a:spcBef>
              <a:spcAft>
                <a:spcPts val="0"/>
              </a:spcAft>
              <a:buClr>
                <a:srgbClr val="212529"/>
              </a:buClr>
              <a:buSzPts val="1400"/>
              <a:buFont typeface="Calibri"/>
              <a:buAutoNum type="alphaUcPeriod"/>
            </a:pPr>
            <a:r>
              <a:rPr lang="en" sz="1400" b="0" i="0" u="sng" strike="noStrike" cap="none">
                <a:solidFill>
                  <a:srgbClr val="000000"/>
                </a:solidFill>
                <a:latin typeface="Calibri"/>
                <a:ea typeface="Calibri"/>
                <a:cs typeface="Calibri"/>
                <a:sym typeface="Calibri"/>
              </a:rPr>
              <a:t>Fidelity of Systems and Practices</a:t>
            </a:r>
            <a:r>
              <a:rPr lang="en" sz="1400" b="0" i="0" u="none" strike="noStrike" cap="none">
                <a:solidFill>
                  <a:srgbClr val="000000"/>
                </a:solidFill>
                <a:latin typeface="Calibri"/>
                <a:ea typeface="Calibri"/>
                <a:cs typeface="Calibri"/>
                <a:sym typeface="Calibri"/>
              </a:rPr>
              <a:t>:  Fidelity focuses on how well a program or practice is being implemented, including not only the person who is implementing it, but the quality of the systems in place to support its use, such as the selection, training, and coaching systems. Fidelity data informs and engages all stakeholders (e.g., division staff,  instructional coaches, building administrators, and teachers) as new skills are implemented and refined. Results can be used to celebrate and reinforce progress or to provide support and guidance around organizational improvement in specific practices and skills (Active Implementation Hub, 2015). </a:t>
            </a:r>
            <a:endParaRPr sz="1400" b="0" i="0" u="sng" strike="noStrike" cap="none">
              <a:solidFill>
                <a:srgbClr val="000000"/>
              </a:solidFill>
              <a:latin typeface="Calibri"/>
              <a:ea typeface="Calibri"/>
              <a:cs typeface="Calibri"/>
              <a:sym typeface="Calibri"/>
            </a:endParaRPr>
          </a:p>
          <a:p>
            <a:pPr marL="457200" marR="0" lvl="0" indent="-317500" algn="l" rtl="0">
              <a:lnSpc>
                <a:spcPct val="100000"/>
              </a:lnSpc>
              <a:spcBef>
                <a:spcPts val="1000"/>
              </a:spcBef>
              <a:spcAft>
                <a:spcPts val="0"/>
              </a:spcAft>
              <a:buClr>
                <a:srgbClr val="212529"/>
              </a:buClr>
              <a:buSzPts val="1400"/>
              <a:buFont typeface="Calibri"/>
              <a:buAutoNum type="alphaUcPeriod"/>
            </a:pPr>
            <a:r>
              <a:rPr lang="en" sz="1400" b="0" i="0" u="sng" strike="noStrike" cap="none">
                <a:solidFill>
                  <a:srgbClr val="000000"/>
                </a:solidFill>
                <a:latin typeface="Calibri"/>
                <a:ea typeface="Calibri"/>
                <a:cs typeface="Calibri"/>
                <a:sym typeface="Calibri"/>
              </a:rPr>
              <a:t>Process for Assessment and Evaluation</a:t>
            </a:r>
            <a:r>
              <a:rPr lang="en" sz="1400" b="0" i="0" u="none" strike="noStrike" cap="none">
                <a:solidFill>
                  <a:srgbClr val="000000"/>
                </a:solidFill>
                <a:latin typeface="Calibri"/>
                <a:ea typeface="Calibri"/>
                <a:cs typeface="Calibri"/>
                <a:sym typeface="Calibri"/>
              </a:rPr>
              <a:t>: At each level of implementation (i.e., division and school), assessments are clearly defined and match the uniqueness of each and every learner across academics, behavior, and social-emotional wellness. Schedules and timelines are documented and communicated. Reports are generated to build on strengths while also addressing areas of need at each level of implementation (e.g., level of use, student performance data, differentiated supports) for problem-solving and to inform practice. A range of strategies should be used to collect stakeholders'/partners' perspectives (e.g., community, family, and student) and monitored to create evaluation feedback loops. </a:t>
            </a:r>
            <a:endParaRPr sz="1400" b="0" i="0" u="none" strike="noStrike" cap="none">
              <a:solidFill>
                <a:srgbClr val="212529"/>
              </a:solidFill>
              <a:highlight>
                <a:srgbClr val="FFFFFF"/>
              </a:highlight>
              <a:latin typeface="Calibri"/>
              <a:ea typeface="Calibri"/>
              <a:cs typeface="Calibri"/>
              <a:sym typeface="Calibri"/>
            </a:endParaRPr>
          </a:p>
          <a:p>
            <a:pPr marL="457200" marR="0" lvl="0" indent="-317500" algn="l" rtl="0">
              <a:lnSpc>
                <a:spcPct val="100000"/>
              </a:lnSpc>
              <a:spcBef>
                <a:spcPts val="1000"/>
              </a:spcBef>
              <a:spcAft>
                <a:spcPts val="0"/>
              </a:spcAft>
              <a:buClr>
                <a:srgbClr val="212529"/>
              </a:buClr>
              <a:buSzPts val="1400"/>
              <a:buFont typeface="Calibri"/>
              <a:buAutoNum type="alphaUcPeriod"/>
            </a:pPr>
            <a:r>
              <a:rPr lang="en" sz="1400" b="0" i="0" u="sng" strike="noStrike" cap="none">
                <a:solidFill>
                  <a:srgbClr val="000000"/>
                </a:solidFill>
                <a:latin typeface="Calibri"/>
                <a:ea typeface="Calibri"/>
                <a:cs typeface="Calibri"/>
                <a:sym typeface="Calibri"/>
              </a:rPr>
              <a:t>Plan for Dissemination</a:t>
            </a:r>
            <a:r>
              <a:rPr lang="en" sz="1400" b="0" i="0" u="none" strike="noStrike" cap="none">
                <a:solidFill>
                  <a:srgbClr val="000000"/>
                </a:solidFill>
                <a:latin typeface="Calibri"/>
                <a:ea typeface="Calibri"/>
                <a:cs typeface="Calibri"/>
                <a:sym typeface="Calibri"/>
              </a:rPr>
              <a:t>: Annual progress reports are designed and disseminated to inform external stakeholders/partners on the activities and outcomes related to MTSS implementation fidelity (Center on Positive Behavioral Interventions and Supports, 2020).</a:t>
            </a:r>
            <a:endParaRPr sz="1400" b="0" i="0" u="none" strike="noStrike" cap="none">
              <a:solidFill>
                <a:srgbClr val="212529"/>
              </a:solidFill>
              <a:highlight>
                <a:srgbClr val="FFFFFF"/>
              </a:highlight>
              <a:latin typeface="Calibri"/>
              <a:ea typeface="Calibri"/>
              <a:cs typeface="Calibri"/>
              <a:sym typeface="Calibri"/>
            </a:endParaRPr>
          </a:p>
          <a:p>
            <a:pPr marL="457200" marR="0" lvl="0" indent="-317500" algn="l" rtl="0">
              <a:lnSpc>
                <a:spcPct val="100000"/>
              </a:lnSpc>
              <a:spcBef>
                <a:spcPts val="1000"/>
              </a:spcBef>
              <a:spcAft>
                <a:spcPts val="0"/>
              </a:spcAft>
              <a:buClr>
                <a:srgbClr val="212529"/>
              </a:buClr>
              <a:buSzPts val="1400"/>
              <a:buFont typeface="Calibri"/>
              <a:buAutoNum type="alphaUcPeriod"/>
            </a:pPr>
            <a:r>
              <a:rPr lang="en" sz="1400" b="0" i="0" u="sng" strike="noStrike" cap="none">
                <a:solidFill>
                  <a:srgbClr val="000000"/>
                </a:solidFill>
                <a:latin typeface="Calibri"/>
                <a:ea typeface="Calibri"/>
                <a:cs typeface="Calibri"/>
                <a:sym typeface="Calibri"/>
              </a:rPr>
              <a:t>Identified Valued Outcomes</a:t>
            </a:r>
            <a:r>
              <a:rPr lang="en" sz="1400" b="0" i="0" u="none" strike="noStrike" cap="none">
                <a:solidFill>
                  <a:srgbClr val="000000"/>
                </a:solidFill>
                <a:latin typeface="Calibri"/>
                <a:ea typeface="Calibri"/>
                <a:cs typeface="Calibri"/>
                <a:sym typeface="Calibri"/>
              </a:rPr>
              <a:t>: Valued outcomes help determine whether the initiative is having the intended impact on students, school personnel, families, and the community. The emphasis on valued outcomes directly informs decisions related to resources, scaling up, and/or improving effectiveness (Center on Positive Behavioral Interventions and Supports, 2020).</a:t>
            </a:r>
            <a:endParaRPr sz="1400" b="0" i="0" u="none" strike="noStrike" cap="none">
              <a:solidFill>
                <a:srgbClr val="212529"/>
              </a:solidFill>
              <a:highlight>
                <a:srgbClr val="FFFFFF"/>
              </a:highlight>
              <a:latin typeface="Calibri"/>
              <a:ea typeface="Calibri"/>
              <a:cs typeface="Calibri"/>
              <a:sym typeface="Calibri"/>
            </a:endParaRPr>
          </a:p>
          <a:p>
            <a:pPr marL="0" marR="0" lvl="0" indent="0" algn="ctr" rtl="0">
              <a:lnSpc>
                <a:spcPct val="100000"/>
              </a:lnSpc>
              <a:spcBef>
                <a:spcPts val="100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77"/>
        <p:cNvGrpSpPr/>
        <p:nvPr/>
      </p:nvGrpSpPr>
      <p:grpSpPr>
        <a:xfrm>
          <a:off x="0" y="0"/>
          <a:ext cx="0" cy="0"/>
          <a:chOff x="0" y="0"/>
          <a:chExt cx="0" cy="0"/>
        </a:xfrm>
      </p:grpSpPr>
      <p:sp>
        <p:nvSpPr>
          <p:cNvPr id="178" name="Google Shape;178;p15"/>
          <p:cNvSpPr txBox="1"/>
          <p:nvPr/>
        </p:nvSpPr>
        <p:spPr>
          <a:xfrm>
            <a:off x="346050" y="3762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Virginia’s MTSS Five Core Components &amp; Features 2.0</a:t>
            </a:r>
            <a:endParaRPr sz="1600" b="1" i="0" u="none" strike="noStrike" cap="none">
              <a:solidFill>
                <a:srgbClr val="000000"/>
              </a:solidFill>
              <a:latin typeface="Verdana"/>
              <a:ea typeface="Verdana"/>
              <a:cs typeface="Verdana"/>
              <a:sym typeface="Verdana"/>
            </a:endParaRPr>
          </a:p>
        </p:txBody>
      </p:sp>
      <p:sp>
        <p:nvSpPr>
          <p:cNvPr id="179" name="Google Shape;179;p15"/>
          <p:cNvSpPr txBox="1"/>
          <p:nvPr/>
        </p:nvSpPr>
        <p:spPr>
          <a:xfrm>
            <a:off x="203250" y="927100"/>
            <a:ext cx="7404000" cy="769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References</a:t>
            </a:r>
            <a:endParaRPr sz="14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100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Active Implementation Hub (2023, August). AI Modules and AI lessons. https://implementation.fpg.unc.edu/resource/active-implementation-formula-framework-overviews-modules/</a:t>
            </a:r>
            <a:endParaRPr sz="14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100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Brown, C. J., Stroh, H. R., Fouts, J. T., &amp; Baker, D. B. (2005). Learning to change: School coaching for systemic reform (Report prepared for the Bill &amp; Melinda Gates Foundation). Mill Creek, WA: Fouts &amp; Associates, L.L.C.</a:t>
            </a:r>
            <a:endParaRPr sz="14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100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Center on Positive Behavioral Interventions and Supports (2020). Positive Interventions and Supports District Systems Fidelity Inventory (DSFI) - Version 0.2. Eugene, OR: University of Oregon. Retrieved from www.pbis.org</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400"/>
              <a:buFont typeface="Arial"/>
              <a:buNone/>
            </a:pPr>
            <a:r>
              <a:rPr lang="en" sz="1400" b="0" i="0" u="none" strike="noStrike" cap="none">
                <a:solidFill>
                  <a:srgbClr val="231F20"/>
                </a:solidFill>
                <a:latin typeface="Calibri"/>
                <a:ea typeface="Calibri"/>
                <a:cs typeface="Calibri"/>
                <a:sym typeface="Calibri"/>
              </a:rPr>
              <a:t>Fallan, M. &amp; Knight, J. (2011). Coaches as systems leaders. </a:t>
            </a:r>
            <a:r>
              <a:rPr lang="en" sz="1400" b="0" i="1" u="none" strike="noStrike" cap="none">
                <a:solidFill>
                  <a:srgbClr val="231F20"/>
                </a:solidFill>
                <a:latin typeface="Calibri"/>
                <a:ea typeface="Calibri"/>
                <a:cs typeface="Calibri"/>
                <a:sym typeface="Calibri"/>
              </a:rPr>
              <a:t>Educational Leadership</a:t>
            </a:r>
            <a:r>
              <a:rPr lang="en" sz="1400" b="0" i="0" u="none" strike="noStrike" cap="none">
                <a:solidFill>
                  <a:srgbClr val="231F20"/>
                </a:solidFill>
                <a:latin typeface="Calibri"/>
                <a:ea typeface="Calibri"/>
                <a:cs typeface="Calibri"/>
                <a:sym typeface="Calibri"/>
              </a:rPr>
              <a:t>, </a:t>
            </a:r>
            <a:r>
              <a:rPr lang="en" sz="1400" b="0" i="1" u="none" strike="noStrike" cap="none">
                <a:solidFill>
                  <a:srgbClr val="231F20"/>
                </a:solidFill>
                <a:latin typeface="Calibri"/>
                <a:ea typeface="Calibri"/>
                <a:cs typeface="Calibri"/>
                <a:sym typeface="Calibri"/>
              </a:rPr>
              <a:t>69</a:t>
            </a:r>
            <a:r>
              <a:rPr lang="en" sz="1400" b="0" i="0" u="none" strike="noStrike" cap="none">
                <a:solidFill>
                  <a:srgbClr val="231F20"/>
                </a:solidFill>
                <a:latin typeface="Calibri"/>
                <a:ea typeface="Calibri"/>
                <a:cs typeface="Calibri"/>
                <a:sym typeface="Calibri"/>
              </a:rPr>
              <a:t>(2), 50–53. </a:t>
            </a:r>
            <a:endParaRPr sz="1400" b="0" i="0" u="none" strike="noStrike" cap="none">
              <a:solidFill>
                <a:srgbClr val="231F20"/>
              </a:solidFill>
              <a:latin typeface="Calibri"/>
              <a:ea typeface="Calibri"/>
              <a:cs typeface="Calibri"/>
              <a:sym typeface="Calibri"/>
            </a:endParaRPr>
          </a:p>
          <a:p>
            <a:pPr marL="457200" marR="0" lvl="0" indent="-457200" algn="l" rtl="0">
              <a:lnSpc>
                <a:spcPct val="100000"/>
              </a:lnSpc>
              <a:spcBef>
                <a:spcPts val="100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Fixsen, D. L., Naoom, S. F., Blase, K. A., Friedman, R. M., &amp; Wallace, F. (2005). Implementation research: A synthesis of the literature. Tampa, FL: University of South Florida, National Implementation Research Network.</a:t>
            </a:r>
            <a:endParaRPr sz="14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100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March, A. L., Castillo, J. M., Batsche, G. M., &amp; Kincaid, D. (2016). Relationship between systems coaching and problem-solving implementation fidelity in a Response-to-Intervention model. </a:t>
            </a:r>
            <a:r>
              <a:rPr lang="en" sz="1400" b="0" i="1" u="none" strike="noStrike" cap="none">
                <a:solidFill>
                  <a:srgbClr val="000000"/>
                </a:solidFill>
                <a:latin typeface="Calibri"/>
                <a:ea typeface="Calibri"/>
                <a:cs typeface="Calibri"/>
                <a:sym typeface="Calibri"/>
              </a:rPr>
              <a:t>Journal of Applied School Psychology, 32</a:t>
            </a:r>
            <a:r>
              <a:rPr lang="en" sz="1400" b="0" i="0" u="none" strike="noStrike" cap="none">
                <a:solidFill>
                  <a:srgbClr val="000000"/>
                </a:solidFill>
                <a:latin typeface="Calibri"/>
                <a:ea typeface="Calibri"/>
                <a:cs typeface="Calibri"/>
                <a:sym typeface="Calibri"/>
              </a:rPr>
              <a:t>(2), 147–177. </a:t>
            </a:r>
            <a:r>
              <a:rPr lang="en" sz="1400" b="0" i="0" u="none" strike="noStrike" cap="none">
                <a:solidFill>
                  <a:srgbClr val="0000FF"/>
                </a:solidFill>
                <a:latin typeface="Calibri"/>
                <a:ea typeface="Calibri"/>
                <a:cs typeface="Calibri"/>
                <a:sym typeface="Calibri"/>
              </a:rPr>
              <a:t>https ://doi.org/10.1080/15377903.2016.1165326</a:t>
            </a:r>
            <a:r>
              <a:rPr lang="en"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100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National Implementation Research Network (2020). </a:t>
            </a:r>
            <a:r>
              <a:rPr lang="en" sz="1400" b="0" i="1" u="none" strike="noStrike" cap="none">
                <a:solidFill>
                  <a:srgbClr val="000000"/>
                </a:solidFill>
                <a:latin typeface="Calibri"/>
                <a:ea typeface="Calibri"/>
                <a:cs typeface="Calibri"/>
                <a:sym typeface="Calibri"/>
              </a:rPr>
              <a:t>Implementation Stages Planning Tool</a:t>
            </a:r>
            <a:r>
              <a:rPr lang="en" sz="1400" b="0" i="0" u="none" strike="noStrike" cap="none">
                <a:solidFill>
                  <a:srgbClr val="000000"/>
                </a:solidFill>
                <a:latin typeface="Calibri"/>
                <a:ea typeface="Calibri"/>
                <a:cs typeface="Calibri"/>
                <a:sym typeface="Calibri"/>
              </a:rPr>
              <a:t>. Chapel Hill, NC: National Implementation Research Network, FPG Child Development Institute, University of North Carolina at Chapel Hill. </a:t>
            </a:r>
            <a:endParaRPr sz="14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1200"/>
              </a:spcBef>
              <a:spcAft>
                <a:spcPts val="0"/>
              </a:spcAft>
              <a:buClr>
                <a:srgbClr val="000000"/>
              </a:buClr>
              <a:buSzPts val="1400"/>
              <a:buFont typeface="Arial"/>
              <a:buNone/>
            </a:pPr>
            <a:r>
              <a:rPr lang="en" sz="1400" b="0" i="0" u="none" strike="noStrike" cap="none">
                <a:solidFill>
                  <a:srgbClr val="231F20"/>
                </a:solidFill>
                <a:latin typeface="Calibri"/>
                <a:ea typeface="Calibri"/>
                <a:cs typeface="Calibri"/>
                <a:sym typeface="Calibri"/>
              </a:rPr>
              <a:t>Neufeld, B., &amp; Roper, D. (2003). </a:t>
            </a:r>
            <a:r>
              <a:rPr lang="en" sz="1400" b="0" i="1" u="none" strike="noStrike" cap="none">
                <a:solidFill>
                  <a:srgbClr val="231F20"/>
                </a:solidFill>
                <a:latin typeface="Calibri"/>
                <a:ea typeface="Calibri"/>
                <a:cs typeface="Calibri"/>
                <a:sym typeface="Calibri"/>
              </a:rPr>
              <a:t>Coaching: A strategy for developing instructional capacity— Promises and practicalities</a:t>
            </a:r>
            <a:r>
              <a:rPr lang="en" sz="1400" b="0" i="0" u="none" strike="noStrike" cap="none">
                <a:solidFill>
                  <a:srgbClr val="231F20"/>
                </a:solidFill>
                <a:latin typeface="Calibri"/>
                <a:ea typeface="Calibri"/>
                <a:cs typeface="Calibri"/>
                <a:sym typeface="Calibri"/>
              </a:rPr>
              <a:t>. Washington, DC: Aspen Institute Program on Education; Providence, RI: Annenberg Institute for School Reform. </a:t>
            </a:r>
            <a:endParaRPr sz="1400" b="0" i="0" u="none" strike="noStrike" cap="none">
              <a:solidFill>
                <a:srgbClr val="231F20"/>
              </a:solidFill>
              <a:latin typeface="Calibri"/>
              <a:ea typeface="Calibri"/>
              <a:cs typeface="Calibri"/>
              <a:sym typeface="Calibri"/>
            </a:endParaRPr>
          </a:p>
          <a:p>
            <a:pPr marL="457200" marR="0" lvl="0" indent="-457200" algn="l" rtl="0">
              <a:lnSpc>
                <a:spcPct val="100000"/>
              </a:lnSpc>
              <a:spcBef>
                <a:spcPts val="120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Ward, C., Fixsen, D., &amp; Cusumano, D. (2017). An introduction to the District Capacity Assessment (DCA): Supports for schools and teachers. Retrieved from National Implementation Research Network: University of North Carolina at Chapel Hill</a:t>
            </a:r>
            <a:endParaRPr sz="14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100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Ward, C., St. Martin, K., Horner, R., Duda, M., Ingram-West, K., Tedesco, M., . . . Chaparro, E. (2015). District Capacity Assessment. Retrieved from National Implementation Research Network: University of North Carolina at Chapel Hill</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300"/>
              <a:buFont typeface="Arial"/>
              <a:buNone/>
            </a:pPr>
            <a:endParaRPr sz="13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Roboto"/>
              <a:ea typeface="Roboto"/>
              <a:cs typeface="Roboto"/>
              <a:sym typeface="Roboto"/>
            </a:endParaRPr>
          </a:p>
          <a:p>
            <a:pPr marL="457200" marR="0" lvl="0" indent="0" algn="l" rtl="0">
              <a:lnSpc>
                <a:spcPct val="100000"/>
              </a:lnSpc>
              <a:spcBef>
                <a:spcPts val="1000"/>
              </a:spcBef>
              <a:spcAft>
                <a:spcPts val="0"/>
              </a:spcAft>
              <a:buClr>
                <a:srgbClr val="000000"/>
              </a:buClr>
              <a:buSzPts val="1300"/>
              <a:buFont typeface="Arial"/>
              <a:buNone/>
            </a:pPr>
            <a:endParaRPr sz="13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83"/>
        <p:cNvGrpSpPr/>
        <p:nvPr/>
      </p:nvGrpSpPr>
      <p:grpSpPr>
        <a:xfrm>
          <a:off x="0" y="0"/>
          <a:ext cx="0" cy="0"/>
          <a:chOff x="0" y="0"/>
          <a:chExt cx="0" cy="0"/>
        </a:xfrm>
      </p:grpSpPr>
      <p:sp>
        <p:nvSpPr>
          <p:cNvPr id="184" name="Google Shape;184;p16"/>
          <p:cNvSpPr txBox="1"/>
          <p:nvPr/>
        </p:nvSpPr>
        <p:spPr>
          <a:xfrm>
            <a:off x="346050" y="2300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Implementation Logic</a:t>
            </a:r>
            <a:endParaRPr sz="1600" b="1" i="0" u="none" strike="noStrike" cap="none">
              <a:solidFill>
                <a:schemeClr val="dk2"/>
              </a:solidFill>
              <a:latin typeface="Verdana"/>
              <a:ea typeface="Verdana"/>
              <a:cs typeface="Verdana"/>
              <a:sym typeface="Verdana"/>
            </a:endParaRPr>
          </a:p>
        </p:txBody>
      </p:sp>
      <p:sp>
        <p:nvSpPr>
          <p:cNvPr id="188" name="Google Shape;188;p16"/>
          <p:cNvSpPr txBox="1"/>
          <p:nvPr/>
        </p:nvSpPr>
        <p:spPr>
          <a:xfrm>
            <a:off x="5701898" y="794407"/>
            <a:ext cx="1947300" cy="13005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600" b="1" i="1" u="none" strike="noStrike" cap="none">
                <a:solidFill>
                  <a:srgbClr val="000000"/>
                </a:solidFill>
                <a:latin typeface="Verdana"/>
                <a:ea typeface="Verdana"/>
                <a:cs typeface="Verdana"/>
                <a:sym typeface="Verdana"/>
              </a:rPr>
              <a:t>Differentiate and ensure outcomes are reflective of all students.</a:t>
            </a:r>
            <a:endParaRPr sz="850" b="1" i="1" u="none" strike="noStrike" cap="none">
              <a:solidFill>
                <a:srgbClr val="000000"/>
              </a:solidFill>
              <a:latin typeface="Verdana"/>
              <a:ea typeface="Verdana"/>
              <a:cs typeface="Verdana"/>
              <a:sym typeface="Verdana"/>
            </a:endParaRPr>
          </a:p>
        </p:txBody>
      </p:sp>
      <p:sp>
        <p:nvSpPr>
          <p:cNvPr id="189" name="Google Shape;189;p16"/>
          <p:cNvSpPr txBox="1"/>
          <p:nvPr/>
        </p:nvSpPr>
        <p:spPr>
          <a:xfrm>
            <a:off x="2507712" y="5130069"/>
            <a:ext cx="3137400" cy="715800"/>
          </a:xfrm>
          <a:prstGeom prst="rect">
            <a:avLst/>
          </a:prstGeom>
          <a:noFill/>
          <a:ln w="38100" cap="flat" cmpd="sng">
            <a:solidFill>
              <a:srgbClr val="000000"/>
            </a:solidFill>
            <a:prstDash val="solid"/>
            <a:round/>
            <a:headEnd type="none" w="sm" len="sm"/>
            <a:tailEnd type="none" w="sm" len="sm"/>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Verdana"/>
                <a:ea typeface="Verdana"/>
                <a:cs typeface="Verdana"/>
                <a:sym typeface="Verdana"/>
              </a:rPr>
              <a:t>Growth &amp; benefit are central. Must reflect equitable learning opportunities</a:t>
            </a:r>
            <a:endParaRPr sz="1400" b="0" i="0" u="none" strike="noStrike" cap="none">
              <a:solidFill>
                <a:srgbClr val="000000"/>
              </a:solidFill>
              <a:latin typeface="Verdana"/>
              <a:ea typeface="Verdana"/>
              <a:cs typeface="Verdana"/>
              <a:sym typeface="Verdana"/>
            </a:endParaRPr>
          </a:p>
        </p:txBody>
      </p:sp>
      <p:sp>
        <p:nvSpPr>
          <p:cNvPr id="190" name="Google Shape;190;p16"/>
          <p:cNvSpPr txBox="1"/>
          <p:nvPr/>
        </p:nvSpPr>
        <p:spPr>
          <a:xfrm>
            <a:off x="5906221" y="2444650"/>
            <a:ext cx="1866300" cy="1146600"/>
          </a:xfrm>
          <a:prstGeom prst="rect">
            <a:avLst/>
          </a:prstGeom>
          <a:solidFill>
            <a:srgbClr val="62A6FF">
              <a:alpha val="60392"/>
            </a:srgbClr>
          </a:solidFill>
          <a:ln w="38100" cap="flat" cmpd="sng">
            <a:solidFill>
              <a:srgbClr val="0070C0"/>
            </a:solidFill>
            <a:prstDash val="solid"/>
            <a:round/>
            <a:headEnd type="none" w="sm" len="sm"/>
            <a:tailEnd type="none" w="sm" len="sm"/>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Verdana"/>
                <a:ea typeface="Verdana"/>
                <a:cs typeface="Verdana"/>
                <a:sym typeface="Verdana"/>
              </a:rPr>
              <a:t>Prioritize efficient and effective </a:t>
            </a:r>
            <a:r>
              <a:rPr lang="en" sz="1400" b="1" i="0" u="none" strike="noStrike" cap="none">
                <a:solidFill>
                  <a:srgbClr val="000000"/>
                </a:solidFill>
                <a:latin typeface="Verdana"/>
                <a:ea typeface="Verdana"/>
                <a:cs typeface="Verdana"/>
                <a:sym typeface="Verdana"/>
              </a:rPr>
              <a:t>practices </a:t>
            </a:r>
            <a:endParaRPr sz="14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Verdana"/>
                <a:ea typeface="Verdana"/>
                <a:cs typeface="Verdana"/>
                <a:sym typeface="Verdana"/>
              </a:rPr>
              <a:t>(evidence, culture, context</a:t>
            </a:r>
            <a:r>
              <a:rPr lang="en" sz="1350" b="0" i="0" u="none" strike="noStrike" cap="none">
                <a:solidFill>
                  <a:srgbClr val="000000"/>
                </a:solidFill>
                <a:latin typeface="Calibri"/>
                <a:ea typeface="Calibri"/>
                <a:cs typeface="Calibri"/>
                <a:sym typeface="Calibri"/>
              </a:rPr>
              <a:t>)</a:t>
            </a:r>
            <a:endParaRPr sz="1050" b="0" i="0" u="none" strike="noStrike" cap="none">
              <a:solidFill>
                <a:srgbClr val="000000"/>
              </a:solidFill>
              <a:latin typeface="Arial"/>
              <a:ea typeface="Arial"/>
              <a:cs typeface="Arial"/>
              <a:sym typeface="Arial"/>
            </a:endParaRPr>
          </a:p>
        </p:txBody>
      </p:sp>
      <p:sp>
        <p:nvSpPr>
          <p:cNvPr id="191" name="Google Shape;191;p16"/>
          <p:cNvSpPr txBox="1"/>
          <p:nvPr/>
        </p:nvSpPr>
        <p:spPr>
          <a:xfrm>
            <a:off x="346060" y="2444642"/>
            <a:ext cx="1622700" cy="1793100"/>
          </a:xfrm>
          <a:prstGeom prst="rect">
            <a:avLst/>
          </a:prstGeom>
          <a:solidFill>
            <a:srgbClr val="6CC08D">
              <a:alpha val="33725"/>
            </a:srgbClr>
          </a:solidFill>
          <a:ln w="38100" cap="flat" cmpd="sng">
            <a:solidFill>
              <a:srgbClr val="6CC08D"/>
            </a:solidFill>
            <a:prstDash val="solid"/>
            <a:round/>
            <a:headEnd type="none" w="sm" len="sm"/>
            <a:tailEnd type="none" w="sm" len="sm"/>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Verdana"/>
                <a:ea typeface="Verdana"/>
                <a:cs typeface="Verdana"/>
                <a:sym typeface="Verdana"/>
              </a:rPr>
              <a:t>Data</a:t>
            </a:r>
            <a:r>
              <a:rPr lang="en" sz="1400" b="0" i="0" u="none" strike="noStrike" cap="none">
                <a:solidFill>
                  <a:srgbClr val="000000"/>
                </a:solidFill>
                <a:latin typeface="Verdana"/>
                <a:ea typeface="Verdana"/>
                <a:cs typeface="Verdana"/>
                <a:sym typeface="Verdana"/>
              </a:rPr>
              <a:t> informs decisions about screening, progress monitoring, fidelity, and equitable outcomes</a:t>
            </a:r>
            <a:endParaRPr sz="1100" b="0" i="0" u="none" strike="noStrike" cap="none">
              <a:solidFill>
                <a:srgbClr val="000000"/>
              </a:solidFill>
              <a:latin typeface="Verdana"/>
              <a:ea typeface="Verdana"/>
              <a:cs typeface="Verdana"/>
              <a:sym typeface="Verdana"/>
            </a:endParaRPr>
          </a:p>
        </p:txBody>
      </p:sp>
      <p:sp>
        <p:nvSpPr>
          <p:cNvPr id="192" name="Google Shape;192;p16"/>
          <p:cNvSpPr txBox="1"/>
          <p:nvPr/>
        </p:nvSpPr>
        <p:spPr>
          <a:xfrm>
            <a:off x="2507700" y="728825"/>
            <a:ext cx="2960100" cy="931200"/>
          </a:xfrm>
          <a:prstGeom prst="rect">
            <a:avLst/>
          </a:prstGeom>
          <a:solidFill>
            <a:srgbClr val="FF8AD8">
              <a:alpha val="32941"/>
            </a:srgbClr>
          </a:solidFill>
          <a:ln w="38100" cap="flat" cmpd="sng">
            <a:solidFill>
              <a:srgbClr val="FF40FF"/>
            </a:solidFill>
            <a:prstDash val="solid"/>
            <a:round/>
            <a:headEnd type="none" w="sm" len="sm"/>
            <a:tailEnd type="none" w="sm" len="sm"/>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0" i="0" u="none" strike="noStrike" cap="none">
                <a:solidFill>
                  <a:srgbClr val="000000"/>
                </a:solidFill>
                <a:latin typeface="Verdana"/>
                <a:ea typeface="Verdana"/>
                <a:cs typeface="Verdana"/>
                <a:sym typeface="Verdana"/>
              </a:rPr>
              <a:t>Invest in </a:t>
            </a:r>
            <a:r>
              <a:rPr lang="en" b="1" i="0" u="none" strike="noStrike" cap="none">
                <a:solidFill>
                  <a:srgbClr val="000000"/>
                </a:solidFill>
                <a:latin typeface="Verdana"/>
                <a:ea typeface="Verdana"/>
                <a:cs typeface="Verdana"/>
                <a:sym typeface="Verdana"/>
              </a:rPr>
              <a:t>Systems!!!</a:t>
            </a:r>
            <a:r>
              <a:rPr lang="en" b="0" i="0" u="none" strike="noStrike" cap="none">
                <a:solidFill>
                  <a:srgbClr val="000000"/>
                </a:solidFill>
                <a:latin typeface="Verdana"/>
                <a:ea typeface="Verdana"/>
                <a:cs typeface="Verdana"/>
                <a:sym typeface="Verdana"/>
              </a:rPr>
              <a:t> (Leadership teams, support professional learning and coaching)</a:t>
            </a:r>
            <a:endParaRPr b="0" i="0" u="none" strike="noStrike" cap="none">
              <a:solidFill>
                <a:srgbClr val="000000"/>
              </a:solidFill>
              <a:latin typeface="Verdana"/>
              <a:ea typeface="Verdana"/>
              <a:cs typeface="Verdana"/>
              <a:sym typeface="Verdana"/>
            </a:endParaRPr>
          </a:p>
        </p:txBody>
      </p:sp>
      <p:sp>
        <p:nvSpPr>
          <p:cNvPr id="193" name="Google Shape;193;p16"/>
          <p:cNvSpPr txBox="1"/>
          <p:nvPr/>
        </p:nvSpPr>
        <p:spPr>
          <a:xfrm>
            <a:off x="346050" y="60212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sng" strike="noStrike" cap="none">
                <a:solidFill>
                  <a:schemeClr val="accen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Implementation Science</a:t>
            </a:r>
            <a:endParaRPr sz="1600" b="1" i="0" u="none" strike="noStrike" cap="none">
              <a:solidFill>
                <a:schemeClr val="accent1"/>
              </a:solidFill>
              <a:latin typeface="Verdana"/>
              <a:ea typeface="Verdana"/>
              <a:cs typeface="Verdana"/>
              <a:sym typeface="Verdana"/>
            </a:endParaRPr>
          </a:p>
        </p:txBody>
      </p:sp>
      <p:pic>
        <p:nvPicPr>
          <p:cNvPr id="194" name="Google Shape;194;p16" descr="Active Implementation Framework diagram where Effective Practices times Effective Implementation times Enabling Context equals Socially Significant Outcomes"/>
          <p:cNvPicPr preferRelativeResize="0"/>
          <p:nvPr/>
        </p:nvPicPr>
        <p:blipFill rotWithShape="1">
          <a:blip r:embed="rId4">
            <a:alphaModFix/>
          </a:blip>
          <a:srcRect/>
          <a:stretch/>
        </p:blipFill>
        <p:spPr>
          <a:xfrm>
            <a:off x="1100450" y="6528550"/>
            <a:ext cx="5617557" cy="3465975"/>
          </a:xfrm>
          <a:prstGeom prst="rect">
            <a:avLst/>
          </a:prstGeom>
          <a:noFill/>
          <a:ln>
            <a:noFill/>
          </a:ln>
        </p:spPr>
      </p:pic>
      <p:pic>
        <p:nvPicPr>
          <p:cNvPr id="195" name="Google Shape;195;p16" descr="Diagram describing how systems, data, and practices are all linked together in a system for achieving outcomes"/>
          <p:cNvPicPr preferRelativeResize="0"/>
          <p:nvPr/>
        </p:nvPicPr>
        <p:blipFill rotWithShape="1">
          <a:blip r:embed="rId5">
            <a:alphaModFix/>
          </a:blip>
          <a:srcRect/>
          <a:stretch/>
        </p:blipFill>
        <p:spPr>
          <a:xfrm>
            <a:off x="2393575" y="1727713"/>
            <a:ext cx="3365650" cy="3226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99"/>
        <p:cNvGrpSpPr/>
        <p:nvPr/>
      </p:nvGrpSpPr>
      <p:grpSpPr>
        <a:xfrm>
          <a:off x="0" y="0"/>
          <a:ext cx="0" cy="0"/>
          <a:chOff x="0" y="0"/>
          <a:chExt cx="0" cy="0"/>
        </a:xfrm>
      </p:grpSpPr>
      <p:sp>
        <p:nvSpPr>
          <p:cNvPr id="200" name="Google Shape;200;p17"/>
          <p:cNvSpPr txBox="1"/>
          <p:nvPr/>
        </p:nvSpPr>
        <p:spPr>
          <a:xfrm>
            <a:off x="346050" y="463225"/>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Implementation Made Simple</a:t>
            </a:r>
            <a:endParaRPr sz="1600" b="1" i="0" u="none" strike="noStrike" cap="none">
              <a:solidFill>
                <a:schemeClr val="lt1"/>
              </a:solidFill>
              <a:latin typeface="Verdana"/>
              <a:ea typeface="Verdana"/>
              <a:cs typeface="Verdana"/>
              <a:sym typeface="Verdana"/>
            </a:endParaRPr>
          </a:p>
        </p:txBody>
      </p:sp>
      <p:sp>
        <p:nvSpPr>
          <p:cNvPr id="201" name="Google Shape;201;p17"/>
          <p:cNvSpPr txBox="1"/>
          <p:nvPr/>
        </p:nvSpPr>
        <p:spPr>
          <a:xfrm>
            <a:off x="211500" y="924925"/>
            <a:ext cx="7238700" cy="2837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FF"/>
                </a:solidFill>
                <a:latin typeface="Calibri"/>
                <a:ea typeface="Calibri"/>
                <a:cs typeface="Calibri"/>
                <a:sym typeface="Calibri"/>
              </a:rPr>
              <a:t>Your division has this </a:t>
            </a:r>
            <a:r>
              <a:rPr lang="en" sz="1600" b="1" i="0" u="none" strike="noStrike" cap="none">
                <a:solidFill>
                  <a:srgbClr val="0000FF"/>
                </a:solidFill>
                <a:latin typeface="Calibri"/>
                <a:ea typeface="Calibri"/>
                <a:cs typeface="Calibri"/>
                <a:sym typeface="Calibri"/>
              </a:rPr>
              <a:t>THING</a:t>
            </a:r>
            <a:r>
              <a:rPr lang="en" sz="1600" b="0" i="0" u="none" strike="noStrike" cap="none">
                <a:solidFill>
                  <a:srgbClr val="0000FF"/>
                </a:solidFill>
                <a:latin typeface="Calibri"/>
                <a:ea typeface="Calibri"/>
                <a:cs typeface="Calibri"/>
                <a:sym typeface="Calibri"/>
              </a:rPr>
              <a:t> (program, practice, intervention) that they want to do.</a:t>
            </a:r>
            <a:endParaRPr sz="1600" b="0" i="0" u="none" strike="noStrike" cap="none">
              <a:solidFill>
                <a:srgbClr val="00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8000"/>
                </a:solidFill>
                <a:latin typeface="Calibri"/>
                <a:ea typeface="Calibri"/>
                <a:cs typeface="Calibri"/>
                <a:sym typeface="Calibri"/>
              </a:rPr>
              <a:t>Your division uses the MTSS framework to </a:t>
            </a:r>
            <a:r>
              <a:rPr lang="en" sz="1600" b="1" i="0" u="none" strike="noStrike" cap="none">
                <a:solidFill>
                  <a:srgbClr val="008000"/>
                </a:solidFill>
                <a:latin typeface="Calibri"/>
                <a:ea typeface="Calibri"/>
                <a:cs typeface="Calibri"/>
                <a:sym typeface="Calibri"/>
              </a:rPr>
              <a:t>organize</a:t>
            </a:r>
            <a:r>
              <a:rPr lang="en" sz="1600" b="0" i="0" u="none" strike="noStrike" cap="none">
                <a:solidFill>
                  <a:srgbClr val="008000"/>
                </a:solidFill>
                <a:latin typeface="Calibri"/>
                <a:ea typeface="Calibri"/>
                <a:cs typeface="Calibri"/>
                <a:sym typeface="Calibri"/>
              </a:rPr>
              <a:t>  the THING.</a:t>
            </a:r>
            <a:endParaRPr sz="1600" b="0" i="0" u="none" strike="noStrike" cap="none">
              <a:solidFill>
                <a:srgbClr val="008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FF00FF"/>
                </a:solidFill>
                <a:latin typeface="Calibri"/>
                <a:ea typeface="Calibri"/>
                <a:cs typeface="Calibri"/>
                <a:sym typeface="Calibri"/>
              </a:rPr>
              <a:t>MTSS has these </a:t>
            </a:r>
            <a:r>
              <a:rPr lang="en" sz="1600" b="1" i="0" u="none" strike="noStrike" cap="none">
                <a:solidFill>
                  <a:srgbClr val="FF00FF"/>
                </a:solidFill>
                <a:latin typeface="Calibri"/>
                <a:ea typeface="Calibri"/>
                <a:cs typeface="Calibri"/>
                <a:sym typeface="Calibri"/>
              </a:rPr>
              <a:t>tools, strategies, activities </a:t>
            </a:r>
            <a:r>
              <a:rPr lang="en" sz="1600" b="0" i="0" u="none" strike="noStrike" cap="none">
                <a:solidFill>
                  <a:srgbClr val="FF00FF"/>
                </a:solidFill>
                <a:latin typeface="Calibri"/>
                <a:ea typeface="Calibri"/>
                <a:cs typeface="Calibri"/>
                <a:sym typeface="Calibri"/>
              </a:rPr>
              <a:t>to do THIS THING (ANY THING) </a:t>
            </a:r>
            <a:endParaRPr sz="1600" b="0" i="0" u="none" strike="noStrike" cap="none">
              <a:solidFill>
                <a:srgbClr val="FF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FF6600"/>
                </a:solidFill>
                <a:latin typeface="Calibri"/>
                <a:ea typeface="Calibri"/>
                <a:cs typeface="Calibri"/>
                <a:sym typeface="Calibri"/>
              </a:rPr>
              <a:t>DATA</a:t>
            </a:r>
            <a:r>
              <a:rPr lang="en" sz="1600" b="0" i="0" u="none" strike="noStrike" cap="none">
                <a:solidFill>
                  <a:srgbClr val="FF6600"/>
                </a:solidFill>
                <a:latin typeface="Calibri"/>
                <a:ea typeface="Calibri"/>
                <a:cs typeface="Calibri"/>
                <a:sym typeface="Calibri"/>
              </a:rPr>
              <a:t> tells us how much, how well we are at doing this THING. </a:t>
            </a:r>
            <a:r>
              <a:rPr lang="en" sz="1600" b="0" i="0" u="none" strike="noStrike" cap="none">
                <a:solidFill>
                  <a:srgbClr val="000000"/>
                </a:solidFill>
                <a:latin typeface="Calibri"/>
                <a:ea typeface="Calibri"/>
                <a:cs typeface="Calibri"/>
                <a:sym typeface="Calibri"/>
              </a:rPr>
              <a:t> </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502920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NIRN-SISEP Center</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52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02" name="Google Shape;202;p17"/>
          <p:cNvSpPr txBox="1"/>
          <p:nvPr/>
        </p:nvSpPr>
        <p:spPr>
          <a:xfrm>
            <a:off x="474900" y="3175625"/>
            <a:ext cx="7080300" cy="677100"/>
          </a:xfrm>
          <a:prstGeom prst="rect">
            <a:avLst/>
          </a:prstGeom>
          <a:solidFill>
            <a:schemeClr val="dk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sng" strike="noStrike" cap="none">
                <a:solidFill>
                  <a:schemeClr val="accen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Phases of Implementation</a:t>
            </a:r>
            <a:r>
              <a:rPr lang="en" sz="1600" b="1" i="0" u="none" strike="noStrike" cap="none">
                <a:solidFill>
                  <a:srgbClr val="000000"/>
                </a:solidFill>
                <a:latin typeface="Verdana"/>
                <a:ea typeface="Verdana"/>
                <a:cs typeface="Verdana"/>
                <a:sym typeface="Verdana"/>
              </a:rPr>
              <a:t> - </a:t>
            </a:r>
            <a:r>
              <a:rPr lang="en" sz="1600" b="0" i="0" u="none" strike="noStrike" cap="none">
                <a:solidFill>
                  <a:srgbClr val="000000"/>
                </a:solidFill>
                <a:latin typeface="Verdana"/>
                <a:ea typeface="Verdana"/>
                <a:cs typeface="Verdana"/>
                <a:sym typeface="Verdana"/>
              </a:rPr>
              <a:t>Phase-based work helps to successfully navigate the journey</a:t>
            </a:r>
            <a:endParaRPr sz="1600" b="0" i="0" u="none" strike="noStrike" cap="none">
              <a:solidFill>
                <a:schemeClr val="lt1"/>
              </a:solidFill>
              <a:latin typeface="Verdana"/>
              <a:ea typeface="Verdana"/>
              <a:cs typeface="Verdana"/>
              <a:sym typeface="Verdana"/>
            </a:endParaRPr>
          </a:p>
        </p:txBody>
      </p:sp>
      <p:pic>
        <p:nvPicPr>
          <p:cNvPr id="203" name="Google Shape;203;p17" descr="Phases of implementation: Exploration, Installation, Initial Implementation, Full Implementation"/>
          <p:cNvPicPr preferRelativeResize="0"/>
          <p:nvPr/>
        </p:nvPicPr>
        <p:blipFill rotWithShape="1">
          <a:blip r:embed="rId4">
            <a:alphaModFix/>
          </a:blip>
          <a:srcRect/>
          <a:stretch/>
        </p:blipFill>
        <p:spPr>
          <a:xfrm>
            <a:off x="474900" y="3838325"/>
            <a:ext cx="7080300" cy="2538500"/>
          </a:xfrm>
          <a:prstGeom prst="rect">
            <a:avLst/>
          </a:prstGeom>
          <a:noFill/>
          <a:ln>
            <a:noFill/>
          </a:ln>
        </p:spPr>
      </p:pic>
      <p:sp>
        <p:nvSpPr>
          <p:cNvPr id="205" name="Google Shape;205;p17">
            <a:extLst>
              <a:ext uri="{C183D7F6-B498-43B3-948B-1728B52AA6E4}">
                <adec:decorative xmlns:adec="http://schemas.microsoft.com/office/drawing/2017/decorative" val="1"/>
              </a:ext>
            </a:extLst>
          </p:cNvPr>
          <p:cNvSpPr/>
          <p:nvPr/>
        </p:nvSpPr>
        <p:spPr>
          <a:xfrm>
            <a:off x="495300" y="6591300"/>
            <a:ext cx="7080300" cy="3143400"/>
          </a:xfrm>
          <a:prstGeom prst="rect">
            <a:avLst/>
          </a:prstGeom>
          <a:solidFill>
            <a:srgbClr val="FFFFFF">
              <a:alpha val="6705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7"/>
          <p:cNvSpPr txBox="1"/>
          <p:nvPr/>
        </p:nvSpPr>
        <p:spPr>
          <a:xfrm>
            <a:off x="647700" y="6762750"/>
            <a:ext cx="6778800" cy="1354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dirty="0">
                <a:solidFill>
                  <a:srgbClr val="000000"/>
                </a:solidFill>
                <a:latin typeface="Verdana"/>
                <a:ea typeface="Verdana"/>
                <a:cs typeface="Verdana"/>
                <a:sym typeface="Verdana"/>
              </a:rPr>
              <a:t>Discuss the importance of a school/division recognizing and moving through each of the phases of implementation: </a:t>
            </a:r>
            <a:endParaRPr sz="1600" b="1"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210"/>
        <p:cNvGrpSpPr/>
        <p:nvPr/>
      </p:nvGrpSpPr>
      <p:grpSpPr>
        <a:xfrm>
          <a:off x="0" y="0"/>
          <a:ext cx="0" cy="0"/>
          <a:chOff x="0" y="0"/>
          <a:chExt cx="0" cy="0"/>
        </a:xfrm>
      </p:grpSpPr>
      <p:sp>
        <p:nvSpPr>
          <p:cNvPr id="211" name="Google Shape;211;p18"/>
          <p:cNvSpPr txBox="1"/>
          <p:nvPr/>
        </p:nvSpPr>
        <p:spPr>
          <a:xfrm>
            <a:off x="346050" y="163825"/>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sng" strike="noStrike" cap="none">
                <a:solidFill>
                  <a:schemeClr val="accen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Visuals of Implementation Logic for MTSS/PBIS</a:t>
            </a:r>
            <a:endParaRPr sz="1600" b="1" i="0" u="none" strike="noStrike" cap="none">
              <a:solidFill>
                <a:schemeClr val="accent1"/>
              </a:solidFill>
              <a:latin typeface="Verdana"/>
              <a:ea typeface="Verdana"/>
              <a:cs typeface="Verdana"/>
              <a:sym typeface="Verdana"/>
            </a:endParaRPr>
          </a:p>
        </p:txBody>
      </p:sp>
      <p:pic>
        <p:nvPicPr>
          <p:cNvPr id="212" name="Google Shape;212;p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200" y="908200"/>
            <a:ext cx="7646324" cy="5249050"/>
          </a:xfrm>
          <a:prstGeom prst="rect">
            <a:avLst/>
          </a:prstGeom>
          <a:noFill/>
          <a:ln>
            <a:noFill/>
          </a:ln>
        </p:spPr>
      </p:pic>
      <p:sp>
        <p:nvSpPr>
          <p:cNvPr id="213" name="Google Shape;213;p18"/>
          <p:cNvSpPr txBox="1"/>
          <p:nvPr/>
        </p:nvSpPr>
        <p:spPr>
          <a:xfrm>
            <a:off x="205050" y="6470525"/>
            <a:ext cx="7080300" cy="289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1"/>
              <a:t>Consider designing what this may look like for</a:t>
            </a:r>
            <a:r>
              <a:rPr lang="en" sz="1600" b="1" i="1" u="none" strike="noStrike" cap="none">
                <a:solidFill>
                  <a:srgbClr val="000000"/>
                </a:solidFill>
              </a:rPr>
              <a:t>:</a:t>
            </a:r>
            <a:endParaRPr sz="1600" b="1" i="1" u="none" strike="noStrike" cap="none">
              <a:solidFill>
                <a:srgbClr val="000000"/>
              </a:solidFil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accent1"/>
              </a:solidFill>
              <a:latin typeface="Arial"/>
              <a:ea typeface="Arial"/>
              <a:cs typeface="Arial"/>
              <a:sym typeface="Arial"/>
            </a:endParaRPr>
          </a:p>
          <a:p>
            <a:pPr marL="457200" marR="0" lvl="0" indent="-330200" algn="l" rtl="0">
              <a:lnSpc>
                <a:spcPct val="100000"/>
              </a:lnSpc>
              <a:spcBef>
                <a:spcPts val="0"/>
              </a:spcBef>
              <a:spcAft>
                <a:spcPts val="0"/>
              </a:spcAft>
              <a:buClr>
                <a:srgbClr val="111111"/>
              </a:buClr>
              <a:buSzPts val="1600"/>
              <a:buFont typeface="Verdana"/>
              <a:buChar char="●"/>
            </a:pPr>
            <a:r>
              <a:rPr lang="en" sz="1600" b="0" i="0" strike="noStrike" cap="none">
                <a:solidFill>
                  <a:srgbClr val="111111"/>
                </a:solidFill>
                <a:latin typeface="Verdana"/>
                <a:ea typeface="Verdana"/>
                <a:cs typeface="Verdana"/>
                <a:sym typeface="Verdana"/>
              </a:rPr>
              <a:t>MTSS for Implementation of SEL</a:t>
            </a:r>
            <a:endParaRPr sz="1600" b="0" i="0" u="none" strike="noStrike" cap="none">
              <a:solidFill>
                <a:srgbClr val="111111"/>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111111"/>
              </a:solidFill>
              <a:latin typeface="Verdana"/>
              <a:ea typeface="Verdana"/>
              <a:cs typeface="Verdana"/>
              <a:sym typeface="Verdana"/>
            </a:endParaRPr>
          </a:p>
          <a:p>
            <a:pPr marL="457200" marR="0" lvl="0" indent="-330200" algn="l" rtl="0">
              <a:lnSpc>
                <a:spcPct val="100000"/>
              </a:lnSpc>
              <a:spcBef>
                <a:spcPts val="0"/>
              </a:spcBef>
              <a:spcAft>
                <a:spcPts val="0"/>
              </a:spcAft>
              <a:buClr>
                <a:srgbClr val="111111"/>
              </a:buClr>
              <a:buSzPts val="1600"/>
              <a:buFont typeface="Verdana"/>
              <a:buChar char="●"/>
            </a:pPr>
            <a:r>
              <a:rPr lang="en" sz="1600" b="0" i="0" strike="noStrike" cap="none">
                <a:solidFill>
                  <a:srgbClr val="111111"/>
                </a:solidFill>
                <a:latin typeface="Verdana"/>
                <a:ea typeface="Verdana"/>
                <a:cs typeface="Verdana"/>
                <a:sym typeface="Verdana"/>
              </a:rPr>
              <a:t>MTSS for Implementation of Attendance Practices</a:t>
            </a:r>
            <a:endParaRPr sz="1600" b="0" i="0" strike="noStrike" cap="none">
              <a:solidFill>
                <a:srgbClr val="111111"/>
              </a:solidFill>
              <a:latin typeface="Verdana"/>
              <a:ea typeface="Verdana"/>
              <a:cs typeface="Verdana"/>
              <a:sym typeface="Verdana"/>
            </a:endParaRPr>
          </a:p>
          <a:p>
            <a:pPr marL="0" marR="0" lvl="0" indent="0" algn="l" rtl="0">
              <a:lnSpc>
                <a:spcPct val="100000"/>
              </a:lnSpc>
              <a:spcBef>
                <a:spcPts val="0"/>
              </a:spcBef>
              <a:spcAft>
                <a:spcPts val="0"/>
              </a:spcAft>
              <a:buNone/>
            </a:pPr>
            <a:endParaRPr sz="1600">
              <a:solidFill>
                <a:srgbClr val="111111"/>
              </a:solidFill>
              <a:latin typeface="Verdana"/>
              <a:ea typeface="Verdana"/>
              <a:cs typeface="Verdana"/>
              <a:sym typeface="Verdana"/>
            </a:endParaRPr>
          </a:p>
          <a:p>
            <a:pPr marL="457200" marR="0" lvl="0" indent="-330200" algn="l" rtl="0">
              <a:lnSpc>
                <a:spcPct val="100000"/>
              </a:lnSpc>
              <a:spcBef>
                <a:spcPts val="0"/>
              </a:spcBef>
              <a:spcAft>
                <a:spcPts val="0"/>
              </a:spcAft>
              <a:buClr>
                <a:srgbClr val="111111"/>
              </a:buClr>
              <a:buSzPts val="1600"/>
              <a:buFont typeface="Verdana"/>
              <a:buChar char="●"/>
            </a:pPr>
            <a:r>
              <a:rPr lang="en" sz="1600">
                <a:solidFill>
                  <a:srgbClr val="111111"/>
                </a:solidFill>
                <a:latin typeface="Verdana"/>
                <a:ea typeface="Verdana"/>
                <a:cs typeface="Verdana"/>
                <a:sym typeface="Verdana"/>
              </a:rPr>
              <a:t>MTSS for </a:t>
            </a:r>
            <a:r>
              <a:rPr lang="en" sz="1600" b="0" i="0" strike="noStrike" cap="none">
                <a:solidFill>
                  <a:srgbClr val="111111"/>
                </a:solidFill>
                <a:latin typeface="Verdana"/>
                <a:ea typeface="Verdana"/>
                <a:cs typeface="Verdana"/>
                <a:sym typeface="Verdana"/>
              </a:rPr>
              <a:t>Science of Reading Implementation</a:t>
            </a:r>
            <a:endParaRPr sz="1600" b="0" i="0" u="none" strike="noStrike" cap="none">
              <a:solidFill>
                <a:srgbClr val="111111"/>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111111"/>
              </a:solidFill>
              <a:latin typeface="Verdana"/>
              <a:ea typeface="Verdana"/>
              <a:cs typeface="Verdana"/>
              <a:sym typeface="Verdana"/>
            </a:endParaRPr>
          </a:p>
          <a:p>
            <a:pPr marL="457200" marR="0" lvl="0" indent="-330200" algn="l" rtl="0">
              <a:lnSpc>
                <a:spcPct val="100000"/>
              </a:lnSpc>
              <a:spcBef>
                <a:spcPts val="0"/>
              </a:spcBef>
              <a:spcAft>
                <a:spcPts val="0"/>
              </a:spcAft>
              <a:buClr>
                <a:srgbClr val="111111"/>
              </a:buClr>
              <a:buSzPts val="1600"/>
              <a:buFont typeface="Verdana"/>
              <a:buChar char="●"/>
            </a:pPr>
            <a:r>
              <a:rPr lang="en" sz="1600" b="0" i="0" strike="noStrike" cap="none">
                <a:solidFill>
                  <a:srgbClr val="111111"/>
                </a:solidFill>
                <a:latin typeface="Verdana"/>
                <a:ea typeface="Verdana"/>
                <a:cs typeface="Verdana"/>
                <a:sym typeface="Verdana"/>
              </a:rPr>
              <a:t>MTSS for Implementation of Restorative Practices</a:t>
            </a:r>
            <a:endParaRPr sz="1600" b="0" i="0" strike="noStrike" cap="none">
              <a:solidFill>
                <a:srgbClr val="111111"/>
              </a:solidFill>
              <a:latin typeface="Verdana"/>
              <a:ea typeface="Verdana"/>
              <a:cs typeface="Verdana"/>
              <a:sym typeface="Verdana"/>
            </a:endParaRPr>
          </a:p>
          <a:p>
            <a:pPr marL="457200" marR="0" lvl="0" indent="0" algn="l" rtl="0">
              <a:lnSpc>
                <a:spcPct val="100000"/>
              </a:lnSpc>
              <a:spcBef>
                <a:spcPts val="0"/>
              </a:spcBef>
              <a:spcAft>
                <a:spcPts val="0"/>
              </a:spcAft>
              <a:buNone/>
            </a:pPr>
            <a:endParaRPr sz="1600">
              <a:solidFill>
                <a:srgbClr val="111111"/>
              </a:solidFill>
              <a:latin typeface="Verdana"/>
              <a:ea typeface="Verdana"/>
              <a:cs typeface="Verdana"/>
              <a:sym typeface="Verdana"/>
            </a:endParaRPr>
          </a:p>
          <a:p>
            <a:pPr marL="457200" marR="0" lvl="0" indent="-330200" algn="l" rtl="0">
              <a:lnSpc>
                <a:spcPct val="100000"/>
              </a:lnSpc>
              <a:spcBef>
                <a:spcPts val="0"/>
              </a:spcBef>
              <a:spcAft>
                <a:spcPts val="0"/>
              </a:spcAft>
              <a:buClr>
                <a:srgbClr val="111111"/>
              </a:buClr>
              <a:buSzPts val="1600"/>
              <a:buFont typeface="Verdana"/>
              <a:buChar char="●"/>
            </a:pPr>
            <a:r>
              <a:rPr lang="en" sz="1600">
                <a:solidFill>
                  <a:srgbClr val="111111"/>
                </a:solidFill>
                <a:latin typeface="Verdana"/>
                <a:ea typeface="Verdana"/>
                <a:cs typeface="Verdana"/>
                <a:sym typeface="Verdana"/>
              </a:rPr>
              <a:t>MTSS for Teacher Retention</a:t>
            </a:r>
            <a:endParaRPr sz="1600">
              <a:solidFill>
                <a:srgbClr val="111111"/>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217"/>
        <p:cNvGrpSpPr/>
        <p:nvPr/>
      </p:nvGrpSpPr>
      <p:grpSpPr>
        <a:xfrm>
          <a:off x="0" y="0"/>
          <a:ext cx="0" cy="0"/>
          <a:chOff x="0" y="0"/>
          <a:chExt cx="0" cy="0"/>
        </a:xfrm>
      </p:grpSpPr>
      <p:sp>
        <p:nvSpPr>
          <p:cNvPr id="218" name="Google Shape;218;p19"/>
          <p:cNvSpPr txBox="1"/>
          <p:nvPr/>
        </p:nvSpPr>
        <p:spPr>
          <a:xfrm>
            <a:off x="479400" y="144775"/>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sng" strike="noStrike" cap="none">
                <a:solidFill>
                  <a:schemeClr val="accent1"/>
                </a:solidFill>
                <a:latin typeface="Verdana"/>
                <a:ea typeface="Verdana"/>
                <a:cs typeface="Verdana"/>
                <a:sym typeface="Verdana"/>
              </a:rPr>
              <a:t>Annotated</a:t>
            </a:r>
            <a:r>
              <a:rPr lang="en" sz="1400" b="1" i="0" u="sng" strike="noStrike" cap="none">
                <a:solidFill>
                  <a:schemeClr val="accent1"/>
                </a:solidFill>
                <a:latin typeface="Verdana"/>
                <a:ea typeface="Verdana"/>
                <a:cs typeface="Verdana"/>
                <a:sym typeface="Verdana"/>
              </a:rPr>
              <a:t> </a:t>
            </a:r>
            <a:r>
              <a:rPr lang="en" sz="1600" b="1" i="0" u="sng" strike="noStrike" cap="none">
                <a:solidFill>
                  <a:schemeClr val="accen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Visual of Implementation Logic</a:t>
            </a:r>
            <a:endParaRPr sz="1600" b="1" i="0" u="sng" strike="noStrike" cap="none">
              <a:solidFill>
                <a:schemeClr val="accent1"/>
              </a:solidFill>
              <a:latin typeface="Verdana"/>
              <a:ea typeface="Verdana"/>
              <a:cs typeface="Verdana"/>
              <a:sym typeface="Verdana"/>
            </a:endParaRPr>
          </a:p>
        </p:txBody>
      </p:sp>
      <p:pic>
        <p:nvPicPr>
          <p:cNvPr id="219" name="Google Shape;219;p1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5400000">
            <a:off x="-685728" y="2382050"/>
            <a:ext cx="9143851" cy="5821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70"/>
        <p:cNvGrpSpPr/>
        <p:nvPr/>
      </p:nvGrpSpPr>
      <p:grpSpPr>
        <a:xfrm>
          <a:off x="0" y="0"/>
          <a:ext cx="0" cy="0"/>
          <a:chOff x="0" y="0"/>
          <a:chExt cx="0" cy="0"/>
        </a:xfrm>
      </p:grpSpPr>
      <p:sp>
        <p:nvSpPr>
          <p:cNvPr id="71" name="Google Shape;71;p2"/>
          <p:cNvSpPr txBox="1"/>
          <p:nvPr/>
        </p:nvSpPr>
        <p:spPr>
          <a:xfrm>
            <a:off x="269850" y="463225"/>
            <a:ext cx="72765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Virtual Community Agreements:</a:t>
            </a:r>
            <a:endParaRPr sz="1600" b="1" i="0" u="none" strike="noStrike" cap="none">
              <a:solidFill>
                <a:srgbClr val="000000"/>
              </a:solidFill>
              <a:latin typeface="Verdana"/>
              <a:ea typeface="Verdana"/>
              <a:cs typeface="Verdana"/>
              <a:sym typeface="Verdana"/>
            </a:endParaRPr>
          </a:p>
        </p:txBody>
      </p:sp>
      <p:sp>
        <p:nvSpPr>
          <p:cNvPr id="72" name="Google Shape;72;p2"/>
          <p:cNvSpPr txBox="1"/>
          <p:nvPr/>
        </p:nvSpPr>
        <p:spPr>
          <a:xfrm>
            <a:off x="258000" y="5812275"/>
            <a:ext cx="7080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Verdana"/>
                <a:ea typeface="Verdana"/>
                <a:cs typeface="Verdana"/>
                <a:sym typeface="Verdana"/>
              </a:rPr>
              <a:t>What is Virginia’s Tiered System of Support (VTSS)?</a:t>
            </a:r>
            <a:endParaRPr sz="1800" b="1" i="0" u="none" strike="noStrike" cap="none">
              <a:solidFill>
                <a:srgbClr val="000000"/>
              </a:solidFill>
              <a:latin typeface="Verdana"/>
              <a:ea typeface="Verdana"/>
              <a:cs typeface="Verdana"/>
              <a:sym typeface="Verdana"/>
            </a:endParaRPr>
          </a:p>
        </p:txBody>
      </p:sp>
      <p:sp>
        <p:nvSpPr>
          <p:cNvPr id="73" name="Google Shape;73;p2"/>
          <p:cNvSpPr txBox="1"/>
          <p:nvPr/>
        </p:nvSpPr>
        <p:spPr>
          <a:xfrm>
            <a:off x="269725" y="7601075"/>
            <a:ext cx="72966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Roles for your team:</a:t>
            </a:r>
            <a:endParaRPr sz="1600" b="1" i="0" u="none" strike="noStrike" cap="none">
              <a:solidFill>
                <a:srgbClr val="000000"/>
              </a:solidFill>
              <a:latin typeface="Verdana"/>
              <a:ea typeface="Verdana"/>
              <a:cs typeface="Verdana"/>
              <a:sym typeface="Verdana"/>
            </a:endParaRPr>
          </a:p>
        </p:txBody>
      </p:sp>
      <p:sp>
        <p:nvSpPr>
          <p:cNvPr id="74" name="Google Shape;74;p2"/>
          <p:cNvSpPr txBox="1"/>
          <p:nvPr/>
        </p:nvSpPr>
        <p:spPr>
          <a:xfrm>
            <a:off x="390525" y="8138975"/>
            <a:ext cx="7035900" cy="1706700"/>
          </a:xfrm>
          <a:prstGeom prst="rect">
            <a:avLst/>
          </a:prstGeom>
          <a:noFill/>
          <a:ln>
            <a:noFill/>
          </a:ln>
        </p:spPr>
        <p:txBody>
          <a:bodyPr spcFirstLastPara="1" wrap="square" lIns="91425" tIns="91425" rIns="91425" bIns="91425" anchor="t" anchorCtr="0">
            <a:spAutoFit/>
          </a:bodyPr>
          <a:lstStyle/>
          <a:p>
            <a:pPr marL="0" marR="0" lvl="0" indent="0" algn="l" rtl="0">
              <a:lnSpc>
                <a:spcPct val="129500"/>
              </a:lnSpc>
              <a:spcBef>
                <a:spcPts val="0"/>
              </a:spcBef>
              <a:spcAft>
                <a:spcPts val="0"/>
              </a:spcAft>
              <a:buClr>
                <a:srgbClr val="000000"/>
              </a:buClr>
              <a:buSzPts val="3200"/>
              <a:buFont typeface="Arial"/>
              <a:buNone/>
            </a:pPr>
            <a:r>
              <a:rPr lang="en" sz="1600" b="1" i="0" u="none" strike="noStrike" cap="none">
                <a:solidFill>
                  <a:srgbClr val="222222"/>
                </a:solidFill>
                <a:highlight>
                  <a:srgbClr val="A4C2F4"/>
                </a:highlight>
                <a:latin typeface="Verdana"/>
                <a:ea typeface="Verdana"/>
                <a:cs typeface="Verdana"/>
                <a:sym typeface="Verdana"/>
              </a:rPr>
              <a:t>Facilitator</a:t>
            </a:r>
            <a:r>
              <a:rPr lang="en" sz="1600" b="0" i="0" u="none" strike="noStrike" cap="none">
                <a:solidFill>
                  <a:srgbClr val="222222"/>
                </a:solidFill>
                <a:highlight>
                  <a:srgbClr val="A4C2F4"/>
                </a:highlight>
                <a:latin typeface="Verdana"/>
                <a:ea typeface="Verdana"/>
                <a:cs typeface="Verdana"/>
                <a:sym typeface="Verdana"/>
              </a:rPr>
              <a:t> </a:t>
            </a:r>
            <a:r>
              <a:rPr lang="en" sz="1600" b="0" i="0" u="none" strike="noStrike" cap="none">
                <a:solidFill>
                  <a:srgbClr val="000000"/>
                </a:solidFill>
                <a:highlight>
                  <a:srgbClr val="A4C2F4"/>
                </a:highlight>
                <a:latin typeface="Verdana"/>
                <a:ea typeface="Verdana"/>
                <a:cs typeface="Verdana"/>
                <a:sym typeface="Verdana"/>
              </a:rPr>
              <a:t>– manages the group process</a:t>
            </a:r>
            <a:endParaRPr sz="1600" b="0" i="0" u="none" strike="noStrike" cap="none">
              <a:solidFill>
                <a:srgbClr val="000000"/>
              </a:solidFill>
              <a:highlight>
                <a:srgbClr val="A4C2F4"/>
              </a:highlight>
              <a:latin typeface="Verdana"/>
              <a:ea typeface="Verdana"/>
              <a:cs typeface="Verdana"/>
              <a:sym typeface="Verdana"/>
            </a:endParaRPr>
          </a:p>
          <a:p>
            <a:pPr marL="0" marR="0" lvl="0" indent="0" algn="l" rtl="0">
              <a:lnSpc>
                <a:spcPct val="129500"/>
              </a:lnSpc>
              <a:spcBef>
                <a:spcPts val="0"/>
              </a:spcBef>
              <a:spcAft>
                <a:spcPts val="0"/>
              </a:spcAft>
              <a:buClr>
                <a:srgbClr val="000000"/>
              </a:buClr>
              <a:buSzPts val="3200"/>
              <a:buFont typeface="Arial"/>
              <a:buNone/>
            </a:pPr>
            <a:r>
              <a:rPr lang="en" sz="1600" b="1" i="0" u="none" strike="noStrike" cap="none">
                <a:solidFill>
                  <a:srgbClr val="000000"/>
                </a:solidFill>
                <a:highlight>
                  <a:srgbClr val="A4C2F4"/>
                </a:highlight>
                <a:latin typeface="Verdana"/>
                <a:ea typeface="Verdana"/>
                <a:cs typeface="Verdana"/>
                <a:sym typeface="Verdana"/>
              </a:rPr>
              <a:t>Note-Taker</a:t>
            </a:r>
            <a:r>
              <a:rPr lang="en" sz="1600" b="0" i="0" u="none" strike="noStrike" cap="none">
                <a:solidFill>
                  <a:srgbClr val="000000"/>
                </a:solidFill>
                <a:highlight>
                  <a:srgbClr val="A4C2F4"/>
                </a:highlight>
                <a:latin typeface="Verdana"/>
                <a:ea typeface="Verdana"/>
                <a:cs typeface="Verdana"/>
                <a:sym typeface="Verdana"/>
              </a:rPr>
              <a:t> – captures next steps in action-planner</a:t>
            </a:r>
            <a:endParaRPr sz="1600" b="1" i="0" u="none" strike="noStrike" cap="none">
              <a:solidFill>
                <a:srgbClr val="000000"/>
              </a:solidFill>
              <a:highlight>
                <a:srgbClr val="A4C2F4"/>
              </a:highlight>
              <a:latin typeface="Verdana"/>
              <a:ea typeface="Verdana"/>
              <a:cs typeface="Verdana"/>
              <a:sym typeface="Verdana"/>
            </a:endParaRPr>
          </a:p>
          <a:p>
            <a:pPr marL="0" marR="0" lvl="0" indent="0" algn="l" rtl="0">
              <a:lnSpc>
                <a:spcPct val="129500"/>
              </a:lnSpc>
              <a:spcBef>
                <a:spcPts val="0"/>
              </a:spcBef>
              <a:spcAft>
                <a:spcPts val="0"/>
              </a:spcAft>
              <a:buClr>
                <a:srgbClr val="000000"/>
              </a:buClr>
              <a:buSzPts val="3200"/>
              <a:buFont typeface="Arial"/>
              <a:buNone/>
            </a:pPr>
            <a:r>
              <a:rPr lang="en" sz="1600" b="1" i="0" u="none" strike="noStrike" cap="none">
                <a:solidFill>
                  <a:srgbClr val="000000"/>
                </a:solidFill>
                <a:highlight>
                  <a:srgbClr val="A4C2F4"/>
                </a:highlight>
                <a:latin typeface="Verdana"/>
                <a:ea typeface="Verdana"/>
                <a:cs typeface="Verdana"/>
                <a:sym typeface="Verdana"/>
              </a:rPr>
              <a:t>Timekeeper – </a:t>
            </a:r>
            <a:r>
              <a:rPr lang="en" sz="1600" b="0" i="0" u="none" strike="noStrike" cap="none">
                <a:solidFill>
                  <a:srgbClr val="000000"/>
                </a:solidFill>
                <a:highlight>
                  <a:srgbClr val="A4C2F4"/>
                </a:highlight>
                <a:latin typeface="Verdana"/>
                <a:ea typeface="Verdana"/>
                <a:cs typeface="Verdana"/>
                <a:sym typeface="Verdana"/>
              </a:rPr>
              <a:t>tracks time in break-outs</a:t>
            </a:r>
            <a:endParaRPr sz="1600" b="0" i="0" u="none" strike="noStrike" cap="none">
              <a:solidFill>
                <a:srgbClr val="000000"/>
              </a:solidFill>
              <a:highlight>
                <a:srgbClr val="A4C2F4"/>
              </a:highlight>
              <a:latin typeface="Verdana"/>
              <a:ea typeface="Verdana"/>
              <a:cs typeface="Verdana"/>
              <a:sym typeface="Verdana"/>
            </a:endParaRPr>
          </a:p>
          <a:p>
            <a:pPr marL="0" marR="0" lvl="0" indent="0" algn="l" rtl="0">
              <a:lnSpc>
                <a:spcPct val="129500"/>
              </a:lnSpc>
              <a:spcBef>
                <a:spcPts val="0"/>
              </a:spcBef>
              <a:spcAft>
                <a:spcPts val="0"/>
              </a:spcAft>
              <a:buClr>
                <a:srgbClr val="000000"/>
              </a:buClr>
              <a:buSzPts val="3200"/>
              <a:buFont typeface="Arial"/>
              <a:buNone/>
            </a:pPr>
            <a:r>
              <a:rPr lang="en" sz="1600" b="1" i="0" u="none" strike="noStrike" cap="none">
                <a:solidFill>
                  <a:srgbClr val="000000"/>
                </a:solidFill>
                <a:highlight>
                  <a:srgbClr val="A4C2F4"/>
                </a:highlight>
                <a:latin typeface="Verdana"/>
                <a:ea typeface="Verdana"/>
                <a:cs typeface="Verdana"/>
                <a:sym typeface="Verdana"/>
              </a:rPr>
              <a:t>Communicator </a:t>
            </a:r>
            <a:r>
              <a:rPr lang="en" sz="1600" b="0" i="0" u="none" strike="noStrike" cap="none">
                <a:solidFill>
                  <a:srgbClr val="000000"/>
                </a:solidFill>
                <a:highlight>
                  <a:srgbClr val="A4C2F4"/>
                </a:highlight>
                <a:latin typeface="Verdana"/>
                <a:ea typeface="Verdana"/>
                <a:cs typeface="Verdana"/>
                <a:sym typeface="Verdana"/>
              </a:rPr>
              <a:t>– reports to the larger group, if requested</a:t>
            </a:r>
            <a:endParaRPr sz="1600" b="0" i="0" u="none" strike="noStrike" cap="none">
              <a:solidFill>
                <a:srgbClr val="000000"/>
              </a:solidFill>
              <a:highlight>
                <a:srgbClr val="A4C2F4"/>
              </a:highlight>
              <a:latin typeface="Verdana"/>
              <a:ea typeface="Verdana"/>
              <a:cs typeface="Verdana"/>
              <a:sym typeface="Verdana"/>
            </a:endParaRPr>
          </a:p>
          <a:p>
            <a:pPr marL="0" marR="0" lvl="0" indent="0" algn="l" rtl="0">
              <a:lnSpc>
                <a:spcPct val="129500"/>
              </a:lnSpc>
              <a:spcBef>
                <a:spcPts val="0"/>
              </a:spcBef>
              <a:spcAft>
                <a:spcPts val="0"/>
              </a:spcAft>
              <a:buClr>
                <a:srgbClr val="000000"/>
              </a:buClr>
              <a:buSzPts val="3200"/>
              <a:buFont typeface="Arial"/>
              <a:buNone/>
            </a:pPr>
            <a:r>
              <a:rPr lang="en" sz="1600" b="1" i="0" u="none" strike="noStrike" cap="none">
                <a:solidFill>
                  <a:srgbClr val="000000"/>
                </a:solidFill>
                <a:highlight>
                  <a:srgbClr val="A4C2F4"/>
                </a:highlight>
                <a:latin typeface="Verdana"/>
                <a:ea typeface="Verdana"/>
                <a:cs typeface="Verdana"/>
                <a:sym typeface="Verdana"/>
              </a:rPr>
              <a:t>Process Observer</a:t>
            </a:r>
            <a:r>
              <a:rPr lang="en" sz="1600" b="0" i="0" u="none" strike="noStrike" cap="none">
                <a:solidFill>
                  <a:srgbClr val="000000"/>
                </a:solidFill>
                <a:highlight>
                  <a:srgbClr val="A4C2F4"/>
                </a:highlight>
                <a:latin typeface="Verdana"/>
                <a:ea typeface="Verdana"/>
                <a:cs typeface="Verdana"/>
                <a:sym typeface="Verdana"/>
              </a:rPr>
              <a:t> - prompts for participation of all</a:t>
            </a:r>
            <a:endParaRPr sz="1600" b="0" i="0" u="none" strike="noStrike" cap="none">
              <a:solidFill>
                <a:srgbClr val="000000"/>
              </a:solidFill>
              <a:highlight>
                <a:srgbClr val="A4C2F4"/>
              </a:highlight>
              <a:latin typeface="Verdana"/>
              <a:ea typeface="Verdana"/>
              <a:cs typeface="Verdana"/>
              <a:sym typeface="Verdana"/>
            </a:endParaRPr>
          </a:p>
        </p:txBody>
      </p:sp>
      <p:graphicFrame>
        <p:nvGraphicFramePr>
          <p:cNvPr id="75" name="Google Shape;75;p2"/>
          <p:cNvGraphicFramePr/>
          <p:nvPr/>
        </p:nvGraphicFramePr>
        <p:xfrm>
          <a:off x="249688" y="1054410"/>
          <a:ext cx="7296725" cy="5673615"/>
        </p:xfrm>
        <a:graphic>
          <a:graphicData uri="http://schemas.openxmlformats.org/drawingml/2006/table">
            <a:tbl>
              <a:tblPr firstRow="1" bandRow="1">
                <a:noFill/>
                <a:tableStyleId>{69C83509-D6A9-4429-B097-ABD9B8F2B5F2}</a:tableStyleId>
              </a:tblPr>
              <a:tblGrid>
                <a:gridCol w="1566500">
                  <a:extLst>
                    <a:ext uri="{9D8B030D-6E8A-4147-A177-3AD203B41FA5}">
                      <a16:colId xmlns:a16="http://schemas.microsoft.com/office/drawing/2014/main" val="20000"/>
                    </a:ext>
                  </a:extLst>
                </a:gridCol>
                <a:gridCol w="1911925">
                  <a:extLst>
                    <a:ext uri="{9D8B030D-6E8A-4147-A177-3AD203B41FA5}">
                      <a16:colId xmlns:a16="http://schemas.microsoft.com/office/drawing/2014/main" val="20001"/>
                    </a:ext>
                  </a:extLst>
                </a:gridCol>
                <a:gridCol w="1976800">
                  <a:extLst>
                    <a:ext uri="{9D8B030D-6E8A-4147-A177-3AD203B41FA5}">
                      <a16:colId xmlns:a16="http://schemas.microsoft.com/office/drawing/2014/main" val="20002"/>
                    </a:ext>
                  </a:extLst>
                </a:gridCol>
                <a:gridCol w="1841500">
                  <a:extLst>
                    <a:ext uri="{9D8B030D-6E8A-4147-A177-3AD203B41FA5}">
                      <a16:colId xmlns:a16="http://schemas.microsoft.com/office/drawing/2014/main" val="20003"/>
                    </a:ext>
                  </a:extLst>
                </a:gridCol>
              </a:tblGrid>
              <a:tr h="571075">
                <a:tc>
                  <a:txBody>
                    <a:bodyPr/>
                    <a:lstStyle/>
                    <a:p>
                      <a:pPr marL="0" marR="0" lvl="0" indent="0" algn="ctr" rtl="0">
                        <a:lnSpc>
                          <a:spcPct val="100000"/>
                        </a:lnSpc>
                        <a:spcBef>
                          <a:spcPts val="0"/>
                        </a:spcBef>
                        <a:spcAft>
                          <a:spcPts val="0"/>
                        </a:spcAft>
                        <a:buClr>
                          <a:srgbClr val="000000"/>
                        </a:buClr>
                        <a:buSzPts val="2400"/>
                        <a:buFont typeface="Arial"/>
                        <a:buNone/>
                      </a:pPr>
                      <a:r>
                        <a:rPr lang="en" sz="1600" u="none" strike="noStrike" cap="none">
                          <a:solidFill>
                            <a:srgbClr val="000000"/>
                          </a:solidFill>
                        </a:rPr>
                        <a:t>Community Agreements</a:t>
                      </a:r>
                      <a:endParaRPr sz="1600" u="none" strike="noStrike" cap="none">
                        <a:solidFill>
                          <a:srgbClr val="000000"/>
                        </a:solidFill>
                      </a:endParaRPr>
                    </a:p>
                  </a:txBody>
                  <a:tcPr marL="91450" marR="91450" marT="45725" marB="45725">
                    <a:solidFill>
                      <a:srgbClr val="B7B7B7"/>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 sz="1600" u="none" strike="noStrike" cap="none">
                          <a:solidFill>
                            <a:srgbClr val="000000"/>
                          </a:solidFill>
                        </a:rPr>
                        <a:t>Overall</a:t>
                      </a:r>
                      <a:endParaRPr sz="1600" u="none" strike="noStrike" cap="none"/>
                    </a:p>
                  </a:txBody>
                  <a:tcPr marL="91450" marR="91450" marT="45725" marB="45725">
                    <a:solidFill>
                      <a:srgbClr val="B7B7B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 sz="1600" u="none" strike="noStrike" cap="none">
                          <a:solidFill>
                            <a:srgbClr val="000000"/>
                          </a:solidFill>
                        </a:rPr>
                        <a:t>Chat</a:t>
                      </a:r>
                      <a:endParaRPr sz="1600" u="none" strike="noStrike" cap="none">
                        <a:solidFill>
                          <a:srgbClr val="000000"/>
                        </a:solidFill>
                      </a:endParaRPr>
                    </a:p>
                  </a:txBody>
                  <a:tcPr marL="91450" marR="91450" marT="45725" marB="45725">
                    <a:solidFill>
                      <a:srgbClr val="B7B7B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 sz="1600" u="none" strike="noStrike" cap="none">
                          <a:solidFill>
                            <a:srgbClr val="000000"/>
                          </a:solidFill>
                        </a:rPr>
                        <a:t>Breakouts</a:t>
                      </a:r>
                      <a:endParaRPr sz="1600" u="none" strike="noStrike" cap="none">
                        <a:solidFill>
                          <a:srgbClr val="000000"/>
                        </a:solidFill>
                      </a:endParaRPr>
                    </a:p>
                  </a:txBody>
                  <a:tcPr marL="91450" marR="91450" marT="45725" marB="45725">
                    <a:solidFill>
                      <a:srgbClr val="B7B7B7"/>
                    </a:solidFill>
                  </a:tcPr>
                </a:tc>
                <a:extLst>
                  <a:ext uri="{0D108BD9-81ED-4DB2-BD59-A6C34878D82A}">
                    <a16:rowId xmlns:a16="http://schemas.microsoft.com/office/drawing/2014/main" val="10000"/>
                  </a:ext>
                </a:extLst>
              </a:tr>
              <a:tr h="1269075">
                <a:tc>
                  <a:txBody>
                    <a:bodyPr/>
                    <a:lstStyle/>
                    <a:p>
                      <a:pPr marL="0" marR="0" lvl="0" indent="0" algn="l" rtl="0">
                        <a:lnSpc>
                          <a:spcPct val="100000"/>
                        </a:lnSpc>
                        <a:spcBef>
                          <a:spcPts val="0"/>
                        </a:spcBef>
                        <a:spcAft>
                          <a:spcPts val="0"/>
                        </a:spcAft>
                        <a:buClr>
                          <a:srgbClr val="000000"/>
                        </a:buClr>
                        <a:buSzPts val="2400"/>
                        <a:buFont typeface="Arial"/>
                        <a:buNone/>
                      </a:pPr>
                      <a:r>
                        <a:rPr lang="en" sz="1300" b="1" u="none" strike="noStrike" cap="none">
                          <a:solidFill>
                            <a:srgbClr val="000000"/>
                          </a:solidFill>
                        </a:rPr>
                        <a:t>Be </a:t>
                      </a:r>
                      <a:r>
                        <a:rPr lang="en" sz="1300" b="1" u="none" strike="noStrike" cap="none"/>
                        <a:t>Responsible</a:t>
                      </a:r>
                      <a:endParaRPr sz="1300" b="1" u="none" strike="noStrike" cap="none"/>
                    </a:p>
                  </a:txBody>
                  <a:tcPr marL="91450" marR="91450" marT="45725" marB="45725">
                    <a:solidFill>
                      <a:srgbClr val="A9DCF2">
                        <a:alpha val="67058"/>
                      </a:srgbClr>
                    </a:solidFill>
                  </a:tcPr>
                </a:tc>
                <a:tc>
                  <a:txBody>
                    <a:bodyPr/>
                    <a:lstStyle/>
                    <a:p>
                      <a:pPr marL="285750" marR="0" lvl="0" indent="-254000" algn="l" rtl="0">
                        <a:lnSpc>
                          <a:spcPct val="100000"/>
                        </a:lnSpc>
                        <a:spcBef>
                          <a:spcPts val="0"/>
                        </a:spcBef>
                        <a:spcAft>
                          <a:spcPts val="0"/>
                        </a:spcAft>
                        <a:buClr>
                          <a:srgbClr val="000000"/>
                        </a:buClr>
                        <a:buSzPts val="1300"/>
                        <a:buFont typeface="Arial"/>
                        <a:buChar char="●"/>
                      </a:pPr>
                      <a:r>
                        <a:rPr lang="en" sz="1300" u="none" strike="noStrike" cap="none"/>
                        <a:t>Take care of your personal needs</a:t>
                      </a:r>
                      <a:endParaRPr sz="1300" u="none" strike="noStrike" cap="none"/>
                    </a:p>
                  </a:txBody>
                  <a:tcPr marL="91450" marR="91450" marT="45725" marB="45725">
                    <a:solidFill>
                      <a:srgbClr val="A9DCF2">
                        <a:alpha val="67058"/>
                      </a:srgbClr>
                    </a:solidFill>
                  </a:tcPr>
                </a:tc>
                <a:tc>
                  <a:txBody>
                    <a:bodyPr/>
                    <a:lstStyle/>
                    <a:p>
                      <a:pPr marL="228600" marR="0" lvl="0" indent="-196850" algn="l" rtl="0">
                        <a:lnSpc>
                          <a:spcPct val="100000"/>
                        </a:lnSpc>
                        <a:spcBef>
                          <a:spcPts val="0"/>
                        </a:spcBef>
                        <a:spcAft>
                          <a:spcPts val="0"/>
                        </a:spcAft>
                        <a:buClr>
                          <a:srgbClr val="000000"/>
                        </a:buClr>
                        <a:buSzPts val="1300"/>
                        <a:buFont typeface="Arial"/>
                        <a:buChar char="●"/>
                      </a:pPr>
                      <a:r>
                        <a:rPr lang="en" sz="1300" u="none" strike="noStrike" cap="none"/>
                        <a:t>Post positive, on-topic comments</a:t>
                      </a:r>
                      <a:endParaRPr sz="1300" u="none" strike="noStrike" cap="none"/>
                    </a:p>
                    <a:p>
                      <a:pPr marL="228600" marR="0" lvl="0" indent="-196850" algn="l" rtl="0">
                        <a:lnSpc>
                          <a:spcPct val="100000"/>
                        </a:lnSpc>
                        <a:spcBef>
                          <a:spcPts val="0"/>
                        </a:spcBef>
                        <a:spcAft>
                          <a:spcPts val="0"/>
                        </a:spcAft>
                        <a:buClr>
                          <a:srgbClr val="000000"/>
                        </a:buClr>
                        <a:buSzPts val="1300"/>
                        <a:buFont typeface="Arial"/>
                        <a:buChar char="●"/>
                      </a:pPr>
                      <a:r>
                        <a:rPr lang="en" sz="1300" u="none" strike="noStrike" cap="none"/>
                        <a:t>Post questions in the Chat Box</a:t>
                      </a:r>
                      <a:endParaRPr sz="1300" u="none" strike="noStrike" cap="none"/>
                    </a:p>
                  </a:txBody>
                  <a:tcPr marL="91450" marR="91450" marT="45725" marB="45725">
                    <a:solidFill>
                      <a:srgbClr val="A9DCF2">
                        <a:alpha val="67058"/>
                      </a:srgbClr>
                    </a:solidFill>
                  </a:tcPr>
                </a:tc>
                <a:tc>
                  <a:txBody>
                    <a:bodyPr/>
                    <a:lstStyle/>
                    <a:p>
                      <a:pPr marL="228600" marR="0" lvl="0" indent="-196850" algn="l" rtl="0">
                        <a:lnSpc>
                          <a:spcPct val="100000"/>
                        </a:lnSpc>
                        <a:spcBef>
                          <a:spcPts val="0"/>
                        </a:spcBef>
                        <a:spcAft>
                          <a:spcPts val="0"/>
                        </a:spcAft>
                        <a:buClr>
                          <a:srgbClr val="000000"/>
                        </a:buClr>
                        <a:buSzPts val="1300"/>
                        <a:buFont typeface="Arial"/>
                        <a:buChar char="●"/>
                      </a:pPr>
                      <a:r>
                        <a:rPr lang="en" sz="1300" u="none" strike="noStrike" cap="none"/>
                        <a:t>Take part in breakout activities and polls</a:t>
                      </a:r>
                      <a:endParaRPr sz="1300" u="none" strike="noStrike" cap="none"/>
                    </a:p>
                  </a:txBody>
                  <a:tcPr marL="91450" marR="91450" marT="45725" marB="45725">
                    <a:solidFill>
                      <a:srgbClr val="A9DCF2">
                        <a:alpha val="67058"/>
                      </a:srgbClr>
                    </a:solidFill>
                  </a:tcPr>
                </a:tc>
                <a:extLst>
                  <a:ext uri="{0D108BD9-81ED-4DB2-BD59-A6C34878D82A}">
                    <a16:rowId xmlns:a16="http://schemas.microsoft.com/office/drawing/2014/main" val="10001"/>
                  </a:ext>
                </a:extLst>
              </a:tr>
              <a:tr h="1262325">
                <a:tc>
                  <a:txBody>
                    <a:bodyPr/>
                    <a:lstStyle/>
                    <a:p>
                      <a:pPr marL="0" marR="0" lvl="0" indent="0" algn="l" rtl="0">
                        <a:lnSpc>
                          <a:spcPct val="100000"/>
                        </a:lnSpc>
                        <a:spcBef>
                          <a:spcPts val="0"/>
                        </a:spcBef>
                        <a:spcAft>
                          <a:spcPts val="0"/>
                        </a:spcAft>
                        <a:buClr>
                          <a:srgbClr val="000000"/>
                        </a:buClr>
                        <a:buSzPts val="2400"/>
                        <a:buFont typeface="Arial"/>
                        <a:buNone/>
                      </a:pPr>
                      <a:r>
                        <a:rPr lang="en" sz="1300" b="1" u="none" strike="noStrike" cap="none"/>
                        <a:t>Be </a:t>
                      </a:r>
                      <a:endParaRPr sz="1300" b="1" u="none" strike="noStrike" cap="none"/>
                    </a:p>
                    <a:p>
                      <a:pPr marL="0" marR="0" lvl="0" indent="0" algn="l" rtl="0">
                        <a:lnSpc>
                          <a:spcPct val="100000"/>
                        </a:lnSpc>
                        <a:spcBef>
                          <a:spcPts val="0"/>
                        </a:spcBef>
                        <a:spcAft>
                          <a:spcPts val="0"/>
                        </a:spcAft>
                        <a:buClr>
                          <a:srgbClr val="000000"/>
                        </a:buClr>
                        <a:buSzPts val="2400"/>
                        <a:buFont typeface="Arial"/>
                        <a:buNone/>
                      </a:pPr>
                      <a:r>
                        <a:rPr lang="en" sz="1300" b="1" u="none" strike="noStrike" cap="none"/>
                        <a:t>Respectful</a:t>
                      </a:r>
                      <a:endParaRPr sz="1300" b="1" u="none" strike="noStrike" cap="none"/>
                    </a:p>
                  </a:txBody>
                  <a:tcPr marL="91450" marR="91450" marT="45725" marB="45725"/>
                </a:tc>
                <a:tc>
                  <a:txBody>
                    <a:bodyPr/>
                    <a:lstStyle/>
                    <a:p>
                      <a:pPr marL="285750" marR="0" lvl="0" indent="-254000" algn="l" rtl="0">
                        <a:lnSpc>
                          <a:spcPct val="100000"/>
                        </a:lnSpc>
                        <a:spcBef>
                          <a:spcPts val="0"/>
                        </a:spcBef>
                        <a:spcAft>
                          <a:spcPts val="0"/>
                        </a:spcAft>
                        <a:buClr>
                          <a:srgbClr val="000000"/>
                        </a:buClr>
                        <a:buSzPts val="1300"/>
                        <a:buFont typeface="Arial"/>
                        <a:buChar char="●"/>
                      </a:pPr>
                      <a:r>
                        <a:rPr lang="en" sz="1300" u="none" strike="noStrike" cap="none"/>
                        <a:t>Listen to others</a:t>
                      </a:r>
                      <a:endParaRPr sz="1300" u="none" strike="noStrike" cap="none"/>
                    </a:p>
                    <a:p>
                      <a:pPr marL="285750" marR="0" lvl="0" indent="-254000" algn="l" rtl="0">
                        <a:lnSpc>
                          <a:spcPct val="100000"/>
                        </a:lnSpc>
                        <a:spcBef>
                          <a:spcPts val="0"/>
                        </a:spcBef>
                        <a:spcAft>
                          <a:spcPts val="0"/>
                        </a:spcAft>
                        <a:buClr>
                          <a:srgbClr val="000000"/>
                        </a:buClr>
                        <a:buSzPts val="1300"/>
                        <a:buFont typeface="Arial"/>
                        <a:buChar char="●"/>
                      </a:pPr>
                      <a:r>
                        <a:rPr lang="en" sz="1300" u="none" strike="noStrike" cap="none"/>
                        <a:t>Please mute your sound </a:t>
                      </a:r>
                      <a:endParaRPr sz="1300" u="none" strike="noStrike" cap="none"/>
                    </a:p>
                    <a:p>
                      <a:pPr marL="285750" marR="0" lvl="0" indent="-254000" algn="l" rtl="0">
                        <a:lnSpc>
                          <a:spcPct val="100000"/>
                        </a:lnSpc>
                        <a:spcBef>
                          <a:spcPts val="0"/>
                        </a:spcBef>
                        <a:spcAft>
                          <a:spcPts val="0"/>
                        </a:spcAft>
                        <a:buClr>
                          <a:srgbClr val="000000"/>
                        </a:buClr>
                        <a:buSzPts val="1300"/>
                        <a:buFont typeface="Arial"/>
                        <a:buChar char="●"/>
                      </a:pPr>
                      <a:r>
                        <a:rPr lang="en" sz="1300" u="none" strike="noStrike" cap="none"/>
                        <a:t>Follow up and complete tasks</a:t>
                      </a:r>
                      <a:endParaRPr sz="1300" u="none" strike="noStrike" cap="none"/>
                    </a:p>
                  </a:txBody>
                  <a:tcPr marL="91450" marR="91450" marT="45725" marB="45725"/>
                </a:tc>
                <a:tc>
                  <a:txBody>
                    <a:bodyPr/>
                    <a:lstStyle/>
                    <a:p>
                      <a:pPr marL="228600" marR="0" lvl="0" indent="-196850" algn="l" rtl="0">
                        <a:lnSpc>
                          <a:spcPct val="100000"/>
                        </a:lnSpc>
                        <a:spcBef>
                          <a:spcPts val="0"/>
                        </a:spcBef>
                        <a:spcAft>
                          <a:spcPts val="0"/>
                        </a:spcAft>
                        <a:buClr>
                          <a:srgbClr val="000000"/>
                        </a:buClr>
                        <a:buSzPts val="1300"/>
                        <a:buFont typeface="Arial"/>
                        <a:buChar char="●"/>
                      </a:pPr>
                      <a:r>
                        <a:rPr lang="en" sz="1300" u="none" strike="noStrike" cap="none"/>
                        <a:t>Use inclusive language</a:t>
                      </a:r>
                      <a:endParaRPr sz="1300" u="none" strike="noStrike" cap="none"/>
                    </a:p>
                  </a:txBody>
                  <a:tcPr marL="91450" marR="91450" marT="45725" marB="45725"/>
                </a:tc>
                <a:tc>
                  <a:txBody>
                    <a:bodyPr/>
                    <a:lstStyle/>
                    <a:p>
                      <a:pPr marL="228600" marR="0" lvl="0" indent="-196850" algn="l" rtl="0">
                        <a:lnSpc>
                          <a:spcPct val="100000"/>
                        </a:lnSpc>
                        <a:spcBef>
                          <a:spcPts val="0"/>
                        </a:spcBef>
                        <a:spcAft>
                          <a:spcPts val="0"/>
                        </a:spcAft>
                        <a:buClr>
                          <a:srgbClr val="000000"/>
                        </a:buClr>
                        <a:buSzPts val="1300"/>
                        <a:buFont typeface="Arial"/>
                        <a:buChar char="●"/>
                      </a:pPr>
                      <a:r>
                        <a:rPr lang="en" sz="1300" u="none" strike="noStrike" cap="none"/>
                        <a:t>Respond courageously</a:t>
                      </a:r>
                      <a:endParaRPr sz="1300" u="none" strike="noStrike" cap="none">
                        <a:solidFill>
                          <a:srgbClr val="000000"/>
                        </a:solidFill>
                        <a:latin typeface="Arial"/>
                        <a:ea typeface="Arial"/>
                        <a:cs typeface="Arial"/>
                        <a:sym typeface="Arial"/>
                      </a:endParaRPr>
                    </a:p>
                    <a:p>
                      <a:pPr marL="228600" marR="0" lvl="0" indent="-196850" algn="l" rtl="0">
                        <a:lnSpc>
                          <a:spcPct val="100000"/>
                        </a:lnSpc>
                        <a:spcBef>
                          <a:spcPts val="0"/>
                        </a:spcBef>
                        <a:spcAft>
                          <a:spcPts val="0"/>
                        </a:spcAft>
                        <a:buClr>
                          <a:srgbClr val="000000"/>
                        </a:buClr>
                        <a:buSzPts val="1300"/>
                        <a:buFont typeface="Arial"/>
                        <a:buChar char="●"/>
                      </a:pPr>
                      <a:r>
                        <a:rPr lang="en" sz="1300" u="none" strike="noStrike" cap="none"/>
                        <a:t>Please unmute and share your video in breakouts</a:t>
                      </a:r>
                      <a:endParaRPr sz="1300" u="none" strike="noStrike" cap="none"/>
                    </a:p>
                  </a:txBody>
                  <a:tcPr marL="91450" marR="91450" marT="45725" marB="45725"/>
                </a:tc>
                <a:extLst>
                  <a:ext uri="{0D108BD9-81ED-4DB2-BD59-A6C34878D82A}">
                    <a16:rowId xmlns:a16="http://schemas.microsoft.com/office/drawing/2014/main" val="10002"/>
                  </a:ext>
                </a:extLst>
              </a:tr>
              <a:tr h="976350">
                <a:tc>
                  <a:txBody>
                    <a:bodyPr/>
                    <a:lstStyle/>
                    <a:p>
                      <a:pPr marL="0" marR="0" lvl="0" indent="0" algn="l" rtl="0">
                        <a:lnSpc>
                          <a:spcPct val="100000"/>
                        </a:lnSpc>
                        <a:spcBef>
                          <a:spcPts val="0"/>
                        </a:spcBef>
                        <a:spcAft>
                          <a:spcPts val="0"/>
                        </a:spcAft>
                        <a:buClr>
                          <a:srgbClr val="000000"/>
                        </a:buClr>
                        <a:buSzPts val="2400"/>
                        <a:buFont typeface="Arial"/>
                        <a:buNone/>
                      </a:pPr>
                      <a:r>
                        <a:rPr lang="en" sz="1300" b="1" u="none" strike="noStrike" cap="none"/>
                        <a:t>Be Engaged</a:t>
                      </a:r>
                      <a:endParaRPr sz="1300" b="1" u="none" strike="noStrike" cap="none"/>
                    </a:p>
                  </a:txBody>
                  <a:tcPr marL="91450" marR="91450" marT="45725" marB="45725">
                    <a:solidFill>
                      <a:srgbClr val="A9DCF2">
                        <a:alpha val="67058"/>
                      </a:srgbClr>
                    </a:solidFill>
                  </a:tcPr>
                </a:tc>
                <a:tc>
                  <a:txBody>
                    <a:bodyPr/>
                    <a:lstStyle/>
                    <a:p>
                      <a:pPr marL="285750" marR="0" lvl="0" indent="-254000" algn="l" rtl="0">
                        <a:lnSpc>
                          <a:spcPct val="100000"/>
                        </a:lnSpc>
                        <a:spcBef>
                          <a:spcPts val="0"/>
                        </a:spcBef>
                        <a:spcAft>
                          <a:spcPts val="0"/>
                        </a:spcAft>
                        <a:buClr>
                          <a:srgbClr val="000000"/>
                        </a:buClr>
                        <a:buSzPts val="1300"/>
                        <a:buFont typeface="Arial"/>
                        <a:buChar char="●"/>
                      </a:pPr>
                      <a:r>
                        <a:rPr lang="en" sz="1300" u="none" strike="noStrike" cap="none"/>
                        <a:t>Please keep your video on as much as possible</a:t>
                      </a:r>
                      <a:endParaRPr sz="1300" u="none" strike="noStrike" cap="none"/>
                    </a:p>
                    <a:p>
                      <a:pPr marL="285750" marR="0" lvl="0" indent="-254000" algn="l" rtl="0">
                        <a:lnSpc>
                          <a:spcPct val="100000"/>
                        </a:lnSpc>
                        <a:spcBef>
                          <a:spcPts val="0"/>
                        </a:spcBef>
                        <a:spcAft>
                          <a:spcPts val="0"/>
                        </a:spcAft>
                        <a:buClr>
                          <a:srgbClr val="000000"/>
                        </a:buClr>
                        <a:buSzPts val="1300"/>
                        <a:buFont typeface="Arial"/>
                        <a:buChar char="●"/>
                      </a:pPr>
                      <a:r>
                        <a:rPr lang="en" sz="1300" u="none" strike="noStrike" cap="none"/>
                        <a:t>Ask what you need to know to understand and contribute</a:t>
                      </a:r>
                      <a:endParaRPr sz="1300" u="none" strike="noStrike" cap="none"/>
                    </a:p>
                  </a:txBody>
                  <a:tcPr marL="91450" marR="91450" marT="45725" marB="45725">
                    <a:solidFill>
                      <a:srgbClr val="A9DCF2">
                        <a:alpha val="67058"/>
                      </a:srgbClr>
                    </a:solidFill>
                  </a:tcPr>
                </a:tc>
                <a:tc>
                  <a:txBody>
                    <a:bodyPr/>
                    <a:lstStyle/>
                    <a:p>
                      <a:pPr marL="228600" marR="0" lvl="0" indent="-196850" algn="l" rtl="0">
                        <a:lnSpc>
                          <a:spcPct val="100000"/>
                        </a:lnSpc>
                        <a:spcBef>
                          <a:spcPts val="0"/>
                        </a:spcBef>
                        <a:spcAft>
                          <a:spcPts val="0"/>
                        </a:spcAft>
                        <a:buClr>
                          <a:srgbClr val="000000"/>
                        </a:buClr>
                        <a:buSzPts val="1300"/>
                        <a:buFont typeface="Arial"/>
                        <a:buChar char="●"/>
                      </a:pPr>
                      <a:r>
                        <a:rPr lang="en" sz="1300" u="none" strike="noStrike" cap="none"/>
                        <a:t>Share your expertise, information and ideas</a:t>
                      </a:r>
                      <a:endParaRPr sz="1300" u="none" strike="noStrike" cap="none"/>
                    </a:p>
                  </a:txBody>
                  <a:tcPr marL="91450" marR="91450" marT="45725" marB="45725">
                    <a:solidFill>
                      <a:srgbClr val="A9DCF2">
                        <a:alpha val="67058"/>
                      </a:srgbClr>
                    </a:solidFill>
                  </a:tcPr>
                </a:tc>
                <a:tc>
                  <a:txBody>
                    <a:bodyPr/>
                    <a:lstStyle/>
                    <a:p>
                      <a:pPr marL="228600" marR="0" lvl="0" indent="-196850" algn="l" rtl="0">
                        <a:lnSpc>
                          <a:spcPct val="100000"/>
                        </a:lnSpc>
                        <a:spcBef>
                          <a:spcPts val="0"/>
                        </a:spcBef>
                        <a:spcAft>
                          <a:spcPts val="0"/>
                        </a:spcAft>
                        <a:buClr>
                          <a:srgbClr val="000000"/>
                        </a:buClr>
                        <a:buSzPts val="1300"/>
                        <a:buFont typeface="Arial"/>
                        <a:buChar char="●"/>
                      </a:pPr>
                      <a:r>
                        <a:rPr lang="en" sz="1300" u="none" strike="noStrike" cap="none"/>
                        <a:t>Ask solution oriented questions</a:t>
                      </a:r>
                      <a:endParaRPr sz="1300" u="none" strike="noStrike" cap="none"/>
                    </a:p>
                  </a:txBody>
                  <a:tcPr marL="91450" marR="91450" marT="45725" marB="45725">
                    <a:solidFill>
                      <a:srgbClr val="A9DCF2">
                        <a:alpha val="67058"/>
                      </a:srgbClr>
                    </a:solidFill>
                  </a:tcPr>
                </a:tc>
                <a:extLst>
                  <a:ext uri="{0D108BD9-81ED-4DB2-BD59-A6C34878D82A}">
                    <a16:rowId xmlns:a16="http://schemas.microsoft.com/office/drawing/2014/main" val="10003"/>
                  </a:ext>
                </a:extLst>
              </a:tr>
              <a:tr h="1066950">
                <a:tc>
                  <a:txBody>
                    <a:bodyPr/>
                    <a:lstStyle/>
                    <a:p>
                      <a:pPr marL="0" marR="0" lvl="0" indent="0" algn="l" rtl="0">
                        <a:lnSpc>
                          <a:spcPct val="100000"/>
                        </a:lnSpc>
                        <a:spcBef>
                          <a:spcPts val="0"/>
                        </a:spcBef>
                        <a:spcAft>
                          <a:spcPts val="0"/>
                        </a:spcAft>
                        <a:buClr>
                          <a:srgbClr val="000000"/>
                        </a:buClr>
                        <a:buSzPts val="1300"/>
                        <a:buFont typeface="Arial"/>
                        <a:buNone/>
                      </a:pPr>
                      <a:r>
                        <a:rPr lang="en" sz="1300" b="1" i="1" u="none" strike="noStrike" cap="none"/>
                        <a:t>For Presenters</a:t>
                      </a:r>
                      <a:endParaRPr sz="1300" b="1" i="1" u="none" strike="noStrike" cap="none"/>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300"/>
                        <a:buFont typeface="Arial"/>
                        <a:buChar char="●"/>
                      </a:pPr>
                      <a:r>
                        <a:rPr lang="en" sz="1300" i="1" u="none" strike="noStrike" cap="none"/>
                        <a:t>Provide access to current materials</a:t>
                      </a:r>
                      <a:endParaRPr sz="1300" i="1" u="none" strike="noStrike" cap="none"/>
                    </a:p>
                  </a:txBody>
                  <a:tcPr marL="91450" marR="91450" marT="45725" marB="45725"/>
                </a:tc>
                <a:tc>
                  <a:txBody>
                    <a:bodyPr/>
                    <a:lstStyle/>
                    <a:p>
                      <a:pPr marL="228600" marR="0" lvl="0" indent="-196850" algn="l" rtl="0">
                        <a:lnSpc>
                          <a:spcPct val="100000"/>
                        </a:lnSpc>
                        <a:spcBef>
                          <a:spcPts val="0"/>
                        </a:spcBef>
                        <a:spcAft>
                          <a:spcPts val="0"/>
                        </a:spcAft>
                        <a:buClr>
                          <a:srgbClr val="000000"/>
                        </a:buClr>
                        <a:buSzPts val="1300"/>
                        <a:buFont typeface="Arial"/>
                        <a:buChar char="●"/>
                      </a:pPr>
                      <a:r>
                        <a:rPr lang="en" sz="1300" i="1" u="none" strike="noStrike" cap="none"/>
                        <a:t>Monitor chat box to respond to participants</a:t>
                      </a:r>
                      <a:endParaRPr sz="1300" i="1" u="none" strike="noStrike" cap="none"/>
                    </a:p>
                  </a:txBody>
                  <a:tcPr marL="91450" marR="91450" marT="45725" marB="45725"/>
                </a:tc>
                <a:tc>
                  <a:txBody>
                    <a:bodyPr/>
                    <a:lstStyle/>
                    <a:p>
                      <a:pPr marL="228600" marR="0" lvl="0" indent="-196850" algn="l" rtl="0">
                        <a:lnSpc>
                          <a:spcPct val="100000"/>
                        </a:lnSpc>
                        <a:spcBef>
                          <a:spcPts val="0"/>
                        </a:spcBef>
                        <a:spcAft>
                          <a:spcPts val="0"/>
                        </a:spcAft>
                        <a:buClr>
                          <a:srgbClr val="000000"/>
                        </a:buClr>
                        <a:buSzPts val="1300"/>
                        <a:buFont typeface="Arial"/>
                        <a:buChar char="●"/>
                      </a:pPr>
                      <a:r>
                        <a:rPr lang="en" sz="1300" i="1" u="none" strike="noStrike" cap="none"/>
                        <a:t>Provide break-out directions in chat box, once assigned</a:t>
                      </a:r>
                      <a:endParaRPr sz="1300" i="1" u="none" strike="noStrike" cap="none"/>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223"/>
        <p:cNvGrpSpPr/>
        <p:nvPr/>
      </p:nvGrpSpPr>
      <p:grpSpPr>
        <a:xfrm>
          <a:off x="0" y="0"/>
          <a:ext cx="0" cy="0"/>
          <a:chOff x="0" y="0"/>
          <a:chExt cx="0" cy="0"/>
        </a:xfrm>
      </p:grpSpPr>
      <p:sp>
        <p:nvSpPr>
          <p:cNvPr id="224" name="Google Shape;224;p20"/>
          <p:cNvSpPr txBox="1"/>
          <p:nvPr/>
        </p:nvSpPr>
        <p:spPr>
          <a:xfrm>
            <a:off x="346050" y="463225"/>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strike="noStrike" cap="none">
                <a:latin typeface="Verdana"/>
                <a:ea typeface="Verdana"/>
                <a:cs typeface="Verdana"/>
                <a:sym typeface="Verdana"/>
              </a:rPr>
              <a:t>Managing Complex Change</a:t>
            </a:r>
            <a:endParaRPr sz="1600" b="1" i="0" u="none" strike="noStrike" cap="none">
              <a:solidFill>
                <a:schemeClr val="accent1"/>
              </a:solidFill>
              <a:latin typeface="Verdana"/>
              <a:ea typeface="Verdana"/>
              <a:cs typeface="Verdana"/>
              <a:sym typeface="Verdana"/>
            </a:endParaRPr>
          </a:p>
        </p:txBody>
      </p:sp>
      <p:sp>
        <p:nvSpPr>
          <p:cNvPr id="226" name="Google Shape;226;p20">
            <a:extLst>
              <a:ext uri="{C183D7F6-B498-43B3-948B-1728B52AA6E4}">
                <adec:decorative xmlns:adec="http://schemas.microsoft.com/office/drawing/2017/decorative" val="1"/>
              </a:ext>
            </a:extLst>
          </p:cNvPr>
          <p:cNvSpPr/>
          <p:nvPr/>
        </p:nvSpPr>
        <p:spPr>
          <a:xfrm>
            <a:off x="346050" y="5537200"/>
            <a:ext cx="7080300" cy="1638300"/>
          </a:xfrm>
          <a:prstGeom prst="rect">
            <a:avLst/>
          </a:prstGeom>
          <a:solidFill>
            <a:srgbClr val="FFFFFF">
              <a:alpha val="6705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0"/>
          <p:cNvSpPr txBox="1"/>
          <p:nvPr/>
        </p:nvSpPr>
        <p:spPr>
          <a:xfrm>
            <a:off x="346200" y="5657850"/>
            <a:ext cx="7080300" cy="2262600"/>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600"/>
              <a:buFont typeface="Arial"/>
              <a:buNone/>
            </a:pPr>
            <a:r>
              <a:rPr lang="en" sz="1600" b="1" i="0" u="none" strike="noStrike" cap="none">
                <a:solidFill>
                  <a:srgbClr val="000000"/>
                </a:solidFill>
                <a:latin typeface="Calibri"/>
                <a:ea typeface="Calibri"/>
                <a:cs typeface="Calibri"/>
                <a:sym typeface="Calibri"/>
              </a:rPr>
              <a:t>In breakout groups, read each scenario and talk as a team about which step in managing complex change needs attention.  </a:t>
            </a:r>
            <a:endParaRPr sz="1600" b="1" i="0" u="none" strike="noStrike" cap="none">
              <a:solidFill>
                <a:srgbClr val="000000"/>
              </a:solidFill>
              <a:latin typeface="Calibri"/>
              <a:ea typeface="Calibri"/>
              <a:cs typeface="Calibri"/>
              <a:sym typeface="Calibri"/>
            </a:endParaRPr>
          </a:p>
          <a:p>
            <a:pPr marL="457200" marR="0" lvl="0" indent="-330200" algn="l" rtl="0">
              <a:lnSpc>
                <a:spcPct val="107916"/>
              </a:lnSpc>
              <a:spcBef>
                <a:spcPts val="0"/>
              </a:spcBef>
              <a:spcAft>
                <a:spcPts val="0"/>
              </a:spcAft>
              <a:buClr>
                <a:srgbClr val="000000"/>
              </a:buClr>
              <a:buSzPts val="1600"/>
              <a:buFont typeface="Calibri"/>
              <a:buChar char="●"/>
            </a:pPr>
            <a:r>
              <a:rPr lang="en" sz="1600" b="1" i="0" u="none" strike="noStrike" cap="none">
                <a:solidFill>
                  <a:srgbClr val="000000"/>
                </a:solidFill>
                <a:latin typeface="Calibri"/>
                <a:ea typeface="Calibri"/>
                <a:cs typeface="Calibri"/>
                <a:sym typeface="Calibri"/>
              </a:rPr>
              <a:t>What were folks feeling or experiencing? </a:t>
            </a:r>
            <a:endParaRPr sz="1600" b="1" i="0" u="none" strike="noStrike" cap="none">
              <a:solidFill>
                <a:srgbClr val="000000"/>
              </a:solidFill>
              <a:latin typeface="Calibri"/>
              <a:ea typeface="Calibri"/>
              <a:cs typeface="Calibri"/>
              <a:sym typeface="Calibri"/>
            </a:endParaRPr>
          </a:p>
          <a:p>
            <a:pPr marL="457200" marR="0" lvl="0" indent="-330200" algn="l" rtl="0">
              <a:lnSpc>
                <a:spcPct val="107916"/>
              </a:lnSpc>
              <a:spcBef>
                <a:spcPts val="0"/>
              </a:spcBef>
              <a:spcAft>
                <a:spcPts val="0"/>
              </a:spcAft>
              <a:buClr>
                <a:srgbClr val="000000"/>
              </a:buClr>
              <a:buSzPts val="1600"/>
              <a:buFont typeface="Calibri"/>
              <a:buChar char="●"/>
            </a:pPr>
            <a:r>
              <a:rPr lang="en" sz="1600" b="1" i="0" u="none" strike="noStrike" cap="none">
                <a:solidFill>
                  <a:srgbClr val="000000"/>
                </a:solidFill>
                <a:latin typeface="Calibri"/>
                <a:ea typeface="Calibri"/>
                <a:cs typeface="Calibri"/>
                <a:sym typeface="Calibri"/>
              </a:rPr>
              <a:t>Have you experienced something similar? </a:t>
            </a:r>
            <a:endParaRPr sz="1600" b="1" i="0" u="none" strike="noStrike" cap="none">
              <a:solidFill>
                <a:srgbClr val="000000"/>
              </a:solidFill>
              <a:latin typeface="Calibri"/>
              <a:ea typeface="Calibri"/>
              <a:cs typeface="Calibri"/>
              <a:sym typeface="Calibri"/>
            </a:endParaRPr>
          </a:p>
          <a:p>
            <a:pPr marL="457200" marR="0" lvl="0" indent="-330200" algn="l" rtl="0">
              <a:lnSpc>
                <a:spcPct val="107916"/>
              </a:lnSpc>
              <a:spcBef>
                <a:spcPts val="0"/>
              </a:spcBef>
              <a:spcAft>
                <a:spcPts val="0"/>
              </a:spcAft>
              <a:buClr>
                <a:srgbClr val="000000"/>
              </a:buClr>
              <a:buSzPts val="1600"/>
              <a:buFont typeface="Calibri"/>
              <a:buChar char="●"/>
            </a:pPr>
            <a:r>
              <a:rPr lang="en" sz="1600" b="1" i="0" u="none" strike="noStrike" cap="none">
                <a:solidFill>
                  <a:srgbClr val="000000"/>
                </a:solidFill>
                <a:latin typeface="Calibri"/>
                <a:ea typeface="Calibri"/>
                <a:cs typeface="Calibri"/>
                <a:sym typeface="Calibri"/>
              </a:rPr>
              <a:t>Talk about what should have taken place, or what you would do differently.</a:t>
            </a:r>
            <a:endParaRPr sz="1600" b="1" i="0" u="none" strike="noStrike" cap="none">
              <a:solidFill>
                <a:srgbClr val="000000"/>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p:txBody>
      </p:sp>
      <p:pic>
        <p:nvPicPr>
          <p:cNvPr id="228" name="Google Shape;228;p2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46050" y="967200"/>
            <a:ext cx="7080300" cy="4372215"/>
          </a:xfrm>
          <a:prstGeom prst="rect">
            <a:avLst/>
          </a:prstGeom>
          <a:noFill/>
          <a:ln>
            <a:noFill/>
          </a:ln>
        </p:spPr>
      </p:pic>
      <p:sp>
        <p:nvSpPr>
          <p:cNvPr id="229" name="Google Shape;229;p20"/>
          <p:cNvSpPr txBox="1"/>
          <p:nvPr/>
        </p:nvSpPr>
        <p:spPr>
          <a:xfrm>
            <a:off x="406400" y="7353300"/>
            <a:ext cx="7020000" cy="255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strike="noStrike" cap="none">
                <a:latin typeface="Roboto"/>
                <a:ea typeface="Roboto"/>
                <a:cs typeface="Roboto"/>
                <a:sym typeface="Roboto"/>
              </a:rPr>
              <a:t>Managing Complex Change Scenarios</a:t>
            </a:r>
            <a:endParaRPr sz="1600" b="1" i="0" u="none" strike="noStrike" cap="none">
              <a:solidFill>
                <a:srgbClr val="1155CC"/>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Roboto"/>
              <a:ea typeface="Roboto"/>
              <a:cs typeface="Roboto"/>
              <a:sym typeface="Roboto"/>
            </a:endParaRPr>
          </a:p>
          <a:p>
            <a:pPr marL="0" marR="0" lvl="0" indent="0" algn="l" rtl="0">
              <a:lnSpc>
                <a:spcPct val="107916"/>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1. Ms. Smith was the Department Chair of the English department in her high school. After a great summer off, she returned to her first week back at school with several professional learning opportunities.  She was surprised to see and hear that a new curriculum was being implemented within the English department.  As she took notes and gathered the resources, she kept wondering why they had chosen this curriculum and would this be the best curriculum for her students. At the division English department meeting, she asked several questions about when she would be “required” to start, if she could still use parts of the curriculum she had been using, expressing concerns if her students would “get it.”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233"/>
        <p:cNvGrpSpPr/>
        <p:nvPr/>
      </p:nvGrpSpPr>
      <p:grpSpPr>
        <a:xfrm>
          <a:off x="0" y="0"/>
          <a:ext cx="0" cy="0"/>
          <a:chOff x="0" y="0"/>
          <a:chExt cx="0" cy="0"/>
        </a:xfrm>
      </p:grpSpPr>
      <p:sp>
        <p:nvSpPr>
          <p:cNvPr id="234" name="Google Shape;234;p21"/>
          <p:cNvSpPr txBox="1"/>
          <p:nvPr/>
        </p:nvSpPr>
        <p:spPr>
          <a:xfrm>
            <a:off x="222300" y="177800"/>
            <a:ext cx="7327800" cy="989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Roboto"/>
                <a:ea typeface="Roboto"/>
                <a:cs typeface="Roboto"/>
                <a:sym typeface="Roboto"/>
              </a:rPr>
              <a:t>Managing Complex Change Scenarios</a:t>
            </a:r>
            <a:endParaRPr sz="1600" b="0" i="0" u="none" strike="noStrike" cap="none">
              <a:solidFill>
                <a:srgbClr val="000000"/>
              </a:solidFill>
              <a:latin typeface="Roboto"/>
              <a:ea typeface="Roboto"/>
              <a:cs typeface="Roboto"/>
              <a:sym typeface="Roboto"/>
            </a:endParaRPr>
          </a:p>
          <a:p>
            <a:pPr marL="0" marR="0" lvl="0" indent="0" algn="l" rtl="0">
              <a:lnSpc>
                <a:spcPct val="107916"/>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2. Mr. Taylor is a school social worker. He has been involved in providing mental health support to his four schools that he serves. One of his schools decided to incorporate a universal approach to providing mental health support to all students using an evidenced-based program. The administration worked with the school counselors to provide a scope and sequence of rolling out the program and provided training. Mr. Taylor was not a part of the initial planning meetings due to other responsibilities at other schools he served.  Ultimately, the training was excellent. Everyone understood the “why” and were so appreciative of an evidence based program to address their current needs. Once the program was implemented, many questions began to surface in regards to how and when to deliver the information and some of the support staff were confused about the steps and process of specific learning intentions. </a:t>
            </a:r>
            <a:endParaRPr sz="1400" b="0" i="0" u="none" strike="noStrike" cap="none">
              <a:solidFill>
                <a:srgbClr val="000000"/>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3. For 3 years the PE teachers have been providing a specialized program on substance abuse. Through the years, folks adapted the program to meet their needs, and there was very little feedback or evaluation of the outcomes--little data was shared on fidelity of implementation. Alarmingly, there had been an increase in suspensions related to substance use, and a student death due to an overdose, which was devastating to the staff and students. </a:t>
            </a:r>
            <a:endParaRPr sz="1400" b="0" i="0" u="none" strike="noStrike" cap="none">
              <a:solidFill>
                <a:srgbClr val="000000"/>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4. Mr. Jones has been implementing PBIS for two years. At first, it seemed the school was all on board and teachers seemed so excited! After two years of such dedication to the work, he’s beginning to wonder if it really matters? He often asks himself, “Am I making a difference?” “Does leadership even care about what I’m doing?” He began to think--“Why bother?!”</a:t>
            </a:r>
            <a:endParaRPr sz="1400" b="0" i="0" u="none" strike="noStrike" cap="none">
              <a:solidFill>
                <a:srgbClr val="000000"/>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5. Ms. Hernandez accepted her new position as principal at ABC Elementary School. Upon arriving to the division, she was told that they had a team of teachers and staff that had began to implement a multi-tiered system of support at the school. They had just received a grant, and they were in their first year of installation.  She was excited to learn more about the system of support and began digging deeper into the work with the team. They realized that the teachers were feeling more upset than excited about this new way of work. They were sharing out in the staff meetings things like, “It’s too much!” “What about training?” “How can we afford this?””This is going to take too much time out of the day.” </a:t>
            </a:r>
            <a:endParaRPr sz="1400" b="0" i="0" u="none" strike="noStrike" cap="none">
              <a:solidFill>
                <a:srgbClr val="000000"/>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7916"/>
              </a:lnSpc>
              <a:spcBef>
                <a:spcPts val="0"/>
              </a:spcBef>
              <a:spcAft>
                <a:spcPts val="80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6. Mr. Maxwell came back from a training and shared with the staff a new book study and program called XYZ.  He purchased 50 books and the license for all the teachers. The first day back at school, he quickly passed out the books with some comments and then moved on to the next agenda item. WOW! Everyone loved their shiny new book and the program seemed simple enough. After the newness wore off, Mr. Maxwell noticed that the books were collecting dust on the shelves, and that some of the teachers were not following through with some of the activities. He was pretty upset because he had spent a lot of money on this new initiative! </a:t>
            </a:r>
            <a:endParaRPr sz="1400" b="1" i="0" u="none" strike="noStrike" cap="none">
              <a:solidFill>
                <a:srgbClr val="000000"/>
              </a:solidFill>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238"/>
        <p:cNvGrpSpPr/>
        <p:nvPr/>
      </p:nvGrpSpPr>
      <p:grpSpPr>
        <a:xfrm>
          <a:off x="0" y="0"/>
          <a:ext cx="0" cy="0"/>
          <a:chOff x="0" y="0"/>
          <a:chExt cx="0" cy="0"/>
        </a:xfrm>
      </p:grpSpPr>
      <p:sp>
        <p:nvSpPr>
          <p:cNvPr id="239" name="Google Shape;239;p22"/>
          <p:cNvSpPr txBox="1"/>
          <p:nvPr/>
        </p:nvSpPr>
        <p:spPr>
          <a:xfrm>
            <a:off x="346050" y="376250"/>
            <a:ext cx="7080300" cy="677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Systems Coaching within a </a:t>
            </a:r>
            <a:endParaRPr sz="16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Multi-tiered System of Support</a:t>
            </a:r>
            <a:endParaRPr sz="1600" b="1" i="0" u="none" strike="noStrike" cap="none">
              <a:solidFill>
                <a:srgbClr val="000000"/>
              </a:solidFill>
              <a:latin typeface="Verdana"/>
              <a:ea typeface="Verdana"/>
              <a:cs typeface="Verdana"/>
              <a:sym typeface="Verdana"/>
            </a:endParaRPr>
          </a:p>
        </p:txBody>
      </p:sp>
      <p:sp>
        <p:nvSpPr>
          <p:cNvPr id="240" name="Google Shape;240;p22"/>
          <p:cNvSpPr txBox="1"/>
          <p:nvPr/>
        </p:nvSpPr>
        <p:spPr>
          <a:xfrm>
            <a:off x="346050" y="1028700"/>
            <a:ext cx="7080300" cy="431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Coaching for Systems Change</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100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Among other definitions and descriptions, ….”VTSS systems coaching is defined as the </a:t>
            </a:r>
            <a:r>
              <a:rPr lang="en" sz="1600" b="1" i="0" u="none" strike="noStrike" cap="none">
                <a:solidFill>
                  <a:srgbClr val="000000"/>
                </a:solidFill>
                <a:latin typeface="Verdana"/>
                <a:ea typeface="Verdana"/>
                <a:cs typeface="Verdana"/>
                <a:sym typeface="Verdana"/>
              </a:rPr>
              <a:t>set of skills</a:t>
            </a:r>
            <a:r>
              <a:rPr lang="en" sz="1600" b="0" i="0" u="none" strike="noStrike" cap="none">
                <a:solidFill>
                  <a:srgbClr val="000000"/>
                </a:solidFill>
                <a:latin typeface="Verdana"/>
                <a:ea typeface="Verdana"/>
                <a:cs typeface="Verdana"/>
                <a:sym typeface="Verdana"/>
              </a:rPr>
              <a:t> that provides embedded, sustained professional learning (training and coaching).”</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100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The Why Behind Systems Coaching</a:t>
            </a: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1000"/>
              </a:spcBef>
              <a:spcAft>
                <a:spcPts val="0"/>
              </a:spcAft>
              <a:buClr>
                <a:srgbClr val="000000"/>
              </a:buClr>
              <a:buSzPts val="1800"/>
              <a:buFont typeface="Arial"/>
              <a:buNone/>
            </a:pPr>
            <a:r>
              <a:rPr lang="en" sz="1600" b="0" i="0" u="none" strike="noStrike" cap="none">
                <a:solidFill>
                  <a:srgbClr val="000000"/>
                </a:solidFill>
                <a:latin typeface="Verdana"/>
                <a:ea typeface="Verdana"/>
                <a:cs typeface="Verdana"/>
                <a:sym typeface="Verdana"/>
              </a:rPr>
              <a:t>Through ongoing relationships and facilitating a cyclical process, systems coaching develops the </a:t>
            </a:r>
            <a:r>
              <a:rPr lang="en" sz="1600" b="1" i="0" u="none" strike="noStrike" cap="none">
                <a:solidFill>
                  <a:srgbClr val="000000"/>
                </a:solidFill>
                <a:latin typeface="Verdana"/>
                <a:ea typeface="Verdana"/>
                <a:cs typeface="Verdana"/>
                <a:sym typeface="Verdana"/>
              </a:rPr>
              <a:t>capacity</a:t>
            </a:r>
            <a:r>
              <a:rPr lang="en" sz="1600" b="0" i="0" u="none" strike="noStrike" cap="none">
                <a:solidFill>
                  <a:srgbClr val="000000"/>
                </a:solidFill>
                <a:latin typeface="Verdana"/>
                <a:ea typeface="Verdana"/>
                <a:cs typeface="Verdana"/>
                <a:sym typeface="Verdana"/>
              </a:rPr>
              <a:t> of </a:t>
            </a:r>
            <a:r>
              <a:rPr lang="en" sz="1600" b="1" i="0" u="none" strike="noStrike" cap="none">
                <a:solidFill>
                  <a:srgbClr val="000000"/>
                </a:solidFill>
                <a:latin typeface="Verdana"/>
                <a:ea typeface="Verdana"/>
                <a:cs typeface="Verdana"/>
                <a:sym typeface="Verdana"/>
              </a:rPr>
              <a:t>division and school</a:t>
            </a:r>
            <a:r>
              <a:rPr lang="en" sz="1600" b="0" i="0" u="none" strike="noStrike" cap="none">
                <a:solidFill>
                  <a:srgbClr val="000000"/>
                </a:solidFill>
                <a:latin typeface="Verdana"/>
                <a:ea typeface="Verdana"/>
                <a:cs typeface="Verdana"/>
                <a:sym typeface="Verdana"/>
              </a:rPr>
              <a:t> </a:t>
            </a:r>
            <a:r>
              <a:rPr lang="en" sz="1600" b="1" i="0" u="none" strike="noStrike" cap="none">
                <a:solidFill>
                  <a:srgbClr val="000000"/>
                </a:solidFill>
                <a:latin typeface="Verdana"/>
                <a:ea typeface="Verdana"/>
                <a:cs typeface="Verdana"/>
                <a:sym typeface="Verdana"/>
              </a:rPr>
              <a:t>leadership</a:t>
            </a:r>
            <a:r>
              <a:rPr lang="en" sz="1600" b="0" i="0" u="none" strike="noStrike" cap="none">
                <a:solidFill>
                  <a:srgbClr val="000000"/>
                </a:solidFill>
                <a:latin typeface="Verdana"/>
                <a:ea typeface="Verdana"/>
                <a:cs typeface="Verdana"/>
                <a:sym typeface="Verdana"/>
              </a:rPr>
              <a:t> teams to implement and align MTSS with their mission and goals </a:t>
            </a:r>
            <a:r>
              <a:rPr lang="en" sz="1600" b="0" i="1" u="none" strike="noStrike" cap="none">
                <a:solidFill>
                  <a:srgbClr val="000000"/>
                </a:solidFill>
                <a:latin typeface="Verdana"/>
                <a:ea typeface="Verdana"/>
                <a:cs typeface="Verdana"/>
                <a:sym typeface="Verdana"/>
              </a:rPr>
              <a:t>(outlined in strategic plans, continuous improvement plans, OSQ plans/MOUs, SEPI CAPs) </a:t>
            </a:r>
            <a:r>
              <a:rPr lang="en" sz="1600" b="0" i="0" u="none" strike="noStrike" cap="none">
                <a:solidFill>
                  <a:srgbClr val="000000"/>
                </a:solidFill>
                <a:latin typeface="Verdana"/>
                <a:ea typeface="Verdana"/>
                <a:cs typeface="Verdana"/>
                <a:sym typeface="Verdana"/>
              </a:rPr>
              <a:t>in order to enhance student outcomes.  </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360"/>
              </a:spcBef>
              <a:spcAft>
                <a:spcPts val="0"/>
              </a:spcAft>
              <a:buClr>
                <a:srgbClr val="000000"/>
              </a:buClr>
              <a:buSzPts val="1800"/>
              <a:buFont typeface="Arial"/>
              <a:buNone/>
            </a:pPr>
            <a:r>
              <a:rPr lang="en" sz="1600" b="0" i="0" u="none" strike="noStrike" cap="none">
                <a:solidFill>
                  <a:srgbClr val="000000"/>
                </a:solidFill>
                <a:latin typeface="Verdana"/>
                <a:ea typeface="Verdana"/>
                <a:cs typeface="Verdana"/>
                <a:sym typeface="Verdana"/>
              </a:rPr>
              <a:t>                                                     (March and Gaunt </a:t>
            </a:r>
            <a:r>
              <a:rPr lang="en" sz="1600" b="0" i="0" u="none" strike="noStrike" cap="none">
                <a:solidFill>
                  <a:srgbClr val="0000FF"/>
                </a:solidFill>
                <a:latin typeface="Verdana"/>
                <a:ea typeface="Verdana"/>
                <a:cs typeface="Verdana"/>
                <a:sym typeface="Verdana"/>
              </a:rPr>
              <a:t>2013</a:t>
            </a:r>
            <a:r>
              <a:rPr lang="en" sz="1600" b="0" i="0" u="none" strike="noStrike" cap="none">
                <a:solidFill>
                  <a:srgbClr val="000000"/>
                </a:solidFill>
                <a:latin typeface="Verdana"/>
                <a:ea typeface="Verdana"/>
                <a:cs typeface="Verdana"/>
                <a:sym typeface="Verdana"/>
              </a:rPr>
              <a:t>, p. 2)</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41" name="Google Shape;241;p22">
            <a:extLst>
              <a:ext uri="{C183D7F6-B498-43B3-948B-1728B52AA6E4}">
                <adec:decorative xmlns:adec="http://schemas.microsoft.com/office/drawing/2017/decorative" val="1"/>
              </a:ext>
            </a:extLst>
          </p:cNvPr>
          <p:cNvSpPr/>
          <p:nvPr/>
        </p:nvSpPr>
        <p:spPr>
          <a:xfrm>
            <a:off x="346050" y="4838700"/>
            <a:ext cx="7146900" cy="2070000"/>
          </a:xfrm>
          <a:prstGeom prst="rect">
            <a:avLst/>
          </a:prstGeom>
          <a:solidFill>
            <a:srgbClr val="FFFFFF">
              <a:alpha val="6705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2"/>
          <p:cNvSpPr txBox="1"/>
          <p:nvPr/>
        </p:nvSpPr>
        <p:spPr>
          <a:xfrm>
            <a:off x="469900" y="4813300"/>
            <a:ext cx="6781800" cy="67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Chunk and Chew</a:t>
            </a: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In breakout rooms, take a processing pause to spend a few moments to reflect on the last slide within this latest chunk of content (3 minutes of silence)</a:t>
            </a:r>
            <a:endParaRPr sz="16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Then allow each colleague share out an aha, thought or even question to consider (5 minutes to share)</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43" name="Google Shape;243;p22"/>
          <p:cNvSpPr txBox="1"/>
          <p:nvPr/>
        </p:nvSpPr>
        <p:spPr>
          <a:xfrm>
            <a:off x="331800" y="7023100"/>
            <a:ext cx="7175400" cy="287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Types of Activities </a:t>
            </a:r>
            <a:r>
              <a:rPr lang="en" sz="1600" b="0" i="0" u="none" strike="noStrike" cap="none">
                <a:solidFill>
                  <a:srgbClr val="000000"/>
                </a:solidFill>
                <a:latin typeface="Verdana"/>
                <a:ea typeface="Verdana"/>
                <a:cs typeface="Verdana"/>
                <a:sym typeface="Verdana"/>
              </a:rPr>
              <a:t>(may include, but not limited to):</a:t>
            </a:r>
            <a:endParaRPr sz="1600" b="0" i="0" u="none" strike="noStrike" cap="none">
              <a:solidFill>
                <a:srgbClr val="000000"/>
              </a:solidFill>
              <a:latin typeface="Verdana"/>
              <a:ea typeface="Verdana"/>
              <a:cs typeface="Verdana"/>
              <a:sym typeface="Verdana"/>
            </a:endParaRPr>
          </a:p>
          <a:p>
            <a:pPr marL="457200" marR="0" lvl="0" indent="-330323"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Organizing resources (Division, school, community) </a:t>
            </a:r>
            <a:endParaRPr sz="1600" b="0" i="0" u="none" strike="noStrike" cap="none">
              <a:solidFill>
                <a:srgbClr val="000000"/>
              </a:solidFill>
              <a:latin typeface="Verdana"/>
              <a:ea typeface="Verdana"/>
              <a:cs typeface="Verdana"/>
              <a:sym typeface="Verdana"/>
            </a:endParaRPr>
          </a:p>
          <a:p>
            <a:pPr marL="457200" marR="0" lvl="0" indent="-330323"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Developing protocols and procedures that facilitate logistics of implementation, </a:t>
            </a:r>
            <a:endParaRPr sz="1600" b="0" i="0" u="none" strike="noStrike" cap="none">
              <a:solidFill>
                <a:srgbClr val="000000"/>
              </a:solidFill>
              <a:latin typeface="Verdana"/>
              <a:ea typeface="Verdana"/>
              <a:cs typeface="Verdana"/>
              <a:sym typeface="Verdana"/>
            </a:endParaRPr>
          </a:p>
          <a:p>
            <a:pPr marL="457200" marR="0" lvl="0" indent="-330323"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Data-based planning and problem-solving; </a:t>
            </a:r>
            <a:endParaRPr sz="1600" b="0" i="0" u="none" strike="noStrike" cap="none">
              <a:solidFill>
                <a:srgbClr val="000000"/>
              </a:solidFill>
              <a:latin typeface="Verdana"/>
              <a:ea typeface="Verdana"/>
              <a:cs typeface="Verdana"/>
              <a:sym typeface="Verdana"/>
            </a:endParaRPr>
          </a:p>
          <a:p>
            <a:pPr marL="457200" marR="0" lvl="0" indent="-330323"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Using data to examine fidelity and outcomes, and </a:t>
            </a:r>
            <a:endParaRPr sz="1600" b="0" i="0" u="none" strike="noStrike" cap="none">
              <a:solidFill>
                <a:srgbClr val="000000"/>
              </a:solidFill>
              <a:latin typeface="Verdana"/>
              <a:ea typeface="Verdana"/>
              <a:cs typeface="Verdana"/>
              <a:sym typeface="Verdana"/>
            </a:endParaRPr>
          </a:p>
          <a:p>
            <a:pPr marL="457200" marR="0" lvl="0" indent="-330323"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Providing training and technical assistance </a:t>
            </a:r>
            <a:endParaRPr sz="1600" b="0" i="0" u="none" strike="noStrike" cap="none">
              <a:solidFill>
                <a:srgbClr val="000000"/>
              </a:solidFill>
              <a:latin typeface="Verdana"/>
              <a:ea typeface="Verdana"/>
              <a:cs typeface="Verdana"/>
              <a:sym typeface="Verdana"/>
            </a:endParaRPr>
          </a:p>
          <a:p>
            <a:pPr marL="457200" marR="0" lvl="0" indent="-330323"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Being mindful of the school context, culture, and climate </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247"/>
        <p:cNvGrpSpPr/>
        <p:nvPr/>
      </p:nvGrpSpPr>
      <p:grpSpPr>
        <a:xfrm>
          <a:off x="0" y="0"/>
          <a:ext cx="0" cy="0"/>
          <a:chOff x="0" y="0"/>
          <a:chExt cx="0" cy="0"/>
        </a:xfrm>
      </p:grpSpPr>
      <p:sp>
        <p:nvSpPr>
          <p:cNvPr id="248" name="Google Shape;248;p23"/>
          <p:cNvSpPr txBox="1"/>
          <p:nvPr/>
        </p:nvSpPr>
        <p:spPr>
          <a:xfrm>
            <a:off x="346050" y="376250"/>
            <a:ext cx="7080300" cy="677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Systems Coaching within a </a:t>
            </a:r>
            <a:endParaRPr sz="16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Multi-tiered System of Support</a:t>
            </a:r>
            <a:endParaRPr sz="1600" b="1" i="0" u="none" strike="noStrike" cap="none">
              <a:solidFill>
                <a:srgbClr val="000000"/>
              </a:solidFill>
              <a:latin typeface="Verdana"/>
              <a:ea typeface="Verdana"/>
              <a:cs typeface="Verdana"/>
              <a:sym typeface="Verdana"/>
            </a:endParaRPr>
          </a:p>
        </p:txBody>
      </p:sp>
      <p:sp>
        <p:nvSpPr>
          <p:cNvPr id="249" name="Google Shape;249;p23"/>
          <p:cNvSpPr txBox="1"/>
          <p:nvPr/>
        </p:nvSpPr>
        <p:spPr>
          <a:xfrm>
            <a:off x="346050" y="1181100"/>
            <a:ext cx="7080300" cy="2539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600" b="1" i="1" u="none" strike="noStrike" cap="none">
                <a:solidFill>
                  <a:srgbClr val="000000"/>
                </a:solidFill>
                <a:latin typeface="Trebuchet MS"/>
                <a:ea typeface="Trebuchet MS"/>
                <a:cs typeface="Trebuchet MS"/>
                <a:sym typeface="Trebuchet MS"/>
              </a:rPr>
              <a:t>At different times, this includes:</a:t>
            </a:r>
            <a:endParaRPr sz="1600" b="1" i="1" u="none" strike="noStrike" cap="none">
              <a:solidFill>
                <a:srgbClr val="000000"/>
              </a:solidFill>
              <a:latin typeface="Trebuchet MS"/>
              <a:ea typeface="Trebuchet MS"/>
              <a:cs typeface="Trebuchet MS"/>
              <a:sym typeface="Trebuchet MS"/>
            </a:endParaRPr>
          </a:p>
          <a:p>
            <a:pPr marL="457200" marR="0" lvl="0" indent="-330169" algn="l" rtl="0">
              <a:lnSpc>
                <a:spcPct val="100000"/>
              </a:lnSpc>
              <a:spcBef>
                <a:spcPts val="1000"/>
              </a:spcBef>
              <a:spcAft>
                <a:spcPts val="0"/>
              </a:spcAft>
              <a:buClr>
                <a:srgbClr val="000000"/>
              </a:buClr>
              <a:buSzPts val="1600"/>
              <a:buFont typeface="Noto Sans Symbols"/>
              <a:buChar char="●"/>
            </a:pPr>
            <a:r>
              <a:rPr lang="en" sz="1600" b="1" i="0" u="none" strike="noStrike" cap="none">
                <a:solidFill>
                  <a:srgbClr val="000000"/>
                </a:solidFill>
                <a:latin typeface="Trebuchet MS"/>
                <a:ea typeface="Trebuchet MS"/>
                <a:cs typeface="Trebuchet MS"/>
                <a:sym typeface="Trebuchet MS"/>
              </a:rPr>
              <a:t>Coaching for Individual Change</a:t>
            </a:r>
            <a:r>
              <a:rPr lang="en" sz="1600" b="0" i="0" u="none" strike="noStrike" cap="none">
                <a:solidFill>
                  <a:srgbClr val="000000"/>
                </a:solidFill>
                <a:latin typeface="Trebuchet MS"/>
                <a:ea typeface="Trebuchet MS"/>
                <a:cs typeface="Trebuchet MS"/>
                <a:sym typeface="Trebuchet MS"/>
              </a:rPr>
              <a:t>: focus on skill development, support and performance feedback (content specific: academic, behavior, social/emotional health, behavioral health, wellness)</a:t>
            </a:r>
            <a:endParaRPr sz="1600" b="0" i="0" u="none" strike="noStrike" cap="none">
              <a:solidFill>
                <a:srgbClr val="000000"/>
              </a:solidFill>
              <a:latin typeface="Trebuchet MS"/>
              <a:ea typeface="Trebuchet MS"/>
              <a:cs typeface="Trebuchet MS"/>
              <a:sym typeface="Trebuchet MS"/>
            </a:endParaRPr>
          </a:p>
          <a:p>
            <a:pPr marL="457200" marR="0" lvl="0" indent="-330169" algn="l" rtl="0">
              <a:lnSpc>
                <a:spcPct val="100000"/>
              </a:lnSpc>
              <a:spcBef>
                <a:spcPts val="1000"/>
              </a:spcBef>
              <a:spcAft>
                <a:spcPts val="0"/>
              </a:spcAft>
              <a:buClr>
                <a:srgbClr val="000000"/>
              </a:buClr>
              <a:buSzPts val="1600"/>
              <a:buFont typeface="Noto Sans Symbols"/>
              <a:buChar char="●"/>
            </a:pPr>
            <a:r>
              <a:rPr lang="en" sz="1600" b="1" i="0" u="none" strike="noStrike" cap="none">
                <a:solidFill>
                  <a:srgbClr val="000000"/>
                </a:solidFill>
                <a:latin typeface="Trebuchet MS"/>
                <a:ea typeface="Trebuchet MS"/>
                <a:cs typeface="Trebuchet MS"/>
                <a:sym typeface="Trebuchet MS"/>
              </a:rPr>
              <a:t>Coaching for Team/Group Change: </a:t>
            </a:r>
            <a:r>
              <a:rPr lang="en" sz="1600" b="0" i="0" u="none" strike="noStrike" cap="none">
                <a:solidFill>
                  <a:srgbClr val="000000"/>
                </a:solidFill>
                <a:latin typeface="Trebuchet MS"/>
                <a:ea typeface="Trebuchet MS"/>
                <a:cs typeface="Trebuchet MS"/>
                <a:sym typeface="Trebuchet MS"/>
              </a:rPr>
              <a:t>focus on collaboration and facilitation, group dynamics</a:t>
            </a:r>
            <a:endParaRPr sz="1600" b="0" i="0" u="none" strike="noStrike" cap="none">
              <a:solidFill>
                <a:srgbClr val="000000"/>
              </a:solidFill>
              <a:latin typeface="Trebuchet MS"/>
              <a:ea typeface="Trebuchet MS"/>
              <a:cs typeface="Trebuchet MS"/>
              <a:sym typeface="Trebuchet MS"/>
            </a:endParaRPr>
          </a:p>
          <a:p>
            <a:pPr marL="457200" marR="0" lvl="0" indent="-330168" algn="l" rtl="0">
              <a:lnSpc>
                <a:spcPct val="100000"/>
              </a:lnSpc>
              <a:spcBef>
                <a:spcPts val="1000"/>
              </a:spcBef>
              <a:spcAft>
                <a:spcPts val="1000"/>
              </a:spcAft>
              <a:buClr>
                <a:srgbClr val="000000"/>
              </a:buClr>
              <a:buSzPts val="1600"/>
              <a:buFont typeface="Trebuchet MS"/>
              <a:buChar char="●"/>
            </a:pPr>
            <a:r>
              <a:rPr lang="en" sz="1600" b="1" i="0" u="none" strike="noStrike" cap="none">
                <a:solidFill>
                  <a:srgbClr val="000000"/>
                </a:solidFill>
                <a:latin typeface="Trebuchet MS"/>
                <a:ea typeface="Trebuchet MS"/>
                <a:cs typeface="Trebuchet MS"/>
                <a:sym typeface="Trebuchet MS"/>
              </a:rPr>
              <a:t>Coaching for Systems Change: </a:t>
            </a:r>
            <a:r>
              <a:rPr lang="en" sz="1600" b="0" i="0" u="none" strike="noStrike" cap="none">
                <a:solidFill>
                  <a:srgbClr val="000000"/>
                </a:solidFill>
                <a:latin typeface="Trebuchet MS"/>
                <a:ea typeface="Trebuchet MS"/>
                <a:cs typeface="Trebuchet MS"/>
                <a:sym typeface="Trebuchet MS"/>
              </a:rPr>
              <a:t>focus on organizational change – removing barriers to implementation, aligning initiatives</a:t>
            </a:r>
            <a:endParaRPr sz="1600" b="0" i="0" u="none" strike="noStrike" cap="none">
              <a:solidFill>
                <a:srgbClr val="000000"/>
              </a:solidFill>
              <a:latin typeface="Verdana"/>
              <a:ea typeface="Verdana"/>
              <a:cs typeface="Verdana"/>
              <a:sym typeface="Verdana"/>
            </a:endParaRPr>
          </a:p>
        </p:txBody>
      </p:sp>
      <p:pic>
        <p:nvPicPr>
          <p:cNvPr id="250" name="Google Shape;250;p2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2400" y="3931800"/>
            <a:ext cx="7396650" cy="5263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254"/>
        <p:cNvGrpSpPr/>
        <p:nvPr/>
      </p:nvGrpSpPr>
      <p:grpSpPr>
        <a:xfrm>
          <a:off x="0" y="0"/>
          <a:ext cx="0" cy="0"/>
          <a:chOff x="0" y="0"/>
          <a:chExt cx="0" cy="0"/>
        </a:xfrm>
      </p:grpSpPr>
      <p:sp>
        <p:nvSpPr>
          <p:cNvPr id="255" name="Google Shape;255;p24"/>
          <p:cNvSpPr txBox="1"/>
          <p:nvPr/>
        </p:nvSpPr>
        <p:spPr>
          <a:xfrm>
            <a:off x="346050" y="3762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How will Systems Coaching Occur? Context matters!</a:t>
            </a:r>
            <a:endParaRPr sz="1600" b="1" i="0" u="none" strike="noStrike" cap="none">
              <a:solidFill>
                <a:srgbClr val="000000"/>
              </a:solidFill>
              <a:latin typeface="Verdana"/>
              <a:ea typeface="Verdana"/>
              <a:cs typeface="Verdana"/>
              <a:sym typeface="Verdana"/>
            </a:endParaRPr>
          </a:p>
        </p:txBody>
      </p:sp>
      <p:sp>
        <p:nvSpPr>
          <p:cNvPr id="256" name="Google Shape;256;p24"/>
          <p:cNvSpPr txBox="1"/>
          <p:nvPr/>
        </p:nvSpPr>
        <p:spPr>
          <a:xfrm>
            <a:off x="346050" y="1181100"/>
            <a:ext cx="7080300" cy="2421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600" b="1" i="1" u="none" strike="noStrike" cap="none">
                <a:solidFill>
                  <a:srgbClr val="000000"/>
                </a:solidFill>
                <a:latin typeface="Verdana"/>
                <a:ea typeface="Verdana"/>
                <a:cs typeface="Verdana"/>
                <a:sym typeface="Verdana"/>
              </a:rPr>
              <a:t>At different times, this includes:</a:t>
            </a:r>
            <a:endParaRPr sz="1600" b="1" i="1" u="none" strike="noStrike" cap="none">
              <a:solidFill>
                <a:srgbClr val="000000"/>
              </a:solidFill>
              <a:latin typeface="Verdana"/>
              <a:ea typeface="Verdana"/>
              <a:cs typeface="Verdana"/>
              <a:sym typeface="Verdana"/>
            </a:endParaRPr>
          </a:p>
          <a:p>
            <a:pPr marL="457200" marR="0" lvl="0" indent="-330168"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Attend DLT and SLT meetings</a:t>
            </a:r>
            <a:endParaRPr sz="1600" b="0" i="0" u="none" strike="noStrike" cap="none">
              <a:solidFill>
                <a:srgbClr val="000000"/>
              </a:solidFill>
              <a:latin typeface="Verdana"/>
              <a:ea typeface="Verdana"/>
              <a:cs typeface="Verdana"/>
              <a:sym typeface="Verdana"/>
            </a:endParaRPr>
          </a:p>
          <a:p>
            <a:pPr marL="457200" marR="0" lvl="0" indent="-330168"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Coach teams to be highly effective around data, systems and practices</a:t>
            </a:r>
            <a:endParaRPr sz="1600" b="0" i="0" u="none" strike="noStrike" cap="none">
              <a:solidFill>
                <a:srgbClr val="000000"/>
              </a:solidFill>
              <a:latin typeface="Verdana"/>
              <a:ea typeface="Verdana"/>
              <a:cs typeface="Verdana"/>
              <a:sym typeface="Verdana"/>
            </a:endParaRPr>
          </a:p>
          <a:p>
            <a:pPr marL="457200" marR="0" lvl="0" indent="-330168"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Guide teams through the phases of implementation</a:t>
            </a:r>
            <a:endParaRPr sz="1600" b="0" i="0" u="none" strike="noStrike" cap="none">
              <a:solidFill>
                <a:srgbClr val="000000"/>
              </a:solidFill>
              <a:latin typeface="Verdana"/>
              <a:ea typeface="Verdana"/>
              <a:cs typeface="Verdana"/>
              <a:sym typeface="Verdana"/>
            </a:endParaRPr>
          </a:p>
          <a:p>
            <a:pPr marL="457200" marR="0" lvl="0" indent="-330168" algn="l" rtl="0">
              <a:lnSpc>
                <a:spcPct val="100000"/>
              </a:lnSpc>
              <a:spcBef>
                <a:spcPts val="1000"/>
              </a:spcBef>
              <a:spcAft>
                <a:spcPts val="100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Be a cheerleader for capacity building at all levels within the system</a:t>
            </a:r>
            <a:endParaRPr sz="1600" b="0" i="0" u="none" strike="noStrike" cap="none">
              <a:solidFill>
                <a:srgbClr val="000000"/>
              </a:solidFill>
              <a:latin typeface="Verdana"/>
              <a:ea typeface="Verdana"/>
              <a:cs typeface="Verdana"/>
              <a:sym typeface="Verdana"/>
            </a:endParaRPr>
          </a:p>
        </p:txBody>
      </p:sp>
      <p:sp>
        <p:nvSpPr>
          <p:cNvPr id="257" name="Google Shape;257;p24"/>
          <p:cNvSpPr txBox="1"/>
          <p:nvPr/>
        </p:nvSpPr>
        <p:spPr>
          <a:xfrm>
            <a:off x="346050" y="3771900"/>
            <a:ext cx="7080300" cy="1426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600" b="1" i="1" u="none" strike="noStrike" cap="none">
                <a:solidFill>
                  <a:srgbClr val="000000"/>
                </a:solidFill>
                <a:latin typeface="Verdana"/>
                <a:ea typeface="Verdana"/>
                <a:cs typeface="Verdana"/>
                <a:sym typeface="Verdana"/>
              </a:rPr>
              <a:t>Coaching Supports</a:t>
            </a:r>
            <a:r>
              <a:rPr lang="en" sz="1600" b="1" i="1" u="none" strike="noStrike" cap="none">
                <a:solidFill>
                  <a:srgbClr val="000000"/>
                </a:solidFill>
                <a:latin typeface="Trebuchet MS"/>
                <a:ea typeface="Trebuchet MS"/>
                <a:cs typeface="Trebuchet MS"/>
                <a:sym typeface="Trebuchet MS"/>
              </a:rPr>
              <a:t>:</a:t>
            </a:r>
            <a:endParaRPr sz="1600" b="1" i="1" u="none" strike="noStrike" cap="none">
              <a:solidFill>
                <a:srgbClr val="000000"/>
              </a:solidFill>
              <a:latin typeface="Verdana"/>
              <a:ea typeface="Verdana"/>
              <a:cs typeface="Verdana"/>
              <a:sym typeface="Verdana"/>
            </a:endParaRPr>
          </a:p>
          <a:p>
            <a:pPr marL="457200" marR="0" lvl="0" indent="-330168"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Your state-level Systems Coach is there to help!</a:t>
            </a:r>
            <a:endParaRPr sz="1600" b="0" i="0" u="none" strike="noStrike" cap="none">
              <a:solidFill>
                <a:srgbClr val="000000"/>
              </a:solidFill>
              <a:latin typeface="Verdana"/>
              <a:ea typeface="Verdana"/>
              <a:cs typeface="Verdana"/>
              <a:sym typeface="Verdana"/>
            </a:endParaRPr>
          </a:p>
          <a:p>
            <a:pPr marL="457200" marR="0" lvl="0" indent="-330168" algn="l" rtl="0">
              <a:lnSpc>
                <a:spcPct val="100000"/>
              </a:lnSpc>
              <a:spcBef>
                <a:spcPts val="1000"/>
              </a:spcBef>
              <a:spcAft>
                <a:spcPts val="1000"/>
              </a:spcAft>
              <a:buClr>
                <a:srgbClr val="000000"/>
              </a:buClr>
              <a:buSzPts val="1600"/>
              <a:buFont typeface="Verdana"/>
              <a:buChar char="●"/>
            </a:pPr>
            <a:r>
              <a:rPr lang="en" sz="1600" b="0" i="0" u="sng" strike="noStrike" cap="none">
                <a:solidFill>
                  <a:schemeClr val="accen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The Coaching Checklist </a:t>
            </a:r>
            <a:r>
              <a:rPr lang="en" sz="1600" b="0" i="0" u="none" strike="noStrike" cap="none">
                <a:solidFill>
                  <a:srgbClr val="000000"/>
                </a:solidFill>
                <a:latin typeface="Verdana"/>
                <a:ea typeface="Verdana"/>
                <a:cs typeface="Verdana"/>
                <a:sym typeface="Verdana"/>
              </a:rPr>
              <a:t>links you to key tools used in the MTSS way of work</a:t>
            </a:r>
            <a:endParaRPr sz="1600" b="0" i="0" u="none" strike="noStrike" cap="none">
              <a:solidFill>
                <a:srgbClr val="000000"/>
              </a:solidFill>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261"/>
        <p:cNvGrpSpPr/>
        <p:nvPr/>
      </p:nvGrpSpPr>
      <p:grpSpPr>
        <a:xfrm>
          <a:off x="0" y="0"/>
          <a:ext cx="0" cy="0"/>
          <a:chOff x="0" y="0"/>
          <a:chExt cx="0" cy="0"/>
        </a:xfrm>
      </p:grpSpPr>
      <p:sp>
        <p:nvSpPr>
          <p:cNvPr id="262" name="Google Shape;262;p25">
            <a:extLst>
              <a:ext uri="{C183D7F6-B498-43B3-948B-1728B52AA6E4}">
                <adec:decorative xmlns:adec="http://schemas.microsoft.com/office/drawing/2017/decorative" val="1"/>
              </a:ext>
            </a:extLst>
          </p:cNvPr>
          <p:cNvSpPr txBox="1"/>
          <p:nvPr/>
        </p:nvSpPr>
        <p:spPr>
          <a:xfrm>
            <a:off x="346050" y="1529625"/>
            <a:ext cx="6904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pic>
        <p:nvPicPr>
          <p:cNvPr id="263" name="Google Shape;263;p2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5400000">
            <a:off x="-894176" y="1782374"/>
            <a:ext cx="9563877" cy="6951624"/>
          </a:xfrm>
          <a:prstGeom prst="rect">
            <a:avLst/>
          </a:prstGeom>
          <a:noFill/>
          <a:ln>
            <a:noFill/>
          </a:ln>
        </p:spPr>
      </p:pic>
      <p:sp>
        <p:nvSpPr>
          <p:cNvPr id="264" name="Google Shape;264;p25"/>
          <p:cNvSpPr txBox="1"/>
          <p:nvPr/>
        </p:nvSpPr>
        <p:spPr>
          <a:xfrm>
            <a:off x="434100" y="0"/>
            <a:ext cx="6904200" cy="30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sng" strike="noStrike" cap="none">
                <a:solidFill>
                  <a:schemeClr val="accent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Coaching Checklist 2.0</a:t>
            </a:r>
            <a:endParaRPr sz="1800" b="0" i="0" u="none" strike="noStrike" cap="none">
              <a:solidFill>
                <a:schemeClr val="accent1"/>
              </a:solidFill>
              <a:latin typeface="Verdana"/>
              <a:ea typeface="Verdana"/>
              <a:cs typeface="Verdana"/>
              <a:sym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268"/>
        <p:cNvGrpSpPr/>
        <p:nvPr/>
      </p:nvGrpSpPr>
      <p:grpSpPr>
        <a:xfrm>
          <a:off x="0" y="0"/>
          <a:ext cx="0" cy="0"/>
          <a:chOff x="0" y="0"/>
          <a:chExt cx="0" cy="0"/>
        </a:xfrm>
      </p:grpSpPr>
      <p:sp>
        <p:nvSpPr>
          <p:cNvPr id="269" name="Google Shape;269;p26">
            <a:extLst>
              <a:ext uri="{C183D7F6-B498-43B3-948B-1728B52AA6E4}">
                <adec:decorative xmlns:adec="http://schemas.microsoft.com/office/drawing/2017/decorative" val="1"/>
              </a:ext>
            </a:extLst>
          </p:cNvPr>
          <p:cNvSpPr txBox="1"/>
          <p:nvPr/>
        </p:nvSpPr>
        <p:spPr>
          <a:xfrm>
            <a:off x="346050" y="1529625"/>
            <a:ext cx="6904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pic>
        <p:nvPicPr>
          <p:cNvPr id="270" name="Google Shape;270;p2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5400000">
            <a:off x="-1026174" y="1476901"/>
            <a:ext cx="9919998" cy="71056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274"/>
        <p:cNvGrpSpPr/>
        <p:nvPr/>
      </p:nvGrpSpPr>
      <p:grpSpPr>
        <a:xfrm>
          <a:off x="0" y="0"/>
          <a:ext cx="0" cy="0"/>
          <a:chOff x="0" y="0"/>
          <a:chExt cx="0" cy="0"/>
        </a:xfrm>
      </p:grpSpPr>
      <p:sp>
        <p:nvSpPr>
          <p:cNvPr id="275" name="Google Shape;275;p27">
            <a:extLst>
              <a:ext uri="{C183D7F6-B498-43B3-948B-1728B52AA6E4}">
                <adec:decorative xmlns:adec="http://schemas.microsoft.com/office/drawing/2017/decorative" val="1"/>
              </a:ext>
            </a:extLst>
          </p:cNvPr>
          <p:cNvSpPr txBox="1"/>
          <p:nvPr/>
        </p:nvSpPr>
        <p:spPr>
          <a:xfrm>
            <a:off x="346050" y="1529625"/>
            <a:ext cx="6904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pic>
        <p:nvPicPr>
          <p:cNvPr id="276" name="Google Shape;276;p2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5400000">
            <a:off x="-1025099" y="1336726"/>
            <a:ext cx="9898798" cy="7353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280"/>
        <p:cNvGrpSpPr/>
        <p:nvPr/>
      </p:nvGrpSpPr>
      <p:grpSpPr>
        <a:xfrm>
          <a:off x="0" y="0"/>
          <a:ext cx="0" cy="0"/>
          <a:chOff x="0" y="0"/>
          <a:chExt cx="0" cy="0"/>
        </a:xfrm>
      </p:grpSpPr>
      <p:sp>
        <p:nvSpPr>
          <p:cNvPr id="281" name="Google Shape;281;p28">
            <a:extLst>
              <a:ext uri="{C183D7F6-B498-43B3-948B-1728B52AA6E4}">
                <adec:decorative xmlns:adec="http://schemas.microsoft.com/office/drawing/2017/decorative" val="1"/>
              </a:ext>
            </a:extLst>
          </p:cNvPr>
          <p:cNvSpPr txBox="1"/>
          <p:nvPr/>
        </p:nvSpPr>
        <p:spPr>
          <a:xfrm>
            <a:off x="346050" y="1529625"/>
            <a:ext cx="6904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pic>
        <p:nvPicPr>
          <p:cNvPr id="282" name="Google Shape;282;p2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5400000">
            <a:off x="-2482412" y="2812038"/>
            <a:ext cx="9834050" cy="44081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286"/>
        <p:cNvGrpSpPr/>
        <p:nvPr/>
      </p:nvGrpSpPr>
      <p:grpSpPr>
        <a:xfrm>
          <a:off x="0" y="0"/>
          <a:ext cx="0" cy="0"/>
          <a:chOff x="0" y="0"/>
          <a:chExt cx="0" cy="0"/>
        </a:xfrm>
      </p:grpSpPr>
      <p:sp>
        <p:nvSpPr>
          <p:cNvPr id="287" name="Google Shape;287;p29">
            <a:extLst>
              <a:ext uri="{C183D7F6-B498-43B3-948B-1728B52AA6E4}">
                <adec:decorative xmlns:adec="http://schemas.microsoft.com/office/drawing/2017/decorative" val="1"/>
              </a:ext>
            </a:extLst>
          </p:cNvPr>
          <p:cNvSpPr txBox="1"/>
          <p:nvPr/>
        </p:nvSpPr>
        <p:spPr>
          <a:xfrm>
            <a:off x="346050" y="1529625"/>
            <a:ext cx="6904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88" name="Google Shape;288;p29"/>
          <p:cNvSpPr txBox="1"/>
          <p:nvPr/>
        </p:nvSpPr>
        <p:spPr>
          <a:xfrm>
            <a:off x="571500" y="215900"/>
            <a:ext cx="6768900" cy="400200"/>
          </a:xfrm>
          <a:prstGeom prst="rect">
            <a:avLst/>
          </a:prstGeom>
          <a:solidFill>
            <a:srgbClr val="FFFFFF">
              <a:alpha val="67058"/>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Verdana"/>
                <a:ea typeface="Verdana"/>
                <a:cs typeface="Verdana"/>
                <a:sym typeface="Verdana"/>
              </a:rPr>
              <a:t>Notes</a:t>
            </a:r>
            <a:endParaRPr sz="1800" b="0" i="0" u="none" strike="noStrike" cap="none">
              <a:solidFill>
                <a:srgbClr val="000000"/>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80"/>
        <p:cNvGrpSpPr/>
        <p:nvPr/>
      </p:nvGrpSpPr>
      <p:grpSpPr>
        <a:xfrm>
          <a:off x="0" y="0"/>
          <a:ext cx="0" cy="0"/>
          <a:chOff x="0" y="0"/>
          <a:chExt cx="0" cy="0"/>
        </a:xfrm>
      </p:grpSpPr>
      <p:sp>
        <p:nvSpPr>
          <p:cNvPr id="81" name="Google Shape;81;p3"/>
          <p:cNvSpPr txBox="1"/>
          <p:nvPr/>
        </p:nvSpPr>
        <p:spPr>
          <a:xfrm>
            <a:off x="346050" y="3762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191919"/>
                </a:solidFill>
                <a:latin typeface="Verdana"/>
                <a:ea typeface="Verdana"/>
                <a:cs typeface="Verdana"/>
                <a:sym typeface="Verdana"/>
              </a:rPr>
              <a:t>MTSS 101</a:t>
            </a:r>
            <a:endParaRPr sz="1600" b="1" i="0" u="none" strike="noStrike" cap="none">
              <a:solidFill>
                <a:srgbClr val="191919"/>
              </a:solidFill>
              <a:latin typeface="Verdana"/>
              <a:ea typeface="Verdana"/>
              <a:cs typeface="Verdana"/>
              <a:sym typeface="Verdana"/>
            </a:endParaRPr>
          </a:p>
        </p:txBody>
      </p:sp>
      <p:sp>
        <p:nvSpPr>
          <p:cNvPr id="82" name="Google Shape;82;p3"/>
          <p:cNvSpPr txBox="1"/>
          <p:nvPr/>
        </p:nvSpPr>
        <p:spPr>
          <a:xfrm>
            <a:off x="346050" y="6196350"/>
            <a:ext cx="7080300" cy="3895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1" i="0" u="none" strike="noStrike" cap="none">
                <a:solidFill>
                  <a:srgbClr val="000000"/>
                </a:solidFill>
                <a:latin typeface="Calibri"/>
                <a:ea typeface="Calibri"/>
                <a:cs typeface="Calibri"/>
                <a:sym typeface="Calibri"/>
              </a:rPr>
              <a:t>Systems Analogy</a:t>
            </a:r>
            <a:endParaRPr sz="1600" b="1" i="0" u="none" strike="noStrike" cap="none">
              <a:solidFill>
                <a:srgbClr val="000000"/>
              </a:solidFill>
              <a:latin typeface="Calibri"/>
              <a:ea typeface="Calibri"/>
              <a:cs typeface="Calibri"/>
              <a:sym typeface="Calibri"/>
            </a:endParaRPr>
          </a:p>
          <a:p>
            <a:pPr marL="457200" marR="0" lvl="0" indent="-330200" algn="l" rtl="0">
              <a:lnSpc>
                <a:spcPct val="115000"/>
              </a:lnSpc>
              <a:spcBef>
                <a:spcPts val="0"/>
              </a:spcBef>
              <a:spcAft>
                <a:spcPts val="0"/>
              </a:spcAft>
              <a:buClr>
                <a:srgbClr val="000000"/>
              </a:buClr>
              <a:buSzPts val="1600"/>
              <a:buFont typeface="Calibri"/>
              <a:buChar char="●"/>
            </a:pPr>
            <a:r>
              <a:rPr lang="en" sz="1600" b="0" i="0" u="none" strike="noStrike" cap="none">
                <a:solidFill>
                  <a:srgbClr val="000000"/>
                </a:solidFill>
                <a:latin typeface="Calibri"/>
                <a:ea typeface="Calibri"/>
                <a:cs typeface="Calibri"/>
                <a:sym typeface="Calibri"/>
              </a:rPr>
              <a:t>Most of us have a GP - a doctor who is our biological systems manager, one that helps us achieve, maintain, prevent, and or tune-up our subsystems which make up our whole body.</a:t>
            </a:r>
            <a:endParaRPr sz="1600" b="0" i="0" u="none" strike="noStrike" cap="none">
              <a:solidFill>
                <a:srgbClr val="000000"/>
              </a:solidFill>
              <a:latin typeface="Calibri"/>
              <a:ea typeface="Calibri"/>
              <a:cs typeface="Calibri"/>
              <a:sym typeface="Calibri"/>
            </a:endParaRPr>
          </a:p>
          <a:p>
            <a:pPr marL="457200" marR="0" lvl="0" indent="-330200" algn="l" rtl="0">
              <a:lnSpc>
                <a:spcPct val="115000"/>
              </a:lnSpc>
              <a:spcBef>
                <a:spcPts val="0"/>
              </a:spcBef>
              <a:spcAft>
                <a:spcPts val="0"/>
              </a:spcAft>
              <a:buClr>
                <a:srgbClr val="444444"/>
              </a:buClr>
              <a:buSzPts val="1600"/>
              <a:buFont typeface="Arial"/>
              <a:buChar char="●"/>
            </a:pPr>
            <a:r>
              <a:rPr lang="en" sz="1600" b="0" i="0" u="none" strike="noStrike" cap="none">
                <a:solidFill>
                  <a:srgbClr val="000000"/>
                </a:solidFill>
                <a:latin typeface="Calibri"/>
                <a:ea typeface="Calibri"/>
                <a:cs typeface="Calibri"/>
                <a:sym typeface="Calibri"/>
              </a:rPr>
              <a:t>Your GP has a maintenance checklist of those subsystems, they proactively request</a:t>
            </a:r>
            <a:r>
              <a:rPr lang="en" sz="1600">
                <a:latin typeface="Calibri"/>
                <a:ea typeface="Calibri"/>
                <a:cs typeface="Calibri"/>
                <a:sym typeface="Calibri"/>
              </a:rPr>
              <a:t> </a:t>
            </a:r>
            <a:r>
              <a:rPr lang="en" sz="1600" b="0" i="0" u="none" strike="noStrike" cap="none">
                <a:solidFill>
                  <a:srgbClr val="000000"/>
                </a:solidFill>
                <a:latin typeface="Calibri"/>
                <a:ea typeface="Calibri"/>
                <a:cs typeface="Calibri"/>
                <a:sym typeface="Calibri"/>
              </a:rPr>
              <a:t>blood work to analyze health of cell</a:t>
            </a:r>
            <a:r>
              <a:rPr lang="en" sz="1600">
                <a:latin typeface="Calibri"/>
                <a:ea typeface="Calibri"/>
                <a:cs typeface="Calibri"/>
                <a:sym typeface="Calibri"/>
              </a:rPr>
              <a:t>s,</a:t>
            </a:r>
            <a:r>
              <a:rPr lang="en" sz="1600" b="0" i="0" u="none" strike="noStrike" cap="none">
                <a:solidFill>
                  <a:srgbClr val="000000"/>
                </a:solidFill>
                <a:latin typeface="Calibri"/>
                <a:ea typeface="Calibri"/>
                <a:cs typeface="Calibri"/>
                <a:sym typeface="Calibri"/>
              </a:rPr>
              <a:t> check your blood pressure,  ears, send you for </a:t>
            </a:r>
            <a:r>
              <a:rPr lang="en" sz="1600">
                <a:latin typeface="Calibri"/>
                <a:ea typeface="Calibri"/>
                <a:cs typeface="Calibri"/>
                <a:sym typeface="Calibri"/>
              </a:rPr>
              <a:t>your c</a:t>
            </a:r>
            <a:r>
              <a:rPr lang="en" sz="1600" b="0" i="0" u="none" strike="noStrike" cap="none">
                <a:solidFill>
                  <a:srgbClr val="000000"/>
                </a:solidFill>
                <a:latin typeface="Calibri"/>
                <a:ea typeface="Calibri"/>
                <a:cs typeface="Calibri"/>
                <a:sym typeface="Calibri"/>
              </a:rPr>
              <a:t>olonoscopy/mammograms etc.</a:t>
            </a:r>
            <a:r>
              <a:rPr lang="en" sz="1600">
                <a:latin typeface="Calibri"/>
                <a:ea typeface="Calibri"/>
                <a:cs typeface="Calibri"/>
                <a:sym typeface="Calibri"/>
              </a:rPr>
              <a:t>, </a:t>
            </a:r>
            <a:r>
              <a:rPr lang="en" sz="1600" b="0" i="0" u="none" strike="noStrike" cap="none">
                <a:solidFill>
                  <a:srgbClr val="000000"/>
                </a:solidFill>
                <a:latin typeface="Calibri"/>
                <a:ea typeface="Calibri"/>
                <a:cs typeface="Calibri"/>
                <a:sym typeface="Calibri"/>
              </a:rPr>
              <a:t>making sure all your subsystems are working as a  whole to achieve ultimate health, energy and quality of life. That is what you want your GP to do. And when something gets out of whack with one of your subsystems, </a:t>
            </a:r>
            <a:r>
              <a:rPr lang="en" sz="1600">
                <a:latin typeface="Calibri"/>
                <a:ea typeface="Calibri"/>
                <a:cs typeface="Calibri"/>
                <a:sym typeface="Calibri"/>
              </a:rPr>
              <a:t>such as palpitations</a:t>
            </a:r>
            <a:r>
              <a:rPr lang="en" sz="1600" b="0" i="0" u="none" strike="noStrike" cap="none">
                <a:solidFill>
                  <a:srgbClr val="000000"/>
                </a:solidFill>
                <a:latin typeface="Calibri"/>
                <a:ea typeface="Calibri"/>
                <a:cs typeface="Calibri"/>
                <a:sym typeface="Calibri"/>
              </a:rPr>
              <a:t> of the heart, your GP might send you to a subsystems specialist</a:t>
            </a:r>
            <a:r>
              <a:rPr lang="en" sz="1600">
                <a:latin typeface="Calibri"/>
                <a:ea typeface="Calibri"/>
                <a:cs typeface="Calibri"/>
                <a:sym typeface="Calibri"/>
              </a:rPr>
              <a:t> - a </a:t>
            </a:r>
            <a:r>
              <a:rPr lang="en" sz="1600" b="0" i="0" u="none" strike="noStrike" cap="none">
                <a:solidFill>
                  <a:srgbClr val="000000"/>
                </a:solidFill>
                <a:latin typeface="Calibri"/>
                <a:ea typeface="Calibri"/>
                <a:cs typeface="Calibri"/>
                <a:sym typeface="Calibri"/>
              </a:rPr>
              <a:t> heart </a:t>
            </a:r>
            <a:r>
              <a:rPr lang="en" sz="1600">
                <a:latin typeface="Calibri"/>
                <a:ea typeface="Calibri"/>
                <a:cs typeface="Calibri"/>
                <a:sym typeface="Calibri"/>
              </a:rPr>
              <a:t>doctor.</a:t>
            </a: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p:txBody>
      </p:sp>
      <p:pic>
        <p:nvPicPr>
          <p:cNvPr id="83" name="Google Shape;83;p3" descr="Diagram of human body explaining what different organs do"/>
          <p:cNvPicPr preferRelativeResize="0"/>
          <p:nvPr/>
        </p:nvPicPr>
        <p:blipFill rotWithShape="1">
          <a:blip r:embed="rId3">
            <a:alphaModFix/>
          </a:blip>
          <a:srcRect/>
          <a:stretch/>
        </p:blipFill>
        <p:spPr>
          <a:xfrm>
            <a:off x="721800" y="1417625"/>
            <a:ext cx="6397400" cy="4526150"/>
          </a:xfrm>
          <a:prstGeom prst="rect">
            <a:avLst/>
          </a:prstGeom>
          <a:noFill/>
          <a:ln>
            <a:noFill/>
          </a:ln>
        </p:spPr>
      </p:pic>
      <p:sp>
        <p:nvSpPr>
          <p:cNvPr id="84" name="Google Shape;84;p3"/>
          <p:cNvSpPr txBox="1"/>
          <p:nvPr/>
        </p:nvSpPr>
        <p:spPr>
          <a:xfrm>
            <a:off x="409625" y="917150"/>
            <a:ext cx="7080300" cy="43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191919"/>
                </a:solidFill>
                <a:latin typeface="Roboto"/>
                <a:ea typeface="Roboto"/>
                <a:cs typeface="Roboto"/>
                <a:sym typeface="Roboto"/>
              </a:rPr>
              <a:t>First and foremost, this work is about SYSTEMS!!</a:t>
            </a:r>
            <a:endParaRPr sz="1800" b="0" i="0" u="none" strike="noStrike" cap="none">
              <a:solidFill>
                <a:srgbClr val="191919"/>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292"/>
        <p:cNvGrpSpPr/>
        <p:nvPr/>
      </p:nvGrpSpPr>
      <p:grpSpPr>
        <a:xfrm>
          <a:off x="0" y="0"/>
          <a:ext cx="0" cy="0"/>
          <a:chOff x="0" y="0"/>
          <a:chExt cx="0" cy="0"/>
        </a:xfrm>
      </p:grpSpPr>
      <p:sp>
        <p:nvSpPr>
          <p:cNvPr id="293" name="Google Shape;293;p30"/>
          <p:cNvSpPr txBox="1"/>
          <p:nvPr/>
        </p:nvSpPr>
        <p:spPr>
          <a:xfrm>
            <a:off x="346050" y="376250"/>
            <a:ext cx="7080300" cy="677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Unpacking Core Component #1 Aligned Organizational Structures</a:t>
            </a:r>
            <a:endParaRPr sz="1600" b="1" i="0" u="none" strike="noStrike" cap="none">
              <a:solidFill>
                <a:srgbClr val="000000"/>
              </a:solidFill>
              <a:latin typeface="Verdana"/>
              <a:ea typeface="Verdana"/>
              <a:cs typeface="Verdana"/>
              <a:sym typeface="Verdana"/>
            </a:endParaRPr>
          </a:p>
        </p:txBody>
      </p:sp>
      <p:sp>
        <p:nvSpPr>
          <p:cNvPr id="294" name="Google Shape;294;p30"/>
          <p:cNvSpPr txBox="1"/>
          <p:nvPr/>
        </p:nvSpPr>
        <p:spPr>
          <a:xfrm>
            <a:off x="346050" y="1104900"/>
            <a:ext cx="7080300" cy="2883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Trebuchet MS"/>
                <a:ea typeface="Trebuchet MS"/>
                <a:cs typeface="Trebuchet MS"/>
                <a:sym typeface="Trebuchet MS"/>
              </a:rPr>
              <a:t>Feature 1: Leadership and Teaming</a:t>
            </a:r>
            <a:endParaRPr sz="14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Verdana"/>
                <a:ea typeface="Verdana"/>
                <a:cs typeface="Verdana"/>
                <a:sym typeface="Verdana"/>
              </a:rPr>
              <a:t>Implementation of evidence-based practices and systems are guided, coordinated and administered by a local team comprised of representation from leadership, stakeholders, implementers, consumers, and content experts. This team is responsible for ensuring high implementation fidelity, communication, management of resources, and data-based decision-making.</a:t>
            </a: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1" i="1"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360"/>
              </a:spcBef>
              <a:spcAft>
                <a:spcPts val="0"/>
              </a:spcAft>
              <a:buClr>
                <a:srgbClr val="000000"/>
              </a:buClr>
              <a:buSzPts val="1400"/>
              <a:buFont typeface="Arial"/>
              <a:buNone/>
            </a:pPr>
            <a:r>
              <a:rPr lang="en" sz="1400" b="1" i="0" u="none" strike="noStrike" cap="none">
                <a:solidFill>
                  <a:srgbClr val="000000"/>
                </a:solidFill>
                <a:latin typeface="Verdana"/>
                <a:ea typeface="Verdana"/>
                <a:cs typeface="Verdana"/>
                <a:sym typeface="Verdana"/>
              </a:rPr>
              <a:t>Functions of a Division Leadership Team</a:t>
            </a: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pic>
        <p:nvPicPr>
          <p:cNvPr id="295" name="Google Shape;295;p3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12648" y="3424073"/>
            <a:ext cx="5693574" cy="4482175"/>
          </a:xfrm>
          <a:prstGeom prst="rect">
            <a:avLst/>
          </a:prstGeom>
          <a:noFill/>
          <a:ln>
            <a:noFill/>
          </a:ln>
        </p:spPr>
      </p:pic>
      <p:sp>
        <p:nvSpPr>
          <p:cNvPr id="296" name="Google Shape;296;p30"/>
          <p:cNvSpPr txBox="1"/>
          <p:nvPr/>
        </p:nvSpPr>
        <p:spPr>
          <a:xfrm>
            <a:off x="346050" y="8051000"/>
            <a:ext cx="7080300" cy="14307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The Division will get a functional team of diverse stakeholders together</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Holds the vision &amp; drives implementation</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Ensures communication pathways</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Defines roles/responsibilities of teams</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Develops standard meeting processes</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Leads results driven action planning </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Creates parallel structures for schools</a:t>
            </a: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300"/>
        <p:cNvGrpSpPr/>
        <p:nvPr/>
      </p:nvGrpSpPr>
      <p:grpSpPr>
        <a:xfrm>
          <a:off x="0" y="0"/>
          <a:ext cx="0" cy="0"/>
          <a:chOff x="0" y="0"/>
          <a:chExt cx="0" cy="0"/>
        </a:xfrm>
      </p:grpSpPr>
      <p:sp>
        <p:nvSpPr>
          <p:cNvPr id="301" name="Google Shape;301;p31"/>
          <p:cNvSpPr txBox="1"/>
          <p:nvPr/>
        </p:nvSpPr>
        <p:spPr>
          <a:xfrm>
            <a:off x="346050" y="376250"/>
            <a:ext cx="7080300" cy="677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Unpacking Core Component #1 Aligned Organizational Structures</a:t>
            </a:r>
            <a:endParaRPr sz="1600" b="1" i="0" u="none" strike="noStrike" cap="none">
              <a:solidFill>
                <a:srgbClr val="000000"/>
              </a:solidFill>
              <a:latin typeface="Verdana"/>
              <a:ea typeface="Verdana"/>
              <a:cs typeface="Verdana"/>
              <a:sym typeface="Verdana"/>
            </a:endParaRPr>
          </a:p>
        </p:txBody>
      </p:sp>
      <p:sp>
        <p:nvSpPr>
          <p:cNvPr id="302" name="Google Shape;302;p31"/>
          <p:cNvSpPr txBox="1"/>
          <p:nvPr/>
        </p:nvSpPr>
        <p:spPr>
          <a:xfrm>
            <a:off x="346050" y="1104900"/>
            <a:ext cx="7080300" cy="369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Trebuchet MS"/>
                <a:ea typeface="Trebuchet MS"/>
                <a:cs typeface="Trebuchet MS"/>
                <a:sym typeface="Trebuchet MS"/>
              </a:rPr>
              <a:t>Feature 1: Leadership and Teaming (cont.)</a:t>
            </a:r>
            <a:endParaRPr sz="14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400"/>
              <a:buFont typeface="Arial"/>
              <a:buNone/>
            </a:pPr>
            <a:r>
              <a:rPr lang="en" sz="1400" b="0" i="0" u="none" strike="noStrike" cap="none">
                <a:solidFill>
                  <a:srgbClr val="000000"/>
                </a:solidFill>
                <a:latin typeface="Verdana"/>
                <a:ea typeface="Verdana"/>
                <a:cs typeface="Verdana"/>
                <a:sym typeface="Verdana"/>
              </a:rPr>
              <a:t>A Division Coordinator is named to oversee logistics and provide high-level sponsorship of the implementation effort: securing funding, allocating release time, protecting time for DLT meetings, providing leadership for alignment with existing and new initiatives, etc. </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640"/>
              </a:spcBef>
              <a:spcAft>
                <a:spcPts val="0"/>
              </a:spcAft>
              <a:buClr>
                <a:srgbClr val="000000"/>
              </a:buClr>
              <a:buSzPts val="1400"/>
              <a:buFont typeface="Arial"/>
              <a:buChar char="•"/>
            </a:pPr>
            <a:r>
              <a:rPr lang="en" sz="1400" b="0" i="0" u="none" strike="noStrike" cap="none">
                <a:solidFill>
                  <a:srgbClr val="000000"/>
                </a:solidFill>
                <a:latin typeface="Verdana"/>
                <a:ea typeface="Verdana"/>
                <a:cs typeface="Verdana"/>
                <a:sym typeface="Verdana"/>
              </a:rPr>
              <a:t>Additionally, at least one or more Division Systems Coaches are identified. That’s you!</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640"/>
              </a:spcBef>
              <a:spcAft>
                <a:spcPts val="0"/>
              </a:spcAft>
              <a:buClr>
                <a:srgbClr val="000000"/>
              </a:buClr>
              <a:buSzPts val="1400"/>
              <a:buFont typeface="Arial"/>
              <a:buChar char="•"/>
            </a:pPr>
            <a:r>
              <a:rPr lang="en" sz="1400" b="0" i="0" u="none" strike="noStrike" cap="none">
                <a:solidFill>
                  <a:srgbClr val="000000"/>
                </a:solidFill>
                <a:latin typeface="Verdana"/>
                <a:ea typeface="Verdana"/>
                <a:cs typeface="Verdana"/>
                <a:sym typeface="Verdana"/>
              </a:rPr>
              <a:t>Division Coordinator may also serve as a division coach, or share roles and tasks with a partner.</a:t>
            </a: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03" name="Google Shape;303;p31"/>
          <p:cNvSpPr txBox="1"/>
          <p:nvPr/>
        </p:nvSpPr>
        <p:spPr>
          <a:xfrm>
            <a:off x="256275" y="3771900"/>
            <a:ext cx="7243200" cy="21240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Verdana"/>
                <a:ea typeface="Verdana"/>
                <a:cs typeface="Verdana"/>
                <a:sym typeface="Verdana"/>
              </a:rPr>
              <a:t>Find the sample Roles and Responsibilities link in the Coaching Checklist</a:t>
            </a: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Verdana"/>
                <a:ea typeface="Verdana"/>
                <a:cs typeface="Verdana"/>
                <a:sym typeface="Verdana"/>
              </a:rPr>
              <a:t>REFLECTION:  Review the “MTSS Roles and Responsibilities” and examine how it flows from top to bottom </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Are your teams designed to serve the identified roles and responsibilities? What do you have? Where are there gaps?</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Do you notice common threads across entities? </a:t>
            </a: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pic>
        <p:nvPicPr>
          <p:cNvPr id="304" name="Google Shape;304;p31" descr="Cover of Elena Aguilar's The Art of Coaching Teams"/>
          <p:cNvPicPr preferRelativeResize="0"/>
          <p:nvPr/>
        </p:nvPicPr>
        <p:blipFill rotWithShape="1">
          <a:blip r:embed="rId3">
            <a:alphaModFix/>
          </a:blip>
          <a:srcRect/>
          <a:stretch/>
        </p:blipFill>
        <p:spPr>
          <a:xfrm>
            <a:off x="4884024" y="6585000"/>
            <a:ext cx="2615450" cy="3458900"/>
          </a:xfrm>
          <a:prstGeom prst="rect">
            <a:avLst/>
          </a:prstGeom>
          <a:noFill/>
          <a:ln w="9525" cap="flat" cmpd="sng">
            <a:solidFill>
              <a:srgbClr val="191919"/>
            </a:solidFill>
            <a:prstDash val="solid"/>
            <a:round/>
            <a:headEnd type="none" w="sm" len="sm"/>
            <a:tailEnd type="none" w="sm" len="sm"/>
          </a:ln>
        </p:spPr>
      </p:pic>
      <p:sp>
        <p:nvSpPr>
          <p:cNvPr id="305" name="Google Shape;305;p31"/>
          <p:cNvSpPr txBox="1"/>
          <p:nvPr/>
        </p:nvSpPr>
        <p:spPr>
          <a:xfrm>
            <a:off x="269850" y="5981700"/>
            <a:ext cx="7080300" cy="152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Trebuchet MS"/>
                <a:ea typeface="Trebuchet MS"/>
                <a:cs typeface="Trebuchet MS"/>
                <a:sym typeface="Trebuchet MS"/>
              </a:rPr>
              <a:t>Resources to support your work: </a:t>
            </a:r>
            <a:r>
              <a:rPr lang="en" sz="1400" b="0" i="0" u="sng" strike="noStrike" cap="none">
                <a:solidFill>
                  <a:srgbClr val="9454C3"/>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https://brightmorningteam.com/</a:t>
            </a:r>
            <a:endParaRPr sz="14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52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pic>
        <p:nvPicPr>
          <p:cNvPr id="306" name="Google Shape;306;p31" descr="Cover of the 2022 Bright Morning Memberships handbook"/>
          <p:cNvPicPr preferRelativeResize="0"/>
          <p:nvPr/>
        </p:nvPicPr>
        <p:blipFill rotWithShape="1">
          <a:blip r:embed="rId5">
            <a:alphaModFix/>
          </a:blip>
          <a:srcRect l="8062" b="7714"/>
          <a:stretch/>
        </p:blipFill>
        <p:spPr>
          <a:xfrm>
            <a:off x="546275" y="6470700"/>
            <a:ext cx="3254277" cy="3535099"/>
          </a:xfrm>
          <a:prstGeom prst="rect">
            <a:avLst/>
          </a:prstGeom>
          <a:noFill/>
          <a:ln w="9525" cap="flat" cmpd="sng">
            <a:solidFill>
              <a:srgbClr val="3E7FCD"/>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310"/>
        <p:cNvGrpSpPr/>
        <p:nvPr/>
      </p:nvGrpSpPr>
      <p:grpSpPr>
        <a:xfrm>
          <a:off x="0" y="0"/>
          <a:ext cx="0" cy="0"/>
          <a:chOff x="0" y="0"/>
          <a:chExt cx="0" cy="0"/>
        </a:xfrm>
      </p:grpSpPr>
      <p:sp>
        <p:nvSpPr>
          <p:cNvPr id="311" name="Google Shape;311;p32"/>
          <p:cNvSpPr txBox="1"/>
          <p:nvPr/>
        </p:nvSpPr>
        <p:spPr>
          <a:xfrm>
            <a:off x="346050" y="3762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MTSS Cascading Roles and Responsibilities</a:t>
            </a:r>
            <a:endParaRPr sz="1600" b="1" i="0" u="none" strike="noStrike" cap="none">
              <a:solidFill>
                <a:srgbClr val="000000"/>
              </a:solidFill>
              <a:latin typeface="Verdana"/>
              <a:ea typeface="Verdana"/>
              <a:cs typeface="Verdana"/>
              <a:sym typeface="Verdana"/>
            </a:endParaRPr>
          </a:p>
        </p:txBody>
      </p:sp>
      <p:sp>
        <p:nvSpPr>
          <p:cNvPr id="312" name="Google Shape;312;p32"/>
          <p:cNvSpPr txBox="1"/>
          <p:nvPr/>
        </p:nvSpPr>
        <p:spPr>
          <a:xfrm>
            <a:off x="346050" y="803025"/>
            <a:ext cx="7080300" cy="8108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a:solidFill>
                  <a:srgbClr val="000000"/>
                </a:solidFill>
                <a:latin typeface="Verdana"/>
                <a:ea typeface="Verdana"/>
                <a:cs typeface="Verdana"/>
                <a:sym typeface="Verdana"/>
              </a:rPr>
              <a:t> </a:t>
            </a:r>
            <a:r>
              <a:rPr lang="en" sz="1400" b="0" i="1" u="none" strike="noStrike" cap="none">
                <a:solidFill>
                  <a:srgbClr val="000000"/>
                </a:solidFill>
                <a:latin typeface="Verdana"/>
                <a:ea typeface="Verdana"/>
                <a:cs typeface="Verdana"/>
                <a:sym typeface="Verdana"/>
              </a:rPr>
              <a:t>(SAMPLE)  </a:t>
            </a:r>
            <a:r>
              <a:rPr lang="en" sz="1400" b="1" i="0" u="none" strike="noStrike" cap="none">
                <a:solidFill>
                  <a:srgbClr val="000000"/>
                </a:solidFill>
                <a:latin typeface="Verdana"/>
                <a:ea typeface="Verdana"/>
                <a:cs typeface="Verdana"/>
                <a:sym typeface="Verdana"/>
              </a:rPr>
              <a:t>VTSS CASCADING ROLES &amp; RESPONSIBILITIES</a:t>
            </a:r>
            <a:endParaRPr sz="1400" b="0" i="1" u="none" strike="noStrike" cap="none">
              <a:solidFill>
                <a:srgbClr val="000000"/>
              </a:solidFill>
              <a:latin typeface="Verdana"/>
              <a:ea typeface="Verdana"/>
              <a:cs typeface="Verdana"/>
              <a:sym typeface="Verdana"/>
            </a:endParaRPr>
          </a:p>
          <a:p>
            <a:pPr marL="0" marR="0" lvl="0" indent="0" algn="ctr" rtl="0">
              <a:lnSpc>
                <a:spcPct val="115000"/>
              </a:lnSpc>
              <a:spcBef>
                <a:spcPts val="0"/>
              </a:spcBef>
              <a:spcAft>
                <a:spcPts val="0"/>
              </a:spcAft>
              <a:buClr>
                <a:srgbClr val="000000"/>
              </a:buClr>
              <a:buSzPts val="1400"/>
              <a:buFont typeface="Arial"/>
              <a:buNone/>
            </a:pPr>
            <a:r>
              <a:rPr lang="en" sz="1400" b="0" i="1" u="none" strike="noStrike" cap="none">
                <a:solidFill>
                  <a:srgbClr val="000000"/>
                </a:solidFill>
                <a:latin typeface="Verdana"/>
                <a:ea typeface="Verdana"/>
                <a:cs typeface="Verdana"/>
                <a:sym typeface="Verdana"/>
              </a:rPr>
              <a:t>Depending on the size and needs of the Division, they may have some or all of these defined roles</a:t>
            </a:r>
            <a:endParaRPr sz="1400" b="0" i="1" u="none" strike="noStrike" cap="none">
              <a:solidFill>
                <a:srgbClr val="000000"/>
              </a:solidFill>
              <a:latin typeface="Verdana"/>
              <a:ea typeface="Verdana"/>
              <a:cs typeface="Verdana"/>
              <a:sym typeface="Verdana"/>
            </a:endParaRPr>
          </a:p>
          <a:p>
            <a:pPr marL="0" marR="0" lvl="0" indent="0" algn="ctr" rtl="0">
              <a:lnSpc>
                <a:spcPct val="115000"/>
              </a:lnSpc>
              <a:spcBef>
                <a:spcPts val="0"/>
              </a:spcBef>
              <a:spcAft>
                <a:spcPts val="0"/>
              </a:spcAft>
              <a:buClr>
                <a:srgbClr val="000000"/>
              </a:buClr>
              <a:buSzPts val="1400"/>
              <a:buFont typeface="Arial"/>
              <a:buNone/>
            </a:pPr>
            <a:endParaRPr sz="1400" b="0" i="1"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400"/>
              <a:buFont typeface="Arial"/>
              <a:buNone/>
            </a:pPr>
            <a:r>
              <a:rPr lang="en" sz="1400" b="1" i="1" u="sng" strike="noStrike" cap="none">
                <a:solidFill>
                  <a:srgbClr val="000000"/>
                </a:solidFill>
                <a:latin typeface="Verdana"/>
                <a:ea typeface="Verdana"/>
                <a:cs typeface="Verdana"/>
                <a:sym typeface="Verdana"/>
              </a:rPr>
              <a:t>EXECUTIVE LEADERSHIP TEAM (ELT):</a:t>
            </a:r>
            <a:endParaRPr sz="1400" b="1" i="1" u="sng"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400"/>
              <a:buFont typeface="Arial"/>
              <a:buNone/>
            </a:pPr>
            <a:r>
              <a:rPr lang="en" sz="1400" b="0" i="1" u="none" strike="noStrike" cap="none">
                <a:solidFill>
                  <a:srgbClr val="000000"/>
                </a:solidFill>
                <a:latin typeface="Verdana"/>
                <a:ea typeface="Verdana"/>
                <a:cs typeface="Verdana"/>
                <a:sym typeface="Verdana"/>
              </a:rPr>
              <a:t>This team is more common in larger divisions where large scale work is more distributed </a:t>
            </a:r>
            <a:endParaRPr sz="1400" b="1" i="1" u="sng"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Be the public presence (messaging)  in support of implementation efforts (spread the vision and clear expectations for division initiatives) </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Participate in Quarterly meetings for updates from DIT and assistance in addressing barriers</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Support progress monitoring efforts, facilitating communication and addressing barriers as needed </a:t>
            </a:r>
            <a:endParaRPr sz="14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Verdana"/>
                <a:ea typeface="Verdana"/>
                <a:cs typeface="Verdana"/>
                <a:sym typeface="Verdana"/>
              </a:rPr>
              <a:t> </a:t>
            </a:r>
            <a:endParaRPr sz="14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400"/>
              <a:buFont typeface="Arial"/>
              <a:buNone/>
            </a:pPr>
            <a:r>
              <a:rPr lang="en" sz="1400" b="1" i="1" u="sng" strike="noStrike" cap="none">
                <a:solidFill>
                  <a:srgbClr val="000000"/>
                </a:solidFill>
                <a:latin typeface="Verdana"/>
                <a:ea typeface="Verdana"/>
                <a:cs typeface="Verdana"/>
                <a:sym typeface="Verdana"/>
              </a:rPr>
              <a:t>DIVISION LEADERSHIP or IMPLEMENTATION TEAM (DLT or DIT)</a:t>
            </a:r>
            <a:r>
              <a:rPr lang="en" sz="1400" b="1" i="1" u="none" strike="noStrike" cap="none">
                <a:solidFill>
                  <a:srgbClr val="000000"/>
                </a:solidFill>
                <a:latin typeface="Verdana"/>
                <a:ea typeface="Verdana"/>
                <a:cs typeface="Verdana"/>
                <a:sym typeface="Verdana"/>
              </a:rPr>
              <a:t> </a:t>
            </a:r>
            <a:endParaRPr sz="1400" b="1" i="1"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400"/>
              <a:buFont typeface="Arial"/>
              <a:buNone/>
            </a:pPr>
            <a:r>
              <a:rPr lang="en" sz="1400" b="0" i="1" u="none" strike="noStrike" cap="none">
                <a:solidFill>
                  <a:srgbClr val="000000"/>
                </a:solidFill>
                <a:latin typeface="Verdana"/>
                <a:ea typeface="Verdana"/>
                <a:cs typeface="Verdana"/>
                <a:sym typeface="Verdana"/>
              </a:rPr>
              <a:t>Divisions that do not have an ELT, may choose to call this team the Division Leadership Team (DLT)</a:t>
            </a:r>
            <a:endParaRPr sz="1400" b="1" i="1" u="sng"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Attend monthly team meetings</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Send a representative group to statewide training events that will report back to entire team</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Develop  and progress monitor annual division implementation plan</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Progress monitor school level implementation for fidelity and alignment of division initiatives and anticipated outcomes</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Design a coaching system to support school level implementation</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222222"/>
                </a:solidFill>
                <a:latin typeface="Verdana"/>
                <a:ea typeface="Verdana"/>
                <a:cs typeface="Verdana"/>
                <a:sym typeface="Verdana"/>
              </a:rPr>
              <a:t>Support systems coaches’ professional growth plan; schedule and provide space for coaches’ meetings</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Ensure access to, and effectiveness of, coaching service delivery plans </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222222"/>
                </a:solidFill>
                <a:latin typeface="Verdana"/>
                <a:ea typeface="Verdana"/>
                <a:cs typeface="Verdana"/>
                <a:sym typeface="Verdana"/>
              </a:rPr>
              <a:t>Design Professional Learning plans for all staff around division initiatives</a:t>
            </a:r>
            <a:endParaRPr sz="1400" b="0" i="0" u="none" strike="noStrike" cap="none">
              <a:solidFill>
                <a:srgbClr val="222222"/>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222222"/>
                </a:solidFill>
                <a:latin typeface="Verdana"/>
                <a:ea typeface="Verdana"/>
                <a:cs typeface="Verdana"/>
                <a:sym typeface="Verdana"/>
              </a:rPr>
              <a:t>Monitor progress and fidelity to coaching plans</a:t>
            </a:r>
            <a:endParaRPr sz="1400" b="0" i="0" u="none" strike="noStrike" cap="none">
              <a:solidFill>
                <a:srgbClr val="222222"/>
              </a:solidFill>
              <a:latin typeface="Verdana"/>
              <a:ea typeface="Verdana"/>
              <a:cs typeface="Verdana"/>
              <a:sym typeface="Verdana"/>
            </a:endParaRPr>
          </a:p>
          <a:p>
            <a:pPr marL="228600" marR="0" lvl="0" indent="-228600" algn="l" rtl="0">
              <a:lnSpc>
                <a:spcPct val="115000"/>
              </a:lnSpc>
              <a:spcBef>
                <a:spcPts val="0"/>
              </a:spcBef>
              <a:spcAft>
                <a:spcPts val="0"/>
              </a:spcAft>
              <a:buClr>
                <a:srgbClr val="222222"/>
              </a:buClr>
              <a:buSzPts val="1400"/>
              <a:buFont typeface="Verdana"/>
              <a:buChar char="●"/>
            </a:pPr>
            <a:r>
              <a:rPr lang="en" sz="1400" b="0" i="0" u="none" strike="noStrike" cap="none">
                <a:solidFill>
                  <a:srgbClr val="222222"/>
                </a:solidFill>
                <a:latin typeface="Verdana"/>
                <a:ea typeface="Verdana"/>
                <a:cs typeface="Verdana"/>
                <a:sym typeface="Verdana"/>
              </a:rPr>
              <a:t>Design and monitor grant funds, and build sustainability within the division</a:t>
            </a:r>
            <a:endParaRPr sz="1400" b="0" i="0" u="none" strike="noStrike" cap="none">
              <a:solidFill>
                <a:srgbClr val="222222"/>
              </a:solidFill>
              <a:latin typeface="Verdana"/>
              <a:ea typeface="Verdana"/>
              <a:cs typeface="Verdana"/>
              <a:sym typeface="Verdana"/>
            </a:endParaRPr>
          </a:p>
          <a:p>
            <a:pPr marL="0" marR="0" lvl="0" indent="0" algn="l" rtl="0">
              <a:lnSpc>
                <a:spcPct val="115000"/>
              </a:lnSpc>
              <a:spcBef>
                <a:spcPts val="200"/>
              </a:spcBef>
              <a:spcAft>
                <a:spcPts val="0"/>
              </a:spcAft>
              <a:buClr>
                <a:srgbClr val="000000"/>
              </a:buClr>
              <a:buSzPts val="1400"/>
              <a:buFont typeface="Arial"/>
              <a:buNone/>
            </a:pPr>
            <a:r>
              <a:rPr lang="en" sz="1400" b="0" i="0" u="none" strike="noStrike" cap="none">
                <a:solidFill>
                  <a:srgbClr val="000000"/>
                </a:solidFill>
                <a:latin typeface="Verdana"/>
                <a:ea typeface="Verdana"/>
                <a:cs typeface="Verdana"/>
                <a:sym typeface="Verdana"/>
              </a:rPr>
              <a:t> </a:t>
            </a:r>
            <a:endParaRPr sz="1400" b="1" i="1" u="none" strike="noStrike" cap="none">
              <a:solidFill>
                <a:srgbClr val="000000"/>
              </a:solidFill>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316"/>
        <p:cNvGrpSpPr/>
        <p:nvPr/>
      </p:nvGrpSpPr>
      <p:grpSpPr>
        <a:xfrm>
          <a:off x="0" y="0"/>
          <a:ext cx="0" cy="0"/>
          <a:chOff x="0" y="0"/>
          <a:chExt cx="0" cy="0"/>
        </a:xfrm>
      </p:grpSpPr>
      <p:sp>
        <p:nvSpPr>
          <p:cNvPr id="317" name="Google Shape;317;p33"/>
          <p:cNvSpPr txBox="1"/>
          <p:nvPr/>
        </p:nvSpPr>
        <p:spPr>
          <a:xfrm>
            <a:off x="346050" y="3762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MTSS Cascading Roles and Responsibilities (cont.)</a:t>
            </a:r>
            <a:endParaRPr sz="1600" b="1" i="0" u="none" strike="noStrike" cap="none">
              <a:solidFill>
                <a:srgbClr val="000000"/>
              </a:solidFill>
              <a:latin typeface="Verdana"/>
              <a:ea typeface="Verdana"/>
              <a:cs typeface="Verdana"/>
              <a:sym typeface="Verdana"/>
            </a:endParaRPr>
          </a:p>
        </p:txBody>
      </p:sp>
      <p:sp>
        <p:nvSpPr>
          <p:cNvPr id="318" name="Google Shape;318;p33"/>
          <p:cNvSpPr txBox="1"/>
          <p:nvPr/>
        </p:nvSpPr>
        <p:spPr>
          <a:xfrm>
            <a:off x="346200" y="990600"/>
            <a:ext cx="7080300" cy="6151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a:solidFill>
                  <a:srgbClr val="000000"/>
                </a:solidFill>
                <a:latin typeface="Verdana"/>
                <a:ea typeface="Verdana"/>
                <a:cs typeface="Verdana"/>
                <a:sym typeface="Verdana"/>
              </a:rPr>
              <a:t> </a:t>
            </a:r>
            <a:r>
              <a:rPr lang="en" sz="1400" b="1" i="1" u="sng" strike="noStrike" cap="none">
                <a:solidFill>
                  <a:srgbClr val="000000"/>
                </a:solidFill>
                <a:latin typeface="Verdana"/>
                <a:ea typeface="Verdana"/>
                <a:cs typeface="Verdana"/>
                <a:sym typeface="Verdana"/>
              </a:rPr>
              <a:t>DIVISION COORDINATOR:</a:t>
            </a:r>
            <a:endParaRPr sz="1400" b="1" i="1" u="sng" strike="noStrike" cap="none">
              <a:solidFill>
                <a:srgbClr val="000000"/>
              </a:solidFill>
              <a:latin typeface="Verdana"/>
              <a:ea typeface="Verdana"/>
              <a:cs typeface="Verdana"/>
              <a:sym typeface="Verdana"/>
            </a:endParaRPr>
          </a:p>
          <a:p>
            <a:pPr marL="228600" marR="0" lvl="0" indent="-228600" algn="l" rtl="0">
              <a:lnSpc>
                <a:spcPct val="115000"/>
              </a:lnSpc>
              <a:spcBef>
                <a:spcPts val="20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Schedule and facilitate/monitor DLT (and quarterly ELT meetings)</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Organize and facilitate access to funds, resources, and professional learning opportunities associated with VTSS</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Organize and facilitate access to Division VTSS google drive</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Ensure effective and timely communication of plans, progress, and outcomes across the division both up and down the organizational chart</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Design professional growth plans for the coordinator and division level coaches to increase knowledge and skill sets required to support advancements in division implementation </a:t>
            </a:r>
            <a:endParaRPr sz="1400" b="0" i="0" u="none" strike="noStrike" cap="none">
              <a:solidFill>
                <a:srgbClr val="000000"/>
              </a:solidFill>
              <a:latin typeface="Verdana"/>
              <a:ea typeface="Verdana"/>
              <a:cs typeface="Verdana"/>
              <a:sym typeface="Verdana"/>
            </a:endParaRPr>
          </a:p>
          <a:p>
            <a:pPr marL="0" marR="0" lvl="0" indent="0" algn="l" rtl="0">
              <a:lnSpc>
                <a:spcPct val="115000"/>
              </a:lnSpc>
              <a:spcBef>
                <a:spcPts val="200"/>
              </a:spcBef>
              <a:spcAft>
                <a:spcPts val="0"/>
              </a:spcAft>
              <a:buClr>
                <a:srgbClr val="000000"/>
              </a:buClr>
              <a:buSzPts val="1400"/>
              <a:buFont typeface="Arial"/>
              <a:buNone/>
            </a:pPr>
            <a:r>
              <a:rPr lang="en" sz="1400" b="0" i="0" u="none" strike="noStrike" cap="none">
                <a:solidFill>
                  <a:srgbClr val="000000"/>
                </a:solidFill>
                <a:latin typeface="Verdana"/>
                <a:ea typeface="Verdana"/>
                <a:cs typeface="Verdana"/>
                <a:sym typeface="Verdana"/>
              </a:rPr>
              <a:t> </a:t>
            </a:r>
            <a:endParaRPr sz="14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400"/>
              <a:buFont typeface="Arial"/>
              <a:buNone/>
            </a:pPr>
            <a:r>
              <a:rPr lang="en" sz="1400" b="1" i="1" u="sng" strike="noStrike" cap="none">
                <a:solidFill>
                  <a:srgbClr val="000000"/>
                </a:solidFill>
                <a:latin typeface="Verdana"/>
                <a:ea typeface="Verdana"/>
                <a:cs typeface="Verdana"/>
                <a:sym typeface="Verdana"/>
              </a:rPr>
              <a:t>DIVISION COACH:</a:t>
            </a:r>
            <a:endParaRPr sz="1400" b="1" i="1" u="sng"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Assess the strengths and needs of building coaches to support implementation at the building level</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Communicate coaching service delivery and implementation barriers to DLT/ELT</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Design and deliver bi-monthly professional learning opportunities for building coaches</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Support BIT in designing and delivering professional development to staff focused on increasing understanding of PBIS/VTSS and capacity to implement related classroom practices</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Participate in professional growth plan to increase knowledge and skill sets required to support advancements in division implementation </a:t>
            </a:r>
            <a:endParaRPr sz="14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322"/>
        <p:cNvGrpSpPr/>
        <p:nvPr/>
      </p:nvGrpSpPr>
      <p:grpSpPr>
        <a:xfrm>
          <a:off x="0" y="0"/>
          <a:ext cx="0" cy="0"/>
          <a:chOff x="0" y="0"/>
          <a:chExt cx="0" cy="0"/>
        </a:xfrm>
      </p:grpSpPr>
      <p:sp>
        <p:nvSpPr>
          <p:cNvPr id="323" name="Google Shape;323;p34"/>
          <p:cNvSpPr txBox="1"/>
          <p:nvPr/>
        </p:nvSpPr>
        <p:spPr>
          <a:xfrm>
            <a:off x="346050" y="3762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MTSS Cascading Roles and Responsibilities (cont.)</a:t>
            </a:r>
            <a:endParaRPr sz="1600" b="1" i="0" u="none" strike="noStrike" cap="none">
              <a:solidFill>
                <a:srgbClr val="000000"/>
              </a:solidFill>
              <a:latin typeface="Verdana"/>
              <a:ea typeface="Verdana"/>
              <a:cs typeface="Verdana"/>
              <a:sym typeface="Verdana"/>
            </a:endParaRPr>
          </a:p>
        </p:txBody>
      </p:sp>
      <p:sp>
        <p:nvSpPr>
          <p:cNvPr id="324" name="Google Shape;324;p34"/>
          <p:cNvSpPr txBox="1"/>
          <p:nvPr/>
        </p:nvSpPr>
        <p:spPr>
          <a:xfrm>
            <a:off x="346050" y="1031625"/>
            <a:ext cx="7080300" cy="8082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1" i="1" u="sng" strike="noStrike" cap="none">
                <a:solidFill>
                  <a:srgbClr val="222222"/>
                </a:solidFill>
                <a:latin typeface="Verdana"/>
                <a:ea typeface="Verdana"/>
                <a:cs typeface="Verdana"/>
                <a:sym typeface="Verdana"/>
              </a:rPr>
              <a:t>EXTERNAL COACHES:</a:t>
            </a:r>
            <a:r>
              <a:rPr lang="en" sz="1400" b="1" i="1" u="none" strike="noStrike" cap="none">
                <a:solidFill>
                  <a:srgbClr val="222222"/>
                </a:solidFill>
                <a:latin typeface="Verdana"/>
                <a:ea typeface="Verdana"/>
                <a:cs typeface="Verdana"/>
                <a:sym typeface="Verdana"/>
              </a:rPr>
              <a:t> </a:t>
            </a:r>
            <a:r>
              <a:rPr lang="en" sz="1400" b="0" i="1" u="none" strike="noStrike" cap="none">
                <a:solidFill>
                  <a:srgbClr val="000000"/>
                </a:solidFill>
                <a:latin typeface="Verdana"/>
                <a:ea typeface="Verdana"/>
                <a:cs typeface="Verdana"/>
                <a:sym typeface="Verdana"/>
              </a:rPr>
              <a:t>(Large divisions may have Cohort Coaches who serve a cluster of implementing schools)</a:t>
            </a:r>
            <a:endParaRPr sz="1400" b="1" i="1" u="sng" strike="noStrike" cap="none">
              <a:solidFill>
                <a:srgbClr val="222222"/>
              </a:solidFill>
              <a:latin typeface="Verdana"/>
              <a:ea typeface="Verdana"/>
              <a:cs typeface="Verdana"/>
              <a:sym typeface="Verdana"/>
            </a:endParaRPr>
          </a:p>
          <a:p>
            <a:pPr marL="228600" marR="0" lvl="0" indent="-228600" algn="l" rtl="0">
              <a:lnSpc>
                <a:spcPct val="115000"/>
              </a:lnSpc>
              <a:spcBef>
                <a:spcPts val="0"/>
              </a:spcBef>
              <a:spcAft>
                <a:spcPts val="0"/>
              </a:spcAft>
              <a:buClr>
                <a:srgbClr val="222222"/>
              </a:buClr>
              <a:buSzPts val="1400"/>
              <a:buFont typeface="Verdana"/>
              <a:buChar char="●"/>
            </a:pPr>
            <a:r>
              <a:rPr lang="en" sz="1400" b="0" i="0" u="none" strike="noStrike" cap="none">
                <a:solidFill>
                  <a:srgbClr val="222222"/>
                </a:solidFill>
                <a:latin typeface="Verdana"/>
                <a:ea typeface="Verdana"/>
                <a:cs typeface="Verdana"/>
                <a:sym typeface="Verdana"/>
              </a:rPr>
              <a:t>Assess the strengths and needs of building coaches to support implementation at the building level</a:t>
            </a:r>
            <a:endParaRPr sz="1400" b="0" i="0" u="none" strike="noStrike" cap="none">
              <a:solidFill>
                <a:srgbClr val="222222"/>
              </a:solidFill>
              <a:latin typeface="Verdana"/>
              <a:ea typeface="Verdana"/>
              <a:cs typeface="Verdana"/>
              <a:sym typeface="Verdana"/>
            </a:endParaRPr>
          </a:p>
          <a:p>
            <a:pPr marL="228600" marR="0" lvl="0" indent="-228600" algn="l" rtl="0">
              <a:lnSpc>
                <a:spcPct val="115000"/>
              </a:lnSpc>
              <a:spcBef>
                <a:spcPts val="0"/>
              </a:spcBef>
              <a:spcAft>
                <a:spcPts val="0"/>
              </a:spcAft>
              <a:buClr>
                <a:srgbClr val="222222"/>
              </a:buClr>
              <a:buSzPts val="1400"/>
              <a:buFont typeface="Verdana"/>
              <a:buChar char="●"/>
            </a:pPr>
            <a:r>
              <a:rPr lang="en" sz="1400" b="0" i="0" u="none" strike="noStrike" cap="none">
                <a:solidFill>
                  <a:srgbClr val="222222"/>
                </a:solidFill>
                <a:latin typeface="Verdana"/>
                <a:ea typeface="Verdana"/>
                <a:cs typeface="Verdana"/>
                <a:sym typeface="Verdana"/>
              </a:rPr>
              <a:t>Communicate coaching service delivery and implementation barriers to DLT/ELT</a:t>
            </a:r>
            <a:endParaRPr sz="1400" b="0" i="0" u="none" strike="noStrike" cap="none">
              <a:solidFill>
                <a:srgbClr val="222222"/>
              </a:solidFill>
              <a:latin typeface="Verdana"/>
              <a:ea typeface="Verdana"/>
              <a:cs typeface="Verdana"/>
              <a:sym typeface="Verdana"/>
            </a:endParaRPr>
          </a:p>
          <a:p>
            <a:pPr marL="228600" marR="0" lvl="0" indent="-228600" algn="l" rtl="0">
              <a:lnSpc>
                <a:spcPct val="115000"/>
              </a:lnSpc>
              <a:spcBef>
                <a:spcPts val="0"/>
              </a:spcBef>
              <a:spcAft>
                <a:spcPts val="0"/>
              </a:spcAft>
              <a:buClr>
                <a:srgbClr val="222222"/>
              </a:buClr>
              <a:buSzPts val="1400"/>
              <a:buFont typeface="Verdana"/>
              <a:buChar char="●"/>
            </a:pPr>
            <a:r>
              <a:rPr lang="en" sz="1400" b="0" i="0" u="none" strike="noStrike" cap="none">
                <a:solidFill>
                  <a:srgbClr val="222222"/>
                </a:solidFill>
                <a:latin typeface="Verdana"/>
                <a:ea typeface="Verdana"/>
                <a:cs typeface="Verdana"/>
                <a:sym typeface="Verdana"/>
              </a:rPr>
              <a:t>Design and deliver monthly (or as agreed upon)  professional learning opportunities for building coaches</a:t>
            </a:r>
            <a:endParaRPr sz="1400" b="0" i="0" u="none" strike="noStrike" cap="none">
              <a:solidFill>
                <a:srgbClr val="222222"/>
              </a:solidFill>
              <a:latin typeface="Verdana"/>
              <a:ea typeface="Verdana"/>
              <a:cs typeface="Verdana"/>
              <a:sym typeface="Verdana"/>
            </a:endParaRPr>
          </a:p>
          <a:p>
            <a:pPr marL="228600" marR="0" lvl="0" indent="-228600" algn="l" rtl="0">
              <a:lnSpc>
                <a:spcPct val="115000"/>
              </a:lnSpc>
              <a:spcBef>
                <a:spcPts val="0"/>
              </a:spcBef>
              <a:spcAft>
                <a:spcPts val="0"/>
              </a:spcAft>
              <a:buClr>
                <a:srgbClr val="222222"/>
              </a:buClr>
              <a:buSzPts val="1400"/>
              <a:buFont typeface="Verdana"/>
              <a:buChar char="●"/>
            </a:pPr>
            <a:r>
              <a:rPr lang="en" sz="1400" b="0" i="0" u="none" strike="noStrike" cap="none">
                <a:solidFill>
                  <a:srgbClr val="222222"/>
                </a:solidFill>
                <a:latin typeface="Verdana"/>
                <a:ea typeface="Verdana"/>
                <a:cs typeface="Verdana"/>
                <a:sym typeface="Verdana"/>
              </a:rPr>
              <a:t>Support BIT in designing and delivering professional development to staff focused on increasing understanding of PBIS/VTSS and capacity to implement related classroom practices (TFI 1.7-1.9)</a:t>
            </a:r>
            <a:endParaRPr sz="1400" b="0" i="0" u="none" strike="noStrike" cap="none">
              <a:solidFill>
                <a:srgbClr val="222222"/>
              </a:solidFill>
              <a:latin typeface="Verdana"/>
              <a:ea typeface="Verdana"/>
              <a:cs typeface="Verdana"/>
              <a:sym typeface="Verdana"/>
            </a:endParaRPr>
          </a:p>
          <a:p>
            <a:pPr marL="228600" marR="0" lvl="0" indent="-228600" algn="l" rtl="0">
              <a:lnSpc>
                <a:spcPct val="115000"/>
              </a:lnSpc>
              <a:spcBef>
                <a:spcPts val="0"/>
              </a:spcBef>
              <a:spcAft>
                <a:spcPts val="0"/>
              </a:spcAft>
              <a:buClr>
                <a:srgbClr val="222222"/>
              </a:buClr>
              <a:buSzPts val="1400"/>
              <a:buFont typeface="Verdana"/>
              <a:buChar char="●"/>
            </a:pPr>
            <a:r>
              <a:rPr lang="en" sz="1400" b="0" i="0" u="none" strike="noStrike" cap="none">
                <a:solidFill>
                  <a:srgbClr val="222222"/>
                </a:solidFill>
                <a:latin typeface="Verdana"/>
                <a:ea typeface="Verdana"/>
                <a:cs typeface="Verdana"/>
                <a:sym typeface="Verdana"/>
              </a:rPr>
              <a:t>Participate in professional growth plans to increase knowledge and skill sets required to support advancements in division implementation of initiative(s)</a:t>
            </a:r>
            <a:endParaRPr sz="1400" b="0" i="0" u="none" strike="noStrike" cap="none">
              <a:solidFill>
                <a:srgbClr val="222222"/>
              </a:solidFill>
              <a:latin typeface="Verdana"/>
              <a:ea typeface="Verdana"/>
              <a:cs typeface="Verdana"/>
              <a:sym typeface="Verdana"/>
            </a:endParaRPr>
          </a:p>
          <a:p>
            <a:pPr marL="228600" marR="0" lvl="0" indent="-228600" algn="l" rtl="0">
              <a:lnSpc>
                <a:spcPct val="115000"/>
              </a:lnSpc>
              <a:spcBef>
                <a:spcPts val="0"/>
              </a:spcBef>
              <a:spcAft>
                <a:spcPts val="0"/>
              </a:spcAft>
              <a:buClr>
                <a:srgbClr val="222222"/>
              </a:buClr>
              <a:buSzPts val="1400"/>
              <a:buFont typeface="Verdana"/>
              <a:buChar char="●"/>
            </a:pPr>
            <a:r>
              <a:rPr lang="en" sz="1400" b="0" i="0" u="none" strike="noStrike" cap="none">
                <a:solidFill>
                  <a:srgbClr val="222222"/>
                </a:solidFill>
                <a:latin typeface="Verdana"/>
                <a:ea typeface="Verdana"/>
                <a:cs typeface="Verdana"/>
                <a:sym typeface="Verdana"/>
              </a:rPr>
              <a:t>Assist in administration of Tiered Fidelity Inventory</a:t>
            </a:r>
            <a:endParaRPr sz="1400" b="0" i="0" u="none" strike="noStrike" cap="none">
              <a:solidFill>
                <a:srgbClr val="222222"/>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222222"/>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400"/>
              <a:buFont typeface="Arial"/>
              <a:buNone/>
            </a:pPr>
            <a:r>
              <a:rPr lang="en" sz="1400" b="1" i="1" u="sng" strike="noStrike" cap="none">
                <a:solidFill>
                  <a:srgbClr val="222222"/>
                </a:solidFill>
                <a:latin typeface="Verdana"/>
                <a:ea typeface="Verdana"/>
                <a:cs typeface="Verdana"/>
                <a:sym typeface="Verdana"/>
              </a:rPr>
              <a:t>BUILDING PRINCIPALS:</a:t>
            </a:r>
            <a:endParaRPr sz="1400" b="1" i="1" u="sng" strike="noStrike" cap="none">
              <a:solidFill>
                <a:srgbClr val="222222"/>
              </a:solidFill>
              <a:latin typeface="Verdana"/>
              <a:ea typeface="Verdana"/>
              <a:cs typeface="Verdana"/>
              <a:sym typeface="Verdana"/>
            </a:endParaRPr>
          </a:p>
          <a:p>
            <a:pPr marL="228600" marR="0" lvl="0" indent="-228600" algn="l" rtl="0">
              <a:lnSpc>
                <a:spcPct val="115000"/>
              </a:lnSpc>
              <a:spcBef>
                <a:spcPts val="0"/>
              </a:spcBef>
              <a:spcAft>
                <a:spcPts val="0"/>
              </a:spcAft>
              <a:buClr>
                <a:srgbClr val="222222"/>
              </a:buClr>
              <a:buSzPts val="1400"/>
              <a:buFont typeface="Verdana"/>
              <a:buChar char="●"/>
            </a:pPr>
            <a:r>
              <a:rPr lang="en" sz="1400" b="0" i="0" u="none" strike="noStrike" cap="none">
                <a:solidFill>
                  <a:srgbClr val="222222"/>
                </a:solidFill>
                <a:latin typeface="Verdana"/>
                <a:ea typeface="Verdana"/>
                <a:cs typeface="Verdana"/>
                <a:sym typeface="Verdana"/>
              </a:rPr>
              <a:t>Participate in annual TFI administrative interview, team reflection, and action planning</a:t>
            </a:r>
            <a:endParaRPr sz="1400" b="0" i="0" u="none" strike="noStrike" cap="none">
              <a:solidFill>
                <a:srgbClr val="222222"/>
              </a:solidFill>
              <a:latin typeface="Verdana"/>
              <a:ea typeface="Verdana"/>
              <a:cs typeface="Verdana"/>
              <a:sym typeface="Verdana"/>
            </a:endParaRPr>
          </a:p>
          <a:p>
            <a:pPr marL="228600" marR="0" lvl="0" indent="-228600" algn="l" rtl="0">
              <a:lnSpc>
                <a:spcPct val="115000"/>
              </a:lnSpc>
              <a:spcBef>
                <a:spcPts val="0"/>
              </a:spcBef>
              <a:spcAft>
                <a:spcPts val="0"/>
              </a:spcAft>
              <a:buClr>
                <a:srgbClr val="222222"/>
              </a:buClr>
              <a:buSzPts val="1400"/>
              <a:buFont typeface="Verdana"/>
              <a:buChar char="●"/>
            </a:pPr>
            <a:r>
              <a:rPr lang="en" sz="1400" b="0" i="0" u="none" strike="noStrike" cap="none">
                <a:solidFill>
                  <a:srgbClr val="222222"/>
                </a:solidFill>
                <a:latin typeface="Verdana"/>
                <a:ea typeface="Verdana"/>
                <a:cs typeface="Verdana"/>
                <a:sym typeface="Verdana"/>
              </a:rPr>
              <a:t>Select members of BIT (TFI 1.1) to support PBIS/VTSS efforts</a:t>
            </a:r>
            <a:endParaRPr sz="1400" b="0" i="0" u="none" strike="noStrike" cap="none">
              <a:solidFill>
                <a:srgbClr val="222222"/>
              </a:solidFill>
              <a:latin typeface="Verdana"/>
              <a:ea typeface="Verdana"/>
              <a:cs typeface="Verdana"/>
              <a:sym typeface="Verdana"/>
            </a:endParaRPr>
          </a:p>
          <a:p>
            <a:pPr marL="228600" marR="0" lvl="0" indent="-228600" algn="l" rtl="0">
              <a:lnSpc>
                <a:spcPct val="115000"/>
              </a:lnSpc>
              <a:spcBef>
                <a:spcPts val="0"/>
              </a:spcBef>
              <a:spcAft>
                <a:spcPts val="0"/>
              </a:spcAft>
              <a:buClr>
                <a:srgbClr val="222222"/>
              </a:buClr>
              <a:buSzPts val="1400"/>
              <a:buFont typeface="Verdana"/>
              <a:buChar char="●"/>
            </a:pPr>
            <a:r>
              <a:rPr lang="en" sz="1400" b="0" i="0" u="none" strike="noStrike" cap="none">
                <a:solidFill>
                  <a:srgbClr val="222222"/>
                </a:solidFill>
                <a:latin typeface="Verdana"/>
                <a:ea typeface="Verdana"/>
                <a:cs typeface="Verdana"/>
                <a:sym typeface="Verdana"/>
              </a:rPr>
              <a:t>Principal or designated administrator attends monthly BIT meetings</a:t>
            </a:r>
            <a:endParaRPr sz="1400" b="0" i="0" u="none" strike="noStrike" cap="none">
              <a:solidFill>
                <a:srgbClr val="222222"/>
              </a:solidFill>
              <a:latin typeface="Verdana"/>
              <a:ea typeface="Verdana"/>
              <a:cs typeface="Verdana"/>
              <a:sym typeface="Verdana"/>
            </a:endParaRPr>
          </a:p>
          <a:p>
            <a:pPr marL="228600" marR="0" lvl="0" indent="-228600" algn="l" rtl="0">
              <a:lnSpc>
                <a:spcPct val="115000"/>
              </a:lnSpc>
              <a:spcBef>
                <a:spcPts val="0"/>
              </a:spcBef>
              <a:spcAft>
                <a:spcPts val="0"/>
              </a:spcAft>
              <a:buClr>
                <a:srgbClr val="222222"/>
              </a:buClr>
              <a:buSzPts val="1400"/>
              <a:buFont typeface="Verdana"/>
              <a:buChar char="●"/>
            </a:pPr>
            <a:r>
              <a:rPr lang="en" sz="1400" b="0" i="0" u="none" strike="noStrike" cap="none">
                <a:solidFill>
                  <a:srgbClr val="222222"/>
                </a:solidFill>
                <a:latin typeface="Verdana"/>
                <a:ea typeface="Verdana"/>
                <a:cs typeface="Verdana"/>
                <a:sym typeface="Verdana"/>
              </a:rPr>
              <a:t>Principal or designated administrator attends designated division wide Coach and Administrator meetings</a:t>
            </a:r>
            <a:endParaRPr sz="1400" b="0" i="0" u="none" strike="noStrike" cap="none">
              <a:solidFill>
                <a:srgbClr val="222222"/>
              </a:solidFill>
              <a:latin typeface="Verdana"/>
              <a:ea typeface="Verdana"/>
              <a:cs typeface="Verdana"/>
              <a:sym typeface="Verdana"/>
            </a:endParaRPr>
          </a:p>
          <a:p>
            <a:pPr marL="228600" marR="0" lvl="0" indent="-228600" algn="l" rtl="0">
              <a:lnSpc>
                <a:spcPct val="115000"/>
              </a:lnSpc>
              <a:spcBef>
                <a:spcPts val="0"/>
              </a:spcBef>
              <a:spcAft>
                <a:spcPts val="0"/>
              </a:spcAft>
              <a:buClr>
                <a:srgbClr val="222222"/>
              </a:buClr>
              <a:buSzPts val="1400"/>
              <a:buFont typeface="Verdana"/>
              <a:buChar char="●"/>
            </a:pPr>
            <a:r>
              <a:rPr lang="en" sz="1400" b="0" i="0" u="none" strike="noStrike" cap="none">
                <a:solidFill>
                  <a:srgbClr val="222222"/>
                </a:solidFill>
                <a:latin typeface="Verdana"/>
                <a:ea typeface="Verdana"/>
                <a:cs typeface="Verdana"/>
                <a:sym typeface="Verdana"/>
              </a:rPr>
              <a:t>Support progress monitoring efforts and facilitate communication as needed - public presence in support of implementation efforts [refer to best practices tip sheet]</a:t>
            </a:r>
            <a:endParaRPr sz="1400" b="0" i="0" u="none" strike="noStrike" cap="none">
              <a:solidFill>
                <a:srgbClr val="222222"/>
              </a:solidFill>
              <a:latin typeface="Verdana"/>
              <a:ea typeface="Verdana"/>
              <a:cs typeface="Verdana"/>
              <a:sym typeface="Verdana"/>
            </a:endParaRPr>
          </a:p>
          <a:p>
            <a:pPr marL="228600" marR="0" lvl="0" indent="-228600" algn="l" rtl="0">
              <a:lnSpc>
                <a:spcPct val="115000"/>
              </a:lnSpc>
              <a:spcBef>
                <a:spcPts val="0"/>
              </a:spcBef>
              <a:spcAft>
                <a:spcPts val="0"/>
              </a:spcAft>
              <a:buClr>
                <a:srgbClr val="222222"/>
              </a:buClr>
              <a:buSzPts val="1400"/>
              <a:buFont typeface="Verdana"/>
              <a:buChar char="●"/>
            </a:pPr>
            <a:r>
              <a:rPr lang="en" sz="1400" b="0" i="0" u="none" strike="noStrike" cap="none">
                <a:solidFill>
                  <a:srgbClr val="222222"/>
                </a:solidFill>
                <a:latin typeface="Verdana"/>
                <a:ea typeface="Verdana"/>
                <a:cs typeface="Verdana"/>
                <a:sym typeface="Verdana"/>
              </a:rPr>
              <a:t>Design and support systemic  and sustainable professional learning (TFI 1.7)</a:t>
            </a:r>
            <a:endParaRPr sz="1400" b="0" i="0" u="none" strike="noStrike" cap="none">
              <a:solidFill>
                <a:srgbClr val="222222"/>
              </a:solidFill>
              <a:latin typeface="Verdana"/>
              <a:ea typeface="Verdana"/>
              <a:cs typeface="Verdana"/>
              <a:sym typeface="Verdana"/>
            </a:endParaRPr>
          </a:p>
          <a:p>
            <a:pPr marL="228600" marR="0" lvl="0" indent="-228600" algn="l" rtl="0">
              <a:lnSpc>
                <a:spcPct val="115000"/>
              </a:lnSpc>
              <a:spcBef>
                <a:spcPts val="0"/>
              </a:spcBef>
              <a:spcAft>
                <a:spcPts val="0"/>
              </a:spcAft>
              <a:buClr>
                <a:srgbClr val="222222"/>
              </a:buClr>
              <a:buSzPts val="1400"/>
              <a:buFont typeface="Verdana"/>
              <a:buChar char="●"/>
            </a:pPr>
            <a:r>
              <a:rPr lang="en" sz="1400" b="0" i="0" u="none" strike="noStrike" cap="none">
                <a:solidFill>
                  <a:srgbClr val="222222"/>
                </a:solidFill>
                <a:latin typeface="Verdana"/>
                <a:ea typeface="Verdana"/>
                <a:cs typeface="Verdana"/>
                <a:sym typeface="Verdana"/>
              </a:rPr>
              <a:t>Support systematic implementation of Effective Classroom Practices (TFI 1.8, 1.9)</a:t>
            </a:r>
            <a:endParaRPr sz="1400" b="0" i="0" u="none" strike="noStrike" cap="none">
              <a:solidFill>
                <a:srgbClr val="222222"/>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222222"/>
              </a:solidFill>
              <a:latin typeface="Verdana"/>
              <a:ea typeface="Verdana"/>
              <a:cs typeface="Verdana"/>
              <a:sym typeface="Verdana"/>
            </a:endParaRPr>
          </a:p>
          <a:p>
            <a:pPr marL="0" marR="0" lvl="0" indent="0" algn="ctr" rtl="0">
              <a:lnSpc>
                <a:spcPct val="115000"/>
              </a:lnSpc>
              <a:spcBef>
                <a:spcPts val="0"/>
              </a:spcBef>
              <a:spcAft>
                <a:spcPts val="0"/>
              </a:spcAft>
              <a:buClr>
                <a:srgbClr val="000000"/>
              </a:buClr>
              <a:buSzPts val="1400"/>
              <a:buFont typeface="Arial"/>
              <a:buNone/>
            </a:pPr>
            <a:endParaRPr sz="1400" b="0" i="1" u="none" strike="noStrike" cap="none">
              <a:solidFill>
                <a:srgbClr val="000000"/>
              </a:solidFill>
              <a:latin typeface="Verdana"/>
              <a:ea typeface="Verdana"/>
              <a:cs typeface="Verdana"/>
              <a:sym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328"/>
        <p:cNvGrpSpPr/>
        <p:nvPr/>
      </p:nvGrpSpPr>
      <p:grpSpPr>
        <a:xfrm>
          <a:off x="0" y="0"/>
          <a:ext cx="0" cy="0"/>
          <a:chOff x="0" y="0"/>
          <a:chExt cx="0" cy="0"/>
        </a:xfrm>
      </p:grpSpPr>
      <p:sp>
        <p:nvSpPr>
          <p:cNvPr id="329" name="Google Shape;329;p35"/>
          <p:cNvSpPr txBox="1"/>
          <p:nvPr/>
        </p:nvSpPr>
        <p:spPr>
          <a:xfrm>
            <a:off x="346050" y="463225"/>
            <a:ext cx="7080300" cy="677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SCI 101 Learning Intentions - </a:t>
            </a:r>
            <a:endParaRPr sz="16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What we will know and do…</a:t>
            </a:r>
            <a:endParaRPr sz="1600" b="1" i="0" u="none" strike="noStrike" cap="none">
              <a:solidFill>
                <a:srgbClr val="000000"/>
              </a:solidFill>
              <a:latin typeface="Verdana"/>
              <a:ea typeface="Verdana"/>
              <a:cs typeface="Verdana"/>
              <a:sym typeface="Verdana"/>
            </a:endParaRPr>
          </a:p>
        </p:txBody>
      </p:sp>
      <p:sp>
        <p:nvSpPr>
          <p:cNvPr id="330" name="Google Shape;330;p35"/>
          <p:cNvSpPr txBox="1"/>
          <p:nvPr/>
        </p:nvSpPr>
        <p:spPr>
          <a:xfrm>
            <a:off x="357900" y="1139000"/>
            <a:ext cx="6904200" cy="437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sng" strike="noStrike" cap="none">
                <a:solidFill>
                  <a:srgbClr val="000000"/>
                </a:solidFill>
                <a:latin typeface="Verdana"/>
                <a:ea typeface="Verdana"/>
                <a:cs typeface="Verdana"/>
                <a:sym typeface="Verdana"/>
              </a:rPr>
              <a:t>D</a:t>
            </a:r>
            <a:r>
              <a:rPr lang="en" sz="1600" b="1" i="0" u="sng" strike="noStrike" cap="none">
                <a:solidFill>
                  <a:srgbClr val="000000"/>
                </a:solidFill>
                <a:latin typeface="Verdana"/>
                <a:ea typeface="Verdana"/>
                <a:cs typeface="Verdana"/>
                <a:sym typeface="Verdana"/>
              </a:rPr>
              <a:t>ay 1</a:t>
            </a:r>
            <a:r>
              <a:rPr lang="en" sz="1600" b="0" i="0" u="none" strike="noStrike" cap="none">
                <a:solidFill>
                  <a:srgbClr val="000000"/>
                </a:solidFill>
                <a:latin typeface="Verdana"/>
                <a:ea typeface="Verdana"/>
                <a:cs typeface="Verdana"/>
                <a:sym typeface="Verdana"/>
              </a:rPr>
              <a:t>:</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Examine, understand and apply “systems” in education, systems change, and addressing complex change</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Understand how the MTSS framework can be applied to any initiative</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Understand the Role &amp; Responsibilities of a Division Systems Coach</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Develop knowledge of VA’s MTSS 5 Core Components and their Features 2.0 and tools to support implementation</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1" i="0" u="sng"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1" i="0" u="sng" strike="noStrike" cap="none">
                <a:solidFill>
                  <a:srgbClr val="000000"/>
                </a:solidFill>
                <a:latin typeface="Verdana"/>
                <a:ea typeface="Verdana"/>
                <a:cs typeface="Verdana"/>
                <a:sym typeface="Verdana"/>
              </a:rPr>
              <a:t>Day 2: </a:t>
            </a:r>
            <a:endParaRPr sz="1600" b="1" i="0" u="sng"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Continue to apply the division system coaching lens to the 5 MTSS Core Components and their Features</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Develop conceptual understanding and skill acquisition of effective communication skills and their place within aligned organizational structures</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Complete a Coaches Self-Assessment</a:t>
            </a:r>
            <a:endParaRPr sz="1600" b="0" i="0" u="none" strike="noStrike" cap="none">
              <a:solidFill>
                <a:srgbClr val="000000"/>
              </a:solidFill>
              <a:latin typeface="Verdana"/>
              <a:ea typeface="Verdana"/>
              <a:cs typeface="Verdana"/>
              <a:sym typeface="Verdana"/>
            </a:endParaRPr>
          </a:p>
        </p:txBody>
      </p:sp>
      <p:sp>
        <p:nvSpPr>
          <p:cNvPr id="331" name="Google Shape;331;p35"/>
          <p:cNvSpPr txBox="1"/>
          <p:nvPr/>
        </p:nvSpPr>
        <p:spPr>
          <a:xfrm>
            <a:off x="258000" y="5470575"/>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MTSS Implementation to Coaching</a:t>
            </a:r>
            <a:endParaRPr sz="1600" b="1" i="0" u="none" strike="noStrike" cap="none">
              <a:solidFill>
                <a:srgbClr val="000000"/>
              </a:solidFill>
              <a:latin typeface="Verdana"/>
              <a:ea typeface="Verdana"/>
              <a:cs typeface="Verdana"/>
              <a:sym typeface="Verdana"/>
            </a:endParaRPr>
          </a:p>
        </p:txBody>
      </p:sp>
      <p:sp>
        <p:nvSpPr>
          <p:cNvPr id="332" name="Google Shape;332;p35"/>
          <p:cNvSpPr txBox="1"/>
          <p:nvPr/>
        </p:nvSpPr>
        <p:spPr>
          <a:xfrm>
            <a:off x="357900" y="8292538"/>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Additional Lenses to Consider:</a:t>
            </a:r>
            <a:endParaRPr sz="1600" b="1" i="0" u="none" strike="noStrike" cap="none">
              <a:solidFill>
                <a:srgbClr val="000000"/>
              </a:solidFill>
              <a:latin typeface="Verdana"/>
              <a:ea typeface="Verdana"/>
              <a:cs typeface="Verdana"/>
              <a:sym typeface="Verdana"/>
            </a:endParaRPr>
          </a:p>
        </p:txBody>
      </p:sp>
      <p:sp>
        <p:nvSpPr>
          <p:cNvPr id="333" name="Google Shape;333;p35"/>
          <p:cNvSpPr txBox="1"/>
          <p:nvPr/>
        </p:nvSpPr>
        <p:spPr>
          <a:xfrm>
            <a:off x="357900" y="8798225"/>
            <a:ext cx="6904200" cy="9234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Trauma informed</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Culturally responsive</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Diversity and Inclusion</a:t>
            </a:r>
            <a:endParaRPr sz="1600" b="0" i="0" u="none" strike="noStrike" cap="none">
              <a:solidFill>
                <a:srgbClr val="000000"/>
              </a:solidFill>
              <a:latin typeface="Verdana"/>
              <a:ea typeface="Verdana"/>
              <a:cs typeface="Verdana"/>
              <a:sym typeface="Verdana"/>
            </a:endParaRPr>
          </a:p>
        </p:txBody>
      </p:sp>
      <p:pic>
        <p:nvPicPr>
          <p:cNvPr id="334" name="Google Shape;334;p35" descr="A bridge over water with What and one end and How at the other"/>
          <p:cNvPicPr preferRelativeResize="0"/>
          <p:nvPr/>
        </p:nvPicPr>
        <p:blipFill rotWithShape="1">
          <a:blip r:embed="rId3">
            <a:alphaModFix/>
          </a:blip>
          <a:srcRect/>
          <a:stretch/>
        </p:blipFill>
        <p:spPr>
          <a:xfrm>
            <a:off x="978850" y="5960075"/>
            <a:ext cx="5421951" cy="2188175"/>
          </a:xfrm>
          <a:prstGeom prst="rect">
            <a:avLst/>
          </a:prstGeom>
          <a:noFill/>
          <a:ln>
            <a:noFill/>
          </a:ln>
        </p:spPr>
      </p:pic>
      <p:sp>
        <p:nvSpPr>
          <p:cNvPr id="335" name="Google Shape;335;p35"/>
          <p:cNvSpPr txBox="1"/>
          <p:nvPr/>
        </p:nvSpPr>
        <p:spPr>
          <a:xfrm>
            <a:off x="1304925" y="7286625"/>
            <a:ext cx="705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Roboto"/>
                <a:ea typeface="Roboto"/>
                <a:cs typeface="Roboto"/>
                <a:sym typeface="Roboto"/>
              </a:rPr>
              <a:t>WHAT</a:t>
            </a:r>
            <a:endParaRPr sz="1400" b="1" i="0" u="none" strike="noStrike" cap="none">
              <a:solidFill>
                <a:schemeClr val="dk1"/>
              </a:solidFill>
              <a:latin typeface="Roboto"/>
              <a:ea typeface="Roboto"/>
              <a:cs typeface="Roboto"/>
              <a:sym typeface="Roboto"/>
            </a:endParaRPr>
          </a:p>
        </p:txBody>
      </p:sp>
      <p:sp>
        <p:nvSpPr>
          <p:cNvPr id="336" name="Google Shape;336;p35"/>
          <p:cNvSpPr txBox="1"/>
          <p:nvPr/>
        </p:nvSpPr>
        <p:spPr>
          <a:xfrm>
            <a:off x="5067300" y="7239000"/>
            <a:ext cx="705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Roboto"/>
                <a:ea typeface="Roboto"/>
                <a:cs typeface="Roboto"/>
                <a:sym typeface="Roboto"/>
              </a:rPr>
              <a:t>HOW</a:t>
            </a:r>
            <a:endParaRPr sz="1400" b="1" i="0" u="none" strike="noStrike" cap="none">
              <a:solidFill>
                <a:schemeClr val="dk1"/>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340"/>
        <p:cNvGrpSpPr/>
        <p:nvPr/>
      </p:nvGrpSpPr>
      <p:grpSpPr>
        <a:xfrm>
          <a:off x="0" y="0"/>
          <a:ext cx="0" cy="0"/>
          <a:chOff x="0" y="0"/>
          <a:chExt cx="0" cy="0"/>
        </a:xfrm>
      </p:grpSpPr>
      <p:sp>
        <p:nvSpPr>
          <p:cNvPr id="341" name="Google Shape;341;p36"/>
          <p:cNvSpPr txBox="1"/>
          <p:nvPr/>
        </p:nvSpPr>
        <p:spPr>
          <a:xfrm>
            <a:off x="346050" y="3762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MTSS Cascading Roles and Responsibilities (cont.)</a:t>
            </a:r>
            <a:endParaRPr sz="1600" b="1" i="0" u="none" strike="noStrike" cap="none">
              <a:solidFill>
                <a:srgbClr val="000000"/>
              </a:solidFill>
              <a:latin typeface="Verdana"/>
              <a:ea typeface="Verdana"/>
              <a:cs typeface="Verdana"/>
              <a:sym typeface="Verdana"/>
            </a:endParaRPr>
          </a:p>
        </p:txBody>
      </p:sp>
      <p:sp>
        <p:nvSpPr>
          <p:cNvPr id="342" name="Google Shape;342;p36"/>
          <p:cNvSpPr txBox="1"/>
          <p:nvPr/>
        </p:nvSpPr>
        <p:spPr>
          <a:xfrm>
            <a:off x="346050" y="803025"/>
            <a:ext cx="7080300" cy="6843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Verdana"/>
                <a:ea typeface="Verdana"/>
                <a:cs typeface="Verdana"/>
                <a:sym typeface="Verdana"/>
              </a:rPr>
              <a:t> </a:t>
            </a:r>
            <a:endParaRPr sz="14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400"/>
              <a:buFont typeface="Arial"/>
              <a:buNone/>
            </a:pPr>
            <a:r>
              <a:rPr lang="en" sz="1400" b="1" i="1" u="sng" strike="noStrike" cap="none">
                <a:solidFill>
                  <a:srgbClr val="000000"/>
                </a:solidFill>
                <a:latin typeface="Verdana"/>
                <a:ea typeface="Verdana"/>
                <a:cs typeface="Verdana"/>
                <a:sym typeface="Verdana"/>
              </a:rPr>
              <a:t>BUILDING COACHES:</a:t>
            </a:r>
            <a:endParaRPr sz="1400" b="1" i="1" u="sng"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Schedule and facilitate monthly BIT meetings</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Ensure meeting minutes, implementation artifacts, and implementation barriers are shared with DIT/DLT</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Work with BIT to share data monthly with school staff</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Provide professional development opportunities to staff focused on increasing understanding of PBIS/VTSS and capacity to implement related classroom practices</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Work with school administration to ensure team efforts align with school improvement goals</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Attend division wide coaches meetings </a:t>
            </a:r>
            <a:endParaRPr sz="14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Verdana"/>
                <a:ea typeface="Verdana"/>
                <a:cs typeface="Verdana"/>
                <a:sym typeface="Verdana"/>
              </a:rPr>
              <a:t> </a:t>
            </a:r>
            <a:endParaRPr sz="14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Verdana"/>
                <a:ea typeface="Verdana"/>
                <a:cs typeface="Verdana"/>
                <a:sym typeface="Verdana"/>
              </a:rPr>
              <a:t> </a:t>
            </a:r>
            <a:r>
              <a:rPr lang="en" sz="1400" b="1" i="1" u="sng" strike="noStrike" cap="none">
                <a:solidFill>
                  <a:srgbClr val="000000"/>
                </a:solidFill>
                <a:latin typeface="Verdana"/>
                <a:ea typeface="Verdana"/>
                <a:cs typeface="Verdana"/>
                <a:sym typeface="Verdana"/>
              </a:rPr>
              <a:t>BUILDING IMPLEMENTATION TEAM MEMBERS:</a:t>
            </a:r>
            <a:endParaRPr sz="1400" b="1" i="1" u="sng"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Participate in monthly BIT meetings and fulfill meeting roles</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Participate in creating, implementing, and monitoring a school wide PBIS/VTSS  action plan</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Assist in sharing data monthly with school staff</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Provide professional development opportunities to staff focused on increasing understanding of PBIS/VTSS and capacity to implement related classroom practices</a:t>
            </a:r>
            <a:endParaRPr sz="1400" b="0" i="0" u="none" strike="noStrike" cap="none">
              <a:solidFill>
                <a:srgbClr val="000000"/>
              </a:solidFill>
              <a:latin typeface="Verdana"/>
              <a:ea typeface="Verdana"/>
              <a:cs typeface="Verdana"/>
              <a:sym typeface="Verdana"/>
            </a:endParaRPr>
          </a:p>
          <a:p>
            <a:pPr marL="228600" marR="0" lvl="0" indent="-228600" algn="l" rtl="0">
              <a:lnSpc>
                <a:spcPct val="115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Support staff in implementation of practices and facilitate access to resources as needed</a:t>
            </a:r>
            <a:endParaRPr sz="14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400"/>
              <a:buFont typeface="Arial"/>
              <a:buNone/>
            </a:pPr>
            <a:r>
              <a:rPr lang="en" sz="1400" b="0" i="1" u="none" strike="noStrike" cap="none">
                <a:solidFill>
                  <a:srgbClr val="000000"/>
                </a:solidFill>
                <a:latin typeface="Verdana"/>
                <a:ea typeface="Verdana"/>
                <a:cs typeface="Verdana"/>
                <a:sym typeface="Verdana"/>
              </a:rPr>
              <a:t>* Developed in collaboration with Accomack and Newport News Division VTSS Teams</a:t>
            </a:r>
            <a:endParaRPr sz="1400" b="0" i="1"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346"/>
        <p:cNvGrpSpPr/>
        <p:nvPr/>
      </p:nvGrpSpPr>
      <p:grpSpPr>
        <a:xfrm>
          <a:off x="0" y="0"/>
          <a:ext cx="0" cy="0"/>
          <a:chOff x="0" y="0"/>
          <a:chExt cx="0" cy="0"/>
        </a:xfrm>
      </p:grpSpPr>
      <p:sp>
        <p:nvSpPr>
          <p:cNvPr id="347" name="Google Shape;347;p37"/>
          <p:cNvSpPr txBox="1"/>
          <p:nvPr/>
        </p:nvSpPr>
        <p:spPr>
          <a:xfrm>
            <a:off x="346050" y="459900"/>
            <a:ext cx="7080300" cy="677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Systems Coaching within a </a:t>
            </a:r>
            <a:endParaRPr sz="16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Multi-tiered System of Support (continued)</a:t>
            </a:r>
            <a:endParaRPr sz="1600" b="1" i="0" u="none" strike="noStrike" cap="none">
              <a:solidFill>
                <a:srgbClr val="000000"/>
              </a:solidFill>
              <a:latin typeface="Verdana"/>
              <a:ea typeface="Verdana"/>
              <a:cs typeface="Verdana"/>
              <a:sym typeface="Verdana"/>
            </a:endParaRPr>
          </a:p>
        </p:txBody>
      </p:sp>
      <p:sp>
        <p:nvSpPr>
          <p:cNvPr id="348" name="Google Shape;348;p37"/>
          <p:cNvSpPr txBox="1"/>
          <p:nvPr/>
        </p:nvSpPr>
        <p:spPr>
          <a:xfrm>
            <a:off x="374375" y="1122600"/>
            <a:ext cx="6904200" cy="4463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Why Coach?</a:t>
            </a: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Coaching bridges the research-to-practice gap. Training supported by on-going coaching results in teachers implementing 80-90% of new practices.</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Your focus is on coaching TEAMS</a:t>
            </a: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Coaching at this level focuses on helping teams 1. develop their collaboration and facilitation skills, 2. establish team operating procedures, 3. understand group dynamics, and 4. solidify data-driven decision making processes.</a:t>
            </a: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180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180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pic>
        <p:nvPicPr>
          <p:cNvPr id="349" name="Google Shape;349;p3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28600" y="4312500"/>
            <a:ext cx="7423826" cy="56421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353"/>
        <p:cNvGrpSpPr/>
        <p:nvPr/>
      </p:nvGrpSpPr>
      <p:grpSpPr>
        <a:xfrm>
          <a:off x="0" y="0"/>
          <a:ext cx="0" cy="0"/>
          <a:chOff x="0" y="0"/>
          <a:chExt cx="0" cy="0"/>
        </a:xfrm>
      </p:grpSpPr>
      <p:sp>
        <p:nvSpPr>
          <p:cNvPr id="354" name="Google Shape;354;p38"/>
          <p:cNvSpPr txBox="1"/>
          <p:nvPr/>
        </p:nvSpPr>
        <p:spPr>
          <a:xfrm>
            <a:off x="346050" y="387025"/>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Who Should be on Your Division Leadership Team?</a:t>
            </a:r>
            <a:endParaRPr sz="1600" b="1" i="0" u="none" strike="noStrike" cap="none">
              <a:solidFill>
                <a:srgbClr val="000000"/>
              </a:solidFill>
              <a:latin typeface="Verdana"/>
              <a:ea typeface="Verdana"/>
              <a:cs typeface="Verdana"/>
              <a:sym typeface="Verdana"/>
            </a:endParaRPr>
          </a:p>
        </p:txBody>
      </p:sp>
      <p:sp>
        <p:nvSpPr>
          <p:cNvPr id="355" name="Google Shape;355;p38"/>
          <p:cNvSpPr txBox="1"/>
          <p:nvPr/>
        </p:nvSpPr>
        <p:spPr>
          <a:xfrm>
            <a:off x="346050" y="821125"/>
            <a:ext cx="6904200" cy="41127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Division Coach and/or Division Coordinator</a:t>
            </a:r>
            <a:endParaRPr sz="1600" b="0" i="0" u="none" strike="noStrike" cap="none">
              <a:solidFill>
                <a:srgbClr val="000000"/>
              </a:solidFill>
              <a:latin typeface="Verdana"/>
              <a:ea typeface="Verdana"/>
              <a:cs typeface="Verdana"/>
              <a:sym typeface="Verdana"/>
            </a:endParaRPr>
          </a:p>
          <a:p>
            <a:pPr marL="457200" marR="0" lvl="0" indent="-330200" algn="l" rtl="0">
              <a:lnSpc>
                <a:spcPct val="115000"/>
              </a:lnSpc>
              <a:spcBef>
                <a:spcPts val="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Superintendent / Executive authority (funding/policy)</a:t>
            </a:r>
            <a:endParaRPr sz="1600" b="0" i="0" u="none" strike="noStrike" cap="none">
              <a:solidFill>
                <a:srgbClr val="000000"/>
              </a:solidFill>
              <a:latin typeface="Verdana"/>
              <a:ea typeface="Verdana"/>
              <a:cs typeface="Verdana"/>
              <a:sym typeface="Verdana"/>
            </a:endParaRPr>
          </a:p>
          <a:p>
            <a:pPr marL="457200" marR="0" lvl="0" indent="-330200" algn="l" rtl="0">
              <a:lnSpc>
                <a:spcPct val="115000"/>
              </a:lnSpc>
              <a:spcBef>
                <a:spcPts val="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Individuals who are able to make decisions/expertise:</a:t>
            </a:r>
            <a:endParaRPr sz="1600" b="0" i="0" u="none" strike="noStrike" cap="none">
              <a:solidFill>
                <a:srgbClr val="000000"/>
              </a:solidFill>
              <a:latin typeface="Verdana"/>
              <a:ea typeface="Verdana"/>
              <a:cs typeface="Verdana"/>
              <a:sym typeface="Verdana"/>
            </a:endParaRPr>
          </a:p>
          <a:p>
            <a:pPr marL="914400" marR="0" lvl="1" indent="-330200" algn="l" rtl="0">
              <a:lnSpc>
                <a:spcPct val="115000"/>
              </a:lnSpc>
              <a:spcBef>
                <a:spcPts val="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Director of Instruction</a:t>
            </a:r>
            <a:endParaRPr sz="1600" b="0" i="0" u="none" strike="noStrike" cap="none">
              <a:solidFill>
                <a:srgbClr val="000000"/>
              </a:solidFill>
              <a:latin typeface="Verdana"/>
              <a:ea typeface="Verdana"/>
              <a:cs typeface="Verdana"/>
              <a:sym typeface="Verdana"/>
            </a:endParaRPr>
          </a:p>
          <a:p>
            <a:pPr marL="1371600" marR="0" lvl="2" indent="-330200" algn="l" rtl="0">
              <a:lnSpc>
                <a:spcPct val="115000"/>
              </a:lnSpc>
              <a:spcBef>
                <a:spcPts val="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Key Department Leads, e.g. Literacy, Math, CTE, etc.</a:t>
            </a:r>
            <a:endParaRPr sz="1600" b="0" i="0" u="none" strike="noStrike" cap="none">
              <a:solidFill>
                <a:srgbClr val="000000"/>
              </a:solidFill>
              <a:latin typeface="Verdana"/>
              <a:ea typeface="Verdana"/>
              <a:cs typeface="Verdana"/>
              <a:sym typeface="Verdana"/>
            </a:endParaRPr>
          </a:p>
          <a:p>
            <a:pPr marL="914400" marR="0" lvl="1" indent="-330200" algn="l" rtl="0">
              <a:lnSpc>
                <a:spcPct val="115000"/>
              </a:lnSpc>
              <a:spcBef>
                <a:spcPts val="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Director of Student Support Services </a:t>
            </a:r>
            <a:endParaRPr sz="1600" b="0" i="0" u="none" strike="noStrike" cap="none">
              <a:solidFill>
                <a:srgbClr val="000000"/>
              </a:solidFill>
              <a:latin typeface="Verdana"/>
              <a:ea typeface="Verdana"/>
              <a:cs typeface="Verdana"/>
              <a:sym typeface="Verdana"/>
            </a:endParaRPr>
          </a:p>
          <a:p>
            <a:pPr marL="1371600" marR="0" lvl="2" indent="-330200" algn="l" rtl="0">
              <a:lnSpc>
                <a:spcPct val="115000"/>
              </a:lnSpc>
              <a:spcBef>
                <a:spcPts val="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Behavior Specialist</a:t>
            </a:r>
            <a:endParaRPr sz="1600" b="0" i="0" u="none" strike="noStrike" cap="none">
              <a:solidFill>
                <a:srgbClr val="000000"/>
              </a:solidFill>
              <a:latin typeface="Verdana"/>
              <a:ea typeface="Verdana"/>
              <a:cs typeface="Verdana"/>
              <a:sym typeface="Verdana"/>
            </a:endParaRPr>
          </a:p>
          <a:p>
            <a:pPr marL="914400" marR="0" lvl="1" indent="-330200" algn="l" rtl="0">
              <a:lnSpc>
                <a:spcPct val="115000"/>
              </a:lnSpc>
              <a:spcBef>
                <a:spcPts val="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Director of Special Education</a:t>
            </a:r>
            <a:endParaRPr sz="1600" b="0" i="0" u="none" strike="noStrike" cap="none">
              <a:solidFill>
                <a:srgbClr val="000000"/>
              </a:solidFill>
              <a:latin typeface="Verdana"/>
              <a:ea typeface="Verdana"/>
              <a:cs typeface="Verdana"/>
              <a:sym typeface="Verdana"/>
            </a:endParaRPr>
          </a:p>
          <a:p>
            <a:pPr marL="914400" marR="0" lvl="1" indent="-330200" algn="l" rtl="0">
              <a:lnSpc>
                <a:spcPct val="115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Data Analyst</a:t>
            </a:r>
            <a:endParaRPr sz="1600" b="0" i="0" u="none" strike="noStrike" cap="none">
              <a:solidFill>
                <a:srgbClr val="000000"/>
              </a:solidFill>
              <a:latin typeface="Verdana"/>
              <a:ea typeface="Verdana"/>
              <a:cs typeface="Verdana"/>
              <a:sym typeface="Verdana"/>
            </a:endParaRPr>
          </a:p>
          <a:p>
            <a:pPr marL="914400" marR="0" lvl="1" indent="-330200" algn="l" rtl="0">
              <a:lnSpc>
                <a:spcPct val="115000"/>
              </a:lnSpc>
              <a:spcBef>
                <a:spcPts val="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Director of Professional Learning</a:t>
            </a:r>
            <a:endParaRPr sz="1600" b="0" i="0" u="none" strike="noStrike" cap="none">
              <a:solidFill>
                <a:srgbClr val="000000"/>
              </a:solidFill>
              <a:latin typeface="Verdana"/>
              <a:ea typeface="Verdana"/>
              <a:cs typeface="Verdana"/>
              <a:sym typeface="Verdana"/>
            </a:endParaRPr>
          </a:p>
          <a:p>
            <a:pPr marL="914400" marR="0" lvl="1" indent="-330200" algn="l" rtl="0">
              <a:lnSpc>
                <a:spcPct val="115000"/>
              </a:lnSpc>
              <a:spcBef>
                <a:spcPts val="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Director of Family and Community Engagement</a:t>
            </a:r>
            <a:endParaRPr sz="1600" b="0" i="0" u="none" strike="noStrike" cap="none">
              <a:solidFill>
                <a:srgbClr val="000000"/>
              </a:solidFill>
              <a:latin typeface="Verdana"/>
              <a:ea typeface="Verdana"/>
              <a:cs typeface="Verdana"/>
              <a:sym typeface="Verdana"/>
            </a:endParaRPr>
          </a:p>
          <a:p>
            <a:pPr marL="914400" marR="0" lvl="1" indent="-330200" algn="l" rtl="0">
              <a:lnSpc>
                <a:spcPct val="115000"/>
              </a:lnSpc>
              <a:spcBef>
                <a:spcPts val="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Any others who have the authority and expertise to help with implementation</a:t>
            </a:r>
            <a:endParaRPr sz="1600" b="0" i="0" u="none" strike="noStrike" cap="none">
              <a:solidFill>
                <a:srgbClr val="000000"/>
              </a:solidFill>
              <a:latin typeface="Verdana"/>
              <a:ea typeface="Verdana"/>
              <a:cs typeface="Verdana"/>
              <a:sym typeface="Verdana"/>
            </a:endParaRPr>
          </a:p>
        </p:txBody>
      </p:sp>
      <p:sp>
        <p:nvSpPr>
          <p:cNvPr id="356" name="Google Shape;356;p38"/>
          <p:cNvSpPr txBox="1"/>
          <p:nvPr/>
        </p:nvSpPr>
        <p:spPr>
          <a:xfrm>
            <a:off x="301950" y="4893550"/>
            <a:ext cx="7168500" cy="677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Are diverse identities represented on your team? Our identities inform and influence decisions made!</a:t>
            </a:r>
            <a:endParaRPr sz="1600" b="1" i="0" u="none" strike="noStrike" cap="none">
              <a:solidFill>
                <a:srgbClr val="000000"/>
              </a:solidFill>
              <a:latin typeface="Verdana"/>
              <a:ea typeface="Verdana"/>
              <a:cs typeface="Verdana"/>
              <a:sym typeface="Verdana"/>
            </a:endParaRPr>
          </a:p>
        </p:txBody>
      </p:sp>
      <p:pic>
        <p:nvPicPr>
          <p:cNvPr id="357" name="Google Shape;357;p38" descr="Diagram representing a wide variety of diverse characteristcs in people like age, sex, race, class, etc."/>
          <p:cNvPicPr preferRelativeResize="0"/>
          <p:nvPr/>
        </p:nvPicPr>
        <p:blipFill rotWithShape="1">
          <a:blip r:embed="rId3">
            <a:alphaModFix/>
          </a:blip>
          <a:srcRect/>
          <a:stretch/>
        </p:blipFill>
        <p:spPr>
          <a:xfrm>
            <a:off x="181800" y="5572200"/>
            <a:ext cx="5065001" cy="4306924"/>
          </a:xfrm>
          <a:prstGeom prst="rect">
            <a:avLst/>
          </a:prstGeom>
          <a:noFill/>
          <a:ln>
            <a:noFill/>
          </a:ln>
        </p:spPr>
      </p:pic>
      <p:sp>
        <p:nvSpPr>
          <p:cNvPr id="358" name="Google Shape;358;p38">
            <a:extLst>
              <a:ext uri="{C183D7F6-B498-43B3-948B-1728B52AA6E4}">
                <adec:decorative xmlns:adec="http://schemas.microsoft.com/office/drawing/2017/decorative" val="1"/>
              </a:ext>
            </a:extLst>
          </p:cNvPr>
          <p:cNvSpPr/>
          <p:nvPr/>
        </p:nvSpPr>
        <p:spPr>
          <a:xfrm>
            <a:off x="5441100" y="5724600"/>
            <a:ext cx="2137800" cy="4034100"/>
          </a:xfrm>
          <a:prstGeom prst="rect">
            <a:avLst/>
          </a:prstGeom>
          <a:solidFill>
            <a:srgbClr val="FFFFFF">
              <a:alpha val="6705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8"/>
          <p:cNvSpPr txBox="1"/>
          <p:nvPr/>
        </p:nvSpPr>
        <p:spPr>
          <a:xfrm>
            <a:off x="5546400" y="5925300"/>
            <a:ext cx="2079600" cy="378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Roboto"/>
                <a:ea typeface="Roboto"/>
                <a:cs typeface="Roboto"/>
                <a:sym typeface="Roboto"/>
              </a:rPr>
              <a:t>“A leader is anyone at any level who takes responsibility for finding the potential in people and processes and has the courage to develop that potential.”</a:t>
            </a:r>
            <a:endParaRPr sz="1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Roboto"/>
                <a:ea typeface="Roboto"/>
                <a:cs typeface="Roboto"/>
                <a:sym typeface="Roboto"/>
              </a:rPr>
              <a:t>-Brene’ Brown</a:t>
            </a:r>
            <a:endParaRPr sz="1800" b="1" i="0" u="none" strike="noStrike" cap="none">
              <a:solidFill>
                <a:srgbClr val="000000"/>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363"/>
        <p:cNvGrpSpPr/>
        <p:nvPr/>
      </p:nvGrpSpPr>
      <p:grpSpPr>
        <a:xfrm>
          <a:off x="0" y="0"/>
          <a:ext cx="0" cy="0"/>
          <a:chOff x="0" y="0"/>
          <a:chExt cx="0" cy="0"/>
        </a:xfrm>
      </p:grpSpPr>
      <p:sp>
        <p:nvSpPr>
          <p:cNvPr id="364" name="Google Shape;364;p39"/>
          <p:cNvSpPr txBox="1"/>
          <p:nvPr/>
        </p:nvSpPr>
        <p:spPr>
          <a:xfrm>
            <a:off x="346050" y="463225"/>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Who Should be on Your School Leadership Team?</a:t>
            </a:r>
            <a:endParaRPr sz="1600" b="1" i="0" u="none" strike="noStrike" cap="none">
              <a:solidFill>
                <a:srgbClr val="000000"/>
              </a:solidFill>
              <a:latin typeface="Verdana"/>
              <a:ea typeface="Verdana"/>
              <a:cs typeface="Verdana"/>
              <a:sym typeface="Verdana"/>
            </a:endParaRPr>
          </a:p>
        </p:txBody>
      </p:sp>
      <p:sp>
        <p:nvSpPr>
          <p:cNvPr id="365" name="Google Shape;365;p39"/>
          <p:cNvSpPr txBox="1"/>
          <p:nvPr/>
        </p:nvSpPr>
        <p:spPr>
          <a:xfrm>
            <a:off x="346050" y="897325"/>
            <a:ext cx="6904200" cy="74961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64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Division coach to support the team!!</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64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School Administrator(s)</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64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Content area reps: Literacy, Math, CTE, etc.</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64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Grade level leadership</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64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Individual with Special Education expertise</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64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Intervention providers</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64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School Counselor</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64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Behavior expertise</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64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Data collector &amp; analysis expertise</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64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Family &amp; Community stakeholder(s)</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64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Student representatives - key to secondary</a:t>
            </a:r>
            <a:endParaRPr sz="1600" b="0" i="0" u="none" strike="noStrike" cap="none">
              <a:solidFill>
                <a:srgbClr val="000000"/>
              </a:solidFill>
              <a:latin typeface="Verdana"/>
              <a:ea typeface="Verdana"/>
              <a:cs typeface="Verdana"/>
              <a:sym typeface="Verdana"/>
            </a:endParaRPr>
          </a:p>
          <a:p>
            <a:pPr marL="457200" marR="0" lvl="0" indent="0" algn="l" rtl="0">
              <a:lnSpc>
                <a:spcPct val="100000"/>
              </a:lnSpc>
              <a:spcBef>
                <a:spcPts val="64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*Not an exhaustive list; context matters</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Other Considerations:</a:t>
            </a:r>
            <a:endParaRPr sz="1600" b="1" i="0" u="none" strike="noStrike" cap="none">
              <a:solidFill>
                <a:srgbClr val="000000"/>
              </a:solidFill>
              <a:latin typeface="Verdana"/>
              <a:ea typeface="Verdana"/>
              <a:cs typeface="Verdana"/>
              <a:sym typeface="Verdana"/>
            </a:endParaRPr>
          </a:p>
          <a:p>
            <a:pPr marL="457200" marR="0" lvl="0" indent="-330200" algn="l" rtl="0">
              <a:lnSpc>
                <a:spcPct val="100000"/>
              </a:lnSpc>
              <a:spcBef>
                <a:spcPts val="64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School psychologist? School nurse? School resource officer? Community mental health provider?</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How will you get input from youth, family and community members?</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Do you have a balance of personality/preference/work styles?</a:t>
            </a:r>
            <a:endParaRPr sz="1600" b="0" i="0" u="none" strike="noStrike" cap="none">
              <a:solidFill>
                <a:srgbClr val="000000"/>
              </a:solidFill>
              <a:latin typeface="Verdana"/>
              <a:ea typeface="Verdana"/>
              <a:cs typeface="Verdana"/>
              <a:sym typeface="Verdana"/>
            </a:endParaRPr>
          </a:p>
          <a:p>
            <a:pPr marL="457200" marR="0" lvl="0" indent="0" algn="l" rtl="0">
              <a:lnSpc>
                <a:spcPct val="100000"/>
              </a:lnSpc>
              <a:spcBef>
                <a:spcPts val="100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(Resources: </a:t>
            </a:r>
            <a:r>
              <a:rPr lang="en" sz="1600" b="0" i="0" u="sng" strike="noStrike" cap="none">
                <a:solidFill>
                  <a:srgbClr val="3C78D8"/>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NSEW</a:t>
            </a:r>
            <a:r>
              <a:rPr lang="en" sz="1600" b="0" i="0" u="none" strike="noStrike" cap="none">
                <a:solidFill>
                  <a:srgbClr val="000000"/>
                </a:solidFill>
                <a:latin typeface="Verdana"/>
                <a:ea typeface="Verdana"/>
                <a:cs typeface="Verdana"/>
                <a:sym typeface="Verdana"/>
              </a:rPr>
              <a:t>, </a:t>
            </a:r>
            <a:r>
              <a:rPr lang="en" sz="1600" b="0" i="0" u="sng" strike="noStrike" cap="none">
                <a:solidFill>
                  <a:schemeClr val="accent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16 Personalities,</a:t>
            </a:r>
            <a:r>
              <a:rPr lang="en" sz="1600" b="0" i="0" u="none" strike="noStrike" cap="none">
                <a:solidFill>
                  <a:schemeClr val="accent1"/>
                </a:solidFill>
                <a:latin typeface="Verdana"/>
                <a:ea typeface="Verdana"/>
                <a:cs typeface="Verdana"/>
                <a:sym typeface="Verdana"/>
              </a:rPr>
              <a:t> </a:t>
            </a:r>
            <a:r>
              <a:rPr lang="en" sz="1600" b="0" i="0" u="sng" strike="noStrike" cap="none">
                <a:solidFill>
                  <a:schemeClr val="accent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Strengths Finder,</a:t>
            </a:r>
            <a:r>
              <a:rPr lang="en" sz="1600" b="0" i="0" u="none" strike="noStrike" cap="none">
                <a:solidFill>
                  <a:schemeClr val="accent1"/>
                </a:solidFill>
                <a:latin typeface="Verdana"/>
                <a:ea typeface="Verdana"/>
                <a:cs typeface="Verdana"/>
                <a:sym typeface="Verdana"/>
              </a:rPr>
              <a:t> </a:t>
            </a:r>
            <a:r>
              <a:rPr lang="en" sz="1600" b="0" i="0" u="sng" strike="noStrike" cap="none">
                <a:solidFill>
                  <a:schemeClr val="accent1"/>
                </a:solidFill>
                <a:latin typeface="Verdana"/>
                <a:ea typeface="Verdana"/>
                <a:cs typeface="Verdana"/>
                <a:sym typeface="Verdana"/>
                <a:hlinkClick r:id="rId6">
                  <a:extLst>
                    <a:ext uri="{A12FA001-AC4F-418D-AE19-62706E023703}">
                      <ahyp:hlinkClr xmlns:ahyp="http://schemas.microsoft.com/office/drawing/2018/hyperlinkcolor" val="tx"/>
                    </a:ext>
                  </a:extLst>
                </a:hlinkClick>
              </a:rPr>
              <a:t>What’s Your Color</a:t>
            </a:r>
            <a:r>
              <a:rPr lang="en" sz="1600" b="0" i="0" u="none" strike="noStrike" cap="none">
                <a:solidFill>
                  <a:schemeClr val="accent1"/>
                </a:solidFill>
                <a:latin typeface="Verdana"/>
                <a:ea typeface="Verdana"/>
                <a:cs typeface="Verdana"/>
                <a:sym typeface="Verdana"/>
              </a:rPr>
              <a:t>?</a:t>
            </a:r>
            <a:endParaRPr sz="1600" b="0" i="0" u="none" strike="noStrike" cap="none">
              <a:solidFill>
                <a:schemeClr val="accent1"/>
              </a:solidFill>
              <a:latin typeface="Verdana"/>
              <a:ea typeface="Verdana"/>
              <a:cs typeface="Verdana"/>
              <a:sym typeface="Verdana"/>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66" name="Google Shape;366;p39"/>
          <p:cNvSpPr/>
          <p:nvPr/>
        </p:nvSpPr>
        <p:spPr>
          <a:xfrm>
            <a:off x="342900" y="7637800"/>
            <a:ext cx="7080300" cy="2325600"/>
          </a:xfrm>
          <a:prstGeom prst="rect">
            <a:avLst/>
          </a:prstGeom>
          <a:solidFill>
            <a:srgbClr val="FFFFFF">
              <a:alpha val="6705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1" i="0" u="none" strike="noStrike" cap="none">
                <a:solidFill>
                  <a:srgbClr val="000000"/>
                </a:solidFill>
                <a:latin typeface="Verdana"/>
                <a:ea typeface="Verdana"/>
                <a:cs typeface="Verdana"/>
                <a:sym typeface="Verdana"/>
              </a:rPr>
              <a:t>Coaching Pause:  Reflect on your current team composition and answer the following questions: </a:t>
            </a:r>
            <a:endParaRPr sz="1400" b="1" i="0" u="none" strike="noStrike" cap="none">
              <a:solidFill>
                <a:srgbClr val="000000"/>
              </a:solidFill>
              <a:latin typeface="Verdana"/>
              <a:ea typeface="Verdana"/>
              <a:cs typeface="Verdana"/>
              <a:sym typeface="Verdana"/>
            </a:endParaRPr>
          </a:p>
          <a:p>
            <a:pPr marL="457200" marR="0" lvl="0" indent="-317594" algn="l" rtl="0">
              <a:lnSpc>
                <a:spcPct val="115000"/>
              </a:lnSpc>
              <a:spcBef>
                <a:spcPts val="0"/>
              </a:spcBef>
              <a:spcAft>
                <a:spcPts val="0"/>
              </a:spcAft>
              <a:buClr>
                <a:srgbClr val="000000"/>
              </a:buClr>
              <a:buSzPts val="1400"/>
              <a:buFont typeface="Arial"/>
              <a:buChar char="●"/>
            </a:pPr>
            <a:r>
              <a:rPr lang="en" sz="1400" b="0" i="0" u="none" strike="noStrike" cap="none">
                <a:solidFill>
                  <a:srgbClr val="000000"/>
                </a:solidFill>
                <a:latin typeface="Verdana"/>
                <a:ea typeface="Verdana"/>
                <a:cs typeface="Verdana"/>
                <a:sym typeface="Verdana"/>
              </a:rPr>
              <a:t>Do you have family and community voice on your teams? </a:t>
            </a:r>
            <a:endParaRPr sz="1400" b="0" i="0" u="none" strike="noStrike" cap="none">
              <a:solidFill>
                <a:srgbClr val="000000"/>
              </a:solidFill>
              <a:latin typeface="Verdana"/>
              <a:ea typeface="Verdana"/>
              <a:cs typeface="Verdana"/>
              <a:sym typeface="Verdana"/>
            </a:endParaRPr>
          </a:p>
          <a:p>
            <a:pPr marL="457200" marR="0" lvl="0" indent="-317594" algn="l" rtl="0">
              <a:lnSpc>
                <a:spcPct val="115000"/>
              </a:lnSpc>
              <a:spcBef>
                <a:spcPts val="0"/>
              </a:spcBef>
              <a:spcAft>
                <a:spcPts val="0"/>
              </a:spcAft>
              <a:buClr>
                <a:srgbClr val="000000"/>
              </a:buClr>
              <a:buSzPts val="1400"/>
              <a:buFont typeface="Arial"/>
              <a:buChar char="●"/>
            </a:pPr>
            <a:r>
              <a:rPr lang="en" sz="1400" b="0" i="0" u="none" strike="noStrike" cap="none">
                <a:solidFill>
                  <a:srgbClr val="000000"/>
                </a:solidFill>
                <a:latin typeface="Verdana"/>
                <a:ea typeface="Verdana"/>
                <a:cs typeface="Verdana"/>
                <a:sym typeface="Verdana"/>
              </a:rPr>
              <a:t>Do your teams represent diversity?  </a:t>
            </a:r>
            <a:endParaRPr sz="1400" b="0" i="0" u="none" strike="noStrike" cap="none">
              <a:solidFill>
                <a:srgbClr val="000000"/>
              </a:solidFill>
              <a:latin typeface="Verdana"/>
              <a:ea typeface="Verdana"/>
              <a:cs typeface="Verdana"/>
              <a:sym typeface="Verdana"/>
            </a:endParaRPr>
          </a:p>
          <a:p>
            <a:pPr marL="457200" marR="0" lvl="0" indent="-317594" algn="l" rtl="0">
              <a:lnSpc>
                <a:spcPct val="115000"/>
              </a:lnSpc>
              <a:spcBef>
                <a:spcPts val="0"/>
              </a:spcBef>
              <a:spcAft>
                <a:spcPts val="0"/>
              </a:spcAft>
              <a:buClr>
                <a:srgbClr val="000000"/>
              </a:buClr>
              <a:buSzPts val="1400"/>
              <a:buFont typeface="Arial"/>
              <a:buChar char="●"/>
            </a:pPr>
            <a:r>
              <a:rPr lang="en" sz="1400" b="0" i="0" u="none" strike="noStrike" cap="none">
                <a:solidFill>
                  <a:srgbClr val="000000"/>
                </a:solidFill>
                <a:latin typeface="Verdana"/>
                <a:ea typeface="Verdana"/>
                <a:cs typeface="Verdana"/>
                <a:sym typeface="Verdana"/>
              </a:rPr>
              <a:t>Do you have the right team members on your team to accomplish your division goals?</a:t>
            </a:r>
            <a:endParaRPr sz="1400" b="0" i="0" u="none" strike="noStrike" cap="none">
              <a:solidFill>
                <a:srgbClr val="000000"/>
              </a:solidFill>
              <a:latin typeface="Verdana"/>
              <a:ea typeface="Verdana"/>
              <a:cs typeface="Verdana"/>
              <a:sym typeface="Verdana"/>
            </a:endParaRPr>
          </a:p>
          <a:p>
            <a:pPr marL="457200" marR="0" lvl="0" indent="-317594" algn="l" rtl="0">
              <a:lnSpc>
                <a:spcPct val="115000"/>
              </a:lnSpc>
              <a:spcBef>
                <a:spcPts val="0"/>
              </a:spcBef>
              <a:spcAft>
                <a:spcPts val="0"/>
              </a:spcAft>
              <a:buClr>
                <a:srgbClr val="000000"/>
              </a:buClr>
              <a:buSzPts val="1400"/>
              <a:buFont typeface="Arial"/>
              <a:buChar char="●"/>
            </a:pPr>
            <a:r>
              <a:rPr lang="en" sz="1400" b="0" i="0" u="none" strike="noStrike" cap="none">
                <a:solidFill>
                  <a:srgbClr val="000000"/>
                </a:solidFill>
                <a:latin typeface="Verdana"/>
                <a:ea typeface="Verdana"/>
                <a:cs typeface="Verdana"/>
                <a:sym typeface="Verdana"/>
              </a:rPr>
              <a:t>What might be some “look fors,” and what </a:t>
            </a:r>
            <a:endParaRPr sz="1400" b="0" i="0" u="none" strike="noStrike" cap="none">
              <a:solidFill>
                <a:srgbClr val="000000"/>
              </a:solidFill>
              <a:latin typeface="Verdana"/>
              <a:ea typeface="Verdana"/>
              <a:cs typeface="Verdana"/>
              <a:sym typeface="Verdana"/>
            </a:endParaRPr>
          </a:p>
          <a:p>
            <a:pPr marL="45720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Verdana"/>
                <a:ea typeface="Verdana"/>
                <a:cs typeface="Verdana"/>
                <a:sym typeface="Verdana"/>
              </a:rPr>
              <a:t>coaching moves might you make?</a:t>
            </a: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88"/>
        <p:cNvGrpSpPr/>
        <p:nvPr/>
      </p:nvGrpSpPr>
      <p:grpSpPr>
        <a:xfrm>
          <a:off x="0" y="0"/>
          <a:ext cx="0" cy="0"/>
          <a:chOff x="0" y="0"/>
          <a:chExt cx="0" cy="0"/>
        </a:xfrm>
      </p:grpSpPr>
      <p:sp>
        <p:nvSpPr>
          <p:cNvPr id="89" name="Google Shape;89;p4"/>
          <p:cNvSpPr txBox="1"/>
          <p:nvPr/>
        </p:nvSpPr>
        <p:spPr>
          <a:xfrm>
            <a:off x="346050" y="3762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191919"/>
                </a:solidFill>
                <a:latin typeface="Verdana"/>
                <a:ea typeface="Verdana"/>
                <a:cs typeface="Verdana"/>
                <a:sym typeface="Verdana"/>
              </a:rPr>
              <a:t>SYSTEMS COACHING</a:t>
            </a:r>
            <a:endParaRPr sz="1600" b="1" i="0" u="none" strike="noStrike" cap="none">
              <a:solidFill>
                <a:srgbClr val="191919"/>
              </a:solidFill>
              <a:latin typeface="Verdana"/>
              <a:ea typeface="Verdana"/>
              <a:cs typeface="Verdana"/>
              <a:sym typeface="Verdana"/>
            </a:endParaRPr>
          </a:p>
        </p:txBody>
      </p:sp>
      <p:sp>
        <p:nvSpPr>
          <p:cNvPr id="90" name="Google Shape;90;p4"/>
          <p:cNvSpPr txBox="1"/>
          <p:nvPr/>
        </p:nvSpPr>
        <p:spPr>
          <a:xfrm>
            <a:off x="346050" y="853600"/>
            <a:ext cx="7080300" cy="326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What is an MTSS Systems Coach?</a:t>
            </a: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2000"/>
              <a:buFont typeface="Verdana"/>
              <a:buNone/>
            </a:pPr>
            <a:r>
              <a:rPr lang="en" sz="1600" b="0" i="0" u="none" strike="noStrike" cap="none">
                <a:solidFill>
                  <a:srgbClr val="000000"/>
                </a:solidFill>
                <a:latin typeface="Verdana"/>
                <a:ea typeface="Verdana"/>
                <a:cs typeface="Verdana"/>
                <a:sym typeface="Verdana"/>
              </a:rPr>
              <a:t>A Systems Coach serves as a liaison for the division leadership team (DLT) and the school’s leadership team(s) (SLT) to guide sustainable organizational change to implement MTSS and to guide systems intervention at the school level. </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2000"/>
              <a:buFont typeface="Verdana"/>
              <a:buNone/>
            </a:pPr>
            <a:endParaRPr sz="1600" b="0" i="0" u="none" strike="noStrike" cap="none">
              <a:solidFill>
                <a:srgbClr val="000000"/>
              </a:solidFill>
              <a:latin typeface="Verdana"/>
              <a:ea typeface="Verdana"/>
              <a:cs typeface="Verdana"/>
              <a:sym typeface="Verdana"/>
            </a:endParaRPr>
          </a:p>
          <a:p>
            <a:pPr marL="0" marR="0" lvl="0" indent="0" algn="ctr" rtl="0">
              <a:lnSpc>
                <a:spcPct val="100000"/>
              </a:lnSpc>
              <a:spcBef>
                <a:spcPts val="600"/>
              </a:spcBef>
              <a:spcAft>
                <a:spcPts val="0"/>
              </a:spcAft>
              <a:buClr>
                <a:srgbClr val="000000"/>
              </a:buClr>
              <a:buSzPts val="2000"/>
              <a:buFont typeface="Verdana"/>
              <a:buNone/>
            </a:pPr>
            <a:r>
              <a:rPr lang="en" sz="1600" b="1" i="1" u="none" strike="noStrike" cap="none">
                <a:solidFill>
                  <a:srgbClr val="000000"/>
                </a:solidFill>
                <a:latin typeface="Verdana"/>
                <a:ea typeface="Verdana"/>
                <a:cs typeface="Verdana"/>
                <a:sym typeface="Verdana"/>
              </a:rPr>
              <a:t>A systems coach facilitates systems thinking.</a:t>
            </a:r>
            <a:endParaRPr sz="1600" b="1" i="1" u="none" strike="noStrike" cap="none">
              <a:solidFill>
                <a:srgbClr val="000000"/>
              </a:solidFill>
              <a:latin typeface="Verdana"/>
              <a:ea typeface="Verdana"/>
              <a:cs typeface="Verdana"/>
              <a:sym typeface="Verdana"/>
            </a:endParaRPr>
          </a:p>
          <a:p>
            <a:pPr marL="0" marR="0" lvl="0" indent="0" algn="ctr" rtl="0">
              <a:lnSpc>
                <a:spcPct val="100000"/>
              </a:lnSpc>
              <a:spcBef>
                <a:spcPts val="52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p>
            <a:pPr marL="0" marR="0" lvl="0" indent="0" algn="ctr" rtl="0">
              <a:lnSpc>
                <a:spcPct val="100000"/>
              </a:lnSpc>
              <a:spcBef>
                <a:spcPts val="52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p:txBody>
      </p:sp>
      <p:sp>
        <p:nvSpPr>
          <p:cNvPr id="91" name="Google Shape;91;p4"/>
          <p:cNvSpPr txBox="1"/>
          <p:nvPr/>
        </p:nvSpPr>
        <p:spPr>
          <a:xfrm>
            <a:off x="346050" y="313960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Goals of Systems Coaching</a:t>
            </a:r>
            <a:endParaRPr sz="1400" b="1" i="0" u="none" strike="noStrike" cap="none">
              <a:solidFill>
                <a:srgbClr val="000000"/>
              </a:solidFill>
              <a:latin typeface="Verdana"/>
              <a:ea typeface="Verdana"/>
              <a:cs typeface="Verdana"/>
              <a:sym typeface="Verdana"/>
            </a:endParaRPr>
          </a:p>
        </p:txBody>
      </p:sp>
      <p:sp>
        <p:nvSpPr>
          <p:cNvPr id="92" name="Google Shape;92;p4"/>
          <p:cNvSpPr/>
          <p:nvPr/>
        </p:nvSpPr>
        <p:spPr>
          <a:xfrm>
            <a:off x="1069550" y="3817675"/>
            <a:ext cx="1710000" cy="1872600"/>
          </a:xfrm>
          <a:prstGeom prst="round2DiagRect">
            <a:avLst>
              <a:gd name="adj1" fmla="val 16667"/>
              <a:gd name="adj2" fmla="val 0"/>
            </a:avLst>
          </a:prstGeom>
          <a:solidFill>
            <a:srgbClr val="939598"/>
          </a:solidFill>
          <a:ln w="28575" cap="flat" cmpd="sng">
            <a:solidFill>
              <a:srgbClr val="193F7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1600" b="1" i="0" u="none" strike="noStrike" cap="none">
                <a:solidFill>
                  <a:srgbClr val="193F70"/>
                </a:solidFill>
                <a:latin typeface="Arial"/>
                <a:ea typeface="Arial"/>
                <a:cs typeface="Arial"/>
                <a:sym typeface="Arial"/>
              </a:rPr>
              <a:t>Improve Division Systems &amp; Build Local Capacity</a:t>
            </a:r>
            <a:endParaRPr sz="1600" b="1" i="0" u="none" strike="noStrike" cap="none">
              <a:solidFill>
                <a:srgbClr val="193F70"/>
              </a:solidFill>
              <a:latin typeface="Arial"/>
              <a:ea typeface="Arial"/>
              <a:cs typeface="Arial"/>
              <a:sym typeface="Arial"/>
            </a:endParaRPr>
          </a:p>
        </p:txBody>
      </p:sp>
      <p:sp>
        <p:nvSpPr>
          <p:cNvPr id="93" name="Google Shape;93;p4">
            <a:extLst>
              <a:ext uri="{C183D7F6-B498-43B3-948B-1728B52AA6E4}">
                <adec:decorative xmlns:adec="http://schemas.microsoft.com/office/drawing/2017/decorative" val="1"/>
              </a:ext>
            </a:extLst>
          </p:cNvPr>
          <p:cNvSpPr/>
          <p:nvPr/>
        </p:nvSpPr>
        <p:spPr>
          <a:xfrm>
            <a:off x="3163150" y="4665100"/>
            <a:ext cx="1375200" cy="4311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94" name="Google Shape;94;p4">
            <a:extLst>
              <a:ext uri="{C183D7F6-B498-43B3-948B-1728B52AA6E4}">
                <adec:decorative xmlns:adec="http://schemas.microsoft.com/office/drawing/2017/decorative" val="1"/>
              </a:ext>
            </a:extLst>
          </p:cNvPr>
          <p:cNvSpPr/>
          <p:nvPr/>
        </p:nvSpPr>
        <p:spPr>
          <a:xfrm rot="-2700000">
            <a:off x="4659207" y="6176451"/>
            <a:ext cx="1375040" cy="431052"/>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95" name="Google Shape;95;p4">
            <a:extLst>
              <a:ext uri="{C183D7F6-B498-43B3-948B-1728B52AA6E4}">
                <adec:decorative xmlns:adec="http://schemas.microsoft.com/office/drawing/2017/decorative" val="1"/>
              </a:ext>
            </a:extLst>
          </p:cNvPr>
          <p:cNvSpPr/>
          <p:nvPr/>
        </p:nvSpPr>
        <p:spPr>
          <a:xfrm rot="2700000">
            <a:off x="1692990" y="6221475"/>
            <a:ext cx="1375040" cy="431052"/>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96" name="Google Shape;96;p4"/>
          <p:cNvSpPr/>
          <p:nvPr/>
        </p:nvSpPr>
        <p:spPr>
          <a:xfrm>
            <a:off x="3031200" y="6718650"/>
            <a:ext cx="1710000" cy="1872600"/>
          </a:xfrm>
          <a:prstGeom prst="round2DiagRect">
            <a:avLst>
              <a:gd name="adj1" fmla="val 16667"/>
              <a:gd name="adj2" fmla="val 0"/>
            </a:avLst>
          </a:prstGeom>
          <a:solidFill>
            <a:srgbClr val="939598"/>
          </a:solidFill>
          <a:ln w="28575" cap="flat" cmpd="sng">
            <a:solidFill>
              <a:srgbClr val="193F7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1600" b="1" i="0" u="none" strike="noStrike" cap="none">
                <a:solidFill>
                  <a:srgbClr val="193F70"/>
                </a:solidFill>
                <a:latin typeface="Arial"/>
                <a:ea typeface="Arial"/>
                <a:cs typeface="Arial"/>
                <a:sym typeface="Arial"/>
              </a:rPr>
              <a:t>Improve Student Outcomes</a:t>
            </a:r>
            <a:endParaRPr sz="1600" b="1" i="0" u="none" strike="noStrike" cap="none">
              <a:solidFill>
                <a:srgbClr val="193F70"/>
              </a:solidFill>
              <a:latin typeface="Arial"/>
              <a:ea typeface="Arial"/>
              <a:cs typeface="Arial"/>
              <a:sym typeface="Arial"/>
            </a:endParaRPr>
          </a:p>
        </p:txBody>
      </p:sp>
      <p:sp>
        <p:nvSpPr>
          <p:cNvPr id="97" name="Google Shape;97;p4"/>
          <p:cNvSpPr/>
          <p:nvPr/>
        </p:nvSpPr>
        <p:spPr>
          <a:xfrm>
            <a:off x="5018025" y="3741475"/>
            <a:ext cx="1710000" cy="1872600"/>
          </a:xfrm>
          <a:prstGeom prst="round2DiagRect">
            <a:avLst>
              <a:gd name="adj1" fmla="val 16667"/>
              <a:gd name="adj2" fmla="val 0"/>
            </a:avLst>
          </a:prstGeom>
          <a:solidFill>
            <a:srgbClr val="939598"/>
          </a:solidFill>
          <a:ln w="28575" cap="flat" cmpd="sng">
            <a:solidFill>
              <a:srgbClr val="193F7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1600" b="1" i="0" u="none" strike="noStrike" cap="none">
                <a:solidFill>
                  <a:srgbClr val="193F70"/>
                </a:solidFill>
                <a:latin typeface="Arial"/>
                <a:ea typeface="Arial"/>
                <a:cs typeface="Arial"/>
                <a:sym typeface="Arial"/>
              </a:rPr>
              <a:t>Improve PreK-12 classroom &amp; school Systems &amp; Practices</a:t>
            </a:r>
            <a:endParaRPr sz="1600" b="1" i="0" u="none" strike="noStrike" cap="none">
              <a:solidFill>
                <a:srgbClr val="193F7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370"/>
        <p:cNvGrpSpPr/>
        <p:nvPr/>
      </p:nvGrpSpPr>
      <p:grpSpPr>
        <a:xfrm>
          <a:off x="0" y="0"/>
          <a:ext cx="0" cy="0"/>
          <a:chOff x="0" y="0"/>
          <a:chExt cx="0" cy="0"/>
        </a:xfrm>
      </p:grpSpPr>
      <p:sp>
        <p:nvSpPr>
          <p:cNvPr id="371" name="Google Shape;371;p40">
            <a:extLst>
              <a:ext uri="{C183D7F6-B498-43B3-948B-1728B52AA6E4}">
                <adec:decorative xmlns:adec="http://schemas.microsoft.com/office/drawing/2017/decorative" val="1"/>
              </a:ext>
            </a:extLst>
          </p:cNvPr>
          <p:cNvSpPr/>
          <p:nvPr/>
        </p:nvSpPr>
        <p:spPr>
          <a:xfrm>
            <a:off x="346150" y="8666750"/>
            <a:ext cx="7080300" cy="601200"/>
          </a:xfrm>
          <a:prstGeom prst="rect">
            <a:avLst/>
          </a:prstGeom>
          <a:solidFill>
            <a:srgbClr val="FFFFFF">
              <a:alpha val="6705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40">
            <a:extLst>
              <a:ext uri="{C183D7F6-B498-43B3-948B-1728B52AA6E4}">
                <adec:decorative xmlns:adec="http://schemas.microsoft.com/office/drawing/2017/decorative" val="1"/>
              </a:ext>
            </a:extLst>
          </p:cNvPr>
          <p:cNvSpPr txBox="1"/>
          <p:nvPr/>
        </p:nvSpPr>
        <p:spPr>
          <a:xfrm>
            <a:off x="346150" y="9123950"/>
            <a:ext cx="7080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Roboto"/>
              <a:ea typeface="Roboto"/>
              <a:cs typeface="Roboto"/>
              <a:sym typeface="Roboto"/>
            </a:endParaRPr>
          </a:p>
        </p:txBody>
      </p:sp>
      <p:sp>
        <p:nvSpPr>
          <p:cNvPr id="373" name="Google Shape;373;p40"/>
          <p:cNvSpPr txBox="1"/>
          <p:nvPr/>
        </p:nvSpPr>
        <p:spPr>
          <a:xfrm>
            <a:off x="346050" y="310825"/>
            <a:ext cx="7080300" cy="738900"/>
          </a:xfrm>
          <a:prstGeom prst="rect">
            <a:avLst/>
          </a:prstGeom>
          <a:solidFill>
            <a:srgbClr val="FFFFFF">
              <a:alpha val="67058"/>
            </a:srgbClr>
          </a:solidFill>
          <a:ln>
            <a:noFill/>
          </a:ln>
        </p:spPr>
        <p:txBody>
          <a:bodyPr spcFirstLastPara="1" wrap="square" lIns="91425" tIns="91425" rIns="91425" bIns="91425" anchor="t" anchorCtr="0">
            <a:spAutoFit/>
          </a:bodyPr>
          <a:lstStyle/>
          <a:p>
            <a:pPr marL="45720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Verdana"/>
                <a:ea typeface="Verdana"/>
                <a:cs typeface="Verdana"/>
                <a:sym typeface="Verdana"/>
              </a:rPr>
              <a:t>Aligned Organizational Structure</a:t>
            </a:r>
            <a:endParaRPr sz="18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Verdana"/>
                <a:ea typeface="Verdana"/>
                <a:cs typeface="Verdana"/>
                <a:sym typeface="Verdana"/>
              </a:rPr>
              <a:t>Leadership and Teaming continued</a:t>
            </a:r>
            <a:endParaRPr sz="1800" b="1" i="0" u="none" strike="noStrike" cap="none">
              <a:solidFill>
                <a:srgbClr val="000000"/>
              </a:solidFill>
              <a:latin typeface="Verdana"/>
              <a:ea typeface="Verdana"/>
              <a:cs typeface="Verdana"/>
              <a:sym typeface="Verdana"/>
            </a:endParaRPr>
          </a:p>
        </p:txBody>
      </p:sp>
      <p:sp>
        <p:nvSpPr>
          <p:cNvPr id="374" name="Google Shape;374;p40"/>
          <p:cNvSpPr txBox="1"/>
          <p:nvPr/>
        </p:nvSpPr>
        <p:spPr>
          <a:xfrm>
            <a:off x="249150" y="1102800"/>
            <a:ext cx="7274100" cy="4771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0" i="1" u="none" strike="noStrike" cap="none">
                <a:solidFill>
                  <a:srgbClr val="000000"/>
                </a:solidFill>
                <a:latin typeface="Roboto"/>
                <a:ea typeface="Roboto"/>
                <a:cs typeface="Roboto"/>
                <a:sym typeface="Roboto"/>
              </a:rPr>
              <a:t>The Division will establish a highly functioning team and then guide schools to do the same. Consistent structures and processes make your work for efficient and more effective!</a:t>
            </a:r>
            <a:endParaRPr sz="1600" b="0" i="1"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600"/>
              <a:buFont typeface="Arial"/>
              <a:buNone/>
            </a:pPr>
            <a:endParaRPr sz="1600" b="0" i="1" u="none" strike="noStrike" cap="none">
              <a:solidFill>
                <a:srgbClr val="000000"/>
              </a:solidFill>
              <a:latin typeface="Roboto"/>
              <a:ea typeface="Roboto"/>
              <a:cs typeface="Roboto"/>
              <a:sym typeface="Roboto"/>
            </a:endParaRPr>
          </a:p>
          <a:p>
            <a:pPr marL="457200" marR="0" lvl="0" indent="-330200" algn="l" rtl="0">
              <a:lnSpc>
                <a:spcPct val="100000"/>
              </a:lnSpc>
              <a:spcBef>
                <a:spcPts val="360"/>
              </a:spcBef>
              <a:spcAft>
                <a:spcPts val="0"/>
              </a:spcAft>
              <a:buClr>
                <a:srgbClr val="000000"/>
              </a:buClr>
              <a:buSzPts val="1600"/>
              <a:buFont typeface="Arial"/>
              <a:buChar char="●"/>
            </a:pPr>
            <a:r>
              <a:rPr lang="en" sz="1600" b="1" i="0" u="none" strike="noStrike" cap="none">
                <a:solidFill>
                  <a:srgbClr val="000000"/>
                </a:solidFill>
                <a:latin typeface="Verdana"/>
                <a:ea typeface="Verdana"/>
                <a:cs typeface="Verdana"/>
                <a:sym typeface="Verdana"/>
              </a:rPr>
              <a:t>Teaming Structure</a:t>
            </a:r>
            <a:r>
              <a:rPr lang="en" sz="1600" b="0" i="0" u="none" strike="noStrike" cap="none">
                <a:solidFill>
                  <a:srgbClr val="000000"/>
                </a:solidFill>
                <a:latin typeface="Verdana"/>
                <a:ea typeface="Verdana"/>
                <a:cs typeface="Verdana"/>
                <a:sym typeface="Verdana"/>
              </a:rPr>
              <a:t> (Division / School)</a:t>
            </a:r>
            <a:endParaRPr sz="1600" b="0" i="0" u="none" strike="noStrike" cap="none">
              <a:solidFill>
                <a:srgbClr val="000000"/>
              </a:solidFill>
              <a:latin typeface="Verdana"/>
              <a:ea typeface="Verdana"/>
              <a:cs typeface="Verdana"/>
              <a:sym typeface="Verdana"/>
            </a:endParaRPr>
          </a:p>
          <a:p>
            <a:pPr marL="914400" marR="0" lvl="1" indent="-330200" algn="l" rtl="0">
              <a:lnSpc>
                <a:spcPct val="100000"/>
              </a:lnSpc>
              <a:spcBef>
                <a:spcPts val="1000"/>
              </a:spcBef>
              <a:spcAft>
                <a:spcPts val="0"/>
              </a:spcAft>
              <a:buClr>
                <a:srgbClr val="000000"/>
              </a:buClr>
              <a:buSzPts val="1600"/>
              <a:buFont typeface="Arial"/>
              <a:buChar char="○"/>
            </a:pPr>
            <a:r>
              <a:rPr lang="en" sz="1600" b="0" i="1" u="none" strike="noStrike" cap="none">
                <a:solidFill>
                  <a:srgbClr val="000000"/>
                </a:solidFill>
                <a:latin typeface="Verdana"/>
                <a:ea typeface="Verdana"/>
                <a:cs typeface="Verdana"/>
                <a:sym typeface="Verdana"/>
              </a:rPr>
              <a:t>What teams meet when</a:t>
            </a:r>
            <a:endParaRPr sz="1600" b="0" i="1" u="none" strike="noStrike" cap="none">
              <a:solidFill>
                <a:srgbClr val="000000"/>
              </a:solidFill>
              <a:latin typeface="Verdana"/>
              <a:ea typeface="Verdana"/>
              <a:cs typeface="Verdana"/>
              <a:sym typeface="Verdana"/>
            </a:endParaRPr>
          </a:p>
          <a:p>
            <a:pPr marL="914400" marR="0" lvl="1" indent="-330200" algn="l" rtl="0">
              <a:lnSpc>
                <a:spcPct val="100000"/>
              </a:lnSpc>
              <a:spcBef>
                <a:spcPts val="1000"/>
              </a:spcBef>
              <a:spcAft>
                <a:spcPts val="0"/>
              </a:spcAft>
              <a:buClr>
                <a:srgbClr val="000000"/>
              </a:buClr>
              <a:buSzPts val="1600"/>
              <a:buFont typeface="Arial"/>
              <a:buChar char="○"/>
            </a:pPr>
            <a:r>
              <a:rPr lang="en" sz="1600" b="0" i="1" u="none" strike="noStrike" cap="none">
                <a:solidFill>
                  <a:srgbClr val="000000"/>
                </a:solidFill>
                <a:latin typeface="Verdana"/>
                <a:ea typeface="Verdana"/>
                <a:cs typeface="Verdana"/>
                <a:sym typeface="Verdana"/>
              </a:rPr>
              <a:t>For what purpose</a:t>
            </a:r>
            <a:endParaRPr sz="1600" b="0" i="1" u="none" strike="noStrike" cap="none">
              <a:solidFill>
                <a:srgbClr val="000000"/>
              </a:solidFill>
              <a:latin typeface="Verdana"/>
              <a:ea typeface="Verdana"/>
              <a:cs typeface="Verdana"/>
              <a:sym typeface="Verdana"/>
            </a:endParaRPr>
          </a:p>
          <a:p>
            <a:pPr marL="914400" marR="0" lvl="1" indent="-330200" algn="l" rtl="0">
              <a:lnSpc>
                <a:spcPct val="100000"/>
              </a:lnSpc>
              <a:spcBef>
                <a:spcPts val="1000"/>
              </a:spcBef>
              <a:spcAft>
                <a:spcPts val="0"/>
              </a:spcAft>
              <a:buClr>
                <a:srgbClr val="000000"/>
              </a:buClr>
              <a:buSzPts val="1600"/>
              <a:buFont typeface="Arial"/>
              <a:buChar char="○"/>
            </a:pPr>
            <a:r>
              <a:rPr lang="en" sz="1600" b="0" i="1" u="none" strike="noStrike" cap="none">
                <a:solidFill>
                  <a:srgbClr val="000000"/>
                </a:solidFill>
                <a:latin typeface="Verdana"/>
                <a:ea typeface="Verdana"/>
                <a:cs typeface="Verdana"/>
                <a:sym typeface="Verdana"/>
              </a:rPr>
              <a:t>Considering what data</a:t>
            </a:r>
            <a:endParaRPr sz="1600" b="0" i="1" u="none" strike="noStrike" cap="none">
              <a:solidFill>
                <a:srgbClr val="000000"/>
              </a:solidFill>
              <a:latin typeface="Verdana"/>
              <a:ea typeface="Verdana"/>
              <a:cs typeface="Verdana"/>
              <a:sym typeface="Verdana"/>
            </a:endParaRPr>
          </a:p>
          <a:p>
            <a:pPr marL="457200" marR="0" lvl="0" indent="-330200" algn="l" rtl="0">
              <a:lnSpc>
                <a:spcPct val="100000"/>
              </a:lnSpc>
              <a:spcBef>
                <a:spcPts val="1000"/>
              </a:spcBef>
              <a:spcAft>
                <a:spcPts val="0"/>
              </a:spcAft>
              <a:buClr>
                <a:srgbClr val="000000"/>
              </a:buClr>
              <a:buSzPts val="1600"/>
              <a:buFont typeface="Arial"/>
              <a:buChar char="●"/>
            </a:pPr>
            <a:r>
              <a:rPr lang="en" sz="1600" b="1" i="0" u="none" strike="noStrike" cap="none">
                <a:solidFill>
                  <a:srgbClr val="000000"/>
                </a:solidFill>
                <a:latin typeface="Verdana"/>
                <a:ea typeface="Verdana"/>
                <a:cs typeface="Verdana"/>
                <a:sym typeface="Verdana"/>
              </a:rPr>
              <a:t>Team processes</a:t>
            </a:r>
            <a:endParaRPr sz="1600" b="1" i="0" u="none" strike="noStrike" cap="none">
              <a:solidFill>
                <a:srgbClr val="000000"/>
              </a:solidFill>
              <a:latin typeface="Verdana"/>
              <a:ea typeface="Verdana"/>
              <a:cs typeface="Verdana"/>
              <a:sym typeface="Verdana"/>
            </a:endParaRPr>
          </a:p>
          <a:p>
            <a:pPr marL="914400" marR="0" lvl="1" indent="-330200"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Document team members, meeting schedules</a:t>
            </a:r>
            <a:endParaRPr sz="1600" b="0" i="0" u="none" strike="noStrike" cap="none">
              <a:solidFill>
                <a:srgbClr val="000000"/>
              </a:solidFill>
              <a:latin typeface="Verdana"/>
              <a:ea typeface="Verdana"/>
              <a:cs typeface="Verdana"/>
              <a:sym typeface="Verdana"/>
            </a:endParaRPr>
          </a:p>
          <a:p>
            <a:pPr marL="914400" marR="0" lvl="1" indent="-330200"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Effective </a:t>
            </a:r>
            <a:r>
              <a:rPr lang="en" sz="1600" b="0" i="0" u="sng" strike="noStrike" cap="none">
                <a:solidFill>
                  <a:schemeClr val="accen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meeting agendas</a:t>
            </a:r>
            <a:endParaRPr sz="1600" b="0" i="0" u="none" strike="noStrike" cap="none">
              <a:solidFill>
                <a:schemeClr val="accent1"/>
              </a:solidFill>
              <a:latin typeface="Verdana"/>
              <a:ea typeface="Verdana"/>
              <a:cs typeface="Verdana"/>
              <a:sym typeface="Verdana"/>
            </a:endParaRPr>
          </a:p>
          <a:p>
            <a:pPr marL="914400" marR="0" lvl="1" indent="-330200"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Community agreements or norms</a:t>
            </a:r>
            <a:endParaRPr sz="1600" b="0" i="0" u="none" strike="noStrike" cap="none">
              <a:solidFill>
                <a:srgbClr val="000000"/>
              </a:solidFill>
              <a:latin typeface="Verdana"/>
              <a:ea typeface="Verdana"/>
              <a:cs typeface="Verdana"/>
              <a:sym typeface="Verdana"/>
            </a:endParaRPr>
          </a:p>
          <a:p>
            <a:pPr marL="457200" marR="0" lvl="0" indent="0" algn="l" rtl="0">
              <a:lnSpc>
                <a:spcPct val="100000"/>
              </a:lnSpc>
              <a:spcBef>
                <a:spcPts val="100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1000"/>
              </a:spcBef>
              <a:spcAft>
                <a:spcPts val="100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40"/>
          <p:cNvSpPr txBox="1"/>
          <p:nvPr/>
        </p:nvSpPr>
        <p:spPr>
          <a:xfrm>
            <a:off x="346050" y="5389388"/>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sng" strike="noStrike" cap="none">
                <a:solidFill>
                  <a:schemeClr val="accent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Working Smarter Not Harder</a:t>
            </a:r>
            <a:endParaRPr sz="1600" b="1" i="0" u="none" strike="noStrike" cap="none">
              <a:solidFill>
                <a:schemeClr val="accent1"/>
              </a:solidFill>
              <a:latin typeface="Verdana"/>
              <a:ea typeface="Verdana"/>
              <a:cs typeface="Verdana"/>
              <a:sym typeface="Verdana"/>
            </a:endParaRPr>
          </a:p>
        </p:txBody>
      </p:sp>
      <p:graphicFrame>
        <p:nvGraphicFramePr>
          <p:cNvPr id="376" name="Google Shape;376;p40"/>
          <p:cNvGraphicFramePr/>
          <p:nvPr/>
        </p:nvGraphicFramePr>
        <p:xfrm>
          <a:off x="0" y="5872400"/>
          <a:ext cx="7772400" cy="2621130"/>
        </p:xfrm>
        <a:graphic>
          <a:graphicData uri="http://schemas.openxmlformats.org/drawingml/2006/table">
            <a:tbl>
              <a:tblPr>
                <a:noFill/>
                <a:tableStyleId>{40DF4CF2-89E7-4560-8550-C0D35A538CD6}</a:tableStyleId>
              </a:tblPr>
              <a:tblGrid>
                <a:gridCol w="1222575">
                  <a:extLst>
                    <a:ext uri="{9D8B030D-6E8A-4147-A177-3AD203B41FA5}">
                      <a16:colId xmlns:a16="http://schemas.microsoft.com/office/drawing/2014/main" val="20000"/>
                    </a:ext>
                  </a:extLst>
                </a:gridCol>
                <a:gridCol w="871150">
                  <a:extLst>
                    <a:ext uri="{9D8B030D-6E8A-4147-A177-3AD203B41FA5}">
                      <a16:colId xmlns:a16="http://schemas.microsoft.com/office/drawing/2014/main" val="20001"/>
                    </a:ext>
                  </a:extLst>
                </a:gridCol>
                <a:gridCol w="938050">
                  <a:extLst>
                    <a:ext uri="{9D8B030D-6E8A-4147-A177-3AD203B41FA5}">
                      <a16:colId xmlns:a16="http://schemas.microsoft.com/office/drawing/2014/main" val="20002"/>
                    </a:ext>
                  </a:extLst>
                </a:gridCol>
                <a:gridCol w="854425">
                  <a:extLst>
                    <a:ext uri="{9D8B030D-6E8A-4147-A177-3AD203B41FA5}">
                      <a16:colId xmlns:a16="http://schemas.microsoft.com/office/drawing/2014/main" val="20003"/>
                    </a:ext>
                  </a:extLst>
                </a:gridCol>
                <a:gridCol w="971575">
                  <a:extLst>
                    <a:ext uri="{9D8B030D-6E8A-4147-A177-3AD203B41FA5}">
                      <a16:colId xmlns:a16="http://schemas.microsoft.com/office/drawing/2014/main" val="20004"/>
                    </a:ext>
                  </a:extLst>
                </a:gridCol>
                <a:gridCol w="1172350">
                  <a:extLst>
                    <a:ext uri="{9D8B030D-6E8A-4147-A177-3AD203B41FA5}">
                      <a16:colId xmlns:a16="http://schemas.microsoft.com/office/drawing/2014/main" val="20005"/>
                    </a:ext>
                  </a:extLst>
                </a:gridCol>
                <a:gridCol w="770725">
                  <a:extLst>
                    <a:ext uri="{9D8B030D-6E8A-4147-A177-3AD203B41FA5}">
                      <a16:colId xmlns:a16="http://schemas.microsoft.com/office/drawing/2014/main" val="20006"/>
                    </a:ext>
                  </a:extLst>
                </a:gridCol>
                <a:gridCol w="971550">
                  <a:extLst>
                    <a:ext uri="{9D8B030D-6E8A-4147-A177-3AD203B41FA5}">
                      <a16:colId xmlns:a16="http://schemas.microsoft.com/office/drawing/2014/main" val="20007"/>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Verdana"/>
                          <a:ea typeface="Verdana"/>
                          <a:cs typeface="Verdana"/>
                          <a:sym typeface="Verdana"/>
                        </a:rPr>
                        <a:t>Team/ Work group/ Committee</a:t>
                      </a:r>
                      <a:endParaRPr sz="1400" u="none" strike="noStrike" cap="none">
                        <a:latin typeface="Verdana"/>
                        <a:ea typeface="Verdana"/>
                        <a:cs typeface="Verdana"/>
                        <a:sym typeface="Verdana"/>
                      </a:endParaRPr>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Purpose</a:t>
                      </a: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Outcome</a:t>
                      </a: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Who benefits</a:t>
                      </a: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Schedule</a:t>
                      </a: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Membership</a:t>
                      </a: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How is the work related to school improvement plan? High priority?</a:t>
                      </a: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77" name="Google Shape;377;p40"/>
          <p:cNvSpPr txBox="1"/>
          <p:nvPr/>
        </p:nvSpPr>
        <p:spPr>
          <a:xfrm>
            <a:off x="346150" y="8793725"/>
            <a:ext cx="7080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sng" strike="noStrike" cap="none">
                <a:solidFill>
                  <a:schemeClr val="hlink"/>
                </a:solidFill>
                <a:latin typeface="Roboto"/>
                <a:ea typeface="Roboto"/>
                <a:cs typeface="Roboto"/>
                <a:sym typeface="Roboto"/>
                <a:hlinkClick r:id="rId5"/>
              </a:rPr>
              <a:t>Video resource</a:t>
            </a:r>
            <a:r>
              <a:rPr lang="en" sz="1800" b="1" i="0" u="none" strike="noStrike" cap="none">
                <a:solidFill>
                  <a:srgbClr val="000000"/>
                </a:solidFill>
                <a:latin typeface="Roboto"/>
                <a:ea typeface="Roboto"/>
                <a:cs typeface="Roboto"/>
                <a:sym typeface="Roboto"/>
              </a:rPr>
              <a:t>: Team Check-ups with Gloucester &amp; Cumberland</a:t>
            </a:r>
            <a:endParaRPr sz="1400" b="0" i="0" u="none" strike="noStrike" cap="none">
              <a:solidFill>
                <a:srgbClr val="000000"/>
              </a:solidFill>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381"/>
        <p:cNvGrpSpPr/>
        <p:nvPr/>
      </p:nvGrpSpPr>
      <p:grpSpPr>
        <a:xfrm>
          <a:off x="0" y="0"/>
          <a:ext cx="0" cy="0"/>
          <a:chOff x="0" y="0"/>
          <a:chExt cx="0" cy="0"/>
        </a:xfrm>
      </p:grpSpPr>
      <p:sp>
        <p:nvSpPr>
          <p:cNvPr id="382" name="Google Shape;382;p41">
            <a:extLst>
              <a:ext uri="{C183D7F6-B498-43B3-948B-1728B52AA6E4}">
                <adec:decorative xmlns:adec="http://schemas.microsoft.com/office/drawing/2017/decorative" val="1"/>
              </a:ext>
            </a:extLst>
          </p:cNvPr>
          <p:cNvSpPr txBox="1"/>
          <p:nvPr/>
        </p:nvSpPr>
        <p:spPr>
          <a:xfrm>
            <a:off x="346150" y="9123950"/>
            <a:ext cx="7080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Roboto"/>
              <a:ea typeface="Roboto"/>
              <a:cs typeface="Roboto"/>
              <a:sym typeface="Roboto"/>
            </a:endParaRPr>
          </a:p>
        </p:txBody>
      </p:sp>
      <p:sp>
        <p:nvSpPr>
          <p:cNvPr id="383" name="Google Shape;383;p41"/>
          <p:cNvSpPr txBox="1"/>
          <p:nvPr/>
        </p:nvSpPr>
        <p:spPr>
          <a:xfrm>
            <a:off x="346050" y="310825"/>
            <a:ext cx="7080300" cy="738900"/>
          </a:xfrm>
          <a:prstGeom prst="rect">
            <a:avLst/>
          </a:prstGeom>
          <a:solidFill>
            <a:srgbClr val="FFFFFF">
              <a:alpha val="67058"/>
            </a:srgbClr>
          </a:solidFill>
          <a:ln>
            <a:noFill/>
          </a:ln>
        </p:spPr>
        <p:txBody>
          <a:bodyPr spcFirstLastPara="1" wrap="square" lIns="91425" tIns="91425" rIns="91425" bIns="91425" anchor="t" anchorCtr="0">
            <a:spAutoFit/>
          </a:bodyPr>
          <a:lstStyle/>
          <a:p>
            <a:pPr marL="45720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Verdana"/>
                <a:ea typeface="Verdana"/>
                <a:cs typeface="Verdana"/>
                <a:sym typeface="Verdana"/>
              </a:rPr>
              <a:t>Aligned Organizational Structure</a:t>
            </a:r>
            <a:endParaRPr sz="18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Verdana"/>
                <a:ea typeface="Verdana"/>
                <a:cs typeface="Verdana"/>
                <a:sym typeface="Verdana"/>
              </a:rPr>
              <a:t>Leadership and Teaming continued</a:t>
            </a:r>
            <a:endParaRPr sz="1800" b="1" i="0" u="none" strike="noStrike" cap="none">
              <a:solidFill>
                <a:srgbClr val="000000"/>
              </a:solidFill>
              <a:latin typeface="Verdana"/>
              <a:ea typeface="Verdana"/>
              <a:cs typeface="Verdana"/>
              <a:sym typeface="Verdana"/>
            </a:endParaRPr>
          </a:p>
        </p:txBody>
      </p:sp>
      <p:sp>
        <p:nvSpPr>
          <p:cNvPr id="384" name="Google Shape;384;p41"/>
          <p:cNvSpPr txBox="1"/>
          <p:nvPr/>
        </p:nvSpPr>
        <p:spPr>
          <a:xfrm>
            <a:off x="249150" y="1102800"/>
            <a:ext cx="7274100" cy="9394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Creating an Enabling and Collaborative Context</a:t>
            </a:r>
            <a:endParaRPr sz="16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600"/>
              <a:buFont typeface="Arial"/>
              <a:buNone/>
            </a:pPr>
            <a:endParaRPr sz="1600" b="0" i="1"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600"/>
              <a:buFont typeface="Arial"/>
              <a:buNone/>
            </a:pPr>
            <a:r>
              <a:rPr lang="en" sz="1600" b="0" i="1" u="none" strike="noStrike" cap="none">
                <a:solidFill>
                  <a:srgbClr val="000000"/>
                </a:solidFill>
                <a:latin typeface="Verdana"/>
                <a:ea typeface="Verdana"/>
                <a:cs typeface="Verdana"/>
                <a:sym typeface="Verdana"/>
              </a:rPr>
              <a:t>Effective team structures and processes will free up systems coaches and team members to focus on the work. An effective coach creates a </a:t>
            </a:r>
            <a:r>
              <a:rPr lang="en" sz="1600" b="0" i="1" u="none" strike="noStrike" cap="none">
                <a:solidFill>
                  <a:srgbClr val="003369"/>
                </a:solidFill>
                <a:latin typeface="Verdana"/>
                <a:ea typeface="Verdana"/>
                <a:cs typeface="Verdana"/>
                <a:sym typeface="Verdana"/>
              </a:rPr>
              <a:t>hospitable environment (culture) </a:t>
            </a:r>
            <a:r>
              <a:rPr lang="en" sz="1600" b="0" i="1" u="none" strike="noStrike" cap="none">
                <a:solidFill>
                  <a:srgbClr val="000000"/>
                </a:solidFill>
                <a:latin typeface="Verdana"/>
                <a:ea typeface="Verdana"/>
                <a:cs typeface="Verdana"/>
                <a:sym typeface="Verdana"/>
              </a:rPr>
              <a:t>to support the use of skills through effective communication, collaboration, problem-solving, and shared ownership by demonstrating flexibility, supportiveness, approachability, and trustworthiness in a non-judgmental, hospital environment for individuals, teams and leaders.</a:t>
            </a:r>
            <a:endParaRPr sz="1600" b="0" i="1"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600"/>
              <a:buFont typeface="Arial"/>
              <a:buNone/>
            </a:pPr>
            <a:endParaRPr sz="1600" b="0" i="1"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Practice Communication Skills</a:t>
            </a:r>
            <a:endParaRPr sz="1600" b="1" i="0" u="none" strike="noStrike" cap="none">
              <a:solidFill>
                <a:srgbClr val="000000"/>
              </a:solidFill>
              <a:latin typeface="Verdana"/>
              <a:ea typeface="Verdana"/>
              <a:cs typeface="Verdana"/>
              <a:sym typeface="Verdana"/>
            </a:endParaRPr>
          </a:p>
          <a:p>
            <a:pPr marL="457200" marR="0" lvl="0" indent="-330200"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Active listening</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Paraphrasing and summarising</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Asking clarifying questions</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100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Acknowledge Strengths</a:t>
            </a:r>
            <a:endParaRPr sz="1600" b="1" i="0" u="none" strike="noStrike" cap="none">
              <a:solidFill>
                <a:srgbClr val="000000"/>
              </a:solidFill>
              <a:latin typeface="Verdana"/>
              <a:ea typeface="Verdana"/>
              <a:cs typeface="Verdana"/>
              <a:sym typeface="Verdana"/>
            </a:endParaRPr>
          </a:p>
          <a:p>
            <a:pPr marL="457200" marR="0" lvl="0" indent="-330200"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Role effectiveness</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Deep understandings of the work</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Accomplishing tasks</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Taking risks or thinking creatively</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100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Notice</a:t>
            </a:r>
            <a:endParaRPr sz="1600" b="1" i="0" u="none" strike="noStrike" cap="none">
              <a:solidFill>
                <a:srgbClr val="000000"/>
              </a:solidFill>
              <a:latin typeface="Verdana"/>
              <a:ea typeface="Verdana"/>
              <a:cs typeface="Verdana"/>
              <a:sym typeface="Verdana"/>
            </a:endParaRPr>
          </a:p>
          <a:p>
            <a:pPr marL="457200" marR="0" lvl="0" indent="-330200"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Who is speaking most, leading most?</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Is there a balance of voice?</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What’s on most agendas?</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What are the conversations about?</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10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Are there pattern of barriers?</a:t>
            </a:r>
            <a:endParaRPr sz="1600" b="0" i="0" u="none" strike="noStrike" cap="none">
              <a:solidFill>
                <a:srgbClr val="000000"/>
              </a:solidFill>
              <a:latin typeface="Verdana"/>
              <a:ea typeface="Verdana"/>
              <a:cs typeface="Verdana"/>
              <a:sym typeface="Verdana"/>
            </a:endParaRPr>
          </a:p>
          <a:p>
            <a:pPr marL="0" marR="0" lvl="0" indent="0" algn="ctr" rtl="0">
              <a:lnSpc>
                <a:spcPct val="100000"/>
              </a:lnSpc>
              <a:spcBef>
                <a:spcPts val="1000"/>
              </a:spcBef>
              <a:spcAft>
                <a:spcPts val="0"/>
              </a:spcAft>
              <a:buClr>
                <a:srgbClr val="000000"/>
              </a:buClr>
              <a:buSzPts val="1600"/>
              <a:buFont typeface="Arial"/>
              <a:buNone/>
            </a:pPr>
            <a:endParaRPr sz="1600" b="0" i="1"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sng" strike="noStrike" cap="none">
                <a:solidFill>
                  <a:schemeClr val="accen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NIRN Practice Profile for Coaching</a:t>
            </a:r>
            <a:r>
              <a:rPr lang="en" sz="1600" b="0" i="0" u="none" strike="noStrike" cap="none">
                <a:solidFill>
                  <a:schemeClr val="accent1"/>
                </a:solidFill>
                <a:latin typeface="Verdana"/>
                <a:ea typeface="Verdana"/>
                <a:cs typeface="Verdana"/>
                <a:sym typeface="Verdana"/>
              </a:rPr>
              <a:t>/</a:t>
            </a:r>
            <a:r>
              <a:rPr lang="en" sz="1600" b="0" i="0" u="sng" strike="noStrike" cap="none">
                <a:solidFill>
                  <a:schemeClr val="accent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Enabling Context for EBPs</a:t>
            </a:r>
            <a:endParaRPr sz="1600" b="0" i="0" u="none" strike="noStrike" cap="none">
              <a:solidFill>
                <a:schemeClr val="accent1"/>
              </a:solidFill>
              <a:latin typeface="Verdana"/>
              <a:ea typeface="Verdana"/>
              <a:cs typeface="Verdana"/>
              <a:sym typeface="Verdana"/>
            </a:endParaRPr>
          </a:p>
          <a:p>
            <a:pPr marL="457200" marR="0" lvl="0" indent="0" algn="l" rtl="0">
              <a:lnSpc>
                <a:spcPct val="100000"/>
              </a:lnSpc>
              <a:spcBef>
                <a:spcPts val="36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1000"/>
              </a:spcBef>
              <a:spcAft>
                <a:spcPts val="100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388"/>
        <p:cNvGrpSpPr/>
        <p:nvPr/>
      </p:nvGrpSpPr>
      <p:grpSpPr>
        <a:xfrm>
          <a:off x="0" y="0"/>
          <a:ext cx="0" cy="0"/>
          <a:chOff x="0" y="0"/>
          <a:chExt cx="0" cy="0"/>
        </a:xfrm>
      </p:grpSpPr>
      <p:sp>
        <p:nvSpPr>
          <p:cNvPr id="389" name="Google Shape;389;p42"/>
          <p:cNvSpPr txBox="1"/>
          <p:nvPr/>
        </p:nvSpPr>
        <p:spPr>
          <a:xfrm>
            <a:off x="346050" y="234625"/>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Trust as the Foundation for Coaching</a:t>
            </a:r>
            <a:endParaRPr sz="1600" b="1" i="0" u="none" strike="noStrike" cap="none">
              <a:solidFill>
                <a:srgbClr val="000000"/>
              </a:solidFill>
              <a:latin typeface="Verdana"/>
              <a:ea typeface="Verdana"/>
              <a:cs typeface="Verdana"/>
              <a:sym typeface="Verdana"/>
            </a:endParaRPr>
          </a:p>
        </p:txBody>
      </p:sp>
      <p:sp>
        <p:nvSpPr>
          <p:cNvPr id="390" name="Google Shape;390;p42">
            <a:extLst>
              <a:ext uri="{C183D7F6-B498-43B3-948B-1728B52AA6E4}">
                <adec:decorative xmlns:adec="http://schemas.microsoft.com/office/drawing/2017/decorative" val="1"/>
              </a:ext>
            </a:extLst>
          </p:cNvPr>
          <p:cNvSpPr txBox="1"/>
          <p:nvPr/>
        </p:nvSpPr>
        <p:spPr>
          <a:xfrm>
            <a:off x="346050" y="1529625"/>
            <a:ext cx="6904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91" name="Google Shape;391;p42"/>
          <p:cNvSpPr txBox="1"/>
          <p:nvPr/>
        </p:nvSpPr>
        <p:spPr>
          <a:xfrm>
            <a:off x="346050" y="783275"/>
            <a:ext cx="7080300" cy="6089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600"/>
              </a:spcBef>
              <a:spcAft>
                <a:spcPts val="0"/>
              </a:spcAft>
              <a:buClr>
                <a:srgbClr val="000000"/>
              </a:buClr>
              <a:buSzPts val="1600"/>
              <a:buFont typeface="Arial"/>
              <a:buNone/>
            </a:pPr>
            <a:r>
              <a:rPr lang="en" sz="1600" b="0" i="0" u="sng" strike="noStrike" cap="none">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Creating an Enabling Context for Coaching - NIRN</a:t>
            </a:r>
            <a:endParaRPr sz="1600" b="0" i="0" u="none" strike="noStrike" cap="none">
              <a:solidFill>
                <a:srgbClr val="1155CC"/>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What are some things you (can) do as a leader to build trust?</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600"/>
              </a:spcBef>
              <a:spcAft>
                <a:spcPts val="0"/>
              </a:spcAft>
              <a:buClr>
                <a:srgbClr val="000000"/>
              </a:buClr>
              <a:buSzPts val="1600"/>
              <a:buFont typeface="Verdana"/>
              <a:buChar char="●"/>
            </a:pP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endParaRPr sz="1600" b="0" i="0" u="none" strike="noStrike" cap="none">
              <a:solidFill>
                <a:srgbClr val="2C2D3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2C2D3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111111"/>
                </a:solidFill>
                <a:latin typeface="Verdana"/>
                <a:ea typeface="Verdana"/>
                <a:cs typeface="Verdana"/>
                <a:sym typeface="Verdana"/>
              </a:rPr>
              <a:t>Why is trust so important?</a:t>
            </a:r>
            <a:endParaRPr sz="1600" b="0" i="0" u="none" strike="noStrike" cap="none">
              <a:solidFill>
                <a:srgbClr val="111111"/>
              </a:solidFill>
              <a:latin typeface="Verdana"/>
              <a:ea typeface="Verdana"/>
              <a:cs typeface="Verdana"/>
              <a:sym typeface="Verdana"/>
            </a:endParaRPr>
          </a:p>
          <a:p>
            <a:pPr marL="457200" marR="0" lvl="0" indent="-330200" algn="l" rtl="0">
              <a:lnSpc>
                <a:spcPct val="115000"/>
              </a:lnSpc>
              <a:spcBef>
                <a:spcPts val="0"/>
              </a:spcBef>
              <a:spcAft>
                <a:spcPts val="0"/>
              </a:spcAft>
              <a:buClr>
                <a:srgbClr val="111111"/>
              </a:buClr>
              <a:buSzPts val="1600"/>
              <a:buFont typeface="Verdana"/>
              <a:buChar char="●"/>
            </a:pPr>
            <a:endParaRPr sz="1600" b="0" i="0" u="none" strike="noStrike" cap="none">
              <a:solidFill>
                <a:srgbClr val="111111"/>
              </a:solidFill>
              <a:latin typeface="Verdana"/>
              <a:ea typeface="Verdana"/>
              <a:cs typeface="Verdana"/>
              <a:sym typeface="Verdana"/>
            </a:endParaRPr>
          </a:p>
          <a:p>
            <a:pPr marL="457200" marR="0" lvl="0" indent="-330200" algn="l" rtl="0">
              <a:lnSpc>
                <a:spcPct val="115000"/>
              </a:lnSpc>
              <a:spcBef>
                <a:spcPts val="0"/>
              </a:spcBef>
              <a:spcAft>
                <a:spcPts val="0"/>
              </a:spcAft>
              <a:buClr>
                <a:srgbClr val="111111"/>
              </a:buClr>
              <a:buSzPts val="1600"/>
              <a:buFont typeface="Verdana"/>
              <a:buChar char="●"/>
            </a:pPr>
            <a:endParaRPr sz="1600" b="0" i="0" u="none" strike="noStrike" cap="none">
              <a:solidFill>
                <a:srgbClr val="111111"/>
              </a:solidFill>
              <a:latin typeface="Verdana"/>
              <a:ea typeface="Verdana"/>
              <a:cs typeface="Verdana"/>
              <a:sym typeface="Verdana"/>
            </a:endParaRPr>
          </a:p>
          <a:p>
            <a:pPr marL="457200" marR="0" lvl="0" indent="-330200" algn="l" rtl="0">
              <a:lnSpc>
                <a:spcPct val="115000"/>
              </a:lnSpc>
              <a:spcBef>
                <a:spcPts val="0"/>
              </a:spcBef>
              <a:spcAft>
                <a:spcPts val="0"/>
              </a:spcAft>
              <a:buClr>
                <a:srgbClr val="111111"/>
              </a:buClr>
              <a:buSzPts val="1600"/>
              <a:buFont typeface="Verdana"/>
              <a:buChar char="●"/>
            </a:pPr>
            <a:endParaRPr sz="1600" b="0" i="0" u="none" strike="noStrike" cap="none">
              <a:solidFill>
                <a:srgbClr val="111111"/>
              </a:solidFill>
              <a:latin typeface="Verdana"/>
              <a:ea typeface="Verdana"/>
              <a:cs typeface="Verdana"/>
              <a:sym typeface="Verdana"/>
            </a:endParaRPr>
          </a:p>
          <a:p>
            <a:pPr marL="45720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11111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111111"/>
                </a:solidFill>
                <a:latin typeface="Verdana"/>
                <a:ea typeface="Verdana"/>
                <a:cs typeface="Verdana"/>
                <a:sym typeface="Verdana"/>
              </a:rPr>
              <a:t>Psychology Today -</a:t>
            </a:r>
            <a:r>
              <a:rPr lang="en" sz="1600" b="0" i="0" u="none" strike="noStrike" cap="none">
                <a:solidFill>
                  <a:schemeClr val="accent1"/>
                </a:solidFill>
                <a:latin typeface="Verdana"/>
                <a:ea typeface="Verdana"/>
                <a:cs typeface="Verdana"/>
                <a:sym typeface="Verdana"/>
              </a:rPr>
              <a:t> </a:t>
            </a:r>
            <a:r>
              <a:rPr lang="en" sz="1600" b="0" i="0" u="sng" strike="noStrike" cap="none">
                <a:solidFill>
                  <a:schemeClr val="accent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The Neuroscience of Trust</a:t>
            </a:r>
            <a:r>
              <a:rPr lang="en" sz="1600" b="0" i="0" u="none" strike="noStrike" cap="none">
                <a:solidFill>
                  <a:schemeClr val="accent1"/>
                </a:solidFill>
                <a:latin typeface="Verdana"/>
                <a:ea typeface="Verdana"/>
                <a:cs typeface="Verdana"/>
                <a:sym typeface="Verdana"/>
              </a:rPr>
              <a:t>:</a:t>
            </a:r>
            <a:r>
              <a:rPr lang="en" sz="1600" b="0" i="0" u="none" strike="noStrike" cap="none">
                <a:solidFill>
                  <a:srgbClr val="2C2D30"/>
                </a:solidFill>
                <a:latin typeface="Verdana"/>
                <a:ea typeface="Verdana"/>
                <a:cs typeface="Verdana"/>
                <a:sym typeface="Verdana"/>
              </a:rPr>
              <a:t> </a:t>
            </a:r>
            <a:r>
              <a:rPr lang="en" sz="1600" b="0" i="0" u="none" strike="noStrike" cap="none">
                <a:solidFill>
                  <a:srgbClr val="111111"/>
                </a:solidFill>
                <a:latin typeface="Verdana"/>
                <a:ea typeface="Verdana"/>
                <a:cs typeface="Verdana"/>
                <a:sym typeface="Verdana"/>
              </a:rPr>
              <a:t>Researchers have pinpointed two brain regions associated with trust. it has more about the brain science if you’re interested!</a:t>
            </a:r>
            <a:endParaRPr sz="1600" b="0" i="0" u="none" strike="noStrike" cap="none">
              <a:solidFill>
                <a:srgbClr val="111111"/>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111111"/>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600"/>
              <a:buFont typeface="Arial"/>
              <a:buNone/>
            </a:pPr>
            <a:r>
              <a:rPr lang="en" sz="1600" b="0" i="0" u="none" strike="noStrike" cap="none">
                <a:solidFill>
                  <a:srgbClr val="111111"/>
                </a:solidFill>
                <a:latin typeface="Verdana"/>
                <a:ea typeface="Verdana"/>
                <a:cs typeface="Verdana"/>
                <a:sym typeface="Verdana"/>
              </a:rPr>
              <a:t>The</a:t>
            </a:r>
            <a:r>
              <a:rPr lang="en" sz="1600" b="0" i="0" u="none" strike="noStrike" cap="none">
                <a:solidFill>
                  <a:srgbClr val="0B5394"/>
                </a:solidFill>
                <a:latin typeface="Verdana"/>
                <a:ea typeface="Verdana"/>
                <a:cs typeface="Verdana"/>
                <a:sym typeface="Verdana"/>
              </a:rPr>
              <a:t> </a:t>
            </a:r>
            <a:r>
              <a:rPr lang="en" sz="1600" b="0" i="0" u="sng" strike="noStrike" cap="none">
                <a:solidFill>
                  <a:srgbClr val="0B5394"/>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NIRN Practice Profile for Coaching</a:t>
            </a:r>
            <a:r>
              <a:rPr lang="en" sz="1600" b="0" i="0" u="none" strike="noStrike" cap="none">
                <a:solidFill>
                  <a:srgbClr val="0B5394"/>
                </a:solidFill>
                <a:latin typeface="Verdana"/>
                <a:ea typeface="Verdana"/>
                <a:cs typeface="Verdana"/>
                <a:sym typeface="Verdana"/>
              </a:rPr>
              <a:t> </a:t>
            </a:r>
            <a:r>
              <a:rPr lang="en" sz="1600" b="0" i="0" u="none" strike="noStrike" cap="none">
                <a:solidFill>
                  <a:srgbClr val="111111"/>
                </a:solidFill>
                <a:latin typeface="Verdana"/>
                <a:ea typeface="Verdana"/>
                <a:cs typeface="Verdana"/>
                <a:sym typeface="Verdana"/>
              </a:rPr>
              <a:t>is another excellent resource to dive deeper into coaching skills and the research behind them. We’ve also created a</a:t>
            </a:r>
            <a:r>
              <a:rPr lang="en" sz="1600" b="0" i="0" u="sng" strike="noStrike" cap="none">
                <a:solidFill>
                  <a:schemeClr val="accent1"/>
                </a:solidFill>
                <a:latin typeface="Verdana"/>
                <a:ea typeface="Verdana"/>
                <a:cs typeface="Verdana"/>
                <a:sym typeface="Verdana"/>
                <a:hlinkClick r:id="rId6">
                  <a:extLst>
                    <a:ext uri="{A12FA001-AC4F-418D-AE19-62706E023703}">
                      <ahyp:hlinkClr xmlns:ahyp="http://schemas.microsoft.com/office/drawing/2018/hyperlinkcolor" val="tx"/>
                    </a:ext>
                  </a:extLst>
                </a:hlinkClick>
              </a:rPr>
              <a:t> 1-pager of the NIRN Practice Profile</a:t>
            </a:r>
            <a:r>
              <a:rPr lang="en" sz="1600" b="0" i="0" u="none" strike="noStrike" cap="none">
                <a:solidFill>
                  <a:schemeClr val="accent1"/>
                </a:solidFill>
                <a:latin typeface="Verdana"/>
                <a:ea typeface="Verdana"/>
                <a:cs typeface="Verdana"/>
                <a:sym typeface="Verdana"/>
              </a:rPr>
              <a:t> </a:t>
            </a:r>
            <a:r>
              <a:rPr lang="en" sz="1600" b="0" i="0" u="none" strike="noStrike" cap="none">
                <a:solidFill>
                  <a:srgbClr val="111111"/>
                </a:solidFill>
                <a:latin typeface="Verdana"/>
                <a:ea typeface="Verdana"/>
                <a:cs typeface="Verdana"/>
                <a:sym typeface="Verdana"/>
              </a:rPr>
              <a:t>for quick reference.</a:t>
            </a:r>
            <a:endParaRPr sz="1600" b="0" i="0" u="none" strike="noStrike" cap="none">
              <a:solidFill>
                <a:srgbClr val="111111"/>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92" name="Google Shape;392;p42">
            <a:extLst>
              <a:ext uri="{C183D7F6-B498-43B3-948B-1728B52AA6E4}">
                <adec:decorative xmlns:adec="http://schemas.microsoft.com/office/drawing/2017/decorative" val="1"/>
              </a:ext>
            </a:extLst>
          </p:cNvPr>
          <p:cNvSpPr txBox="1"/>
          <p:nvPr/>
        </p:nvSpPr>
        <p:spPr>
          <a:xfrm>
            <a:off x="4000500" y="2190750"/>
            <a:ext cx="381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396"/>
        <p:cNvGrpSpPr/>
        <p:nvPr/>
      </p:nvGrpSpPr>
      <p:grpSpPr>
        <a:xfrm>
          <a:off x="0" y="0"/>
          <a:ext cx="0" cy="0"/>
          <a:chOff x="0" y="0"/>
          <a:chExt cx="0" cy="0"/>
        </a:xfrm>
      </p:grpSpPr>
      <p:sp>
        <p:nvSpPr>
          <p:cNvPr id="397" name="Google Shape;397;p43"/>
          <p:cNvSpPr txBox="1"/>
          <p:nvPr/>
        </p:nvSpPr>
        <p:spPr>
          <a:xfrm>
            <a:off x="346050" y="376250"/>
            <a:ext cx="7080300" cy="677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Unpacking Core Component #1 Aligned Organizational Structures (cont.)</a:t>
            </a:r>
            <a:endParaRPr sz="1600" b="1" i="0" u="none" strike="noStrike" cap="none">
              <a:solidFill>
                <a:srgbClr val="000000"/>
              </a:solidFill>
              <a:latin typeface="Verdana"/>
              <a:ea typeface="Verdana"/>
              <a:cs typeface="Verdana"/>
              <a:sym typeface="Verdana"/>
            </a:endParaRPr>
          </a:p>
        </p:txBody>
      </p:sp>
      <p:sp>
        <p:nvSpPr>
          <p:cNvPr id="398" name="Google Shape;398;p43"/>
          <p:cNvSpPr txBox="1"/>
          <p:nvPr/>
        </p:nvSpPr>
        <p:spPr>
          <a:xfrm>
            <a:off x="346050" y="1104900"/>
            <a:ext cx="7080300" cy="265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Trebuchet MS"/>
                <a:ea typeface="Trebuchet MS"/>
                <a:cs typeface="Trebuchet MS"/>
                <a:sym typeface="Trebuchet MS"/>
              </a:rPr>
              <a:t>Feature 2: Professional Learning</a:t>
            </a:r>
            <a:endParaRPr sz="16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3000"/>
              <a:buFont typeface="Arial"/>
              <a:buNone/>
            </a:pPr>
            <a:r>
              <a:rPr lang="en" sz="1600" b="0" i="0" u="none" strike="noStrike" cap="none">
                <a:solidFill>
                  <a:srgbClr val="000000"/>
                </a:solidFill>
                <a:latin typeface="Verdana"/>
                <a:ea typeface="Verdana"/>
                <a:cs typeface="Verdana"/>
                <a:sym typeface="Verdana"/>
              </a:rPr>
              <a:t>Activities that are data-driven, content-focused, and aligned to the instructional and growth needs of all students and staff. Professional learning activities should be collaborative, purposeful, planned, sustained over time, job-embedded, classroom-focused, and aligned with VDOE's mission and vision.</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600"/>
              <a:buFont typeface="Arial"/>
              <a:buNone/>
            </a:pPr>
            <a:endParaRPr sz="1600" b="1" i="1"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99" name="Google Shape;399;p43"/>
          <p:cNvSpPr/>
          <p:nvPr/>
        </p:nvSpPr>
        <p:spPr>
          <a:xfrm>
            <a:off x="342900" y="6647200"/>
            <a:ext cx="7080300" cy="3373200"/>
          </a:xfrm>
          <a:prstGeom prst="rect">
            <a:avLst/>
          </a:prstGeom>
          <a:solidFill>
            <a:srgbClr val="FFFFFF">
              <a:alpha val="6705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Coaching Pause:  Reflect on your current team composition and answer the following questions: </a:t>
            </a:r>
            <a:endParaRPr sz="1600" b="1"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Is there an aligned Professional Learning (PL) calendar for the division or is it siloed? </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Do all teachers/staff get the same thing? </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How do you provide PL suited to the needs and wants of teachers? </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Does every presenter develop and post learning intentions and consider levels of impact?  </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Is PL effectiveness data collected? </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How can you coach your team to move toward a strong system of Professional Learning?</a:t>
            </a:r>
            <a:endParaRPr sz="1600" b="0" i="0" u="none" strike="noStrike" cap="none">
              <a:solidFill>
                <a:srgbClr val="000000"/>
              </a:solidFill>
              <a:latin typeface="Verdana"/>
              <a:ea typeface="Verdana"/>
              <a:cs typeface="Verdana"/>
              <a:sym typeface="Verdana"/>
            </a:endParaRPr>
          </a:p>
        </p:txBody>
      </p:sp>
      <p:pic>
        <p:nvPicPr>
          <p:cNvPr id="400" name="Google Shape;400;p4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01575" y="2831750"/>
            <a:ext cx="5727825" cy="3615100"/>
          </a:xfrm>
          <a:prstGeom prst="rect">
            <a:avLst/>
          </a:prstGeom>
          <a:noFill/>
          <a:ln w="9525" cap="flat" cmpd="sng">
            <a:solidFill>
              <a:srgbClr val="000000"/>
            </a:solidFill>
            <a:prstDash val="solid"/>
            <a:round/>
            <a:headEnd type="none" w="sm" len="sm"/>
            <a:tailEnd type="none" w="sm" len="sm"/>
          </a:ln>
        </p:spPr>
      </p:pic>
      <p:cxnSp>
        <p:nvCxnSpPr>
          <p:cNvPr id="401" name="Google Shape;401;p43">
            <a:extLst>
              <a:ext uri="{C183D7F6-B498-43B3-948B-1728B52AA6E4}">
                <adec:decorative xmlns:adec="http://schemas.microsoft.com/office/drawing/2017/decorative" val="1"/>
              </a:ext>
            </a:extLst>
          </p:cNvPr>
          <p:cNvCxnSpPr/>
          <p:nvPr/>
        </p:nvCxnSpPr>
        <p:spPr>
          <a:xfrm>
            <a:off x="901575" y="4526706"/>
            <a:ext cx="5727900" cy="0"/>
          </a:xfrm>
          <a:prstGeom prst="straightConnector1">
            <a:avLst/>
          </a:prstGeom>
          <a:noFill/>
          <a:ln w="9525" cap="flat" cmpd="sng">
            <a:solidFill>
              <a:srgbClr val="FF0000"/>
            </a:solidFill>
            <a:prstDash val="solid"/>
            <a:round/>
            <a:headEnd type="none" w="med" len="med"/>
            <a:tailEnd type="none" w="med" len="med"/>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405"/>
        <p:cNvGrpSpPr/>
        <p:nvPr/>
      </p:nvGrpSpPr>
      <p:grpSpPr>
        <a:xfrm>
          <a:off x="0" y="0"/>
          <a:ext cx="0" cy="0"/>
          <a:chOff x="0" y="0"/>
          <a:chExt cx="0" cy="0"/>
        </a:xfrm>
      </p:grpSpPr>
      <p:sp>
        <p:nvSpPr>
          <p:cNvPr id="406" name="Google Shape;406;p44"/>
          <p:cNvSpPr txBox="1"/>
          <p:nvPr/>
        </p:nvSpPr>
        <p:spPr>
          <a:xfrm>
            <a:off x="346050" y="376250"/>
            <a:ext cx="7080300" cy="677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Unpacking Core Component #1 Aligned Organizational Structures (cont.)</a:t>
            </a:r>
            <a:endParaRPr sz="1600" b="1" i="0" u="none" strike="noStrike" cap="none">
              <a:solidFill>
                <a:srgbClr val="000000"/>
              </a:solidFill>
              <a:latin typeface="Verdana"/>
              <a:ea typeface="Verdana"/>
              <a:cs typeface="Verdana"/>
              <a:sym typeface="Verdana"/>
            </a:endParaRPr>
          </a:p>
        </p:txBody>
      </p:sp>
      <p:sp>
        <p:nvSpPr>
          <p:cNvPr id="407" name="Google Shape;407;p44"/>
          <p:cNvSpPr txBox="1"/>
          <p:nvPr/>
        </p:nvSpPr>
        <p:spPr>
          <a:xfrm>
            <a:off x="346050" y="1104900"/>
            <a:ext cx="7080300" cy="610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Trebuchet MS"/>
                <a:ea typeface="Trebuchet MS"/>
                <a:cs typeface="Trebuchet MS"/>
                <a:sym typeface="Trebuchet MS"/>
              </a:rPr>
              <a:t>Feature 3: Operating Routines and Procedures</a:t>
            </a:r>
            <a:endParaRPr sz="16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Detailed step-by-step explanations of </a:t>
            </a:r>
            <a:r>
              <a:rPr lang="en" sz="1600" b="0" i="0" u="none" strike="noStrike" cap="none">
                <a:solidFill>
                  <a:srgbClr val="C00000"/>
                </a:solidFill>
                <a:latin typeface="Verdana"/>
                <a:ea typeface="Verdana"/>
                <a:cs typeface="Verdana"/>
                <a:sym typeface="Verdana"/>
              </a:rPr>
              <a:t>procedures</a:t>
            </a:r>
            <a:r>
              <a:rPr lang="en" sz="1600" b="1" i="0" u="none" strike="noStrike" cap="none">
                <a:solidFill>
                  <a:srgbClr val="000000"/>
                </a:solidFill>
                <a:latin typeface="Verdana"/>
                <a:ea typeface="Verdana"/>
                <a:cs typeface="Verdana"/>
                <a:sym typeface="Verdana"/>
              </a:rPr>
              <a:t> </a:t>
            </a:r>
            <a:r>
              <a:rPr lang="en" sz="1600" b="0" i="0" u="none" strike="noStrike" cap="none">
                <a:solidFill>
                  <a:srgbClr val="000000"/>
                </a:solidFill>
                <a:latin typeface="Verdana"/>
                <a:ea typeface="Verdana"/>
                <a:cs typeface="Verdana"/>
                <a:sym typeface="Verdana"/>
              </a:rPr>
              <a:t>and </a:t>
            </a:r>
            <a:r>
              <a:rPr lang="en" sz="1600" b="0" i="0" u="none" strike="noStrike" cap="none">
                <a:solidFill>
                  <a:srgbClr val="C00000"/>
                </a:solidFill>
                <a:latin typeface="Verdana"/>
                <a:ea typeface="Verdana"/>
                <a:cs typeface="Verdana"/>
                <a:sym typeface="Verdana"/>
              </a:rPr>
              <a:t>standards</a:t>
            </a:r>
            <a:r>
              <a:rPr lang="en" sz="1600" b="0" i="0" u="none" strike="noStrike" cap="none">
                <a:solidFill>
                  <a:srgbClr val="000000"/>
                </a:solidFill>
                <a:latin typeface="Verdana"/>
                <a:ea typeface="Verdana"/>
                <a:cs typeface="Verdana"/>
                <a:sym typeface="Verdana"/>
              </a:rPr>
              <a:t> necessary for districts and schools to be successful (e.g., communication, planning, funding, and policy).</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Here are just a few Operating Routines and Procedures to consider and tools to support the development: </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AutoNum type="arabicPeriod"/>
            </a:pPr>
            <a:r>
              <a:rPr lang="en" sz="1600" b="0" i="0" u="none" strike="noStrike" cap="none">
                <a:solidFill>
                  <a:srgbClr val="000000"/>
                </a:solidFill>
                <a:latin typeface="Verdana"/>
                <a:ea typeface="Verdana"/>
                <a:cs typeface="Verdana"/>
                <a:sym typeface="Verdana"/>
              </a:rPr>
              <a:t>How does the division/school(s) select which Evidence-Based Practices will best fit the needs of your students and fit your context considering your capacity? What supports are need to make implementation with fidelity possible?</a:t>
            </a:r>
            <a:r>
              <a:rPr lang="en" sz="1600" b="0" i="0" u="none" strike="noStrike" cap="none">
                <a:solidFill>
                  <a:srgbClr val="0B5394"/>
                </a:solidFill>
                <a:latin typeface="Verdana"/>
                <a:ea typeface="Verdana"/>
                <a:cs typeface="Verdana"/>
                <a:sym typeface="Verdana"/>
              </a:rPr>
              <a:t> </a:t>
            </a:r>
            <a:r>
              <a:rPr lang="en" sz="1600" b="0" i="0" u="sng" strike="noStrike" cap="none">
                <a:solidFill>
                  <a:srgbClr val="0B5394"/>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NIRN’s Hexagon Tool </a:t>
            </a:r>
            <a:r>
              <a:rPr lang="en" sz="1600" b="0" i="0" u="none" strike="noStrike" cap="none">
                <a:solidFill>
                  <a:srgbClr val="000000"/>
                </a:solidFill>
                <a:latin typeface="Verdana"/>
                <a:ea typeface="Verdana"/>
                <a:cs typeface="Verdana"/>
                <a:sym typeface="Verdana"/>
              </a:rPr>
              <a:t>might help you develop consistent “procedures” for selection.</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AutoNum type="arabicPeriod"/>
            </a:pPr>
            <a:r>
              <a:rPr lang="en" sz="1600" b="0" i="0" u="none" strike="noStrike" cap="none">
                <a:solidFill>
                  <a:srgbClr val="000000"/>
                </a:solidFill>
                <a:latin typeface="Verdana"/>
                <a:ea typeface="Verdana"/>
                <a:cs typeface="Verdana"/>
                <a:sym typeface="Verdana"/>
              </a:rPr>
              <a:t>Do you have a written Communication Protocol that explicitly describes how information is communicated from the school board to families and community and all levels of the cascade? </a:t>
            </a:r>
            <a:r>
              <a:rPr lang="en" sz="1600" u="sng">
                <a:solidFill>
                  <a:srgbClr val="1155CC"/>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NIRN </a:t>
            </a:r>
            <a:r>
              <a:rPr lang="en" sz="1600" b="0" i="0" u="sng" strike="noStrike" cap="none">
                <a:solidFill>
                  <a:srgbClr val="1155CC"/>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Communication Protocol</a:t>
            </a:r>
            <a:r>
              <a:rPr lang="en" sz="1600">
                <a:solidFill>
                  <a:srgbClr val="1155CC"/>
                </a:solidFill>
                <a:latin typeface="Verdana"/>
                <a:ea typeface="Verdana"/>
                <a:cs typeface="Verdana"/>
                <a:sym typeface="Verdana"/>
              </a:rPr>
              <a:t>; </a:t>
            </a:r>
            <a:r>
              <a:rPr lang="en" sz="1600" u="sng">
                <a:solidFill>
                  <a:srgbClr val="1155CC"/>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Michigan District Communication Plan</a:t>
            </a:r>
            <a:endParaRPr sz="1600" b="0" i="0" u="none" strike="noStrike" cap="none">
              <a:solidFill>
                <a:srgbClr val="1155CC"/>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1" i="1"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grpSp>
        <p:nvGrpSpPr>
          <p:cNvPr id="408" name="Google Shape;408;p44">
            <a:extLst>
              <a:ext uri="{C183D7F6-B498-43B3-948B-1728B52AA6E4}">
                <adec:decorative xmlns:adec="http://schemas.microsoft.com/office/drawing/2017/decorative" val="1"/>
              </a:ext>
            </a:extLst>
          </p:cNvPr>
          <p:cNvGrpSpPr/>
          <p:nvPr/>
        </p:nvGrpSpPr>
        <p:grpSpPr>
          <a:xfrm>
            <a:off x="1441993" y="6212950"/>
            <a:ext cx="6029891" cy="2365158"/>
            <a:chOff x="2036181" y="777787"/>
            <a:chExt cx="4382188" cy="4528351"/>
          </a:xfrm>
        </p:grpSpPr>
        <p:sp>
          <p:nvSpPr>
            <p:cNvPr id="409" name="Google Shape;409;p44"/>
            <p:cNvSpPr/>
            <p:nvPr/>
          </p:nvSpPr>
          <p:spPr>
            <a:xfrm>
              <a:off x="4008500" y="1879336"/>
              <a:ext cx="1386900" cy="698100"/>
            </a:xfrm>
            <a:prstGeom prst="roundRect">
              <a:avLst>
                <a:gd name="adj" fmla="val 16667"/>
              </a:avLst>
            </a:prstGeom>
            <a:solidFill>
              <a:srgbClr val="AFDAFF"/>
            </a:solidFill>
            <a:ln w="9525" cap="flat" cmpd="sng">
              <a:solidFill>
                <a:srgbClr val="003C7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0" name="Google Shape;410;p44"/>
            <p:cNvSpPr/>
            <p:nvPr/>
          </p:nvSpPr>
          <p:spPr>
            <a:xfrm>
              <a:off x="3121667" y="2994273"/>
              <a:ext cx="1386900" cy="698100"/>
            </a:xfrm>
            <a:prstGeom prst="roundRect">
              <a:avLst>
                <a:gd name="adj" fmla="val 16667"/>
              </a:avLst>
            </a:prstGeom>
            <a:solidFill>
              <a:srgbClr val="60B4FE"/>
            </a:solidFill>
            <a:ln w="9525" cap="flat" cmpd="sng">
              <a:solidFill>
                <a:srgbClr val="003C7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1" name="Google Shape;411;p44"/>
            <p:cNvSpPr/>
            <p:nvPr/>
          </p:nvSpPr>
          <p:spPr>
            <a:xfrm>
              <a:off x="2228100" y="4125925"/>
              <a:ext cx="1386900" cy="698100"/>
            </a:xfrm>
            <a:prstGeom prst="roundRect">
              <a:avLst>
                <a:gd name="adj" fmla="val 16667"/>
              </a:avLst>
            </a:prstGeom>
            <a:solidFill>
              <a:srgbClr val="0F90FF"/>
            </a:solidFill>
            <a:ln w="9525" cap="flat" cmpd="sng">
              <a:solidFill>
                <a:srgbClr val="003C7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412" name="Google Shape;412;p44"/>
            <p:cNvCxnSpPr/>
            <p:nvPr/>
          </p:nvCxnSpPr>
          <p:spPr>
            <a:xfrm flipH="1">
              <a:off x="4276767" y="1179820"/>
              <a:ext cx="537900" cy="603900"/>
            </a:xfrm>
            <a:prstGeom prst="bentConnector3">
              <a:avLst>
                <a:gd name="adj1" fmla="val 97206"/>
              </a:avLst>
            </a:prstGeom>
            <a:noFill/>
            <a:ln w="28575" cap="flat" cmpd="sng">
              <a:solidFill>
                <a:srgbClr val="000000"/>
              </a:solidFill>
              <a:prstDash val="solid"/>
              <a:round/>
              <a:headEnd type="none" w="sm" len="sm"/>
              <a:tailEnd type="stealth" w="med" len="med"/>
            </a:ln>
          </p:spPr>
        </p:cxnSp>
        <p:sp>
          <p:nvSpPr>
            <p:cNvPr id="413" name="Google Shape;413;p44"/>
            <p:cNvSpPr txBox="1"/>
            <p:nvPr/>
          </p:nvSpPr>
          <p:spPr>
            <a:xfrm>
              <a:off x="3928400" y="1670946"/>
              <a:ext cx="1547100" cy="10608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Verdana"/>
                  <a:ea typeface="Verdana"/>
                  <a:cs typeface="Verdana"/>
                  <a:sym typeface="Verdana"/>
                </a:rPr>
                <a:t>Division</a:t>
              </a:r>
              <a:endParaRPr sz="2000" b="0" i="0" u="none" strike="noStrike" cap="none">
                <a:solidFill>
                  <a:srgbClr val="000000"/>
                </a:solidFill>
                <a:latin typeface="Verdana"/>
                <a:ea typeface="Verdana"/>
                <a:cs typeface="Verdana"/>
                <a:sym typeface="Verdana"/>
              </a:endParaRPr>
            </a:p>
          </p:txBody>
        </p:sp>
        <p:sp>
          <p:nvSpPr>
            <p:cNvPr id="414" name="Google Shape;414;p44"/>
            <p:cNvSpPr txBox="1"/>
            <p:nvPr/>
          </p:nvSpPr>
          <p:spPr>
            <a:xfrm>
              <a:off x="3055430" y="2784788"/>
              <a:ext cx="1547100" cy="10608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Verdana"/>
                  <a:ea typeface="Verdana"/>
                  <a:cs typeface="Verdana"/>
                  <a:sym typeface="Verdana"/>
                </a:rPr>
                <a:t>Schools</a:t>
              </a:r>
              <a:endParaRPr sz="2000" b="0" i="0" u="none" strike="noStrike" cap="none">
                <a:solidFill>
                  <a:srgbClr val="000000"/>
                </a:solidFill>
                <a:latin typeface="Verdana"/>
                <a:ea typeface="Verdana"/>
                <a:cs typeface="Verdana"/>
                <a:sym typeface="Verdana"/>
              </a:endParaRPr>
            </a:p>
          </p:txBody>
        </p:sp>
        <p:sp>
          <p:nvSpPr>
            <p:cNvPr id="415" name="Google Shape;415;p44"/>
            <p:cNvSpPr txBox="1"/>
            <p:nvPr/>
          </p:nvSpPr>
          <p:spPr>
            <a:xfrm>
              <a:off x="2036181" y="3966162"/>
              <a:ext cx="1696800" cy="10608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Verdana"/>
                  <a:ea typeface="Verdana"/>
                  <a:cs typeface="Verdana"/>
                  <a:sym typeface="Verdana"/>
                </a:rPr>
                <a:t>Classrooms</a:t>
              </a:r>
              <a:endParaRPr sz="2000" b="0" i="0" u="none" strike="noStrike" cap="none">
                <a:solidFill>
                  <a:srgbClr val="000000"/>
                </a:solidFill>
                <a:latin typeface="Verdana"/>
                <a:ea typeface="Verdana"/>
                <a:cs typeface="Verdana"/>
                <a:sym typeface="Verdana"/>
              </a:endParaRPr>
            </a:p>
          </p:txBody>
        </p:sp>
        <p:cxnSp>
          <p:nvCxnSpPr>
            <p:cNvPr id="416" name="Google Shape;416;p44"/>
            <p:cNvCxnSpPr/>
            <p:nvPr/>
          </p:nvCxnSpPr>
          <p:spPr>
            <a:xfrm rot="10800000" flipH="1">
              <a:off x="2475200" y="4995038"/>
              <a:ext cx="283200" cy="311100"/>
            </a:xfrm>
            <a:prstGeom prst="straightConnector1">
              <a:avLst/>
            </a:prstGeom>
            <a:noFill/>
            <a:ln w="19050" cap="flat" cmpd="sng">
              <a:solidFill>
                <a:srgbClr val="000000"/>
              </a:solidFill>
              <a:prstDash val="solid"/>
              <a:round/>
              <a:headEnd type="none" w="sm" len="sm"/>
              <a:tailEnd type="triangle" w="med" len="med"/>
            </a:ln>
          </p:spPr>
        </p:cxnSp>
        <p:cxnSp>
          <p:nvCxnSpPr>
            <p:cNvPr id="417" name="Google Shape;417;p44"/>
            <p:cNvCxnSpPr/>
            <p:nvPr/>
          </p:nvCxnSpPr>
          <p:spPr>
            <a:xfrm rot="10800000" flipH="1">
              <a:off x="3331700" y="3817656"/>
              <a:ext cx="283200" cy="311100"/>
            </a:xfrm>
            <a:prstGeom prst="straightConnector1">
              <a:avLst/>
            </a:prstGeom>
            <a:noFill/>
            <a:ln w="19050" cap="flat" cmpd="sng">
              <a:solidFill>
                <a:srgbClr val="000000"/>
              </a:solidFill>
              <a:prstDash val="solid"/>
              <a:round/>
              <a:headEnd type="none" w="sm" len="sm"/>
              <a:tailEnd type="triangle" w="med" len="med"/>
            </a:ln>
          </p:spPr>
        </p:cxnSp>
        <p:cxnSp>
          <p:nvCxnSpPr>
            <p:cNvPr id="418" name="Google Shape;418;p44"/>
            <p:cNvCxnSpPr/>
            <p:nvPr/>
          </p:nvCxnSpPr>
          <p:spPr>
            <a:xfrm rot="10800000" flipH="1">
              <a:off x="4225267" y="2691085"/>
              <a:ext cx="283200" cy="311100"/>
            </a:xfrm>
            <a:prstGeom prst="straightConnector1">
              <a:avLst/>
            </a:prstGeom>
            <a:noFill/>
            <a:ln w="19050" cap="flat" cmpd="sng">
              <a:solidFill>
                <a:srgbClr val="000000"/>
              </a:solidFill>
              <a:prstDash val="solid"/>
              <a:round/>
              <a:headEnd type="none" w="sm" len="sm"/>
              <a:tailEnd type="triangle" w="med" len="med"/>
            </a:ln>
          </p:spPr>
        </p:cxnSp>
        <p:cxnSp>
          <p:nvCxnSpPr>
            <p:cNvPr id="419" name="Google Shape;419;p44"/>
            <p:cNvCxnSpPr/>
            <p:nvPr/>
          </p:nvCxnSpPr>
          <p:spPr>
            <a:xfrm rot="10800000" flipH="1">
              <a:off x="5192300" y="1564918"/>
              <a:ext cx="283200" cy="311100"/>
            </a:xfrm>
            <a:prstGeom prst="straightConnector1">
              <a:avLst/>
            </a:prstGeom>
            <a:noFill/>
            <a:ln w="19050" cap="flat" cmpd="sng">
              <a:solidFill>
                <a:srgbClr val="000000"/>
              </a:solidFill>
              <a:prstDash val="solid"/>
              <a:round/>
              <a:headEnd type="none" w="sm" len="sm"/>
              <a:tailEnd type="triangle" w="med" len="med"/>
            </a:ln>
          </p:spPr>
        </p:cxnSp>
        <p:sp>
          <p:nvSpPr>
            <p:cNvPr id="420" name="Google Shape;420;p44"/>
            <p:cNvSpPr/>
            <p:nvPr/>
          </p:nvSpPr>
          <p:spPr>
            <a:xfrm>
              <a:off x="4871269" y="777787"/>
              <a:ext cx="1547100" cy="698100"/>
            </a:xfrm>
            <a:prstGeom prst="roundRect">
              <a:avLst>
                <a:gd name="adj" fmla="val 16667"/>
              </a:avLst>
            </a:prstGeom>
            <a:solidFill>
              <a:srgbClr val="236DA7"/>
            </a:solidFill>
            <a:ln w="9525" cap="flat" cmpd="sng">
              <a:solidFill>
                <a:srgbClr val="003C7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r>
                <a:rPr lang="en" sz="2000" b="0" i="0" u="none" strike="noStrike" cap="none">
                  <a:solidFill>
                    <a:srgbClr val="000000"/>
                  </a:solidFill>
                  <a:latin typeface="Verdana"/>
                  <a:ea typeface="Verdana"/>
                  <a:cs typeface="Verdana"/>
                  <a:sym typeface="Verdana"/>
                </a:rPr>
                <a:t>School Board</a:t>
              </a:r>
              <a:endParaRPr sz="2000" b="0" i="0" u="none" strike="noStrike" cap="none">
                <a:solidFill>
                  <a:srgbClr val="000000"/>
                </a:solidFill>
                <a:latin typeface="Verdana"/>
                <a:ea typeface="Verdana"/>
                <a:cs typeface="Verdana"/>
                <a:sym typeface="Verdana"/>
              </a:endParaRPr>
            </a:p>
          </p:txBody>
        </p:sp>
      </p:grpSp>
      <p:sp>
        <p:nvSpPr>
          <p:cNvPr id="421" name="Google Shape;421;p44"/>
          <p:cNvSpPr/>
          <p:nvPr/>
        </p:nvSpPr>
        <p:spPr>
          <a:xfrm>
            <a:off x="431800" y="8623300"/>
            <a:ext cx="2781300" cy="939900"/>
          </a:xfrm>
          <a:prstGeom prst="roundRect">
            <a:avLst>
              <a:gd name="adj" fmla="val 16667"/>
            </a:avLst>
          </a:prstGeom>
          <a:solidFill>
            <a:srgbClr val="FFFFFF"/>
          </a:solidFill>
          <a:ln w="9525" cap="flat" cmpd="sng">
            <a:solidFill>
              <a:srgbClr val="003C7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Verdana"/>
                <a:ea typeface="Verdana"/>
                <a:cs typeface="Verdana"/>
                <a:sym typeface="Verdana"/>
              </a:rPr>
              <a:t>Students/Families/Community</a:t>
            </a:r>
            <a:endParaRPr sz="1867" b="0" i="0" u="none" strike="noStrike" cap="none">
              <a:solidFill>
                <a:srgbClr val="000000"/>
              </a:solidFill>
              <a:latin typeface="Arial"/>
              <a:ea typeface="Arial"/>
              <a:cs typeface="Arial"/>
              <a:sym typeface="Arial"/>
            </a:endParaRPr>
          </a:p>
        </p:txBody>
      </p:sp>
      <p:cxnSp>
        <p:nvCxnSpPr>
          <p:cNvPr id="422" name="Google Shape;422;p44">
            <a:extLst>
              <a:ext uri="{C183D7F6-B498-43B3-948B-1728B52AA6E4}">
                <adec:decorative xmlns:adec="http://schemas.microsoft.com/office/drawing/2017/decorative" val="1"/>
              </a:ext>
            </a:extLst>
          </p:cNvPr>
          <p:cNvCxnSpPr/>
          <p:nvPr/>
        </p:nvCxnSpPr>
        <p:spPr>
          <a:xfrm flipH="1">
            <a:off x="3382090" y="6956332"/>
            <a:ext cx="740100" cy="315300"/>
          </a:xfrm>
          <a:prstGeom prst="bentConnector3">
            <a:avLst>
              <a:gd name="adj1" fmla="val 97206"/>
            </a:avLst>
          </a:prstGeom>
          <a:noFill/>
          <a:ln w="28575" cap="flat" cmpd="sng">
            <a:solidFill>
              <a:srgbClr val="000000"/>
            </a:solidFill>
            <a:prstDash val="solid"/>
            <a:round/>
            <a:headEnd type="none" w="sm" len="sm"/>
            <a:tailEnd type="stealth" w="med" len="med"/>
          </a:ln>
        </p:spPr>
      </p:cxnSp>
      <p:cxnSp>
        <p:nvCxnSpPr>
          <p:cNvPr id="423" name="Google Shape;423;p44">
            <a:extLst>
              <a:ext uri="{C183D7F6-B498-43B3-948B-1728B52AA6E4}">
                <adec:decorative xmlns:adec="http://schemas.microsoft.com/office/drawing/2017/decorative" val="1"/>
              </a:ext>
            </a:extLst>
          </p:cNvPr>
          <p:cNvCxnSpPr/>
          <p:nvPr/>
        </p:nvCxnSpPr>
        <p:spPr>
          <a:xfrm flipH="1">
            <a:off x="2112090" y="7565932"/>
            <a:ext cx="740100" cy="315300"/>
          </a:xfrm>
          <a:prstGeom prst="bentConnector3">
            <a:avLst>
              <a:gd name="adj1" fmla="val 97206"/>
            </a:avLst>
          </a:prstGeom>
          <a:noFill/>
          <a:ln w="28575" cap="flat" cmpd="sng">
            <a:solidFill>
              <a:srgbClr val="000000"/>
            </a:solidFill>
            <a:prstDash val="solid"/>
            <a:round/>
            <a:headEnd type="none" w="sm" len="sm"/>
            <a:tailEnd type="stealth" w="med" len="med"/>
          </a:ln>
        </p:spPr>
      </p:cxnSp>
      <p:cxnSp>
        <p:nvCxnSpPr>
          <p:cNvPr id="424" name="Google Shape;424;p44">
            <a:extLst>
              <a:ext uri="{C183D7F6-B498-43B3-948B-1728B52AA6E4}">
                <adec:decorative xmlns:adec="http://schemas.microsoft.com/office/drawing/2017/decorative" val="1"/>
              </a:ext>
            </a:extLst>
          </p:cNvPr>
          <p:cNvCxnSpPr/>
          <p:nvPr/>
        </p:nvCxnSpPr>
        <p:spPr>
          <a:xfrm flipH="1">
            <a:off x="892890" y="8150132"/>
            <a:ext cx="740100" cy="315300"/>
          </a:xfrm>
          <a:prstGeom prst="bentConnector3">
            <a:avLst>
              <a:gd name="adj1" fmla="val 97206"/>
            </a:avLst>
          </a:prstGeom>
          <a:noFill/>
          <a:ln w="28575" cap="flat" cmpd="sng">
            <a:solidFill>
              <a:srgbClr val="000000"/>
            </a:solidFill>
            <a:prstDash val="solid"/>
            <a:round/>
            <a:headEnd type="none" w="sm" len="sm"/>
            <a:tailEnd type="stealth" w="med" len="med"/>
          </a:ln>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428"/>
        <p:cNvGrpSpPr/>
        <p:nvPr/>
      </p:nvGrpSpPr>
      <p:grpSpPr>
        <a:xfrm>
          <a:off x="0" y="0"/>
          <a:ext cx="0" cy="0"/>
          <a:chOff x="0" y="0"/>
          <a:chExt cx="0" cy="0"/>
        </a:xfrm>
      </p:grpSpPr>
      <p:sp>
        <p:nvSpPr>
          <p:cNvPr id="429" name="Google Shape;429;p45"/>
          <p:cNvSpPr txBox="1"/>
          <p:nvPr/>
        </p:nvSpPr>
        <p:spPr>
          <a:xfrm>
            <a:off x="346050" y="376250"/>
            <a:ext cx="7080300" cy="677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Unpacking Core Component #1 Aligned Organizational Structures (cont.)</a:t>
            </a:r>
            <a:endParaRPr sz="1600" b="1" i="0" u="none" strike="noStrike" cap="none">
              <a:solidFill>
                <a:srgbClr val="000000"/>
              </a:solidFill>
              <a:latin typeface="Verdana"/>
              <a:ea typeface="Verdana"/>
              <a:cs typeface="Verdana"/>
              <a:sym typeface="Verdana"/>
            </a:endParaRPr>
          </a:p>
        </p:txBody>
      </p:sp>
      <p:sp>
        <p:nvSpPr>
          <p:cNvPr id="430" name="Google Shape;430;p45"/>
          <p:cNvSpPr txBox="1"/>
          <p:nvPr/>
        </p:nvSpPr>
        <p:spPr>
          <a:xfrm>
            <a:off x="346050" y="1104900"/>
            <a:ext cx="7080300" cy="142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Trebuchet MS"/>
                <a:ea typeface="Trebuchet MS"/>
                <a:cs typeface="Trebuchet MS"/>
                <a:sym typeface="Trebuchet MS"/>
              </a:rPr>
              <a:t>Feature 3: Operating Routines and Procedures (cont.)</a:t>
            </a:r>
            <a:endParaRPr sz="16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1" i="1"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431" name="Google Shape;431;p45"/>
          <p:cNvSpPr/>
          <p:nvPr/>
        </p:nvSpPr>
        <p:spPr>
          <a:xfrm>
            <a:off x="342900" y="1694200"/>
            <a:ext cx="7080300" cy="4401900"/>
          </a:xfrm>
          <a:prstGeom prst="rect">
            <a:avLst/>
          </a:prstGeom>
          <a:solidFill>
            <a:srgbClr val="FFFFFF">
              <a:alpha val="6705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Coaching Pause:  Consider your school division’s communication system through the lens of MTSS:</a:t>
            </a:r>
            <a:endParaRPr sz="1600" b="1" i="0" u="none" strike="noStrike" cap="none">
              <a:solidFill>
                <a:srgbClr val="000000"/>
              </a:solidFill>
              <a:latin typeface="Verdana"/>
              <a:ea typeface="Verdana"/>
              <a:cs typeface="Verdana"/>
              <a:sym typeface="Verdana"/>
            </a:endParaRPr>
          </a:p>
          <a:p>
            <a:pPr marL="457200" marR="0" lvl="0" indent="-330200" algn="l" rtl="0">
              <a:lnSpc>
                <a:spcPct val="110000"/>
              </a:lnSpc>
              <a:spcBef>
                <a:spcPts val="6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What are its parts? </a:t>
            </a:r>
            <a:endParaRPr sz="1600" b="0" i="0" u="none" strike="noStrike" cap="none">
              <a:solidFill>
                <a:srgbClr val="000000"/>
              </a:solidFill>
              <a:latin typeface="Verdana"/>
              <a:ea typeface="Verdana"/>
              <a:cs typeface="Verdana"/>
              <a:sym typeface="Verdana"/>
            </a:endParaRPr>
          </a:p>
          <a:p>
            <a:pPr marL="457200" marR="0" lvl="0" indent="-330200" algn="l" rtl="0">
              <a:lnSpc>
                <a:spcPct val="110000"/>
              </a:lnSpc>
              <a:spcBef>
                <a:spcPts val="6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Who are the stakeholders involved? </a:t>
            </a:r>
            <a:endParaRPr sz="1600" b="0" i="0" u="none" strike="noStrike" cap="none">
              <a:solidFill>
                <a:srgbClr val="000000"/>
              </a:solidFill>
              <a:latin typeface="Verdana"/>
              <a:ea typeface="Verdana"/>
              <a:cs typeface="Verdana"/>
              <a:sym typeface="Verdana"/>
            </a:endParaRPr>
          </a:p>
          <a:p>
            <a:pPr marL="457200" marR="0" lvl="0" indent="-330200" algn="l" rtl="0">
              <a:lnSpc>
                <a:spcPct val="110000"/>
              </a:lnSpc>
              <a:spcBef>
                <a:spcPts val="6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What outcomes, data, practices and systems should be considered? </a:t>
            </a:r>
            <a:endParaRPr sz="1600" b="0" i="0" u="none" strike="noStrike" cap="none">
              <a:solidFill>
                <a:srgbClr val="000000"/>
              </a:solidFill>
              <a:latin typeface="Verdana"/>
              <a:ea typeface="Verdana"/>
              <a:cs typeface="Verdana"/>
              <a:sym typeface="Verdana"/>
            </a:endParaRPr>
          </a:p>
          <a:p>
            <a:pPr marL="457200" marR="0" lvl="0" indent="-330200" algn="l" rtl="0">
              <a:lnSpc>
                <a:spcPct val="110000"/>
              </a:lnSpc>
              <a:spcBef>
                <a:spcPts val="6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What other systems are impacted when a change is made in this system? </a:t>
            </a:r>
            <a:endParaRPr sz="1600" b="0" i="0" u="none" strike="noStrike" cap="none">
              <a:solidFill>
                <a:srgbClr val="000000"/>
              </a:solidFill>
              <a:latin typeface="Verdana"/>
              <a:ea typeface="Verdana"/>
              <a:cs typeface="Verdana"/>
              <a:sym typeface="Verdana"/>
            </a:endParaRPr>
          </a:p>
          <a:p>
            <a:pPr marL="457200" marR="0" lvl="0" indent="-330200" algn="l" rtl="0">
              <a:lnSpc>
                <a:spcPct val="110000"/>
              </a:lnSpc>
              <a:spcBef>
                <a:spcPts val="6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Where does communication begin? End? </a:t>
            </a:r>
            <a:endParaRPr sz="1600" b="0" i="0" u="none" strike="noStrike" cap="none">
              <a:solidFill>
                <a:srgbClr val="000000"/>
              </a:solidFill>
              <a:latin typeface="Verdana"/>
              <a:ea typeface="Verdana"/>
              <a:cs typeface="Verdana"/>
              <a:sym typeface="Verdana"/>
            </a:endParaRPr>
          </a:p>
          <a:p>
            <a:pPr marL="457200" marR="0" lvl="0" indent="-330200" algn="l" rtl="0">
              <a:lnSpc>
                <a:spcPct val="110000"/>
              </a:lnSpc>
              <a:spcBef>
                <a:spcPts val="60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How is it documented? DCA item 10.</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How can you coach your team to move toward a strong system of communication?</a:t>
            </a:r>
            <a:endParaRPr sz="1600" b="0" i="0" u="none" strike="noStrike" cap="none">
              <a:solidFill>
                <a:srgbClr val="000000"/>
              </a:solidFill>
              <a:latin typeface="Verdana"/>
              <a:ea typeface="Verdana"/>
              <a:cs typeface="Verdana"/>
              <a:sym typeface="Verdan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435"/>
        <p:cNvGrpSpPr/>
        <p:nvPr/>
      </p:nvGrpSpPr>
      <p:grpSpPr>
        <a:xfrm>
          <a:off x="0" y="0"/>
          <a:ext cx="0" cy="0"/>
          <a:chOff x="0" y="0"/>
          <a:chExt cx="0" cy="0"/>
        </a:xfrm>
      </p:grpSpPr>
      <p:sp>
        <p:nvSpPr>
          <p:cNvPr id="436" name="Google Shape;436;p46"/>
          <p:cNvSpPr txBox="1"/>
          <p:nvPr/>
        </p:nvSpPr>
        <p:spPr>
          <a:xfrm>
            <a:off x="346050" y="376250"/>
            <a:ext cx="7080300" cy="677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Unpacking Core Component #1 Aligned Organizational Structures (cont.)</a:t>
            </a:r>
            <a:endParaRPr sz="1600" b="1" i="0" u="none" strike="noStrike" cap="none">
              <a:solidFill>
                <a:srgbClr val="000000"/>
              </a:solidFill>
              <a:latin typeface="Verdana"/>
              <a:ea typeface="Verdana"/>
              <a:cs typeface="Verdana"/>
              <a:sym typeface="Verdana"/>
            </a:endParaRPr>
          </a:p>
        </p:txBody>
      </p:sp>
      <p:sp>
        <p:nvSpPr>
          <p:cNvPr id="437" name="Google Shape;437;p46"/>
          <p:cNvSpPr txBox="1"/>
          <p:nvPr/>
        </p:nvSpPr>
        <p:spPr>
          <a:xfrm>
            <a:off x="346050" y="1104900"/>
            <a:ext cx="7080300" cy="482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Trebuchet MS"/>
                <a:ea typeface="Trebuchet MS"/>
                <a:cs typeface="Trebuchet MS"/>
                <a:sym typeface="Trebuchet MS"/>
              </a:rPr>
              <a:t>Feature 4: Coaching Systems</a:t>
            </a:r>
            <a:endParaRPr sz="16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Coaching for systems change involves collaborating with school and division leaders to develop, implement, and sustain an MTSS framework that emphasizes educational environments that improve student outcomes through leadership, facilitating resource allocation, fidelity of evidence-based practices, and addressing large-scale reform and whole-school organizational improvement.</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What is coaching? </a:t>
            </a:r>
            <a:endParaRPr sz="1600" b="0" i="0" u="none" strike="noStrike" cap="none">
              <a:solidFill>
                <a:srgbClr val="000000"/>
              </a:solidFill>
              <a:latin typeface="Verdana"/>
              <a:ea typeface="Verdana"/>
              <a:cs typeface="Verdana"/>
              <a:sym typeface="Verdana"/>
            </a:endParaRPr>
          </a:p>
          <a:p>
            <a:pPr marL="0" marR="0" lvl="0" indent="0" algn="l" rtl="0">
              <a:lnSpc>
                <a:spcPct val="90000"/>
              </a:lnSpc>
              <a:spcBef>
                <a:spcPts val="640"/>
              </a:spcBef>
              <a:spcAft>
                <a:spcPts val="0"/>
              </a:spcAft>
              <a:buClr>
                <a:srgbClr val="000000"/>
              </a:buClr>
              <a:buSzPts val="3200"/>
              <a:buFont typeface="Arial"/>
              <a:buNone/>
            </a:pPr>
            <a:r>
              <a:rPr lang="en" sz="1600" b="0" i="0" u="none" strike="noStrike" cap="none">
                <a:solidFill>
                  <a:srgbClr val="000000"/>
                </a:solidFill>
                <a:latin typeface="Verdana"/>
                <a:ea typeface="Verdana"/>
                <a:cs typeface="Verdana"/>
                <a:sym typeface="Verdana"/>
              </a:rPr>
              <a:t>Coaching is defined as regular, job-embedded professional learning designed to help teachers and staff use an evidence-based practice or program as intended. Coaching bridges the research-to-practice gap. Training supported by ongoing coaching results in teachers implementing 80-90% of new practices.</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441"/>
        <p:cNvGrpSpPr/>
        <p:nvPr/>
      </p:nvGrpSpPr>
      <p:grpSpPr>
        <a:xfrm>
          <a:off x="0" y="0"/>
          <a:ext cx="0" cy="0"/>
          <a:chOff x="0" y="0"/>
          <a:chExt cx="0" cy="0"/>
        </a:xfrm>
      </p:grpSpPr>
      <p:sp>
        <p:nvSpPr>
          <p:cNvPr id="442" name="Google Shape;442;p53"/>
          <p:cNvSpPr txBox="1"/>
          <p:nvPr/>
        </p:nvSpPr>
        <p:spPr>
          <a:xfrm>
            <a:off x="346050" y="376250"/>
            <a:ext cx="7080300" cy="677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Unpacking Core Component #1 Aligned Organizational Structures (cont.)</a:t>
            </a:r>
            <a:endParaRPr sz="1600" b="1" i="0" u="none" strike="noStrike" cap="none">
              <a:solidFill>
                <a:srgbClr val="000000"/>
              </a:solidFill>
              <a:latin typeface="Verdana"/>
              <a:ea typeface="Verdana"/>
              <a:cs typeface="Verdana"/>
              <a:sym typeface="Verdana"/>
            </a:endParaRPr>
          </a:p>
        </p:txBody>
      </p:sp>
      <p:sp>
        <p:nvSpPr>
          <p:cNvPr id="443" name="Google Shape;443;p53"/>
          <p:cNvSpPr txBox="1"/>
          <p:nvPr/>
        </p:nvSpPr>
        <p:spPr>
          <a:xfrm>
            <a:off x="346050" y="1123200"/>
            <a:ext cx="7080300" cy="1913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Trebuchet MS"/>
                <a:ea typeface="Trebuchet MS"/>
                <a:cs typeface="Trebuchet MS"/>
                <a:sym typeface="Trebuchet MS"/>
              </a:rPr>
              <a:t>Feature 4: Coaching Systems (cont.)</a:t>
            </a:r>
            <a:endParaRPr sz="16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52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444" name="Google Shape;444;p53"/>
          <p:cNvSpPr/>
          <p:nvPr/>
        </p:nvSpPr>
        <p:spPr>
          <a:xfrm>
            <a:off x="256233" y="4088287"/>
            <a:ext cx="6498000" cy="1390200"/>
          </a:xfrm>
          <a:prstGeom prst="ellipse">
            <a:avLst/>
          </a:prstGeom>
          <a:solidFill>
            <a:srgbClr val="FFFF00">
              <a:alpha val="46666"/>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Verdana"/>
                <a:ea typeface="Verdana"/>
                <a:cs typeface="Verdana"/>
                <a:sym typeface="Verdana"/>
              </a:rPr>
              <a:t>SCHOOL LEADERSHIP TEAM</a:t>
            </a:r>
            <a:endParaRPr sz="1400" b="0" i="0" u="none" strike="noStrike" cap="none">
              <a:solidFill>
                <a:srgbClr val="000000"/>
              </a:solidFill>
              <a:latin typeface="Arial"/>
              <a:ea typeface="Arial"/>
              <a:cs typeface="Arial"/>
              <a:sym typeface="Arial"/>
            </a:endParaRPr>
          </a:p>
        </p:txBody>
      </p:sp>
      <p:sp>
        <p:nvSpPr>
          <p:cNvPr id="445" name="Google Shape;445;p53"/>
          <p:cNvSpPr/>
          <p:nvPr/>
        </p:nvSpPr>
        <p:spPr>
          <a:xfrm>
            <a:off x="1874233" y="1955812"/>
            <a:ext cx="3261900" cy="757500"/>
          </a:xfrm>
          <a:prstGeom prst="roundRect">
            <a:avLst>
              <a:gd name="adj" fmla="val 16667"/>
            </a:avLst>
          </a:prstGeom>
          <a:solidFill>
            <a:srgbClr val="A8D08C"/>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Verdana"/>
                <a:ea typeface="Verdana"/>
                <a:cs typeface="Verdana"/>
                <a:sym typeface="Verdana"/>
              </a:rPr>
              <a:t>Coaching</a:t>
            </a:r>
            <a:endParaRPr sz="2800" b="1" i="0" u="none" strike="noStrike" cap="none">
              <a:solidFill>
                <a:srgbClr val="000000"/>
              </a:solidFill>
              <a:latin typeface="Arial"/>
              <a:ea typeface="Arial"/>
              <a:cs typeface="Arial"/>
              <a:sym typeface="Arial"/>
            </a:endParaRPr>
          </a:p>
        </p:txBody>
      </p:sp>
      <p:sp>
        <p:nvSpPr>
          <p:cNvPr id="446" name="Google Shape;446;p53"/>
          <p:cNvSpPr/>
          <p:nvPr/>
        </p:nvSpPr>
        <p:spPr>
          <a:xfrm>
            <a:off x="1808233" y="6000168"/>
            <a:ext cx="3393900" cy="1111800"/>
          </a:xfrm>
          <a:prstGeom prst="roundRect">
            <a:avLst>
              <a:gd name="adj" fmla="val 16667"/>
            </a:avLst>
          </a:prstGeom>
          <a:solidFill>
            <a:srgbClr val="FFFF00">
              <a:alpha val="46666"/>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Verdana"/>
                <a:ea typeface="Verdana"/>
                <a:cs typeface="Verdana"/>
                <a:sym typeface="Verdana"/>
              </a:rPr>
              <a:t>Grade Level Teams</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Verdana"/>
                <a:ea typeface="Verdana"/>
                <a:cs typeface="Verdana"/>
                <a:sym typeface="Verdana"/>
              </a:rPr>
              <a:t>Department Teams</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Verdana"/>
                <a:ea typeface="Verdana"/>
                <a:cs typeface="Verdana"/>
                <a:sym typeface="Verdana"/>
              </a:rPr>
              <a:t>Content/Specialty Area Teams</a:t>
            </a:r>
            <a:endParaRPr sz="12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Verdana"/>
                <a:ea typeface="Verdana"/>
                <a:cs typeface="Verdana"/>
                <a:sym typeface="Verdana"/>
              </a:rPr>
              <a:t>Advanced Tier Teams</a:t>
            </a:r>
            <a:endParaRPr sz="12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Verdana"/>
                <a:ea typeface="Verdana"/>
                <a:cs typeface="Verdana"/>
                <a:sym typeface="Verdana"/>
              </a:rPr>
              <a:t>Individual Student Teams </a:t>
            </a:r>
            <a:endParaRPr sz="1400" b="0" i="0" u="none" strike="noStrike" cap="none">
              <a:solidFill>
                <a:srgbClr val="000000"/>
              </a:solidFill>
              <a:latin typeface="Arial"/>
              <a:ea typeface="Arial"/>
              <a:cs typeface="Arial"/>
              <a:sym typeface="Arial"/>
            </a:endParaRPr>
          </a:p>
        </p:txBody>
      </p:sp>
      <p:sp>
        <p:nvSpPr>
          <p:cNvPr id="447" name="Google Shape;447;p53"/>
          <p:cNvSpPr/>
          <p:nvPr/>
        </p:nvSpPr>
        <p:spPr>
          <a:xfrm>
            <a:off x="1391900" y="2856526"/>
            <a:ext cx="4208700" cy="701700"/>
          </a:xfrm>
          <a:prstGeom prst="roundRect">
            <a:avLst>
              <a:gd name="adj" fmla="val 16667"/>
            </a:avLst>
          </a:prstGeom>
          <a:solidFill>
            <a:srgbClr val="F4B08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Verdana"/>
                <a:ea typeface="Verdana"/>
                <a:cs typeface="Verdana"/>
                <a:sym typeface="Verdana"/>
              </a:rPr>
              <a:t>Systems Coach(es)</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Verdana"/>
                <a:ea typeface="Verdana"/>
                <a:cs typeface="Verdana"/>
                <a:sym typeface="Verdana"/>
              </a:rPr>
              <a:t>Liaison(s) between the division and schools - </a:t>
            </a:r>
            <a:endParaRPr sz="12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Verdana"/>
                <a:ea typeface="Verdana"/>
                <a:cs typeface="Verdana"/>
                <a:sym typeface="Verdana"/>
              </a:rPr>
              <a:t>Coach Data, Practices &amp; Systems </a:t>
            </a:r>
            <a:endParaRPr sz="1400" b="0" i="1" u="none" strike="noStrike" cap="none">
              <a:solidFill>
                <a:srgbClr val="000000"/>
              </a:solidFill>
              <a:latin typeface="Arial"/>
              <a:ea typeface="Arial"/>
              <a:cs typeface="Arial"/>
              <a:sym typeface="Arial"/>
            </a:endParaRPr>
          </a:p>
        </p:txBody>
      </p:sp>
      <p:sp>
        <p:nvSpPr>
          <p:cNvPr id="448" name="Google Shape;448;p53"/>
          <p:cNvSpPr/>
          <p:nvPr/>
        </p:nvSpPr>
        <p:spPr>
          <a:xfrm>
            <a:off x="1837797" y="3798442"/>
            <a:ext cx="1582500" cy="568200"/>
          </a:xfrm>
          <a:prstGeom prst="roundRect">
            <a:avLst>
              <a:gd name="adj" fmla="val 16667"/>
            </a:avLst>
          </a:prstGeom>
          <a:solidFill>
            <a:srgbClr val="F4B18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Verdana"/>
                <a:ea typeface="Verdana"/>
                <a:cs typeface="Verdana"/>
                <a:sym typeface="Verdana"/>
              </a:rPr>
              <a:t>School Coach</a:t>
            </a:r>
            <a:endParaRPr sz="1400" b="1" i="0" u="none" strike="noStrike" cap="none">
              <a:solidFill>
                <a:srgbClr val="000000"/>
              </a:solidFill>
              <a:latin typeface="Arial"/>
              <a:ea typeface="Arial"/>
              <a:cs typeface="Arial"/>
              <a:sym typeface="Arial"/>
            </a:endParaRPr>
          </a:p>
        </p:txBody>
      </p:sp>
      <p:cxnSp>
        <p:nvCxnSpPr>
          <p:cNvPr id="449" name="Google Shape;449;p53">
            <a:extLst>
              <a:ext uri="{C183D7F6-B498-43B3-948B-1728B52AA6E4}">
                <adec:decorative xmlns:adec="http://schemas.microsoft.com/office/drawing/2017/decorative" val="1"/>
              </a:ext>
            </a:extLst>
          </p:cNvPr>
          <p:cNvCxnSpPr>
            <a:stCxn id="447" idx="2"/>
          </p:cNvCxnSpPr>
          <p:nvPr/>
        </p:nvCxnSpPr>
        <p:spPr>
          <a:xfrm flipH="1">
            <a:off x="3068150" y="3558226"/>
            <a:ext cx="428100" cy="284700"/>
          </a:xfrm>
          <a:prstGeom prst="straightConnector1">
            <a:avLst/>
          </a:prstGeom>
          <a:noFill/>
          <a:ln w="9525" cap="flat" cmpd="sng">
            <a:solidFill>
              <a:srgbClr val="000000"/>
            </a:solidFill>
            <a:prstDash val="solid"/>
            <a:miter lim="800000"/>
            <a:headEnd type="triangle" w="med" len="med"/>
            <a:tailEnd type="triangle" w="med" len="med"/>
          </a:ln>
        </p:spPr>
      </p:cxnSp>
      <p:cxnSp>
        <p:nvCxnSpPr>
          <p:cNvPr id="450" name="Google Shape;450;p53">
            <a:extLst>
              <a:ext uri="{C183D7F6-B498-43B3-948B-1728B52AA6E4}">
                <adec:decorative xmlns:adec="http://schemas.microsoft.com/office/drawing/2017/decorative" val="1"/>
              </a:ext>
            </a:extLst>
          </p:cNvPr>
          <p:cNvCxnSpPr>
            <a:stCxn id="451" idx="1"/>
          </p:cNvCxnSpPr>
          <p:nvPr/>
        </p:nvCxnSpPr>
        <p:spPr>
          <a:xfrm rot="10800000">
            <a:off x="3471800" y="3715988"/>
            <a:ext cx="2128800" cy="45000"/>
          </a:xfrm>
          <a:prstGeom prst="straightConnector1">
            <a:avLst/>
          </a:prstGeom>
          <a:noFill/>
          <a:ln w="9525" cap="flat" cmpd="sng">
            <a:solidFill>
              <a:srgbClr val="000000"/>
            </a:solidFill>
            <a:prstDash val="solid"/>
            <a:miter lim="800000"/>
            <a:headEnd type="triangle" w="med" len="med"/>
            <a:tailEnd type="triangle" w="med" len="med"/>
          </a:ln>
        </p:spPr>
      </p:cxnSp>
      <p:sp>
        <p:nvSpPr>
          <p:cNvPr id="452" name="Google Shape;452;p53"/>
          <p:cNvSpPr/>
          <p:nvPr/>
        </p:nvSpPr>
        <p:spPr>
          <a:xfrm>
            <a:off x="3595981" y="3798442"/>
            <a:ext cx="1582500" cy="568200"/>
          </a:xfrm>
          <a:prstGeom prst="roundRect">
            <a:avLst>
              <a:gd name="adj" fmla="val 16667"/>
            </a:avLst>
          </a:prstGeom>
          <a:solidFill>
            <a:srgbClr val="297FD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Verdana"/>
                <a:ea typeface="Verdana"/>
                <a:cs typeface="Verdana"/>
                <a:sym typeface="Verdana"/>
              </a:rPr>
              <a:t>Administrator</a:t>
            </a:r>
            <a:endParaRPr sz="1400" b="1" i="0" u="none" strike="noStrike" cap="none">
              <a:solidFill>
                <a:srgbClr val="000000"/>
              </a:solidFill>
              <a:latin typeface="Arial"/>
              <a:ea typeface="Arial"/>
              <a:cs typeface="Arial"/>
              <a:sym typeface="Arial"/>
            </a:endParaRPr>
          </a:p>
        </p:txBody>
      </p:sp>
      <p:cxnSp>
        <p:nvCxnSpPr>
          <p:cNvPr id="453" name="Google Shape;453;p53">
            <a:extLst>
              <a:ext uri="{C183D7F6-B498-43B3-948B-1728B52AA6E4}">
                <adec:decorative xmlns:adec="http://schemas.microsoft.com/office/drawing/2017/decorative" val="1"/>
              </a:ext>
            </a:extLst>
          </p:cNvPr>
          <p:cNvCxnSpPr>
            <a:stCxn id="447" idx="2"/>
          </p:cNvCxnSpPr>
          <p:nvPr/>
        </p:nvCxnSpPr>
        <p:spPr>
          <a:xfrm>
            <a:off x="3496250" y="3558226"/>
            <a:ext cx="577200" cy="281400"/>
          </a:xfrm>
          <a:prstGeom prst="straightConnector1">
            <a:avLst/>
          </a:prstGeom>
          <a:noFill/>
          <a:ln w="9525" cap="flat" cmpd="sng">
            <a:solidFill>
              <a:srgbClr val="000000"/>
            </a:solidFill>
            <a:prstDash val="solid"/>
            <a:miter lim="800000"/>
            <a:headEnd type="triangle" w="med" len="med"/>
            <a:tailEnd type="triangle" w="med" len="med"/>
          </a:ln>
        </p:spPr>
      </p:cxnSp>
      <p:sp>
        <p:nvSpPr>
          <p:cNvPr id="454" name="Google Shape;454;p53"/>
          <p:cNvSpPr/>
          <p:nvPr/>
        </p:nvSpPr>
        <p:spPr>
          <a:xfrm>
            <a:off x="1922797" y="5128208"/>
            <a:ext cx="1582500" cy="568200"/>
          </a:xfrm>
          <a:prstGeom prst="roundRect">
            <a:avLst>
              <a:gd name="adj" fmla="val 16667"/>
            </a:avLst>
          </a:prstGeom>
          <a:solidFill>
            <a:srgbClr val="F4B18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Verdana"/>
                <a:ea typeface="Verdana"/>
                <a:cs typeface="Verdana"/>
                <a:sym typeface="Verdana"/>
              </a:rPr>
              <a:t>School Coach</a:t>
            </a:r>
            <a:endParaRPr sz="1400" b="1" i="0" u="none" strike="noStrike" cap="none">
              <a:solidFill>
                <a:srgbClr val="000000"/>
              </a:solidFill>
              <a:latin typeface="Arial"/>
              <a:ea typeface="Arial"/>
              <a:cs typeface="Arial"/>
              <a:sym typeface="Arial"/>
            </a:endParaRPr>
          </a:p>
        </p:txBody>
      </p:sp>
      <p:sp>
        <p:nvSpPr>
          <p:cNvPr id="455" name="Google Shape;455;p53"/>
          <p:cNvSpPr/>
          <p:nvPr/>
        </p:nvSpPr>
        <p:spPr>
          <a:xfrm>
            <a:off x="3686781" y="5128208"/>
            <a:ext cx="1582500" cy="568200"/>
          </a:xfrm>
          <a:prstGeom prst="roundRect">
            <a:avLst>
              <a:gd name="adj" fmla="val 16667"/>
            </a:avLst>
          </a:prstGeom>
          <a:solidFill>
            <a:srgbClr val="297FD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Verdana"/>
                <a:ea typeface="Verdana"/>
                <a:cs typeface="Verdana"/>
                <a:sym typeface="Verdana"/>
              </a:rPr>
              <a:t>Administrator</a:t>
            </a:r>
            <a:endParaRPr sz="1400" b="1" i="0" u="none" strike="noStrike" cap="none">
              <a:solidFill>
                <a:srgbClr val="000000"/>
              </a:solidFill>
              <a:latin typeface="Arial"/>
              <a:ea typeface="Arial"/>
              <a:cs typeface="Arial"/>
              <a:sym typeface="Arial"/>
            </a:endParaRPr>
          </a:p>
        </p:txBody>
      </p:sp>
      <p:cxnSp>
        <p:nvCxnSpPr>
          <p:cNvPr id="456" name="Google Shape;456;p53">
            <a:extLst>
              <a:ext uri="{C183D7F6-B498-43B3-948B-1728B52AA6E4}">
                <adec:decorative xmlns:adec="http://schemas.microsoft.com/office/drawing/2017/decorative" val="1"/>
              </a:ext>
            </a:extLst>
          </p:cNvPr>
          <p:cNvCxnSpPr>
            <a:stCxn id="455" idx="2"/>
          </p:cNvCxnSpPr>
          <p:nvPr/>
        </p:nvCxnSpPr>
        <p:spPr>
          <a:xfrm flipH="1">
            <a:off x="3800331" y="5696408"/>
            <a:ext cx="677700" cy="263400"/>
          </a:xfrm>
          <a:prstGeom prst="straightConnector1">
            <a:avLst/>
          </a:prstGeom>
          <a:noFill/>
          <a:ln w="9525" cap="flat" cmpd="sng">
            <a:solidFill>
              <a:srgbClr val="000000"/>
            </a:solidFill>
            <a:prstDash val="solid"/>
            <a:miter lim="800000"/>
            <a:headEnd type="triangle" w="med" len="med"/>
            <a:tailEnd type="triangle" w="med" len="med"/>
          </a:ln>
        </p:spPr>
      </p:cxnSp>
      <p:cxnSp>
        <p:nvCxnSpPr>
          <p:cNvPr id="457" name="Google Shape;457;p53">
            <a:extLst>
              <a:ext uri="{C183D7F6-B498-43B3-948B-1728B52AA6E4}">
                <adec:decorative xmlns:adec="http://schemas.microsoft.com/office/drawing/2017/decorative" val="1"/>
              </a:ext>
            </a:extLst>
          </p:cNvPr>
          <p:cNvCxnSpPr/>
          <p:nvPr/>
        </p:nvCxnSpPr>
        <p:spPr>
          <a:xfrm>
            <a:off x="3002600" y="5676763"/>
            <a:ext cx="577200" cy="281400"/>
          </a:xfrm>
          <a:prstGeom prst="straightConnector1">
            <a:avLst/>
          </a:prstGeom>
          <a:noFill/>
          <a:ln w="9525" cap="flat" cmpd="sng">
            <a:solidFill>
              <a:srgbClr val="000000"/>
            </a:solidFill>
            <a:prstDash val="solid"/>
            <a:miter lim="800000"/>
            <a:headEnd type="triangle" w="med" len="med"/>
            <a:tailEnd type="triangle" w="med" len="med"/>
          </a:ln>
        </p:spPr>
      </p:cxnSp>
      <p:sp>
        <p:nvSpPr>
          <p:cNvPr id="451" name="Google Shape;451;p53"/>
          <p:cNvSpPr txBox="1"/>
          <p:nvPr/>
        </p:nvSpPr>
        <p:spPr>
          <a:xfrm>
            <a:off x="5600600" y="3514688"/>
            <a:ext cx="18873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000000"/>
                </a:solidFill>
                <a:latin typeface="Verdana"/>
                <a:ea typeface="Verdana"/>
                <a:cs typeface="Verdana"/>
                <a:sym typeface="Verdana"/>
              </a:rPr>
              <a:t>Communication: </a:t>
            </a:r>
            <a:r>
              <a:rPr lang="en" sz="1000" b="0" i="1" u="none" strike="noStrike" cap="none">
                <a:solidFill>
                  <a:srgbClr val="000000"/>
                </a:solidFill>
                <a:latin typeface="Verdana"/>
                <a:ea typeface="Verdana"/>
                <a:cs typeface="Verdana"/>
                <a:sym typeface="Verdana"/>
              </a:rPr>
              <a:t>within &amp; beyond groups</a:t>
            </a:r>
            <a:endParaRPr sz="1400" b="0" i="0" u="none" strike="noStrike" cap="none">
              <a:solidFill>
                <a:srgbClr val="000000"/>
              </a:solidFill>
              <a:latin typeface="Verdana"/>
              <a:ea typeface="Verdana"/>
              <a:cs typeface="Verdana"/>
              <a:sym typeface="Verdana"/>
            </a:endParaRPr>
          </a:p>
        </p:txBody>
      </p:sp>
      <p:sp>
        <p:nvSpPr>
          <p:cNvPr id="458" name="Google Shape;458;p53"/>
          <p:cNvSpPr txBox="1"/>
          <p:nvPr/>
        </p:nvSpPr>
        <p:spPr>
          <a:xfrm>
            <a:off x="5696233" y="5676769"/>
            <a:ext cx="18873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000000"/>
                </a:solidFill>
                <a:latin typeface="Verdana"/>
                <a:ea typeface="Verdana"/>
                <a:cs typeface="Verdana"/>
                <a:sym typeface="Verdana"/>
              </a:rPr>
              <a:t>Communication: </a:t>
            </a:r>
            <a:r>
              <a:rPr lang="en" sz="1000" b="0" i="1" u="none" strike="noStrike" cap="none">
                <a:solidFill>
                  <a:srgbClr val="000000"/>
                </a:solidFill>
                <a:latin typeface="Verdana"/>
                <a:ea typeface="Verdana"/>
                <a:cs typeface="Verdana"/>
                <a:sym typeface="Verdana"/>
              </a:rPr>
              <a:t>within &amp; beyond groups</a:t>
            </a:r>
            <a:endParaRPr sz="1400" b="0" i="0" u="none" strike="noStrike" cap="none">
              <a:solidFill>
                <a:srgbClr val="000000"/>
              </a:solidFill>
              <a:latin typeface="Verdana"/>
              <a:ea typeface="Verdana"/>
              <a:cs typeface="Verdana"/>
              <a:sym typeface="Verdana"/>
            </a:endParaRPr>
          </a:p>
        </p:txBody>
      </p:sp>
      <p:cxnSp>
        <p:nvCxnSpPr>
          <p:cNvPr id="459" name="Google Shape;459;p53">
            <a:extLst>
              <a:ext uri="{C183D7F6-B498-43B3-948B-1728B52AA6E4}">
                <adec:decorative xmlns:adec="http://schemas.microsoft.com/office/drawing/2017/decorative" val="1"/>
              </a:ext>
            </a:extLst>
          </p:cNvPr>
          <p:cNvCxnSpPr/>
          <p:nvPr/>
        </p:nvCxnSpPr>
        <p:spPr>
          <a:xfrm rot="10800000">
            <a:off x="3579800" y="5825756"/>
            <a:ext cx="2128800" cy="45000"/>
          </a:xfrm>
          <a:prstGeom prst="straightConnector1">
            <a:avLst/>
          </a:prstGeom>
          <a:noFill/>
          <a:ln w="9525" cap="flat" cmpd="sng">
            <a:solidFill>
              <a:srgbClr val="000000"/>
            </a:solidFill>
            <a:prstDash val="solid"/>
            <a:miter lim="800000"/>
            <a:headEnd type="triangle" w="med" len="med"/>
            <a:tailEnd type="triangle" w="med" len="med"/>
          </a:ln>
        </p:spPr>
      </p:cxnSp>
      <p:sp>
        <p:nvSpPr>
          <p:cNvPr id="460" name="Google Shape;460;p53"/>
          <p:cNvSpPr txBox="1"/>
          <p:nvPr/>
        </p:nvSpPr>
        <p:spPr>
          <a:xfrm>
            <a:off x="346050" y="7454900"/>
            <a:ext cx="7141800" cy="2235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1" u="none" strike="noStrike" cap="none">
                <a:solidFill>
                  <a:srgbClr val="000000"/>
                </a:solidFill>
                <a:latin typeface="Verdana"/>
                <a:ea typeface="Verdana"/>
                <a:cs typeface="Verdana"/>
                <a:sym typeface="Verdana"/>
              </a:rPr>
              <a:t>A Coaching System is necessary to ensure building level teams and school staff have equitable access to high quality, tiered professional learning and coaching!</a:t>
            </a:r>
            <a:endParaRPr sz="1600" b="0" i="1"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1"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Resources:</a:t>
            </a: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sng" strike="noStrike" cap="none">
                <a:solidFill>
                  <a:schemeClr val="accen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Guide to Building a Sustainable Coaching System</a:t>
            </a:r>
            <a:endParaRPr sz="1600" b="0" i="0" u="none" strike="noStrike" cap="none">
              <a:solidFill>
                <a:schemeClr val="accent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sng" strike="noStrike" cap="none">
                <a:solidFill>
                  <a:schemeClr val="accent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Virginia’s MTSS Coaching Model</a:t>
            </a:r>
            <a:endParaRPr sz="1600" b="0" i="0" u="none" strike="noStrike" cap="none">
              <a:solidFill>
                <a:schemeClr val="accent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464"/>
        <p:cNvGrpSpPr/>
        <p:nvPr/>
      </p:nvGrpSpPr>
      <p:grpSpPr>
        <a:xfrm>
          <a:off x="0" y="0"/>
          <a:ext cx="0" cy="0"/>
          <a:chOff x="0" y="0"/>
          <a:chExt cx="0" cy="0"/>
        </a:xfrm>
      </p:grpSpPr>
      <p:sp>
        <p:nvSpPr>
          <p:cNvPr id="465" name="Google Shape;465;p48"/>
          <p:cNvSpPr txBox="1"/>
          <p:nvPr/>
        </p:nvSpPr>
        <p:spPr>
          <a:xfrm>
            <a:off x="346050" y="376250"/>
            <a:ext cx="7080300" cy="677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Unpacking Core Component #1 Aligned Organizational Structures (cont.)</a:t>
            </a:r>
            <a:endParaRPr sz="1600" b="1" i="0" u="none" strike="noStrike" cap="none">
              <a:solidFill>
                <a:srgbClr val="000000"/>
              </a:solidFill>
              <a:latin typeface="Verdana"/>
              <a:ea typeface="Verdana"/>
              <a:cs typeface="Verdana"/>
              <a:sym typeface="Verdana"/>
            </a:endParaRPr>
          </a:p>
        </p:txBody>
      </p:sp>
      <p:sp>
        <p:nvSpPr>
          <p:cNvPr id="466" name="Google Shape;466;p48"/>
          <p:cNvSpPr txBox="1"/>
          <p:nvPr/>
        </p:nvSpPr>
        <p:spPr>
          <a:xfrm>
            <a:off x="346050" y="1244600"/>
            <a:ext cx="7007400" cy="76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Examples of Coaching Models/Networks:</a:t>
            </a:r>
            <a:endParaRPr sz="1600" b="0" i="0" u="none" strike="noStrike" cap="none">
              <a:solidFill>
                <a:srgbClr val="000000"/>
              </a:solidFill>
              <a:latin typeface="Verdana"/>
              <a:ea typeface="Verdana"/>
              <a:cs typeface="Verdana"/>
              <a:sym typeface="Verdana"/>
            </a:endParaRPr>
          </a:p>
        </p:txBody>
      </p:sp>
      <p:pic>
        <p:nvPicPr>
          <p:cNvPr id="467" name="Google Shape;467;p4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877825"/>
            <a:ext cx="7772400" cy="582727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471"/>
        <p:cNvGrpSpPr/>
        <p:nvPr/>
      </p:nvGrpSpPr>
      <p:grpSpPr>
        <a:xfrm>
          <a:off x="0" y="0"/>
          <a:ext cx="0" cy="0"/>
          <a:chOff x="0" y="0"/>
          <a:chExt cx="0" cy="0"/>
        </a:xfrm>
      </p:grpSpPr>
      <p:sp>
        <p:nvSpPr>
          <p:cNvPr id="472" name="Google Shape;472;p47"/>
          <p:cNvSpPr txBox="1"/>
          <p:nvPr/>
        </p:nvSpPr>
        <p:spPr>
          <a:xfrm>
            <a:off x="346050" y="376250"/>
            <a:ext cx="7080300" cy="677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Unpacking Core Component #1 Aligned Organizational Structures (cont.)</a:t>
            </a:r>
            <a:endParaRPr sz="1600" b="1" i="0" u="none" strike="noStrike" cap="none">
              <a:solidFill>
                <a:srgbClr val="000000"/>
              </a:solidFill>
              <a:latin typeface="Verdana"/>
              <a:ea typeface="Verdana"/>
              <a:cs typeface="Verdana"/>
              <a:sym typeface="Verdana"/>
            </a:endParaRPr>
          </a:p>
        </p:txBody>
      </p:sp>
      <p:sp>
        <p:nvSpPr>
          <p:cNvPr id="473" name="Google Shape;473;p47"/>
          <p:cNvSpPr txBox="1"/>
          <p:nvPr/>
        </p:nvSpPr>
        <p:spPr>
          <a:xfrm>
            <a:off x="346050" y="1244600"/>
            <a:ext cx="7007400" cy="76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Examples of Coaching Models/Networks:</a:t>
            </a:r>
            <a:endParaRPr sz="1600" b="0" i="0" u="none" strike="noStrike" cap="none">
              <a:solidFill>
                <a:srgbClr val="000000"/>
              </a:solidFill>
              <a:latin typeface="Verdana"/>
              <a:ea typeface="Verdana"/>
              <a:cs typeface="Verdana"/>
              <a:sym typeface="Verdana"/>
            </a:endParaRPr>
          </a:p>
        </p:txBody>
      </p:sp>
      <p:pic>
        <p:nvPicPr>
          <p:cNvPr id="474" name="Google Shape;474;p4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2095500"/>
            <a:ext cx="7772400" cy="5829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01"/>
        <p:cNvGrpSpPr/>
        <p:nvPr/>
      </p:nvGrpSpPr>
      <p:grpSpPr>
        <a:xfrm>
          <a:off x="0" y="0"/>
          <a:ext cx="0" cy="0"/>
          <a:chOff x="0" y="0"/>
          <a:chExt cx="0" cy="0"/>
        </a:xfrm>
      </p:grpSpPr>
      <p:sp>
        <p:nvSpPr>
          <p:cNvPr id="102" name="Google Shape;102;p5"/>
          <p:cNvSpPr txBox="1"/>
          <p:nvPr/>
        </p:nvSpPr>
        <p:spPr>
          <a:xfrm>
            <a:off x="346050" y="3762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191919"/>
                </a:solidFill>
                <a:latin typeface="Verdana"/>
                <a:ea typeface="Verdana"/>
                <a:cs typeface="Verdana"/>
                <a:sym typeface="Verdana"/>
              </a:rPr>
              <a:t>SYSTEMS COACHING</a:t>
            </a:r>
            <a:endParaRPr sz="1600" b="1" i="0" u="none" strike="noStrike" cap="none">
              <a:solidFill>
                <a:srgbClr val="191919"/>
              </a:solidFill>
              <a:latin typeface="Verdana"/>
              <a:ea typeface="Verdana"/>
              <a:cs typeface="Verdana"/>
              <a:sym typeface="Verdana"/>
            </a:endParaRPr>
          </a:p>
        </p:txBody>
      </p:sp>
      <p:sp>
        <p:nvSpPr>
          <p:cNvPr id="103" name="Google Shape;103;p5"/>
          <p:cNvSpPr txBox="1"/>
          <p:nvPr/>
        </p:nvSpPr>
        <p:spPr>
          <a:xfrm>
            <a:off x="346050" y="853600"/>
            <a:ext cx="7080300" cy="9214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What skills and knowledge will you need?</a:t>
            </a:r>
            <a:endParaRPr sz="1600" b="1" i="0" u="none" strike="noStrike" cap="none">
              <a:solidFill>
                <a:srgbClr val="000000"/>
              </a:solidFill>
              <a:latin typeface="Verdana"/>
              <a:ea typeface="Verdana"/>
              <a:cs typeface="Verdana"/>
              <a:sym typeface="Verdana"/>
            </a:endParaRPr>
          </a:p>
          <a:p>
            <a:pPr marL="457200" marR="0" lvl="0" indent="-330200" algn="l" rtl="0">
              <a:lnSpc>
                <a:spcPct val="100000"/>
              </a:lnSpc>
              <a:spcBef>
                <a:spcPts val="64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Expertise in systems thinking, organizational change, and implementation science </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64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MTSS content knowledge and coaching </a:t>
            </a:r>
            <a:r>
              <a:rPr lang="en" sz="1600" b="0" i="1" u="none" strike="noStrike" cap="none">
                <a:solidFill>
                  <a:srgbClr val="000000"/>
                </a:solidFill>
                <a:latin typeface="Verdana"/>
                <a:ea typeface="Verdana"/>
                <a:cs typeface="Verdana"/>
                <a:sym typeface="Verdana"/>
              </a:rPr>
              <a:t>skills</a:t>
            </a:r>
            <a:r>
              <a:rPr lang="en" sz="1600" b="0" i="0" u="none" strike="noStrike" cap="none">
                <a:solidFill>
                  <a:srgbClr val="000000"/>
                </a:solidFill>
                <a:latin typeface="Verdana"/>
                <a:ea typeface="Verdana"/>
                <a:cs typeface="Verdana"/>
                <a:sym typeface="Verdana"/>
              </a:rPr>
              <a:t> for implementation of practices </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640"/>
              </a:spcBef>
              <a:spcAft>
                <a:spcPts val="0"/>
              </a:spcAft>
              <a:buClr>
                <a:srgbClr val="000000"/>
              </a:buClr>
              <a:buSzPts val="1600"/>
              <a:buFont typeface="Arial"/>
              <a:buChar char="•"/>
            </a:pPr>
            <a:r>
              <a:rPr lang="en" sz="1600" b="0" i="0" u="none" strike="noStrike" cap="none">
                <a:solidFill>
                  <a:srgbClr val="000000"/>
                </a:solidFill>
                <a:latin typeface="Verdana"/>
                <a:ea typeface="Verdana"/>
                <a:cs typeface="Verdana"/>
                <a:sym typeface="Verdana"/>
              </a:rPr>
              <a:t>Ability to build the capacity of others in the practice of reflection through data-informed decision-making and a commitment to sustainable change </a:t>
            </a: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What is Systems Change?</a:t>
            </a: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Arial"/>
              <a:buNone/>
            </a:pPr>
            <a:r>
              <a:rPr lang="en" sz="1600" b="0" i="0" u="none" strike="noStrike" cap="none">
                <a:solidFill>
                  <a:srgbClr val="000000"/>
                </a:solidFill>
                <a:latin typeface="Verdana"/>
                <a:ea typeface="Verdana"/>
                <a:cs typeface="Verdana"/>
                <a:sym typeface="Verdana"/>
              </a:rPr>
              <a:t>A </a:t>
            </a:r>
            <a:r>
              <a:rPr lang="en" sz="1600" b="0" i="1" u="none" strike="noStrike" cap="none">
                <a:solidFill>
                  <a:srgbClr val="C00000"/>
                </a:solidFill>
                <a:latin typeface="Verdana"/>
                <a:ea typeface="Verdana"/>
                <a:cs typeface="Verdana"/>
                <a:sym typeface="Verdana"/>
              </a:rPr>
              <a:t>system</a:t>
            </a:r>
            <a:r>
              <a:rPr lang="en" sz="1600" b="0" i="0" u="none" strike="noStrike" cap="none">
                <a:solidFill>
                  <a:srgbClr val="000000"/>
                </a:solidFill>
                <a:latin typeface="Verdana"/>
                <a:ea typeface="Verdana"/>
                <a:cs typeface="Verdana"/>
                <a:sym typeface="Verdana"/>
              </a:rPr>
              <a:t> is a set of interacting or interdependent component parts forming a complex/intricate whole. </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Arial"/>
              <a:buNone/>
            </a:pPr>
            <a:r>
              <a:rPr lang="en" sz="1600" b="0" i="1" u="none" strike="noStrike" cap="none">
                <a:solidFill>
                  <a:srgbClr val="C00000"/>
                </a:solidFill>
                <a:latin typeface="Verdana"/>
                <a:ea typeface="Verdana"/>
                <a:cs typeface="Verdana"/>
                <a:sym typeface="Verdana"/>
              </a:rPr>
              <a:t>Systems thinking</a:t>
            </a:r>
            <a:r>
              <a:rPr lang="en" sz="1600" b="0" i="0" u="none" strike="noStrike" cap="none">
                <a:solidFill>
                  <a:srgbClr val="000000"/>
                </a:solidFill>
                <a:latin typeface="Verdana"/>
                <a:ea typeface="Verdana"/>
                <a:cs typeface="Verdana"/>
                <a:sym typeface="Verdana"/>
              </a:rPr>
              <a:t> allows us to understand that all the components of a system are related and need to be assessed to ensure they are not getting in the way of successful student outcomes.</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Arial"/>
              <a:buNone/>
            </a:pPr>
            <a:r>
              <a:rPr lang="en" sz="1600" b="0" i="1" u="none" strike="noStrike" cap="none">
                <a:solidFill>
                  <a:srgbClr val="C00000"/>
                </a:solidFill>
                <a:latin typeface="Verdana"/>
                <a:ea typeface="Verdana"/>
                <a:cs typeface="Verdana"/>
                <a:sym typeface="Verdana"/>
              </a:rPr>
              <a:t>Systems change</a:t>
            </a:r>
            <a:r>
              <a:rPr lang="en" sz="1600" b="0" i="0" u="none" strike="noStrike" cap="none">
                <a:solidFill>
                  <a:srgbClr val="000000"/>
                </a:solidFill>
                <a:latin typeface="Verdana"/>
                <a:ea typeface="Verdana"/>
                <a:cs typeface="Verdana"/>
                <a:sym typeface="Verdana"/>
              </a:rPr>
              <a:t> aims to bring about lasting change by altering underlying structures and supporting mechanisms which make the system operate in a certain way. These can include policies &amp; regulations, processes and procedures, relationships, resources (human, fiscal and material), power structures and values.</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p:txBody>
      </p:sp>
      <p:sp>
        <p:nvSpPr>
          <p:cNvPr id="104" name="Google Shape;104;p5"/>
          <p:cNvSpPr txBox="1"/>
          <p:nvPr/>
        </p:nvSpPr>
        <p:spPr>
          <a:xfrm>
            <a:off x="419100" y="3924300"/>
            <a:ext cx="6883500" cy="1866900"/>
          </a:xfrm>
          <a:prstGeom prst="rect">
            <a:avLst/>
          </a:prstGeom>
          <a:solidFill>
            <a:srgbClr val="FFFFFF">
              <a:alpha val="67058"/>
            </a:srgbClr>
          </a:solid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Name some systems you see in an educational system?</a:t>
            </a: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478"/>
        <p:cNvGrpSpPr/>
        <p:nvPr/>
      </p:nvGrpSpPr>
      <p:grpSpPr>
        <a:xfrm>
          <a:off x="0" y="0"/>
          <a:ext cx="0" cy="0"/>
          <a:chOff x="0" y="0"/>
          <a:chExt cx="0" cy="0"/>
        </a:xfrm>
      </p:grpSpPr>
      <p:sp>
        <p:nvSpPr>
          <p:cNvPr id="479" name="Google Shape;479;p49"/>
          <p:cNvSpPr txBox="1"/>
          <p:nvPr/>
        </p:nvSpPr>
        <p:spPr>
          <a:xfrm>
            <a:off x="342900" y="3543300"/>
            <a:ext cx="7080300" cy="24012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highlight>
                  <a:srgbClr val="FFFF00"/>
                </a:highlight>
                <a:latin typeface="Verdana"/>
                <a:ea typeface="Verdana"/>
                <a:cs typeface="Verdana"/>
                <a:sym typeface="Verdana"/>
              </a:rPr>
              <a:t>Temperature Check:</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Does your division…</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promote a culture for coaching?</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encourage risk taking?</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view mistakes as learning opportunities?</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ensure processes and decision making are transparent?</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ensure information is shared openly?</a:t>
            </a:r>
            <a:endParaRPr sz="1600" b="0" i="0" u="none" strike="noStrike" cap="none">
              <a:solidFill>
                <a:srgbClr val="000000"/>
              </a:solidFill>
              <a:latin typeface="Verdana"/>
              <a:ea typeface="Verdana"/>
              <a:cs typeface="Verdana"/>
              <a:sym typeface="Verdana"/>
            </a:endParaRPr>
          </a:p>
        </p:txBody>
      </p:sp>
      <p:sp>
        <p:nvSpPr>
          <p:cNvPr id="480" name="Google Shape;480;p49"/>
          <p:cNvSpPr txBox="1"/>
          <p:nvPr/>
        </p:nvSpPr>
        <p:spPr>
          <a:xfrm>
            <a:off x="342900" y="506875"/>
            <a:ext cx="7080300" cy="3450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640"/>
              </a:spcBef>
              <a:spcAft>
                <a:spcPts val="0"/>
              </a:spcAft>
              <a:buNone/>
            </a:pPr>
            <a:r>
              <a:rPr lang="en" sz="1600">
                <a:latin typeface="Verdana"/>
                <a:ea typeface="Verdana"/>
                <a:cs typeface="Verdana"/>
                <a:sym typeface="Verdana"/>
              </a:rPr>
              <a:t>Why a Coaching System?</a:t>
            </a:r>
            <a:endParaRPr sz="1600">
              <a:latin typeface="Verdana"/>
              <a:ea typeface="Verdana"/>
              <a:cs typeface="Verdana"/>
              <a:sym typeface="Verdana"/>
            </a:endParaRPr>
          </a:p>
          <a:p>
            <a:pPr marL="0" lvl="0" indent="0" algn="l" rtl="0">
              <a:spcBef>
                <a:spcPts val="0"/>
              </a:spcBef>
              <a:spcAft>
                <a:spcPts val="0"/>
              </a:spcAft>
              <a:buClr>
                <a:srgbClr val="000000"/>
              </a:buClr>
              <a:buSzPts val="2400"/>
              <a:buFont typeface="Arial"/>
              <a:buNone/>
            </a:pPr>
            <a:r>
              <a:rPr lang="en" sz="1600">
                <a:latin typeface="Verdana"/>
                <a:ea typeface="Verdana"/>
                <a:cs typeface="Verdana"/>
                <a:sym typeface="Verdana"/>
              </a:rPr>
              <a:t>The coaching system is developed to ensure building level teams and school staff have equitable access to high quality coaching</a:t>
            </a: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Division context will inform the Coaching System in your division</a:t>
            </a: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Coaching will be a critical component of your division’s professional learning system</a:t>
            </a: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A Coaching system provides tiered learning supports for all staff</a:t>
            </a:r>
            <a:endParaRPr sz="1600">
              <a:latin typeface="Verdana"/>
              <a:ea typeface="Verdana"/>
              <a:cs typeface="Verdana"/>
              <a:sym typeface="Verdana"/>
            </a:endParaRPr>
          </a:p>
          <a:p>
            <a:pPr marL="0" lvl="0" indent="0" algn="l" rtl="0">
              <a:spcBef>
                <a:spcPts val="0"/>
              </a:spcBef>
              <a:spcAft>
                <a:spcPts val="0"/>
              </a:spcAft>
              <a:buClr>
                <a:srgbClr val="000000"/>
              </a:buClr>
              <a:buSzPts val="2400"/>
              <a:buFont typeface="Arial"/>
              <a:buNone/>
            </a:pPr>
            <a:endParaRPr sz="1600">
              <a:latin typeface="Verdana"/>
              <a:ea typeface="Verdana"/>
              <a:cs typeface="Verdana"/>
              <a:sym typeface="Verdana"/>
            </a:endParaRPr>
          </a:p>
          <a:p>
            <a:pPr marL="0" lvl="0" indent="0" algn="l" rtl="0">
              <a:spcBef>
                <a:spcPts val="0"/>
              </a:spcBef>
              <a:spcAft>
                <a:spcPts val="0"/>
              </a:spcAft>
              <a:buClr>
                <a:srgbClr val="000000"/>
              </a:buClr>
              <a:buSzPts val="2400"/>
              <a:buFont typeface="Arial"/>
              <a:buNone/>
            </a:pPr>
            <a:r>
              <a:rPr lang="en" sz="1600">
                <a:latin typeface="Verdana"/>
                <a:ea typeface="Verdana"/>
                <a:cs typeface="Verdana"/>
                <a:sym typeface="Verdana"/>
              </a:rPr>
              <a:t>District Capacity Assessment (DCA) #25, 26, 27</a:t>
            </a:r>
            <a:endParaRPr sz="1600">
              <a:latin typeface="Verdana"/>
              <a:ea typeface="Verdana"/>
              <a:cs typeface="Verdana"/>
              <a:sym typeface="Verdana"/>
            </a:endParaRPr>
          </a:p>
          <a:p>
            <a:pPr marL="0" lvl="0" indent="0" algn="l" rtl="0">
              <a:lnSpc>
                <a:spcPct val="90000"/>
              </a:lnSpc>
              <a:spcBef>
                <a:spcPts val="640"/>
              </a:spcBef>
              <a:spcAft>
                <a:spcPts val="0"/>
              </a:spcAft>
              <a:buClr>
                <a:srgbClr val="000000"/>
              </a:buClr>
              <a:buSzPts val="3200"/>
              <a:buFont typeface="Arial"/>
              <a:buNone/>
            </a:pPr>
            <a:endParaRPr sz="1600">
              <a:latin typeface="Verdana"/>
              <a:ea typeface="Verdana"/>
              <a:cs typeface="Verdana"/>
              <a:sym typeface="Verdana"/>
            </a:endParaRPr>
          </a:p>
          <a:p>
            <a:pPr marL="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481" name="Google Shape;481;p49"/>
          <p:cNvSpPr txBox="1"/>
          <p:nvPr/>
        </p:nvSpPr>
        <p:spPr>
          <a:xfrm>
            <a:off x="342900" y="6283975"/>
            <a:ext cx="7080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Verdana"/>
                <a:ea typeface="Verdana"/>
                <a:cs typeface="Verdana"/>
                <a:sym typeface="Verdana"/>
              </a:rPr>
              <a:t>See the Guide to Building a Coaching System - pgs. 50-52</a:t>
            </a:r>
            <a:endParaRPr sz="1600">
              <a:latin typeface="Verdana"/>
              <a:ea typeface="Verdana"/>
              <a:cs typeface="Verdana"/>
              <a:sym typeface="Verdan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485"/>
        <p:cNvGrpSpPr/>
        <p:nvPr/>
      </p:nvGrpSpPr>
      <p:grpSpPr>
        <a:xfrm>
          <a:off x="0" y="0"/>
          <a:ext cx="0" cy="0"/>
          <a:chOff x="0" y="0"/>
          <a:chExt cx="0" cy="0"/>
        </a:xfrm>
      </p:grpSpPr>
      <p:pic>
        <p:nvPicPr>
          <p:cNvPr id="486" name="Google Shape;486;g3ca95a6398c_0_4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58800" y="152400"/>
            <a:ext cx="6738597" cy="975359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490"/>
        <p:cNvGrpSpPr/>
        <p:nvPr/>
      </p:nvGrpSpPr>
      <p:grpSpPr>
        <a:xfrm>
          <a:off x="0" y="0"/>
          <a:ext cx="0" cy="0"/>
          <a:chOff x="0" y="0"/>
          <a:chExt cx="0" cy="0"/>
        </a:xfrm>
      </p:grpSpPr>
      <p:pic>
        <p:nvPicPr>
          <p:cNvPr id="491" name="Google Shape;491;g3ca95a6398c_0_5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44500" y="152400"/>
            <a:ext cx="6849749" cy="975359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495"/>
        <p:cNvGrpSpPr/>
        <p:nvPr/>
      </p:nvGrpSpPr>
      <p:grpSpPr>
        <a:xfrm>
          <a:off x="0" y="0"/>
          <a:ext cx="0" cy="0"/>
          <a:chOff x="0" y="0"/>
          <a:chExt cx="0" cy="0"/>
        </a:xfrm>
      </p:grpSpPr>
      <p:pic>
        <p:nvPicPr>
          <p:cNvPr id="496" name="Google Shape;496;g3ca95a6398c_0_5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68300" y="152400"/>
            <a:ext cx="7060547" cy="975360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00"/>
        <p:cNvGrpSpPr/>
        <p:nvPr/>
      </p:nvGrpSpPr>
      <p:grpSpPr>
        <a:xfrm>
          <a:off x="0" y="0"/>
          <a:ext cx="0" cy="0"/>
          <a:chOff x="0" y="0"/>
          <a:chExt cx="0" cy="0"/>
        </a:xfrm>
      </p:grpSpPr>
      <p:sp>
        <p:nvSpPr>
          <p:cNvPr id="501" name="Google Shape;501;g3ca95a6398c_0_41"/>
          <p:cNvSpPr txBox="1"/>
          <p:nvPr/>
        </p:nvSpPr>
        <p:spPr>
          <a:xfrm>
            <a:off x="282550" y="420550"/>
            <a:ext cx="7080300" cy="431100"/>
          </a:xfrm>
          <a:prstGeom prst="rect">
            <a:avLst/>
          </a:prstGeom>
          <a:solidFill>
            <a:srgbClr val="FFFFFF">
              <a:alpha val="67060"/>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Soft Skills? NO! People Skills are Core Competencies!</a:t>
            </a:r>
            <a:endParaRPr sz="1600" b="1" i="0" u="none" strike="noStrike" cap="none">
              <a:solidFill>
                <a:schemeClr val="dk2"/>
              </a:solidFill>
              <a:latin typeface="Verdana"/>
              <a:ea typeface="Verdana"/>
              <a:cs typeface="Verdana"/>
              <a:sym typeface="Verdana"/>
            </a:endParaRPr>
          </a:p>
        </p:txBody>
      </p:sp>
      <p:sp>
        <p:nvSpPr>
          <p:cNvPr id="502" name="Google Shape;502;g3ca95a6398c_0_41"/>
          <p:cNvSpPr txBox="1"/>
          <p:nvPr/>
        </p:nvSpPr>
        <p:spPr>
          <a:xfrm>
            <a:off x="282550" y="1004625"/>
            <a:ext cx="7080300" cy="38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“They aren’t called soft skills; they are called courage-building skills.”</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-Brene’ Brown</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85% of one’s success in the workplace is attributed to soft skills and only 15% to technical skills.</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-Harvard Study</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“I really reject the idea of soft skills. There is nothing soft about them. We have hard skills and we have human skills. We need more human skills.”</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-Simon Sinek</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2C2D30"/>
                </a:solidFill>
                <a:latin typeface="Verdana"/>
                <a:ea typeface="Verdana"/>
                <a:cs typeface="Verdana"/>
                <a:sym typeface="Verdana"/>
              </a:rPr>
              <a:t>Hard Skills or Human Skills video - </a:t>
            </a:r>
            <a:r>
              <a:rPr lang="en" sz="1600" b="0"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https://youtu.be/3T71qvIPCto</a:t>
            </a:r>
            <a:r>
              <a:rPr lang="en" sz="1600" b="0" i="0" u="none" strike="noStrike" cap="none">
                <a:solidFill>
                  <a:srgbClr val="2C2D30"/>
                </a:solidFill>
                <a:latin typeface="Verdana"/>
                <a:ea typeface="Verdana"/>
                <a:cs typeface="Verdana"/>
                <a:sym typeface="Verdana"/>
              </a:rPr>
              <a:t> </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503" name="Google Shape;503;g3ca95a6398c_0_41"/>
          <p:cNvSpPr txBox="1"/>
          <p:nvPr/>
        </p:nvSpPr>
        <p:spPr>
          <a:xfrm>
            <a:off x="3808350" y="8624625"/>
            <a:ext cx="3295800" cy="708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Verdana"/>
                <a:ea typeface="Verdana"/>
                <a:cs typeface="Verdana"/>
                <a:sym typeface="Verdana"/>
              </a:rPr>
              <a:t>Don’t Forget: YOU are an AGENT of CHANGE!</a:t>
            </a:r>
            <a:endParaRPr sz="1700" b="1" i="0" u="none" strike="noStrike" cap="none">
              <a:solidFill>
                <a:srgbClr val="000000"/>
              </a:solidFill>
              <a:latin typeface="Verdana"/>
              <a:ea typeface="Verdana"/>
              <a:cs typeface="Verdana"/>
              <a:sym typeface="Verdana"/>
            </a:endParaRPr>
          </a:p>
        </p:txBody>
      </p:sp>
      <p:pic>
        <p:nvPicPr>
          <p:cNvPr id="504" name="Google Shape;504;g3ca95a6398c_0_4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57200" y="8107399"/>
            <a:ext cx="3295800" cy="1855514"/>
          </a:xfrm>
          <a:prstGeom prst="rect">
            <a:avLst/>
          </a:prstGeom>
          <a:noFill/>
          <a:ln>
            <a:noFill/>
          </a:ln>
        </p:spPr>
      </p:pic>
      <p:sp>
        <p:nvSpPr>
          <p:cNvPr id="505" name="Google Shape;505;g3ca95a6398c_0_41"/>
          <p:cNvSpPr txBox="1"/>
          <p:nvPr/>
        </p:nvSpPr>
        <p:spPr>
          <a:xfrm>
            <a:off x="335850" y="4649900"/>
            <a:ext cx="7026900" cy="3386400"/>
          </a:xfrm>
          <a:prstGeom prst="rect">
            <a:avLst/>
          </a:prstGeom>
          <a:solidFill>
            <a:srgbClr val="FFFFFF">
              <a:alpha val="6706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Verdana"/>
                <a:ea typeface="Verdana"/>
                <a:cs typeface="Verdana"/>
                <a:sym typeface="Verdana"/>
              </a:rPr>
              <a:t>Fast Facts: Why people skills matter more than ever</a:t>
            </a:r>
            <a:endParaRPr sz="1600" b="1">
              <a:latin typeface="Verdana"/>
              <a:ea typeface="Verdana"/>
              <a:cs typeface="Verdana"/>
              <a:sym typeface="Verdana"/>
            </a:endParaRPr>
          </a:p>
          <a:p>
            <a:pPr marL="0" lvl="0" indent="0" algn="l" rtl="0">
              <a:spcBef>
                <a:spcPts val="0"/>
              </a:spcBef>
              <a:spcAft>
                <a:spcPts val="0"/>
              </a:spcAft>
              <a:buNone/>
            </a:pP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92% of companies say soft skills matter as much or more than hard skills </a:t>
            </a: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71% of employees believe soft skills will be </a:t>
            </a:r>
            <a:r>
              <a:rPr lang="en" sz="1600" i="1">
                <a:latin typeface="Verdana"/>
                <a:ea typeface="Verdana"/>
                <a:cs typeface="Verdana"/>
                <a:sym typeface="Verdana"/>
              </a:rPr>
              <a:t>more</a:t>
            </a:r>
            <a:r>
              <a:rPr lang="en" sz="1600">
                <a:latin typeface="Verdana"/>
                <a:ea typeface="Verdana"/>
                <a:cs typeface="Verdana"/>
                <a:sym typeface="Verdana"/>
              </a:rPr>
              <a:t> important in the future </a:t>
            </a: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84% of employees and managers believe new employees must possess soft skills</a:t>
            </a:r>
            <a:endParaRPr sz="1600">
              <a:latin typeface="Verdana"/>
              <a:ea typeface="Verdana"/>
              <a:cs typeface="Verdana"/>
              <a:sym typeface="Verdana"/>
            </a:endParaRPr>
          </a:p>
          <a:p>
            <a:pPr marL="0" lvl="0" indent="0" algn="l" rtl="0">
              <a:spcBef>
                <a:spcPts val="0"/>
              </a:spcBef>
              <a:spcAft>
                <a:spcPts val="0"/>
              </a:spcAft>
              <a:buNone/>
            </a:pPr>
            <a:endParaRPr sz="1600">
              <a:latin typeface="Verdana"/>
              <a:ea typeface="Verdana"/>
              <a:cs typeface="Verdana"/>
              <a:sym typeface="Verdana"/>
            </a:endParaRPr>
          </a:p>
          <a:p>
            <a:pPr marL="0" lvl="0" indent="0" algn="l" rtl="0">
              <a:spcBef>
                <a:spcPts val="0"/>
              </a:spcBef>
              <a:spcAft>
                <a:spcPts val="0"/>
              </a:spcAft>
              <a:buNone/>
            </a:pPr>
            <a:r>
              <a:rPr lang="en" sz="1600">
                <a:latin typeface="Verdana"/>
                <a:ea typeface="Verdana"/>
                <a:cs typeface="Verdana"/>
                <a:sym typeface="Verdana"/>
              </a:rPr>
              <a:t>By 2030, two-thirds of all jobs will rely heavily on soft skills and grow 2.5x faster than other roles.</a:t>
            </a:r>
            <a:endParaRPr sz="1600">
              <a:latin typeface="Verdana"/>
              <a:ea typeface="Verdana"/>
              <a:cs typeface="Verdana"/>
              <a:sym typeface="Verdana"/>
            </a:endParaRPr>
          </a:p>
          <a:p>
            <a:pPr marL="0" lvl="0" indent="0" algn="l" rtl="0">
              <a:spcBef>
                <a:spcPts val="0"/>
              </a:spcBef>
              <a:spcAft>
                <a:spcPts val="0"/>
              </a:spcAft>
              <a:buNone/>
            </a:pPr>
            <a:endParaRPr sz="1600">
              <a:latin typeface="Verdana"/>
              <a:ea typeface="Verdana"/>
              <a:cs typeface="Verdana"/>
              <a:sym typeface="Verdana"/>
            </a:endParaRPr>
          </a:p>
          <a:p>
            <a:pPr marL="0" lvl="0" indent="0" algn="l" rtl="0">
              <a:spcBef>
                <a:spcPts val="0"/>
              </a:spcBef>
              <a:spcAft>
                <a:spcPts val="0"/>
              </a:spcAft>
              <a:buNone/>
            </a:pPr>
            <a:r>
              <a:rPr lang="en" sz="1600" i="1">
                <a:latin typeface="Verdana"/>
                <a:ea typeface="Verdana"/>
                <a:cs typeface="Verdana"/>
                <a:sym typeface="Verdana"/>
              </a:rPr>
              <a:t>Sources: </a:t>
            </a:r>
            <a:r>
              <a:rPr lang="en" sz="1600" i="1" u="sng">
                <a:solidFill>
                  <a:srgbClr val="D91D57"/>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LinkedIn</a:t>
            </a:r>
            <a:r>
              <a:rPr lang="en" sz="1600" i="1">
                <a:latin typeface="Verdana"/>
                <a:ea typeface="Verdana"/>
                <a:cs typeface="Verdana"/>
                <a:sym typeface="Verdana"/>
              </a:rPr>
              <a:t>, </a:t>
            </a:r>
            <a:r>
              <a:rPr lang="en" sz="1600" i="1" u="sng">
                <a:solidFill>
                  <a:srgbClr val="D91D57"/>
                </a:solidFill>
                <a:latin typeface="Verdana"/>
                <a:ea typeface="Verdana"/>
                <a:cs typeface="Verdana"/>
                <a:sym typeface="Verdana"/>
                <a:hlinkClick r:id="rId6">
                  <a:extLst>
                    <a:ext uri="{A12FA001-AC4F-418D-AE19-62706E023703}">
                      <ahyp:hlinkClr xmlns:ahyp="http://schemas.microsoft.com/office/drawing/2018/hyperlinkcolor" val="tx"/>
                    </a:ext>
                  </a:extLst>
                </a:hlinkClick>
              </a:rPr>
              <a:t>BusinessNameGenerator</a:t>
            </a:r>
            <a:r>
              <a:rPr lang="en" sz="1600">
                <a:latin typeface="Verdana"/>
                <a:ea typeface="Verdana"/>
                <a:cs typeface="Verdana"/>
                <a:sym typeface="Verdana"/>
              </a:rPr>
              <a:t>, </a:t>
            </a:r>
            <a:r>
              <a:rPr lang="en" sz="1600" i="1" u="sng">
                <a:solidFill>
                  <a:srgbClr val="D91D57"/>
                </a:solidFill>
                <a:latin typeface="Verdana"/>
                <a:ea typeface="Verdana"/>
                <a:cs typeface="Verdana"/>
                <a:sym typeface="Verdana"/>
                <a:hlinkClick r:id="rId7">
                  <a:extLst>
                    <a:ext uri="{A12FA001-AC4F-418D-AE19-62706E023703}">
                      <ahyp:hlinkClr xmlns:ahyp="http://schemas.microsoft.com/office/drawing/2018/hyperlinkcolor" val="tx"/>
                    </a:ext>
                  </a:extLst>
                </a:hlinkClick>
              </a:rPr>
              <a:t>Deloitte</a:t>
            </a:r>
            <a:endParaRPr sz="1600">
              <a:solidFill>
                <a:schemeClr val="dk1"/>
              </a:solidFill>
              <a:latin typeface="Verdana"/>
              <a:ea typeface="Verdana"/>
              <a:cs typeface="Verdana"/>
              <a:sym typeface="Verdan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09"/>
        <p:cNvGrpSpPr/>
        <p:nvPr/>
      </p:nvGrpSpPr>
      <p:grpSpPr>
        <a:xfrm>
          <a:off x="0" y="0"/>
          <a:ext cx="0" cy="0"/>
          <a:chOff x="0" y="0"/>
          <a:chExt cx="0" cy="0"/>
        </a:xfrm>
      </p:grpSpPr>
      <p:sp>
        <p:nvSpPr>
          <p:cNvPr id="510" name="Google Shape;510;p50"/>
          <p:cNvSpPr txBox="1"/>
          <p:nvPr/>
        </p:nvSpPr>
        <p:spPr>
          <a:xfrm>
            <a:off x="403200" y="259075"/>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Coaching Quotes</a:t>
            </a:r>
            <a:endParaRPr sz="1600" b="1" i="0" u="none" strike="noStrike" cap="none">
              <a:solidFill>
                <a:srgbClr val="000000"/>
              </a:solidFill>
              <a:latin typeface="Verdana"/>
              <a:ea typeface="Verdana"/>
              <a:cs typeface="Verdana"/>
              <a:sym typeface="Verdana"/>
            </a:endParaRPr>
          </a:p>
        </p:txBody>
      </p:sp>
      <p:sp>
        <p:nvSpPr>
          <p:cNvPr id="511" name="Google Shape;511;p50"/>
          <p:cNvSpPr txBox="1"/>
          <p:nvPr/>
        </p:nvSpPr>
        <p:spPr>
          <a:xfrm>
            <a:off x="409575" y="873125"/>
            <a:ext cx="7058100" cy="8442000"/>
          </a:xfrm>
          <a:prstGeom prst="rect">
            <a:avLst/>
          </a:prstGeom>
          <a:solidFill>
            <a:srgbClr val="FFFFFF">
              <a:alpha val="67058"/>
            </a:srgbClr>
          </a:solidFill>
          <a:ln>
            <a:noFill/>
          </a:ln>
        </p:spPr>
        <p:txBody>
          <a:bodyPr spcFirstLastPara="1" wrap="square" lIns="91425" tIns="91425" rIns="91425" bIns="91425" anchor="t" anchorCtr="0">
            <a:spAutoFit/>
          </a:bodyPr>
          <a:lstStyle/>
          <a:p>
            <a:pPr marL="457200" marR="45813" lvl="0" indent="-317500" algn="l" rtl="0">
              <a:lnSpc>
                <a:spcPct val="102796"/>
              </a:lnSpc>
              <a:spcBef>
                <a:spcPts val="1000"/>
              </a:spcBef>
              <a:spcAft>
                <a:spcPts val="0"/>
              </a:spcAft>
              <a:buClr>
                <a:srgbClr val="000000"/>
              </a:buClr>
              <a:buSzPts val="1400"/>
              <a:buFont typeface="Verdana"/>
              <a:buAutoNum type="arabicPeriod"/>
            </a:pPr>
            <a:r>
              <a:rPr lang="en" sz="1400" b="0" i="0" u="none" strike="noStrike" cap="none">
                <a:solidFill>
                  <a:srgbClr val="000000"/>
                </a:solidFill>
                <a:latin typeface="Verdana"/>
                <a:ea typeface="Verdana"/>
                <a:cs typeface="Verdana"/>
                <a:sym typeface="Verdana"/>
              </a:rPr>
              <a:t>“The Coach’s main role deals with expanding the ability to see contexts, rather than supplying content. The person being coached then sees new ways to utilize existing skills.” (Julio Olalla)</a:t>
            </a:r>
            <a:endParaRPr sz="1400" b="0" i="0" u="none" strike="noStrike" cap="none">
              <a:solidFill>
                <a:srgbClr val="000000"/>
              </a:solidFill>
              <a:latin typeface="Verdana"/>
              <a:ea typeface="Verdana"/>
              <a:cs typeface="Verdana"/>
              <a:sym typeface="Verdana"/>
            </a:endParaRPr>
          </a:p>
          <a:p>
            <a:pPr marL="457200" marR="30886" lvl="0" indent="-317500" algn="l" rtl="0">
              <a:lnSpc>
                <a:spcPct val="103681"/>
              </a:lnSpc>
              <a:spcBef>
                <a:spcPts val="1000"/>
              </a:spcBef>
              <a:spcAft>
                <a:spcPts val="0"/>
              </a:spcAft>
              <a:buClr>
                <a:srgbClr val="000000"/>
              </a:buClr>
              <a:buSzPts val="1400"/>
              <a:buFont typeface="Verdana"/>
              <a:buAutoNum type="arabicPeriod"/>
            </a:pPr>
            <a:r>
              <a:rPr lang="en" sz="1400" b="0" i="0" u="none" strike="noStrike" cap="none">
                <a:solidFill>
                  <a:srgbClr val="000000"/>
                </a:solidFill>
                <a:latin typeface="Verdana"/>
                <a:ea typeface="Verdana"/>
                <a:cs typeface="Verdana"/>
                <a:sym typeface="Verdana"/>
              </a:rPr>
              <a:t>“A Coach is someone who tells you what you don’t want to hear so that you can see what you don’t want to see so that you </a:t>
            </a:r>
            <a:r>
              <a:rPr lang="en" sz="1400" b="0" i="1" u="none" strike="noStrike" cap="none">
                <a:solidFill>
                  <a:srgbClr val="000000"/>
                </a:solidFill>
                <a:latin typeface="Verdana"/>
                <a:ea typeface="Verdana"/>
                <a:cs typeface="Verdana"/>
                <a:sym typeface="Verdana"/>
              </a:rPr>
              <a:t>can</a:t>
            </a:r>
            <a:r>
              <a:rPr lang="en" sz="1400" b="0" i="0" u="none" strike="noStrike" cap="none">
                <a:solidFill>
                  <a:srgbClr val="000000"/>
                </a:solidFill>
                <a:latin typeface="Verdana"/>
                <a:ea typeface="Verdana"/>
                <a:cs typeface="Verdana"/>
                <a:sym typeface="Verdana"/>
              </a:rPr>
              <a:t> be what you’ve always wanted to be.” (Tom Landry) </a:t>
            </a:r>
            <a:endParaRPr sz="1400" b="0" i="0" u="none" strike="noStrike" cap="none">
              <a:solidFill>
                <a:srgbClr val="000000"/>
              </a:solidFill>
              <a:latin typeface="Verdana"/>
              <a:ea typeface="Verdana"/>
              <a:cs typeface="Verdana"/>
              <a:sym typeface="Verdana"/>
            </a:endParaRPr>
          </a:p>
          <a:p>
            <a:pPr marL="457200" marR="30886" lvl="0" indent="-317500" algn="l" rtl="0">
              <a:lnSpc>
                <a:spcPct val="103681"/>
              </a:lnSpc>
              <a:spcBef>
                <a:spcPts val="1000"/>
              </a:spcBef>
              <a:spcAft>
                <a:spcPts val="0"/>
              </a:spcAft>
              <a:buClr>
                <a:srgbClr val="000000"/>
              </a:buClr>
              <a:buSzPts val="1400"/>
              <a:buFont typeface="Verdana"/>
              <a:buAutoNum type="arabicPeriod"/>
            </a:pPr>
            <a:r>
              <a:rPr lang="en" sz="1400" b="0" i="0" u="none" strike="noStrike" cap="none">
                <a:solidFill>
                  <a:srgbClr val="000000"/>
                </a:solidFill>
                <a:latin typeface="Verdana"/>
                <a:ea typeface="Verdana"/>
                <a:cs typeface="Verdana"/>
                <a:sym typeface="Verdana"/>
              </a:rPr>
              <a:t>“Masterful coaches inspire people by helping them recognize the previously unseen possibilities that lay embedded in their existing circumstances.” (Robert Hargrove) </a:t>
            </a:r>
            <a:endParaRPr sz="1400" b="0" i="0" u="none" strike="noStrike" cap="none">
              <a:solidFill>
                <a:srgbClr val="000000"/>
              </a:solidFill>
              <a:latin typeface="Verdana"/>
              <a:ea typeface="Verdana"/>
              <a:cs typeface="Verdana"/>
              <a:sym typeface="Verdana"/>
            </a:endParaRPr>
          </a:p>
          <a:p>
            <a:pPr marL="457200" marR="30886" lvl="0" indent="-317500" algn="l" rtl="0">
              <a:lnSpc>
                <a:spcPct val="103681"/>
              </a:lnSpc>
              <a:spcBef>
                <a:spcPts val="1000"/>
              </a:spcBef>
              <a:spcAft>
                <a:spcPts val="0"/>
              </a:spcAft>
              <a:buClr>
                <a:srgbClr val="000000"/>
              </a:buClr>
              <a:buSzPts val="1400"/>
              <a:buFont typeface="Verdana"/>
              <a:buAutoNum type="arabicPeriod"/>
            </a:pPr>
            <a:r>
              <a:rPr lang="en" sz="1400" b="0" i="0" u="none" strike="noStrike" cap="none">
                <a:solidFill>
                  <a:srgbClr val="000000"/>
                </a:solidFill>
                <a:latin typeface="Verdana"/>
                <a:ea typeface="Verdana"/>
                <a:cs typeface="Verdana"/>
                <a:sym typeface="Verdana"/>
              </a:rPr>
              <a:t>“Coaching is the art of creating an environment, through conversation and a way of being, that facilitates the process by which a person can move toward desired goals in a fulfilling manner.” (Tim Gallwey, 2000, p. 177) </a:t>
            </a:r>
            <a:endParaRPr sz="1400" b="0" i="0" u="none" strike="noStrike" cap="none">
              <a:solidFill>
                <a:srgbClr val="000000"/>
              </a:solidFill>
              <a:latin typeface="Verdana"/>
              <a:ea typeface="Verdana"/>
              <a:cs typeface="Verdana"/>
              <a:sym typeface="Verdana"/>
            </a:endParaRPr>
          </a:p>
          <a:p>
            <a:pPr marL="457200" marR="30886" lvl="0" indent="-317500" algn="l" rtl="0">
              <a:lnSpc>
                <a:spcPct val="103681"/>
              </a:lnSpc>
              <a:spcBef>
                <a:spcPts val="1000"/>
              </a:spcBef>
              <a:spcAft>
                <a:spcPts val="0"/>
              </a:spcAft>
              <a:buClr>
                <a:srgbClr val="000000"/>
              </a:buClr>
              <a:buSzPts val="1400"/>
              <a:buFont typeface="Verdana"/>
              <a:buAutoNum type="arabicPeriod"/>
            </a:pPr>
            <a:r>
              <a:rPr lang="en" sz="1400" b="0" i="0" u="none" strike="noStrike" cap="none">
                <a:solidFill>
                  <a:srgbClr val="000000"/>
                </a:solidFill>
                <a:latin typeface="Verdana"/>
                <a:ea typeface="Verdana"/>
                <a:cs typeface="Verdana"/>
                <a:sym typeface="Verdana"/>
              </a:rPr>
              <a:t>“A Coach is someone who (1) sees what others may not see through the high quality of his or her attention or listening, (2) is in the position to step back (or invite participants to step back) from the situation so that they have enough distance from it to get some perspective, (3) helps people see the difference between their intentions and their thinking or actions, and (4) helps people cut through patterns of illusion and self-deception cause by defensive thinking and behavior.” (Robert Hargrove)</a:t>
            </a:r>
            <a:endParaRPr sz="1400" b="0" i="0" u="none" strike="noStrike" cap="none">
              <a:solidFill>
                <a:srgbClr val="000000"/>
              </a:solidFill>
              <a:latin typeface="Verdana"/>
              <a:ea typeface="Verdana"/>
              <a:cs typeface="Verdana"/>
              <a:sym typeface="Verdana"/>
            </a:endParaRPr>
          </a:p>
          <a:p>
            <a:pPr marL="457200" marR="30886" lvl="0" indent="-317500" algn="l" rtl="0">
              <a:lnSpc>
                <a:spcPct val="103681"/>
              </a:lnSpc>
              <a:spcBef>
                <a:spcPts val="1000"/>
              </a:spcBef>
              <a:spcAft>
                <a:spcPts val="0"/>
              </a:spcAft>
              <a:buClr>
                <a:srgbClr val="000000"/>
              </a:buClr>
              <a:buSzPts val="1400"/>
              <a:buFont typeface="Verdana"/>
              <a:buAutoNum type="arabicPeriod"/>
            </a:pPr>
            <a:r>
              <a:rPr lang="en" sz="1400" b="0" i="0" u="none" strike="noStrike" cap="none">
                <a:solidFill>
                  <a:srgbClr val="000000"/>
                </a:solidFill>
                <a:latin typeface="Verdana"/>
                <a:ea typeface="Verdana"/>
                <a:cs typeface="Verdana"/>
                <a:sym typeface="Verdana"/>
              </a:rPr>
              <a:t>“The coach and coachee(s) relationship must be one that rests on a foundation of trust that can allow the coaching dialogue to take place.” (James M. Hunt)</a:t>
            </a:r>
            <a:endParaRPr sz="1400" b="0" i="0" u="none" strike="noStrike" cap="none">
              <a:solidFill>
                <a:srgbClr val="000000"/>
              </a:solidFill>
              <a:latin typeface="Verdana"/>
              <a:ea typeface="Verdana"/>
              <a:cs typeface="Verdana"/>
              <a:sym typeface="Verdana"/>
            </a:endParaRPr>
          </a:p>
          <a:p>
            <a:pPr marL="457200" marR="30886" lvl="0" indent="-317500" algn="l" rtl="0">
              <a:lnSpc>
                <a:spcPct val="103681"/>
              </a:lnSpc>
              <a:spcBef>
                <a:spcPts val="1000"/>
              </a:spcBef>
              <a:spcAft>
                <a:spcPts val="0"/>
              </a:spcAft>
              <a:buClr>
                <a:srgbClr val="000000"/>
              </a:buClr>
              <a:buSzPts val="1400"/>
              <a:buFont typeface="Verdana"/>
              <a:buAutoNum type="arabicPeriod"/>
            </a:pPr>
            <a:r>
              <a:rPr lang="en" sz="1400" b="0" i="0" u="none" strike="noStrike" cap="none">
                <a:solidFill>
                  <a:srgbClr val="000000"/>
                </a:solidFill>
                <a:latin typeface="Verdana"/>
                <a:ea typeface="Verdana"/>
                <a:cs typeface="Verdana"/>
                <a:sym typeface="Verdana"/>
              </a:rPr>
              <a:t>“Coaches and the people they coach know that for the future to be different, we need to change the way we do things in the present…. More often, changes involve shifts in attitudes, thinking, perceptions and behavior.” (Gary Collins)</a:t>
            </a:r>
            <a:endParaRPr sz="1400" b="0" i="0" u="none" strike="noStrike" cap="none">
              <a:solidFill>
                <a:srgbClr val="000000"/>
              </a:solidFill>
              <a:latin typeface="Verdana"/>
              <a:ea typeface="Verdana"/>
              <a:cs typeface="Verdana"/>
              <a:sym typeface="Verdana"/>
            </a:endParaRPr>
          </a:p>
          <a:p>
            <a:pPr marL="457200" marR="30886" lvl="0" indent="-317500" algn="l" rtl="0">
              <a:lnSpc>
                <a:spcPct val="103681"/>
              </a:lnSpc>
              <a:spcBef>
                <a:spcPts val="1000"/>
              </a:spcBef>
              <a:spcAft>
                <a:spcPts val="0"/>
              </a:spcAft>
              <a:buClr>
                <a:srgbClr val="000000"/>
              </a:buClr>
              <a:buSzPts val="1400"/>
              <a:buFont typeface="Verdana"/>
              <a:buAutoNum type="arabicPeriod"/>
            </a:pPr>
            <a:r>
              <a:rPr lang="en" sz="1400" b="0" i="0" u="none" strike="noStrike" cap="none">
                <a:solidFill>
                  <a:srgbClr val="000000"/>
                </a:solidFill>
                <a:latin typeface="Verdana"/>
                <a:ea typeface="Verdana"/>
                <a:cs typeface="Verdana"/>
                <a:sym typeface="Verdana"/>
              </a:rPr>
              <a:t>“In a dialogue, we must say what we think. However, advocacy without inquiry is anti-dialogical; it leads to a competition of wills where the lourdes or most aggressive arguer wins. Dialogue is a partnership activity in which two or more people communicate not to win, but to achieve mutual understanding.” (Jim Knight)</a:t>
            </a: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15"/>
        <p:cNvGrpSpPr/>
        <p:nvPr/>
      </p:nvGrpSpPr>
      <p:grpSpPr>
        <a:xfrm>
          <a:off x="0" y="0"/>
          <a:ext cx="0" cy="0"/>
          <a:chOff x="0" y="0"/>
          <a:chExt cx="0" cy="0"/>
        </a:xfrm>
      </p:grpSpPr>
      <p:sp>
        <p:nvSpPr>
          <p:cNvPr id="516" name="Google Shape;516;p51"/>
          <p:cNvSpPr txBox="1"/>
          <p:nvPr/>
        </p:nvSpPr>
        <p:spPr>
          <a:xfrm>
            <a:off x="258000" y="2524175"/>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600" b="1" i="0" u="none" strike="noStrike" cap="none">
                <a:solidFill>
                  <a:srgbClr val="000000"/>
                </a:solidFill>
                <a:latin typeface="Verdana"/>
                <a:ea typeface="Verdana"/>
                <a:cs typeface="Verdana"/>
                <a:sym typeface="Verdana"/>
              </a:rPr>
              <a:t>Partnership Communication</a:t>
            </a:r>
            <a:endParaRPr sz="1600" b="1" i="0" u="none" strike="noStrike" cap="none">
              <a:solidFill>
                <a:srgbClr val="000000"/>
              </a:solidFill>
              <a:latin typeface="Verdana"/>
              <a:ea typeface="Verdana"/>
              <a:cs typeface="Verdana"/>
              <a:sym typeface="Verdana"/>
            </a:endParaRPr>
          </a:p>
        </p:txBody>
      </p:sp>
      <p:sp>
        <p:nvSpPr>
          <p:cNvPr id="517" name="Google Shape;517;p51"/>
          <p:cNvSpPr txBox="1"/>
          <p:nvPr/>
        </p:nvSpPr>
        <p:spPr>
          <a:xfrm>
            <a:off x="258000" y="2992400"/>
            <a:ext cx="7080300" cy="68343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What we believe = How we communicate</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I see others as equal partners in conversation</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Belief 1: Coaching is an act of service</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Belief 2:I want to hear what others have to say</a:t>
            </a:r>
            <a:endParaRPr sz="1600" b="0" i="0" u="none" strike="noStrike" cap="none">
              <a:solidFill>
                <a:srgbClr val="000000"/>
              </a:solidFill>
              <a:latin typeface="Verdana"/>
              <a:ea typeface="Verdana"/>
              <a:cs typeface="Verdana"/>
              <a:sym typeface="Verdana"/>
            </a:endParaRPr>
          </a:p>
          <a:p>
            <a:pPr marL="457200" marR="0" lvl="0" indent="-330200" algn="l" rtl="0">
              <a:lnSpc>
                <a:spcPct val="10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Belief 3: I believe other people should have a lot of autonomy</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Communication Belief Reflections:</a:t>
            </a:r>
            <a:endParaRPr sz="1600" b="1"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Belief 1: How do you currently show those you coach that you</a:t>
            </a:r>
            <a:endParaRPr sz="16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see them as equals?</a:t>
            </a:r>
            <a:endParaRPr sz="16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Belief 2: Do you spend as much time listening as you do talking during conversations? What distractions keep you from being fully present?</a:t>
            </a:r>
            <a:endParaRPr sz="16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Belief 3: How do you feel when you are in a conversation with a person who needs to be right? Do you find yourself needing to be right in conversations?</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518" name="Google Shape;518;p51"/>
          <p:cNvSpPr txBox="1"/>
          <p:nvPr/>
        </p:nvSpPr>
        <p:spPr>
          <a:xfrm>
            <a:off x="284700" y="217600"/>
            <a:ext cx="7026900" cy="923400"/>
          </a:xfrm>
          <a:prstGeom prst="rect">
            <a:avLst/>
          </a:prstGeom>
          <a:solidFill>
            <a:srgbClr val="FFFFFF">
              <a:alpha val="6706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Verdana"/>
                <a:ea typeface="Verdana"/>
                <a:cs typeface="Verdana"/>
                <a:sym typeface="Verdana"/>
              </a:rPr>
              <a:t>Stop and Jot: </a:t>
            </a:r>
            <a:r>
              <a:rPr lang="en" sz="1600" i="1">
                <a:latin typeface="Verdana"/>
                <a:ea typeface="Verdana"/>
                <a:cs typeface="Verdana"/>
                <a:sym typeface="Verdana"/>
              </a:rPr>
              <a:t>Write about a recent experience you’ve had as a systems coach that was challenging for you.</a:t>
            </a:r>
            <a:endParaRPr sz="1600" i="1">
              <a:latin typeface="Verdana"/>
              <a:ea typeface="Verdana"/>
              <a:cs typeface="Verdana"/>
              <a:sym typeface="Verdana"/>
            </a:endParaRPr>
          </a:p>
          <a:p>
            <a:pPr marL="0" lvl="0" indent="0" algn="l" rtl="0">
              <a:spcBef>
                <a:spcPts val="0"/>
              </a:spcBef>
              <a:spcAft>
                <a:spcPts val="0"/>
              </a:spcAft>
              <a:buNone/>
            </a:pPr>
            <a:endParaRPr sz="1600">
              <a:solidFill>
                <a:schemeClr val="dk1"/>
              </a:solidFill>
              <a:latin typeface="Verdana"/>
              <a:ea typeface="Verdana"/>
              <a:cs typeface="Verdana"/>
              <a:sym typeface="Verdan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22"/>
        <p:cNvGrpSpPr/>
        <p:nvPr/>
      </p:nvGrpSpPr>
      <p:grpSpPr>
        <a:xfrm>
          <a:off x="0" y="0"/>
          <a:ext cx="0" cy="0"/>
          <a:chOff x="0" y="0"/>
          <a:chExt cx="0" cy="0"/>
        </a:xfrm>
      </p:grpSpPr>
      <p:sp>
        <p:nvSpPr>
          <p:cNvPr id="2" name="TextBox 1">
            <a:extLst>
              <a:ext uri="{FF2B5EF4-FFF2-40B4-BE49-F238E27FC236}">
                <a16:creationId xmlns:a16="http://schemas.microsoft.com/office/drawing/2014/main" id="{C370C637-8EFA-0D4F-F431-60029B75F982}"/>
              </a:ext>
            </a:extLst>
          </p:cNvPr>
          <p:cNvSpPr txBox="1"/>
          <p:nvPr/>
        </p:nvSpPr>
        <p:spPr>
          <a:xfrm>
            <a:off x="278296" y="225287"/>
            <a:ext cx="7195930" cy="9571851"/>
          </a:xfrm>
          <a:prstGeom prst="rect">
            <a:avLst/>
          </a:prstGeom>
          <a:solidFill>
            <a:schemeClr val="accent6">
              <a:lumMod val="20000"/>
              <a:lumOff val="80000"/>
            </a:schemeClr>
          </a:solidFill>
          <a:effectLst>
            <a:softEdge rad="12700"/>
          </a:effectLst>
        </p:spPr>
        <p:txBody>
          <a:bodyPr wrap="square" rtlCol="0">
            <a:sp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How Do I Listen?</a:t>
            </a:r>
          </a:p>
          <a:p>
            <a:endParaRPr lang="en-US" sz="16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Read through the kinds of listening activities listed here. Ask someone to talk for a minute or two. Notice what kinds of listening activities your mind does, and check off the boxes as you notice your mind going into these places. Alternately, listen to someone talk, watch your mind wander, and then use this tool afterward to record your observations.</a:t>
            </a:r>
          </a:p>
          <a:p>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Listening to find </a:t>
            </a:r>
            <a:r>
              <a:rPr lang="en-US" sz="1800" b="1" dirty="0">
                <a:latin typeface="Calibri" panose="020F0502020204030204" pitchFamily="34" charset="0"/>
                <a:ea typeface="Calibri" panose="020F0502020204030204" pitchFamily="34" charset="0"/>
                <a:cs typeface="Calibri" panose="020F0502020204030204" pitchFamily="34" charset="0"/>
              </a:rPr>
              <a:t>connections</a:t>
            </a:r>
            <a:r>
              <a:rPr lang="en-US" sz="1800" dirty="0">
                <a:latin typeface="Calibri" panose="020F0502020204030204" pitchFamily="34" charset="0"/>
                <a:ea typeface="Calibri" panose="020F0502020204030204" pitchFamily="34" charset="0"/>
                <a:cs typeface="Calibri" panose="020F0502020204030204" pitchFamily="34" charset="0"/>
              </a:rPr>
              <a:t>. Your mind thinks, “Oh, I remember when that happened to me too!” </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Listening to find a </a:t>
            </a:r>
            <a:r>
              <a:rPr lang="en-US" sz="1800" b="1" dirty="0">
                <a:latin typeface="Calibri" panose="020F0502020204030204" pitchFamily="34" charset="0"/>
                <a:ea typeface="Calibri" panose="020F0502020204030204" pitchFamily="34" charset="0"/>
                <a:cs typeface="Calibri" panose="020F0502020204030204" pitchFamily="34" charset="0"/>
              </a:rPr>
              <a:t>story of your own </a:t>
            </a:r>
            <a:r>
              <a:rPr lang="en-US" sz="1800" dirty="0">
                <a:latin typeface="Calibri" panose="020F0502020204030204" pitchFamily="34" charset="0"/>
                <a:ea typeface="Calibri" panose="020F0502020204030204" pitchFamily="34" charset="0"/>
                <a:cs typeface="Calibri" panose="020F0502020204030204" pitchFamily="34" charset="0"/>
              </a:rPr>
              <a:t>to share. Your mind thinks, “I can tell her about that time that I .”</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Listening but </a:t>
            </a:r>
            <a:r>
              <a:rPr lang="en-US" sz="1800" b="1" dirty="0">
                <a:latin typeface="Calibri" panose="020F0502020204030204" pitchFamily="34" charset="0"/>
                <a:ea typeface="Calibri" panose="020F0502020204030204" pitchFamily="34" charset="0"/>
                <a:cs typeface="Calibri" panose="020F0502020204030204" pitchFamily="34" charset="0"/>
              </a:rPr>
              <a:t>wanting to jump in </a:t>
            </a:r>
            <a:r>
              <a:rPr lang="en-US" sz="1800" dirty="0">
                <a:latin typeface="Calibri" panose="020F0502020204030204" pitchFamily="34" charset="0"/>
                <a:ea typeface="Calibri" panose="020F0502020204030204" pitchFamily="34" charset="0"/>
                <a:cs typeface="Calibri" panose="020F0502020204030204" pitchFamily="34" charset="0"/>
              </a:rPr>
              <a:t>and finish the speaker’s sentence. </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Listening to find a point you </a:t>
            </a:r>
            <a:r>
              <a:rPr lang="en-US" sz="1800" b="1" dirty="0">
                <a:latin typeface="Calibri" panose="020F0502020204030204" pitchFamily="34" charset="0"/>
                <a:ea typeface="Calibri" panose="020F0502020204030204" pitchFamily="34" charset="0"/>
                <a:cs typeface="Calibri" panose="020F0502020204030204" pitchFamily="34" charset="0"/>
              </a:rPr>
              <a:t>agree or disagree </a:t>
            </a:r>
            <a:r>
              <a:rPr lang="en-US" sz="1800" dirty="0">
                <a:latin typeface="Calibri" panose="020F0502020204030204" pitchFamily="34" charset="0"/>
                <a:ea typeface="Calibri" panose="020F0502020204030204" pitchFamily="34" charset="0"/>
                <a:cs typeface="Calibri" panose="020F0502020204030204" pitchFamily="34" charset="0"/>
              </a:rPr>
              <a:t>with. </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Listening to find something you can ask a </a:t>
            </a:r>
            <a:r>
              <a:rPr lang="en-US" sz="1800" b="1" dirty="0">
                <a:latin typeface="Calibri" panose="020F0502020204030204" pitchFamily="34" charset="0"/>
                <a:ea typeface="Calibri" panose="020F0502020204030204" pitchFamily="34" charset="0"/>
                <a:cs typeface="Calibri" panose="020F0502020204030204" pitchFamily="34" charset="0"/>
              </a:rPr>
              <a:t>clarifying question</a:t>
            </a:r>
            <a:r>
              <a:rPr lang="en-US" sz="1800" dirty="0">
                <a:latin typeface="Calibri" panose="020F0502020204030204" pitchFamily="34" charset="0"/>
                <a:ea typeface="Calibri" panose="020F0502020204030204" pitchFamily="34" charset="0"/>
                <a:cs typeface="Calibri" panose="020F0502020204030204" pitchFamily="34" charset="0"/>
              </a:rPr>
              <a:t> about after because you want more information. </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Listening to </a:t>
            </a:r>
            <a:r>
              <a:rPr lang="en-US" sz="1800" b="1" dirty="0">
                <a:latin typeface="Calibri" panose="020F0502020204030204" pitchFamily="34" charset="0"/>
                <a:ea typeface="Calibri" panose="020F0502020204030204" pitchFamily="34" charset="0"/>
                <a:cs typeface="Calibri" panose="020F0502020204030204" pitchFamily="34" charset="0"/>
              </a:rPr>
              <a:t>understand the other person’s perspective</a:t>
            </a:r>
            <a:r>
              <a:rPr lang="en-US" sz="1800" dirty="0">
                <a:latin typeface="Calibri" panose="020F0502020204030204" pitchFamily="34" charset="0"/>
                <a:ea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Listening to ask a </a:t>
            </a:r>
            <a:r>
              <a:rPr lang="en-US" sz="1800" b="1" dirty="0">
                <a:latin typeface="Calibri" panose="020F0502020204030204" pitchFamily="34" charset="0"/>
                <a:ea typeface="Calibri" panose="020F0502020204030204" pitchFamily="34" charset="0"/>
                <a:cs typeface="Calibri" panose="020F0502020204030204" pitchFamily="34" charset="0"/>
              </a:rPr>
              <a:t>probing question</a:t>
            </a:r>
            <a:r>
              <a:rPr lang="en-US" sz="1800" dirty="0">
                <a:latin typeface="Calibri" panose="020F0502020204030204" pitchFamily="34" charset="0"/>
                <a:ea typeface="Calibri" panose="020F0502020204030204" pitchFamily="34" charset="0"/>
                <a:cs typeface="Calibri" panose="020F0502020204030204" pitchFamily="34" charset="0"/>
              </a:rPr>
              <a:t> to elicit the other person’s thinking or build their reflective capacity. </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Listening to </a:t>
            </a:r>
            <a:r>
              <a:rPr lang="en-US" sz="1800" b="1" dirty="0">
                <a:latin typeface="Calibri" panose="020F0502020204030204" pitchFamily="34" charset="0"/>
                <a:ea typeface="Calibri" panose="020F0502020204030204" pitchFamily="34" charset="0"/>
                <a:cs typeface="Calibri" panose="020F0502020204030204" pitchFamily="34" charset="0"/>
              </a:rPr>
              <a:t>fix it</a:t>
            </a:r>
            <a:r>
              <a:rPr lang="en-US" sz="1800" dirty="0">
                <a:latin typeface="Calibri" panose="020F0502020204030204" pitchFamily="34" charset="0"/>
                <a:ea typeface="Calibri" panose="020F0502020204030204" pitchFamily="34" charset="0"/>
                <a:cs typeface="Calibri" panose="020F0502020204030204" pitchFamily="34" charset="0"/>
              </a:rPr>
              <a:t>—to find a way to help or solve a problem, to give advice. </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Listening and </a:t>
            </a:r>
            <a:r>
              <a:rPr lang="en-US" sz="1800" b="1" dirty="0">
                <a:latin typeface="Calibri" panose="020F0502020204030204" pitchFamily="34" charset="0"/>
                <a:ea typeface="Calibri" panose="020F0502020204030204" pitchFamily="34" charset="0"/>
                <a:cs typeface="Calibri" panose="020F0502020204030204" pitchFamily="34" charset="0"/>
              </a:rPr>
              <a:t>empathizing</a:t>
            </a:r>
            <a:r>
              <a:rPr lang="en-US" sz="1800" dirty="0">
                <a:latin typeface="Calibri" panose="020F0502020204030204" pitchFamily="34" charset="0"/>
                <a:ea typeface="Calibri" panose="020F0502020204030204" pitchFamily="34" charset="0"/>
                <a:cs typeface="Calibri" panose="020F0502020204030204" pitchFamily="34" charset="0"/>
              </a:rPr>
              <a:t> with the other person. </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Listening and </a:t>
            </a:r>
            <a:r>
              <a:rPr lang="en-US" sz="1800" b="1" dirty="0">
                <a:latin typeface="Calibri" panose="020F0502020204030204" pitchFamily="34" charset="0"/>
                <a:ea typeface="Calibri" panose="020F0502020204030204" pitchFamily="34" charset="0"/>
                <a:cs typeface="Calibri" panose="020F0502020204030204" pitchFamily="34" charset="0"/>
              </a:rPr>
              <a:t>judging</a:t>
            </a:r>
            <a:r>
              <a:rPr lang="en-US" sz="1800" dirty="0">
                <a:latin typeface="Calibri" panose="020F0502020204030204" pitchFamily="34" charset="0"/>
                <a:ea typeface="Calibri" panose="020F0502020204030204" pitchFamily="34" charset="0"/>
                <a:cs typeface="Calibri" panose="020F0502020204030204" pitchFamily="34" charset="0"/>
              </a:rPr>
              <a:t> the other person—finding fault with what they said or did, evaluating their thoughts. </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Listening to find something you can </a:t>
            </a:r>
            <a:r>
              <a:rPr lang="en-US" sz="1800" b="1" dirty="0">
                <a:latin typeface="Calibri" panose="020F0502020204030204" pitchFamily="34" charset="0"/>
                <a:ea typeface="Calibri" panose="020F0502020204030204" pitchFamily="34" charset="0"/>
                <a:cs typeface="Calibri" panose="020F0502020204030204" pitchFamily="34" charset="0"/>
              </a:rPr>
              <a:t>critique</a:t>
            </a:r>
            <a:r>
              <a:rPr lang="en-US" sz="1800" dirty="0">
                <a:latin typeface="Calibri" panose="020F0502020204030204" pitchFamily="34" charset="0"/>
                <a:ea typeface="Calibri" panose="020F0502020204030204" pitchFamily="34" charset="0"/>
                <a:cs typeface="Calibri" panose="020F0502020204030204" pitchFamily="34" charset="0"/>
              </a:rPr>
              <a:t> or offer a rebuttal. </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Listening and feeling </a:t>
            </a:r>
            <a:r>
              <a:rPr lang="en-US" sz="1800" b="1" dirty="0">
                <a:latin typeface="Calibri" panose="020F0502020204030204" pitchFamily="34" charset="0"/>
                <a:ea typeface="Calibri" panose="020F0502020204030204" pitchFamily="34" charset="0"/>
                <a:cs typeface="Calibri" panose="020F0502020204030204" pitchFamily="34" charset="0"/>
              </a:rPr>
              <a:t>impatient</a:t>
            </a:r>
            <a:r>
              <a:rPr lang="en-US" sz="1800" dirty="0">
                <a:latin typeface="Calibri" panose="020F0502020204030204" pitchFamily="34" charset="0"/>
                <a:ea typeface="Calibri" panose="020F0502020204030204" pitchFamily="34" charset="0"/>
                <a:cs typeface="Calibri" panose="020F0502020204030204" pitchFamily="34" charset="0"/>
              </a:rPr>
              <a:t>, wishing that the other person would stop talking. </a:t>
            </a:r>
          </a:p>
          <a:p>
            <a:pPr marL="285750" indent="-285750">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Faking listening</a:t>
            </a:r>
            <a:r>
              <a:rPr lang="en-US" sz="1800" dirty="0">
                <a:latin typeface="Calibri" panose="020F0502020204030204" pitchFamily="34" charset="0"/>
                <a:ea typeface="Calibri" panose="020F0502020204030204" pitchFamily="34" charset="0"/>
                <a:cs typeface="Calibri" panose="020F0502020204030204" pitchFamily="34" charset="0"/>
              </a:rPr>
              <a:t>. Being bored by what the other person is saying. Occasionally nodding or ah-ha-</a:t>
            </a:r>
            <a:r>
              <a:rPr lang="en-US" sz="1800" dirty="0" err="1">
                <a:latin typeface="Calibri" panose="020F0502020204030204" pitchFamily="34" charset="0"/>
                <a:ea typeface="Calibri" panose="020F0502020204030204" pitchFamily="34" charset="0"/>
                <a:cs typeface="Calibri" panose="020F0502020204030204" pitchFamily="34" charset="0"/>
              </a:rPr>
              <a:t>ing</a:t>
            </a:r>
            <a:r>
              <a:rPr lang="en-US" sz="1800" dirty="0">
                <a:latin typeface="Calibri" panose="020F0502020204030204" pitchFamily="34" charset="0"/>
                <a:ea typeface="Calibri" panose="020F0502020204030204" pitchFamily="34" charset="0"/>
                <a:cs typeface="Calibri" panose="020F0502020204030204" pitchFamily="34" charset="0"/>
              </a:rPr>
              <a:t> but spacing out. </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Listening and feeling </a:t>
            </a:r>
            <a:r>
              <a:rPr lang="en-US" sz="1800" b="1" dirty="0">
                <a:latin typeface="Calibri" panose="020F0502020204030204" pitchFamily="34" charset="0"/>
                <a:ea typeface="Calibri" panose="020F0502020204030204" pitchFamily="34" charset="0"/>
                <a:cs typeface="Calibri" panose="020F0502020204030204" pitchFamily="34" charset="0"/>
              </a:rPr>
              <a:t>excited, inspired, or moved</a:t>
            </a:r>
            <a:r>
              <a:rPr lang="en-US" sz="1800" dirty="0">
                <a:latin typeface="Calibri" panose="020F0502020204030204" pitchFamily="34" charset="0"/>
                <a:ea typeface="Calibri" panose="020F0502020204030204" pitchFamily="34" charset="0"/>
                <a:cs typeface="Calibri" panose="020F0502020204030204" pitchFamily="34" charset="0"/>
              </a:rPr>
              <a:t> by what the other person says. Listening for implicit meanings; listening </a:t>
            </a:r>
            <a:r>
              <a:rPr lang="en-US" sz="1800" b="1" dirty="0">
                <a:latin typeface="Calibri" panose="020F0502020204030204" pitchFamily="34" charset="0"/>
                <a:ea typeface="Calibri" panose="020F0502020204030204" pitchFamily="34" charset="0"/>
                <a:cs typeface="Calibri" panose="020F0502020204030204" pitchFamily="34" charset="0"/>
              </a:rPr>
              <a:t>between the lines</a:t>
            </a:r>
            <a:r>
              <a:rPr lang="en-US" sz="1800" dirty="0">
                <a:latin typeface="Calibri" panose="020F0502020204030204" pitchFamily="34" charset="0"/>
                <a:ea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Exhibit 7.4.  © Elena Aguilar, The Art of Coaching Teams: Building Resilient Communities that Transform Schools. Jossey-Bass, 2016.</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28"/>
        <p:cNvGrpSpPr/>
        <p:nvPr/>
      </p:nvGrpSpPr>
      <p:grpSpPr>
        <a:xfrm>
          <a:off x="0" y="0"/>
          <a:ext cx="0" cy="0"/>
          <a:chOff x="0" y="0"/>
          <a:chExt cx="0" cy="0"/>
        </a:xfrm>
      </p:grpSpPr>
      <p:sp>
        <p:nvSpPr>
          <p:cNvPr id="529" name="Google Shape;529;p54"/>
          <p:cNvSpPr txBox="1"/>
          <p:nvPr/>
        </p:nvSpPr>
        <p:spPr>
          <a:xfrm>
            <a:off x="346050" y="463225"/>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191919"/>
                </a:solidFill>
                <a:latin typeface="Verdana"/>
                <a:ea typeface="Verdana"/>
                <a:cs typeface="Verdana"/>
                <a:sym typeface="Verdana"/>
              </a:rPr>
              <a:t>Collaborative Communication Skills</a:t>
            </a:r>
            <a:endParaRPr sz="1600" b="1" i="0" u="none" strike="noStrike" cap="none">
              <a:solidFill>
                <a:srgbClr val="191919"/>
              </a:solidFill>
              <a:latin typeface="Verdana"/>
              <a:ea typeface="Verdana"/>
              <a:cs typeface="Verdana"/>
              <a:sym typeface="Verdana"/>
            </a:endParaRPr>
          </a:p>
        </p:txBody>
      </p:sp>
      <p:sp>
        <p:nvSpPr>
          <p:cNvPr id="530" name="Google Shape;530;p54"/>
          <p:cNvSpPr txBox="1"/>
          <p:nvPr/>
        </p:nvSpPr>
        <p:spPr>
          <a:xfrm>
            <a:off x="393575" y="1161400"/>
            <a:ext cx="7010100" cy="83514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3200"/>
              <a:buFont typeface="Arial"/>
              <a:buNone/>
            </a:pPr>
            <a:r>
              <a:rPr lang="en" sz="1500" b="0" i="0" u="none" strike="noStrike" cap="none">
                <a:solidFill>
                  <a:srgbClr val="000000"/>
                </a:solidFill>
                <a:latin typeface="Verdana"/>
                <a:ea typeface="Verdana"/>
                <a:cs typeface="Verdana"/>
                <a:sym typeface="Verdana"/>
              </a:rPr>
              <a:t>“Effective interpersonal communication skills are essential whether one is coaching an individual person, a team of people, or an organization as a whole. This ability to listen, ask open-ended questions, paraphrase, summarize and synthesize information – all within a nonjudgmental climate – are especially important.” </a:t>
            </a:r>
            <a:endParaRPr sz="1500" b="0" i="0" u="none" strike="noStrike" cap="none">
              <a:solidFill>
                <a:srgbClr val="000000"/>
              </a:solidFill>
              <a:latin typeface="Verdana"/>
              <a:ea typeface="Verdana"/>
              <a:cs typeface="Verdana"/>
              <a:sym typeface="Verdana"/>
            </a:endParaRPr>
          </a:p>
          <a:p>
            <a:pPr marL="0" marR="0" lvl="0" indent="0" algn="l" rtl="0">
              <a:lnSpc>
                <a:spcPct val="90000"/>
              </a:lnSpc>
              <a:spcBef>
                <a:spcPts val="1000"/>
              </a:spcBef>
              <a:spcAft>
                <a:spcPts val="0"/>
              </a:spcAft>
              <a:buClr>
                <a:srgbClr val="000000"/>
              </a:buClr>
              <a:buSzPts val="1500"/>
              <a:buFont typeface="Arial"/>
              <a:buNone/>
            </a:pPr>
            <a:r>
              <a:rPr lang="en" sz="1500" b="0" i="0" u="none" strike="noStrike" cap="none">
                <a:solidFill>
                  <a:srgbClr val="000000"/>
                </a:solidFill>
                <a:latin typeface="Verdana"/>
                <a:ea typeface="Verdana"/>
                <a:cs typeface="Verdana"/>
                <a:sym typeface="Verdana"/>
              </a:rPr>
              <a:t>(March &amp; Gaunt, 2013 p. 10).</a:t>
            </a:r>
            <a:endParaRPr sz="1500" b="0" i="0" u="none" strike="noStrike" cap="none">
              <a:solidFill>
                <a:srgbClr val="000000"/>
              </a:solidFill>
              <a:latin typeface="Verdana"/>
              <a:ea typeface="Verdana"/>
              <a:cs typeface="Verdana"/>
              <a:sym typeface="Verdana"/>
            </a:endParaRPr>
          </a:p>
          <a:p>
            <a:pPr marL="0" marR="0" lvl="0" indent="0" algn="l" rtl="0">
              <a:lnSpc>
                <a:spcPct val="90000"/>
              </a:lnSpc>
              <a:spcBef>
                <a:spcPts val="1000"/>
              </a:spcBef>
              <a:spcAft>
                <a:spcPts val="0"/>
              </a:spcAft>
              <a:buClr>
                <a:srgbClr val="000000"/>
              </a:buClr>
              <a:buSzPts val="1500"/>
              <a:buFont typeface="Arial"/>
              <a:buNone/>
            </a:pPr>
            <a:endParaRPr sz="15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93A299"/>
              </a:buClr>
              <a:buSzPts val="2040"/>
              <a:buFont typeface="Arial"/>
              <a:buNone/>
            </a:pPr>
            <a:r>
              <a:rPr lang="en" sz="1500" b="1" i="0" u="none" strike="noStrike" cap="none">
                <a:solidFill>
                  <a:srgbClr val="FF0000"/>
                </a:solidFill>
                <a:latin typeface="Verdana"/>
                <a:ea typeface="Verdana"/>
                <a:cs typeface="Verdana"/>
                <a:sym typeface="Verdana"/>
              </a:rPr>
              <a:t>Paraphrasing</a:t>
            </a:r>
            <a:endParaRPr sz="1500" b="1" i="0" u="none" strike="noStrike" cap="none">
              <a:solidFill>
                <a:srgbClr val="FF0000"/>
              </a:solidFill>
              <a:latin typeface="Verdana"/>
              <a:ea typeface="Verdana"/>
              <a:cs typeface="Verdana"/>
              <a:sym typeface="Verdana"/>
            </a:endParaRPr>
          </a:p>
          <a:p>
            <a:pPr marL="457200" marR="0" lvl="0" indent="-323850" algn="l" rtl="0">
              <a:lnSpc>
                <a:spcPct val="100000"/>
              </a:lnSpc>
              <a:spcBef>
                <a:spcPts val="444"/>
              </a:spcBef>
              <a:spcAft>
                <a:spcPts val="0"/>
              </a:spcAft>
              <a:buClr>
                <a:srgbClr val="000000"/>
              </a:buClr>
              <a:buSzPts val="1500"/>
              <a:buFont typeface="Verdana"/>
              <a:buChar char="●"/>
            </a:pPr>
            <a:endParaRPr sz="1500" b="0" i="1" u="none" strike="noStrike" cap="none">
              <a:solidFill>
                <a:srgbClr val="000000"/>
              </a:solidFill>
              <a:latin typeface="Verdana"/>
              <a:ea typeface="Verdana"/>
              <a:cs typeface="Verdana"/>
              <a:sym typeface="Verdana"/>
            </a:endParaRPr>
          </a:p>
          <a:p>
            <a:pPr marL="457200" marR="0" lvl="0" indent="-323850" algn="l" rtl="0">
              <a:lnSpc>
                <a:spcPct val="100000"/>
              </a:lnSpc>
              <a:spcBef>
                <a:spcPts val="0"/>
              </a:spcBef>
              <a:spcAft>
                <a:spcPts val="0"/>
              </a:spcAft>
              <a:buClr>
                <a:srgbClr val="000000"/>
              </a:buClr>
              <a:buSzPts val="1500"/>
              <a:buFont typeface="Verdana"/>
              <a:buChar char="●"/>
            </a:pPr>
            <a:endParaRPr sz="1500" b="0" i="1" u="none" strike="noStrike" cap="none">
              <a:solidFill>
                <a:srgbClr val="000000"/>
              </a:solidFill>
              <a:latin typeface="Verdana"/>
              <a:ea typeface="Verdana"/>
              <a:cs typeface="Verdana"/>
              <a:sym typeface="Verdana"/>
            </a:endParaRPr>
          </a:p>
          <a:p>
            <a:pPr marL="457200" marR="0" lvl="0" indent="-323850" algn="l" rtl="0">
              <a:lnSpc>
                <a:spcPct val="100000"/>
              </a:lnSpc>
              <a:spcBef>
                <a:spcPts val="0"/>
              </a:spcBef>
              <a:spcAft>
                <a:spcPts val="0"/>
              </a:spcAft>
              <a:buClr>
                <a:srgbClr val="000000"/>
              </a:buClr>
              <a:buSzPts val="1500"/>
              <a:buFont typeface="Verdana"/>
              <a:buChar char="●"/>
            </a:pPr>
            <a:endParaRPr sz="1500" b="0" i="1" u="none" strike="noStrike" cap="none">
              <a:solidFill>
                <a:srgbClr val="000000"/>
              </a:solidFill>
              <a:latin typeface="Verdana"/>
              <a:ea typeface="Verdana"/>
              <a:cs typeface="Verdana"/>
              <a:sym typeface="Verdana"/>
            </a:endParaRPr>
          </a:p>
          <a:p>
            <a:pPr marL="0" marR="0" lvl="0" indent="0" algn="l" rtl="0">
              <a:lnSpc>
                <a:spcPct val="100000"/>
              </a:lnSpc>
              <a:spcBef>
                <a:spcPts val="444"/>
              </a:spcBef>
              <a:spcAft>
                <a:spcPts val="0"/>
              </a:spcAft>
              <a:buClr>
                <a:srgbClr val="000000"/>
              </a:buClr>
              <a:buSzPts val="1500"/>
              <a:buFont typeface="Arial"/>
              <a:buNone/>
            </a:pPr>
            <a:r>
              <a:rPr lang="en" sz="1500" b="1" i="0" u="none" strike="noStrike" cap="none">
                <a:solidFill>
                  <a:srgbClr val="FF0000"/>
                </a:solidFill>
                <a:latin typeface="Verdana"/>
                <a:ea typeface="Verdana"/>
                <a:cs typeface="Verdana"/>
                <a:sym typeface="Verdana"/>
              </a:rPr>
              <a:t>Offering empathy</a:t>
            </a:r>
            <a:endParaRPr sz="1500" b="0" i="1" u="none" strike="noStrike" cap="none">
              <a:solidFill>
                <a:srgbClr val="000000"/>
              </a:solidFill>
              <a:latin typeface="Verdana"/>
              <a:ea typeface="Verdana"/>
              <a:cs typeface="Verdana"/>
              <a:sym typeface="Verdana"/>
            </a:endParaRPr>
          </a:p>
          <a:p>
            <a:pPr marL="457200" marR="0" lvl="0" indent="-323850" algn="l" rtl="0">
              <a:lnSpc>
                <a:spcPct val="100000"/>
              </a:lnSpc>
              <a:spcBef>
                <a:spcPts val="444"/>
              </a:spcBef>
              <a:spcAft>
                <a:spcPts val="0"/>
              </a:spcAft>
              <a:buClr>
                <a:srgbClr val="000000"/>
              </a:buClr>
              <a:buSzPts val="1500"/>
              <a:buFont typeface="Verdana"/>
              <a:buChar char="●"/>
            </a:pPr>
            <a:endParaRPr sz="1500" b="0" i="1" u="none" strike="noStrike" cap="none">
              <a:solidFill>
                <a:srgbClr val="000000"/>
              </a:solidFill>
              <a:latin typeface="Verdana"/>
              <a:ea typeface="Verdana"/>
              <a:cs typeface="Verdana"/>
              <a:sym typeface="Verdana"/>
            </a:endParaRPr>
          </a:p>
          <a:p>
            <a:pPr marL="457200" marR="0" lvl="0" indent="-323850" algn="l" rtl="0">
              <a:lnSpc>
                <a:spcPct val="100000"/>
              </a:lnSpc>
              <a:spcBef>
                <a:spcPts val="0"/>
              </a:spcBef>
              <a:spcAft>
                <a:spcPts val="0"/>
              </a:spcAft>
              <a:buClr>
                <a:srgbClr val="000000"/>
              </a:buClr>
              <a:buSzPts val="1500"/>
              <a:buFont typeface="Verdana"/>
              <a:buChar char="●"/>
            </a:pPr>
            <a:endParaRPr sz="1500" b="0" i="1" u="none" strike="noStrike" cap="none">
              <a:solidFill>
                <a:srgbClr val="000000"/>
              </a:solidFill>
              <a:latin typeface="Verdana"/>
              <a:ea typeface="Verdana"/>
              <a:cs typeface="Verdana"/>
              <a:sym typeface="Verdana"/>
            </a:endParaRPr>
          </a:p>
          <a:p>
            <a:pPr marL="457200" marR="0" lvl="0" indent="-323850" algn="l" rtl="0">
              <a:lnSpc>
                <a:spcPct val="100000"/>
              </a:lnSpc>
              <a:spcBef>
                <a:spcPts val="0"/>
              </a:spcBef>
              <a:spcAft>
                <a:spcPts val="0"/>
              </a:spcAft>
              <a:buClr>
                <a:srgbClr val="000000"/>
              </a:buClr>
              <a:buSzPts val="1500"/>
              <a:buFont typeface="Verdana"/>
              <a:buChar char="●"/>
            </a:pPr>
            <a:endParaRPr sz="1500" b="0" i="0" u="none" strike="noStrike" cap="none">
              <a:solidFill>
                <a:srgbClr val="000000"/>
              </a:solidFill>
              <a:latin typeface="Verdana"/>
              <a:ea typeface="Verdana"/>
              <a:cs typeface="Verdana"/>
              <a:sym typeface="Verdana"/>
            </a:endParaRPr>
          </a:p>
          <a:p>
            <a:pPr marL="0" marR="0" lvl="0" indent="0" algn="l" rtl="0">
              <a:lnSpc>
                <a:spcPct val="100000"/>
              </a:lnSpc>
              <a:spcBef>
                <a:spcPts val="444"/>
              </a:spcBef>
              <a:spcAft>
                <a:spcPts val="0"/>
              </a:spcAft>
              <a:buClr>
                <a:srgbClr val="000000"/>
              </a:buClr>
              <a:buSzPts val="1500"/>
              <a:buFont typeface="Arial"/>
              <a:buNone/>
            </a:pPr>
            <a:r>
              <a:rPr lang="en" sz="1500" b="1" i="0" u="none" strike="noStrike" cap="none">
                <a:solidFill>
                  <a:srgbClr val="FF0000"/>
                </a:solidFill>
                <a:latin typeface="Verdana"/>
                <a:ea typeface="Verdana"/>
                <a:cs typeface="Verdana"/>
                <a:sym typeface="Verdana"/>
              </a:rPr>
              <a:t>Asking clarifying questions/Requesting clarification</a:t>
            </a:r>
            <a:endParaRPr sz="1500" b="0" i="1" u="none" strike="noStrike" cap="none">
              <a:solidFill>
                <a:srgbClr val="000000"/>
              </a:solidFill>
              <a:latin typeface="Verdana"/>
              <a:ea typeface="Verdana"/>
              <a:cs typeface="Verdana"/>
              <a:sym typeface="Verdana"/>
            </a:endParaRPr>
          </a:p>
          <a:p>
            <a:pPr marL="457200" marR="0" lvl="0" indent="-323850" algn="l" rtl="0">
              <a:lnSpc>
                <a:spcPct val="100000"/>
              </a:lnSpc>
              <a:spcBef>
                <a:spcPts val="444"/>
              </a:spcBef>
              <a:spcAft>
                <a:spcPts val="0"/>
              </a:spcAft>
              <a:buClr>
                <a:srgbClr val="000000"/>
              </a:buClr>
              <a:buSzPts val="1500"/>
              <a:buFont typeface="Verdana"/>
              <a:buChar char="●"/>
            </a:pPr>
            <a:endParaRPr sz="1500" b="0" i="1" u="none" strike="noStrike" cap="none">
              <a:solidFill>
                <a:srgbClr val="000000"/>
              </a:solidFill>
              <a:latin typeface="Verdana"/>
              <a:ea typeface="Verdana"/>
              <a:cs typeface="Verdana"/>
              <a:sym typeface="Verdana"/>
            </a:endParaRPr>
          </a:p>
          <a:p>
            <a:pPr marL="457200" marR="0" lvl="0" indent="-323850" algn="l" rtl="0">
              <a:lnSpc>
                <a:spcPct val="100000"/>
              </a:lnSpc>
              <a:spcBef>
                <a:spcPts val="0"/>
              </a:spcBef>
              <a:spcAft>
                <a:spcPts val="0"/>
              </a:spcAft>
              <a:buClr>
                <a:srgbClr val="000000"/>
              </a:buClr>
              <a:buSzPts val="1500"/>
              <a:buFont typeface="Verdana"/>
              <a:buChar char="●"/>
            </a:pPr>
            <a:endParaRPr sz="1500" b="0" i="1" u="none" strike="noStrike" cap="none">
              <a:solidFill>
                <a:srgbClr val="000000"/>
              </a:solidFill>
              <a:latin typeface="Verdana"/>
              <a:ea typeface="Verdana"/>
              <a:cs typeface="Verdana"/>
              <a:sym typeface="Verdana"/>
            </a:endParaRPr>
          </a:p>
          <a:p>
            <a:pPr marL="457200" marR="0" lvl="0" indent="-323850" algn="l" rtl="0">
              <a:lnSpc>
                <a:spcPct val="100000"/>
              </a:lnSpc>
              <a:spcBef>
                <a:spcPts val="0"/>
              </a:spcBef>
              <a:spcAft>
                <a:spcPts val="0"/>
              </a:spcAft>
              <a:buClr>
                <a:srgbClr val="000000"/>
              </a:buClr>
              <a:buSzPts val="1500"/>
              <a:buFont typeface="Verdana"/>
              <a:buChar char="●"/>
            </a:pPr>
            <a:endParaRPr sz="1500" b="0" i="1" u="none" strike="noStrike" cap="none">
              <a:solidFill>
                <a:srgbClr val="000000"/>
              </a:solidFill>
              <a:latin typeface="Verdana"/>
              <a:ea typeface="Verdana"/>
              <a:cs typeface="Verdana"/>
              <a:sym typeface="Verdana"/>
            </a:endParaRPr>
          </a:p>
          <a:p>
            <a:pPr marL="0" marR="0" lvl="0" indent="0" algn="l" rtl="0">
              <a:lnSpc>
                <a:spcPct val="100000"/>
              </a:lnSpc>
              <a:spcBef>
                <a:spcPts val="444"/>
              </a:spcBef>
              <a:spcAft>
                <a:spcPts val="0"/>
              </a:spcAft>
              <a:buClr>
                <a:srgbClr val="000000"/>
              </a:buClr>
              <a:buSzPts val="1500"/>
              <a:buFont typeface="Arial"/>
              <a:buNone/>
            </a:pPr>
            <a:r>
              <a:rPr lang="en" sz="1500" b="1" i="0" u="none" strike="noStrike" cap="none">
                <a:solidFill>
                  <a:srgbClr val="FF0000"/>
                </a:solidFill>
                <a:latin typeface="Verdana"/>
                <a:ea typeface="Verdana"/>
                <a:cs typeface="Verdana"/>
                <a:sym typeface="Verdana"/>
              </a:rPr>
              <a:t>Summarizing</a:t>
            </a:r>
            <a:endParaRPr sz="1500" b="0" i="1" u="none" strike="noStrike" cap="none">
              <a:solidFill>
                <a:srgbClr val="000000"/>
              </a:solidFill>
              <a:latin typeface="Verdana"/>
              <a:ea typeface="Verdana"/>
              <a:cs typeface="Verdana"/>
              <a:sym typeface="Verdana"/>
            </a:endParaRPr>
          </a:p>
          <a:p>
            <a:pPr marL="457200" marR="0" lvl="0" indent="-323850" algn="l" rtl="0">
              <a:lnSpc>
                <a:spcPct val="100000"/>
              </a:lnSpc>
              <a:spcBef>
                <a:spcPts val="444"/>
              </a:spcBef>
              <a:spcAft>
                <a:spcPts val="0"/>
              </a:spcAft>
              <a:buClr>
                <a:srgbClr val="000000"/>
              </a:buClr>
              <a:buSzPts val="1500"/>
              <a:buFont typeface="Verdana"/>
              <a:buChar char="●"/>
            </a:pPr>
            <a:endParaRPr sz="1500" b="0" i="1" u="none" strike="noStrike" cap="none">
              <a:solidFill>
                <a:srgbClr val="000000"/>
              </a:solidFill>
              <a:latin typeface="Verdana"/>
              <a:ea typeface="Verdana"/>
              <a:cs typeface="Verdana"/>
              <a:sym typeface="Verdana"/>
            </a:endParaRPr>
          </a:p>
          <a:p>
            <a:pPr marL="457200" marR="0" lvl="0" indent="-323850" algn="l" rtl="0">
              <a:lnSpc>
                <a:spcPct val="100000"/>
              </a:lnSpc>
              <a:spcBef>
                <a:spcPts val="0"/>
              </a:spcBef>
              <a:spcAft>
                <a:spcPts val="0"/>
              </a:spcAft>
              <a:buClr>
                <a:srgbClr val="000000"/>
              </a:buClr>
              <a:buSzPts val="1500"/>
              <a:buFont typeface="Verdana"/>
              <a:buChar char="●"/>
            </a:pPr>
            <a:endParaRPr sz="1500" b="0" i="1" u="none" strike="noStrike" cap="none">
              <a:solidFill>
                <a:srgbClr val="000000"/>
              </a:solidFill>
              <a:latin typeface="Verdana"/>
              <a:ea typeface="Verdana"/>
              <a:cs typeface="Verdana"/>
              <a:sym typeface="Verdana"/>
            </a:endParaRPr>
          </a:p>
          <a:p>
            <a:pPr marL="457200" marR="0" lvl="0" indent="-323850" algn="l" rtl="0">
              <a:lnSpc>
                <a:spcPct val="100000"/>
              </a:lnSpc>
              <a:spcBef>
                <a:spcPts val="0"/>
              </a:spcBef>
              <a:spcAft>
                <a:spcPts val="0"/>
              </a:spcAft>
              <a:buClr>
                <a:srgbClr val="000000"/>
              </a:buClr>
              <a:buSzPts val="1500"/>
              <a:buFont typeface="Verdana"/>
              <a:buChar char="●"/>
            </a:pPr>
            <a:endParaRPr sz="1500" b="0" i="1" u="none" strike="noStrike" cap="none">
              <a:solidFill>
                <a:srgbClr val="000000"/>
              </a:solidFill>
              <a:latin typeface="Verdana"/>
              <a:ea typeface="Verdana"/>
              <a:cs typeface="Verdana"/>
              <a:sym typeface="Verdana"/>
            </a:endParaRPr>
          </a:p>
          <a:p>
            <a:pPr marL="0" marR="0" lvl="0" indent="0" algn="l" rtl="0">
              <a:lnSpc>
                <a:spcPct val="100000"/>
              </a:lnSpc>
              <a:spcBef>
                <a:spcPts val="444"/>
              </a:spcBef>
              <a:spcAft>
                <a:spcPts val="0"/>
              </a:spcAft>
              <a:buClr>
                <a:srgbClr val="000000"/>
              </a:buClr>
              <a:buSzPts val="1500"/>
              <a:buFont typeface="Arial"/>
              <a:buNone/>
            </a:pPr>
            <a:r>
              <a:rPr lang="en" sz="1500" b="1" i="0" u="none" strike="noStrike" cap="none">
                <a:solidFill>
                  <a:srgbClr val="000000"/>
                </a:solidFill>
                <a:latin typeface="Verdana"/>
                <a:ea typeface="Verdana"/>
                <a:cs typeface="Verdana"/>
                <a:sym typeface="Verdana"/>
              </a:rPr>
              <a:t>Offering Information</a:t>
            </a:r>
            <a:endParaRPr sz="1500" b="0" i="1" u="none" strike="noStrike" cap="none">
              <a:solidFill>
                <a:srgbClr val="000000"/>
              </a:solidFill>
              <a:latin typeface="Verdana"/>
              <a:ea typeface="Verdana"/>
              <a:cs typeface="Verdana"/>
              <a:sym typeface="Verdana"/>
            </a:endParaRPr>
          </a:p>
          <a:p>
            <a:pPr marL="457200" marR="0" lvl="0" indent="-323850" algn="l" rtl="0">
              <a:lnSpc>
                <a:spcPct val="100000"/>
              </a:lnSpc>
              <a:spcBef>
                <a:spcPts val="444"/>
              </a:spcBef>
              <a:spcAft>
                <a:spcPts val="0"/>
              </a:spcAft>
              <a:buClr>
                <a:srgbClr val="000000"/>
              </a:buClr>
              <a:buSzPts val="1500"/>
              <a:buFont typeface="Verdana"/>
              <a:buChar char="●"/>
            </a:pPr>
            <a:endParaRPr sz="1500" b="0" i="1" u="none" strike="noStrike" cap="none">
              <a:solidFill>
                <a:srgbClr val="000000"/>
              </a:solidFill>
              <a:latin typeface="Verdana"/>
              <a:ea typeface="Verdana"/>
              <a:cs typeface="Verdana"/>
              <a:sym typeface="Verdana"/>
            </a:endParaRPr>
          </a:p>
          <a:p>
            <a:pPr marL="457200" marR="0" lvl="0" indent="-323850" algn="l" rtl="0">
              <a:lnSpc>
                <a:spcPct val="100000"/>
              </a:lnSpc>
              <a:spcBef>
                <a:spcPts val="0"/>
              </a:spcBef>
              <a:spcAft>
                <a:spcPts val="0"/>
              </a:spcAft>
              <a:buClr>
                <a:srgbClr val="000000"/>
              </a:buClr>
              <a:buSzPts val="1500"/>
              <a:buFont typeface="Verdana"/>
              <a:buChar char="●"/>
            </a:pPr>
            <a:endParaRPr sz="1500" b="0" i="1" u="none" strike="noStrike" cap="none">
              <a:solidFill>
                <a:srgbClr val="000000"/>
              </a:solidFill>
              <a:latin typeface="Verdana"/>
              <a:ea typeface="Verdana"/>
              <a:cs typeface="Verdana"/>
              <a:sym typeface="Verdana"/>
            </a:endParaRPr>
          </a:p>
          <a:p>
            <a:pPr marL="457200" marR="0" lvl="0" indent="-323850" algn="l" rtl="0">
              <a:lnSpc>
                <a:spcPct val="100000"/>
              </a:lnSpc>
              <a:spcBef>
                <a:spcPts val="0"/>
              </a:spcBef>
              <a:spcAft>
                <a:spcPts val="0"/>
              </a:spcAft>
              <a:buClr>
                <a:srgbClr val="000000"/>
              </a:buClr>
              <a:buSzPts val="1500"/>
              <a:buFont typeface="Verdana"/>
              <a:buChar char="●"/>
            </a:pPr>
            <a:endParaRPr sz="1500" b="0" i="1" u="none" strike="noStrike" cap="none">
              <a:solidFill>
                <a:srgbClr val="000000"/>
              </a:solidFill>
              <a:latin typeface="Verdana"/>
              <a:ea typeface="Verdana"/>
              <a:cs typeface="Verdana"/>
              <a:sym typeface="Verdana"/>
            </a:endParaRPr>
          </a:p>
          <a:p>
            <a:pPr marL="0" marR="0" lvl="0" indent="0" algn="l" rtl="0">
              <a:lnSpc>
                <a:spcPct val="100000"/>
              </a:lnSpc>
              <a:spcBef>
                <a:spcPts val="444"/>
              </a:spcBef>
              <a:spcAft>
                <a:spcPts val="0"/>
              </a:spcAft>
              <a:buClr>
                <a:srgbClr val="000000"/>
              </a:buClr>
              <a:buSzPts val="1500"/>
              <a:buFont typeface="Arial"/>
              <a:buNone/>
            </a:pPr>
            <a:r>
              <a:rPr lang="en" sz="1500" b="1" i="0" u="none" strike="noStrike" cap="none">
                <a:solidFill>
                  <a:srgbClr val="000000"/>
                </a:solidFill>
                <a:latin typeface="Verdana"/>
                <a:ea typeface="Verdana"/>
                <a:cs typeface="Verdana"/>
                <a:sym typeface="Verdana"/>
              </a:rPr>
              <a:t>Asking potentially relevant questions</a:t>
            </a:r>
            <a:endParaRPr sz="1500" b="0" i="1" u="none" strike="noStrike" cap="none">
              <a:solidFill>
                <a:srgbClr val="000000"/>
              </a:solidFill>
              <a:latin typeface="Verdana"/>
              <a:ea typeface="Verdana"/>
              <a:cs typeface="Verdana"/>
              <a:sym typeface="Verdana"/>
            </a:endParaRPr>
          </a:p>
          <a:p>
            <a:pPr marL="457200" marR="0" lvl="0" indent="-323850" algn="l" rtl="0">
              <a:lnSpc>
                <a:spcPct val="100000"/>
              </a:lnSpc>
              <a:spcBef>
                <a:spcPts val="444"/>
              </a:spcBef>
              <a:spcAft>
                <a:spcPts val="0"/>
              </a:spcAft>
              <a:buClr>
                <a:srgbClr val="000000"/>
              </a:buClr>
              <a:buSzPts val="1500"/>
              <a:buFont typeface="Verdana"/>
              <a:buChar char="●"/>
            </a:pPr>
            <a:endParaRPr sz="1500" b="0" i="1" u="none" strike="noStrike" cap="none">
              <a:solidFill>
                <a:srgbClr val="000000"/>
              </a:solidFill>
              <a:latin typeface="Verdana"/>
              <a:ea typeface="Verdana"/>
              <a:cs typeface="Verdana"/>
              <a:sym typeface="Verdana"/>
            </a:endParaRPr>
          </a:p>
          <a:p>
            <a:pPr marL="457200" marR="0" lvl="0" indent="-323850" algn="l" rtl="0">
              <a:lnSpc>
                <a:spcPct val="100000"/>
              </a:lnSpc>
              <a:spcBef>
                <a:spcPts val="0"/>
              </a:spcBef>
              <a:spcAft>
                <a:spcPts val="0"/>
              </a:spcAft>
              <a:buClr>
                <a:srgbClr val="000000"/>
              </a:buClr>
              <a:buSzPts val="1500"/>
              <a:buFont typeface="Verdana"/>
              <a:buChar char="●"/>
            </a:pPr>
            <a:endParaRPr sz="1500" b="0" i="1" u="none" strike="noStrike" cap="none">
              <a:solidFill>
                <a:srgbClr val="000000"/>
              </a:solidFill>
              <a:latin typeface="Verdana"/>
              <a:ea typeface="Verdana"/>
              <a:cs typeface="Verdana"/>
              <a:sym typeface="Verdana"/>
            </a:endParaRPr>
          </a:p>
          <a:p>
            <a:pPr marL="457200" marR="0" lvl="0" indent="-323850" algn="l" rtl="0">
              <a:lnSpc>
                <a:spcPct val="100000"/>
              </a:lnSpc>
              <a:spcBef>
                <a:spcPts val="0"/>
              </a:spcBef>
              <a:spcAft>
                <a:spcPts val="0"/>
              </a:spcAft>
              <a:buClr>
                <a:srgbClr val="000000"/>
              </a:buClr>
              <a:buSzPts val="1500"/>
              <a:buFont typeface="Verdana"/>
              <a:buChar char="●"/>
            </a:pPr>
            <a:endParaRPr sz="1500" b="0" i="1" u="none" strike="noStrike" cap="none">
              <a:solidFill>
                <a:srgbClr val="000000"/>
              </a:solidFill>
              <a:latin typeface="Verdana"/>
              <a:ea typeface="Verdana"/>
              <a:cs typeface="Verdana"/>
              <a:sym typeface="Verdana"/>
            </a:endParaRPr>
          </a:p>
          <a:p>
            <a:pPr marL="0" marR="0" lvl="0" indent="0" algn="l" rtl="0">
              <a:lnSpc>
                <a:spcPct val="100000"/>
              </a:lnSpc>
              <a:spcBef>
                <a:spcPts val="444"/>
              </a:spcBef>
              <a:spcAft>
                <a:spcPts val="0"/>
              </a:spcAft>
              <a:buClr>
                <a:srgbClr val="000000"/>
              </a:buClr>
              <a:buSzPts val="1500"/>
              <a:buFont typeface="Arial"/>
              <a:buNone/>
            </a:pPr>
            <a:endParaRPr sz="1500" b="0" i="1" u="none" strike="noStrike" cap="none">
              <a:solidFill>
                <a:srgbClr val="000000"/>
              </a:solidFill>
              <a:latin typeface="Verdana"/>
              <a:ea typeface="Verdana"/>
              <a:cs typeface="Verdana"/>
              <a:sym typeface="Verdan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34"/>
        <p:cNvGrpSpPr/>
        <p:nvPr/>
      </p:nvGrpSpPr>
      <p:grpSpPr>
        <a:xfrm>
          <a:off x="0" y="0"/>
          <a:ext cx="0" cy="0"/>
          <a:chOff x="0" y="0"/>
          <a:chExt cx="0" cy="0"/>
        </a:xfrm>
      </p:grpSpPr>
      <p:sp>
        <p:nvSpPr>
          <p:cNvPr id="535" name="Google Shape;535;p55"/>
          <p:cNvSpPr txBox="1"/>
          <p:nvPr/>
        </p:nvSpPr>
        <p:spPr>
          <a:xfrm>
            <a:off x="346050" y="226875"/>
            <a:ext cx="7080300" cy="12339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Notes/Reflection</a:t>
            </a:r>
            <a:endParaRPr sz="1600" b="1" i="0" u="none" strike="noStrike" cap="none">
              <a:solidFill>
                <a:srgbClr val="000000"/>
              </a:solidFill>
              <a:latin typeface="Verdana"/>
              <a:ea typeface="Verdana"/>
              <a:cs typeface="Verdana"/>
              <a:sym typeface="Verdana"/>
            </a:endParaRPr>
          </a:p>
          <a:p>
            <a:pPr marL="57150" marR="0" lvl="0" indent="0" algn="l" rtl="0">
              <a:lnSpc>
                <a:spcPct val="100000"/>
              </a:lnSpc>
              <a:spcBef>
                <a:spcPts val="50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Use this space to take notes on communication “Ah ha’s” as you work through the activities:</a:t>
            </a:r>
            <a:endParaRPr sz="16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p:txBody>
      </p:sp>
      <p:sp>
        <p:nvSpPr>
          <p:cNvPr id="536" name="Google Shape;536;p55"/>
          <p:cNvSpPr txBox="1"/>
          <p:nvPr/>
        </p:nvSpPr>
        <p:spPr>
          <a:xfrm>
            <a:off x="346050" y="3099500"/>
            <a:ext cx="72102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Practice Clarifying Statements</a:t>
            </a:r>
            <a:endParaRPr sz="1600" b="1" i="0" u="none" strike="noStrike" cap="none">
              <a:solidFill>
                <a:srgbClr val="000000"/>
              </a:solidFill>
              <a:latin typeface="Verdana"/>
              <a:ea typeface="Verdana"/>
              <a:cs typeface="Verdana"/>
              <a:sym typeface="Verdana"/>
            </a:endParaRPr>
          </a:p>
        </p:txBody>
      </p:sp>
      <p:sp>
        <p:nvSpPr>
          <p:cNvPr id="537" name="Google Shape;537;p55"/>
          <p:cNvSpPr txBox="1"/>
          <p:nvPr/>
        </p:nvSpPr>
        <p:spPr>
          <a:xfrm>
            <a:off x="346050" y="3686425"/>
            <a:ext cx="7210200" cy="56028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Example:</a:t>
            </a: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1" u="none" strike="noStrike" cap="none">
                <a:solidFill>
                  <a:srgbClr val="000000"/>
                </a:solidFill>
                <a:latin typeface="Verdana"/>
                <a:ea typeface="Verdana"/>
                <a:cs typeface="Verdana"/>
                <a:sym typeface="Verdana"/>
              </a:rPr>
              <a:t>Speaker:</a:t>
            </a:r>
            <a:r>
              <a:rPr lang="en" sz="1600" b="0" i="0" u="none" strike="noStrike" cap="none">
                <a:solidFill>
                  <a:srgbClr val="000000"/>
                </a:solidFill>
                <a:latin typeface="Verdana"/>
                <a:ea typeface="Verdana"/>
                <a:cs typeface="Verdana"/>
                <a:sym typeface="Verdana"/>
              </a:rPr>
              <a:t> “When some team members talk about Tier 2 and Tier 3, they use the terms incorrectly. I’m not sure they understand what tiered interventions really are.”</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Practice:</a:t>
            </a:r>
            <a:r>
              <a:rPr lang="en" sz="1600" b="0" i="0" u="none" strike="noStrike" cap="none">
                <a:solidFill>
                  <a:srgbClr val="000000"/>
                </a:solidFill>
                <a:latin typeface="Verdana"/>
                <a:ea typeface="Verdana"/>
                <a:cs typeface="Verdana"/>
                <a:sym typeface="Verdana"/>
              </a:rPr>
              <a:t> </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1" u="none" strike="noStrike" cap="none">
                <a:solidFill>
                  <a:srgbClr val="000000"/>
                </a:solidFill>
                <a:latin typeface="Verdana"/>
                <a:ea typeface="Verdana"/>
                <a:cs typeface="Verdana"/>
                <a:sym typeface="Verdana"/>
              </a:rPr>
              <a:t>Speaker 1</a:t>
            </a:r>
            <a:r>
              <a:rPr lang="en" sz="1600" b="0" i="0" u="none" strike="noStrike" cap="none">
                <a:solidFill>
                  <a:srgbClr val="000000"/>
                </a:solidFill>
                <a:latin typeface="Verdana"/>
                <a:ea typeface="Verdana"/>
                <a:cs typeface="Verdana"/>
                <a:sym typeface="Verdana"/>
              </a:rPr>
              <a:t>: “The teachers aren’t working on any proactive behaviors with the students. It’s all about negative consequences.”</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1" u="none" strike="noStrike" cap="none">
                <a:solidFill>
                  <a:srgbClr val="000000"/>
                </a:solidFill>
                <a:latin typeface="Verdana"/>
                <a:ea typeface="Verdana"/>
                <a:cs typeface="Verdana"/>
                <a:sym typeface="Verdana"/>
              </a:rPr>
              <a:t>Speaker 2</a:t>
            </a:r>
            <a:r>
              <a:rPr lang="en" sz="1600" b="0" i="0" u="none" strike="noStrike" cap="none">
                <a:solidFill>
                  <a:srgbClr val="000000"/>
                </a:solidFill>
                <a:latin typeface="Verdana"/>
                <a:ea typeface="Verdana"/>
                <a:cs typeface="Verdana"/>
                <a:sym typeface="Verdana"/>
              </a:rPr>
              <a:t>: “I’ve started to question my own understanding! I thought differentiation was a Tier 1 practice, but some team members say it’s not.”</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Coaches Make Choices:</a:t>
            </a: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1" u="none" strike="noStrike" cap="none">
                <a:solidFill>
                  <a:srgbClr val="000000"/>
                </a:solidFill>
                <a:latin typeface="Verdana"/>
                <a:ea typeface="Verdana"/>
                <a:cs typeface="Verdana"/>
                <a:sym typeface="Verdana"/>
              </a:rPr>
              <a:t>Speaker</a:t>
            </a:r>
            <a:r>
              <a:rPr lang="en" sz="1600" b="0" i="0" u="none" strike="noStrike" cap="none">
                <a:solidFill>
                  <a:srgbClr val="000000"/>
                </a:solidFill>
                <a:latin typeface="Verdana"/>
                <a:ea typeface="Verdana"/>
                <a:cs typeface="Verdana"/>
                <a:sym typeface="Verdana"/>
              </a:rPr>
              <a:t>: This team just doesn’t get it! Every time we look at data, the team just talks about “these kids” and “these families.”</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Coach: </a:t>
            </a:r>
            <a:endParaRPr sz="1600" b="1" i="1"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Coach: </a:t>
            </a:r>
            <a:endParaRPr sz="1600" b="0" i="0" u="none" strike="noStrike" cap="none">
              <a:solidFill>
                <a:srgbClr val="000000"/>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08"/>
        <p:cNvGrpSpPr/>
        <p:nvPr/>
      </p:nvGrpSpPr>
      <p:grpSpPr>
        <a:xfrm>
          <a:off x="0" y="0"/>
          <a:ext cx="0" cy="0"/>
          <a:chOff x="0" y="0"/>
          <a:chExt cx="0" cy="0"/>
        </a:xfrm>
      </p:grpSpPr>
      <p:sp>
        <p:nvSpPr>
          <p:cNvPr id="109" name="Google Shape;109;p6"/>
          <p:cNvSpPr txBox="1"/>
          <p:nvPr/>
        </p:nvSpPr>
        <p:spPr>
          <a:xfrm>
            <a:off x="346050" y="3762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191919"/>
                </a:solidFill>
                <a:latin typeface="Verdana"/>
                <a:ea typeface="Verdana"/>
                <a:cs typeface="Verdana"/>
                <a:sym typeface="Verdana"/>
              </a:rPr>
              <a:t>SYSTEMS COACHING</a:t>
            </a:r>
            <a:endParaRPr sz="1600" b="1" i="0" u="none" strike="noStrike" cap="none">
              <a:solidFill>
                <a:srgbClr val="191919"/>
              </a:solidFill>
              <a:latin typeface="Verdana"/>
              <a:ea typeface="Verdana"/>
              <a:cs typeface="Verdana"/>
              <a:sym typeface="Verdana"/>
            </a:endParaRPr>
          </a:p>
        </p:txBody>
      </p:sp>
      <p:sp>
        <p:nvSpPr>
          <p:cNvPr id="110" name="Google Shape;110;p6"/>
          <p:cNvSpPr txBox="1"/>
          <p:nvPr/>
        </p:nvSpPr>
        <p:spPr>
          <a:xfrm>
            <a:off x="346050" y="853600"/>
            <a:ext cx="7080300" cy="5603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Three principles that guide systems coaches’ work:</a:t>
            </a:r>
            <a:endParaRPr sz="1600" b="1" i="0" u="none" strike="noStrike" cap="none">
              <a:solidFill>
                <a:srgbClr val="000000"/>
              </a:solidFill>
              <a:latin typeface="Verdana"/>
              <a:ea typeface="Verdana"/>
              <a:cs typeface="Verdana"/>
              <a:sym typeface="Verdana"/>
            </a:endParaRPr>
          </a:p>
          <a:p>
            <a:pPr marL="0" marR="0" lvl="0" indent="0" algn="l" rtl="0">
              <a:lnSpc>
                <a:spcPct val="90000"/>
              </a:lnSpc>
              <a:spcBef>
                <a:spcPts val="1000"/>
              </a:spcBef>
              <a:spcAft>
                <a:spcPts val="0"/>
              </a:spcAft>
              <a:buClr>
                <a:srgbClr val="000000"/>
              </a:buClr>
              <a:buSzPts val="1800"/>
              <a:buFont typeface="Arial"/>
              <a:buNone/>
            </a:pPr>
            <a:r>
              <a:rPr lang="en" sz="1600" b="1" i="1" u="none" strike="noStrike" cap="none">
                <a:solidFill>
                  <a:srgbClr val="000000"/>
                </a:solidFill>
                <a:latin typeface="Verdana"/>
                <a:ea typeface="Verdana"/>
                <a:cs typeface="Verdana"/>
                <a:sym typeface="Verdana"/>
              </a:rPr>
              <a:t>Principle 1:</a:t>
            </a:r>
            <a:r>
              <a:rPr lang="en" sz="1600" b="0" i="0" u="none" strike="noStrike" cap="none">
                <a:solidFill>
                  <a:srgbClr val="000000"/>
                </a:solidFill>
                <a:latin typeface="Verdana"/>
                <a:ea typeface="Verdana"/>
                <a:cs typeface="Verdana"/>
                <a:sym typeface="Verdana"/>
              </a:rPr>
              <a:t> Understand the system to understand outcomes.</a:t>
            </a:r>
            <a:endParaRPr sz="1600" b="0" i="0" u="none" strike="noStrike" cap="none">
              <a:solidFill>
                <a:srgbClr val="000000"/>
              </a:solidFill>
              <a:latin typeface="Verdana"/>
              <a:ea typeface="Verdana"/>
              <a:cs typeface="Verdana"/>
              <a:sym typeface="Verdana"/>
            </a:endParaRPr>
          </a:p>
          <a:p>
            <a:pPr marL="0" marR="0" lvl="0" indent="0" algn="l" rtl="0">
              <a:lnSpc>
                <a:spcPct val="90000"/>
              </a:lnSpc>
              <a:spcBef>
                <a:spcPts val="1000"/>
              </a:spcBef>
              <a:spcAft>
                <a:spcPts val="0"/>
              </a:spcAft>
              <a:buClr>
                <a:srgbClr val="000000"/>
              </a:buClr>
              <a:buSzPts val="18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90000"/>
              </a:lnSpc>
              <a:spcBef>
                <a:spcPts val="1000"/>
              </a:spcBef>
              <a:spcAft>
                <a:spcPts val="0"/>
              </a:spcAft>
              <a:buClr>
                <a:srgbClr val="000000"/>
              </a:buClr>
              <a:buSzPts val="1800"/>
              <a:buFont typeface="Arial"/>
              <a:buNone/>
            </a:pPr>
            <a:r>
              <a:rPr lang="en" sz="1600" b="1" i="1" u="none" strike="noStrike" cap="none">
                <a:solidFill>
                  <a:srgbClr val="000000"/>
                </a:solidFill>
                <a:latin typeface="Verdana"/>
                <a:ea typeface="Verdana"/>
                <a:cs typeface="Verdana"/>
                <a:sym typeface="Verdana"/>
              </a:rPr>
              <a:t>Principle 2:</a:t>
            </a:r>
            <a:r>
              <a:rPr lang="en" sz="1600" b="0" i="0" u="none" strike="noStrike" cap="none">
                <a:solidFill>
                  <a:srgbClr val="000000"/>
                </a:solidFill>
                <a:latin typeface="Verdana"/>
                <a:ea typeface="Verdana"/>
                <a:cs typeface="Verdana"/>
                <a:sym typeface="Verdana"/>
              </a:rPr>
              <a:t> Systems-level change is an intentional and continuous process.</a:t>
            </a:r>
            <a:endParaRPr sz="1600" b="0" i="0" u="none" strike="noStrike" cap="none">
              <a:solidFill>
                <a:srgbClr val="000000"/>
              </a:solidFill>
              <a:latin typeface="Verdana"/>
              <a:ea typeface="Verdana"/>
              <a:cs typeface="Verdana"/>
              <a:sym typeface="Verdana"/>
            </a:endParaRPr>
          </a:p>
          <a:p>
            <a:pPr marL="0" marR="0" lvl="0" indent="0" algn="l" rtl="0">
              <a:lnSpc>
                <a:spcPct val="90000"/>
              </a:lnSpc>
              <a:spcBef>
                <a:spcPts val="1000"/>
              </a:spcBef>
              <a:spcAft>
                <a:spcPts val="0"/>
              </a:spcAft>
              <a:buClr>
                <a:srgbClr val="000000"/>
              </a:buClr>
              <a:buSzPts val="18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90000"/>
              </a:lnSpc>
              <a:spcBef>
                <a:spcPts val="1000"/>
              </a:spcBef>
              <a:spcAft>
                <a:spcPts val="0"/>
              </a:spcAft>
              <a:buClr>
                <a:srgbClr val="000000"/>
              </a:buClr>
              <a:buSzPts val="1800"/>
              <a:buFont typeface="Arial"/>
              <a:buNone/>
            </a:pPr>
            <a:r>
              <a:rPr lang="en" sz="1600" b="1" i="1" u="none" strike="noStrike" cap="none">
                <a:solidFill>
                  <a:srgbClr val="000000"/>
                </a:solidFill>
                <a:latin typeface="Verdana"/>
                <a:ea typeface="Verdana"/>
                <a:cs typeface="Verdana"/>
                <a:sym typeface="Verdana"/>
              </a:rPr>
              <a:t>Principle 3:</a:t>
            </a:r>
            <a:r>
              <a:rPr lang="en" sz="1600" b="0" i="0" u="none" strike="noStrike" cap="none">
                <a:solidFill>
                  <a:srgbClr val="000000"/>
                </a:solidFill>
                <a:latin typeface="Verdana"/>
                <a:ea typeface="Verdana"/>
                <a:cs typeface="Verdana"/>
                <a:sym typeface="Verdana"/>
              </a:rPr>
              <a:t> Systems-level change is an adaptive challenge.</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1600"/>
              <a:buFont typeface="Arial"/>
              <a:buNone/>
            </a:pPr>
            <a:endParaRPr sz="1600" b="1" i="0" u="none" strike="noStrike" cap="none">
              <a:solidFill>
                <a:srgbClr val="000000"/>
              </a:solidFill>
              <a:latin typeface="Verdana"/>
              <a:ea typeface="Verdana"/>
              <a:cs typeface="Verdana"/>
              <a:sym typeface="Verdana"/>
            </a:endParaRPr>
          </a:p>
        </p:txBody>
      </p:sp>
      <p:sp>
        <p:nvSpPr>
          <p:cNvPr id="111" name="Google Shape;111;p6"/>
          <p:cNvSpPr/>
          <p:nvPr/>
        </p:nvSpPr>
        <p:spPr>
          <a:xfrm>
            <a:off x="266700" y="3390900"/>
            <a:ext cx="7080300" cy="3143400"/>
          </a:xfrm>
          <a:prstGeom prst="rect">
            <a:avLst/>
          </a:prstGeom>
          <a:solidFill>
            <a:srgbClr val="FFFFFF">
              <a:alpha val="6705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Verdana"/>
                <a:ea typeface="Verdana"/>
                <a:cs typeface="Verdana"/>
                <a:sym typeface="Verdana"/>
              </a:rPr>
              <a:t>In breakout room, discuss the following:</a:t>
            </a: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Verdana"/>
                <a:ea typeface="Verdana"/>
                <a:cs typeface="Verdana"/>
                <a:sym typeface="Verdana"/>
              </a:rPr>
              <a:t>Principle 1: </a:t>
            </a:r>
            <a:r>
              <a:rPr lang="en" sz="1600" b="0" i="0" u="none" strike="noStrike" cap="none">
                <a:solidFill>
                  <a:srgbClr val="000000"/>
                </a:solidFill>
                <a:latin typeface="Verdana"/>
                <a:ea typeface="Verdana"/>
                <a:cs typeface="Verdana"/>
                <a:sym typeface="Verdana"/>
              </a:rPr>
              <a:t>Understand the system to understand outcomes</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457200" marR="0" lvl="0" indent="-330200" algn="l" rtl="0">
              <a:lnSpc>
                <a:spcPct val="9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What do systems-level principles mean to me?</a:t>
            </a:r>
            <a:endParaRPr sz="1600" b="0" i="0" u="none" strike="noStrike" cap="none">
              <a:solidFill>
                <a:srgbClr val="000000"/>
              </a:solidFill>
              <a:latin typeface="Verdana"/>
              <a:ea typeface="Verdana"/>
              <a:cs typeface="Verdana"/>
              <a:sym typeface="Verdana"/>
            </a:endParaRPr>
          </a:p>
          <a:p>
            <a:pPr marL="457200" marR="0" lvl="0" indent="0" algn="l" rtl="0">
              <a:lnSpc>
                <a:spcPct val="90000"/>
              </a:lnSpc>
              <a:spcBef>
                <a:spcPts val="0"/>
              </a:spcBef>
              <a:spcAft>
                <a:spcPts val="0"/>
              </a:spcAft>
              <a:buClr>
                <a:srgbClr val="000000"/>
              </a:buClr>
              <a:buSzPts val="2300"/>
              <a:buFont typeface="Arial"/>
              <a:buNone/>
            </a:pPr>
            <a:endParaRPr sz="1600" b="0" i="0" u="none" strike="noStrike" cap="none">
              <a:solidFill>
                <a:srgbClr val="000000"/>
              </a:solidFill>
              <a:latin typeface="Verdana"/>
              <a:ea typeface="Verdana"/>
              <a:cs typeface="Verdana"/>
              <a:sym typeface="Verdana"/>
            </a:endParaRPr>
          </a:p>
          <a:p>
            <a:pPr marL="457200" marR="0" lvl="0" indent="-330200" algn="l" rtl="0">
              <a:lnSpc>
                <a:spcPct val="9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Is the idea of seeing the systems new for you, or are you familiar with the concept?</a:t>
            </a:r>
            <a:endParaRPr sz="1600" b="0" i="0" u="none" strike="noStrike" cap="none">
              <a:solidFill>
                <a:srgbClr val="000000"/>
              </a:solidFill>
              <a:latin typeface="Verdana"/>
              <a:ea typeface="Verdana"/>
              <a:cs typeface="Verdana"/>
              <a:sym typeface="Verdana"/>
            </a:endParaRPr>
          </a:p>
          <a:p>
            <a:pPr marL="457200" marR="0" lvl="0" indent="0" algn="l" rtl="0">
              <a:lnSpc>
                <a:spcPct val="90000"/>
              </a:lnSpc>
              <a:spcBef>
                <a:spcPts val="0"/>
              </a:spcBef>
              <a:spcAft>
                <a:spcPts val="0"/>
              </a:spcAft>
              <a:buClr>
                <a:srgbClr val="000000"/>
              </a:buClr>
              <a:buSzPts val="2300"/>
              <a:buFont typeface="Arial"/>
              <a:buNone/>
            </a:pPr>
            <a:endParaRPr sz="1600" b="0" i="0" u="none" strike="noStrike" cap="none">
              <a:solidFill>
                <a:srgbClr val="000000"/>
              </a:solidFill>
              <a:latin typeface="Verdana"/>
              <a:ea typeface="Verdana"/>
              <a:cs typeface="Verdana"/>
              <a:sym typeface="Verdana"/>
            </a:endParaRPr>
          </a:p>
          <a:p>
            <a:pPr marL="457200" marR="0" lvl="0" indent="-330200" algn="l" rtl="0">
              <a:lnSpc>
                <a:spcPct val="9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Why do you think seeing the system is important to coaching?</a:t>
            </a:r>
            <a:endParaRPr sz="1600" b="0" i="0" u="none" strike="noStrike" cap="none">
              <a:solidFill>
                <a:srgbClr val="000000"/>
              </a:solidFill>
              <a:latin typeface="Verdana"/>
              <a:ea typeface="Verdana"/>
              <a:cs typeface="Verdana"/>
              <a:sym typeface="Verdana"/>
            </a:endParaRPr>
          </a:p>
          <a:p>
            <a:pPr marL="457200" marR="0" lvl="0" indent="0" algn="l" rtl="0">
              <a:lnSpc>
                <a:spcPct val="90000"/>
              </a:lnSpc>
              <a:spcBef>
                <a:spcPts val="0"/>
              </a:spcBef>
              <a:spcAft>
                <a:spcPts val="0"/>
              </a:spcAft>
              <a:buClr>
                <a:srgbClr val="000000"/>
              </a:buClr>
              <a:buSzPts val="2300"/>
              <a:buFont typeface="Arial"/>
              <a:buNone/>
            </a:pPr>
            <a:endParaRPr sz="1600" b="0" i="0" u="none" strike="noStrike" cap="none">
              <a:solidFill>
                <a:srgbClr val="000000"/>
              </a:solidFill>
              <a:latin typeface="Verdana"/>
              <a:ea typeface="Verdana"/>
              <a:cs typeface="Verdana"/>
              <a:sym typeface="Verdana"/>
            </a:endParaRPr>
          </a:p>
          <a:p>
            <a:pPr marL="457200" marR="0" lvl="0" indent="-330200" algn="l" rtl="0">
              <a:lnSpc>
                <a:spcPct val="90000"/>
              </a:lnSpc>
              <a:spcBef>
                <a:spcPts val="0"/>
              </a:spcBef>
              <a:spcAft>
                <a:spcPts val="0"/>
              </a:spcAft>
              <a:buClr>
                <a:srgbClr val="000000"/>
              </a:buClr>
              <a:buSzPts val="1600"/>
              <a:buFont typeface="Verdana"/>
              <a:buChar char="●"/>
            </a:pPr>
            <a:r>
              <a:rPr lang="en" sz="1600" b="0" i="0" u="none" strike="noStrike" cap="none">
                <a:solidFill>
                  <a:srgbClr val="000000"/>
                </a:solidFill>
                <a:latin typeface="Verdana"/>
                <a:ea typeface="Verdana"/>
                <a:cs typeface="Verdana"/>
                <a:sym typeface="Verdana"/>
              </a:rPr>
              <a:t>How would you explain the concept of a system to a team?		</a:t>
            </a:r>
            <a:endParaRPr sz="1600" b="0" i="0" u="none" strike="noStrike" cap="none">
              <a:solidFill>
                <a:srgbClr val="000000"/>
              </a:solidFill>
              <a:latin typeface="Verdana"/>
              <a:ea typeface="Verdana"/>
              <a:cs typeface="Verdana"/>
              <a:sym typeface="Verdana"/>
            </a:endParaRPr>
          </a:p>
        </p:txBody>
      </p:sp>
      <p:sp>
        <p:nvSpPr>
          <p:cNvPr id="112" name="Google Shape;112;p6"/>
          <p:cNvSpPr txBox="1"/>
          <p:nvPr/>
        </p:nvSpPr>
        <p:spPr>
          <a:xfrm>
            <a:off x="266700" y="6806225"/>
            <a:ext cx="7080300" cy="291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191919"/>
                </a:solidFill>
                <a:latin typeface="Roboto"/>
                <a:ea typeface="Roboto"/>
                <a:cs typeface="Roboto"/>
                <a:sym typeface="Roboto"/>
              </a:rPr>
              <a:t>The “work” doesn’t work without systems!</a:t>
            </a:r>
            <a:endParaRPr sz="1800" b="1" i="0" u="none" strike="noStrike" cap="none">
              <a:solidFill>
                <a:srgbClr val="191919"/>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191919"/>
              </a:solidFill>
              <a:latin typeface="Roboto"/>
              <a:ea typeface="Roboto"/>
              <a:cs typeface="Roboto"/>
              <a:sym typeface="Roboto"/>
            </a:endParaRPr>
          </a:p>
          <a:p>
            <a:pPr marL="457200" marR="0" lvl="0" indent="-330200" algn="l" rtl="0">
              <a:lnSpc>
                <a:spcPct val="100000"/>
              </a:lnSpc>
              <a:spcBef>
                <a:spcPts val="0"/>
              </a:spcBef>
              <a:spcAft>
                <a:spcPts val="0"/>
              </a:spcAft>
              <a:buClr>
                <a:srgbClr val="191919"/>
              </a:buClr>
              <a:buSzPts val="1600"/>
              <a:buFont typeface="Roboto"/>
              <a:buChar char="●"/>
            </a:pPr>
            <a:r>
              <a:rPr lang="en" sz="1600" b="0" i="0" u="none" strike="noStrike" cap="none">
                <a:solidFill>
                  <a:srgbClr val="191919"/>
                </a:solidFill>
                <a:latin typeface="Roboto"/>
                <a:ea typeface="Roboto"/>
                <a:cs typeface="Roboto"/>
                <a:sym typeface="Roboto"/>
              </a:rPr>
              <a:t>Division leadership teams, with the help of division systems coaches, must be aware of the multiple systems at work within a division.</a:t>
            </a:r>
            <a:endParaRPr sz="1600" b="0" i="0" u="none" strike="noStrike" cap="none">
              <a:solidFill>
                <a:srgbClr val="191919"/>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191919"/>
              </a:solidFill>
              <a:latin typeface="Roboto"/>
              <a:ea typeface="Roboto"/>
              <a:cs typeface="Roboto"/>
              <a:sym typeface="Roboto"/>
            </a:endParaRPr>
          </a:p>
          <a:p>
            <a:pPr marL="457200" marR="0" lvl="0" indent="-330200" algn="l" rtl="0">
              <a:lnSpc>
                <a:spcPct val="100000"/>
              </a:lnSpc>
              <a:spcBef>
                <a:spcPts val="0"/>
              </a:spcBef>
              <a:spcAft>
                <a:spcPts val="0"/>
              </a:spcAft>
              <a:buClr>
                <a:srgbClr val="191919"/>
              </a:buClr>
              <a:buSzPts val="1600"/>
              <a:buFont typeface="Roboto"/>
              <a:buChar char="●"/>
            </a:pPr>
            <a:r>
              <a:rPr lang="en" sz="1600" b="0" i="0" u="none" strike="noStrike" cap="none">
                <a:solidFill>
                  <a:srgbClr val="191919"/>
                </a:solidFill>
                <a:latin typeface="Roboto"/>
                <a:ea typeface="Roboto"/>
                <a:cs typeface="Roboto"/>
                <a:sym typeface="Roboto"/>
              </a:rPr>
              <a:t>They must continuously analyze the health of those systems through a variety of data points.</a:t>
            </a:r>
            <a:endParaRPr sz="1600" b="0" i="0" u="none" strike="noStrike" cap="none">
              <a:solidFill>
                <a:srgbClr val="191919"/>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191919"/>
              </a:solidFill>
              <a:latin typeface="Roboto"/>
              <a:ea typeface="Roboto"/>
              <a:cs typeface="Roboto"/>
              <a:sym typeface="Roboto"/>
            </a:endParaRPr>
          </a:p>
          <a:p>
            <a:pPr marL="457200" marR="0" lvl="0" indent="-330200" algn="l" rtl="0">
              <a:lnSpc>
                <a:spcPct val="100000"/>
              </a:lnSpc>
              <a:spcBef>
                <a:spcPts val="0"/>
              </a:spcBef>
              <a:spcAft>
                <a:spcPts val="0"/>
              </a:spcAft>
              <a:buClr>
                <a:srgbClr val="191919"/>
              </a:buClr>
              <a:buSzPts val="1600"/>
              <a:buFont typeface="Roboto"/>
              <a:buChar char="●"/>
            </a:pPr>
            <a:r>
              <a:rPr lang="en" sz="1600" b="0" i="0" u="none" strike="noStrike" cap="none">
                <a:solidFill>
                  <a:srgbClr val="191919"/>
                </a:solidFill>
                <a:latin typeface="Roboto"/>
                <a:ea typeface="Roboto"/>
                <a:cs typeface="Roboto"/>
                <a:sym typeface="Roboto"/>
              </a:rPr>
              <a:t>Coaching is one of those systems!</a:t>
            </a:r>
            <a:endParaRPr sz="1600" b="0" i="0" u="none" strike="noStrike" cap="none">
              <a:solidFill>
                <a:srgbClr val="191919"/>
              </a:solidFill>
              <a:latin typeface="Roboto"/>
              <a:ea typeface="Roboto"/>
              <a:cs typeface="Roboto"/>
              <a:sym typeface="Roboto"/>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41"/>
        <p:cNvGrpSpPr/>
        <p:nvPr/>
      </p:nvGrpSpPr>
      <p:grpSpPr>
        <a:xfrm>
          <a:off x="0" y="0"/>
          <a:ext cx="0" cy="0"/>
          <a:chOff x="0" y="0"/>
          <a:chExt cx="0" cy="0"/>
        </a:xfrm>
      </p:grpSpPr>
      <p:sp>
        <p:nvSpPr>
          <p:cNvPr id="542" name="Google Shape;542;p56"/>
          <p:cNvSpPr txBox="1"/>
          <p:nvPr/>
        </p:nvSpPr>
        <p:spPr>
          <a:xfrm>
            <a:off x="346050" y="463225"/>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sng" strike="noStrike" cap="none">
                <a:solidFill>
                  <a:schemeClr val="accen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Collaborative Communication Skills Bookmarks</a:t>
            </a:r>
            <a:endParaRPr sz="1600" b="1" i="0" u="none" strike="noStrike" cap="none">
              <a:solidFill>
                <a:schemeClr val="accent1"/>
              </a:solidFill>
              <a:latin typeface="Verdana"/>
              <a:ea typeface="Verdana"/>
              <a:cs typeface="Verdana"/>
              <a:sym typeface="Verdana"/>
            </a:endParaRPr>
          </a:p>
        </p:txBody>
      </p:sp>
      <p:pic>
        <p:nvPicPr>
          <p:cNvPr id="543" name="Google Shape;543;p5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2400" y="1046725"/>
            <a:ext cx="7467601" cy="881107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47"/>
        <p:cNvGrpSpPr/>
        <p:nvPr/>
      </p:nvGrpSpPr>
      <p:grpSpPr>
        <a:xfrm>
          <a:off x="0" y="0"/>
          <a:ext cx="0" cy="0"/>
          <a:chOff x="0" y="0"/>
          <a:chExt cx="0" cy="0"/>
        </a:xfrm>
      </p:grpSpPr>
      <p:sp>
        <p:nvSpPr>
          <p:cNvPr id="548" name="Google Shape;548;p57"/>
          <p:cNvSpPr txBox="1"/>
          <p:nvPr/>
        </p:nvSpPr>
        <p:spPr>
          <a:xfrm>
            <a:off x="346050" y="2173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Collaborative Communication </a:t>
            </a:r>
            <a:r>
              <a:rPr lang="en" sz="1600" b="1" i="0" strike="noStrike" cap="none">
                <a:latin typeface="Verdana"/>
                <a:ea typeface="Verdana"/>
                <a:cs typeface="Verdana"/>
                <a:sym typeface="Verdana"/>
              </a:rPr>
              <a:t>Sort</a:t>
            </a:r>
            <a:endParaRPr sz="1600" b="1" i="0" u="none" strike="noStrike" cap="none">
              <a:solidFill>
                <a:schemeClr val="accent1"/>
              </a:solidFill>
              <a:latin typeface="Verdana"/>
              <a:ea typeface="Verdana"/>
              <a:cs typeface="Verdana"/>
              <a:sym typeface="Verdana"/>
            </a:endParaRPr>
          </a:p>
        </p:txBody>
      </p:sp>
      <p:grpSp>
        <p:nvGrpSpPr>
          <p:cNvPr id="549" name="Google Shape;549;p57">
            <a:extLst>
              <a:ext uri="{C183D7F6-B498-43B3-948B-1728B52AA6E4}">
                <adec:decorative xmlns:adec="http://schemas.microsoft.com/office/drawing/2017/decorative" val="1"/>
              </a:ext>
            </a:extLst>
          </p:cNvPr>
          <p:cNvGrpSpPr/>
          <p:nvPr/>
        </p:nvGrpSpPr>
        <p:grpSpPr>
          <a:xfrm>
            <a:off x="428466" y="850876"/>
            <a:ext cx="1652910" cy="1511368"/>
            <a:chOff x="1126863" y="2193169"/>
            <a:chExt cx="1944600" cy="1569600"/>
          </a:xfrm>
        </p:grpSpPr>
        <p:sp>
          <p:nvSpPr>
            <p:cNvPr id="550" name="Google Shape;550;p57"/>
            <p:cNvSpPr/>
            <p:nvPr/>
          </p:nvSpPr>
          <p:spPr>
            <a:xfrm>
              <a:off x="1126863" y="2193169"/>
              <a:ext cx="1944600" cy="1569600"/>
            </a:xfrm>
            <a:prstGeom prst="round2DiagRect">
              <a:avLst>
                <a:gd name="adj1" fmla="val 0"/>
                <a:gd name="adj2" fmla="val 17764"/>
              </a:avLst>
            </a:prstGeom>
            <a:solidFill>
              <a:srgbClr val="307BF3"/>
            </a:solidFill>
            <a:ln>
              <a:noFill/>
            </a:ln>
          </p:spPr>
          <p:txBody>
            <a:bodyPr spcFirstLastPara="1" wrap="square" lIns="77700" tIns="77700" rIns="77700" bIns="77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57"/>
            <p:cNvSpPr txBox="1"/>
            <p:nvPr/>
          </p:nvSpPr>
          <p:spPr>
            <a:xfrm>
              <a:off x="1530922" y="2614973"/>
              <a:ext cx="1451700" cy="459900"/>
            </a:xfrm>
            <a:prstGeom prst="rect">
              <a:avLst/>
            </a:prstGeom>
            <a:noFill/>
            <a:ln>
              <a:noFill/>
            </a:ln>
          </p:spPr>
          <p:txBody>
            <a:bodyPr spcFirstLastPara="1" wrap="square" lIns="77700" tIns="77700" rIns="77700" bIns="77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FFFFFF"/>
                  </a:solidFill>
                  <a:latin typeface="Verdana"/>
                  <a:ea typeface="Verdana"/>
                  <a:cs typeface="Verdana"/>
                  <a:sym typeface="Verdana"/>
                </a:rPr>
                <a:t>Read the transcript from the speaker</a:t>
              </a:r>
              <a:endParaRPr sz="1200" b="0" i="0" u="none" strike="noStrike" cap="none">
                <a:solidFill>
                  <a:srgbClr val="FFFFFF"/>
                </a:solidFill>
                <a:latin typeface="Verdana"/>
                <a:ea typeface="Verdana"/>
                <a:cs typeface="Verdana"/>
                <a:sym typeface="Verdana"/>
              </a:endParaRPr>
            </a:p>
          </p:txBody>
        </p:sp>
      </p:grpSp>
      <p:grpSp>
        <p:nvGrpSpPr>
          <p:cNvPr id="552" name="Google Shape;552;p57">
            <a:extLst>
              <a:ext uri="{C183D7F6-B498-43B3-948B-1728B52AA6E4}">
                <adec:decorative xmlns:adec="http://schemas.microsoft.com/office/drawing/2017/decorative" val="1"/>
              </a:ext>
            </a:extLst>
          </p:cNvPr>
          <p:cNvGrpSpPr/>
          <p:nvPr/>
        </p:nvGrpSpPr>
        <p:grpSpPr>
          <a:xfrm>
            <a:off x="2333522" y="850866"/>
            <a:ext cx="3276966" cy="1511368"/>
            <a:chOff x="1126863" y="2193169"/>
            <a:chExt cx="1944672" cy="1569600"/>
          </a:xfrm>
        </p:grpSpPr>
        <p:sp>
          <p:nvSpPr>
            <p:cNvPr id="553" name="Google Shape;553;p57"/>
            <p:cNvSpPr/>
            <p:nvPr/>
          </p:nvSpPr>
          <p:spPr>
            <a:xfrm>
              <a:off x="1126863" y="2193169"/>
              <a:ext cx="1944600" cy="1569600"/>
            </a:xfrm>
            <a:prstGeom prst="round2DiagRect">
              <a:avLst>
                <a:gd name="adj1" fmla="val 0"/>
                <a:gd name="adj2" fmla="val 17764"/>
              </a:avLst>
            </a:prstGeom>
            <a:solidFill>
              <a:srgbClr val="307BF3"/>
            </a:solidFill>
            <a:ln>
              <a:noFill/>
            </a:ln>
          </p:spPr>
          <p:txBody>
            <a:bodyPr spcFirstLastPara="1" wrap="square" lIns="77700" tIns="77700" rIns="77700" bIns="77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57"/>
            <p:cNvSpPr txBox="1"/>
            <p:nvPr/>
          </p:nvSpPr>
          <p:spPr>
            <a:xfrm>
              <a:off x="1268235" y="2346024"/>
              <a:ext cx="1803300" cy="459900"/>
            </a:xfrm>
            <a:prstGeom prst="rect">
              <a:avLst/>
            </a:prstGeom>
            <a:noFill/>
            <a:ln>
              <a:noFill/>
            </a:ln>
          </p:spPr>
          <p:txBody>
            <a:bodyPr spcFirstLastPara="1" wrap="square" lIns="77700" tIns="77700" rIns="77700" bIns="77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FFFFFF"/>
                  </a:solidFill>
                  <a:latin typeface="Verdana"/>
                  <a:ea typeface="Verdana"/>
                  <a:cs typeface="Verdana"/>
                  <a:sym typeface="Verdana"/>
                </a:rPr>
                <a:t>Look at the coach’s statements/questions and decide the following:</a:t>
              </a:r>
              <a:endParaRPr sz="1200" b="1" i="0" u="none" strike="noStrike" cap="none">
                <a:solidFill>
                  <a:srgbClr val="FFFFFF"/>
                </a:solidFill>
                <a:latin typeface="Verdana"/>
                <a:ea typeface="Verdana"/>
                <a:cs typeface="Verdana"/>
                <a:sym typeface="Verdana"/>
              </a:endParaRPr>
            </a:p>
            <a:p>
              <a:pPr marL="457200" marR="0" lvl="0" indent="-304800" algn="l" rtl="0">
                <a:lnSpc>
                  <a:spcPct val="100000"/>
                </a:lnSpc>
                <a:spcBef>
                  <a:spcPts val="0"/>
                </a:spcBef>
                <a:spcAft>
                  <a:spcPts val="0"/>
                </a:spcAft>
                <a:buClr>
                  <a:srgbClr val="FFFFFF"/>
                </a:buClr>
                <a:buSzPts val="1200"/>
                <a:buFont typeface="Verdana"/>
                <a:buAutoNum type="arabicPeriod"/>
              </a:pPr>
              <a:r>
                <a:rPr lang="en" sz="1200" b="1" i="0" u="none" strike="noStrike" cap="none">
                  <a:solidFill>
                    <a:srgbClr val="FFFFFF"/>
                  </a:solidFill>
                  <a:latin typeface="Verdana"/>
                  <a:ea typeface="Verdana"/>
                  <a:cs typeface="Verdana"/>
                  <a:sym typeface="Verdana"/>
                </a:rPr>
                <a:t>Is this a clarifying question? </a:t>
              </a:r>
              <a:endParaRPr sz="1200" b="1" i="0" u="none" strike="noStrike" cap="none">
                <a:solidFill>
                  <a:srgbClr val="FFFFFF"/>
                </a:solidFill>
                <a:latin typeface="Verdana"/>
                <a:ea typeface="Verdana"/>
                <a:cs typeface="Verdana"/>
                <a:sym typeface="Verdana"/>
              </a:endParaRPr>
            </a:p>
            <a:p>
              <a:pPr marL="457200" marR="0" lvl="0" indent="-304800" algn="l" rtl="0">
                <a:lnSpc>
                  <a:spcPct val="100000"/>
                </a:lnSpc>
                <a:spcBef>
                  <a:spcPts val="0"/>
                </a:spcBef>
                <a:spcAft>
                  <a:spcPts val="0"/>
                </a:spcAft>
                <a:buClr>
                  <a:srgbClr val="FFFFFF"/>
                </a:buClr>
                <a:buSzPts val="1200"/>
                <a:buFont typeface="Verdana"/>
                <a:buAutoNum type="arabicPeriod"/>
              </a:pPr>
              <a:r>
                <a:rPr lang="en" sz="1200" b="1" i="0" u="none" strike="noStrike" cap="none">
                  <a:solidFill>
                    <a:srgbClr val="FFFFFF"/>
                  </a:solidFill>
                  <a:latin typeface="Verdana"/>
                  <a:ea typeface="Verdana"/>
                  <a:cs typeface="Verdana"/>
                  <a:sym typeface="Verdana"/>
                </a:rPr>
                <a:t>Is this going to take you up or down the escalator?</a:t>
              </a:r>
              <a:endParaRPr sz="1200" b="1" i="0" u="none" strike="noStrike" cap="none">
                <a:solidFill>
                  <a:srgbClr val="FFFFFF"/>
                </a:solidFill>
                <a:latin typeface="Verdana"/>
                <a:ea typeface="Verdana"/>
                <a:cs typeface="Verdana"/>
                <a:sym typeface="Verdana"/>
              </a:endParaRPr>
            </a:p>
          </p:txBody>
        </p:sp>
        <p:sp>
          <p:nvSpPr>
            <p:cNvPr id="555" name="Google Shape;555;p57"/>
            <p:cNvSpPr txBox="1"/>
            <p:nvPr/>
          </p:nvSpPr>
          <p:spPr>
            <a:xfrm>
              <a:off x="1351625" y="2805999"/>
              <a:ext cx="1451700" cy="512400"/>
            </a:xfrm>
            <a:prstGeom prst="rect">
              <a:avLst/>
            </a:prstGeom>
            <a:noFill/>
            <a:ln>
              <a:noFill/>
            </a:ln>
          </p:spPr>
          <p:txBody>
            <a:bodyPr spcFirstLastPara="1" wrap="square" lIns="77700" tIns="77700" rIns="77700" bIns="77700" anchor="t" anchorCtr="0">
              <a:noAutofit/>
            </a:bodyPr>
            <a:lstStyle/>
            <a:p>
              <a:pPr marL="0" marR="0" lvl="0" indent="0" algn="l" rtl="0">
                <a:lnSpc>
                  <a:spcPct val="115000"/>
                </a:lnSpc>
                <a:spcBef>
                  <a:spcPts val="0"/>
                </a:spcBef>
                <a:spcAft>
                  <a:spcPts val="1400"/>
                </a:spcAft>
                <a:buClr>
                  <a:srgbClr val="000000"/>
                </a:buClr>
                <a:buSzPts val="900"/>
                <a:buFont typeface="Arial"/>
                <a:buNone/>
              </a:pPr>
              <a:endParaRPr sz="900" b="0" i="0" u="none" strike="noStrike" cap="none">
                <a:solidFill>
                  <a:srgbClr val="FFFFFF"/>
                </a:solidFill>
                <a:latin typeface="Roboto"/>
                <a:ea typeface="Roboto"/>
                <a:cs typeface="Roboto"/>
                <a:sym typeface="Roboto"/>
              </a:endParaRPr>
            </a:p>
          </p:txBody>
        </p:sp>
      </p:grpSp>
      <p:grpSp>
        <p:nvGrpSpPr>
          <p:cNvPr id="556" name="Google Shape;556;p57">
            <a:extLst>
              <a:ext uri="{C183D7F6-B498-43B3-948B-1728B52AA6E4}">
                <adec:decorative xmlns:adec="http://schemas.microsoft.com/office/drawing/2017/decorative" val="1"/>
              </a:ext>
            </a:extLst>
          </p:cNvPr>
          <p:cNvGrpSpPr/>
          <p:nvPr/>
        </p:nvGrpSpPr>
        <p:grpSpPr>
          <a:xfrm>
            <a:off x="5762472" y="850875"/>
            <a:ext cx="1652910" cy="1511368"/>
            <a:chOff x="1126863" y="2193169"/>
            <a:chExt cx="1944600" cy="1569600"/>
          </a:xfrm>
        </p:grpSpPr>
        <p:sp>
          <p:nvSpPr>
            <p:cNvPr id="557" name="Google Shape;557;p57"/>
            <p:cNvSpPr/>
            <p:nvPr/>
          </p:nvSpPr>
          <p:spPr>
            <a:xfrm>
              <a:off x="1126863" y="2193169"/>
              <a:ext cx="1944600" cy="1569600"/>
            </a:xfrm>
            <a:prstGeom prst="round2DiagRect">
              <a:avLst>
                <a:gd name="adj1" fmla="val 0"/>
                <a:gd name="adj2" fmla="val 17764"/>
              </a:avLst>
            </a:prstGeom>
            <a:solidFill>
              <a:srgbClr val="307BF3"/>
            </a:solidFill>
            <a:ln>
              <a:noFill/>
            </a:ln>
          </p:spPr>
          <p:txBody>
            <a:bodyPr spcFirstLastPara="1" wrap="square" lIns="77700" tIns="77700" rIns="77700" bIns="77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57"/>
            <p:cNvSpPr txBox="1"/>
            <p:nvPr/>
          </p:nvSpPr>
          <p:spPr>
            <a:xfrm>
              <a:off x="1530922" y="2614973"/>
              <a:ext cx="1451700" cy="459900"/>
            </a:xfrm>
            <a:prstGeom prst="rect">
              <a:avLst/>
            </a:prstGeom>
            <a:noFill/>
            <a:ln>
              <a:noFill/>
            </a:ln>
          </p:spPr>
          <p:txBody>
            <a:bodyPr spcFirstLastPara="1" wrap="square" lIns="77700" tIns="77700" rIns="77700" bIns="77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FFFFFF"/>
                  </a:solidFill>
                  <a:latin typeface="Verdana"/>
                  <a:ea typeface="Verdana"/>
                  <a:cs typeface="Verdana"/>
                  <a:sym typeface="Verdana"/>
                </a:rPr>
                <a:t>Sort the statements accordingly</a:t>
              </a:r>
              <a:endParaRPr sz="1200" b="0" i="0" u="none" strike="noStrike" cap="none">
                <a:solidFill>
                  <a:srgbClr val="FFFFFF"/>
                </a:solidFill>
                <a:latin typeface="Verdana"/>
                <a:ea typeface="Verdana"/>
                <a:cs typeface="Verdana"/>
                <a:sym typeface="Verdana"/>
              </a:endParaRPr>
            </a:p>
          </p:txBody>
        </p:sp>
      </p:grpSp>
      <p:sp>
        <p:nvSpPr>
          <p:cNvPr id="559" name="Google Shape;559;p57"/>
          <p:cNvSpPr txBox="1"/>
          <p:nvPr/>
        </p:nvSpPr>
        <p:spPr>
          <a:xfrm>
            <a:off x="223987" y="702481"/>
            <a:ext cx="702900" cy="702900"/>
          </a:xfrm>
          <a:prstGeom prst="rect">
            <a:avLst/>
          </a:prstGeom>
          <a:noFill/>
          <a:ln>
            <a:noFill/>
          </a:ln>
        </p:spPr>
        <p:txBody>
          <a:bodyPr spcFirstLastPara="1" wrap="square" lIns="38575" tIns="38575" rIns="38575" bIns="38575" anchor="ctr" anchorCtr="0">
            <a:noAutofit/>
          </a:bodyPr>
          <a:lstStyle/>
          <a:p>
            <a:pPr marL="0" marR="0" lvl="0" indent="0" algn="ctr" rtl="0">
              <a:lnSpc>
                <a:spcPct val="90000"/>
              </a:lnSpc>
              <a:spcBef>
                <a:spcPts val="0"/>
              </a:spcBef>
              <a:spcAft>
                <a:spcPts val="0"/>
              </a:spcAft>
              <a:buClr>
                <a:srgbClr val="000000"/>
              </a:buClr>
              <a:buSzPts val="2700"/>
              <a:buFont typeface="Arial"/>
              <a:buNone/>
            </a:pPr>
            <a:r>
              <a:rPr lang="en" sz="2700" b="0" i="0" u="none" strike="noStrike" cap="none">
                <a:solidFill>
                  <a:srgbClr val="FFFFFF"/>
                </a:solidFill>
                <a:latin typeface="Calibri"/>
                <a:ea typeface="Calibri"/>
                <a:cs typeface="Calibri"/>
                <a:sym typeface="Calibri"/>
              </a:rPr>
              <a:t>1</a:t>
            </a:r>
            <a:endParaRPr sz="100" b="0" i="0" u="none" strike="noStrike" cap="none">
              <a:solidFill>
                <a:srgbClr val="000000"/>
              </a:solidFill>
              <a:latin typeface="Arial"/>
              <a:ea typeface="Arial"/>
              <a:cs typeface="Arial"/>
              <a:sym typeface="Arial"/>
            </a:endParaRPr>
          </a:p>
        </p:txBody>
      </p:sp>
      <p:sp>
        <p:nvSpPr>
          <p:cNvPr id="560" name="Google Shape;560;p57"/>
          <p:cNvSpPr txBox="1"/>
          <p:nvPr/>
        </p:nvSpPr>
        <p:spPr>
          <a:xfrm>
            <a:off x="2128987" y="702481"/>
            <a:ext cx="702900" cy="702900"/>
          </a:xfrm>
          <a:prstGeom prst="rect">
            <a:avLst/>
          </a:prstGeom>
          <a:noFill/>
          <a:ln>
            <a:noFill/>
          </a:ln>
        </p:spPr>
        <p:txBody>
          <a:bodyPr spcFirstLastPara="1" wrap="square" lIns="38575" tIns="38575" rIns="38575" bIns="38575" anchor="ctr" anchorCtr="0">
            <a:noAutofit/>
          </a:bodyPr>
          <a:lstStyle/>
          <a:p>
            <a:pPr marL="0" marR="0" lvl="0" indent="0" algn="ctr" rtl="0">
              <a:lnSpc>
                <a:spcPct val="90000"/>
              </a:lnSpc>
              <a:spcBef>
                <a:spcPts val="0"/>
              </a:spcBef>
              <a:spcAft>
                <a:spcPts val="0"/>
              </a:spcAft>
              <a:buClr>
                <a:srgbClr val="000000"/>
              </a:buClr>
              <a:buSzPts val="2700"/>
              <a:buFont typeface="Arial"/>
              <a:buNone/>
            </a:pPr>
            <a:r>
              <a:rPr lang="en" sz="2700" b="0" i="0" u="none" strike="noStrike" cap="none">
                <a:solidFill>
                  <a:srgbClr val="FFFFFF"/>
                </a:solidFill>
                <a:latin typeface="Calibri"/>
                <a:ea typeface="Calibri"/>
                <a:cs typeface="Calibri"/>
                <a:sym typeface="Calibri"/>
              </a:rPr>
              <a:t>2</a:t>
            </a:r>
            <a:endParaRPr sz="100" b="0" i="0" u="none" strike="noStrike" cap="none">
              <a:solidFill>
                <a:srgbClr val="000000"/>
              </a:solidFill>
              <a:latin typeface="Arial"/>
              <a:ea typeface="Arial"/>
              <a:cs typeface="Arial"/>
              <a:sym typeface="Arial"/>
            </a:endParaRPr>
          </a:p>
        </p:txBody>
      </p:sp>
      <p:sp>
        <p:nvSpPr>
          <p:cNvPr id="561" name="Google Shape;561;p57"/>
          <p:cNvSpPr txBox="1"/>
          <p:nvPr/>
        </p:nvSpPr>
        <p:spPr>
          <a:xfrm>
            <a:off x="5533887" y="702481"/>
            <a:ext cx="702900" cy="702900"/>
          </a:xfrm>
          <a:prstGeom prst="rect">
            <a:avLst/>
          </a:prstGeom>
          <a:noFill/>
          <a:ln>
            <a:noFill/>
          </a:ln>
        </p:spPr>
        <p:txBody>
          <a:bodyPr spcFirstLastPara="1" wrap="square" lIns="38575" tIns="38575" rIns="38575" bIns="38575" anchor="ctr" anchorCtr="0">
            <a:noAutofit/>
          </a:bodyPr>
          <a:lstStyle/>
          <a:p>
            <a:pPr marL="0" marR="0" lvl="0" indent="0" algn="ctr" rtl="0">
              <a:lnSpc>
                <a:spcPct val="90000"/>
              </a:lnSpc>
              <a:spcBef>
                <a:spcPts val="0"/>
              </a:spcBef>
              <a:spcAft>
                <a:spcPts val="0"/>
              </a:spcAft>
              <a:buClr>
                <a:srgbClr val="000000"/>
              </a:buClr>
              <a:buSzPts val="2700"/>
              <a:buFont typeface="Arial"/>
              <a:buNone/>
            </a:pPr>
            <a:r>
              <a:rPr lang="en" sz="2700" b="0" i="0" u="none" strike="noStrike" cap="none">
                <a:solidFill>
                  <a:srgbClr val="FFFFFF"/>
                </a:solidFill>
                <a:latin typeface="Calibri"/>
                <a:ea typeface="Calibri"/>
                <a:cs typeface="Calibri"/>
                <a:sym typeface="Calibri"/>
              </a:rPr>
              <a:t>3</a:t>
            </a:r>
            <a:endParaRPr sz="100" b="0" i="0" u="none" strike="noStrike" cap="none">
              <a:solidFill>
                <a:srgbClr val="000000"/>
              </a:solidFill>
              <a:latin typeface="Arial"/>
              <a:ea typeface="Arial"/>
              <a:cs typeface="Arial"/>
              <a:sym typeface="Arial"/>
            </a:endParaRPr>
          </a:p>
        </p:txBody>
      </p:sp>
      <p:sp>
        <p:nvSpPr>
          <p:cNvPr id="562" name="Google Shape;562;p57"/>
          <p:cNvSpPr txBox="1"/>
          <p:nvPr/>
        </p:nvSpPr>
        <p:spPr>
          <a:xfrm>
            <a:off x="431800" y="2405025"/>
            <a:ext cx="7080300" cy="21795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Speaker: ““We are having a hard time with tier one expectations. We’ve been meeting several times a month and don’t seem to be making progress. Our matrix development is going terribly. Everyone argues about what should be included. One team member keeps saying that we should just make a list of all the things kids do wrong and then decide how best to create consequences. I know we should be teaching positive behaviors but it’s hard. The kids are very resistant to any of this as well. I’m constantly trying to reel them all in.”</a:t>
            </a:r>
            <a:endParaRPr sz="1600" b="0" i="0" u="none" strike="noStrike" cap="none">
              <a:solidFill>
                <a:srgbClr val="000000"/>
              </a:solidFill>
              <a:latin typeface="Arial"/>
              <a:ea typeface="Arial"/>
              <a:cs typeface="Arial"/>
              <a:sym typeface="Arial"/>
            </a:endParaRPr>
          </a:p>
        </p:txBody>
      </p:sp>
      <p:sp>
        <p:nvSpPr>
          <p:cNvPr id="563" name="Google Shape;563;p57"/>
          <p:cNvSpPr txBox="1"/>
          <p:nvPr/>
        </p:nvSpPr>
        <p:spPr>
          <a:xfrm>
            <a:off x="161775" y="4705125"/>
            <a:ext cx="2279400" cy="738900"/>
          </a:xfrm>
          <a:prstGeom prst="rect">
            <a:avLst/>
          </a:prstGeom>
          <a:solidFill>
            <a:srgbClr val="FFFFFF">
              <a:alpha val="67060"/>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Verdana"/>
                <a:ea typeface="Verdana"/>
                <a:cs typeface="Verdana"/>
                <a:sym typeface="Verdana"/>
              </a:rPr>
              <a:t>1. </a:t>
            </a:r>
            <a:r>
              <a:rPr lang="en" sz="1200" b="0" i="0" u="none" strike="noStrike" cap="none">
                <a:solidFill>
                  <a:srgbClr val="000000"/>
                </a:solidFill>
                <a:latin typeface="Verdana"/>
                <a:ea typeface="Verdana"/>
                <a:cs typeface="Verdana"/>
                <a:sym typeface="Verdana"/>
              </a:rPr>
              <a:t>Can you tell me more about what you mean by tier one expectations?</a:t>
            </a:r>
            <a:endParaRPr sz="1200" b="0" i="0" u="none" strike="noStrike" cap="none">
              <a:solidFill>
                <a:srgbClr val="000000"/>
              </a:solidFill>
              <a:latin typeface="Verdana"/>
              <a:ea typeface="Verdana"/>
              <a:cs typeface="Verdana"/>
              <a:sym typeface="Verdana"/>
            </a:endParaRPr>
          </a:p>
        </p:txBody>
      </p:sp>
      <p:sp>
        <p:nvSpPr>
          <p:cNvPr id="564" name="Google Shape;564;p57"/>
          <p:cNvSpPr txBox="1"/>
          <p:nvPr/>
        </p:nvSpPr>
        <p:spPr>
          <a:xfrm>
            <a:off x="2619225" y="5342325"/>
            <a:ext cx="2279400" cy="554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Verdana"/>
                <a:ea typeface="Verdana"/>
                <a:cs typeface="Verdana"/>
                <a:sym typeface="Verdana"/>
              </a:rPr>
              <a:t>9. </a:t>
            </a:r>
            <a:r>
              <a:rPr lang="en" sz="1200" b="0" i="0" u="none" strike="noStrike" cap="none">
                <a:solidFill>
                  <a:srgbClr val="000000"/>
                </a:solidFill>
                <a:latin typeface="Verdana"/>
                <a:ea typeface="Verdana"/>
                <a:cs typeface="Verdana"/>
                <a:sym typeface="Verdana"/>
              </a:rPr>
              <a:t>Why don’t you tell them to stop?</a:t>
            </a:r>
            <a:endParaRPr sz="1200" b="0" i="0" u="none" strike="noStrike" cap="none">
              <a:solidFill>
                <a:srgbClr val="000000"/>
              </a:solidFill>
              <a:latin typeface="Verdana"/>
              <a:ea typeface="Verdana"/>
              <a:cs typeface="Verdana"/>
              <a:sym typeface="Verdana"/>
            </a:endParaRPr>
          </a:p>
        </p:txBody>
      </p:sp>
      <p:sp>
        <p:nvSpPr>
          <p:cNvPr id="565" name="Google Shape;565;p57"/>
          <p:cNvSpPr txBox="1"/>
          <p:nvPr/>
        </p:nvSpPr>
        <p:spPr>
          <a:xfrm>
            <a:off x="161775" y="7355625"/>
            <a:ext cx="2279400" cy="3693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Verdana"/>
                <a:ea typeface="Verdana"/>
                <a:cs typeface="Verdana"/>
                <a:sym typeface="Verdana"/>
              </a:rPr>
              <a:t>4. </a:t>
            </a:r>
            <a:r>
              <a:rPr lang="en" sz="1200" b="0" i="0" u="none" strike="noStrike" cap="none">
                <a:solidFill>
                  <a:srgbClr val="000000"/>
                </a:solidFill>
                <a:latin typeface="Verdana"/>
                <a:ea typeface="Verdana"/>
                <a:cs typeface="Verdana"/>
                <a:sym typeface="Verdana"/>
              </a:rPr>
              <a:t>Are you also arguing?</a:t>
            </a:r>
            <a:endParaRPr sz="1200" b="0" i="0" u="none" strike="noStrike" cap="none">
              <a:solidFill>
                <a:srgbClr val="000000"/>
              </a:solidFill>
              <a:latin typeface="Verdana"/>
              <a:ea typeface="Verdana"/>
              <a:cs typeface="Verdana"/>
              <a:sym typeface="Verdana"/>
            </a:endParaRPr>
          </a:p>
        </p:txBody>
      </p:sp>
      <p:sp>
        <p:nvSpPr>
          <p:cNvPr id="566" name="Google Shape;566;p57"/>
          <p:cNvSpPr txBox="1"/>
          <p:nvPr/>
        </p:nvSpPr>
        <p:spPr>
          <a:xfrm>
            <a:off x="2619225" y="5979525"/>
            <a:ext cx="2279400" cy="11082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Verdana"/>
                <a:ea typeface="Verdana"/>
                <a:cs typeface="Verdana"/>
                <a:sym typeface="Verdana"/>
              </a:rPr>
              <a:t>10. </a:t>
            </a:r>
            <a:r>
              <a:rPr lang="en" sz="1200" b="0" i="0" u="none" strike="noStrike" cap="none">
                <a:solidFill>
                  <a:srgbClr val="000000"/>
                </a:solidFill>
                <a:latin typeface="Verdana"/>
                <a:ea typeface="Verdana"/>
                <a:cs typeface="Verdana"/>
                <a:sym typeface="Verdana"/>
              </a:rPr>
              <a:t>Does the team member who wants to make the list always send their students to the office?</a:t>
            </a:r>
            <a:endParaRPr sz="1200" b="0" i="0" u="none" strike="noStrike" cap="none">
              <a:solidFill>
                <a:srgbClr val="000000"/>
              </a:solidFill>
              <a:latin typeface="Verdana"/>
              <a:ea typeface="Verdana"/>
              <a:cs typeface="Verdana"/>
              <a:sym typeface="Verdana"/>
            </a:endParaRPr>
          </a:p>
        </p:txBody>
      </p:sp>
      <p:sp>
        <p:nvSpPr>
          <p:cNvPr id="567" name="Google Shape;567;p57"/>
          <p:cNvSpPr txBox="1"/>
          <p:nvPr/>
        </p:nvSpPr>
        <p:spPr>
          <a:xfrm>
            <a:off x="2619225" y="7161875"/>
            <a:ext cx="2279400" cy="554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Verdana"/>
                <a:ea typeface="Verdana"/>
                <a:cs typeface="Verdana"/>
                <a:sym typeface="Verdana"/>
              </a:rPr>
              <a:t>11. </a:t>
            </a:r>
            <a:r>
              <a:rPr lang="en" sz="1200" b="0" i="0" u="none" strike="noStrike" cap="none">
                <a:solidFill>
                  <a:srgbClr val="000000"/>
                </a:solidFill>
                <a:latin typeface="Verdana"/>
                <a:ea typeface="Verdana"/>
                <a:cs typeface="Verdana"/>
                <a:sym typeface="Verdana"/>
              </a:rPr>
              <a:t>Tell me more about the kids being resistant.</a:t>
            </a:r>
            <a:endParaRPr sz="1200" b="0" i="0" u="none" strike="noStrike" cap="none">
              <a:solidFill>
                <a:srgbClr val="000000"/>
              </a:solidFill>
              <a:latin typeface="Verdana"/>
              <a:ea typeface="Verdana"/>
              <a:cs typeface="Verdana"/>
              <a:sym typeface="Verdana"/>
            </a:endParaRPr>
          </a:p>
        </p:txBody>
      </p:sp>
      <p:sp>
        <p:nvSpPr>
          <p:cNvPr id="568" name="Google Shape;568;p57"/>
          <p:cNvSpPr txBox="1"/>
          <p:nvPr/>
        </p:nvSpPr>
        <p:spPr>
          <a:xfrm>
            <a:off x="161775" y="7808025"/>
            <a:ext cx="2279400" cy="554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Verdana"/>
                <a:ea typeface="Verdana"/>
                <a:cs typeface="Verdana"/>
                <a:sym typeface="Verdana"/>
              </a:rPr>
              <a:t>5. </a:t>
            </a:r>
            <a:r>
              <a:rPr lang="en" sz="1200" b="0" i="0" u="none" strike="noStrike" cap="none">
                <a:solidFill>
                  <a:srgbClr val="000000"/>
                </a:solidFill>
                <a:latin typeface="Verdana"/>
                <a:ea typeface="Verdana"/>
                <a:cs typeface="Verdana"/>
                <a:sym typeface="Verdana"/>
              </a:rPr>
              <a:t>Let’s talk about the arguing.</a:t>
            </a:r>
            <a:endParaRPr sz="1200" b="0" i="0" u="none" strike="noStrike" cap="none">
              <a:solidFill>
                <a:srgbClr val="000000"/>
              </a:solidFill>
              <a:latin typeface="Verdana"/>
              <a:ea typeface="Verdana"/>
              <a:cs typeface="Verdana"/>
              <a:sym typeface="Verdana"/>
            </a:endParaRPr>
          </a:p>
        </p:txBody>
      </p:sp>
      <p:sp>
        <p:nvSpPr>
          <p:cNvPr id="569" name="Google Shape;569;p57"/>
          <p:cNvSpPr txBox="1"/>
          <p:nvPr/>
        </p:nvSpPr>
        <p:spPr>
          <a:xfrm>
            <a:off x="166825" y="8445225"/>
            <a:ext cx="2279400" cy="554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Verdana"/>
                <a:ea typeface="Verdana"/>
                <a:cs typeface="Verdana"/>
                <a:sym typeface="Verdana"/>
              </a:rPr>
              <a:t>6. </a:t>
            </a:r>
            <a:r>
              <a:rPr lang="en" sz="1200" b="0" i="0" u="none" strike="noStrike" cap="none">
                <a:solidFill>
                  <a:srgbClr val="000000"/>
                </a:solidFill>
                <a:latin typeface="Verdana"/>
                <a:ea typeface="Verdana"/>
                <a:cs typeface="Verdana"/>
                <a:sym typeface="Verdana"/>
              </a:rPr>
              <a:t>Why is it hard to teach positive behaviors?</a:t>
            </a:r>
            <a:endParaRPr sz="1200" b="0" i="0" u="none" strike="noStrike" cap="none">
              <a:solidFill>
                <a:srgbClr val="000000"/>
              </a:solidFill>
              <a:latin typeface="Verdana"/>
              <a:ea typeface="Verdana"/>
              <a:cs typeface="Verdana"/>
              <a:sym typeface="Verdana"/>
            </a:endParaRPr>
          </a:p>
        </p:txBody>
      </p:sp>
      <p:sp>
        <p:nvSpPr>
          <p:cNvPr id="570" name="Google Shape;570;p57"/>
          <p:cNvSpPr txBox="1"/>
          <p:nvPr/>
        </p:nvSpPr>
        <p:spPr>
          <a:xfrm>
            <a:off x="2619225" y="7790113"/>
            <a:ext cx="2279400" cy="7389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Verdana"/>
                <a:ea typeface="Verdana"/>
                <a:cs typeface="Verdana"/>
                <a:sym typeface="Verdana"/>
              </a:rPr>
              <a:t>12. </a:t>
            </a:r>
            <a:r>
              <a:rPr lang="en" sz="1200" b="0" i="0" u="none" strike="noStrike" cap="none">
                <a:solidFill>
                  <a:srgbClr val="000000"/>
                </a:solidFill>
                <a:latin typeface="Verdana"/>
                <a:ea typeface="Verdana"/>
                <a:cs typeface="Verdana"/>
                <a:sym typeface="Verdana"/>
              </a:rPr>
              <a:t>Tell me more about your matrix. What does it look like now?</a:t>
            </a:r>
            <a:endParaRPr sz="1200" b="0" i="0" u="none" strike="noStrike" cap="none">
              <a:solidFill>
                <a:srgbClr val="000000"/>
              </a:solidFill>
              <a:latin typeface="Verdana"/>
              <a:ea typeface="Verdana"/>
              <a:cs typeface="Verdana"/>
              <a:sym typeface="Verdana"/>
            </a:endParaRPr>
          </a:p>
        </p:txBody>
      </p:sp>
      <p:sp>
        <p:nvSpPr>
          <p:cNvPr id="571" name="Google Shape;571;p57"/>
          <p:cNvSpPr txBox="1"/>
          <p:nvPr/>
        </p:nvSpPr>
        <p:spPr>
          <a:xfrm>
            <a:off x="2619225" y="8603163"/>
            <a:ext cx="2279400" cy="554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Verdana"/>
                <a:ea typeface="Verdana"/>
                <a:cs typeface="Verdana"/>
                <a:sym typeface="Verdana"/>
              </a:rPr>
              <a:t>13. </a:t>
            </a:r>
            <a:r>
              <a:rPr lang="en" sz="1200" b="0" i="0" u="none" strike="noStrike" cap="none">
                <a:solidFill>
                  <a:srgbClr val="000000"/>
                </a:solidFill>
                <a:latin typeface="Verdana"/>
                <a:ea typeface="Verdana"/>
                <a:cs typeface="Verdana"/>
                <a:sym typeface="Verdana"/>
              </a:rPr>
              <a:t>Who are the people arguing in the meetings?</a:t>
            </a:r>
            <a:endParaRPr sz="1200" b="0" i="0" u="none" strike="noStrike" cap="none">
              <a:solidFill>
                <a:srgbClr val="000000"/>
              </a:solidFill>
              <a:latin typeface="Verdana"/>
              <a:ea typeface="Verdana"/>
              <a:cs typeface="Verdana"/>
              <a:sym typeface="Verdana"/>
            </a:endParaRPr>
          </a:p>
        </p:txBody>
      </p:sp>
      <p:sp>
        <p:nvSpPr>
          <p:cNvPr id="572" name="Google Shape;572;p57"/>
          <p:cNvSpPr txBox="1"/>
          <p:nvPr/>
        </p:nvSpPr>
        <p:spPr>
          <a:xfrm>
            <a:off x="5076675" y="7731825"/>
            <a:ext cx="2279400" cy="12930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Verdana"/>
                <a:ea typeface="Verdana"/>
                <a:cs typeface="Verdana"/>
                <a:sym typeface="Verdana"/>
              </a:rPr>
              <a:t>19. </a:t>
            </a:r>
            <a:r>
              <a:rPr lang="en" sz="1200" b="0" i="0" u="none" strike="noStrike" cap="none">
                <a:solidFill>
                  <a:srgbClr val="000000"/>
                </a:solidFill>
                <a:latin typeface="Verdana"/>
                <a:ea typeface="Verdana"/>
                <a:cs typeface="Verdana"/>
                <a:sym typeface="Verdana"/>
              </a:rPr>
              <a:t>Okay, so I think I hear you saying that meeting are challenging and there is some concern over an emphasis on negative behaviors. Is that correct?</a:t>
            </a:r>
            <a:endParaRPr sz="1200" b="0" i="0" u="none" strike="noStrike" cap="none">
              <a:solidFill>
                <a:srgbClr val="000000"/>
              </a:solidFill>
              <a:latin typeface="Verdana"/>
              <a:ea typeface="Verdana"/>
              <a:cs typeface="Verdana"/>
              <a:sym typeface="Verdana"/>
            </a:endParaRPr>
          </a:p>
        </p:txBody>
      </p:sp>
      <p:sp>
        <p:nvSpPr>
          <p:cNvPr id="573" name="Google Shape;573;p57"/>
          <p:cNvSpPr txBox="1"/>
          <p:nvPr/>
        </p:nvSpPr>
        <p:spPr>
          <a:xfrm>
            <a:off x="5076675" y="6906350"/>
            <a:ext cx="2279400" cy="7389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Verdana"/>
                <a:ea typeface="Verdana"/>
                <a:cs typeface="Verdana"/>
                <a:sym typeface="Verdana"/>
              </a:rPr>
              <a:t>18. </a:t>
            </a:r>
            <a:r>
              <a:rPr lang="en" sz="1200" b="0" i="0" u="none" strike="noStrike" cap="none">
                <a:solidFill>
                  <a:srgbClr val="000000"/>
                </a:solidFill>
                <a:latin typeface="Verdana"/>
                <a:ea typeface="Verdana"/>
                <a:cs typeface="Verdana"/>
                <a:sym typeface="Verdana"/>
              </a:rPr>
              <a:t>I think you need to attend the coaches training.</a:t>
            </a:r>
            <a:endParaRPr sz="1200" b="0" i="0" u="none" strike="noStrike" cap="none">
              <a:solidFill>
                <a:srgbClr val="000000"/>
              </a:solidFill>
              <a:latin typeface="Verdana"/>
              <a:ea typeface="Verdana"/>
              <a:cs typeface="Verdana"/>
              <a:sym typeface="Verdana"/>
            </a:endParaRPr>
          </a:p>
        </p:txBody>
      </p:sp>
      <p:sp>
        <p:nvSpPr>
          <p:cNvPr id="574" name="Google Shape;574;p57"/>
          <p:cNvSpPr txBox="1"/>
          <p:nvPr/>
        </p:nvSpPr>
        <p:spPr>
          <a:xfrm>
            <a:off x="5076675" y="6080875"/>
            <a:ext cx="2279400" cy="7389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Verdana"/>
                <a:ea typeface="Verdana"/>
                <a:cs typeface="Verdana"/>
                <a:sym typeface="Verdana"/>
              </a:rPr>
              <a:t>17. </a:t>
            </a:r>
            <a:r>
              <a:rPr lang="en" sz="1200" b="0" i="0" u="none" strike="noStrike" cap="none">
                <a:solidFill>
                  <a:srgbClr val="000000"/>
                </a:solidFill>
                <a:latin typeface="Verdana"/>
                <a:ea typeface="Verdana"/>
                <a:cs typeface="Verdana"/>
                <a:sym typeface="Verdana"/>
              </a:rPr>
              <a:t>When you say the kids are resistant, what do you mean?</a:t>
            </a:r>
            <a:endParaRPr sz="1200" b="0" i="0" u="none" strike="noStrike" cap="none">
              <a:solidFill>
                <a:srgbClr val="000000"/>
              </a:solidFill>
              <a:latin typeface="Verdana"/>
              <a:ea typeface="Verdana"/>
              <a:cs typeface="Verdana"/>
              <a:sym typeface="Verdana"/>
            </a:endParaRPr>
          </a:p>
        </p:txBody>
      </p:sp>
      <p:sp>
        <p:nvSpPr>
          <p:cNvPr id="575" name="Google Shape;575;p57"/>
          <p:cNvSpPr txBox="1"/>
          <p:nvPr/>
        </p:nvSpPr>
        <p:spPr>
          <a:xfrm>
            <a:off x="5076675" y="5425425"/>
            <a:ext cx="2279400" cy="554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Verdana"/>
                <a:ea typeface="Verdana"/>
                <a:cs typeface="Verdana"/>
                <a:sym typeface="Verdana"/>
              </a:rPr>
              <a:t>16. </a:t>
            </a:r>
            <a:r>
              <a:rPr lang="en" sz="1200" b="0" i="0" u="none" strike="noStrike" cap="none">
                <a:solidFill>
                  <a:srgbClr val="000000"/>
                </a:solidFill>
                <a:latin typeface="Verdana"/>
                <a:ea typeface="Verdana"/>
                <a:cs typeface="Verdana"/>
                <a:sym typeface="Verdana"/>
              </a:rPr>
              <a:t>What do those meetings look like?</a:t>
            </a:r>
            <a:endParaRPr sz="1200" b="0" i="0" u="none" strike="noStrike" cap="none">
              <a:solidFill>
                <a:srgbClr val="000000"/>
              </a:solidFill>
              <a:latin typeface="Verdana"/>
              <a:ea typeface="Verdana"/>
              <a:cs typeface="Verdana"/>
              <a:sym typeface="Verdana"/>
            </a:endParaRPr>
          </a:p>
        </p:txBody>
      </p:sp>
      <p:sp>
        <p:nvSpPr>
          <p:cNvPr id="576" name="Google Shape;576;p57"/>
          <p:cNvSpPr txBox="1"/>
          <p:nvPr/>
        </p:nvSpPr>
        <p:spPr>
          <a:xfrm>
            <a:off x="2619225" y="9231400"/>
            <a:ext cx="2279400" cy="554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Verdana"/>
                <a:ea typeface="Verdana"/>
                <a:cs typeface="Verdana"/>
                <a:sym typeface="Verdana"/>
              </a:rPr>
              <a:t>14. </a:t>
            </a:r>
            <a:r>
              <a:rPr lang="en" sz="1200" b="0" i="0" u="none" strike="noStrike" cap="none">
                <a:solidFill>
                  <a:srgbClr val="000000"/>
                </a:solidFill>
                <a:latin typeface="Verdana"/>
                <a:ea typeface="Verdana"/>
                <a:cs typeface="Verdana"/>
                <a:sym typeface="Verdana"/>
              </a:rPr>
              <a:t>Let’s talk about your progress.</a:t>
            </a:r>
            <a:endParaRPr sz="1200" b="0" i="0" u="none" strike="noStrike" cap="none">
              <a:solidFill>
                <a:srgbClr val="000000"/>
              </a:solidFill>
              <a:latin typeface="Verdana"/>
              <a:ea typeface="Verdana"/>
              <a:cs typeface="Verdana"/>
              <a:sym typeface="Verdana"/>
            </a:endParaRPr>
          </a:p>
        </p:txBody>
      </p:sp>
      <p:sp>
        <p:nvSpPr>
          <p:cNvPr id="577" name="Google Shape;577;p57"/>
          <p:cNvSpPr txBox="1"/>
          <p:nvPr/>
        </p:nvSpPr>
        <p:spPr>
          <a:xfrm>
            <a:off x="2619225" y="4555850"/>
            <a:ext cx="2279400" cy="7389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Verdana"/>
                <a:ea typeface="Verdana"/>
                <a:cs typeface="Verdana"/>
                <a:sym typeface="Verdana"/>
              </a:rPr>
              <a:t>8. </a:t>
            </a:r>
            <a:r>
              <a:rPr lang="en" sz="1200" b="0" i="0" u="none" strike="noStrike" cap="none">
                <a:solidFill>
                  <a:srgbClr val="000000"/>
                </a:solidFill>
                <a:latin typeface="Verdana"/>
                <a:ea typeface="Verdana"/>
                <a:cs typeface="Verdana"/>
                <a:sym typeface="Verdana"/>
              </a:rPr>
              <a:t>You’ve had over a month already to do the matrix.</a:t>
            </a:r>
            <a:endParaRPr sz="1200" b="0" i="0" u="none" strike="noStrike" cap="none">
              <a:solidFill>
                <a:srgbClr val="000000"/>
              </a:solidFill>
              <a:latin typeface="Verdana"/>
              <a:ea typeface="Verdana"/>
              <a:cs typeface="Verdana"/>
              <a:sym typeface="Verdana"/>
            </a:endParaRPr>
          </a:p>
        </p:txBody>
      </p:sp>
      <p:sp>
        <p:nvSpPr>
          <p:cNvPr id="578" name="Google Shape;578;p57"/>
          <p:cNvSpPr txBox="1"/>
          <p:nvPr/>
        </p:nvSpPr>
        <p:spPr>
          <a:xfrm>
            <a:off x="161775" y="5527125"/>
            <a:ext cx="2279400" cy="9234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Verdana"/>
                <a:ea typeface="Verdana"/>
                <a:cs typeface="Verdana"/>
                <a:sym typeface="Verdana"/>
              </a:rPr>
              <a:t>2. </a:t>
            </a:r>
            <a:r>
              <a:rPr lang="en" sz="1200" b="0" i="0" u="none" strike="noStrike" cap="none">
                <a:solidFill>
                  <a:srgbClr val="000000"/>
                </a:solidFill>
                <a:latin typeface="Verdana"/>
                <a:ea typeface="Verdana"/>
                <a:cs typeface="Verdana"/>
                <a:sym typeface="Verdana"/>
              </a:rPr>
              <a:t>I’m concerned that you aren’t further along with your matrix. What exactly is happening with that?</a:t>
            </a:r>
            <a:endParaRPr sz="1200" b="0" i="0" u="none" strike="noStrike" cap="none">
              <a:solidFill>
                <a:srgbClr val="000000"/>
              </a:solidFill>
              <a:latin typeface="Verdana"/>
              <a:ea typeface="Verdana"/>
              <a:cs typeface="Verdana"/>
              <a:sym typeface="Verdana"/>
            </a:endParaRPr>
          </a:p>
        </p:txBody>
      </p:sp>
      <p:sp>
        <p:nvSpPr>
          <p:cNvPr id="579" name="Google Shape;579;p57"/>
          <p:cNvSpPr txBox="1"/>
          <p:nvPr/>
        </p:nvSpPr>
        <p:spPr>
          <a:xfrm>
            <a:off x="161775" y="6533625"/>
            <a:ext cx="2279400" cy="7389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Verdana"/>
                <a:ea typeface="Verdana"/>
                <a:cs typeface="Verdana"/>
                <a:sym typeface="Verdana"/>
              </a:rPr>
              <a:t>3. </a:t>
            </a:r>
            <a:r>
              <a:rPr lang="en" sz="1200" b="0" i="0" u="none" strike="noStrike" cap="none">
                <a:solidFill>
                  <a:srgbClr val="000000"/>
                </a:solidFill>
                <a:latin typeface="Verdana"/>
                <a:ea typeface="Verdana"/>
                <a:cs typeface="Verdana"/>
                <a:sym typeface="Verdana"/>
              </a:rPr>
              <a:t>Do you think you are being effective at reeling them in?</a:t>
            </a:r>
            <a:endParaRPr sz="1200" b="0" i="0" u="none" strike="noStrike" cap="none">
              <a:solidFill>
                <a:srgbClr val="000000"/>
              </a:solidFill>
              <a:latin typeface="Verdana"/>
              <a:ea typeface="Verdana"/>
              <a:cs typeface="Verdana"/>
              <a:sym typeface="Verdana"/>
            </a:endParaRPr>
          </a:p>
        </p:txBody>
      </p:sp>
      <p:sp>
        <p:nvSpPr>
          <p:cNvPr id="580" name="Google Shape;580;p57"/>
          <p:cNvSpPr txBox="1"/>
          <p:nvPr/>
        </p:nvSpPr>
        <p:spPr>
          <a:xfrm>
            <a:off x="5076675" y="4769975"/>
            <a:ext cx="2279400" cy="554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Verdana"/>
                <a:ea typeface="Verdana"/>
                <a:cs typeface="Verdana"/>
                <a:sym typeface="Verdana"/>
              </a:rPr>
              <a:t>15. </a:t>
            </a:r>
            <a:r>
              <a:rPr lang="en" sz="1200" b="0" i="0" u="none" strike="noStrike" cap="none">
                <a:solidFill>
                  <a:srgbClr val="000000"/>
                </a:solidFill>
                <a:latin typeface="Verdana"/>
                <a:ea typeface="Verdana"/>
                <a:cs typeface="Verdana"/>
                <a:sym typeface="Verdana"/>
              </a:rPr>
              <a:t>Why are you meeting several times a week?</a:t>
            </a:r>
            <a:endParaRPr sz="1200" b="0" i="0" u="none" strike="noStrike" cap="none">
              <a:solidFill>
                <a:srgbClr val="000000"/>
              </a:solidFill>
              <a:latin typeface="Verdana"/>
              <a:ea typeface="Verdana"/>
              <a:cs typeface="Verdana"/>
              <a:sym typeface="Verdana"/>
            </a:endParaRPr>
          </a:p>
        </p:txBody>
      </p:sp>
      <p:sp>
        <p:nvSpPr>
          <p:cNvPr id="581" name="Google Shape;581;p57"/>
          <p:cNvSpPr txBox="1"/>
          <p:nvPr/>
        </p:nvSpPr>
        <p:spPr>
          <a:xfrm>
            <a:off x="161775" y="9082425"/>
            <a:ext cx="2279400" cy="7389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Verdana"/>
                <a:ea typeface="Verdana"/>
                <a:cs typeface="Verdana"/>
                <a:sym typeface="Verdana"/>
              </a:rPr>
              <a:t>7. </a:t>
            </a:r>
            <a:r>
              <a:rPr lang="en" sz="1200" b="0" i="0" u="none" strike="noStrike" cap="none">
                <a:solidFill>
                  <a:srgbClr val="000000"/>
                </a:solidFill>
                <a:latin typeface="Verdana"/>
                <a:ea typeface="Verdana"/>
                <a:cs typeface="Verdana"/>
                <a:sym typeface="Verdana"/>
              </a:rPr>
              <a:t>What negative behaviors do they want to list?</a:t>
            </a:r>
            <a:endParaRPr sz="1200" b="0" i="0" u="none" strike="noStrike" cap="none">
              <a:solidFill>
                <a:srgbClr val="000000"/>
              </a:solidFill>
              <a:latin typeface="Verdana"/>
              <a:ea typeface="Verdana"/>
              <a:cs typeface="Verdana"/>
              <a:sym typeface="Verdana"/>
            </a:endParaRPr>
          </a:p>
        </p:txBody>
      </p:sp>
      <p:sp>
        <p:nvSpPr>
          <p:cNvPr id="582" name="Google Shape;582;p57"/>
          <p:cNvSpPr txBox="1"/>
          <p:nvPr/>
        </p:nvSpPr>
        <p:spPr>
          <a:xfrm>
            <a:off x="5076675" y="9082425"/>
            <a:ext cx="2279400" cy="554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Verdana"/>
                <a:ea typeface="Verdana"/>
                <a:cs typeface="Verdana"/>
                <a:sym typeface="Verdana"/>
              </a:rPr>
              <a:t>20. </a:t>
            </a:r>
            <a:r>
              <a:rPr lang="en" sz="1200" b="0" i="0" u="none" strike="noStrike" cap="none">
                <a:solidFill>
                  <a:srgbClr val="000000"/>
                </a:solidFill>
                <a:latin typeface="Verdana"/>
                <a:ea typeface="Verdana"/>
                <a:cs typeface="Verdana"/>
                <a:sym typeface="Verdana"/>
              </a:rPr>
              <a:t>That sounds very frustrating!</a:t>
            </a:r>
            <a:endParaRPr sz="1200" b="0" i="0" u="none" strike="noStrike" cap="none">
              <a:solidFill>
                <a:srgbClr val="000000"/>
              </a:solidFill>
              <a:latin typeface="Verdana"/>
              <a:ea typeface="Verdana"/>
              <a:cs typeface="Verdana"/>
              <a:sym typeface="Verdan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86"/>
        <p:cNvGrpSpPr/>
        <p:nvPr/>
      </p:nvGrpSpPr>
      <p:grpSpPr>
        <a:xfrm>
          <a:off x="0" y="0"/>
          <a:ext cx="0" cy="0"/>
          <a:chOff x="0" y="0"/>
          <a:chExt cx="0" cy="0"/>
        </a:xfrm>
      </p:grpSpPr>
      <p:graphicFrame>
        <p:nvGraphicFramePr>
          <p:cNvPr id="587" name="Google Shape;587;p58"/>
          <p:cNvGraphicFramePr/>
          <p:nvPr/>
        </p:nvGraphicFramePr>
        <p:xfrm>
          <a:off x="219075" y="495300"/>
          <a:ext cx="7372350" cy="9844955"/>
        </p:xfrm>
        <a:graphic>
          <a:graphicData uri="http://schemas.openxmlformats.org/drawingml/2006/table">
            <a:tbl>
              <a:tblPr>
                <a:noFill/>
                <a:tableStyleId>{40DF4CF2-89E7-4560-8550-C0D35A538CD6}</a:tableStyleId>
              </a:tblPr>
              <a:tblGrid>
                <a:gridCol w="2457450">
                  <a:extLst>
                    <a:ext uri="{9D8B030D-6E8A-4147-A177-3AD203B41FA5}">
                      <a16:colId xmlns:a16="http://schemas.microsoft.com/office/drawing/2014/main" val="20000"/>
                    </a:ext>
                  </a:extLst>
                </a:gridCol>
                <a:gridCol w="2457450">
                  <a:extLst>
                    <a:ext uri="{9D8B030D-6E8A-4147-A177-3AD203B41FA5}">
                      <a16:colId xmlns:a16="http://schemas.microsoft.com/office/drawing/2014/main" val="20001"/>
                    </a:ext>
                  </a:extLst>
                </a:gridCol>
                <a:gridCol w="2457450">
                  <a:extLst>
                    <a:ext uri="{9D8B030D-6E8A-4147-A177-3AD203B41FA5}">
                      <a16:colId xmlns:a16="http://schemas.microsoft.com/office/drawing/2014/main" val="20002"/>
                    </a:ext>
                  </a:extLst>
                </a:gridCol>
              </a:tblGrid>
              <a:tr h="609575">
                <a:tc gridSpan="2">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Verdana"/>
                          <a:ea typeface="Verdana"/>
                          <a:cs typeface="Verdana"/>
                          <a:sym typeface="Verdana"/>
                        </a:rPr>
                        <a:t>Example of Clarifying</a:t>
                      </a:r>
                      <a:endParaRPr sz="1400" b="1" u="none" strike="noStrike" cap="none">
                        <a:latin typeface="Verdana"/>
                        <a:ea typeface="Verdana"/>
                        <a:cs typeface="Verdana"/>
                        <a:sym typeface="Verdana"/>
                      </a:endParaRPr>
                    </a:p>
                  </a:txBody>
                  <a:tcPr marL="91425" marR="91425" marT="91425" marB="91425"/>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Verdana"/>
                          <a:ea typeface="Verdana"/>
                          <a:cs typeface="Verdana"/>
                          <a:sym typeface="Verdana"/>
                        </a:rPr>
                        <a:t>Non-example of Clarifying</a:t>
                      </a:r>
                      <a:endParaRPr sz="1400" b="1" u="none" strike="noStrike" cap="none">
                        <a:latin typeface="Verdana"/>
                        <a:ea typeface="Verdana"/>
                        <a:cs typeface="Verdana"/>
                        <a:sym typeface="Verdana"/>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Verdana"/>
                          <a:ea typeface="Verdana"/>
                          <a:cs typeface="Verdana"/>
                          <a:sym typeface="Verdana"/>
                        </a:rPr>
                        <a:t>Takes conversation in a positive direction</a:t>
                      </a:r>
                      <a:endParaRPr sz="1400" b="1" u="none" strike="noStrike" cap="none">
                        <a:latin typeface="Verdana"/>
                        <a:ea typeface="Verdana"/>
                        <a:cs typeface="Verdana"/>
                        <a:sym typeface="Verdana"/>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Verdana"/>
                          <a:ea typeface="Verdana"/>
                          <a:cs typeface="Verdana"/>
                          <a:sym typeface="Verdana"/>
                        </a:rPr>
                        <a:t>Takes Conversation in a negative direction</a:t>
                      </a:r>
                      <a:endParaRPr sz="1400" b="1" u="none" strike="noStrike" cap="none">
                        <a:latin typeface="Verdana"/>
                        <a:ea typeface="Verdana"/>
                        <a:cs typeface="Verdana"/>
                        <a:sym typeface="Verdana"/>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
                          <a:latin typeface="Verdana"/>
                          <a:ea typeface="Verdana"/>
                          <a:cs typeface="Verdana"/>
                          <a:sym typeface="Verdana"/>
                        </a:rPr>
                        <a:t>1</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Verdana"/>
                        <a:ea typeface="Verdana"/>
                        <a:cs typeface="Verdana"/>
                        <a:sym typeface="Verdan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
                          <a:latin typeface="Verdana"/>
                          <a:ea typeface="Verdana"/>
                          <a:cs typeface="Verdana"/>
                          <a:sym typeface="Verdana"/>
                        </a:rPr>
                        <a:t>5</a:t>
                      </a:r>
                      <a:endParaRPr sz="1400" u="none" strike="noStrike" cap="none">
                        <a:latin typeface="Verdana"/>
                        <a:ea typeface="Verdana"/>
                        <a:cs typeface="Verdana"/>
                        <a:sym typeface="Verdan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dirty="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 dirty="0">
                          <a:latin typeface="Verdana"/>
                          <a:ea typeface="Verdana"/>
                          <a:cs typeface="Verdana"/>
                          <a:sym typeface="Verdana"/>
                        </a:rPr>
                        <a:t>2</a:t>
                      </a:r>
                      <a:endParaRPr dirty="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Verdana"/>
                        <a:ea typeface="Verdana"/>
                        <a:cs typeface="Verdana"/>
                        <a:sym typeface="Verdana"/>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91"/>
        <p:cNvGrpSpPr/>
        <p:nvPr/>
      </p:nvGrpSpPr>
      <p:grpSpPr>
        <a:xfrm>
          <a:off x="0" y="0"/>
          <a:ext cx="0" cy="0"/>
          <a:chOff x="0" y="0"/>
          <a:chExt cx="0" cy="0"/>
        </a:xfrm>
      </p:grpSpPr>
      <p:pic>
        <p:nvPicPr>
          <p:cNvPr id="592" name="Google Shape;592;p5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28600" y="1524000"/>
            <a:ext cx="7372350" cy="8324850"/>
          </a:xfrm>
          <a:prstGeom prst="rect">
            <a:avLst/>
          </a:prstGeom>
          <a:noFill/>
          <a:ln>
            <a:noFill/>
          </a:ln>
        </p:spPr>
      </p:pic>
      <p:sp>
        <p:nvSpPr>
          <p:cNvPr id="593" name="Google Shape;593;p59"/>
          <p:cNvSpPr txBox="1"/>
          <p:nvPr/>
        </p:nvSpPr>
        <p:spPr>
          <a:xfrm>
            <a:off x="228600" y="238125"/>
            <a:ext cx="7372500" cy="8313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highlight>
                  <a:srgbClr val="FFFF00"/>
                </a:highlight>
                <a:latin typeface="Verdana"/>
                <a:ea typeface="Verdana"/>
                <a:cs typeface="Verdana"/>
                <a:sym typeface="Verdana"/>
              </a:rPr>
              <a:t>Demonstration </a:t>
            </a:r>
            <a:r>
              <a:rPr lang="en" sz="1400" b="1" i="0" u="none" strike="noStrike" cap="none">
                <a:solidFill>
                  <a:srgbClr val="000000"/>
                </a:solidFill>
                <a:latin typeface="Verdana"/>
                <a:ea typeface="Verdana"/>
                <a:cs typeface="Verdana"/>
                <a:sym typeface="Verdana"/>
              </a:rPr>
              <a:t>-</a:t>
            </a:r>
            <a:r>
              <a:rPr lang="en" sz="1400" b="0" i="0" u="none" strike="noStrike" cap="none">
                <a:solidFill>
                  <a:srgbClr val="000000"/>
                </a:solidFill>
                <a:latin typeface="Verdana"/>
                <a:ea typeface="Verdana"/>
                <a:cs typeface="Verdana"/>
                <a:sym typeface="Verdana"/>
              </a:rPr>
              <a:t> Using the </a:t>
            </a:r>
            <a:r>
              <a:rPr lang="en" sz="1400" b="0" i="0" u="sng" strike="noStrike" cap="none">
                <a:solidFill>
                  <a:schemeClr val="accent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Reflective Communication Tally Sheet</a:t>
            </a:r>
            <a:r>
              <a:rPr lang="en" sz="1400" b="0" i="0" u="none" strike="noStrike" cap="none">
                <a:solidFill>
                  <a:schemeClr val="accent1"/>
                </a:solidFill>
                <a:latin typeface="Verdana"/>
                <a:ea typeface="Verdana"/>
                <a:cs typeface="Verdana"/>
                <a:sym typeface="Verdana"/>
              </a:rPr>
              <a:t> </a:t>
            </a:r>
            <a:r>
              <a:rPr lang="en" sz="1400" b="0" i="0" u="none" strike="noStrike" cap="none">
                <a:solidFill>
                  <a:srgbClr val="000000"/>
                </a:solidFill>
                <a:latin typeface="Verdana"/>
                <a:ea typeface="Verdana"/>
                <a:cs typeface="Verdana"/>
                <a:sym typeface="Verdana"/>
              </a:rPr>
              <a:t>below, record the communication skills observed in the demonstration provided. Capture as much of the language used as possible.</a:t>
            </a:r>
            <a:endParaRPr sz="1400" b="0" i="0" u="none" strike="noStrike" cap="none">
              <a:solidFill>
                <a:srgbClr val="000000"/>
              </a:solidFill>
              <a:latin typeface="Verdana"/>
              <a:ea typeface="Verdana"/>
              <a:cs typeface="Verdana"/>
              <a:sym typeface="Verdana"/>
            </a:endParaRPr>
          </a:p>
        </p:txBody>
      </p:sp>
      <p:sp>
        <p:nvSpPr>
          <p:cNvPr id="594" name="Google Shape;594;p59">
            <a:extLst>
              <a:ext uri="{C183D7F6-B498-43B3-948B-1728B52AA6E4}">
                <adec:decorative xmlns:adec="http://schemas.microsoft.com/office/drawing/2017/decorative" val="1"/>
              </a:ext>
            </a:extLst>
          </p:cNvPr>
          <p:cNvSpPr txBox="1"/>
          <p:nvPr/>
        </p:nvSpPr>
        <p:spPr>
          <a:xfrm>
            <a:off x="3181350" y="254317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595" name="Google Shape;595;p59">
            <a:extLst>
              <a:ext uri="{C183D7F6-B498-43B3-948B-1728B52AA6E4}">
                <adec:decorative xmlns:adec="http://schemas.microsoft.com/office/drawing/2017/decorative" val="1"/>
              </a:ext>
            </a:extLst>
          </p:cNvPr>
          <p:cNvSpPr txBox="1"/>
          <p:nvPr/>
        </p:nvSpPr>
        <p:spPr>
          <a:xfrm>
            <a:off x="3333750" y="269557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596" name="Google Shape;596;p59">
            <a:extLst>
              <a:ext uri="{C183D7F6-B498-43B3-948B-1728B52AA6E4}">
                <adec:decorative xmlns:adec="http://schemas.microsoft.com/office/drawing/2017/decorative" val="1"/>
              </a:ext>
            </a:extLst>
          </p:cNvPr>
          <p:cNvSpPr txBox="1"/>
          <p:nvPr/>
        </p:nvSpPr>
        <p:spPr>
          <a:xfrm>
            <a:off x="3181350" y="254317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597" name="Google Shape;597;p59">
            <a:extLst>
              <a:ext uri="{C183D7F6-B498-43B3-948B-1728B52AA6E4}">
                <adec:decorative xmlns:adec="http://schemas.microsoft.com/office/drawing/2017/decorative" val="1"/>
              </a:ext>
            </a:extLst>
          </p:cNvPr>
          <p:cNvSpPr txBox="1"/>
          <p:nvPr/>
        </p:nvSpPr>
        <p:spPr>
          <a:xfrm>
            <a:off x="4838700" y="355297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598" name="Google Shape;598;p59">
            <a:extLst>
              <a:ext uri="{C183D7F6-B498-43B3-948B-1728B52AA6E4}">
                <adec:decorative xmlns:adec="http://schemas.microsoft.com/office/drawing/2017/decorative" val="1"/>
              </a:ext>
            </a:extLst>
          </p:cNvPr>
          <p:cNvSpPr txBox="1"/>
          <p:nvPr/>
        </p:nvSpPr>
        <p:spPr>
          <a:xfrm>
            <a:off x="4771950" y="4610400"/>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599" name="Google Shape;599;p59">
            <a:extLst>
              <a:ext uri="{C183D7F6-B498-43B3-948B-1728B52AA6E4}">
                <adec:decorative xmlns:adec="http://schemas.microsoft.com/office/drawing/2017/decorative" val="1"/>
              </a:ext>
            </a:extLst>
          </p:cNvPr>
          <p:cNvSpPr txBox="1"/>
          <p:nvPr/>
        </p:nvSpPr>
        <p:spPr>
          <a:xfrm>
            <a:off x="4771950" y="2495550"/>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00" name="Google Shape;600;p59">
            <a:extLst>
              <a:ext uri="{C183D7F6-B498-43B3-948B-1728B52AA6E4}">
                <adec:decorative xmlns:adec="http://schemas.microsoft.com/office/drawing/2017/decorative" val="1"/>
              </a:ext>
            </a:extLst>
          </p:cNvPr>
          <p:cNvSpPr txBox="1"/>
          <p:nvPr/>
        </p:nvSpPr>
        <p:spPr>
          <a:xfrm>
            <a:off x="3181350" y="355297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01" name="Google Shape;601;p59">
            <a:extLst>
              <a:ext uri="{C183D7F6-B498-43B3-948B-1728B52AA6E4}">
                <adec:decorative xmlns:adec="http://schemas.microsoft.com/office/drawing/2017/decorative" val="1"/>
              </a:ext>
            </a:extLst>
          </p:cNvPr>
          <p:cNvSpPr txBox="1"/>
          <p:nvPr/>
        </p:nvSpPr>
        <p:spPr>
          <a:xfrm>
            <a:off x="3167100" y="5981700"/>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02" name="Google Shape;602;p59">
            <a:extLst>
              <a:ext uri="{C183D7F6-B498-43B3-948B-1728B52AA6E4}">
                <adec:decorative xmlns:adec="http://schemas.microsoft.com/office/drawing/2017/decorative" val="1"/>
              </a:ext>
            </a:extLst>
          </p:cNvPr>
          <p:cNvSpPr txBox="1"/>
          <p:nvPr/>
        </p:nvSpPr>
        <p:spPr>
          <a:xfrm>
            <a:off x="4771950" y="6057900"/>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03" name="Google Shape;603;p59">
            <a:extLst>
              <a:ext uri="{C183D7F6-B498-43B3-948B-1728B52AA6E4}">
                <adec:decorative xmlns:adec="http://schemas.microsoft.com/office/drawing/2017/decorative" val="1"/>
              </a:ext>
            </a:extLst>
          </p:cNvPr>
          <p:cNvSpPr txBox="1"/>
          <p:nvPr/>
        </p:nvSpPr>
        <p:spPr>
          <a:xfrm>
            <a:off x="4771950" y="701992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04" name="Google Shape;604;p59">
            <a:extLst>
              <a:ext uri="{C183D7F6-B498-43B3-948B-1728B52AA6E4}">
                <adec:decorative xmlns:adec="http://schemas.microsoft.com/office/drawing/2017/decorative" val="1"/>
              </a:ext>
            </a:extLst>
          </p:cNvPr>
          <p:cNvSpPr txBox="1"/>
          <p:nvPr/>
        </p:nvSpPr>
        <p:spPr>
          <a:xfrm>
            <a:off x="3167100" y="701992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05" name="Google Shape;605;p59">
            <a:extLst>
              <a:ext uri="{C183D7F6-B498-43B3-948B-1728B52AA6E4}">
                <adec:decorative xmlns:adec="http://schemas.microsoft.com/office/drawing/2017/decorative" val="1"/>
              </a:ext>
            </a:extLst>
          </p:cNvPr>
          <p:cNvSpPr txBox="1"/>
          <p:nvPr/>
        </p:nvSpPr>
        <p:spPr>
          <a:xfrm>
            <a:off x="4838700" y="808672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06" name="Google Shape;606;p59">
            <a:extLst>
              <a:ext uri="{C183D7F6-B498-43B3-948B-1728B52AA6E4}">
                <adec:decorative xmlns:adec="http://schemas.microsoft.com/office/drawing/2017/decorative" val="1"/>
              </a:ext>
            </a:extLst>
          </p:cNvPr>
          <p:cNvSpPr txBox="1"/>
          <p:nvPr/>
        </p:nvSpPr>
        <p:spPr>
          <a:xfrm>
            <a:off x="3124200" y="8058138"/>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610"/>
        <p:cNvGrpSpPr/>
        <p:nvPr/>
      </p:nvGrpSpPr>
      <p:grpSpPr>
        <a:xfrm>
          <a:off x="0" y="0"/>
          <a:ext cx="0" cy="0"/>
          <a:chOff x="0" y="0"/>
          <a:chExt cx="0" cy="0"/>
        </a:xfrm>
      </p:grpSpPr>
      <p:pic>
        <p:nvPicPr>
          <p:cNvPr id="611" name="Google Shape;611;p6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28600" y="1524000"/>
            <a:ext cx="7372350" cy="8324850"/>
          </a:xfrm>
          <a:prstGeom prst="rect">
            <a:avLst/>
          </a:prstGeom>
          <a:noFill/>
          <a:ln>
            <a:noFill/>
          </a:ln>
        </p:spPr>
      </p:pic>
      <p:sp>
        <p:nvSpPr>
          <p:cNvPr id="612" name="Google Shape;612;p60"/>
          <p:cNvSpPr txBox="1"/>
          <p:nvPr/>
        </p:nvSpPr>
        <p:spPr>
          <a:xfrm>
            <a:off x="228600" y="161925"/>
            <a:ext cx="7372500" cy="1262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highlight>
                  <a:srgbClr val="FFFF00"/>
                </a:highlight>
                <a:latin typeface="Verdana"/>
                <a:ea typeface="Verdana"/>
                <a:cs typeface="Verdana"/>
                <a:sym typeface="Verdana"/>
              </a:rPr>
              <a:t>Practice </a:t>
            </a:r>
            <a:r>
              <a:rPr lang="en" sz="1400" b="1" i="0" u="none" strike="noStrike" cap="none">
                <a:solidFill>
                  <a:srgbClr val="000000"/>
                </a:solidFill>
                <a:latin typeface="Verdana"/>
                <a:ea typeface="Verdana"/>
                <a:cs typeface="Verdana"/>
                <a:sym typeface="Verdana"/>
              </a:rPr>
              <a:t>-</a:t>
            </a:r>
            <a:r>
              <a:rPr lang="en" sz="1400" b="0" i="0" u="none" strike="noStrike" cap="none">
                <a:solidFill>
                  <a:srgbClr val="000000"/>
                </a:solidFill>
                <a:latin typeface="Verdana"/>
                <a:ea typeface="Verdana"/>
                <a:cs typeface="Verdana"/>
                <a:sym typeface="Verdana"/>
              </a:rPr>
              <a:t> Time to cross the red line! As you practice in triads, each person will have a role - coach, coachee, and observer. The coachee will use the scenario they wrote down earlier in the day. The coach should try to avoid using the “bottom two” skills - it’s hard! Observer offers feedback to the coach by factually sharing what was observed including language used. Switch roles. </a:t>
            </a:r>
            <a:endParaRPr sz="1400" b="0" i="0" u="none" strike="noStrike" cap="none">
              <a:solidFill>
                <a:srgbClr val="000000"/>
              </a:solidFill>
              <a:latin typeface="Verdana"/>
              <a:ea typeface="Verdana"/>
              <a:cs typeface="Verdana"/>
              <a:sym typeface="Verdana"/>
            </a:endParaRPr>
          </a:p>
        </p:txBody>
      </p:sp>
      <p:sp>
        <p:nvSpPr>
          <p:cNvPr id="613" name="Google Shape;613;p60">
            <a:extLst>
              <a:ext uri="{C183D7F6-B498-43B3-948B-1728B52AA6E4}">
                <adec:decorative xmlns:adec="http://schemas.microsoft.com/office/drawing/2017/decorative" val="1"/>
              </a:ext>
            </a:extLst>
          </p:cNvPr>
          <p:cNvSpPr txBox="1"/>
          <p:nvPr/>
        </p:nvSpPr>
        <p:spPr>
          <a:xfrm>
            <a:off x="3181350" y="254317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14" name="Google Shape;614;p60">
            <a:extLst>
              <a:ext uri="{C183D7F6-B498-43B3-948B-1728B52AA6E4}">
                <adec:decorative xmlns:adec="http://schemas.microsoft.com/office/drawing/2017/decorative" val="1"/>
              </a:ext>
            </a:extLst>
          </p:cNvPr>
          <p:cNvSpPr txBox="1"/>
          <p:nvPr/>
        </p:nvSpPr>
        <p:spPr>
          <a:xfrm>
            <a:off x="4810125" y="254317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15" name="Google Shape;615;p60">
            <a:extLst>
              <a:ext uri="{C183D7F6-B498-43B3-948B-1728B52AA6E4}">
                <adec:decorative xmlns:adec="http://schemas.microsoft.com/office/drawing/2017/decorative" val="1"/>
              </a:ext>
            </a:extLst>
          </p:cNvPr>
          <p:cNvSpPr txBox="1"/>
          <p:nvPr/>
        </p:nvSpPr>
        <p:spPr>
          <a:xfrm>
            <a:off x="3167100" y="3543300"/>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16" name="Google Shape;616;p60">
            <a:extLst>
              <a:ext uri="{C183D7F6-B498-43B3-948B-1728B52AA6E4}">
                <adec:decorative xmlns:adec="http://schemas.microsoft.com/office/drawing/2017/decorative" val="1"/>
              </a:ext>
            </a:extLst>
          </p:cNvPr>
          <p:cNvSpPr txBox="1"/>
          <p:nvPr/>
        </p:nvSpPr>
        <p:spPr>
          <a:xfrm>
            <a:off x="4810125" y="349567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17" name="Google Shape;617;p60">
            <a:extLst>
              <a:ext uri="{C183D7F6-B498-43B3-948B-1728B52AA6E4}">
                <adec:decorative xmlns:adec="http://schemas.microsoft.com/office/drawing/2017/decorative" val="1"/>
              </a:ext>
            </a:extLst>
          </p:cNvPr>
          <p:cNvSpPr txBox="1"/>
          <p:nvPr/>
        </p:nvSpPr>
        <p:spPr>
          <a:xfrm>
            <a:off x="3167100" y="454342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18" name="Google Shape;618;p60">
            <a:extLst>
              <a:ext uri="{C183D7F6-B498-43B3-948B-1728B52AA6E4}">
                <adec:decorative xmlns:adec="http://schemas.microsoft.com/office/drawing/2017/decorative" val="1"/>
              </a:ext>
            </a:extLst>
          </p:cNvPr>
          <p:cNvSpPr txBox="1"/>
          <p:nvPr/>
        </p:nvSpPr>
        <p:spPr>
          <a:xfrm>
            <a:off x="4810125" y="454342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19" name="Google Shape;619;p60">
            <a:extLst>
              <a:ext uri="{C183D7F6-B498-43B3-948B-1728B52AA6E4}">
                <adec:decorative xmlns:adec="http://schemas.microsoft.com/office/drawing/2017/decorative" val="1"/>
              </a:ext>
            </a:extLst>
          </p:cNvPr>
          <p:cNvSpPr txBox="1"/>
          <p:nvPr/>
        </p:nvSpPr>
        <p:spPr>
          <a:xfrm>
            <a:off x="3167100" y="6000750"/>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20" name="Google Shape;620;p60">
            <a:extLst>
              <a:ext uri="{C183D7F6-B498-43B3-948B-1728B52AA6E4}">
                <adec:decorative xmlns:adec="http://schemas.microsoft.com/office/drawing/2017/decorative" val="1"/>
              </a:ext>
            </a:extLst>
          </p:cNvPr>
          <p:cNvSpPr txBox="1"/>
          <p:nvPr/>
        </p:nvSpPr>
        <p:spPr>
          <a:xfrm>
            <a:off x="4810125" y="596752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21" name="Google Shape;621;p60">
            <a:extLst>
              <a:ext uri="{C183D7F6-B498-43B3-948B-1728B52AA6E4}">
                <adec:decorative xmlns:adec="http://schemas.microsoft.com/office/drawing/2017/decorative" val="1"/>
              </a:ext>
            </a:extLst>
          </p:cNvPr>
          <p:cNvSpPr txBox="1"/>
          <p:nvPr/>
        </p:nvSpPr>
        <p:spPr>
          <a:xfrm>
            <a:off x="3167100" y="6991350"/>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22" name="Google Shape;622;p60">
            <a:extLst>
              <a:ext uri="{C183D7F6-B498-43B3-948B-1728B52AA6E4}">
                <adec:decorative xmlns:adec="http://schemas.microsoft.com/office/drawing/2017/decorative" val="1"/>
              </a:ext>
            </a:extLst>
          </p:cNvPr>
          <p:cNvSpPr txBox="1"/>
          <p:nvPr/>
        </p:nvSpPr>
        <p:spPr>
          <a:xfrm>
            <a:off x="4895850" y="7067550"/>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23" name="Google Shape;623;p60">
            <a:extLst>
              <a:ext uri="{C183D7F6-B498-43B3-948B-1728B52AA6E4}">
                <adec:decorative xmlns:adec="http://schemas.microsoft.com/office/drawing/2017/decorative" val="1"/>
              </a:ext>
            </a:extLst>
          </p:cNvPr>
          <p:cNvSpPr txBox="1"/>
          <p:nvPr/>
        </p:nvSpPr>
        <p:spPr>
          <a:xfrm>
            <a:off x="3167100" y="806302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24" name="Google Shape;624;p60">
            <a:extLst>
              <a:ext uri="{C183D7F6-B498-43B3-948B-1728B52AA6E4}">
                <adec:decorative xmlns:adec="http://schemas.microsoft.com/office/drawing/2017/decorative" val="1"/>
              </a:ext>
            </a:extLst>
          </p:cNvPr>
          <p:cNvSpPr txBox="1"/>
          <p:nvPr/>
        </p:nvSpPr>
        <p:spPr>
          <a:xfrm>
            <a:off x="4810125" y="806302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628"/>
        <p:cNvGrpSpPr/>
        <p:nvPr/>
      </p:nvGrpSpPr>
      <p:grpSpPr>
        <a:xfrm>
          <a:off x="0" y="0"/>
          <a:ext cx="0" cy="0"/>
          <a:chOff x="0" y="0"/>
          <a:chExt cx="0" cy="0"/>
        </a:xfrm>
      </p:grpSpPr>
      <p:pic>
        <p:nvPicPr>
          <p:cNvPr id="629" name="Google Shape;629;p6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28600" y="1524000"/>
            <a:ext cx="7372350" cy="8324850"/>
          </a:xfrm>
          <a:prstGeom prst="rect">
            <a:avLst/>
          </a:prstGeom>
          <a:noFill/>
          <a:ln>
            <a:noFill/>
          </a:ln>
        </p:spPr>
      </p:pic>
      <p:sp>
        <p:nvSpPr>
          <p:cNvPr id="630" name="Google Shape;630;p61"/>
          <p:cNvSpPr txBox="1"/>
          <p:nvPr/>
        </p:nvSpPr>
        <p:spPr>
          <a:xfrm>
            <a:off x="228600" y="161925"/>
            <a:ext cx="7372500" cy="1262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highlight>
                  <a:srgbClr val="FFFF00"/>
                </a:highlight>
                <a:latin typeface="Verdana"/>
                <a:ea typeface="Verdana"/>
                <a:cs typeface="Verdana"/>
                <a:sym typeface="Verdana"/>
              </a:rPr>
              <a:t>Practice </a:t>
            </a:r>
            <a:r>
              <a:rPr lang="en" sz="1400" b="1" i="0" u="none" strike="noStrike" cap="none">
                <a:solidFill>
                  <a:srgbClr val="000000"/>
                </a:solidFill>
                <a:latin typeface="Verdana"/>
                <a:ea typeface="Verdana"/>
                <a:cs typeface="Verdana"/>
                <a:sym typeface="Verdana"/>
              </a:rPr>
              <a:t>-</a:t>
            </a:r>
            <a:r>
              <a:rPr lang="en" sz="1400" b="0" i="0" u="none" strike="noStrike" cap="none">
                <a:solidFill>
                  <a:srgbClr val="000000"/>
                </a:solidFill>
                <a:latin typeface="Verdana"/>
                <a:ea typeface="Verdana"/>
                <a:cs typeface="Verdana"/>
                <a:sym typeface="Verdana"/>
              </a:rPr>
              <a:t> Time to cross the red line! As you practice in triads, each person will have a role - coach, coachee, and observer. The coachee will use the scenario they wrote down earlier in the day. The coach should try to avoid using the “bottom two” skills - it’s hard! Observer offers feedback to the coach by factually sharing what was observed including language used. Switch roles. </a:t>
            </a:r>
            <a:endParaRPr sz="1400" b="0" i="0" u="none" strike="noStrike" cap="none">
              <a:solidFill>
                <a:srgbClr val="000000"/>
              </a:solidFill>
              <a:latin typeface="Verdana"/>
              <a:ea typeface="Verdana"/>
              <a:cs typeface="Verdana"/>
              <a:sym typeface="Verdana"/>
            </a:endParaRPr>
          </a:p>
        </p:txBody>
      </p:sp>
      <p:sp>
        <p:nvSpPr>
          <p:cNvPr id="631" name="Google Shape;631;p61">
            <a:extLst>
              <a:ext uri="{C183D7F6-B498-43B3-948B-1728B52AA6E4}">
                <adec:decorative xmlns:adec="http://schemas.microsoft.com/office/drawing/2017/decorative" val="1"/>
              </a:ext>
            </a:extLst>
          </p:cNvPr>
          <p:cNvSpPr txBox="1"/>
          <p:nvPr/>
        </p:nvSpPr>
        <p:spPr>
          <a:xfrm>
            <a:off x="3181350" y="254317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32" name="Google Shape;632;p61">
            <a:extLst>
              <a:ext uri="{C183D7F6-B498-43B3-948B-1728B52AA6E4}">
                <adec:decorative xmlns:adec="http://schemas.microsoft.com/office/drawing/2017/decorative" val="1"/>
              </a:ext>
            </a:extLst>
          </p:cNvPr>
          <p:cNvSpPr txBox="1"/>
          <p:nvPr/>
        </p:nvSpPr>
        <p:spPr>
          <a:xfrm>
            <a:off x="4838700" y="254317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33" name="Google Shape;633;p61">
            <a:extLst>
              <a:ext uri="{C183D7F6-B498-43B3-948B-1728B52AA6E4}">
                <adec:decorative xmlns:adec="http://schemas.microsoft.com/office/drawing/2017/decorative" val="1"/>
              </a:ext>
            </a:extLst>
          </p:cNvPr>
          <p:cNvSpPr txBox="1"/>
          <p:nvPr/>
        </p:nvSpPr>
        <p:spPr>
          <a:xfrm>
            <a:off x="3167100" y="3505200"/>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34" name="Google Shape;634;p61">
            <a:extLst>
              <a:ext uri="{C183D7F6-B498-43B3-948B-1728B52AA6E4}">
                <adec:decorative xmlns:adec="http://schemas.microsoft.com/office/drawing/2017/decorative" val="1"/>
              </a:ext>
            </a:extLst>
          </p:cNvPr>
          <p:cNvSpPr txBox="1"/>
          <p:nvPr/>
        </p:nvSpPr>
        <p:spPr>
          <a:xfrm>
            <a:off x="4838700" y="355282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35" name="Google Shape;635;p61">
            <a:extLst>
              <a:ext uri="{C183D7F6-B498-43B3-948B-1728B52AA6E4}">
                <adec:decorative xmlns:adec="http://schemas.microsoft.com/office/drawing/2017/decorative" val="1"/>
              </a:ext>
            </a:extLst>
          </p:cNvPr>
          <p:cNvSpPr txBox="1"/>
          <p:nvPr/>
        </p:nvSpPr>
        <p:spPr>
          <a:xfrm>
            <a:off x="3167100" y="4629000"/>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36" name="Google Shape;636;p61">
            <a:extLst>
              <a:ext uri="{C183D7F6-B498-43B3-948B-1728B52AA6E4}">
                <adec:decorative xmlns:adec="http://schemas.microsoft.com/office/drawing/2017/decorative" val="1"/>
              </a:ext>
            </a:extLst>
          </p:cNvPr>
          <p:cNvSpPr txBox="1"/>
          <p:nvPr/>
        </p:nvSpPr>
        <p:spPr>
          <a:xfrm>
            <a:off x="4838700" y="456247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37" name="Google Shape;637;p61">
            <a:extLst>
              <a:ext uri="{C183D7F6-B498-43B3-948B-1728B52AA6E4}">
                <adec:decorative xmlns:adec="http://schemas.microsoft.com/office/drawing/2017/decorative" val="1"/>
              </a:ext>
            </a:extLst>
          </p:cNvPr>
          <p:cNvSpPr txBox="1"/>
          <p:nvPr/>
        </p:nvSpPr>
        <p:spPr>
          <a:xfrm>
            <a:off x="3181350" y="598657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38" name="Google Shape;638;p61">
            <a:extLst>
              <a:ext uri="{C183D7F6-B498-43B3-948B-1728B52AA6E4}">
                <adec:decorative xmlns:adec="http://schemas.microsoft.com/office/drawing/2017/decorative" val="1"/>
              </a:ext>
            </a:extLst>
          </p:cNvPr>
          <p:cNvSpPr txBox="1"/>
          <p:nvPr/>
        </p:nvSpPr>
        <p:spPr>
          <a:xfrm>
            <a:off x="4838700" y="598657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39" name="Google Shape;639;p61">
            <a:extLst>
              <a:ext uri="{C183D7F6-B498-43B3-948B-1728B52AA6E4}">
                <adec:decorative xmlns:adec="http://schemas.microsoft.com/office/drawing/2017/decorative" val="1"/>
              </a:ext>
            </a:extLst>
          </p:cNvPr>
          <p:cNvSpPr txBox="1"/>
          <p:nvPr/>
        </p:nvSpPr>
        <p:spPr>
          <a:xfrm>
            <a:off x="3195750" y="7029450"/>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40" name="Google Shape;640;p61">
            <a:extLst>
              <a:ext uri="{C183D7F6-B498-43B3-948B-1728B52AA6E4}">
                <adec:decorative xmlns:adec="http://schemas.microsoft.com/office/drawing/2017/decorative" val="1"/>
              </a:ext>
            </a:extLst>
          </p:cNvPr>
          <p:cNvSpPr txBox="1"/>
          <p:nvPr/>
        </p:nvSpPr>
        <p:spPr>
          <a:xfrm>
            <a:off x="4772025" y="7029450"/>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41" name="Google Shape;641;p61">
            <a:extLst>
              <a:ext uri="{C183D7F6-B498-43B3-948B-1728B52AA6E4}">
                <adec:decorative xmlns:adec="http://schemas.microsoft.com/office/drawing/2017/decorative" val="1"/>
              </a:ext>
            </a:extLst>
          </p:cNvPr>
          <p:cNvSpPr txBox="1"/>
          <p:nvPr/>
        </p:nvSpPr>
        <p:spPr>
          <a:xfrm>
            <a:off x="3195675" y="802957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42" name="Google Shape;642;p61">
            <a:extLst>
              <a:ext uri="{C183D7F6-B498-43B3-948B-1728B52AA6E4}">
                <adec:decorative xmlns:adec="http://schemas.microsoft.com/office/drawing/2017/decorative" val="1"/>
              </a:ext>
            </a:extLst>
          </p:cNvPr>
          <p:cNvSpPr txBox="1"/>
          <p:nvPr/>
        </p:nvSpPr>
        <p:spPr>
          <a:xfrm>
            <a:off x="4772025" y="8072325"/>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646"/>
        <p:cNvGrpSpPr/>
        <p:nvPr/>
      </p:nvGrpSpPr>
      <p:grpSpPr>
        <a:xfrm>
          <a:off x="0" y="0"/>
          <a:ext cx="0" cy="0"/>
          <a:chOff x="0" y="0"/>
          <a:chExt cx="0" cy="0"/>
        </a:xfrm>
      </p:grpSpPr>
      <p:sp>
        <p:nvSpPr>
          <p:cNvPr id="647" name="Google Shape;647;p62"/>
          <p:cNvSpPr txBox="1"/>
          <p:nvPr/>
        </p:nvSpPr>
        <p:spPr>
          <a:xfrm>
            <a:off x="228600" y="161925"/>
            <a:ext cx="7372500" cy="19086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Verdana"/>
                <a:ea typeface="Verdana"/>
                <a:cs typeface="Verdana"/>
                <a:sym typeface="Verdana"/>
              </a:rPr>
              <a:t>Moving forward:</a:t>
            </a:r>
            <a:endParaRPr sz="1400" b="1"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Refer to the </a:t>
            </a:r>
            <a:r>
              <a:rPr lang="en" sz="1400" b="0" i="0" strike="noStrike" cap="none">
                <a:latin typeface="Verdana"/>
                <a:ea typeface="Verdana"/>
                <a:cs typeface="Verdana"/>
                <a:sym typeface="Verdana"/>
              </a:rPr>
              <a:t>Communication Skills Bookmark</a:t>
            </a:r>
            <a:r>
              <a:rPr lang="en" sz="1400" b="0" i="0" u="none" strike="noStrike" cap="none">
                <a:solidFill>
                  <a:schemeClr val="accent1"/>
                </a:solidFill>
                <a:latin typeface="Verdana"/>
                <a:ea typeface="Verdana"/>
                <a:cs typeface="Verdana"/>
                <a:sym typeface="Verdana"/>
              </a:rPr>
              <a:t> </a:t>
            </a:r>
            <a:r>
              <a:rPr lang="en" sz="1400" b="0" i="0" u="none" strike="noStrike" cap="none">
                <a:solidFill>
                  <a:srgbClr val="000000"/>
                </a:solidFill>
                <a:latin typeface="Verdana"/>
                <a:ea typeface="Verdana"/>
                <a:cs typeface="Verdana"/>
                <a:sym typeface="Verdana"/>
              </a:rPr>
              <a:t>(pg. </a:t>
            </a:r>
            <a:r>
              <a:rPr lang="en">
                <a:latin typeface="Verdana"/>
                <a:ea typeface="Verdana"/>
                <a:cs typeface="Verdana"/>
                <a:sym typeface="Verdana"/>
              </a:rPr>
              <a:t>60</a:t>
            </a:r>
            <a:r>
              <a:rPr lang="en" sz="1400" b="0" i="0" u="none" strike="noStrike" cap="none">
                <a:solidFill>
                  <a:srgbClr val="000000"/>
                </a:solidFill>
                <a:latin typeface="Verdana"/>
                <a:ea typeface="Verdana"/>
                <a:cs typeface="Verdana"/>
                <a:sym typeface="Verdana"/>
              </a:rPr>
              <a:t> in WB and in your materials folder)</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Identify a skill or belief you would like to grow and how you will monitor your progress.</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Identify others on your team(s) who would benefit from learning and practicing these skills. Make a plan for sharing.</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Watch for information about Systems Coaching 102.</a:t>
            </a:r>
            <a:endParaRPr sz="1400" b="0" i="0" u="none" strike="noStrike" cap="none">
              <a:solidFill>
                <a:srgbClr val="000000"/>
              </a:solidFill>
              <a:latin typeface="Verdana"/>
              <a:ea typeface="Verdana"/>
              <a:cs typeface="Verdana"/>
              <a:sym typeface="Verdana"/>
            </a:endParaRPr>
          </a:p>
        </p:txBody>
      </p:sp>
      <p:sp>
        <p:nvSpPr>
          <p:cNvPr id="648" name="Google Shape;648;p62"/>
          <p:cNvSpPr txBox="1"/>
          <p:nvPr/>
        </p:nvSpPr>
        <p:spPr>
          <a:xfrm>
            <a:off x="228600" y="2295525"/>
            <a:ext cx="7372500" cy="14775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Verdana"/>
                <a:ea typeface="Verdana"/>
                <a:cs typeface="Verdana"/>
                <a:sym typeface="Verdana"/>
              </a:rPr>
              <a:t>Additional Resources:</a:t>
            </a:r>
            <a:endParaRPr sz="1400" b="1"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Char char="●"/>
            </a:pPr>
            <a:r>
              <a:rPr lang="en" sz="1400" b="0" i="0" u="sng" strike="noStrike" cap="none">
                <a:solidFill>
                  <a:schemeClr val="accen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Indicators of Trust in Schools</a:t>
            </a:r>
            <a:r>
              <a:rPr lang="en" sz="1400" b="0" i="0" u="none" strike="noStrike" cap="none">
                <a:solidFill>
                  <a:srgbClr val="000000"/>
                </a:solidFill>
                <a:latin typeface="Verdana"/>
                <a:ea typeface="Verdana"/>
                <a:cs typeface="Verdana"/>
                <a:sym typeface="Verdana"/>
              </a:rPr>
              <a:t> </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Char char="●"/>
            </a:pPr>
            <a:r>
              <a:rPr lang="en" sz="1400" b="0" i="0" u="none" strike="noStrike" cap="none">
                <a:solidFill>
                  <a:srgbClr val="000000"/>
                </a:solidFill>
                <a:latin typeface="Verdana"/>
                <a:ea typeface="Verdana"/>
                <a:cs typeface="Verdana"/>
                <a:sym typeface="Verdana"/>
              </a:rPr>
              <a:t>National Implementation and Research Network’s Philosophical Principles of Systems Coaches (beginning of </a:t>
            </a:r>
            <a:r>
              <a:rPr lang="en" sz="1400" b="0" i="0" u="sng" strike="noStrike" cap="none">
                <a:solidFill>
                  <a:srgbClr val="0B5394"/>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Practice Profile</a:t>
            </a:r>
            <a:r>
              <a:rPr lang="en" sz="1400" b="0" i="0" u="none" strike="noStrike" cap="none">
                <a:solidFill>
                  <a:srgbClr val="0B5394"/>
                </a:solidFill>
                <a:latin typeface="Verdana"/>
                <a:ea typeface="Verdana"/>
                <a:cs typeface="Verdana"/>
                <a:sym typeface="Verdana"/>
              </a:rPr>
              <a:t>)</a:t>
            </a:r>
            <a:endParaRPr sz="1400" b="0" i="0" u="none" strike="noStrike" cap="none">
              <a:solidFill>
                <a:srgbClr val="0B5394"/>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Char char="●"/>
            </a:pPr>
            <a:r>
              <a:rPr lang="en" sz="1400" b="0" i="0" u="sng" strike="noStrike" cap="none">
                <a:solidFill>
                  <a:schemeClr val="accent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NIRN Coaching Practice Profile 1-pager</a:t>
            </a:r>
            <a:r>
              <a:rPr lang="en" sz="1400" b="0" i="0" u="none" strike="noStrike" cap="none">
                <a:solidFill>
                  <a:srgbClr val="000000"/>
                </a:solidFill>
                <a:latin typeface="Verdana"/>
                <a:ea typeface="Verdana"/>
                <a:cs typeface="Verdana"/>
                <a:sym typeface="Verdana"/>
              </a:rPr>
              <a:t> </a:t>
            </a:r>
            <a:endParaRPr sz="14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652"/>
        <p:cNvGrpSpPr/>
        <p:nvPr/>
      </p:nvGrpSpPr>
      <p:grpSpPr>
        <a:xfrm>
          <a:off x="0" y="0"/>
          <a:ext cx="0" cy="0"/>
          <a:chOff x="0" y="0"/>
          <a:chExt cx="0" cy="0"/>
        </a:xfrm>
      </p:grpSpPr>
      <p:sp>
        <p:nvSpPr>
          <p:cNvPr id="653" name="Google Shape;653;p63"/>
          <p:cNvSpPr txBox="1"/>
          <p:nvPr/>
        </p:nvSpPr>
        <p:spPr>
          <a:xfrm>
            <a:off x="346050" y="2050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sng" strike="noStrike" cap="none">
                <a:solidFill>
                  <a:schemeClr val="accen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Facilitator Core Competencies</a:t>
            </a:r>
            <a:endParaRPr sz="1600" b="1" i="0" u="none" strike="noStrike" cap="none">
              <a:solidFill>
                <a:schemeClr val="accent1"/>
              </a:solidFill>
              <a:latin typeface="Verdana"/>
              <a:ea typeface="Verdana"/>
              <a:cs typeface="Verdana"/>
              <a:sym typeface="Verdana"/>
            </a:endParaRPr>
          </a:p>
        </p:txBody>
      </p:sp>
      <p:sp>
        <p:nvSpPr>
          <p:cNvPr id="654" name="Google Shape;654;p63">
            <a:extLst>
              <a:ext uri="{C183D7F6-B498-43B3-948B-1728B52AA6E4}">
                <adec:decorative xmlns:adec="http://schemas.microsoft.com/office/drawing/2017/decorative" val="1"/>
              </a:ext>
            </a:extLst>
          </p:cNvPr>
          <p:cNvSpPr txBox="1"/>
          <p:nvPr/>
        </p:nvSpPr>
        <p:spPr>
          <a:xfrm>
            <a:off x="2324100" y="666750"/>
            <a:ext cx="624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pic>
        <p:nvPicPr>
          <p:cNvPr id="655" name="Google Shape;655;p6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2400" y="802938"/>
            <a:ext cx="7467601" cy="8452536"/>
          </a:xfrm>
          <a:prstGeom prst="rect">
            <a:avLst/>
          </a:prstGeom>
          <a:noFill/>
          <a:ln>
            <a:noFill/>
          </a:ln>
        </p:spPr>
      </p:pic>
      <p:sp>
        <p:nvSpPr>
          <p:cNvPr id="656" name="Google Shape;656;p63"/>
          <p:cNvSpPr txBox="1"/>
          <p:nvPr/>
        </p:nvSpPr>
        <p:spPr>
          <a:xfrm>
            <a:off x="524925" y="9468000"/>
            <a:ext cx="6752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oboto"/>
                <a:ea typeface="Roboto"/>
                <a:cs typeface="Roboto"/>
                <a:sym typeface="Roboto"/>
              </a:rPr>
              <a:t>The Art of Coaching Teams,  pages 299-301</a:t>
            </a:r>
            <a:endParaRPr sz="1400" b="0" i="0" u="none" strike="noStrike" cap="none">
              <a:solidFill>
                <a:srgbClr val="000000"/>
              </a:solidFill>
              <a:latin typeface="Roboto"/>
              <a:ea typeface="Roboto"/>
              <a:cs typeface="Roboto"/>
              <a:sym typeface="Roboto"/>
            </a:endParaRPr>
          </a:p>
        </p:txBody>
      </p:sp>
      <p:sp>
        <p:nvSpPr>
          <p:cNvPr id="657" name="Google Shape;657;p63">
            <a:extLst>
              <a:ext uri="{C183D7F6-B498-43B3-948B-1728B52AA6E4}">
                <adec:decorative xmlns:adec="http://schemas.microsoft.com/office/drawing/2017/decorative" val="1"/>
              </a:ext>
            </a:extLst>
          </p:cNvPr>
          <p:cNvSpPr txBox="1"/>
          <p:nvPr/>
        </p:nvSpPr>
        <p:spPr>
          <a:xfrm>
            <a:off x="6965375" y="1826575"/>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58" name="Google Shape;658;p63">
            <a:extLst>
              <a:ext uri="{C183D7F6-B498-43B3-948B-1728B52AA6E4}">
                <adec:decorative xmlns:adec="http://schemas.microsoft.com/office/drawing/2017/decorative" val="1"/>
              </a:ext>
            </a:extLst>
          </p:cNvPr>
          <p:cNvSpPr txBox="1"/>
          <p:nvPr/>
        </p:nvSpPr>
        <p:spPr>
          <a:xfrm>
            <a:off x="6965375" y="2368650"/>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59" name="Google Shape;659;p63">
            <a:extLst>
              <a:ext uri="{C183D7F6-B498-43B3-948B-1728B52AA6E4}">
                <adec:decorative xmlns:adec="http://schemas.microsoft.com/office/drawing/2017/decorative" val="1"/>
              </a:ext>
            </a:extLst>
          </p:cNvPr>
          <p:cNvSpPr txBox="1"/>
          <p:nvPr/>
        </p:nvSpPr>
        <p:spPr>
          <a:xfrm>
            <a:off x="6965375" y="2910725"/>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60" name="Google Shape;660;p63">
            <a:extLst>
              <a:ext uri="{C183D7F6-B498-43B3-948B-1728B52AA6E4}">
                <adec:decorative xmlns:adec="http://schemas.microsoft.com/office/drawing/2017/decorative" val="1"/>
              </a:ext>
            </a:extLst>
          </p:cNvPr>
          <p:cNvSpPr txBox="1"/>
          <p:nvPr/>
        </p:nvSpPr>
        <p:spPr>
          <a:xfrm>
            <a:off x="6965375" y="3448600"/>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61" name="Google Shape;661;p63">
            <a:extLst>
              <a:ext uri="{C183D7F6-B498-43B3-948B-1728B52AA6E4}">
                <adec:decorative xmlns:adec="http://schemas.microsoft.com/office/drawing/2017/decorative" val="1"/>
              </a:ext>
            </a:extLst>
          </p:cNvPr>
          <p:cNvSpPr txBox="1"/>
          <p:nvPr/>
        </p:nvSpPr>
        <p:spPr>
          <a:xfrm>
            <a:off x="6965375" y="3994875"/>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62" name="Google Shape;662;p63">
            <a:extLst>
              <a:ext uri="{C183D7F6-B498-43B3-948B-1728B52AA6E4}">
                <adec:decorative xmlns:adec="http://schemas.microsoft.com/office/drawing/2017/decorative" val="1"/>
              </a:ext>
            </a:extLst>
          </p:cNvPr>
          <p:cNvSpPr txBox="1"/>
          <p:nvPr/>
        </p:nvSpPr>
        <p:spPr>
          <a:xfrm>
            <a:off x="6965375" y="4390850"/>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63" name="Google Shape;663;p63">
            <a:extLst>
              <a:ext uri="{C183D7F6-B498-43B3-948B-1728B52AA6E4}">
                <adec:decorative xmlns:adec="http://schemas.microsoft.com/office/drawing/2017/decorative" val="1"/>
              </a:ext>
            </a:extLst>
          </p:cNvPr>
          <p:cNvSpPr txBox="1"/>
          <p:nvPr/>
        </p:nvSpPr>
        <p:spPr>
          <a:xfrm>
            <a:off x="6965375" y="4978050"/>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64" name="Google Shape;664;p63">
            <a:extLst>
              <a:ext uri="{C183D7F6-B498-43B3-948B-1728B52AA6E4}">
                <adec:decorative xmlns:adec="http://schemas.microsoft.com/office/drawing/2017/decorative" val="1"/>
              </a:ext>
            </a:extLst>
          </p:cNvPr>
          <p:cNvSpPr txBox="1"/>
          <p:nvPr/>
        </p:nvSpPr>
        <p:spPr>
          <a:xfrm>
            <a:off x="6965375" y="6413050"/>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65" name="Google Shape;665;p63">
            <a:extLst>
              <a:ext uri="{C183D7F6-B498-43B3-948B-1728B52AA6E4}">
                <adec:decorative xmlns:adec="http://schemas.microsoft.com/office/drawing/2017/decorative" val="1"/>
              </a:ext>
            </a:extLst>
          </p:cNvPr>
          <p:cNvSpPr txBox="1"/>
          <p:nvPr/>
        </p:nvSpPr>
        <p:spPr>
          <a:xfrm>
            <a:off x="6965375" y="6955125"/>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Verdana"/>
                <a:ea typeface="Verdana"/>
                <a:cs typeface="Verdana"/>
                <a:sym typeface="Verdana"/>
              </a:rPr>
              <a:t> </a:t>
            </a:r>
            <a:endParaRPr sz="1200" b="0" i="0" u="none" strike="noStrike" cap="none">
              <a:solidFill>
                <a:srgbClr val="000000"/>
              </a:solidFill>
              <a:latin typeface="Verdana"/>
              <a:ea typeface="Verdana"/>
              <a:cs typeface="Verdana"/>
              <a:sym typeface="Verdana"/>
            </a:endParaRPr>
          </a:p>
        </p:txBody>
      </p:sp>
      <p:sp>
        <p:nvSpPr>
          <p:cNvPr id="666" name="Google Shape;666;p63">
            <a:extLst>
              <a:ext uri="{C183D7F6-B498-43B3-948B-1728B52AA6E4}">
                <adec:decorative xmlns:adec="http://schemas.microsoft.com/office/drawing/2017/decorative" val="1"/>
              </a:ext>
            </a:extLst>
          </p:cNvPr>
          <p:cNvSpPr txBox="1"/>
          <p:nvPr/>
        </p:nvSpPr>
        <p:spPr>
          <a:xfrm>
            <a:off x="6965375" y="7275413"/>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67" name="Google Shape;667;p63">
            <a:extLst>
              <a:ext uri="{C183D7F6-B498-43B3-948B-1728B52AA6E4}">
                <adec:decorative xmlns:adec="http://schemas.microsoft.com/office/drawing/2017/decorative" val="1"/>
              </a:ext>
            </a:extLst>
          </p:cNvPr>
          <p:cNvSpPr txBox="1"/>
          <p:nvPr/>
        </p:nvSpPr>
        <p:spPr>
          <a:xfrm>
            <a:off x="6965375" y="7797375"/>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68" name="Google Shape;668;p63">
            <a:extLst>
              <a:ext uri="{C183D7F6-B498-43B3-948B-1728B52AA6E4}">
                <adec:decorative xmlns:adec="http://schemas.microsoft.com/office/drawing/2017/decorative" val="1"/>
              </a:ext>
            </a:extLst>
          </p:cNvPr>
          <p:cNvSpPr txBox="1"/>
          <p:nvPr/>
        </p:nvSpPr>
        <p:spPr>
          <a:xfrm>
            <a:off x="6924675" y="1790700"/>
            <a:ext cx="543000" cy="35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
        <p:nvSpPr>
          <p:cNvPr id="669" name="Google Shape;669;p63">
            <a:extLst>
              <a:ext uri="{C183D7F6-B498-43B3-948B-1728B52AA6E4}">
                <adec:decorative xmlns:adec="http://schemas.microsoft.com/office/drawing/2017/decorative" val="1"/>
              </a:ext>
            </a:extLst>
          </p:cNvPr>
          <p:cNvSpPr txBox="1"/>
          <p:nvPr/>
        </p:nvSpPr>
        <p:spPr>
          <a:xfrm>
            <a:off x="6965375" y="2377050"/>
            <a:ext cx="543000" cy="35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
        <p:nvSpPr>
          <p:cNvPr id="670" name="Google Shape;670;p63">
            <a:extLst>
              <a:ext uri="{C183D7F6-B498-43B3-948B-1728B52AA6E4}">
                <adec:decorative xmlns:adec="http://schemas.microsoft.com/office/drawing/2017/decorative" val="1"/>
              </a:ext>
            </a:extLst>
          </p:cNvPr>
          <p:cNvSpPr txBox="1"/>
          <p:nvPr/>
        </p:nvSpPr>
        <p:spPr>
          <a:xfrm>
            <a:off x="6924675" y="2919125"/>
            <a:ext cx="543000" cy="35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
        <p:nvSpPr>
          <p:cNvPr id="671" name="Google Shape;671;p63">
            <a:extLst>
              <a:ext uri="{C183D7F6-B498-43B3-948B-1728B52AA6E4}">
                <adec:decorative xmlns:adec="http://schemas.microsoft.com/office/drawing/2017/decorative" val="1"/>
              </a:ext>
            </a:extLst>
          </p:cNvPr>
          <p:cNvSpPr txBox="1"/>
          <p:nvPr/>
        </p:nvSpPr>
        <p:spPr>
          <a:xfrm>
            <a:off x="6965375" y="5554600"/>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72" name="Google Shape;672;p63">
            <a:extLst>
              <a:ext uri="{C183D7F6-B498-43B3-948B-1728B52AA6E4}">
                <adec:decorative xmlns:adec="http://schemas.microsoft.com/office/drawing/2017/decorative" val="1"/>
              </a:ext>
            </a:extLst>
          </p:cNvPr>
          <p:cNvSpPr txBox="1"/>
          <p:nvPr/>
        </p:nvSpPr>
        <p:spPr>
          <a:xfrm>
            <a:off x="6965375" y="6126738"/>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73" name="Google Shape;673;p63">
            <a:extLst>
              <a:ext uri="{C183D7F6-B498-43B3-948B-1728B52AA6E4}">
                <adec:decorative xmlns:adec="http://schemas.microsoft.com/office/drawing/2017/decorative" val="1"/>
              </a:ext>
            </a:extLst>
          </p:cNvPr>
          <p:cNvSpPr txBox="1"/>
          <p:nvPr/>
        </p:nvSpPr>
        <p:spPr>
          <a:xfrm>
            <a:off x="6965375" y="6844238"/>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677"/>
        <p:cNvGrpSpPr/>
        <p:nvPr/>
      </p:nvGrpSpPr>
      <p:grpSpPr>
        <a:xfrm>
          <a:off x="0" y="0"/>
          <a:ext cx="0" cy="0"/>
          <a:chOff x="0" y="0"/>
          <a:chExt cx="0" cy="0"/>
        </a:xfrm>
      </p:grpSpPr>
      <p:sp>
        <p:nvSpPr>
          <p:cNvPr id="678" name="Google Shape;678;p64"/>
          <p:cNvSpPr txBox="1"/>
          <p:nvPr/>
        </p:nvSpPr>
        <p:spPr>
          <a:xfrm>
            <a:off x="346050" y="2050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Facilitator Core Competencies (cont.)</a:t>
            </a:r>
            <a:endParaRPr sz="1600" b="1" i="0" u="none" strike="noStrike" cap="none">
              <a:solidFill>
                <a:srgbClr val="000000"/>
              </a:solidFill>
              <a:latin typeface="Verdana"/>
              <a:ea typeface="Verdana"/>
              <a:cs typeface="Verdana"/>
              <a:sym typeface="Verdana"/>
            </a:endParaRPr>
          </a:p>
        </p:txBody>
      </p:sp>
      <p:sp>
        <p:nvSpPr>
          <p:cNvPr id="679" name="Google Shape;679;p64">
            <a:extLst>
              <a:ext uri="{C183D7F6-B498-43B3-948B-1728B52AA6E4}">
                <adec:decorative xmlns:adec="http://schemas.microsoft.com/office/drawing/2017/decorative" val="1"/>
              </a:ext>
            </a:extLst>
          </p:cNvPr>
          <p:cNvSpPr txBox="1"/>
          <p:nvPr/>
        </p:nvSpPr>
        <p:spPr>
          <a:xfrm>
            <a:off x="2324100" y="666750"/>
            <a:ext cx="624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pic>
        <p:nvPicPr>
          <p:cNvPr id="680" name="Google Shape;680;p6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24913" y="762150"/>
            <a:ext cx="6722574" cy="8686652"/>
          </a:xfrm>
          <a:prstGeom prst="rect">
            <a:avLst/>
          </a:prstGeom>
          <a:noFill/>
          <a:ln>
            <a:noFill/>
          </a:ln>
        </p:spPr>
      </p:pic>
      <p:sp>
        <p:nvSpPr>
          <p:cNvPr id="681" name="Google Shape;681;p64"/>
          <p:cNvSpPr txBox="1"/>
          <p:nvPr/>
        </p:nvSpPr>
        <p:spPr>
          <a:xfrm>
            <a:off x="524925" y="9544200"/>
            <a:ext cx="69015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oboto"/>
                <a:ea typeface="Roboto"/>
                <a:cs typeface="Roboto"/>
                <a:sym typeface="Roboto"/>
              </a:rPr>
              <a:t>The Art of Coaching Teams,  pages 299-301</a:t>
            </a:r>
            <a:endParaRPr sz="1400" b="0" i="0" u="none" strike="noStrike" cap="none">
              <a:solidFill>
                <a:srgbClr val="000000"/>
              </a:solidFill>
              <a:latin typeface="Roboto"/>
              <a:ea typeface="Roboto"/>
              <a:cs typeface="Roboto"/>
              <a:sym typeface="Roboto"/>
            </a:endParaRPr>
          </a:p>
        </p:txBody>
      </p:sp>
      <p:sp>
        <p:nvSpPr>
          <p:cNvPr id="682" name="Google Shape;682;p64">
            <a:extLst>
              <a:ext uri="{C183D7F6-B498-43B3-948B-1728B52AA6E4}">
                <adec:decorative xmlns:adec="http://schemas.microsoft.com/office/drawing/2017/decorative" val="1"/>
              </a:ext>
            </a:extLst>
          </p:cNvPr>
          <p:cNvSpPr txBox="1"/>
          <p:nvPr/>
        </p:nvSpPr>
        <p:spPr>
          <a:xfrm>
            <a:off x="6624425" y="1217700"/>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83" name="Google Shape;683;p64">
            <a:extLst>
              <a:ext uri="{C183D7F6-B498-43B3-948B-1728B52AA6E4}">
                <adec:decorative xmlns:adec="http://schemas.microsoft.com/office/drawing/2017/decorative" val="1"/>
              </a:ext>
            </a:extLst>
          </p:cNvPr>
          <p:cNvSpPr txBox="1"/>
          <p:nvPr/>
        </p:nvSpPr>
        <p:spPr>
          <a:xfrm>
            <a:off x="6624425" y="1587000"/>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84" name="Google Shape;684;p64">
            <a:extLst>
              <a:ext uri="{C183D7F6-B498-43B3-948B-1728B52AA6E4}">
                <adec:decorative xmlns:adec="http://schemas.microsoft.com/office/drawing/2017/decorative" val="1"/>
              </a:ext>
            </a:extLst>
          </p:cNvPr>
          <p:cNvSpPr txBox="1"/>
          <p:nvPr/>
        </p:nvSpPr>
        <p:spPr>
          <a:xfrm>
            <a:off x="6624425" y="1956300"/>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85" name="Google Shape;685;p64">
            <a:extLst>
              <a:ext uri="{C183D7F6-B498-43B3-948B-1728B52AA6E4}">
                <adec:decorative xmlns:adec="http://schemas.microsoft.com/office/drawing/2017/decorative" val="1"/>
              </a:ext>
            </a:extLst>
          </p:cNvPr>
          <p:cNvSpPr txBox="1"/>
          <p:nvPr/>
        </p:nvSpPr>
        <p:spPr>
          <a:xfrm>
            <a:off x="6624425" y="2907150"/>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86" name="Google Shape;686;p64">
            <a:extLst>
              <a:ext uri="{C183D7F6-B498-43B3-948B-1728B52AA6E4}">
                <adec:decorative xmlns:adec="http://schemas.microsoft.com/office/drawing/2017/decorative" val="1"/>
              </a:ext>
            </a:extLst>
          </p:cNvPr>
          <p:cNvSpPr txBox="1"/>
          <p:nvPr/>
        </p:nvSpPr>
        <p:spPr>
          <a:xfrm>
            <a:off x="6624425" y="2431725"/>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87" name="Google Shape;687;p64">
            <a:extLst>
              <a:ext uri="{C183D7F6-B498-43B3-948B-1728B52AA6E4}">
                <adec:decorative xmlns:adec="http://schemas.microsoft.com/office/drawing/2017/decorative" val="1"/>
              </a:ext>
            </a:extLst>
          </p:cNvPr>
          <p:cNvSpPr txBox="1"/>
          <p:nvPr/>
        </p:nvSpPr>
        <p:spPr>
          <a:xfrm rot="10800000" flipH="1">
            <a:off x="6624425" y="3503052"/>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88" name="Google Shape;688;p64">
            <a:extLst>
              <a:ext uri="{C183D7F6-B498-43B3-948B-1728B52AA6E4}">
                <adec:decorative xmlns:adec="http://schemas.microsoft.com/office/drawing/2017/decorative" val="1"/>
              </a:ext>
            </a:extLst>
          </p:cNvPr>
          <p:cNvSpPr txBox="1"/>
          <p:nvPr/>
        </p:nvSpPr>
        <p:spPr>
          <a:xfrm>
            <a:off x="6624425" y="3858000"/>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89" name="Google Shape;689;p64">
            <a:extLst>
              <a:ext uri="{C183D7F6-B498-43B3-948B-1728B52AA6E4}">
                <adec:decorative xmlns:adec="http://schemas.microsoft.com/office/drawing/2017/decorative" val="1"/>
              </a:ext>
            </a:extLst>
          </p:cNvPr>
          <p:cNvSpPr txBox="1"/>
          <p:nvPr/>
        </p:nvSpPr>
        <p:spPr>
          <a:xfrm>
            <a:off x="6624425" y="4379000"/>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90" name="Google Shape;690;p64">
            <a:extLst>
              <a:ext uri="{C183D7F6-B498-43B3-948B-1728B52AA6E4}">
                <adec:decorative xmlns:adec="http://schemas.microsoft.com/office/drawing/2017/decorative" val="1"/>
              </a:ext>
            </a:extLst>
          </p:cNvPr>
          <p:cNvSpPr txBox="1"/>
          <p:nvPr/>
        </p:nvSpPr>
        <p:spPr>
          <a:xfrm>
            <a:off x="6624425" y="4808850"/>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91" name="Google Shape;691;p64">
            <a:extLst>
              <a:ext uri="{C183D7F6-B498-43B3-948B-1728B52AA6E4}">
                <adec:decorative xmlns:adec="http://schemas.microsoft.com/office/drawing/2017/decorative" val="1"/>
              </a:ext>
            </a:extLst>
          </p:cNvPr>
          <p:cNvSpPr txBox="1"/>
          <p:nvPr/>
        </p:nvSpPr>
        <p:spPr>
          <a:xfrm>
            <a:off x="6624425" y="5380950"/>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92" name="Google Shape;692;p64">
            <a:extLst>
              <a:ext uri="{C183D7F6-B498-43B3-948B-1728B52AA6E4}">
                <adec:decorative xmlns:adec="http://schemas.microsoft.com/office/drawing/2017/decorative" val="1"/>
              </a:ext>
            </a:extLst>
          </p:cNvPr>
          <p:cNvSpPr txBox="1"/>
          <p:nvPr/>
        </p:nvSpPr>
        <p:spPr>
          <a:xfrm>
            <a:off x="6624425" y="5953050"/>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93" name="Google Shape;693;p64">
            <a:extLst>
              <a:ext uri="{C183D7F6-B498-43B3-948B-1728B52AA6E4}">
                <adec:decorative xmlns:adec="http://schemas.microsoft.com/office/drawing/2017/decorative" val="1"/>
              </a:ext>
            </a:extLst>
          </p:cNvPr>
          <p:cNvSpPr txBox="1"/>
          <p:nvPr/>
        </p:nvSpPr>
        <p:spPr>
          <a:xfrm>
            <a:off x="6624425" y="6523625"/>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94" name="Google Shape;694;p64">
            <a:extLst>
              <a:ext uri="{C183D7F6-B498-43B3-948B-1728B52AA6E4}">
                <adec:decorative xmlns:adec="http://schemas.microsoft.com/office/drawing/2017/decorative" val="1"/>
              </a:ext>
            </a:extLst>
          </p:cNvPr>
          <p:cNvSpPr txBox="1"/>
          <p:nvPr/>
        </p:nvSpPr>
        <p:spPr>
          <a:xfrm>
            <a:off x="6624425" y="6961600"/>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95" name="Google Shape;695;p64">
            <a:extLst>
              <a:ext uri="{C183D7F6-B498-43B3-948B-1728B52AA6E4}">
                <adec:decorative xmlns:adec="http://schemas.microsoft.com/office/drawing/2017/decorative" val="1"/>
              </a:ext>
            </a:extLst>
          </p:cNvPr>
          <p:cNvSpPr txBox="1"/>
          <p:nvPr/>
        </p:nvSpPr>
        <p:spPr>
          <a:xfrm>
            <a:off x="6624425" y="7666300"/>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96" name="Google Shape;696;p64">
            <a:extLst>
              <a:ext uri="{C183D7F6-B498-43B3-948B-1728B52AA6E4}">
                <adec:decorative xmlns:adec="http://schemas.microsoft.com/office/drawing/2017/decorative" val="1"/>
              </a:ext>
            </a:extLst>
          </p:cNvPr>
          <p:cNvSpPr txBox="1"/>
          <p:nvPr/>
        </p:nvSpPr>
        <p:spPr>
          <a:xfrm>
            <a:off x="6624425" y="8033913"/>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97" name="Google Shape;697;p64">
            <a:extLst>
              <a:ext uri="{C183D7F6-B498-43B3-948B-1728B52AA6E4}">
                <adec:decorative xmlns:adec="http://schemas.microsoft.com/office/drawing/2017/decorative" val="1"/>
              </a:ext>
            </a:extLst>
          </p:cNvPr>
          <p:cNvSpPr txBox="1"/>
          <p:nvPr/>
        </p:nvSpPr>
        <p:spPr>
          <a:xfrm>
            <a:off x="6624425" y="8252900"/>
            <a:ext cx="460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698" name="Google Shape;698;p64">
            <a:extLst>
              <a:ext uri="{C183D7F6-B498-43B3-948B-1728B52AA6E4}">
                <adec:decorative xmlns:adec="http://schemas.microsoft.com/office/drawing/2017/decorative" val="1"/>
              </a:ext>
            </a:extLst>
          </p:cNvPr>
          <p:cNvSpPr txBox="1"/>
          <p:nvPr/>
        </p:nvSpPr>
        <p:spPr>
          <a:xfrm>
            <a:off x="6638925" y="1200150"/>
            <a:ext cx="460800" cy="26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702"/>
        <p:cNvGrpSpPr/>
        <p:nvPr/>
      </p:nvGrpSpPr>
      <p:grpSpPr>
        <a:xfrm>
          <a:off x="0" y="0"/>
          <a:ext cx="0" cy="0"/>
          <a:chOff x="0" y="0"/>
          <a:chExt cx="0" cy="0"/>
        </a:xfrm>
      </p:grpSpPr>
      <p:sp>
        <p:nvSpPr>
          <p:cNvPr id="703" name="Google Shape;703;p65">
            <a:extLst>
              <a:ext uri="{C183D7F6-B498-43B3-948B-1728B52AA6E4}">
                <adec:decorative xmlns:adec="http://schemas.microsoft.com/office/drawing/2017/decorative" val="1"/>
              </a:ext>
            </a:extLst>
          </p:cNvPr>
          <p:cNvSpPr txBox="1"/>
          <p:nvPr/>
        </p:nvSpPr>
        <p:spPr>
          <a:xfrm>
            <a:off x="2324100" y="666750"/>
            <a:ext cx="624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704" name="Google Shape;704;p65"/>
          <p:cNvSpPr txBox="1"/>
          <p:nvPr/>
        </p:nvSpPr>
        <p:spPr>
          <a:xfrm>
            <a:off x="346050" y="362000"/>
            <a:ext cx="7080300" cy="677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Suggested Reading from </a:t>
            </a:r>
            <a:endParaRPr sz="16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The Art of Coaching Teams</a:t>
            </a:r>
            <a:endParaRPr sz="1600" b="1" i="0" u="none" strike="noStrike" cap="none">
              <a:solidFill>
                <a:srgbClr val="000000"/>
              </a:solidFill>
              <a:latin typeface="Verdana"/>
              <a:ea typeface="Verdana"/>
              <a:cs typeface="Verdana"/>
              <a:sym typeface="Verdana"/>
            </a:endParaRPr>
          </a:p>
        </p:txBody>
      </p:sp>
      <p:sp>
        <p:nvSpPr>
          <p:cNvPr id="705" name="Google Shape;705;p65"/>
          <p:cNvSpPr txBox="1"/>
          <p:nvPr/>
        </p:nvSpPr>
        <p:spPr>
          <a:xfrm>
            <a:off x="346050" y="1128125"/>
            <a:ext cx="6747300" cy="264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highlight>
                  <a:srgbClr val="A4C2F4"/>
                </a:highlight>
                <a:latin typeface="Verdana"/>
                <a:ea typeface="Verdana"/>
                <a:cs typeface="Verdana"/>
                <a:sym typeface="Verdana"/>
              </a:rPr>
              <a:t>You can supplement your learning from today by reading the following chapters:</a:t>
            </a:r>
            <a:endParaRPr sz="1600" b="0" i="0" u="none" strike="noStrike" cap="none">
              <a:solidFill>
                <a:srgbClr val="000000"/>
              </a:solidFill>
              <a:highlight>
                <a:srgbClr val="A4C2F4"/>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highlight>
                <a:srgbClr val="A4C2F4"/>
              </a:highlight>
              <a:latin typeface="Verdana"/>
              <a:ea typeface="Verdana"/>
              <a:cs typeface="Verdana"/>
              <a:sym typeface="Verdana"/>
            </a:endParaRPr>
          </a:p>
          <a:p>
            <a:pPr marL="0" marR="0" lvl="0" indent="0" algn="l" rtl="0">
              <a:lnSpc>
                <a:spcPct val="200000"/>
              </a:lnSpc>
              <a:spcBef>
                <a:spcPts val="0"/>
              </a:spcBef>
              <a:spcAft>
                <a:spcPts val="0"/>
              </a:spcAft>
              <a:buClr>
                <a:srgbClr val="000000"/>
              </a:buClr>
              <a:buSzPts val="1600"/>
              <a:buFont typeface="Arial"/>
              <a:buNone/>
            </a:pPr>
            <a:r>
              <a:rPr lang="en" sz="1600" b="0" i="0" u="none" strike="noStrike" cap="none">
                <a:solidFill>
                  <a:srgbClr val="000000"/>
                </a:solidFill>
                <a:highlight>
                  <a:srgbClr val="A4C2F4"/>
                </a:highlight>
                <a:latin typeface="Verdana"/>
                <a:ea typeface="Verdana"/>
                <a:cs typeface="Verdana"/>
                <a:sym typeface="Verdana"/>
              </a:rPr>
              <a:t>Chapter 1 - Refining a Vision (all about teaming)</a:t>
            </a:r>
            <a:endParaRPr sz="1600" b="0" i="0" u="none" strike="noStrike" cap="none">
              <a:solidFill>
                <a:srgbClr val="000000"/>
              </a:solidFill>
              <a:highlight>
                <a:srgbClr val="A4C2F4"/>
              </a:highlight>
              <a:latin typeface="Verdana"/>
              <a:ea typeface="Verdana"/>
              <a:cs typeface="Verdana"/>
              <a:sym typeface="Verdana"/>
            </a:endParaRPr>
          </a:p>
          <a:p>
            <a:pPr marL="0" marR="0" lvl="0" indent="0" algn="l" rtl="0">
              <a:lnSpc>
                <a:spcPct val="200000"/>
              </a:lnSpc>
              <a:spcBef>
                <a:spcPts val="0"/>
              </a:spcBef>
              <a:spcAft>
                <a:spcPts val="0"/>
              </a:spcAft>
              <a:buClr>
                <a:srgbClr val="000000"/>
              </a:buClr>
              <a:buSzPts val="1600"/>
              <a:buFont typeface="Arial"/>
              <a:buNone/>
            </a:pPr>
            <a:r>
              <a:rPr lang="en" sz="1600" b="0" i="0" u="none" strike="noStrike" cap="none">
                <a:solidFill>
                  <a:srgbClr val="000000"/>
                </a:solidFill>
                <a:highlight>
                  <a:srgbClr val="A4C2F4"/>
                </a:highlight>
                <a:latin typeface="Verdana"/>
                <a:ea typeface="Verdana"/>
                <a:cs typeface="Verdana"/>
                <a:sym typeface="Verdana"/>
              </a:rPr>
              <a:t>Chapter 2 - Knowing Ourselves as Leaders</a:t>
            </a:r>
            <a:endParaRPr sz="1600" b="0" i="0" u="none" strike="noStrike" cap="none">
              <a:solidFill>
                <a:srgbClr val="000000"/>
              </a:solidFill>
              <a:highlight>
                <a:srgbClr val="A4C2F4"/>
              </a:highlight>
              <a:latin typeface="Verdana"/>
              <a:ea typeface="Verdana"/>
              <a:cs typeface="Verdana"/>
              <a:sym typeface="Verdana"/>
            </a:endParaRPr>
          </a:p>
          <a:p>
            <a:pPr marL="0" marR="0" lvl="0" indent="0" algn="l" rtl="0">
              <a:lnSpc>
                <a:spcPct val="200000"/>
              </a:lnSpc>
              <a:spcBef>
                <a:spcPts val="0"/>
              </a:spcBef>
              <a:spcAft>
                <a:spcPts val="0"/>
              </a:spcAft>
              <a:buClr>
                <a:srgbClr val="000000"/>
              </a:buClr>
              <a:buSzPts val="1600"/>
              <a:buFont typeface="Arial"/>
              <a:buNone/>
            </a:pPr>
            <a:r>
              <a:rPr lang="en" sz="1600" b="0" i="0" u="none" strike="noStrike" cap="none">
                <a:solidFill>
                  <a:srgbClr val="000000"/>
                </a:solidFill>
                <a:highlight>
                  <a:srgbClr val="A4C2F4"/>
                </a:highlight>
                <a:latin typeface="Verdana"/>
                <a:ea typeface="Verdana"/>
                <a:cs typeface="Verdana"/>
                <a:sym typeface="Verdana"/>
              </a:rPr>
              <a:t>Chapter 10 - Orchestrating Meaningful Meetings</a:t>
            </a:r>
            <a:endParaRPr sz="1600" b="0" i="0" u="none" strike="noStrike" cap="none">
              <a:solidFill>
                <a:srgbClr val="000000"/>
              </a:solidFill>
              <a:highlight>
                <a:srgbClr val="A4C2F4"/>
              </a:highlight>
              <a:latin typeface="Verdana"/>
              <a:ea typeface="Verdana"/>
              <a:cs typeface="Verdana"/>
              <a:sym typeface="Verdana"/>
            </a:endParaRPr>
          </a:p>
          <a:p>
            <a:pPr marL="0" marR="0" lvl="0" indent="0" algn="l" rtl="0">
              <a:lnSpc>
                <a:spcPct val="200000"/>
              </a:lnSpc>
              <a:spcBef>
                <a:spcPts val="0"/>
              </a:spcBef>
              <a:spcAft>
                <a:spcPts val="0"/>
              </a:spcAft>
              <a:buClr>
                <a:srgbClr val="000000"/>
              </a:buClr>
              <a:buSzPts val="1600"/>
              <a:buFont typeface="Arial"/>
              <a:buNone/>
            </a:pPr>
            <a:r>
              <a:rPr lang="en" sz="1600" b="0" i="0" u="none" strike="noStrike" cap="none">
                <a:solidFill>
                  <a:srgbClr val="000000"/>
                </a:solidFill>
                <a:highlight>
                  <a:srgbClr val="A4C2F4"/>
                </a:highlight>
                <a:latin typeface="Verdana"/>
                <a:ea typeface="Verdana"/>
                <a:cs typeface="Verdana"/>
                <a:sym typeface="Verdana"/>
              </a:rPr>
              <a:t>Chapter 11 - Setting the Stage for Artful Meetings</a:t>
            </a:r>
            <a:endParaRPr sz="1300" b="0" i="0" u="none" strike="noStrike" cap="none">
              <a:solidFill>
                <a:srgbClr val="000000"/>
              </a:solidFill>
              <a:highlight>
                <a:srgbClr val="A4C2F4"/>
              </a:highlight>
              <a:latin typeface="Roboto"/>
              <a:ea typeface="Roboto"/>
              <a:cs typeface="Roboto"/>
              <a:sym typeface="Roboto"/>
            </a:endParaRPr>
          </a:p>
        </p:txBody>
      </p:sp>
      <p:pic>
        <p:nvPicPr>
          <p:cNvPr id="706" name="Google Shape;706;p65" descr="The cover of Elena Aguilar's The Art of Coaching Teams">
            <a:extLst>
              <a:ext uri="{C183D7F6-B498-43B3-948B-1728B52AA6E4}">
                <adec:decorative xmlns:adec="http://schemas.microsoft.com/office/drawing/2017/decorative" val="0"/>
              </a:ext>
            </a:extLst>
          </p:cNvPr>
          <p:cNvPicPr preferRelativeResize="0"/>
          <p:nvPr/>
        </p:nvPicPr>
        <p:blipFill rotWithShape="1">
          <a:blip r:embed="rId3">
            <a:alphaModFix/>
          </a:blip>
          <a:srcRect l="29784" r="30444"/>
          <a:stretch/>
        </p:blipFill>
        <p:spPr>
          <a:xfrm rot="1081701">
            <a:off x="4165874" y="5570310"/>
            <a:ext cx="2705649" cy="3577155"/>
          </a:xfrm>
          <a:prstGeom prst="rect">
            <a:avLst/>
          </a:prstGeom>
          <a:noFill/>
          <a:ln>
            <a:noFill/>
          </a:ln>
        </p:spPr>
      </p:pic>
      <p:sp>
        <p:nvSpPr>
          <p:cNvPr id="707" name="Google Shape;707;p65"/>
          <p:cNvSpPr txBox="1"/>
          <p:nvPr/>
        </p:nvSpPr>
        <p:spPr>
          <a:xfrm>
            <a:off x="781050" y="4257675"/>
            <a:ext cx="2466900" cy="2555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latin typeface="Verdana"/>
                <a:ea typeface="Verdana"/>
                <a:cs typeface="Verdana"/>
                <a:sym typeface="Verdana"/>
              </a:rPr>
              <a:t>Consider who else might benefit from some of the skills you are learning. Many divisions have used </a:t>
            </a:r>
            <a:r>
              <a:rPr lang="en" sz="1400" b="0" i="1" u="sng" strike="noStrike" cap="none">
                <a:solidFill>
                  <a:srgbClr val="000000"/>
                </a:solidFill>
                <a:latin typeface="Verdana"/>
                <a:ea typeface="Verdana"/>
                <a:cs typeface="Verdana"/>
                <a:sym typeface="Verdana"/>
              </a:rPr>
              <a:t>The Art of Coaching Teams</a:t>
            </a:r>
            <a:r>
              <a:rPr lang="en" sz="1400" b="0" i="1" u="none" strike="noStrike" cap="none">
                <a:solidFill>
                  <a:srgbClr val="000000"/>
                </a:solidFill>
                <a:latin typeface="Verdana"/>
                <a:ea typeface="Verdana"/>
                <a:cs typeface="Verdana"/>
                <a:sym typeface="Verdana"/>
              </a:rPr>
              <a:t> successfully as a book study with colleagues! Elena Aguilar also provides a wealth of resources at </a:t>
            </a:r>
            <a:r>
              <a:rPr lang="en" sz="1400" b="0" i="1" u="sng" strike="noStrike" cap="none">
                <a:solidFill>
                  <a:schemeClr val="lt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Brightmorningteam.com.</a:t>
            </a:r>
            <a:endParaRPr sz="1400" b="0" i="1" u="none" strike="noStrike" cap="none">
              <a:solidFill>
                <a:schemeClr val="lt1"/>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16"/>
        <p:cNvGrpSpPr/>
        <p:nvPr/>
      </p:nvGrpSpPr>
      <p:grpSpPr>
        <a:xfrm>
          <a:off x="0" y="0"/>
          <a:ext cx="0" cy="0"/>
          <a:chOff x="0" y="0"/>
          <a:chExt cx="0" cy="0"/>
        </a:xfrm>
      </p:grpSpPr>
      <p:sp>
        <p:nvSpPr>
          <p:cNvPr id="117" name="Google Shape;117;p7"/>
          <p:cNvSpPr txBox="1"/>
          <p:nvPr/>
        </p:nvSpPr>
        <p:spPr>
          <a:xfrm>
            <a:off x="346050" y="3762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191919"/>
                </a:solidFill>
                <a:latin typeface="Verdana"/>
                <a:ea typeface="Verdana"/>
                <a:cs typeface="Verdana"/>
                <a:sym typeface="Verdana"/>
              </a:rPr>
              <a:t>Components of an Education System Handout</a:t>
            </a:r>
            <a:endParaRPr sz="1600" b="1" i="0" u="none" strike="noStrike" cap="none">
              <a:solidFill>
                <a:srgbClr val="191919"/>
              </a:solidFill>
              <a:latin typeface="Verdana"/>
              <a:ea typeface="Verdana"/>
              <a:cs typeface="Verdana"/>
              <a:sym typeface="Verdana"/>
            </a:endParaRPr>
          </a:p>
        </p:txBody>
      </p:sp>
      <p:sp>
        <p:nvSpPr>
          <p:cNvPr id="118" name="Google Shape;118;p7"/>
          <p:cNvSpPr txBox="1"/>
          <p:nvPr/>
        </p:nvSpPr>
        <p:spPr>
          <a:xfrm>
            <a:off x="250325" y="6781800"/>
            <a:ext cx="7327800" cy="2630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Reading the scenario about Greenleaf with your breakout group, pause at each question or statement.</a:t>
            </a:r>
            <a:endParaRPr sz="1600" b="0" i="0" u="none" strike="noStrike" cap="none">
              <a:solidFill>
                <a:srgbClr val="000000"/>
              </a:solidFill>
              <a:latin typeface="Verdana"/>
              <a:ea typeface="Verdana"/>
              <a:cs typeface="Verdana"/>
              <a:sym typeface="Verdana"/>
            </a:endParaRPr>
          </a:p>
          <a:p>
            <a:pPr marL="0" marR="0" lvl="0" indent="0" algn="l" rtl="0">
              <a:lnSpc>
                <a:spcPct val="90000"/>
              </a:lnSpc>
              <a:spcBef>
                <a:spcPts val="1000"/>
              </a:spcBef>
              <a:spcAft>
                <a:spcPts val="0"/>
              </a:spcAft>
              <a:buClr>
                <a:srgbClr val="000000"/>
              </a:buClr>
              <a:buSzPts val="1600"/>
              <a:buFont typeface="Arial"/>
              <a:buNone/>
            </a:pPr>
            <a:r>
              <a:rPr lang="en" sz="1600" b="0" i="0" u="none" strike="noStrike" cap="none">
                <a:solidFill>
                  <a:srgbClr val="000000"/>
                </a:solidFill>
                <a:latin typeface="Verdana"/>
                <a:ea typeface="Verdana"/>
                <a:cs typeface="Verdana"/>
                <a:sym typeface="Verdana"/>
              </a:rPr>
              <a:t>Have a recorder write the systems component (1-5)  that is the best fit. </a:t>
            </a:r>
            <a:endParaRPr sz="1600" b="0" i="1" u="none" strike="noStrike" cap="none">
              <a:solidFill>
                <a:srgbClr val="008000"/>
              </a:solidFill>
              <a:latin typeface="Verdana"/>
              <a:ea typeface="Verdana"/>
              <a:cs typeface="Verdana"/>
              <a:sym typeface="Verdana"/>
            </a:endParaRPr>
          </a:p>
          <a:p>
            <a:pPr marL="914400" marR="0" lvl="0" indent="-330200" algn="l" rtl="0">
              <a:lnSpc>
                <a:spcPct val="90000"/>
              </a:lnSpc>
              <a:spcBef>
                <a:spcPts val="1000"/>
              </a:spcBef>
              <a:spcAft>
                <a:spcPts val="0"/>
              </a:spcAft>
              <a:buClr>
                <a:srgbClr val="008000"/>
              </a:buClr>
              <a:buSzPts val="1600"/>
              <a:buFont typeface="Arial"/>
              <a:buAutoNum type="arabicPeriod"/>
            </a:pPr>
            <a:r>
              <a:rPr lang="en" sz="1600" b="0" i="1" u="none" strike="noStrike" cap="none">
                <a:solidFill>
                  <a:srgbClr val="008000"/>
                </a:solidFill>
                <a:latin typeface="Verdana"/>
                <a:ea typeface="Verdana"/>
                <a:cs typeface="Verdana"/>
                <a:sym typeface="Verdana"/>
              </a:rPr>
              <a:t>Material Resources </a:t>
            </a:r>
            <a:endParaRPr sz="1600" b="0" i="1" u="none" strike="noStrike" cap="none">
              <a:solidFill>
                <a:srgbClr val="008000"/>
              </a:solidFill>
              <a:latin typeface="Verdana"/>
              <a:ea typeface="Verdana"/>
              <a:cs typeface="Verdana"/>
              <a:sym typeface="Verdana"/>
            </a:endParaRPr>
          </a:p>
          <a:p>
            <a:pPr marL="914400" marR="0" lvl="0" indent="-330200" algn="l" rtl="0">
              <a:lnSpc>
                <a:spcPct val="90000"/>
              </a:lnSpc>
              <a:spcBef>
                <a:spcPts val="0"/>
              </a:spcBef>
              <a:spcAft>
                <a:spcPts val="0"/>
              </a:spcAft>
              <a:buClr>
                <a:srgbClr val="008000"/>
              </a:buClr>
              <a:buSzPts val="1600"/>
              <a:buFont typeface="Arial"/>
              <a:buAutoNum type="arabicPeriod"/>
            </a:pPr>
            <a:r>
              <a:rPr lang="en" sz="1600" b="0" i="1" u="none" strike="noStrike" cap="none">
                <a:solidFill>
                  <a:srgbClr val="008000"/>
                </a:solidFill>
                <a:latin typeface="Verdana"/>
                <a:ea typeface="Verdana"/>
                <a:cs typeface="Verdana"/>
                <a:sym typeface="Verdana"/>
              </a:rPr>
              <a:t>Human Resources</a:t>
            </a:r>
            <a:endParaRPr sz="1600" b="0" i="0" u="none" strike="noStrike" cap="none">
              <a:solidFill>
                <a:srgbClr val="000000"/>
              </a:solidFill>
              <a:latin typeface="Verdana"/>
              <a:ea typeface="Verdana"/>
              <a:cs typeface="Verdana"/>
              <a:sym typeface="Verdana"/>
            </a:endParaRPr>
          </a:p>
          <a:p>
            <a:pPr marL="914400" marR="0" lvl="0" indent="-330200" algn="l" rtl="0">
              <a:lnSpc>
                <a:spcPct val="90000"/>
              </a:lnSpc>
              <a:spcBef>
                <a:spcPts val="0"/>
              </a:spcBef>
              <a:spcAft>
                <a:spcPts val="0"/>
              </a:spcAft>
              <a:buClr>
                <a:srgbClr val="008000"/>
              </a:buClr>
              <a:buSzPts val="1600"/>
              <a:buFont typeface="Arial"/>
              <a:buAutoNum type="arabicPeriod"/>
            </a:pPr>
            <a:r>
              <a:rPr lang="en" sz="1600" b="0" i="1" u="none" strike="noStrike" cap="none">
                <a:solidFill>
                  <a:srgbClr val="008000"/>
                </a:solidFill>
                <a:latin typeface="Verdana"/>
                <a:ea typeface="Verdana"/>
                <a:cs typeface="Verdana"/>
                <a:sym typeface="Verdana"/>
              </a:rPr>
              <a:t>Processes and Procedures</a:t>
            </a:r>
            <a:endParaRPr sz="1600" b="0" i="1" u="none" strike="noStrike" cap="none">
              <a:solidFill>
                <a:srgbClr val="008000"/>
              </a:solidFill>
              <a:latin typeface="Verdana"/>
              <a:ea typeface="Verdana"/>
              <a:cs typeface="Verdana"/>
              <a:sym typeface="Verdana"/>
            </a:endParaRPr>
          </a:p>
          <a:p>
            <a:pPr marL="914400" marR="0" lvl="0" indent="-330200" algn="l" rtl="0">
              <a:lnSpc>
                <a:spcPct val="90000"/>
              </a:lnSpc>
              <a:spcBef>
                <a:spcPts val="0"/>
              </a:spcBef>
              <a:spcAft>
                <a:spcPts val="0"/>
              </a:spcAft>
              <a:buClr>
                <a:srgbClr val="008000"/>
              </a:buClr>
              <a:buSzPts val="1600"/>
              <a:buFont typeface="Arial"/>
              <a:buAutoNum type="arabicPeriod"/>
            </a:pPr>
            <a:r>
              <a:rPr lang="en" sz="1600" b="0" i="1" u="none" strike="noStrike" cap="none">
                <a:solidFill>
                  <a:srgbClr val="008000"/>
                </a:solidFill>
                <a:latin typeface="Verdana"/>
                <a:ea typeface="Verdana"/>
                <a:cs typeface="Verdana"/>
                <a:sym typeface="Verdana"/>
              </a:rPr>
              <a:t>Policies and Regulations</a:t>
            </a:r>
            <a:endParaRPr sz="1600" b="0" i="1" u="none" strike="noStrike" cap="none">
              <a:solidFill>
                <a:srgbClr val="008000"/>
              </a:solidFill>
              <a:latin typeface="Verdana"/>
              <a:ea typeface="Verdana"/>
              <a:cs typeface="Verdana"/>
              <a:sym typeface="Verdana"/>
            </a:endParaRPr>
          </a:p>
          <a:p>
            <a:pPr marL="914400" marR="0" lvl="0" indent="-330200" algn="l" rtl="0">
              <a:lnSpc>
                <a:spcPct val="90000"/>
              </a:lnSpc>
              <a:spcBef>
                <a:spcPts val="0"/>
              </a:spcBef>
              <a:spcAft>
                <a:spcPts val="0"/>
              </a:spcAft>
              <a:buClr>
                <a:srgbClr val="008000"/>
              </a:buClr>
              <a:buSzPts val="1600"/>
              <a:buFont typeface="Arial"/>
              <a:buAutoNum type="arabicPeriod"/>
            </a:pPr>
            <a:r>
              <a:rPr lang="en" sz="1600" b="0" i="1" u="none" strike="noStrike" cap="none">
                <a:solidFill>
                  <a:srgbClr val="008000"/>
                </a:solidFill>
                <a:latin typeface="Verdana"/>
                <a:ea typeface="Verdana"/>
                <a:cs typeface="Verdana"/>
                <a:sym typeface="Verdana"/>
              </a:rPr>
              <a:t>Fiscal Resources</a:t>
            </a:r>
            <a:endParaRPr sz="1600" b="0" i="1" u="none" strike="noStrike" cap="none">
              <a:solidFill>
                <a:srgbClr val="008000"/>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1400"/>
              <a:buFont typeface="Arial"/>
              <a:buNone/>
            </a:pPr>
            <a:endParaRPr sz="1400" b="1" i="0" u="none" strike="noStrike" cap="none">
              <a:solidFill>
                <a:srgbClr val="000000"/>
              </a:solidFill>
              <a:latin typeface="Verdana"/>
              <a:ea typeface="Verdana"/>
              <a:cs typeface="Verdana"/>
              <a:sym typeface="Verdana"/>
            </a:endParaRPr>
          </a:p>
        </p:txBody>
      </p:sp>
      <p:sp>
        <p:nvSpPr>
          <p:cNvPr id="119" name="Google Shape;119;p7"/>
          <p:cNvSpPr/>
          <p:nvPr/>
        </p:nvSpPr>
        <p:spPr>
          <a:xfrm>
            <a:off x="2170485" y="2469956"/>
            <a:ext cx="3412800" cy="1930200"/>
          </a:xfrm>
          <a:prstGeom prst="ellipse">
            <a:avLst/>
          </a:prstGeom>
          <a:solidFill>
            <a:srgbClr val="FFFF00">
              <a:alpha val="46666"/>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3500" b="0" i="0" u="none" strike="noStrike" cap="none">
                <a:solidFill>
                  <a:srgbClr val="000000"/>
                </a:solidFill>
                <a:latin typeface="Verdana"/>
                <a:ea typeface="Verdana"/>
                <a:cs typeface="Verdana"/>
                <a:sym typeface="Verdana"/>
              </a:rPr>
              <a:t>Education    </a:t>
            </a:r>
            <a:endParaRPr sz="35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en" sz="3500" b="0" i="0" u="none" strike="noStrike" cap="none">
                <a:solidFill>
                  <a:srgbClr val="000000"/>
                </a:solidFill>
                <a:latin typeface="Verdana"/>
                <a:ea typeface="Verdana"/>
                <a:cs typeface="Verdana"/>
                <a:sym typeface="Verdana"/>
              </a:rPr>
              <a:t>  System</a:t>
            </a:r>
            <a:endParaRPr sz="1300" b="0" i="0" u="none" strike="noStrike" cap="none">
              <a:solidFill>
                <a:srgbClr val="000000"/>
              </a:solidFill>
              <a:latin typeface="Arial"/>
              <a:ea typeface="Arial"/>
              <a:cs typeface="Arial"/>
              <a:sym typeface="Arial"/>
            </a:endParaRPr>
          </a:p>
        </p:txBody>
      </p:sp>
      <p:sp>
        <p:nvSpPr>
          <p:cNvPr id="120" name="Google Shape;120;p7">
            <a:extLst>
              <a:ext uri="{C183D7F6-B498-43B3-948B-1728B52AA6E4}">
                <adec:decorative xmlns:adec="http://schemas.microsoft.com/office/drawing/2017/decorative" val="1"/>
              </a:ext>
            </a:extLst>
          </p:cNvPr>
          <p:cNvSpPr/>
          <p:nvPr/>
        </p:nvSpPr>
        <p:spPr>
          <a:xfrm>
            <a:off x="38063" y="2297658"/>
            <a:ext cx="2084400" cy="1331100"/>
          </a:xfrm>
          <a:prstGeom prst="roundRect">
            <a:avLst>
              <a:gd name="adj" fmla="val 16667"/>
            </a:avLst>
          </a:prstGeom>
          <a:solidFill>
            <a:srgbClr val="A9DCF2">
              <a:alpha val="64705"/>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7">
            <a:extLst>
              <a:ext uri="{C183D7F6-B498-43B3-948B-1728B52AA6E4}">
                <adec:decorative xmlns:adec="http://schemas.microsoft.com/office/drawing/2017/decorative" val="1"/>
              </a:ext>
            </a:extLst>
          </p:cNvPr>
          <p:cNvSpPr/>
          <p:nvPr/>
        </p:nvSpPr>
        <p:spPr>
          <a:xfrm>
            <a:off x="2770957" y="1092200"/>
            <a:ext cx="2413800" cy="1189200"/>
          </a:xfrm>
          <a:prstGeom prst="roundRect">
            <a:avLst>
              <a:gd name="adj" fmla="val 16667"/>
            </a:avLst>
          </a:prstGeom>
          <a:solidFill>
            <a:srgbClr val="F4B18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400" b="1" i="0" u="none" strike="noStrike" cap="none">
              <a:solidFill>
                <a:srgbClr val="000000"/>
              </a:solidFill>
              <a:latin typeface="Arial"/>
              <a:ea typeface="Arial"/>
              <a:cs typeface="Arial"/>
              <a:sym typeface="Arial"/>
            </a:endParaRPr>
          </a:p>
        </p:txBody>
      </p:sp>
      <p:sp>
        <p:nvSpPr>
          <p:cNvPr id="122" name="Google Shape;122;p7">
            <a:extLst>
              <a:ext uri="{C183D7F6-B498-43B3-948B-1728B52AA6E4}">
                <adec:decorative xmlns:adec="http://schemas.microsoft.com/office/drawing/2017/decorative" val="1"/>
              </a:ext>
            </a:extLst>
          </p:cNvPr>
          <p:cNvSpPr/>
          <p:nvPr/>
        </p:nvSpPr>
        <p:spPr>
          <a:xfrm>
            <a:off x="5631048" y="2275312"/>
            <a:ext cx="2103300" cy="1340400"/>
          </a:xfrm>
          <a:prstGeom prst="roundRect">
            <a:avLst>
              <a:gd name="adj" fmla="val 16667"/>
            </a:avLst>
          </a:prstGeom>
          <a:solidFill>
            <a:srgbClr val="297FD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400" b="1" i="0" u="none" strike="noStrike" cap="none">
              <a:solidFill>
                <a:srgbClr val="000000"/>
              </a:solidFill>
              <a:latin typeface="Arial"/>
              <a:ea typeface="Arial"/>
              <a:cs typeface="Arial"/>
              <a:sym typeface="Arial"/>
            </a:endParaRPr>
          </a:p>
        </p:txBody>
      </p:sp>
      <p:sp>
        <p:nvSpPr>
          <p:cNvPr id="123" name="Google Shape;123;p7"/>
          <p:cNvSpPr/>
          <p:nvPr/>
        </p:nvSpPr>
        <p:spPr>
          <a:xfrm>
            <a:off x="907911" y="4414201"/>
            <a:ext cx="2107200" cy="1422000"/>
          </a:xfrm>
          <a:prstGeom prst="roundRect">
            <a:avLst>
              <a:gd name="adj" fmla="val 16667"/>
            </a:avLst>
          </a:prstGeom>
          <a:solidFill>
            <a:srgbClr val="8E7CC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900" b="0" i="0" u="none" strike="noStrike" cap="none">
                <a:solidFill>
                  <a:srgbClr val="000000"/>
                </a:solidFill>
                <a:latin typeface="Verdana"/>
                <a:ea typeface="Verdana"/>
                <a:cs typeface="Verdana"/>
                <a:sym typeface="Verdana"/>
              </a:rPr>
              <a:t>PROCESSES AND PROCEDURES</a:t>
            </a:r>
            <a:endParaRPr sz="2100" b="1" i="0" u="none" strike="noStrike" cap="none">
              <a:solidFill>
                <a:srgbClr val="000000"/>
              </a:solidFill>
              <a:latin typeface="Arial"/>
              <a:ea typeface="Arial"/>
              <a:cs typeface="Arial"/>
              <a:sym typeface="Arial"/>
            </a:endParaRPr>
          </a:p>
        </p:txBody>
      </p:sp>
      <p:sp>
        <p:nvSpPr>
          <p:cNvPr id="124" name="Google Shape;124;p7">
            <a:extLst>
              <a:ext uri="{C183D7F6-B498-43B3-948B-1728B52AA6E4}">
                <adec:decorative xmlns:adec="http://schemas.microsoft.com/office/drawing/2017/decorative" val="1"/>
              </a:ext>
            </a:extLst>
          </p:cNvPr>
          <p:cNvSpPr/>
          <p:nvPr/>
        </p:nvSpPr>
        <p:spPr>
          <a:xfrm>
            <a:off x="4717079" y="4382452"/>
            <a:ext cx="2181600" cy="1422000"/>
          </a:xfrm>
          <a:prstGeom prst="roundRect">
            <a:avLst>
              <a:gd name="adj" fmla="val 16667"/>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400" b="1" i="0" u="none" strike="noStrike" cap="none">
              <a:solidFill>
                <a:srgbClr val="000000"/>
              </a:solidFill>
              <a:latin typeface="Arial"/>
              <a:ea typeface="Arial"/>
              <a:cs typeface="Arial"/>
              <a:sym typeface="Arial"/>
            </a:endParaRPr>
          </a:p>
        </p:txBody>
      </p:sp>
      <p:sp>
        <p:nvSpPr>
          <p:cNvPr id="125" name="Google Shape;125;p7"/>
          <p:cNvSpPr txBox="1"/>
          <p:nvPr/>
        </p:nvSpPr>
        <p:spPr>
          <a:xfrm>
            <a:off x="2925105" y="1214587"/>
            <a:ext cx="2004000" cy="830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Verdana"/>
              <a:buNone/>
            </a:pPr>
            <a:r>
              <a:rPr lang="en" sz="2100" b="0" i="0" u="none" strike="noStrike" cap="none">
                <a:solidFill>
                  <a:srgbClr val="000000"/>
                </a:solidFill>
                <a:latin typeface="Verdana"/>
                <a:ea typeface="Verdana"/>
                <a:cs typeface="Verdana"/>
                <a:sym typeface="Verdana"/>
              </a:rPr>
              <a:t>HUMAN RESOURCES</a:t>
            </a:r>
            <a:endParaRPr sz="2100" b="0" i="0" u="none" strike="noStrike" cap="none">
              <a:solidFill>
                <a:srgbClr val="000000"/>
              </a:solidFill>
              <a:latin typeface="Verdana"/>
              <a:ea typeface="Verdana"/>
              <a:cs typeface="Verdana"/>
              <a:sym typeface="Verdana"/>
            </a:endParaRPr>
          </a:p>
        </p:txBody>
      </p:sp>
      <p:sp>
        <p:nvSpPr>
          <p:cNvPr id="126" name="Google Shape;126;p7"/>
          <p:cNvSpPr txBox="1"/>
          <p:nvPr/>
        </p:nvSpPr>
        <p:spPr>
          <a:xfrm>
            <a:off x="5747471" y="2322267"/>
            <a:ext cx="1870200" cy="108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Verdana"/>
              <a:buNone/>
            </a:pPr>
            <a:r>
              <a:rPr lang="en" sz="1900" b="0" i="0" u="none" strike="noStrike" cap="none">
                <a:solidFill>
                  <a:srgbClr val="000000"/>
                </a:solidFill>
                <a:latin typeface="Verdana"/>
                <a:ea typeface="Verdana"/>
                <a:cs typeface="Verdana"/>
                <a:sym typeface="Verdana"/>
              </a:rPr>
              <a:t>FISCAL RESOURCES</a:t>
            </a:r>
            <a:endParaRPr sz="19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900"/>
              <a:buFont typeface="Verdana"/>
              <a:buNone/>
            </a:pPr>
            <a:r>
              <a:rPr lang="en" sz="1900" b="0" i="0" u="none" strike="noStrike" cap="none">
                <a:solidFill>
                  <a:srgbClr val="000000"/>
                </a:solidFill>
                <a:latin typeface="Verdana"/>
                <a:ea typeface="Verdana"/>
                <a:cs typeface="Verdana"/>
                <a:sym typeface="Verdana"/>
              </a:rPr>
              <a:t>     $$$$$$</a:t>
            </a:r>
            <a:endParaRPr sz="1900" b="0" i="0" u="none" strike="noStrike" cap="none">
              <a:solidFill>
                <a:srgbClr val="000000"/>
              </a:solidFill>
              <a:latin typeface="Verdana"/>
              <a:ea typeface="Verdana"/>
              <a:cs typeface="Verdana"/>
              <a:sym typeface="Verdana"/>
            </a:endParaRPr>
          </a:p>
        </p:txBody>
      </p:sp>
      <p:sp>
        <p:nvSpPr>
          <p:cNvPr id="127" name="Google Shape;127;p7"/>
          <p:cNvSpPr txBox="1"/>
          <p:nvPr/>
        </p:nvSpPr>
        <p:spPr>
          <a:xfrm>
            <a:off x="4839551" y="4697925"/>
            <a:ext cx="2084400" cy="80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Verdana"/>
              <a:buNone/>
            </a:pPr>
            <a:r>
              <a:rPr lang="en" sz="1900" b="0" i="0" u="none" strike="noStrike" cap="none">
                <a:solidFill>
                  <a:srgbClr val="000000"/>
                </a:solidFill>
                <a:latin typeface="Verdana"/>
                <a:ea typeface="Verdana"/>
                <a:cs typeface="Verdana"/>
                <a:sym typeface="Verdana"/>
              </a:rPr>
              <a:t>POLICIES AND REGULATIONS</a:t>
            </a:r>
            <a:endParaRPr sz="2100" b="0" i="0" u="none" strike="noStrike" cap="none">
              <a:solidFill>
                <a:srgbClr val="000000"/>
              </a:solidFill>
              <a:latin typeface="Verdana"/>
              <a:ea typeface="Verdana"/>
              <a:cs typeface="Verdana"/>
              <a:sym typeface="Verdana"/>
            </a:endParaRPr>
          </a:p>
        </p:txBody>
      </p:sp>
      <p:sp>
        <p:nvSpPr>
          <p:cNvPr id="128" name="Google Shape;128;p7"/>
          <p:cNvSpPr txBox="1"/>
          <p:nvPr/>
        </p:nvSpPr>
        <p:spPr>
          <a:xfrm>
            <a:off x="58242" y="2469956"/>
            <a:ext cx="1903200" cy="80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Verdana"/>
              <a:buNone/>
            </a:pPr>
            <a:r>
              <a:rPr lang="en" sz="2100" b="0" i="0" u="none" strike="noStrike" cap="none">
                <a:solidFill>
                  <a:srgbClr val="000000"/>
                </a:solidFill>
                <a:latin typeface="Verdana"/>
                <a:ea typeface="Verdana"/>
                <a:cs typeface="Verdana"/>
                <a:sym typeface="Verdana"/>
              </a:rPr>
              <a:t>MATERIAL RESOURCES</a:t>
            </a:r>
            <a:endParaRPr sz="2100" b="0" i="0" u="none" strike="noStrike" cap="none">
              <a:solidFill>
                <a:srgbClr val="000000"/>
              </a:solidFill>
              <a:latin typeface="Verdana"/>
              <a:ea typeface="Verdana"/>
              <a:cs typeface="Verdana"/>
              <a:sym typeface="Verdana"/>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711"/>
        <p:cNvGrpSpPr/>
        <p:nvPr/>
      </p:nvGrpSpPr>
      <p:grpSpPr>
        <a:xfrm>
          <a:off x="0" y="0"/>
          <a:ext cx="0" cy="0"/>
          <a:chOff x="0" y="0"/>
          <a:chExt cx="0" cy="0"/>
        </a:xfrm>
      </p:grpSpPr>
      <p:sp>
        <p:nvSpPr>
          <p:cNvPr id="712" name="Google Shape;712;p66"/>
          <p:cNvSpPr txBox="1"/>
          <p:nvPr/>
        </p:nvSpPr>
        <p:spPr>
          <a:xfrm>
            <a:off x="346050" y="21735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Verdana"/>
                <a:ea typeface="Verdana"/>
                <a:cs typeface="Verdana"/>
                <a:sym typeface="Verdana"/>
              </a:rPr>
              <a:t>Engaging with the Book - The Art of Coaching Teams</a:t>
            </a:r>
            <a:endParaRPr sz="1600" b="1" i="0" u="none" strike="noStrike" cap="none">
              <a:solidFill>
                <a:srgbClr val="0000FF"/>
              </a:solidFill>
              <a:latin typeface="Verdana"/>
              <a:ea typeface="Verdana"/>
              <a:cs typeface="Verdana"/>
              <a:sym typeface="Verdana"/>
            </a:endParaRPr>
          </a:p>
        </p:txBody>
      </p:sp>
      <p:sp>
        <p:nvSpPr>
          <p:cNvPr id="713" name="Google Shape;713;p66"/>
          <p:cNvSpPr txBox="1"/>
          <p:nvPr/>
        </p:nvSpPr>
        <p:spPr>
          <a:xfrm>
            <a:off x="379350" y="687125"/>
            <a:ext cx="7080300" cy="47100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Verdana"/>
              <a:buAutoNum type="arabicPeriod"/>
            </a:pPr>
            <a:r>
              <a:rPr lang="en" sz="1400" b="0" i="0" u="none" strike="noStrike" cap="none">
                <a:solidFill>
                  <a:srgbClr val="000000"/>
                </a:solidFill>
                <a:latin typeface="Verdana"/>
                <a:ea typeface="Verdana"/>
                <a:cs typeface="Verdana"/>
                <a:sym typeface="Verdana"/>
              </a:rPr>
              <a:t>On pages vii-x, you will find the table of contents. Scan the chapter titles. What chapters would support your goals as a team? As a systems coach?</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AutoNum type="arabicPeriod"/>
            </a:pPr>
            <a:r>
              <a:rPr lang="en" sz="1400" b="0" i="0" u="none" strike="noStrike" cap="none">
                <a:solidFill>
                  <a:srgbClr val="000000"/>
                </a:solidFill>
                <a:latin typeface="Verdana"/>
                <a:ea typeface="Verdana"/>
                <a:cs typeface="Verdana"/>
                <a:sym typeface="Verdana"/>
              </a:rPr>
              <a:t>Consider a book study with division and school coaches.</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AutoNum type="arabicPeriod"/>
            </a:pPr>
            <a:r>
              <a:rPr lang="en" sz="1400" b="0" i="0" u="none" strike="noStrike" cap="none">
                <a:solidFill>
                  <a:srgbClr val="000000"/>
                </a:solidFill>
                <a:latin typeface="Verdana"/>
                <a:ea typeface="Verdana"/>
                <a:cs typeface="Verdana"/>
                <a:sym typeface="Verdana"/>
              </a:rPr>
              <a:t>Consider using the tools in your coaching and professional learning events.</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AutoNum type="arabicPeriod"/>
            </a:pPr>
            <a:r>
              <a:rPr lang="en" sz="1400" b="0" i="0" u="none" strike="noStrike" cap="none">
                <a:solidFill>
                  <a:srgbClr val="000000"/>
                </a:solidFill>
                <a:latin typeface="Verdana"/>
                <a:ea typeface="Verdana"/>
                <a:cs typeface="Verdana"/>
                <a:sym typeface="Verdana"/>
              </a:rPr>
              <a:t>On pages 51-52, #8, “Reflect Regularly on Team Process,” discuss how you are progressing monitoring division and school teams. How could you use the “Team Temperature Check” to assess the teams’ temperature and improve team functioning? What would this look like?</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AutoNum type="arabicPeriod"/>
            </a:pPr>
            <a:r>
              <a:rPr lang="en" sz="1400" b="0" i="0" u="none" strike="noStrike" cap="none">
                <a:solidFill>
                  <a:srgbClr val="000000"/>
                </a:solidFill>
                <a:latin typeface="Verdana"/>
                <a:ea typeface="Verdana"/>
                <a:cs typeface="Verdana"/>
                <a:sym typeface="Verdana"/>
              </a:rPr>
              <a:t>Chapter 5, page 95, “Laying a Foundation for Trust,” reviews the importance of norms with some ideas on setting norms. How can you improve communication and trust by creating and following norms as a team? (see examples on pg. 108)</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AutoNum type="arabicPeriod"/>
            </a:pPr>
            <a:r>
              <a:rPr lang="en" sz="1400" b="0" i="0" u="none" strike="noStrike" cap="none">
                <a:solidFill>
                  <a:srgbClr val="000000"/>
                </a:solidFill>
                <a:latin typeface="Verdana"/>
                <a:ea typeface="Verdana"/>
                <a:cs typeface="Verdana"/>
                <a:sym typeface="Verdana"/>
              </a:rPr>
              <a:t>Chapter 7, page 147, Cultivating Healthy Communication - Take a look at the activity as a group. How could you develop an activity or conversation using this tool to improve communication?</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AutoNum type="arabicPeriod"/>
            </a:pPr>
            <a:r>
              <a:rPr lang="en" sz="1400" b="0" i="0" u="none" strike="noStrike" cap="none">
                <a:solidFill>
                  <a:srgbClr val="000000"/>
                </a:solidFill>
                <a:latin typeface="Verdana"/>
                <a:ea typeface="Verdana"/>
                <a:cs typeface="Verdana"/>
                <a:sym typeface="Verdana"/>
              </a:rPr>
              <a:t>Where can you find more about emotional intelligence in this book? (hint: look on page 347)</a:t>
            </a:r>
            <a:endParaRPr sz="1400" b="0" i="0" u="none" strike="noStrike" cap="none">
              <a:solidFill>
                <a:srgbClr val="000000"/>
              </a:solidFill>
              <a:latin typeface="Verdana"/>
              <a:ea typeface="Verdana"/>
              <a:cs typeface="Verdana"/>
              <a:sym typeface="Verdana"/>
            </a:endParaRPr>
          </a:p>
          <a:p>
            <a:pPr marL="457200" marR="0" lvl="0" indent="-317500" algn="l" rtl="0">
              <a:lnSpc>
                <a:spcPct val="100000"/>
              </a:lnSpc>
              <a:spcBef>
                <a:spcPts val="0"/>
              </a:spcBef>
              <a:spcAft>
                <a:spcPts val="0"/>
              </a:spcAft>
              <a:buClr>
                <a:srgbClr val="000000"/>
              </a:buClr>
              <a:buSzPts val="1400"/>
              <a:buFont typeface="Verdana"/>
              <a:buAutoNum type="arabicPeriod"/>
            </a:pPr>
            <a:r>
              <a:rPr lang="en" sz="1400" b="0" i="0" u="none" strike="noStrike" cap="none">
                <a:solidFill>
                  <a:srgbClr val="000000"/>
                </a:solidFill>
                <a:latin typeface="Verdana"/>
                <a:ea typeface="Verdana"/>
                <a:cs typeface="Verdana"/>
                <a:sym typeface="Verdana"/>
              </a:rPr>
              <a:t>Pick one emotional intelligence page(s) and share out. How can you apply the content to your coaching?</a:t>
            </a: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717"/>
        <p:cNvGrpSpPr/>
        <p:nvPr/>
      </p:nvGrpSpPr>
      <p:grpSpPr>
        <a:xfrm>
          <a:off x="0" y="0"/>
          <a:ext cx="0" cy="0"/>
          <a:chOff x="0" y="0"/>
          <a:chExt cx="0" cy="0"/>
        </a:xfrm>
      </p:grpSpPr>
      <p:sp>
        <p:nvSpPr>
          <p:cNvPr id="718" name="Google Shape;718;p67"/>
          <p:cNvSpPr txBox="1"/>
          <p:nvPr/>
        </p:nvSpPr>
        <p:spPr>
          <a:xfrm>
            <a:off x="228600" y="285750"/>
            <a:ext cx="7324800" cy="9332400"/>
          </a:xfrm>
          <a:prstGeom prst="rect">
            <a:avLst/>
          </a:prstGeom>
          <a:noFill/>
          <a:ln>
            <a:noFill/>
          </a:ln>
        </p:spPr>
        <p:txBody>
          <a:bodyPr spcFirstLastPara="1" wrap="square" lIns="91425" tIns="91425" rIns="91425" bIns="91425" anchor="t" anchorCtr="0">
            <a:spAutoFit/>
          </a:bodyPr>
          <a:lstStyle/>
          <a:p>
            <a:pPr marL="2235200" marR="2235200" lvl="0" indent="0" algn="l" rtl="0">
              <a:lnSpc>
                <a:spcPct val="115000"/>
              </a:lnSpc>
              <a:spcBef>
                <a:spcPts val="400"/>
              </a:spcBef>
              <a:spcAft>
                <a:spcPts val="0"/>
              </a:spcAft>
              <a:buClr>
                <a:srgbClr val="000000"/>
              </a:buClr>
              <a:buSzPts val="1100"/>
              <a:buFont typeface="Arial"/>
              <a:buNone/>
            </a:pPr>
            <a:r>
              <a:rPr lang="en" sz="1100" b="1" i="0" u="none" strike="noStrike" cap="none">
                <a:solidFill>
                  <a:srgbClr val="000000"/>
                </a:solidFill>
                <a:latin typeface="Verdana"/>
                <a:ea typeface="Verdana"/>
                <a:cs typeface="Verdana"/>
                <a:sym typeface="Verdana"/>
              </a:rPr>
              <a:t>Coaching Institute References</a:t>
            </a:r>
            <a:endParaRPr sz="1100" b="1" i="0" u="none" strike="noStrike" cap="none">
              <a:solidFill>
                <a:srgbClr val="000000"/>
              </a:solidFill>
              <a:latin typeface="Verdana"/>
              <a:ea typeface="Verdana"/>
              <a:cs typeface="Verdana"/>
              <a:sym typeface="Verdana"/>
            </a:endParaRPr>
          </a:p>
          <a:p>
            <a:pPr marL="0" marR="0" lvl="0" indent="0" algn="ctr" rtl="0">
              <a:lnSpc>
                <a:spcPct val="120454"/>
              </a:lnSpc>
              <a:spcBef>
                <a:spcPts val="0"/>
              </a:spcBef>
              <a:spcAft>
                <a:spcPts val="0"/>
              </a:spcAft>
              <a:buClr>
                <a:srgbClr val="000000"/>
              </a:buClr>
              <a:buSzPts val="1100"/>
              <a:buFont typeface="Arial"/>
              <a:buNone/>
            </a:pPr>
            <a:r>
              <a:rPr lang="en" sz="1100" b="1" i="0" u="sng" strike="noStrike" cap="none">
                <a:solidFill>
                  <a:schemeClr val="accen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VTSS RIC Website  </a:t>
            </a:r>
            <a:endParaRPr sz="1100" b="1" i="0" u="sng" strike="noStrike" cap="none">
              <a:solidFill>
                <a:schemeClr val="accent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rgbClr val="000000"/>
                </a:solidFill>
                <a:latin typeface="Verdana"/>
                <a:ea typeface="Verdana"/>
                <a:cs typeface="Verdana"/>
                <a:sym typeface="Verdana"/>
              </a:rPr>
              <a:t> </a:t>
            </a:r>
            <a:endParaRPr sz="1100" b="1" i="0" u="none" strike="noStrike" cap="none">
              <a:solidFill>
                <a:srgbClr val="000000"/>
              </a:solidFill>
              <a:latin typeface="Verdana"/>
              <a:ea typeface="Verdana"/>
              <a:cs typeface="Verdana"/>
              <a:sym typeface="Verdana"/>
            </a:endParaRPr>
          </a:p>
          <a:p>
            <a:pPr marL="76200" marR="67310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Verdana"/>
                <a:ea typeface="Verdana"/>
                <a:cs typeface="Verdana"/>
                <a:sym typeface="Verdana"/>
              </a:rPr>
              <a:t>Elena Aguilar: </a:t>
            </a:r>
            <a:r>
              <a:rPr lang="en" sz="1100" b="0" i="1" u="none" strike="noStrike" cap="none">
                <a:solidFill>
                  <a:srgbClr val="000000"/>
                </a:solidFill>
                <a:latin typeface="Verdana"/>
                <a:ea typeface="Verdana"/>
                <a:cs typeface="Verdana"/>
                <a:sym typeface="Verdana"/>
              </a:rPr>
              <a:t>The Art of Coaching Teams Building Resilient Communities that Transform Schools. </a:t>
            </a:r>
            <a:r>
              <a:rPr lang="en" sz="1100" b="0" i="0" u="none" strike="noStrike" cap="none">
                <a:solidFill>
                  <a:srgbClr val="000000"/>
                </a:solidFill>
                <a:latin typeface="Verdana"/>
                <a:ea typeface="Verdana"/>
                <a:cs typeface="Verdana"/>
                <a:sym typeface="Verdana"/>
              </a:rPr>
              <a:t>San Francisco, CA: Jossey-Bass, 2016.</a:t>
            </a:r>
            <a:endParaRPr sz="1100" b="0" i="0" u="none" strike="noStrike" cap="none">
              <a:solidFill>
                <a:srgbClr val="000000"/>
              </a:solidFill>
              <a:latin typeface="Verdana"/>
              <a:ea typeface="Verdana"/>
              <a:cs typeface="Verdana"/>
              <a:sym typeface="Verdana"/>
            </a:endParaRPr>
          </a:p>
          <a:p>
            <a:pPr marL="76200" marR="0" lvl="0" indent="0" algn="l" rtl="0">
              <a:lnSpc>
                <a:spcPct val="120454"/>
              </a:lnSpc>
              <a:spcBef>
                <a:spcPts val="0"/>
              </a:spcBef>
              <a:spcAft>
                <a:spcPts val="0"/>
              </a:spcAft>
              <a:buClr>
                <a:srgbClr val="000000"/>
              </a:buClr>
              <a:buSzPts val="1100"/>
              <a:buFont typeface="Arial"/>
              <a:buNone/>
            </a:pPr>
            <a:r>
              <a:rPr lang="en" sz="1100" b="0" i="0" u="none" strike="noStrike" cap="none">
                <a:solidFill>
                  <a:srgbClr val="000000"/>
                </a:solidFill>
                <a:latin typeface="Verdana"/>
                <a:ea typeface="Verdana"/>
                <a:cs typeface="Verdana"/>
                <a:sym typeface="Verdana"/>
              </a:rPr>
              <a:t>Other Resources/Handouts for Coaching from</a:t>
            </a:r>
            <a:r>
              <a:rPr lang="en" sz="1100" b="0" i="0" u="none" strike="noStrike" cap="none">
                <a:solidFill>
                  <a:srgbClr val="000000"/>
                </a:solidFill>
                <a:uFill>
                  <a:noFill/>
                </a:uFill>
                <a:latin typeface="Verdana"/>
                <a:ea typeface="Verdana"/>
                <a:cs typeface="Verdana"/>
                <a:sym typeface="Verdana"/>
                <a:hlinkClick r:id="rId4">
                  <a:extLst>
                    <a:ext uri="{A12FA001-AC4F-418D-AE19-62706E023703}">
                      <ahyp:hlinkClr xmlns:ahyp="http://schemas.microsoft.com/office/drawing/2018/hyperlinkcolor" val="tx"/>
                    </a:ext>
                  </a:extLst>
                </a:hlinkClick>
              </a:rPr>
              <a:t> </a:t>
            </a:r>
            <a:r>
              <a:rPr lang="en" sz="1100" b="0" i="0" u="sng" strike="noStrike" cap="none">
                <a:solidFill>
                  <a:srgbClr val="0000FF"/>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www.elenaaguilar.com</a:t>
            </a:r>
            <a:endParaRPr sz="1100" b="0" i="0" u="sng" strike="noStrike" cap="none">
              <a:solidFill>
                <a:srgbClr val="0000FF"/>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050"/>
              <a:buFont typeface="Arial"/>
              <a:buNone/>
            </a:pPr>
            <a:r>
              <a:rPr lang="en" sz="1050" b="0" i="0" u="none" strike="noStrike" cap="none">
                <a:solidFill>
                  <a:srgbClr val="000000"/>
                </a:solidFill>
                <a:latin typeface="Verdana"/>
                <a:ea typeface="Verdana"/>
                <a:cs typeface="Verdana"/>
                <a:sym typeface="Verdana"/>
              </a:rPr>
              <a:t> </a:t>
            </a:r>
            <a:endParaRPr sz="1050" b="0" i="0" u="none" strike="noStrike" cap="none">
              <a:solidFill>
                <a:srgbClr val="000000"/>
              </a:solidFill>
              <a:latin typeface="Verdana"/>
              <a:ea typeface="Verdana"/>
              <a:cs typeface="Verdana"/>
              <a:sym typeface="Verdana"/>
            </a:endParaRPr>
          </a:p>
          <a:p>
            <a:pPr marL="76200" marR="49530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Verdana"/>
                <a:ea typeface="Verdana"/>
                <a:cs typeface="Verdana"/>
                <a:sym typeface="Verdana"/>
              </a:rPr>
              <a:t>National Implementation Research Network (NIRN): </a:t>
            </a:r>
            <a:r>
              <a:rPr lang="en" sz="1100" b="0" i="1" u="none" strike="noStrike" cap="none">
                <a:solidFill>
                  <a:srgbClr val="000000"/>
                </a:solidFill>
                <a:latin typeface="Verdana"/>
                <a:ea typeface="Verdana"/>
                <a:cs typeface="Verdana"/>
                <a:sym typeface="Verdana"/>
              </a:rPr>
              <a:t>Practice Profile for Coaching for Ai Hub Module 1.8. Available: </a:t>
            </a:r>
            <a:r>
              <a:rPr lang="en" sz="1100" b="0" i="0" u="sng" strike="noStrike" cap="none">
                <a:solidFill>
                  <a:srgbClr val="000000"/>
                </a:solidFill>
                <a:latin typeface="Verdana"/>
                <a:ea typeface="Verdana"/>
                <a:cs typeface="Verdana"/>
                <a:sym typeface="Verdana"/>
              </a:rPr>
              <a:t>https://implementation.fpg.unc.edu/resource/coaching-practice-profile/</a:t>
            </a:r>
            <a:endParaRPr sz="1100" b="0" i="0" u="sng" strike="noStrike" cap="none">
              <a:solidFill>
                <a:srgbClr val="000000"/>
              </a:solidFill>
              <a:latin typeface="Verdana"/>
              <a:ea typeface="Verdana"/>
              <a:cs typeface="Verdana"/>
              <a:sym typeface="Verdana"/>
            </a:endParaRPr>
          </a:p>
          <a:p>
            <a:pPr marL="0" marR="0" lvl="0" indent="0" algn="l" rtl="0">
              <a:lnSpc>
                <a:spcPct val="115000"/>
              </a:lnSpc>
              <a:spcBef>
                <a:spcPts val="100"/>
              </a:spcBef>
              <a:spcAft>
                <a:spcPts val="0"/>
              </a:spcAft>
              <a:buClr>
                <a:srgbClr val="000000"/>
              </a:buClr>
              <a:buSzPts val="1050"/>
              <a:buFont typeface="Arial"/>
              <a:buNone/>
            </a:pPr>
            <a:r>
              <a:rPr lang="en" sz="1050" b="0" i="0" u="none" strike="noStrike" cap="none">
                <a:solidFill>
                  <a:srgbClr val="000000"/>
                </a:solidFill>
                <a:latin typeface="Verdana"/>
                <a:ea typeface="Verdana"/>
                <a:cs typeface="Verdana"/>
                <a:sym typeface="Verdana"/>
              </a:rPr>
              <a:t> </a:t>
            </a:r>
            <a:endParaRPr sz="1050" b="0" i="0" u="none" strike="noStrike" cap="none">
              <a:solidFill>
                <a:srgbClr val="000000"/>
              </a:solidFill>
              <a:latin typeface="Verdana"/>
              <a:ea typeface="Verdana"/>
              <a:cs typeface="Verdana"/>
              <a:sym typeface="Verdana"/>
            </a:endParaRPr>
          </a:p>
          <a:p>
            <a:pPr marL="76200" marR="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Verdana"/>
                <a:ea typeface="Verdana"/>
                <a:cs typeface="Verdana"/>
                <a:sym typeface="Verdana"/>
              </a:rPr>
              <a:t>National Implementation Research Network (NIRN): </a:t>
            </a:r>
            <a:r>
              <a:rPr lang="en" sz="1100" b="0" i="1" u="none" strike="noStrike" cap="none">
                <a:solidFill>
                  <a:srgbClr val="000000"/>
                </a:solidFill>
                <a:latin typeface="Verdana"/>
                <a:ea typeface="Verdana"/>
                <a:cs typeface="Verdana"/>
                <a:sym typeface="Verdana"/>
              </a:rPr>
              <a:t>Implementation Support Practitioner Profile, </a:t>
            </a:r>
            <a:r>
              <a:rPr lang="en" sz="1100" b="0" i="0" u="none" strike="noStrike" cap="none">
                <a:solidFill>
                  <a:srgbClr val="000000"/>
                </a:solidFill>
                <a:latin typeface="Verdana"/>
                <a:ea typeface="Verdana"/>
                <a:cs typeface="Verdana"/>
                <a:sym typeface="Verdana"/>
              </a:rPr>
              <a:t>November 2020. Available: </a:t>
            </a:r>
            <a:r>
              <a:rPr lang="en" sz="1100" b="0" i="0" u="sng" strike="noStrike" cap="none">
                <a:solidFill>
                  <a:srgbClr val="000000"/>
                </a:solidFill>
                <a:latin typeface="Verdana"/>
                <a:ea typeface="Verdana"/>
                <a:cs typeface="Verdana"/>
                <a:sym typeface="Verdana"/>
              </a:rPr>
              <a:t>https://implementation.fpg.unc.edu/resource/implementation-support-practitioner-core-competencies/</a:t>
            </a:r>
            <a:endParaRPr sz="1100" b="0" i="0" u="sng"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Verdana"/>
                <a:ea typeface="Verdana"/>
                <a:cs typeface="Verdana"/>
                <a:sym typeface="Verdana"/>
              </a:rPr>
              <a:t> </a:t>
            </a:r>
            <a:endParaRPr sz="1100" b="0" i="0" u="none" strike="noStrike" cap="none">
              <a:solidFill>
                <a:srgbClr val="000000"/>
              </a:solidFill>
              <a:latin typeface="Verdana"/>
              <a:ea typeface="Verdana"/>
              <a:cs typeface="Verdana"/>
              <a:sym typeface="Verdana"/>
            </a:endParaRPr>
          </a:p>
          <a:p>
            <a:pPr marL="76200" marR="11430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Verdana"/>
                <a:ea typeface="Verdana"/>
                <a:cs typeface="Verdana"/>
                <a:sym typeface="Verdana"/>
              </a:rPr>
              <a:t>Managing Complex Change. Source: Knoster, T., Villa R., &amp; Thousand, J. (2000). </a:t>
            </a:r>
            <a:r>
              <a:rPr lang="en" sz="1100" b="0" i="1" u="none" strike="noStrike" cap="none">
                <a:solidFill>
                  <a:srgbClr val="000000"/>
                </a:solidFill>
                <a:latin typeface="Verdana"/>
                <a:ea typeface="Verdana"/>
                <a:cs typeface="Verdana"/>
                <a:sym typeface="Verdana"/>
              </a:rPr>
              <a:t>A framework for thinking about systems change. </a:t>
            </a:r>
            <a:r>
              <a:rPr lang="en" sz="1100" b="0" i="0" u="none" strike="noStrike" cap="none">
                <a:solidFill>
                  <a:srgbClr val="000000"/>
                </a:solidFill>
                <a:latin typeface="Verdana"/>
                <a:ea typeface="Verdana"/>
                <a:cs typeface="Verdana"/>
                <a:sym typeface="Verdana"/>
              </a:rPr>
              <a:t>In R. villa &amp; J. Thousand (Eds.), Restructuring for caring and effective education: Piecing the puzzle together (pp. 93-128). Baltimore: Paul H. Brookes Publishing Co. Original Model: Dr. Mary Lippitt (1987) Enterprise Group Ltd.</a:t>
            </a:r>
            <a:endParaRPr sz="1100" b="0" i="0" u="none" strike="noStrike" cap="none">
              <a:solidFill>
                <a:srgbClr val="000000"/>
              </a:solidFill>
              <a:latin typeface="Verdana"/>
              <a:ea typeface="Verdana"/>
              <a:cs typeface="Verdana"/>
              <a:sym typeface="Verdana"/>
            </a:endParaRPr>
          </a:p>
          <a:p>
            <a:pPr marL="76200" marR="11430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Verdana"/>
              <a:ea typeface="Verdana"/>
              <a:cs typeface="Verdana"/>
              <a:sym typeface="Verdana"/>
            </a:endParaRPr>
          </a:p>
          <a:p>
            <a:pPr marL="3302000" marR="0" lvl="0" indent="0" algn="l" rtl="0">
              <a:lnSpc>
                <a:spcPct val="121363"/>
              </a:lnSpc>
              <a:spcBef>
                <a:spcPts val="0"/>
              </a:spcBef>
              <a:spcAft>
                <a:spcPts val="0"/>
              </a:spcAft>
              <a:buClr>
                <a:srgbClr val="000000"/>
              </a:buClr>
              <a:buSzPts val="1100"/>
              <a:buFont typeface="Arial"/>
              <a:buNone/>
            </a:pPr>
            <a:r>
              <a:rPr lang="en" sz="1100" b="1" i="0" u="none" strike="noStrike" cap="none">
                <a:solidFill>
                  <a:srgbClr val="000000"/>
                </a:solidFill>
                <a:latin typeface="Verdana"/>
                <a:ea typeface="Verdana"/>
                <a:cs typeface="Verdana"/>
                <a:sym typeface="Verdana"/>
              </a:rPr>
              <a:t>Trust</a:t>
            </a:r>
            <a:endParaRPr sz="1100" b="1" i="0" u="none" strike="noStrike" cap="none">
              <a:solidFill>
                <a:srgbClr val="000000"/>
              </a:solidFill>
              <a:latin typeface="Verdana"/>
              <a:ea typeface="Verdana"/>
              <a:cs typeface="Verdana"/>
              <a:sym typeface="Verdana"/>
            </a:endParaRPr>
          </a:p>
          <a:p>
            <a:pPr marL="76200" marR="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Verdana"/>
                <a:ea typeface="Verdana"/>
                <a:cs typeface="Verdana"/>
                <a:sym typeface="Verdana"/>
              </a:rPr>
              <a:t>Steven Covey (2006). </a:t>
            </a:r>
            <a:r>
              <a:rPr lang="en" sz="1100" b="0" i="1" u="none" strike="noStrike" cap="none">
                <a:solidFill>
                  <a:srgbClr val="000000"/>
                </a:solidFill>
                <a:latin typeface="Verdana"/>
                <a:ea typeface="Verdana"/>
                <a:cs typeface="Verdana"/>
                <a:sym typeface="Verdana"/>
              </a:rPr>
              <a:t>The Speed of Trust: </a:t>
            </a:r>
            <a:r>
              <a:rPr lang="en" sz="1100" b="0" i="0" u="none" strike="noStrike" cap="none">
                <a:solidFill>
                  <a:srgbClr val="000000"/>
                </a:solidFill>
                <a:latin typeface="Verdana"/>
                <a:ea typeface="Verdana"/>
                <a:cs typeface="Verdana"/>
                <a:sym typeface="Verdana"/>
              </a:rPr>
              <a:t>The One Thing that Changes Everything. Free Press: New York.</a:t>
            </a:r>
            <a:endParaRPr sz="1100" b="0" i="0" u="none" strike="noStrike" cap="none">
              <a:solidFill>
                <a:srgbClr val="000000"/>
              </a:solidFill>
              <a:latin typeface="Verdana"/>
              <a:ea typeface="Verdana"/>
              <a:cs typeface="Verdana"/>
              <a:sym typeface="Verdana"/>
            </a:endParaRPr>
          </a:p>
          <a:p>
            <a:pPr marL="3149600" marR="0" lvl="0" indent="0" algn="l" rtl="0">
              <a:lnSpc>
                <a:spcPct val="115000"/>
              </a:lnSpc>
              <a:spcBef>
                <a:spcPts val="0"/>
              </a:spcBef>
              <a:spcAft>
                <a:spcPts val="0"/>
              </a:spcAft>
              <a:buClr>
                <a:srgbClr val="000000"/>
              </a:buClr>
              <a:buSzPts val="1100"/>
              <a:buFont typeface="Arial"/>
              <a:buNone/>
            </a:pPr>
            <a:r>
              <a:rPr lang="en" sz="1100" b="1" i="0" u="none" strike="noStrike" cap="none">
                <a:solidFill>
                  <a:srgbClr val="000000"/>
                </a:solidFill>
                <a:latin typeface="Verdana"/>
                <a:ea typeface="Verdana"/>
                <a:cs typeface="Verdana"/>
                <a:sym typeface="Verdana"/>
              </a:rPr>
              <a:t>Coaching</a:t>
            </a:r>
            <a:endParaRPr sz="1100" b="1" i="0" u="none" strike="noStrike" cap="none">
              <a:solidFill>
                <a:srgbClr val="000000"/>
              </a:solidFill>
              <a:latin typeface="Verdana"/>
              <a:ea typeface="Verdana"/>
              <a:cs typeface="Verdana"/>
              <a:sym typeface="Verdana"/>
            </a:endParaRPr>
          </a:p>
          <a:p>
            <a:pPr marL="76200" marR="10160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Verdana"/>
                <a:ea typeface="Verdana"/>
                <a:cs typeface="Verdana"/>
                <a:sym typeface="Verdana"/>
              </a:rPr>
              <a:t>March, A. L., &amp; Gaunt, B. T. (2013). Systems Coaching: A model for building capacity. Tampa, FL: University of South Florida, Florida’s Multi-Tiered System of Supports Project. Retrieved from</a:t>
            </a:r>
            <a:r>
              <a:rPr lang="en" sz="1100" b="0" i="0" u="none" strike="noStrike" cap="none">
                <a:solidFill>
                  <a:srgbClr val="000000"/>
                </a:solidFill>
                <a:uFill>
                  <a:noFill/>
                </a:uFill>
                <a:latin typeface="Verdana"/>
                <a:ea typeface="Verdana"/>
                <a:cs typeface="Verdana"/>
                <a:sym typeface="Verdana"/>
                <a:hlinkClick r:id="rId5">
                  <a:extLst>
                    <a:ext uri="{A12FA001-AC4F-418D-AE19-62706E023703}">
                      <ahyp:hlinkClr xmlns:ahyp="http://schemas.microsoft.com/office/drawing/2018/hyperlinkcolor" val="tx"/>
                    </a:ext>
                  </a:extLst>
                </a:hlinkClick>
              </a:rPr>
              <a:t> </a:t>
            </a:r>
            <a:r>
              <a:rPr lang="en" sz="1100" b="0" i="0" u="none" strike="noStrike" cap="none">
                <a:solidFill>
                  <a:srgbClr val="191919"/>
                </a:solidFill>
                <a:uFill>
                  <a:noFill/>
                </a:uFill>
                <a:latin typeface="Verdana"/>
                <a:ea typeface="Verdana"/>
                <a:cs typeface="Verdana"/>
                <a:sym typeface="Verdana"/>
                <a:hlinkClick r:id="rId5">
                  <a:extLst>
                    <a:ext uri="{A12FA001-AC4F-418D-AE19-62706E023703}">
                      <ahyp:hlinkClr xmlns:ahyp="http://schemas.microsoft.com/office/drawing/2018/hyperlinkcolor" val="tx"/>
                    </a:ext>
                  </a:extLst>
                </a:hlinkClick>
              </a:rPr>
              <a:t>http://flpbs.fmhi.usf.edu/pdfs/SystemsCoaching.pdf</a:t>
            </a:r>
            <a:r>
              <a:rPr lang="en" sz="1100" b="0" i="0" u="none" strike="noStrike" cap="none">
                <a:solidFill>
                  <a:srgbClr val="191919"/>
                </a:solidFill>
                <a:latin typeface="Verdana"/>
                <a:ea typeface="Verdana"/>
                <a:cs typeface="Verdana"/>
                <a:sym typeface="Verdana"/>
              </a:rPr>
              <a:t>  </a:t>
            </a:r>
            <a:endParaRPr sz="1100" b="0" i="0" u="none" strike="noStrike" cap="none">
              <a:solidFill>
                <a:srgbClr val="191919"/>
              </a:solidFill>
              <a:latin typeface="Verdana"/>
              <a:ea typeface="Verdana"/>
              <a:cs typeface="Verdana"/>
              <a:sym typeface="Verdana"/>
            </a:endParaRPr>
          </a:p>
          <a:p>
            <a:pPr marL="0" marR="0" lvl="0" indent="0" algn="l" rtl="0">
              <a:lnSpc>
                <a:spcPct val="115000"/>
              </a:lnSpc>
              <a:spcBef>
                <a:spcPts val="100"/>
              </a:spcBef>
              <a:spcAft>
                <a:spcPts val="0"/>
              </a:spcAft>
              <a:buClr>
                <a:srgbClr val="000000"/>
              </a:buClr>
              <a:buSzPts val="1050"/>
              <a:buFont typeface="Arial"/>
              <a:buNone/>
            </a:pPr>
            <a:r>
              <a:rPr lang="en" sz="1050" b="0" i="0" u="none" strike="noStrike" cap="none">
                <a:solidFill>
                  <a:srgbClr val="000000"/>
                </a:solidFill>
                <a:latin typeface="Verdana"/>
                <a:ea typeface="Verdana"/>
                <a:cs typeface="Verdana"/>
                <a:sym typeface="Verdana"/>
              </a:rPr>
              <a:t> </a:t>
            </a:r>
            <a:endParaRPr sz="1050" b="0" i="0" u="none" strike="noStrike" cap="none">
              <a:solidFill>
                <a:srgbClr val="000000"/>
              </a:solidFill>
              <a:latin typeface="Verdana"/>
              <a:ea typeface="Verdana"/>
              <a:cs typeface="Verdana"/>
              <a:sym typeface="Verdana"/>
            </a:endParaRPr>
          </a:p>
          <a:p>
            <a:pPr marL="76200" marR="35560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Verdana"/>
                <a:ea typeface="Verdana"/>
                <a:cs typeface="Verdana"/>
                <a:sym typeface="Verdana"/>
              </a:rPr>
              <a:t>Jim Knight (2011). </a:t>
            </a:r>
            <a:r>
              <a:rPr lang="en" sz="1100" b="0" i="1" u="none" strike="noStrike" cap="none">
                <a:solidFill>
                  <a:srgbClr val="000000"/>
                </a:solidFill>
                <a:latin typeface="Verdana"/>
                <a:ea typeface="Verdana"/>
                <a:cs typeface="Verdana"/>
                <a:sym typeface="Verdana"/>
              </a:rPr>
              <a:t>Unmistakable Impact</a:t>
            </a:r>
            <a:r>
              <a:rPr lang="en" sz="1100" b="0" i="0" u="none" strike="noStrike" cap="none">
                <a:solidFill>
                  <a:srgbClr val="000000"/>
                </a:solidFill>
                <a:latin typeface="Verdana"/>
                <a:ea typeface="Verdana"/>
                <a:cs typeface="Verdana"/>
                <a:sym typeface="Verdana"/>
              </a:rPr>
              <a:t>: A Partnership Approach for Dramatically Improving Instruction. Corwin/Leaning Forward.</a:t>
            </a:r>
            <a:endParaRPr sz="1100" b="0" i="0" u="none" strike="noStrike" cap="none">
              <a:solidFill>
                <a:srgbClr val="000000"/>
              </a:solidFill>
              <a:latin typeface="Verdana"/>
              <a:ea typeface="Verdana"/>
              <a:cs typeface="Verdana"/>
              <a:sym typeface="Verdana"/>
            </a:endParaRPr>
          </a:p>
          <a:p>
            <a:pPr marL="76200" marR="35560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Verdana"/>
              <a:ea typeface="Verdana"/>
              <a:cs typeface="Verdana"/>
              <a:sym typeface="Verdana"/>
            </a:endParaRPr>
          </a:p>
          <a:p>
            <a:pPr marL="76200" marR="34290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Verdana"/>
                <a:ea typeface="Verdana"/>
                <a:cs typeface="Verdana"/>
                <a:sym typeface="Verdana"/>
              </a:rPr>
              <a:t>Jim Knight (2007). </a:t>
            </a:r>
            <a:r>
              <a:rPr lang="en" sz="1100" b="0" i="1" u="none" strike="noStrike" cap="none">
                <a:solidFill>
                  <a:srgbClr val="000000"/>
                </a:solidFill>
                <a:latin typeface="Verdana"/>
                <a:ea typeface="Verdana"/>
                <a:cs typeface="Verdana"/>
                <a:sym typeface="Verdana"/>
              </a:rPr>
              <a:t>Instructional Coaching</a:t>
            </a:r>
            <a:r>
              <a:rPr lang="en" sz="1100" b="0" i="0" u="none" strike="noStrike" cap="none">
                <a:solidFill>
                  <a:srgbClr val="000000"/>
                </a:solidFill>
                <a:latin typeface="Verdana"/>
                <a:ea typeface="Verdana"/>
                <a:cs typeface="Verdana"/>
                <a:sym typeface="Verdana"/>
              </a:rPr>
              <a:t>: A Partnership Approach for Improving Instruction. Corwin/Leaning Forward.</a:t>
            </a:r>
            <a:endParaRPr sz="11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Verdana"/>
                <a:ea typeface="Verdana"/>
                <a:cs typeface="Verdana"/>
                <a:sym typeface="Verdana"/>
              </a:rPr>
              <a:t> </a:t>
            </a:r>
            <a:endParaRPr sz="1100" b="0" i="0" u="none" strike="noStrike" cap="none">
              <a:solidFill>
                <a:srgbClr val="000000"/>
              </a:solidFill>
              <a:latin typeface="Verdana"/>
              <a:ea typeface="Verdana"/>
              <a:cs typeface="Verdana"/>
              <a:sym typeface="Verdana"/>
            </a:endParaRPr>
          </a:p>
          <a:p>
            <a:pPr marL="76200" marR="55880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Verdana"/>
                <a:ea typeface="Verdana"/>
                <a:cs typeface="Verdana"/>
                <a:sym typeface="Verdana"/>
              </a:rPr>
              <a:t>Jim Knight (2014). </a:t>
            </a:r>
            <a:r>
              <a:rPr lang="en" sz="1100" b="0" i="1" u="none" strike="noStrike" cap="none">
                <a:solidFill>
                  <a:srgbClr val="000000"/>
                </a:solidFill>
                <a:latin typeface="Verdana"/>
                <a:ea typeface="Verdana"/>
                <a:cs typeface="Verdana"/>
                <a:sym typeface="Verdana"/>
              </a:rPr>
              <a:t>Focus on Teaching</a:t>
            </a:r>
            <a:r>
              <a:rPr lang="en" sz="1100" b="0" i="0" u="none" strike="noStrike" cap="none">
                <a:solidFill>
                  <a:srgbClr val="000000"/>
                </a:solidFill>
                <a:latin typeface="Verdana"/>
                <a:ea typeface="Verdana"/>
                <a:cs typeface="Verdana"/>
                <a:sym typeface="Verdana"/>
              </a:rPr>
              <a:t>: Using Video for High-Impact Instruction. Corwin.</a:t>
            </a:r>
            <a:endParaRPr sz="1100" b="0" i="0" u="none" strike="noStrike" cap="none">
              <a:solidFill>
                <a:srgbClr val="000000"/>
              </a:solidFill>
              <a:latin typeface="Verdana"/>
              <a:ea typeface="Verdana"/>
              <a:cs typeface="Verdana"/>
              <a:sym typeface="Verdana"/>
            </a:endParaRPr>
          </a:p>
          <a:p>
            <a:pPr marL="76200" marR="55880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Verdana"/>
                <a:ea typeface="Verdana"/>
                <a:cs typeface="Verdana"/>
                <a:sym typeface="Verdana"/>
              </a:rPr>
              <a:t> </a:t>
            </a:r>
            <a:endParaRPr sz="1100" b="0" i="0" u="none" strike="noStrike" cap="none">
              <a:solidFill>
                <a:srgbClr val="000000"/>
              </a:solidFill>
              <a:latin typeface="Verdana"/>
              <a:ea typeface="Verdana"/>
              <a:cs typeface="Verdana"/>
              <a:sym typeface="Verdana"/>
            </a:endParaRPr>
          </a:p>
          <a:p>
            <a:pPr marL="76200" marR="55880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Verdana"/>
                <a:ea typeface="Verdana"/>
                <a:cs typeface="Verdana"/>
                <a:sym typeface="Verdana"/>
              </a:rPr>
              <a:t>Jim Knight (2016). </a:t>
            </a:r>
            <a:r>
              <a:rPr lang="en" sz="1100" b="0" i="1" u="none" strike="noStrike" cap="none">
                <a:solidFill>
                  <a:srgbClr val="000000"/>
                </a:solidFill>
                <a:latin typeface="Verdana"/>
                <a:ea typeface="Verdana"/>
                <a:cs typeface="Verdana"/>
                <a:sym typeface="Verdana"/>
              </a:rPr>
              <a:t>Better Conversations: </a:t>
            </a:r>
            <a:r>
              <a:rPr lang="en" sz="1100" b="0" i="0" u="none" strike="noStrike" cap="none">
                <a:solidFill>
                  <a:srgbClr val="000000"/>
                </a:solidFill>
                <a:latin typeface="Verdana"/>
                <a:ea typeface="Verdana"/>
                <a:cs typeface="Verdana"/>
                <a:sym typeface="Verdana"/>
              </a:rPr>
              <a:t>Coaching Ourselves and Each Other to Be More Credible, Caring and Connected. Corwin</a:t>
            </a:r>
            <a:endParaRPr sz="11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050"/>
              <a:buFont typeface="Arial"/>
              <a:buNone/>
            </a:pPr>
            <a:r>
              <a:rPr lang="en" sz="1050" b="0" i="0" u="none" strike="noStrike" cap="none">
                <a:solidFill>
                  <a:srgbClr val="000000"/>
                </a:solidFill>
                <a:latin typeface="Verdana"/>
                <a:ea typeface="Verdana"/>
                <a:cs typeface="Verdana"/>
                <a:sym typeface="Verdana"/>
              </a:rPr>
              <a:t> </a:t>
            </a:r>
            <a:endParaRPr sz="1050" b="0" i="0" u="none" strike="noStrike" cap="none">
              <a:solidFill>
                <a:srgbClr val="000000"/>
              </a:solidFill>
              <a:latin typeface="Verdana"/>
              <a:ea typeface="Verdana"/>
              <a:cs typeface="Verdana"/>
              <a:sym typeface="Verdana"/>
            </a:endParaRPr>
          </a:p>
          <a:p>
            <a:pPr marL="76200" marR="29210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Verdana"/>
                <a:ea typeface="Verdana"/>
                <a:cs typeface="Verdana"/>
                <a:sym typeface="Verdana"/>
              </a:rPr>
              <a:t>Peter Block (1996). </a:t>
            </a:r>
            <a:r>
              <a:rPr lang="en" sz="1100" b="0" i="1" u="none" strike="noStrike" cap="none">
                <a:solidFill>
                  <a:srgbClr val="000000"/>
                </a:solidFill>
                <a:latin typeface="Verdana"/>
                <a:ea typeface="Verdana"/>
                <a:cs typeface="Verdana"/>
                <a:sym typeface="Verdana"/>
              </a:rPr>
              <a:t>Stewardship: </a:t>
            </a:r>
            <a:r>
              <a:rPr lang="en" sz="1100" b="0" i="0" u="none" strike="noStrike" cap="none">
                <a:solidFill>
                  <a:srgbClr val="000000"/>
                </a:solidFill>
                <a:latin typeface="Verdana"/>
                <a:ea typeface="Verdana"/>
                <a:cs typeface="Verdana"/>
                <a:sym typeface="Verdana"/>
              </a:rPr>
              <a:t>Choosing Service over Self Interest. Berrett-Koehler: San Francisco.</a:t>
            </a:r>
            <a:endParaRPr sz="1100" b="0" i="0" u="none" strike="noStrike" cap="none">
              <a:solidFill>
                <a:srgbClr val="000000"/>
              </a:solidFill>
              <a:latin typeface="Verdana"/>
              <a:ea typeface="Verdana"/>
              <a:cs typeface="Verdana"/>
              <a:sym typeface="Verdana"/>
            </a:endParaRPr>
          </a:p>
          <a:p>
            <a:pPr marL="2578100" marR="0" lvl="0" indent="0" algn="l" rtl="0">
              <a:lnSpc>
                <a:spcPct val="121363"/>
              </a:lnSpc>
              <a:spcBef>
                <a:spcPts val="0"/>
              </a:spcBef>
              <a:spcAft>
                <a:spcPts val="0"/>
              </a:spcAft>
              <a:buClr>
                <a:srgbClr val="000000"/>
              </a:buClr>
              <a:buSzPts val="1100"/>
              <a:buFont typeface="Arial"/>
              <a:buNone/>
            </a:pPr>
            <a:r>
              <a:rPr lang="en" sz="1100" b="1" i="0" u="none" strike="noStrike" cap="none">
                <a:solidFill>
                  <a:srgbClr val="000000"/>
                </a:solidFill>
                <a:latin typeface="Verdana"/>
                <a:ea typeface="Verdana"/>
                <a:cs typeface="Verdana"/>
                <a:sym typeface="Verdana"/>
              </a:rPr>
              <a:t>Effective Conversations</a:t>
            </a:r>
            <a:endParaRPr sz="1100" b="1" i="0" u="none" strike="noStrike" cap="none">
              <a:solidFill>
                <a:srgbClr val="000000"/>
              </a:solidFill>
              <a:latin typeface="Verdana"/>
              <a:ea typeface="Verdana"/>
              <a:cs typeface="Verdana"/>
              <a:sym typeface="Verdana"/>
            </a:endParaRPr>
          </a:p>
          <a:p>
            <a:pPr marL="76200" marR="29210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Verdana"/>
                <a:ea typeface="Verdana"/>
                <a:cs typeface="Verdana"/>
                <a:sym typeface="Verdana"/>
              </a:rPr>
              <a:t>Gickling, E. E., &amp; Gravios, T. A. (2016), </a:t>
            </a:r>
            <a:r>
              <a:rPr lang="en" sz="1100" b="0" i="1" u="none" strike="noStrike" cap="none">
                <a:solidFill>
                  <a:srgbClr val="000000"/>
                </a:solidFill>
                <a:latin typeface="Verdana"/>
                <a:ea typeface="Verdana"/>
                <a:cs typeface="Verdana"/>
                <a:sym typeface="Verdana"/>
              </a:rPr>
              <a:t>Instructional Assessment</a:t>
            </a:r>
            <a:r>
              <a:rPr lang="en" sz="1100" b="0" i="0" u="none" strike="noStrike" cap="none">
                <a:solidFill>
                  <a:srgbClr val="000000"/>
                </a:solidFill>
                <a:latin typeface="Verdana"/>
                <a:ea typeface="Verdana"/>
                <a:cs typeface="Verdana"/>
                <a:sym typeface="Verdana"/>
              </a:rPr>
              <a:t>: An Essential Path for Guiding Reading Instruction. ICAT Publishing, LLC.</a:t>
            </a:r>
            <a:endParaRPr sz="11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050"/>
              <a:buFont typeface="Arial"/>
              <a:buNone/>
            </a:pPr>
            <a:r>
              <a:rPr lang="en" sz="1050" b="0" i="0" u="none" strike="noStrike" cap="none">
                <a:solidFill>
                  <a:srgbClr val="000000"/>
                </a:solidFill>
                <a:latin typeface="Verdana"/>
                <a:ea typeface="Verdana"/>
                <a:cs typeface="Verdana"/>
                <a:sym typeface="Verdana"/>
              </a:rPr>
              <a:t> </a:t>
            </a:r>
            <a:endParaRPr sz="1050" b="0" i="0" u="none" strike="noStrike" cap="none">
              <a:solidFill>
                <a:srgbClr val="000000"/>
              </a:solidFill>
              <a:latin typeface="Verdana"/>
              <a:ea typeface="Verdana"/>
              <a:cs typeface="Verdana"/>
              <a:sym typeface="Verdana"/>
            </a:endParaRPr>
          </a:p>
          <a:p>
            <a:pPr marL="76200" marR="2781300" lvl="0" indent="0" algn="l" rtl="0">
              <a:lnSpc>
                <a:spcPct val="100999"/>
              </a:lnSpc>
              <a:spcBef>
                <a:spcPts val="0"/>
              </a:spcBef>
              <a:spcAft>
                <a:spcPts val="0"/>
              </a:spcAft>
              <a:buClr>
                <a:srgbClr val="000000"/>
              </a:buClr>
              <a:buSzPts val="1100"/>
              <a:buFont typeface="Arial"/>
              <a:buNone/>
            </a:pPr>
            <a:endParaRPr sz="1100" b="0" i="0" u="sng" strike="noStrike" cap="none">
              <a:solidFill>
                <a:srgbClr val="0000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32"/>
        <p:cNvGrpSpPr/>
        <p:nvPr/>
      </p:nvGrpSpPr>
      <p:grpSpPr>
        <a:xfrm>
          <a:off x="0" y="0"/>
          <a:ext cx="0" cy="0"/>
          <a:chOff x="0" y="0"/>
          <a:chExt cx="0" cy="0"/>
        </a:xfrm>
      </p:grpSpPr>
      <p:sp>
        <p:nvSpPr>
          <p:cNvPr id="133" name="Google Shape;133;p8"/>
          <p:cNvSpPr txBox="1"/>
          <p:nvPr/>
        </p:nvSpPr>
        <p:spPr>
          <a:xfrm>
            <a:off x="346050" y="39900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sng" strike="noStrike" cap="none">
                <a:solidFill>
                  <a:schemeClr val="accen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Greenleaf Middle School Scenarios</a:t>
            </a:r>
            <a:endParaRPr sz="1600" b="1" i="0" u="none" strike="noStrike" cap="none">
              <a:solidFill>
                <a:schemeClr val="accent1"/>
              </a:solidFill>
              <a:latin typeface="Verdana"/>
              <a:ea typeface="Verdana"/>
              <a:cs typeface="Verdana"/>
              <a:sym typeface="Verdana"/>
            </a:endParaRPr>
          </a:p>
        </p:txBody>
      </p:sp>
      <p:sp>
        <p:nvSpPr>
          <p:cNvPr id="134" name="Google Shape;134;p8"/>
          <p:cNvSpPr txBox="1"/>
          <p:nvPr/>
        </p:nvSpPr>
        <p:spPr>
          <a:xfrm>
            <a:off x="318600" y="1115075"/>
            <a:ext cx="7080300" cy="81240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Scenario</a:t>
            </a:r>
            <a:endParaRPr sz="1400" b="1" i="0" u="none" strike="noStrike" cap="none">
              <a:solidFill>
                <a:srgbClr val="000000"/>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Greenleaf Middle School is a large urban middle school, and a week before school is to open, 67 new students enrolled somewhat unexpectedly.  </a:t>
            </a:r>
            <a:endParaRPr sz="1400" b="0" i="0" u="none" strike="noStrike" cap="none">
              <a:solidFill>
                <a:srgbClr val="000000"/>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At a staff meeting prior to the new school year beginning  Greenleaf Middle set a goal to improve science outcomes for 6th-grade students. They have six teachers who will be implementing the new science curriculum to meet this goal. Three weeks into implementation, three teachers have not received their new science curriculum materials and, therefore, cannot fully implement the new lessons and are using old materials. </a:t>
            </a:r>
            <a:endParaRPr sz="1400" b="0" i="0" u="none" strike="noStrike" cap="none">
              <a:solidFill>
                <a:srgbClr val="000000"/>
              </a:solidFill>
              <a:latin typeface="Calibri"/>
              <a:ea typeface="Calibri"/>
              <a:cs typeface="Calibri"/>
              <a:sym typeface="Calibri"/>
            </a:endParaRPr>
          </a:p>
          <a:p>
            <a:pPr marL="457200" marR="0" lvl="0" indent="0" algn="l" rtl="0">
              <a:lnSpc>
                <a:spcPct val="107916"/>
              </a:lnSpc>
              <a:spcBef>
                <a:spcPts val="80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As a result, in which system component does this best fit?</a:t>
            </a:r>
            <a:endParaRPr sz="1400" b="1" i="0" u="none" strike="noStrike" cap="none">
              <a:solidFill>
                <a:srgbClr val="000000"/>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Another teacher does have the materials but does not believe that the new curriculum or lessons will improve the science outcomes like his own lessons.   </a:t>
            </a:r>
            <a:endParaRPr sz="1400" b="0" i="0" u="none" strike="noStrike" cap="none">
              <a:solidFill>
                <a:srgbClr val="000000"/>
              </a:solidFill>
              <a:latin typeface="Calibri"/>
              <a:ea typeface="Calibri"/>
              <a:cs typeface="Calibri"/>
              <a:sym typeface="Calibri"/>
            </a:endParaRPr>
          </a:p>
          <a:p>
            <a:pPr marL="457200" marR="0" lvl="0" indent="0" algn="l" rtl="0">
              <a:lnSpc>
                <a:spcPct val="107916"/>
              </a:lnSpc>
              <a:spcBef>
                <a:spcPts val="80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In which system component does this best fit?</a:t>
            </a:r>
            <a:endParaRPr sz="1400" b="1" i="0" u="none" strike="noStrike" cap="none">
              <a:solidFill>
                <a:srgbClr val="000000"/>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One teacher has received part of the curriculum with some of the materials. School procedures will not allow teachers to order materials that are needed. They must get special permission from the principal. </a:t>
            </a:r>
            <a:endParaRPr sz="1400" b="0" i="0" u="none" strike="noStrike" cap="none">
              <a:solidFill>
                <a:srgbClr val="000000"/>
              </a:solidFill>
              <a:latin typeface="Calibri"/>
              <a:ea typeface="Calibri"/>
              <a:cs typeface="Calibri"/>
              <a:sym typeface="Calibri"/>
            </a:endParaRPr>
          </a:p>
          <a:p>
            <a:pPr marL="457200" marR="0" lvl="0" indent="0" algn="l" rtl="0">
              <a:lnSpc>
                <a:spcPct val="107916"/>
              </a:lnSpc>
              <a:spcBef>
                <a:spcPts val="80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Which system component does this best fit?</a:t>
            </a:r>
            <a:endParaRPr sz="1400" b="1" i="0" u="none" strike="noStrike" cap="none">
              <a:solidFill>
                <a:srgbClr val="000000"/>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The principal has allocated all his remaining budget to the new reading curriculum and materials associated with it because he was not anticipating an increase in enrollment.  </a:t>
            </a:r>
            <a:endParaRPr sz="1400" b="0" i="0" u="none" strike="noStrike" cap="none">
              <a:solidFill>
                <a:srgbClr val="000000"/>
              </a:solidFill>
              <a:latin typeface="Calibri"/>
              <a:ea typeface="Calibri"/>
              <a:cs typeface="Calibri"/>
              <a:sym typeface="Calibri"/>
            </a:endParaRPr>
          </a:p>
          <a:p>
            <a:pPr marL="457200" marR="0" lvl="0" indent="0" algn="l" rtl="0">
              <a:lnSpc>
                <a:spcPct val="107916"/>
              </a:lnSpc>
              <a:spcBef>
                <a:spcPts val="80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In which system component does this best fit?</a:t>
            </a:r>
            <a:endParaRPr sz="1400" b="1" i="0" u="none" strike="noStrike" cap="none">
              <a:solidFill>
                <a:srgbClr val="000000"/>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The principal at Greenleaf is hesitant to request further science and reading materials because division policies state that a principal could receive a negative (not in place) evaluation mark if she/he under-identifies the number of curriculum materials needed for the school year.  </a:t>
            </a:r>
            <a:endParaRPr sz="1400" b="0" i="0" u="none" strike="noStrike" cap="none">
              <a:solidFill>
                <a:srgbClr val="000000"/>
              </a:solidFill>
              <a:latin typeface="Calibri"/>
              <a:ea typeface="Calibri"/>
              <a:cs typeface="Calibri"/>
              <a:sym typeface="Calibri"/>
            </a:endParaRPr>
          </a:p>
          <a:p>
            <a:pPr marL="457200" marR="0" lvl="0" indent="0" algn="l" rtl="0">
              <a:lnSpc>
                <a:spcPct val="107916"/>
              </a:lnSpc>
              <a:spcBef>
                <a:spcPts val="80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Which system component does this best fit?</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1600"/>
              <a:buFont typeface="Arial"/>
              <a:buNone/>
            </a:pPr>
            <a:endParaRPr sz="1600" b="0" i="0" u="none" strike="noStrike" cap="none">
              <a:solidFill>
                <a:srgbClr val="191919"/>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38"/>
        <p:cNvGrpSpPr/>
        <p:nvPr/>
      </p:nvGrpSpPr>
      <p:grpSpPr>
        <a:xfrm>
          <a:off x="0" y="0"/>
          <a:ext cx="0" cy="0"/>
          <a:chOff x="0" y="0"/>
          <a:chExt cx="0" cy="0"/>
        </a:xfrm>
      </p:grpSpPr>
      <p:sp>
        <p:nvSpPr>
          <p:cNvPr id="139" name="Google Shape;139;p9"/>
          <p:cNvSpPr txBox="1"/>
          <p:nvPr/>
        </p:nvSpPr>
        <p:spPr>
          <a:xfrm>
            <a:off x="346050" y="399000"/>
            <a:ext cx="7080300" cy="431100"/>
          </a:xfrm>
          <a:prstGeom prst="rect">
            <a:avLst/>
          </a:prstGeom>
          <a:solidFill>
            <a:srgbClr val="FFFFFF">
              <a:alpha val="67058"/>
            </a:srgbClr>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strike="noStrike" cap="none">
                <a:latin typeface="Verdana"/>
                <a:ea typeface="Verdana"/>
                <a:cs typeface="Verdana"/>
                <a:sym typeface="Verdana"/>
              </a:rPr>
              <a:t>Managing Complex Change</a:t>
            </a:r>
            <a:endParaRPr sz="1600" b="1" i="0" u="none" strike="noStrike" cap="none">
              <a:solidFill>
                <a:schemeClr val="accent1"/>
              </a:solidFill>
              <a:latin typeface="Verdana"/>
              <a:ea typeface="Verdana"/>
              <a:cs typeface="Verdana"/>
              <a:sym typeface="Verdana"/>
            </a:endParaRPr>
          </a:p>
        </p:txBody>
      </p:sp>
      <p:pic>
        <p:nvPicPr>
          <p:cNvPr id="140" name="Google Shape;140;p9" descr="Flowchart diagram illustrating different combinations of elements—Vision, Action Plans, Skills, Resources, and Motivators—leading to various organizational outcomes. Each row uses colored boxes (blue, orange, yellow, green, pink) to show presence or absence of elements, with outcomes ranging from Meaningful Change to Resistance, Slow Change, Limited Outcomes."/>
          <p:cNvPicPr preferRelativeResize="0"/>
          <p:nvPr/>
        </p:nvPicPr>
        <p:blipFill rotWithShape="1">
          <a:blip r:embed="rId3">
            <a:alphaModFix/>
          </a:blip>
          <a:srcRect/>
          <a:stretch/>
        </p:blipFill>
        <p:spPr>
          <a:xfrm>
            <a:off x="106400" y="882075"/>
            <a:ext cx="7560599" cy="4177025"/>
          </a:xfrm>
          <a:prstGeom prst="rect">
            <a:avLst/>
          </a:prstGeom>
          <a:noFill/>
          <a:ln>
            <a:noFill/>
          </a:ln>
        </p:spPr>
      </p:pic>
      <p:sp>
        <p:nvSpPr>
          <p:cNvPr id="141" name="Google Shape;141;p9"/>
          <p:cNvSpPr txBox="1"/>
          <p:nvPr/>
        </p:nvSpPr>
        <p:spPr>
          <a:xfrm>
            <a:off x="235000" y="5188725"/>
            <a:ext cx="7332300" cy="657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Source: Adapted from Knoster, T., Villa R., &amp; Thousand, J. (2000). A framework for thinking about systems change. In R. villa &amp; J. Thousand (Eds.), Restructuring for caring and effective education: Piecing the puzzle together (pp. 93-128). Baltimore: Paul H. Brookes Publishing Co.</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10142</Words>
  <Application>Microsoft Office PowerPoint</Application>
  <PresentationFormat>Custom</PresentationFormat>
  <Paragraphs>888</Paragraphs>
  <Slides>71</Slides>
  <Notes>71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Trebuchet MS</vt:lpstr>
      <vt:lpstr>Arial</vt:lpstr>
      <vt:lpstr>Calibri</vt:lpstr>
      <vt:lpstr>Verdana</vt:lpstr>
      <vt:lpstr>Noto Sans Symbols</vt:lpstr>
      <vt:lpstr>Roboto</vt:lpstr>
      <vt:lpstr>Roboto Slab</vt:lpstr>
      <vt:lpstr>Marina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Ryan McElhaney</cp:lastModifiedBy>
  <cp:revision>2</cp:revision>
  <dcterms:modified xsi:type="dcterms:W3CDTF">2026-03-03T20:21:30Z</dcterms:modified>
</cp:coreProperties>
</file>