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Lst>
  <p:sldSz cy="6858000" cx="9144000"/>
  <p:notesSz cx="6858000" cy="9144000"/>
  <p:embeddedFontLst>
    <p:embeddedFont>
      <p:font typeface="Roboto"/>
      <p:regular r:id="rId127"/>
      <p:bold r:id="rId128"/>
      <p:italic r:id="rId129"/>
      <p:boldItalic r:id="rId130"/>
    </p:embeddedFont>
    <p:embeddedFont>
      <p:font typeface="Quattrocento Sans"/>
      <p:regular r:id="rId131"/>
      <p:bold r:id="rId132"/>
      <p:italic r:id="rId133"/>
      <p:boldItalic r:id="rId134"/>
    </p:embeddedFont>
    <p:embeddedFont>
      <p:font typeface="Open Sans"/>
      <p:regular r:id="rId135"/>
      <p:bold r:id="rId136"/>
      <p:italic r:id="rId137"/>
      <p:boldItalic r:id="rId138"/>
    </p:embeddedFont>
    <p:embeddedFont>
      <p:font typeface="Alegreya"/>
      <p:regular r:id="rId139"/>
      <p:bold r:id="rId140"/>
      <p:italic r:id="rId141"/>
      <p:boldItalic r:id="rId142"/>
    </p:embeddedFont>
    <p:embeddedFont>
      <p:font typeface="Questrial"/>
      <p:regular r:id="rId1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144" roundtripDataSignature="AMtx7mjgH9CojnanXnGIxUi29ZNx/NAPp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4783972-589E-4A62-B96C-47FF42CC841B}">
  <a:tblStyle styleId="{A4783972-589E-4A62-B96C-47FF42CC841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Roboto-italic.fntdata"/><Relationship Id="rId128" Type="http://schemas.openxmlformats.org/officeDocument/2006/relationships/font" Target="fonts/Roboto-bold.fntdata"/><Relationship Id="rId127" Type="http://schemas.openxmlformats.org/officeDocument/2006/relationships/font" Target="fonts/Roboto-regular.fntdata"/><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43" Type="http://schemas.openxmlformats.org/officeDocument/2006/relationships/font" Target="fonts/Questrial-regular.fntdata"/><Relationship Id="rId142" Type="http://schemas.openxmlformats.org/officeDocument/2006/relationships/font" Target="fonts/Alegreya-boldItalic.fntdata"/><Relationship Id="rId141" Type="http://schemas.openxmlformats.org/officeDocument/2006/relationships/font" Target="fonts/Alegreya-italic.fntdata"/><Relationship Id="rId140" Type="http://schemas.openxmlformats.org/officeDocument/2006/relationships/font" Target="fonts/Alegreya-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44" Type="http://customschemas.google.com/relationships/presentationmetadata" Target="meta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Alegreya-regular.fntdata"/><Relationship Id="rId138" Type="http://schemas.openxmlformats.org/officeDocument/2006/relationships/font" Target="fonts/OpenSans-boldItalic.fntdata"/><Relationship Id="rId137" Type="http://schemas.openxmlformats.org/officeDocument/2006/relationships/font" Target="fonts/OpenSans-italic.fntdata"/><Relationship Id="rId132" Type="http://schemas.openxmlformats.org/officeDocument/2006/relationships/font" Target="fonts/QuattrocentoSans-bold.fntdata"/><Relationship Id="rId131" Type="http://schemas.openxmlformats.org/officeDocument/2006/relationships/font" Target="fonts/QuattrocentoSans-regular.fntdata"/><Relationship Id="rId130" Type="http://schemas.openxmlformats.org/officeDocument/2006/relationships/font" Target="fonts/Roboto-boldItalic.fntdata"/><Relationship Id="rId136" Type="http://schemas.openxmlformats.org/officeDocument/2006/relationships/font" Target="fonts/OpenSans-bold.fntdata"/><Relationship Id="rId135" Type="http://schemas.openxmlformats.org/officeDocument/2006/relationships/font" Target="fonts/OpenSans-regular.fntdata"/><Relationship Id="rId134" Type="http://schemas.openxmlformats.org/officeDocument/2006/relationships/font" Target="fonts/QuattrocentoSans-boldItalic.fntdata"/><Relationship Id="rId133" Type="http://schemas.openxmlformats.org/officeDocument/2006/relationships/font" Target="fonts/QuattrocentoSans-italic.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Verdana"/>
                <a:ea typeface="Verdana"/>
                <a:cs typeface="Verdana"/>
                <a:sym typeface="Verdana"/>
              </a:rPr>
              <a:t>‹#›</a:t>
            </a:fld>
            <a:endParaRPr b="0" i="0" sz="12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FEa3X9YDl9bGh55oJKNQIXI3idDplKm2/edit?usp=sharing&amp;ouid=101138290019461494780&amp;rtpof=true&amp;sd=true" TargetMode="Externa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OyAscHo4ZE8yJzCZNdHyf-ugWuxRaTp/edit?usp=share_link&amp;ouid=102574330391338814762&amp;rtpof=true&amp;sd=true"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OyAscHo4ZE8yJzCZNdHyf-ugWuxRaTp/edit?usp=share_link&amp;ouid=102574330391338814762&amp;rtpof=true&amp;sd=true" TargetMode="Externa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1mX5P2PFR1CMvjtwgFVmOSlGiS8wKwIZY450xYa6fUIY/edi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forms/d/1mX5P2PFR1CMvjtwgFVmOSlGiS8wKwIZY450xYa6fUIY/edi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C9SrAZxkncq7lhoTwmslLo_7nurxVCn/edit"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NC9SrAZxkncq7lhoTwmslLo_7nurxVCn/edit"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nrmvZFZpGPrJPG_dPLgJhzeM1e-jhxA/view?usp=sharin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pmJTjSnm-sQKWM5nqMAbJwWpj9cFDNn_/view?usp=sharing"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WXT-ZEiylin0RG253CjnEm4yjyVldyT/edit?usp=sharing&amp;ouid=101138290019461494780&amp;rtpof=true&amp;sd=true"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lE6kC8ctmw_Vv9LGqijlz23Yi2_DFzgA/view?usp=sharing" TargetMode="External"/><Relationship Id="rId3" Type="http://schemas.openxmlformats.org/officeDocument/2006/relationships/hyperlink" Target="https://drive.google.com/file/d/1eWVOwr7wqmDj9E0DAhqmqAG_CWZJ8XTq/view?usp=sharing"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HQuTCa_uOXA&amp;t=139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2tZ7n-K9-GNrfeAmswIAWJBVXIUmQE5o/view?usp=sharing"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9whxSPt2rDhZk0TgSj3oXaBhUzHnftur/view"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HMixPhzmbRQCk9cCizw8-r8OWJPUP7L/view?usp=sharin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ufJidg8JeRMEpMgssP-A5IsnHbqoVShh/edit?usp=share_link&amp;ouid=101138290019461494780&amp;rtpof=true&amp;sd=true"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TYW24vp9P3ym10akWvfxU7ORmCG5CydX/edit?usp=sharing&amp;ouid=101138290019461494780&amp;rtpof=true&amp;sd=truesFpk7R_pZJkxPyQ7a/view?usp=sharing" TargetMode="External"/><Relationship Id="rId3" Type="http://schemas.openxmlformats.org/officeDocument/2006/relationships/hyperlink" Target="https://www.ncbi.nlm.nih.gov/pmc/articles/PMC6926721/" TargetMode="External"/><Relationship Id="rId4" Type="http://schemas.openxmlformats.org/officeDocument/2006/relationships/hyperlink" Target="https://pubmed.ncbi.nlm.nih.gov/17295970/" TargetMode="External"/><Relationship Id="rId5" Type="http://schemas.openxmlformats.org/officeDocument/2006/relationships/hyperlink" Target="https://docs.google.com/document/d/1TYW24vp9P3ym10akWvfxU7ORmCG5CydX/edit?usp=sharing&amp;ouid=101138290019461494780&amp;rtpof=true&amp;sd=truesFpk7R_pZJkxPyQ7a/view?usp=sharing"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H3b1VWL2sXrh0giFHwTLSDarlIRow4KE/edit?usp=share_link&amp;ouid=101138290019461494780&amp;rtpof=true&amp;sd=truezEkqjsIPBnqRb/view?usp=sharing" TargetMode="External"/><Relationship Id="rId3" Type="http://schemas.openxmlformats.org/officeDocument/2006/relationships/hyperlink" Target="https://docs.google.com/document/d/1RnW9bjX65GqjcUqqiytr34NBbjT7Fk74/edit?usp=share_link&amp;ouid=101138290019461494780&amp;rtpof=true&amp;sd=trueCabZYcnTyr4H_ToM8L04PoZ/view?usp=sharing" TargetMode="External"/><Relationship Id="rId4" Type="http://schemas.openxmlformats.org/officeDocument/2006/relationships/hyperlink" Target="https://docs.google.com/document/d/1H3b1VWL2sXrh0giFHwTLSDarlIRow4KE/edit?usp=share_link&amp;ouid=101138290019461494780&amp;rtpof=true&amp;sd=truezEkqjsIPBnqRb/view?usp=sharing" TargetMode="External"/><Relationship Id="rId5" Type="http://schemas.openxmlformats.org/officeDocument/2006/relationships/hyperlink" Target="https://docs.google.com/document/d/1RnW9bjX65GqjcUqqiytr34NBbjT7Fk74/edit?usp=share_link&amp;ouid=101138290019461494780&amp;rtpof=true&amp;sd=true"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nkedin.com/pulse/intent-vs-impact-phillip-t-williams-m-s-hrd/" TargetMode="External"/><Relationship Id="rId3" Type="http://schemas.openxmlformats.org/officeDocument/2006/relationships/hyperlink" Target="https://docs.google.com/document/d/1b2rkvCwkHXfqpyLhtC_6rIwbUdc0DlgY/edit?usp=share_link&amp;ouid=101138290019461494780&amp;rtpof=true&amp;sd=true"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gGeNpMdNz5LgeoOK1VSER4ffPOleYGGf/edit?usp=share_link&amp;ouid=101138290019461494780&amp;rtpof=true&amp;sd=true" TargetMode="External"/><Relationship Id="rId3" Type="http://schemas.openxmlformats.org/officeDocument/2006/relationships/hyperlink" Target="https://docs.google.com/document/d/1gGeNpMdNz5LgeoOK1VSER4ffPOleYGGf/edit?usp=sharing&amp;ouid=101138290019461494780&amp;rtpof=true&amp;sd=true"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sG96jPnCX-pbpNUKdVtYveSWUSJKsPUe/edit?usp=share_link&amp;ouid=101138290019461494780&amp;rtpof=true&amp;sd=true"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KlnVyQNsInkhKZ9YKOphDwQAclViSYfY/edit?usp=share_link&amp;ouid=101138290019461494780&amp;rtpof=true&amp;sd=true" TargetMode="External"/><Relationship Id="rId3" Type="http://schemas.openxmlformats.org/officeDocument/2006/relationships/hyperlink" Target="https://docs.google.com/document/d/1KlnVyQNsInkhKZ9YKOphDwQAclViSYfY/edit?usp=share_link&amp;ouid=101138290019461494780&amp;rtpof=true&amp;sd=true" TargetMode="External"/><Relationship Id="rId4" Type="http://schemas.openxmlformats.org/officeDocument/2006/relationships/hyperlink" Target="https://www.schoolreforminitiative.org/protocols/" TargetMode="External"/><Relationship Id="rId5" Type="http://schemas.openxmlformats.org/officeDocument/2006/relationships/hyperlink" Target="http://www.pz.harvard.edu/thinking-routines" TargetMode="External"/><Relationship Id="rId6" Type="http://schemas.openxmlformats.org/officeDocument/2006/relationships/hyperlink" Target="https://brightmorningteam.com/coaching-team-tools/"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FgjgXIxHmmI" TargetMode="External"/><Relationship Id="rId3" Type="http://schemas.openxmlformats.org/officeDocument/2006/relationships/hyperlink" Target="https://www.youtube.com/watch?v=b4B7FQxND6w"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BWDMdrj0phX9LGgSWIelkqkQc44d3P5/edit?usp=share_link&amp;ouid=101138290019461494780&amp;rtpof=true&amp;sd=true" TargetMode="Externa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OjyvFcyc6XyhZ53dDKMogmo6jGtz19-K/edit?usp=share_link&amp;ouid=101138290019461494780&amp;rtpof=true&amp;sd=true"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1sj6_BAugUrqo2jsni9tG8qsOedcoeuv/edit?usp=sharing&amp;ouid=101138290019461494780&amp;rtpof=true&amp;sd=true" TargetMode="External"/><Relationship Id="rId3" Type="http://schemas.openxmlformats.org/officeDocument/2006/relationships/hyperlink" Target="https://docs.google.com/document/d/1umJvH_nM3F9Jk7I7HJzeVDWtF6zi69lm/edit?usp=sharing&amp;ouid=101138290019461494780&amp;rtpof=true&amp;sd=true" TargetMode="External"/><Relationship Id="rId4" Type="http://schemas.openxmlformats.org/officeDocument/2006/relationships/hyperlink" Target="https://www.branchingminds.com/blog/communication-for-mtss" TargetMode="Externa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lHHtqztR82A4yNGTVVKrga0BcvrsozI/edit?usp=drive_link&amp;ouid=102574330391338814762&amp;rtpof=true&amp;sd=true"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mvR_nWeXzW87JFDm6n9Ggz0vOrcjjlYj/edit" TargetMode="External"/><Relationship Id="rId3" Type="http://schemas.openxmlformats.org/officeDocument/2006/relationships/hyperlink" Target="https://docs.google.com/document/d/1mvR_nWeXzW87JFDm6n9Ggz0vOrcjjlYj/edit"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
              <a:t>Notes: </a:t>
            </a:r>
            <a:endParaRPr>
              <a:solidFill>
                <a:srgbClr val="222222"/>
              </a:solidFill>
              <a:highlight>
                <a:schemeClr val="lt1"/>
              </a:highlight>
            </a:endParaRPr>
          </a:p>
          <a:p>
            <a:pPr indent="-304800" lvl="0" marL="457200" rtl="0" algn="l">
              <a:lnSpc>
                <a:spcPct val="100000"/>
              </a:lnSpc>
              <a:spcBef>
                <a:spcPts val="0"/>
              </a:spcBef>
              <a:spcAft>
                <a:spcPts val="0"/>
              </a:spcAft>
              <a:buClr>
                <a:schemeClr val="dk1"/>
              </a:buClr>
              <a:buSzPts val="1200"/>
              <a:buFont typeface="Calibri"/>
              <a:buChar char="●"/>
            </a:pPr>
            <a:r>
              <a:rPr lang="en"/>
              <a:t>VA has defined 6 core components of MTSS that are essential in  all our work</a:t>
            </a:r>
            <a:endParaRPr/>
          </a:p>
          <a:p>
            <a:pPr indent="-304800" lvl="1" marL="914400" rtl="0" algn="l">
              <a:lnSpc>
                <a:spcPct val="100000"/>
              </a:lnSpc>
              <a:spcBef>
                <a:spcPts val="0"/>
              </a:spcBef>
              <a:spcAft>
                <a:spcPts val="0"/>
              </a:spcAft>
              <a:buClr>
                <a:schemeClr val="dk1"/>
              </a:buClr>
              <a:buSzPts val="1200"/>
              <a:buFont typeface="Verdana"/>
              <a:buChar char="○"/>
            </a:pPr>
            <a:r>
              <a:rPr b="1" i="1" lang="en"/>
              <a:t>Systemic</a:t>
            </a:r>
            <a:r>
              <a:rPr i="1" lang="en"/>
              <a:t>  </a:t>
            </a:r>
            <a:r>
              <a:rPr lang="en"/>
              <a:t>Aligned Organizational structures include leadership, teaming, planning within a tiered approach</a:t>
            </a:r>
            <a:endParaRPr/>
          </a:p>
          <a:p>
            <a:pPr indent="-304800" lvl="1" marL="914400" rtl="0" algn="l">
              <a:lnSpc>
                <a:spcPct val="100000"/>
              </a:lnSpc>
              <a:spcBef>
                <a:spcPts val="0"/>
              </a:spcBef>
              <a:spcAft>
                <a:spcPts val="0"/>
              </a:spcAft>
              <a:buClr>
                <a:schemeClr val="dk1"/>
              </a:buClr>
              <a:buSzPts val="1200"/>
              <a:buFont typeface="Calibri"/>
              <a:buChar char="○"/>
            </a:pPr>
            <a:r>
              <a:rPr lang="en"/>
              <a:t>Data Informed Decision making is part of all our work</a:t>
            </a:r>
            <a:endParaRPr/>
          </a:p>
          <a:p>
            <a:pPr indent="-304800" lvl="1" marL="914400" rtl="0" algn="l">
              <a:lnSpc>
                <a:spcPct val="100000"/>
              </a:lnSpc>
              <a:spcBef>
                <a:spcPts val="0"/>
              </a:spcBef>
              <a:spcAft>
                <a:spcPts val="0"/>
              </a:spcAft>
              <a:buClr>
                <a:schemeClr val="dk1"/>
              </a:buClr>
              <a:buSzPts val="1200"/>
              <a:buFont typeface="Calibri"/>
              <a:buChar char="○"/>
            </a:pPr>
            <a:r>
              <a:rPr lang="en"/>
              <a:t>EBP begins with what does quality core instruction look like and includes Instruction as Prevention, screening</a:t>
            </a:r>
            <a:endParaRPr/>
          </a:p>
          <a:p>
            <a:pPr indent="-304800" lvl="1" marL="914400" rtl="0" algn="l">
              <a:lnSpc>
                <a:spcPct val="100000"/>
              </a:lnSpc>
              <a:spcBef>
                <a:spcPts val="0"/>
              </a:spcBef>
              <a:spcAft>
                <a:spcPts val="0"/>
              </a:spcAft>
              <a:buClr>
                <a:schemeClr val="dk1"/>
              </a:buClr>
              <a:buSzPts val="1200"/>
              <a:buFont typeface="Calibri"/>
              <a:buChar char="○"/>
            </a:pPr>
            <a:r>
              <a:rPr lang="en"/>
              <a:t>Communication to always  include family, school and community voice</a:t>
            </a:r>
            <a:endParaRPr/>
          </a:p>
          <a:p>
            <a:pPr indent="-304800" lvl="1" marL="914400" rtl="0" algn="l">
              <a:lnSpc>
                <a:spcPct val="100000"/>
              </a:lnSpc>
              <a:spcBef>
                <a:spcPts val="0"/>
              </a:spcBef>
              <a:spcAft>
                <a:spcPts val="0"/>
              </a:spcAft>
              <a:buClr>
                <a:schemeClr val="dk1"/>
              </a:buClr>
              <a:buSzPts val="1200"/>
              <a:buFont typeface="Calibri"/>
              <a:buChar char="○"/>
            </a:pPr>
            <a:r>
              <a:rPr lang="en"/>
              <a:t>Progress monitoring of those practices which would include screening</a:t>
            </a:r>
            <a:endParaRPr/>
          </a:p>
          <a:p>
            <a:pPr indent="-304800" lvl="1" marL="914400" rtl="0" algn="l">
              <a:lnSpc>
                <a:spcPct val="100000"/>
              </a:lnSpc>
              <a:spcBef>
                <a:spcPts val="0"/>
              </a:spcBef>
              <a:spcAft>
                <a:spcPts val="0"/>
              </a:spcAft>
              <a:buClr>
                <a:schemeClr val="dk1"/>
              </a:buClr>
              <a:buSzPts val="1200"/>
              <a:buFont typeface="Calibri"/>
              <a:buChar char="○"/>
            </a:pPr>
            <a:r>
              <a:rPr lang="en"/>
              <a:t>We always evaluate our systems that support the work</a:t>
            </a:r>
            <a:endParaRPr/>
          </a:p>
          <a:p>
            <a:pPr indent="-304800" lvl="0" marL="457200" rtl="0" algn="l">
              <a:lnSpc>
                <a:spcPct val="100000"/>
              </a:lnSpc>
              <a:spcBef>
                <a:spcPts val="0"/>
              </a:spcBef>
              <a:spcAft>
                <a:spcPts val="0"/>
              </a:spcAft>
              <a:buClr>
                <a:schemeClr val="dk1"/>
              </a:buClr>
              <a:buSzPts val="1200"/>
              <a:buFont typeface="Calibri"/>
              <a:buChar char="●"/>
            </a:pPr>
            <a:r>
              <a:rPr lang="en"/>
              <a:t>This way of work is going to take a lot of people--henceforth change for  (Students, Families, Communities, and the adults in your building/division)</a:t>
            </a:r>
            <a:endParaRPr/>
          </a:p>
          <a:p>
            <a:pPr indent="-304800" lvl="0" marL="457200" rtl="0" algn="l">
              <a:lnSpc>
                <a:spcPct val="100000"/>
              </a:lnSpc>
              <a:spcBef>
                <a:spcPts val="0"/>
              </a:spcBef>
              <a:spcAft>
                <a:spcPts val="0"/>
              </a:spcAft>
              <a:buClr>
                <a:schemeClr val="dk1"/>
              </a:buClr>
              <a:buSzPts val="1200"/>
              <a:buFont typeface="Calibri"/>
              <a:buChar char="●"/>
            </a:pPr>
            <a:r>
              <a:rPr lang="en"/>
              <a:t>MTSS is incredibly unique in that it allows schools, divisions, and states to use a framework founded on the same core components while allowing them the flexibility to make it their own based on the data defined needs and resources of their population. The core components shared across all MTSS implementation are sometimes called different things in different organizations. For example, you may hear one organization say “High quality, differentiated instruction” and one say “incorporation of evidence-based practices.” In Virginia, we identify the core components of MTSS as Aligned Organizational Structure, Data Informed Decision Making, Evidence-Based Practices, Family, School, and Community Partnerships, Monitoring Student Progress, Evaluation of Outcomes and Fidelity. You will notice that the core components are comprised of many important elements. </a:t>
            </a:r>
            <a:r>
              <a:rPr lang="en">
                <a:highlight>
                  <a:srgbClr val="BF9000"/>
                </a:highlight>
              </a:rPr>
              <a:t>While tiered interventions are a critical feature of MTSS, there are </a:t>
            </a:r>
            <a:r>
              <a:rPr lang="en">
                <a:highlight>
                  <a:srgbClr val="FFD966"/>
                </a:highlight>
              </a:rPr>
              <a:t>many other</a:t>
            </a:r>
            <a:r>
              <a:rPr lang="en"/>
              <a:t> components that must be created and sustained in order to implement MTSS effectively and to support increased capacity for implementation. Don’t worry! You won’t have to jump right in to all of them, but you will need to intentionally plan for the resources necessary for successful implementation. One of your most valuable resources is also one of the most crucial resources here: time. It is important to recognize that time needs to be spent establishing a strong system and framework in order for implementation to be sustainable and successful.</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88" name="Google Shape;188;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8" name="Google Shape;1128;p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sz="1400">
              <a:solidFill>
                <a:schemeClr val="dk1"/>
              </a:solidFill>
            </a:endParaRPr>
          </a:p>
          <a:p>
            <a:pPr indent="0" lvl="0" marL="0" rtl="0" algn="l">
              <a:lnSpc>
                <a:spcPct val="100000"/>
              </a:lnSpc>
              <a:spcBef>
                <a:spcPts val="0"/>
              </a:spcBef>
              <a:spcAft>
                <a:spcPts val="0"/>
              </a:spcAft>
              <a:buClr>
                <a:schemeClr val="dk1"/>
              </a:buClr>
              <a:buSzPts val="1400"/>
              <a:buFont typeface="Verdana"/>
              <a:buNone/>
            </a:pPr>
            <a:r>
              <a:rPr lang="en">
                <a:latin typeface="Verdana"/>
                <a:ea typeface="Verdana"/>
                <a:cs typeface="Verdana"/>
                <a:sym typeface="Verdana"/>
              </a:rPr>
              <a:t>Always look at the 0 and 1 first. Analyse the data and ask the why the questions around the 0-`1.  Or use your notes/discussion points when doing the DCA  This will help you arrive at the focus areas and use this data triangulated with other data sources. </a:t>
            </a:r>
            <a:endParaRPr>
              <a:latin typeface="Verdana"/>
              <a:ea typeface="Verdana"/>
              <a:cs typeface="Verdana"/>
              <a:sym typeface="Verdana"/>
            </a:endParaRPr>
          </a:p>
        </p:txBody>
      </p:sp>
      <p:sp>
        <p:nvSpPr>
          <p:cNvPr id="1129" name="Google Shape;1129;p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4" name="Google Shape;1144;p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 </a:t>
            </a:r>
            <a:r>
              <a:rPr lang="en">
                <a:solidFill>
                  <a:schemeClr val="dk1"/>
                </a:solidFill>
                <a:latin typeface="Verdana"/>
                <a:ea typeface="Verdana"/>
                <a:cs typeface="Verdana"/>
                <a:sym typeface="Verdana"/>
              </a:rPr>
              <a:t>Consider these questions around teaming. </a:t>
            </a:r>
            <a:endParaRPr sz="1400">
              <a:latin typeface="Verdana"/>
              <a:ea typeface="Verdana"/>
              <a:cs typeface="Verdana"/>
              <a:sym typeface="Verdana"/>
            </a:endParaRPr>
          </a:p>
        </p:txBody>
      </p:sp>
      <p:sp>
        <p:nvSpPr>
          <p:cNvPr id="1145" name="Google Shape;1145;p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6" name="Shape 1156"/>
        <p:cNvGrpSpPr/>
        <p:nvPr/>
      </p:nvGrpSpPr>
      <p:grpSpPr>
        <a:xfrm>
          <a:off x="0" y="0"/>
          <a:ext cx="0" cy="0"/>
          <a:chOff x="0" y="0"/>
          <a:chExt cx="0" cy="0"/>
        </a:xfrm>
      </p:grpSpPr>
      <p:sp>
        <p:nvSpPr>
          <p:cNvPr id="1157" name="Google Shape;1157;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8" name="Google Shape;1158;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 </a:t>
            </a:r>
            <a:r>
              <a:rPr lang="en">
                <a:solidFill>
                  <a:schemeClr val="dk1"/>
                </a:solidFill>
                <a:latin typeface="Verdana"/>
                <a:ea typeface="Verdana"/>
                <a:cs typeface="Verdana"/>
                <a:sym typeface="Verdana"/>
              </a:rPr>
              <a:t>Here are important questions to address training. Is training built into the calendar before school starts. We must be proactive and find times for these events!</a:t>
            </a:r>
            <a:endParaRPr>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Arial"/>
              <a:buNone/>
            </a:pPr>
            <a:r>
              <a:rPr lang="en">
                <a:latin typeface="Verdana"/>
                <a:ea typeface="Verdana"/>
                <a:cs typeface="Verdana"/>
                <a:sym typeface="Verdana"/>
              </a:rPr>
              <a:t>Remember, to also connect to the DCA Training subscale.</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159" name="Google Shape;1159;p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3" name="Shape 1163"/>
        <p:cNvGrpSpPr/>
        <p:nvPr/>
      </p:nvGrpSpPr>
      <p:grpSpPr>
        <a:xfrm>
          <a:off x="0" y="0"/>
          <a:ext cx="0" cy="0"/>
          <a:chOff x="0" y="0"/>
          <a:chExt cx="0" cy="0"/>
        </a:xfrm>
      </p:grpSpPr>
      <p:sp>
        <p:nvSpPr>
          <p:cNvPr id="1164" name="Google Shape;1164;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5" name="Google Shape;1165;p1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r>
              <a:rPr lang="en">
                <a:solidFill>
                  <a:schemeClr val="dk1"/>
                </a:solidFill>
                <a:latin typeface="Verdana"/>
                <a:ea typeface="Verdana"/>
                <a:cs typeface="Verdana"/>
                <a:sym typeface="Verdana"/>
              </a:rPr>
              <a:t> and questions for coaching. Outlining a plan before the work begins and documenting the plan helps ensure it gets done and supports progress monitoring. Are we doing what we committed to for the success of our teachers and students?</a:t>
            </a:r>
            <a:endParaRPr sz="1400">
              <a:latin typeface="Verdana"/>
              <a:ea typeface="Verdana"/>
              <a:cs typeface="Verdana"/>
              <a:sym typeface="Verdana"/>
            </a:endParaRPr>
          </a:p>
        </p:txBody>
      </p:sp>
      <p:sp>
        <p:nvSpPr>
          <p:cNvPr id="1166" name="Google Shape;1166;p1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1174" name="Google Shape;1174;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2" name="Google Shape;1182;p1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hlink"/>
                </a:solidFill>
                <a:hlinkClick r:id="rId2"/>
              </a:rPr>
              <a:t>1.2 Coaching Checklist (revised April 2022).docx</a:t>
            </a:r>
            <a:r>
              <a:rPr lang="en">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 </a:t>
            </a:r>
            <a:r>
              <a:rPr lang="en">
                <a:solidFill>
                  <a:schemeClr val="dk1"/>
                </a:solidFill>
                <a:latin typeface="Verdana"/>
                <a:ea typeface="Verdana"/>
                <a:cs typeface="Verdana"/>
                <a:sym typeface="Verdana"/>
              </a:rPr>
              <a:t>Remember this great resources for DIDM. </a:t>
            </a:r>
            <a:endParaRPr sz="14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rPr lang="en"/>
              <a:t>  </a:t>
            </a:r>
            <a:endParaRPr/>
          </a:p>
          <a:p>
            <a:pPr indent="0" lvl="0" marL="0" rtl="0" algn="l">
              <a:lnSpc>
                <a:spcPct val="100000"/>
              </a:lnSpc>
              <a:spcBef>
                <a:spcPts val="0"/>
              </a:spcBef>
              <a:spcAft>
                <a:spcPts val="0"/>
              </a:spcAft>
              <a:buClr>
                <a:schemeClr val="dk1"/>
              </a:buClr>
              <a:buSzPts val="1100"/>
              <a:buFont typeface="Calibri"/>
              <a:buNone/>
            </a:pPr>
            <a:r>
              <a:rPr lang="en"/>
              <a:t>This a a Key anchor document to support your coaching and Data Informed Decision Making is on page 3. </a:t>
            </a:r>
            <a:endParaRPr/>
          </a:p>
          <a:p>
            <a:pPr indent="0" lvl="0" marL="57150" rtl="0" algn="l">
              <a:lnSpc>
                <a:spcPct val="115000"/>
              </a:lnSpc>
              <a:spcBef>
                <a:spcPts val="0"/>
              </a:spcBef>
              <a:spcAft>
                <a:spcPts val="0"/>
              </a:spcAft>
              <a:buClr>
                <a:schemeClr val="dk1"/>
              </a:buClr>
              <a:buSzPts val="1100"/>
              <a:buFont typeface="Calibri"/>
              <a:buNone/>
            </a:pPr>
            <a:r>
              <a:rPr lang="en">
                <a:solidFill>
                  <a:schemeClr val="dk1"/>
                </a:solidFill>
              </a:rPr>
              <a:t>Analyzing and evaluating student data to inform educational decisions around instruction, intervention, allocation of resources, development of policy, movement within a multi‐level system, and disability identification</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b="1" sz="1200"/>
          </a:p>
          <a:p>
            <a:pPr indent="-298450" lvl="0" marL="457200" rtl="0" algn="l">
              <a:lnSpc>
                <a:spcPct val="100000"/>
              </a:lnSpc>
              <a:spcBef>
                <a:spcPts val="0"/>
              </a:spcBef>
              <a:spcAft>
                <a:spcPts val="0"/>
              </a:spcAft>
              <a:buClr>
                <a:schemeClr val="dk1"/>
              </a:buClr>
              <a:buSzPts val="1100"/>
              <a:buFont typeface="Calibri"/>
              <a:buChar char="●"/>
            </a:pPr>
            <a:r>
              <a:rPr lang="en"/>
              <a:t>This tool supports what FULL Implementation “looks like” and “sounds like” at the division level as well as in  the schools. </a:t>
            </a:r>
            <a:endParaRPr/>
          </a:p>
          <a:p>
            <a:pPr indent="0" lvl="0" marL="457200" rtl="0" algn="l">
              <a:lnSpc>
                <a:spcPct val="115000"/>
              </a:lnSpc>
              <a:spcBef>
                <a:spcPts val="0"/>
              </a:spcBef>
              <a:spcAft>
                <a:spcPts val="0"/>
              </a:spcAft>
              <a:buClr>
                <a:schemeClr val="dk1"/>
              </a:buClr>
              <a:buSzPts val="1100"/>
              <a:buFont typeface="Calibri"/>
              <a:buNone/>
            </a:pPr>
            <a:r>
              <a:rPr lang="en"/>
              <a:t>Column 2 - Looks like &amp; sounds like  @ Division Level</a:t>
            </a:r>
            <a:endParaRPr/>
          </a:p>
          <a:p>
            <a:pPr indent="0" lvl="0" marL="457200" rtl="0" algn="l">
              <a:lnSpc>
                <a:spcPct val="115000"/>
              </a:lnSpc>
              <a:spcBef>
                <a:spcPts val="0"/>
              </a:spcBef>
              <a:spcAft>
                <a:spcPts val="0"/>
              </a:spcAft>
              <a:buClr>
                <a:schemeClr val="dk1"/>
              </a:buClr>
              <a:buSzPts val="1100"/>
              <a:buFont typeface="Calibri"/>
              <a:buNone/>
            </a:pPr>
            <a:r>
              <a:rPr lang="en"/>
              <a:t>Column 3- Looks like &amp; sounds like @ School Level</a:t>
            </a:r>
            <a:endParaRPr/>
          </a:p>
          <a:p>
            <a:pPr indent="0" lvl="0" marL="457200" rtl="0" algn="l">
              <a:lnSpc>
                <a:spcPct val="115000"/>
              </a:lnSpc>
              <a:spcBef>
                <a:spcPts val="0"/>
              </a:spcBef>
              <a:spcAft>
                <a:spcPts val="0"/>
              </a:spcAft>
              <a:buClr>
                <a:schemeClr val="dk1"/>
              </a:buClr>
              <a:buSzPts val="1100"/>
              <a:buFont typeface="Calibri"/>
              <a:buNone/>
            </a:pPr>
            <a:r>
              <a:rPr lang="en"/>
              <a:t>Column 4 - Coaching Tools, Resources &amp; Prompts for Coaching Moves</a:t>
            </a:r>
            <a:endParaRPr sz="1300"/>
          </a:p>
          <a:p>
            <a:pPr indent="0" lvl="0" marL="457200" rtl="0" algn="l">
              <a:lnSpc>
                <a:spcPct val="100000"/>
              </a:lnSpc>
              <a:spcBef>
                <a:spcPts val="0"/>
              </a:spcBef>
              <a:spcAft>
                <a:spcPts val="0"/>
              </a:spcAft>
              <a:buClr>
                <a:schemeClr val="dk1"/>
              </a:buClr>
              <a:buSzPts val="1100"/>
              <a:buFont typeface="Calibri"/>
              <a:buNone/>
            </a:pPr>
            <a:r>
              <a:t/>
            </a:r>
            <a:endParaRPr/>
          </a:p>
        </p:txBody>
      </p:sp>
      <p:sp>
        <p:nvSpPr>
          <p:cNvPr id="1183" name="Google Shape;1183;p10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9" name="Google Shape;1189;p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hlink"/>
              </a:buClr>
              <a:buSzPts val="1100"/>
              <a:buFont typeface="Calibri"/>
              <a:buNone/>
            </a:pPr>
            <a:r>
              <a:rPr b="1" lang="en" sz="1000" u="sng">
                <a:solidFill>
                  <a:schemeClr val="hlink"/>
                </a:solidFill>
                <a:hlinkClick r:id="rId2"/>
              </a:rPr>
              <a:t>https://docs.google.com/document/d/1NOyAscHo4ZE8yJzCZNdHyf-ugWuxRaTp/edit?usp=share_link&amp;ouid=102574330391338814762&amp;rtpof=true&amp;sd=true</a:t>
            </a:r>
            <a:endParaRPr b="1" sz="1000"/>
          </a:p>
          <a:p>
            <a:pPr indent="0" lvl="0" marL="0" rtl="0" algn="l">
              <a:lnSpc>
                <a:spcPct val="115000"/>
              </a:lnSpc>
              <a:spcBef>
                <a:spcPts val="1200"/>
              </a:spcBef>
              <a:spcAft>
                <a:spcPts val="0"/>
              </a:spcAft>
              <a:buClr>
                <a:schemeClr val="dk1"/>
              </a:buClr>
              <a:buSzPts val="1100"/>
              <a:buFont typeface="Arial"/>
              <a:buNone/>
            </a:pPr>
            <a:r>
              <a:t/>
            </a:r>
            <a:endParaRPr b="1" sz="1000"/>
          </a:p>
          <a:p>
            <a:pPr indent="0" lvl="0" marL="0" rtl="0" algn="l">
              <a:lnSpc>
                <a:spcPct val="115000"/>
              </a:lnSpc>
              <a:spcBef>
                <a:spcPts val="1200"/>
              </a:spcBef>
              <a:spcAft>
                <a:spcPts val="0"/>
              </a:spcAft>
              <a:buClr>
                <a:schemeClr val="dk1"/>
              </a:buClr>
              <a:buSzPts val="1100"/>
              <a:buFont typeface="Arial"/>
              <a:buNone/>
            </a:pPr>
            <a:r>
              <a:rPr b="1" lang="en" sz="1000">
                <a:solidFill>
                  <a:schemeClr val="dk1"/>
                </a:solidFill>
              </a:rPr>
              <a:t>Introduction: “The skit” </a:t>
            </a:r>
            <a:r>
              <a:rPr lang="en" sz="1000"/>
              <a:t>T</a:t>
            </a:r>
            <a:r>
              <a:rPr lang="en" sz="1000">
                <a:solidFill>
                  <a:schemeClr val="dk1"/>
                </a:solidFill>
              </a:rPr>
              <a:t>he division coach  is meeting with her VTSS Systems Coach,</a:t>
            </a:r>
            <a:r>
              <a:rPr lang="en" sz="1000"/>
              <a:t> </a:t>
            </a:r>
            <a:r>
              <a:rPr lang="en" sz="1000">
                <a:solidFill>
                  <a:schemeClr val="dk1"/>
                </a:solidFill>
              </a:rPr>
              <a:t>to continue the work on their coaching service delivery plan. This is the second meeting of three scheduled to accomplish the task. This is the first time</a:t>
            </a:r>
            <a:r>
              <a:rPr lang="en" sz="1000"/>
              <a:t> </a:t>
            </a:r>
            <a:r>
              <a:rPr lang="en" sz="1000">
                <a:solidFill>
                  <a:schemeClr val="dk1"/>
                </a:solidFill>
              </a:rPr>
              <a:t>completing the plan. </a:t>
            </a:r>
            <a:r>
              <a:rPr lang="en" sz="1000">
                <a:solidFill>
                  <a:schemeClr val="dk1"/>
                </a:solidFill>
                <a:highlight>
                  <a:srgbClr val="FFFF00"/>
                </a:highlight>
              </a:rPr>
              <a:t>We also acknowledge that divisions typically have two VTSS coaches who partner with a division. For simplicity of creating the skit, we have one VTSS Systems Coach. </a:t>
            </a:r>
            <a:endParaRPr sz="1000">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t/>
            </a:r>
            <a:endParaRPr sz="1000">
              <a:solidFill>
                <a:schemeClr val="dk1"/>
              </a:solidFill>
            </a:endParaRPr>
          </a:p>
          <a:p>
            <a:pPr indent="0" lvl="0" marL="0" rtl="0" algn="l">
              <a:lnSpc>
                <a:spcPct val="100000"/>
              </a:lnSpc>
              <a:spcBef>
                <a:spcPts val="1200"/>
              </a:spcBef>
              <a:spcAft>
                <a:spcPts val="0"/>
              </a:spcAft>
              <a:buClr>
                <a:schemeClr val="dk1"/>
              </a:buClr>
              <a:buSzPts val="1100"/>
              <a:buFont typeface="Calibri"/>
              <a:buNone/>
            </a:pPr>
            <a:r>
              <a:t/>
            </a:r>
            <a:endParaRPr b="1"/>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5" name="Google Shape;1195;p1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Hello, thank you for meeting with me today!  I’m so glad we could review our state-to-division coaching service delivery plan together at our last meeting.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lang="en">
                <a:solidFill>
                  <a:schemeClr val="dk1"/>
                </a:solidFill>
              </a:rPr>
              <a:t> Not a problem. I enjoy our meetings.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lang="en">
                <a:solidFill>
                  <a:schemeClr val="dk1"/>
                </a:solidFill>
              </a:rPr>
              <a:t> I had some more time to think about the data we collected to discover a focus area for our division leadership team. I was impressed with the amount of work our division has accomplished and the use of data to set new goals. I was curious if we could focus on teaming and my role, not only with the division leadership team, but also with the school teams that I’m responsible for. Some teams have had a lot of changes in team composition, I have new schools as we scale up, and some are just struggling with many barriers around team engagement and managing conflict.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Part 1 on slide; or they can utilize the scenario example shared in the chat box</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OK, so let’s review just a little bit. We looked at our quantitative data from the DCA in which we were concerned with organizational leadership, data systems for decision-making, and competency. We also discussed your qualitative observations. I’ll just pause and let you reflect on those that we worked on last time. (Pause)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I see here where we truly wanted to work on including norms, following through with action items, scheduling our meetings, and making sure they’re on the calendar. I also think we need to revisit roles and responsibilities.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lang="en">
                <a:solidFill>
                  <a:schemeClr val="dk1"/>
                </a:solidFill>
              </a:rPr>
              <a:t> We know that if we have that firm foundation of team structures, our work will be more efficient, and we will have meetings that are productive and fun! Yes! I said it! Fun!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 </a:t>
            </a:r>
            <a:r>
              <a:rPr lang="en">
                <a:solidFill>
                  <a:schemeClr val="dk1"/>
                </a:solidFill>
              </a:rPr>
              <a:t>Laughs and says, “I would love to enjoy our meetings!” Maybe we can add some quick connections during our celebration time, too.</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Hey! Good idea! We can work on some ideas—adult SEL is important.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Okay, so let’s start with one focus area in today’s meeting. Remember, our work is fluid, and we can always return to the plan. </a:t>
            </a:r>
            <a:endParaRPr>
              <a:solidFill>
                <a:schemeClr val="dk1"/>
              </a:solidFill>
            </a:endParaRPr>
          </a:p>
          <a:p>
            <a:pPr indent="0" lvl="0" marL="0" rtl="0" algn="l">
              <a:lnSpc>
                <a:spcPct val="100000"/>
              </a:lnSpc>
              <a:spcBef>
                <a:spcPts val="1200"/>
              </a:spcBef>
              <a:spcAft>
                <a:spcPts val="0"/>
              </a:spcAft>
              <a:buClr>
                <a:schemeClr val="dk1"/>
              </a:buClr>
              <a:buSzPts val="1100"/>
              <a:buFont typeface="Calibri"/>
              <a:buNone/>
            </a:pPr>
            <a:r>
              <a:t/>
            </a:r>
            <a:endParaRPr b="1" sz="1000"/>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p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1201" name="Google Shape;1201;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9" name="Google Shape;1209;p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t>Division coordinator</a:t>
            </a:r>
            <a:r>
              <a:rPr b="1" lang="en">
                <a:solidFill>
                  <a:schemeClr val="dk1"/>
                </a:solidFill>
              </a:rPr>
              <a:t>:</a:t>
            </a:r>
            <a:r>
              <a:rPr lang="en">
                <a:solidFill>
                  <a:schemeClr val="dk1"/>
                </a:solidFill>
              </a:rPr>
              <a:t> I had a question in part 3. I know we worked through most of the items together last time, but some are confusing to 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Slide; Part 3</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t>State Coach:</a:t>
            </a:r>
            <a:r>
              <a:rPr lang="en">
                <a:solidFill>
                  <a:schemeClr val="dk1"/>
                </a:solidFill>
              </a:rPr>
              <a:t> Of course!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This reminds me of the cascading model of support. So, you are the state systems coach along with Pat who could not be here today, and you will both continue to help me with implementation and coaching?</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Yes, our goal is to work our way out of this role. We want to build a sustainable system in which your division can carry on the work of MTSS. This plan helps us define that support and what it looks like.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The items under division coordinators/coaches are for me to accomplish with your support. I look forward to attending professional learning events to help me in my role.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Then, with my help, the school building coaches will work on the bullet items listed. I know you, and I worked on these items. Can I adjust them as I meet with my coaches? They may have ideas and comments.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 </a:t>
            </a:r>
            <a:r>
              <a:rPr lang="en">
                <a:solidFill>
                  <a:schemeClr val="dk1"/>
                </a:solidFill>
              </a:rPr>
              <a:t> YES! I’m so glad you asked that. You will want to review this plan with them and get feedback. Make sure you use the plan when you meet to review goals and respond to coaching needs. We can also review as needed between meetings.</a:t>
            </a:r>
            <a:endParaRPr>
              <a:solidFill>
                <a:schemeClr val="dk1"/>
              </a:solidFill>
            </a:endParaRPr>
          </a:p>
          <a:p>
            <a:pPr indent="0" lvl="0" marL="0" rtl="0" algn="l">
              <a:lnSpc>
                <a:spcPct val="100000"/>
              </a:lnSpc>
              <a:spcBef>
                <a:spcPts val="1200"/>
              </a:spcBef>
              <a:spcAft>
                <a:spcPts val="0"/>
              </a:spcAft>
              <a:buClr>
                <a:schemeClr val="dk1"/>
              </a:buClr>
              <a:buSzPts val="1100"/>
              <a:buFont typeface="Calibri"/>
              <a:buNone/>
            </a:pPr>
            <a:r>
              <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228600" lvl="0" marL="457200" rtl="0" algn="l">
              <a:lnSpc>
                <a:spcPct val="115000"/>
              </a:lnSpc>
              <a:spcBef>
                <a:spcPts val="0"/>
              </a:spcBef>
              <a:spcAft>
                <a:spcPts val="0"/>
              </a:spcAft>
              <a:buClr>
                <a:schemeClr val="dk1"/>
              </a:buClr>
              <a:buSzPts val="1000"/>
              <a:buFont typeface="Verdana"/>
              <a:buNone/>
            </a:pPr>
            <a:r>
              <a:rPr b="1" lang="en"/>
              <a:t>So why do Systems Matter in Coaching? </a:t>
            </a:r>
            <a:r>
              <a:rPr lang="en"/>
              <a:t>If the system is not reaching its goal of improved student outcomes in math, there are systems components getting in the way.</a:t>
            </a:r>
            <a:endParaRPr/>
          </a:p>
          <a:p>
            <a:pPr indent="-228600" lvl="0" marL="457200" rtl="0" algn="l">
              <a:lnSpc>
                <a:spcPct val="115000"/>
              </a:lnSpc>
              <a:spcBef>
                <a:spcPts val="0"/>
              </a:spcBef>
              <a:spcAft>
                <a:spcPts val="0"/>
              </a:spcAft>
              <a:buClr>
                <a:schemeClr val="dk1"/>
              </a:buClr>
              <a:buSzPts val="1000"/>
              <a:buFont typeface="Verdana"/>
              <a:buNone/>
            </a:pPr>
            <a:r>
              <a:rPr lang="en"/>
              <a:t>You have to look at the systems components and tease out the why and these components may have to change to meet the desired outcomes. </a:t>
            </a:r>
            <a:endParaRPr/>
          </a:p>
          <a:p>
            <a:pPr indent="-228600" lvl="0" marL="457200" rtl="0" algn="l">
              <a:lnSpc>
                <a:spcPct val="115000"/>
              </a:lnSpc>
              <a:spcBef>
                <a:spcPts val="0"/>
              </a:spcBef>
              <a:spcAft>
                <a:spcPts val="0"/>
              </a:spcAft>
              <a:buClr>
                <a:schemeClr val="dk1"/>
              </a:buClr>
              <a:buSzPts val="1000"/>
              <a:buFont typeface="Verdana"/>
              <a:buNone/>
            </a:pPr>
            <a:r>
              <a:rPr lang="en"/>
              <a:t>As coaches we have to understand the systems to understand why we are getting the outcomes.  </a:t>
            </a:r>
            <a:endParaRPr/>
          </a:p>
          <a:p>
            <a:pPr indent="-228600" lvl="0" marL="457200" rtl="0" algn="l">
              <a:lnSpc>
                <a:spcPct val="115000"/>
              </a:lnSpc>
              <a:spcBef>
                <a:spcPts val="0"/>
              </a:spcBef>
              <a:spcAft>
                <a:spcPts val="0"/>
              </a:spcAft>
              <a:buClr>
                <a:schemeClr val="dk1"/>
              </a:buClr>
              <a:buSzPts val="1000"/>
              <a:buFont typeface="Verdana"/>
              <a:buNone/>
            </a:pPr>
            <a:r>
              <a:t/>
            </a:r>
            <a:endParaRPr b="1"/>
          </a:p>
          <a:p>
            <a:pPr indent="-304800" lvl="0" marL="457200" rtl="0" algn="l">
              <a:lnSpc>
                <a:spcPct val="115000"/>
              </a:lnSpc>
              <a:spcBef>
                <a:spcPts val="0"/>
              </a:spcBef>
              <a:spcAft>
                <a:spcPts val="0"/>
              </a:spcAft>
              <a:buClr>
                <a:schemeClr val="dk1"/>
              </a:buClr>
              <a:buSzPts val="1200"/>
              <a:buFont typeface="Verdana"/>
              <a:buChar char="●"/>
            </a:pPr>
            <a:r>
              <a:rPr lang="en"/>
              <a:t>Of reaching those outcome goals . the system matters because it shapes student outcomes. </a:t>
            </a:r>
            <a:r>
              <a:rPr lang="en">
                <a:solidFill>
                  <a:schemeClr val="dk1"/>
                </a:solidFill>
              </a:rPr>
              <a:t>Note the S in Systems. </a:t>
            </a:r>
            <a:endParaRPr>
              <a:solidFill>
                <a:schemeClr val="dk1"/>
              </a:solidFill>
            </a:endParaRPr>
          </a:p>
          <a:p>
            <a:pPr indent="-304800" lvl="0" marL="457200" rtl="0" algn="l">
              <a:lnSpc>
                <a:spcPct val="115000"/>
              </a:lnSpc>
              <a:spcBef>
                <a:spcPts val="0"/>
              </a:spcBef>
              <a:spcAft>
                <a:spcPts val="0"/>
              </a:spcAft>
              <a:buClr>
                <a:schemeClr val="dk1"/>
              </a:buClr>
              <a:buSzPts val="1200"/>
              <a:buFont typeface="Verdana"/>
              <a:buChar char="●"/>
            </a:pPr>
            <a:r>
              <a:rPr lang="en">
                <a:solidFill>
                  <a:schemeClr val="dk1"/>
                </a:solidFill>
              </a:rPr>
              <a:t>The key role and responsibility of 'systems division' coaches is to have insight into the systems at play within their division and the skills to foster systems thinking.  MTSS work is the result of: </a:t>
            </a:r>
            <a:endParaRPr>
              <a:solidFill>
                <a:schemeClr val="dk1"/>
              </a:solidFill>
            </a:endParaRPr>
          </a:p>
          <a:p>
            <a:pPr indent="-304800" lvl="1" marL="914400" rtl="0" algn="l">
              <a:lnSpc>
                <a:spcPct val="115000"/>
              </a:lnSpc>
              <a:spcBef>
                <a:spcPts val="0"/>
              </a:spcBef>
              <a:spcAft>
                <a:spcPts val="0"/>
              </a:spcAft>
              <a:buClr>
                <a:schemeClr val="dk1"/>
              </a:buClr>
              <a:buSzPts val="1200"/>
              <a:buFont typeface="Verdana"/>
              <a:buChar char="○"/>
            </a:pPr>
            <a:r>
              <a:rPr lang="en">
                <a:solidFill>
                  <a:schemeClr val="dk1"/>
                </a:solidFill>
              </a:rPr>
              <a:t>Highly effective teams  Matrix items 1-2-3</a:t>
            </a:r>
            <a:endParaRPr>
              <a:solidFill>
                <a:schemeClr val="dk1"/>
              </a:solidFill>
            </a:endParaRPr>
          </a:p>
          <a:p>
            <a:pPr indent="-304800" lvl="1" marL="914400" rtl="0" algn="l">
              <a:lnSpc>
                <a:spcPct val="115000"/>
              </a:lnSpc>
              <a:spcBef>
                <a:spcPts val="0"/>
              </a:spcBef>
              <a:spcAft>
                <a:spcPts val="0"/>
              </a:spcAft>
              <a:buClr>
                <a:schemeClr val="dk1"/>
              </a:buClr>
              <a:buSzPts val="1200"/>
              <a:buFont typeface="Verdana"/>
              <a:buChar char="○"/>
            </a:pPr>
            <a:r>
              <a:rPr lang="en">
                <a:solidFill>
                  <a:schemeClr val="dk1"/>
                </a:solidFill>
              </a:rPr>
              <a:t>An aligned communication system, Matrix item 4</a:t>
            </a:r>
            <a:endParaRPr>
              <a:solidFill>
                <a:schemeClr val="dk1"/>
              </a:solidFill>
            </a:endParaRPr>
          </a:p>
          <a:p>
            <a:pPr indent="-304800" lvl="1" marL="914400" rtl="0" algn="l">
              <a:lnSpc>
                <a:spcPct val="115000"/>
              </a:lnSpc>
              <a:spcBef>
                <a:spcPts val="0"/>
              </a:spcBef>
              <a:spcAft>
                <a:spcPts val="0"/>
              </a:spcAft>
              <a:buClr>
                <a:schemeClr val="dk1"/>
              </a:buClr>
              <a:buSzPts val="1200"/>
              <a:buFont typeface="Verdana"/>
              <a:buChar char="○"/>
            </a:pPr>
            <a:r>
              <a:rPr lang="en">
                <a:solidFill>
                  <a:schemeClr val="dk1"/>
                </a:solidFill>
              </a:rPr>
              <a:t>Aligned Professional Learning for staff, inclusive of coaching Matrix item 7 and 8</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rPr lang="en">
                <a:solidFill>
                  <a:schemeClr val="dk1"/>
                </a:solidFill>
              </a:rPr>
              <a:t>The effectiveness of systems coaches is firstly dependent on a division’s </a:t>
            </a:r>
            <a:r>
              <a:rPr b="1" lang="en">
                <a:solidFill>
                  <a:schemeClr val="dk1"/>
                </a:solidFill>
              </a:rPr>
              <a:t>systems thinking </a:t>
            </a:r>
            <a:r>
              <a:rPr lang="en">
                <a:solidFill>
                  <a:schemeClr val="dk1"/>
                </a:solidFill>
              </a:rPr>
              <a:t>around a coaching system and the infrastructure needed to support. </a:t>
            </a:r>
            <a:endParaRPr/>
          </a:p>
          <a:p>
            <a:pPr indent="-304800" lvl="0" marL="457200" rtl="0" algn="l">
              <a:lnSpc>
                <a:spcPct val="115000"/>
              </a:lnSpc>
              <a:spcBef>
                <a:spcPts val="0"/>
              </a:spcBef>
              <a:spcAft>
                <a:spcPts val="0"/>
              </a:spcAft>
              <a:buClr>
                <a:schemeClr val="dk1"/>
              </a:buClr>
              <a:buSzPts val="1200"/>
              <a:buFont typeface="Verdana"/>
              <a:buChar char="●"/>
            </a:pPr>
            <a:r>
              <a:rPr lang="en"/>
              <a:t>Coaching is one of those systems</a:t>
            </a:r>
            <a:endParaRPr/>
          </a:p>
          <a:p>
            <a:pPr indent="0" lvl="0" marL="0" rtl="0" algn="l">
              <a:lnSpc>
                <a:spcPct val="115000"/>
              </a:lnSpc>
              <a:spcBef>
                <a:spcPts val="0"/>
              </a:spcBef>
              <a:spcAft>
                <a:spcPts val="0"/>
              </a:spcAft>
              <a:buSzPts val="1400"/>
              <a:buNone/>
            </a:pPr>
            <a:r>
              <a:t/>
            </a:r>
            <a:endParaRPr/>
          </a:p>
          <a:p>
            <a:pPr indent="0" lvl="0" marL="0" rtl="0" algn="l">
              <a:lnSpc>
                <a:spcPct val="115000"/>
              </a:lnSpc>
              <a:spcBef>
                <a:spcPts val="0"/>
              </a:spcBef>
              <a:spcAft>
                <a:spcPts val="0"/>
              </a:spcAft>
              <a:buSzPts val="1400"/>
              <a:buNone/>
            </a:pPr>
            <a:r>
              <a:rPr lang="en"/>
              <a:t>Are we being proactive or reactive within our system. What are the benefits of proactively building our systems?</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6" name="Google Shape;1216;p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Many of my divisions have similar goals. Teaming and teaming structures and procedures are the goals we’ve had to go back to because of the impact of the Pandemic and overall change in leadership. Would it be okay for me to show you some of the items or examples in part 4 to see if this is a good starting point?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That would be great.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a:t>
            </a:r>
            <a:r>
              <a:rPr b="1" lang="en">
                <a:highlight>
                  <a:srgbClr val="FFFF00"/>
                </a:highlight>
              </a:rPr>
              <a:t>State coach</a:t>
            </a:r>
            <a:r>
              <a:rPr b="1" lang="en">
                <a:solidFill>
                  <a:schemeClr val="dk1"/>
                </a:solidFill>
                <a:highlight>
                  <a:srgbClr val="FFFF00"/>
                </a:highlight>
              </a:rPr>
              <a:t> reviews part 4 Division Coaches (State to Division), and</a:t>
            </a:r>
            <a:r>
              <a:rPr b="1" lang="en">
                <a:highlight>
                  <a:srgbClr val="FFFF00"/>
                </a:highlight>
              </a:rPr>
              <a:t> division coordinator</a:t>
            </a:r>
            <a:r>
              <a:rPr b="1" lang="en">
                <a:solidFill>
                  <a:schemeClr val="dk1"/>
                </a:solidFill>
                <a:highlight>
                  <a:srgbClr val="FFFF00"/>
                </a:highlight>
              </a:rPr>
              <a:t> interacts as she talks—adlib)</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highlight>
                  <a:schemeClr val="lt1"/>
                </a:highlight>
              </a:rPr>
              <a:t>State coach</a:t>
            </a:r>
            <a:r>
              <a:rPr b="1" lang="en">
                <a:solidFill>
                  <a:schemeClr val="dk1"/>
                </a:solidFill>
                <a:highlight>
                  <a:schemeClr val="lt1"/>
                </a:highlight>
              </a:rPr>
              <a:t> review 6 bullets</a:t>
            </a:r>
            <a:endParaRPr b="1">
              <a:solidFill>
                <a:schemeClr val="dk1"/>
              </a:solidFill>
              <a:highlight>
                <a:schemeClr val="lt1"/>
              </a:highlight>
            </a:endParaRPr>
          </a:p>
          <a:p>
            <a:pPr indent="0" lvl="0" marL="0" rtl="0" algn="l">
              <a:lnSpc>
                <a:spcPct val="100000"/>
              </a:lnSpc>
              <a:spcBef>
                <a:spcPts val="1200"/>
              </a:spcBef>
              <a:spcAft>
                <a:spcPts val="0"/>
              </a:spcAft>
              <a:buClr>
                <a:schemeClr val="dk1"/>
              </a:buClr>
              <a:buSzPts val="1100"/>
              <a:buFont typeface="Calibri"/>
              <a:buNone/>
            </a:pPr>
            <a:r>
              <a:t/>
            </a:r>
            <a:endParaRPr b="1"/>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p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3" name="Google Shape;1223;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What about building coaches? What do you think we should write into the plan?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What about “division coach will observe state coaches in 3 assigned schools”?  I would Like to learn from you how to coach the teams.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THE  FIRST BULLET FLIES IN</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Great idea! Together we can assess the strengths and needs of the school coach to support implementation at the building level.</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THE SECOND BULLET FLIES IN</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lang="en">
                <a:solidFill>
                  <a:schemeClr val="dk1"/>
                </a:solidFill>
              </a:rPr>
              <a:t> One thing I would like to develop with you is a reflection protocol or tool that others can use for reflection.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I have some ideas. Let’s put that into the plan and make it a habit to review it within 3 days after the meeting while it’s fresh on our minds.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THE THIRD BULLET FLIES IN</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b="1" lang="en">
                <a:solidFill>
                  <a:schemeClr val="dk1"/>
                </a:solidFill>
              </a:rPr>
              <a:t>:</a:t>
            </a:r>
            <a:r>
              <a:rPr lang="en">
                <a:solidFill>
                  <a:schemeClr val="dk1"/>
                </a:solidFill>
              </a:rPr>
              <a:t> Can we focus on professional learning this year? I would love to work on an overview of VTSS and an understanding of MTSS. I heard you say VTSS is who we are, and MTSS is what we do. I think we need more building of capacity around the work to implement in the classroom. There are a few teachers who understand and others who need that extra support.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Absolutely, we can work on what that will look like with your division and school professional learning goals.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highlight>
                  <a:srgbClr val="FFFF00"/>
                </a:highlight>
              </a:rPr>
              <a:t>THE FOURTH BULLET FLIES IN</a:t>
            </a:r>
            <a:endParaRPr b="1">
              <a:solidFill>
                <a:schemeClr val="dk1"/>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rPr b="1" lang="en"/>
              <a:t>State coach</a:t>
            </a:r>
            <a:r>
              <a:rPr lang="en">
                <a:solidFill>
                  <a:schemeClr val="dk1"/>
                </a:solidFill>
              </a:rPr>
              <a:t>: I see our time is almost up, I know you have another meeting to get to and I want to respect your time.</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b="1" lang="en">
                <a:solidFill>
                  <a:schemeClr val="dk1"/>
                </a:solidFill>
              </a:rPr>
              <a:t>:</a:t>
            </a:r>
            <a:r>
              <a:rPr lang="en">
                <a:solidFill>
                  <a:schemeClr val="dk1"/>
                </a:solidFill>
              </a:rPr>
              <a:t> Thank you! Yes, I need to catch my breath before the next meeting. I appreciate you sticking to our time allotted.</a:t>
            </a:r>
            <a:endParaRPr>
              <a:solidFill>
                <a:schemeClr val="dk1"/>
              </a:solidFill>
            </a:endParaRPr>
          </a:p>
          <a:p>
            <a:pPr indent="0" lvl="0" marL="0" rtl="0" algn="l">
              <a:lnSpc>
                <a:spcPct val="100000"/>
              </a:lnSpc>
              <a:spcBef>
                <a:spcPts val="1200"/>
              </a:spcBef>
              <a:spcAft>
                <a:spcPts val="0"/>
              </a:spcAft>
              <a:buClr>
                <a:schemeClr val="dk1"/>
              </a:buClr>
              <a:buSzPts val="1100"/>
              <a:buFont typeface="Calibri"/>
              <a:buNone/>
            </a:pPr>
            <a:r>
              <a:t/>
            </a:r>
            <a:endParaRPr b="1"/>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p1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3" name="Google Shape;1233;p1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highlight>
                  <a:srgbClr val="FFFF00"/>
                </a:highlight>
              </a:rPr>
              <a:t>:</a:t>
            </a:r>
            <a:r>
              <a:rPr lang="en">
                <a:solidFill>
                  <a:schemeClr val="dk1"/>
                </a:solidFill>
                <a:highlight>
                  <a:srgbClr val="FFFF00"/>
                </a:highlight>
              </a:rPr>
              <a:t> To wrap up, Part 5, 6, and 7</a:t>
            </a:r>
            <a:r>
              <a:rPr lang="en">
                <a:solidFill>
                  <a:schemeClr val="dk1"/>
                </a:solidFill>
              </a:rPr>
              <a:t> are an important part of the plan. This is where we will discuss the frequency of coaching support, feedback, and communication plans, and how we will monitor adherence to the plan. Between now and our next meeting look at what I’ve shared as an example and feel free to come with your ideas and any edits.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b="1" lang="en">
                <a:solidFill>
                  <a:schemeClr val="dk1"/>
                </a:solidFill>
              </a:rPr>
              <a:t>:</a:t>
            </a:r>
            <a:r>
              <a:rPr lang="en">
                <a:solidFill>
                  <a:schemeClr val="dk1"/>
                </a:solidFill>
              </a:rPr>
              <a:t> I will! Thank you so much for taking the lead on this. This is all new to me and I appreciate you coming with ideas. I believe by the end of the year; I will have increased my skills on how to develop a plan. Maybe next year I can create a plan, meet with you to review, and get some feedback.</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That is a wonderful idea!</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b="1" lang="en">
                <a:solidFill>
                  <a:schemeClr val="dk1"/>
                </a:solidFill>
              </a:rPr>
              <a:t>:</a:t>
            </a:r>
            <a:r>
              <a:rPr lang="en">
                <a:solidFill>
                  <a:schemeClr val="dk1"/>
                </a:solidFill>
              </a:rPr>
              <a:t> One last thing, as you know I’ve talked about some of the barriers with changeover, conflict, and managing group dynamics. I attended Systems Coaching Institute 102  which provided great content and tools around the very issues I’m having. Can we share this professional learning with the division leadership team members and some of the school coaches? I really want to put into practice what I’m learning and share that learning with others.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State coach</a:t>
            </a:r>
            <a:r>
              <a:rPr b="1" lang="en">
                <a:solidFill>
                  <a:schemeClr val="dk1"/>
                </a:solidFill>
              </a:rPr>
              <a:t>:</a:t>
            </a:r>
            <a:r>
              <a:rPr lang="en">
                <a:solidFill>
                  <a:schemeClr val="dk1"/>
                </a:solidFill>
              </a:rPr>
              <a:t>  Sure, Let’s set up a time where we can look at our data again and talk about what content would support your needs at the division and schools. Sometimes it is wise to start small. For example, maybe for the first few months we work on that reflection protocol along with feedback. Then we could monitor progress, collect data, and adjust the learning based on our needs. Sound good?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t>Division coordinator</a:t>
            </a:r>
            <a:r>
              <a:rPr b="1" lang="en">
                <a:solidFill>
                  <a:schemeClr val="dk1"/>
                </a:solidFill>
              </a:rPr>
              <a:t>:</a:t>
            </a:r>
            <a:r>
              <a:rPr lang="en">
                <a:solidFill>
                  <a:schemeClr val="dk1"/>
                </a:solidFill>
              </a:rPr>
              <a:t> Yes, thank you! Okay, I’ll send you some more dates for us to meet. I really need to go. Talk to you soon. And thanks again!</a:t>
            </a:r>
            <a:endParaRPr>
              <a:solidFill>
                <a:schemeClr val="dk1"/>
              </a:solidFill>
            </a:endParaRPr>
          </a:p>
          <a:p>
            <a:pPr indent="0" lvl="0" marL="0" rtl="0" algn="l">
              <a:lnSpc>
                <a:spcPct val="100000"/>
              </a:lnSpc>
              <a:spcBef>
                <a:spcPts val="1200"/>
              </a:spcBef>
              <a:spcAft>
                <a:spcPts val="0"/>
              </a:spcAft>
              <a:buClr>
                <a:schemeClr val="dk1"/>
              </a:buClr>
              <a:buSzPts val="1100"/>
              <a:buFont typeface="Calibri"/>
              <a:buNone/>
            </a:pPr>
            <a:r>
              <a:t/>
            </a:r>
            <a:endParaRPr b="1"/>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0" name="Google Shape;1240;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b="1" lang="en" u="sng">
                <a:solidFill>
                  <a:schemeClr val="hlink"/>
                </a:solidFill>
                <a:hlinkClick r:id="rId2"/>
              </a:rPr>
              <a:t>https://docs.google.com/document/d/1NOyAscHo4ZE8yJzCZNdHyf-ugWuxRaTp/edit?usp=share_link&amp;ouid=102574330391338814762&amp;rtpof=true&amp;sd=true</a:t>
            </a:r>
            <a:endParaRPr b="1"/>
          </a:p>
          <a:p>
            <a:pPr indent="0" lvl="0" marL="0" rtl="0" algn="l">
              <a:lnSpc>
                <a:spcPct val="100000"/>
              </a:lnSpc>
              <a:spcBef>
                <a:spcPts val="0"/>
              </a:spcBef>
              <a:spcAft>
                <a:spcPts val="0"/>
              </a:spcAft>
              <a:buClr>
                <a:schemeClr val="dk1"/>
              </a:buClr>
              <a:buSzPts val="1100"/>
              <a:buFont typeface="Calibri"/>
              <a:buNone/>
            </a:pPr>
            <a:r>
              <a:t/>
            </a:r>
            <a:endParaRPr b="1"/>
          </a:p>
          <a:p>
            <a:pPr indent="-298450" lvl="0" marL="457200" rtl="0" algn="l">
              <a:lnSpc>
                <a:spcPct val="100000"/>
              </a:lnSpc>
              <a:spcBef>
                <a:spcPts val="0"/>
              </a:spcBef>
              <a:spcAft>
                <a:spcPts val="0"/>
              </a:spcAft>
              <a:buClr>
                <a:schemeClr val="dk1"/>
              </a:buClr>
              <a:buSzPts val="1100"/>
              <a:buFont typeface="Verdana"/>
              <a:buChar char="●"/>
            </a:pPr>
            <a:r>
              <a:rPr lang="en">
                <a:solidFill>
                  <a:schemeClr val="dk1"/>
                </a:solidFill>
                <a:latin typeface="Verdana"/>
                <a:ea typeface="Verdana"/>
                <a:cs typeface="Verdana"/>
                <a:sym typeface="Verdana"/>
              </a:rPr>
              <a:t>What were your first impressions of how the plan could support your work as a systems coach?</a:t>
            </a:r>
            <a:endParaRPr>
              <a:solidFill>
                <a:schemeClr val="dk1"/>
              </a:solidFill>
              <a:latin typeface="Verdana"/>
              <a:ea typeface="Verdana"/>
              <a:cs typeface="Verdana"/>
              <a:sym typeface="Verdana"/>
            </a:endParaRPr>
          </a:p>
          <a:p>
            <a:pPr indent="0" lvl="0" marL="457200" rtl="0" algn="l">
              <a:lnSpc>
                <a:spcPct val="100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Char char="●"/>
            </a:pPr>
            <a:r>
              <a:rPr lang="en">
                <a:solidFill>
                  <a:schemeClr val="dk1"/>
                </a:solidFill>
                <a:latin typeface="Verdana"/>
                <a:ea typeface="Verdana"/>
                <a:cs typeface="Verdana"/>
                <a:sym typeface="Verdana"/>
              </a:rPr>
              <a:t>Using the scenario, what were similarities to your division’s ongoing coaching supports to implement MTSS?</a:t>
            </a:r>
            <a:endParaRPr>
              <a:solidFill>
                <a:schemeClr val="dk1"/>
              </a:solidFill>
              <a:latin typeface="Verdana"/>
              <a:ea typeface="Verdana"/>
              <a:cs typeface="Verdana"/>
              <a:sym typeface="Verdana"/>
            </a:endParaRPr>
          </a:p>
          <a:p>
            <a:pPr indent="0" lvl="0" marL="457200" rtl="0" algn="l">
              <a:lnSpc>
                <a:spcPct val="100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Char char="●"/>
            </a:pPr>
            <a:r>
              <a:rPr lang="en">
                <a:solidFill>
                  <a:schemeClr val="dk1"/>
                </a:solidFill>
                <a:latin typeface="Verdana"/>
                <a:ea typeface="Verdana"/>
                <a:cs typeface="Verdana"/>
                <a:sym typeface="Verdana"/>
              </a:rPr>
              <a:t>What data and focus area would you like to discuss with your VTSS Systems Coach?</a:t>
            </a:r>
            <a:endParaRPr>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t/>
            </a:r>
            <a:endParaRPr b="1"/>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p1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0" name="Google Shape;1260;p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rPr lang="en"/>
              <a:t>5 minutes:  select groups to share out depending on time.</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p1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 sz="1000">
                <a:latin typeface="Verdana"/>
                <a:ea typeface="Verdana"/>
                <a:cs typeface="Verdana"/>
                <a:sym typeface="Verdana"/>
              </a:rPr>
              <a:t>CSDPs are Flexible - True     </a:t>
            </a:r>
            <a:r>
              <a:rPr lang="en" sz="1000">
                <a:solidFill>
                  <a:schemeClr val="dk1"/>
                </a:solidFill>
                <a:latin typeface="Verdana"/>
                <a:ea typeface="Verdana"/>
                <a:cs typeface="Verdana"/>
                <a:sym typeface="Verdana"/>
              </a:rPr>
              <a:t>Coaching focus area may change over the year based on progress monitoring and division data/need.</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 sz="1000">
                <a:latin typeface="Verdana"/>
                <a:ea typeface="Verdana"/>
                <a:cs typeface="Verdana"/>
                <a:sym typeface="Verdana"/>
              </a:rPr>
              <a:t>CSDPs should be living documents - True  submitted annually</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 sz="1000">
                <a:latin typeface="Verdana"/>
                <a:ea typeface="Verdana"/>
                <a:cs typeface="Verdana"/>
                <a:sym typeface="Verdana"/>
              </a:rPr>
              <a:t>CSDP should NOT be data driven- False</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 sz="1000">
                <a:latin typeface="Verdana"/>
                <a:ea typeface="Verdana"/>
                <a:cs typeface="Verdana"/>
                <a:sym typeface="Verdana"/>
              </a:rPr>
              <a:t>CSDP Focus Areas are flexible in numbers - True   but we are creating Smart goals and you know how having too many goals ends up.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sz="1000">
              <a:latin typeface="Verdana"/>
              <a:ea typeface="Verdana"/>
              <a:cs typeface="Verdana"/>
              <a:sym typeface="Verdana"/>
            </a:endParaRPr>
          </a:p>
          <a:p>
            <a:pPr indent="0" lvl="0" marL="0" rtl="0" algn="l">
              <a:lnSpc>
                <a:spcPct val="100000"/>
              </a:lnSpc>
              <a:spcBef>
                <a:spcPts val="360"/>
              </a:spcBef>
              <a:spcAft>
                <a:spcPts val="0"/>
              </a:spcAft>
              <a:buClr>
                <a:srgbClr val="00212C"/>
              </a:buClr>
              <a:buSzPts val="1100"/>
              <a:buFont typeface="Verdana"/>
              <a:buNone/>
            </a:pPr>
            <a:r>
              <a:rPr lang="en">
                <a:solidFill>
                  <a:srgbClr val="00212C"/>
                </a:solidFill>
                <a:latin typeface="Verdana"/>
                <a:ea typeface="Verdana"/>
                <a:cs typeface="Verdana"/>
                <a:sym typeface="Verdana"/>
              </a:rPr>
              <a:t>CSDP are to be developed by you next week?  </a:t>
            </a:r>
            <a:r>
              <a:rPr b="1" lang="en">
                <a:solidFill>
                  <a:srgbClr val="00212C"/>
                </a:solidFill>
                <a:latin typeface="Verdana"/>
                <a:ea typeface="Verdana"/>
                <a:cs typeface="Verdana"/>
                <a:sym typeface="Verdana"/>
              </a:rPr>
              <a:t>False</a:t>
            </a:r>
            <a:r>
              <a:rPr lang="en">
                <a:solidFill>
                  <a:srgbClr val="00212C"/>
                </a:solidFill>
                <a:latin typeface="Verdana"/>
                <a:ea typeface="Verdana"/>
                <a:cs typeface="Verdana"/>
                <a:sym typeface="Verdana"/>
              </a:rPr>
              <a:t>  state coaches are doing this year, next year we will do with you the following year you will do them.  We are building capacity to develop them and monitor them, for sustainability of MTSS in the division.  </a:t>
            </a:r>
            <a:endParaRPr>
              <a:solidFill>
                <a:srgbClr val="00212C"/>
              </a:solidFill>
              <a:latin typeface="Verdana"/>
              <a:ea typeface="Verdana"/>
              <a:cs typeface="Verdana"/>
              <a:sym typeface="Verdana"/>
            </a:endParaRPr>
          </a:p>
          <a:p>
            <a:pPr indent="0" lvl="0" marL="0" rtl="0" algn="l">
              <a:lnSpc>
                <a:spcPct val="100000"/>
              </a:lnSpc>
              <a:spcBef>
                <a:spcPts val="360"/>
              </a:spcBef>
              <a:spcAft>
                <a:spcPts val="0"/>
              </a:spcAft>
              <a:buClr>
                <a:schemeClr val="dk1"/>
              </a:buClr>
              <a:buSzPts val="1100"/>
              <a:buFont typeface="Calibri"/>
              <a:buNone/>
            </a:pPr>
            <a:r>
              <a:t/>
            </a:r>
            <a:endParaRPr>
              <a:solidFill>
                <a:srgbClr val="00212C"/>
              </a:solidFill>
              <a:latin typeface="Verdana"/>
              <a:ea typeface="Verdana"/>
              <a:cs typeface="Verdana"/>
              <a:sym typeface="Verdana"/>
            </a:endParaRPr>
          </a:p>
        </p:txBody>
      </p:sp>
      <p:sp>
        <p:nvSpPr>
          <p:cNvPr id="1267" name="Google Shape;1267;p1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p1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4" name="Google Shape;1274;p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 sz="1000">
                <a:latin typeface="Verdana"/>
                <a:ea typeface="Verdana"/>
                <a:cs typeface="Verdana"/>
                <a:sym typeface="Verdana"/>
              </a:rPr>
              <a:t>Thinking about everything that you have learning in Coaching 101 and 102, and using this bridge as a visual of coaching MTSS, write a statement that would s</a:t>
            </a:r>
            <a:r>
              <a:rPr b="1" lang="en" sz="1000">
                <a:latin typeface="Verdana"/>
                <a:ea typeface="Verdana"/>
                <a:cs typeface="Verdana"/>
                <a:sym typeface="Verdana"/>
              </a:rPr>
              <a:t>ummarize your role as a systems coach. </a:t>
            </a:r>
            <a:endParaRPr b="1" sz="1000">
              <a:latin typeface="Verdana"/>
              <a:ea typeface="Verdana"/>
              <a:cs typeface="Verdana"/>
              <a:sym typeface="Verdana"/>
            </a:endParaRPr>
          </a:p>
        </p:txBody>
      </p:sp>
      <p:sp>
        <p:nvSpPr>
          <p:cNvPr id="1275" name="Google Shape;1275;p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p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sz="1000">
              <a:latin typeface="Verdana"/>
              <a:ea typeface="Verdana"/>
              <a:cs typeface="Verdana"/>
              <a:sym typeface="Verdana"/>
            </a:endParaRPr>
          </a:p>
        </p:txBody>
      </p:sp>
      <p:sp>
        <p:nvSpPr>
          <p:cNvPr id="1284" name="Google Shape;1284;p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9" name="Shape 1289"/>
        <p:cNvGrpSpPr/>
        <p:nvPr/>
      </p:nvGrpSpPr>
      <p:grpSpPr>
        <a:xfrm>
          <a:off x="0" y="0"/>
          <a:ext cx="0" cy="0"/>
          <a:chOff x="0" y="0"/>
          <a:chExt cx="0" cy="0"/>
        </a:xfrm>
      </p:grpSpPr>
      <p:sp>
        <p:nvSpPr>
          <p:cNvPr id="1290" name="Google Shape;1290;p1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1" name="Google Shape;1291;p1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t> </a:t>
            </a:r>
            <a:r>
              <a:rPr lang="en"/>
              <a:t>Give them time to fill out the evaluation form!</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b="1"/>
          </a:p>
          <a:p>
            <a:pPr indent="0" lvl="0" marL="0" rtl="0" algn="l">
              <a:lnSpc>
                <a:spcPct val="100000"/>
              </a:lnSpc>
              <a:spcBef>
                <a:spcPts val="0"/>
              </a:spcBef>
              <a:spcAft>
                <a:spcPts val="0"/>
              </a:spcAft>
              <a:buClr>
                <a:schemeClr val="dk1"/>
              </a:buClr>
              <a:buSzPts val="1100"/>
              <a:buFont typeface="Arial"/>
              <a:buNone/>
            </a:pPr>
            <a:r>
              <a:t/>
            </a:r>
            <a:endParaRPr b="1"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sz="1000">
              <a:latin typeface="Verdana"/>
              <a:ea typeface="Verdana"/>
              <a:cs typeface="Verdana"/>
              <a:sym typeface="Verdana"/>
            </a:endParaRPr>
          </a:p>
        </p:txBody>
      </p:sp>
      <p:sp>
        <p:nvSpPr>
          <p:cNvPr id="1292" name="Google Shape;1292;p1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8" name="Shape 1298"/>
        <p:cNvGrpSpPr/>
        <p:nvPr/>
      </p:nvGrpSpPr>
      <p:grpSpPr>
        <a:xfrm>
          <a:off x="0" y="0"/>
          <a:ext cx="0" cy="0"/>
          <a:chOff x="0" y="0"/>
          <a:chExt cx="0" cy="0"/>
        </a:xfrm>
      </p:grpSpPr>
      <p:sp>
        <p:nvSpPr>
          <p:cNvPr id="1299" name="Google Shape;1299;p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0" name="Google Shape;1300;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How do you define hope? Hope is active and believing and speaking aloud actions and taking small steps towards those actions.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50">
                <a:solidFill>
                  <a:srgbClr val="202124"/>
                </a:solidFill>
                <a:highlight>
                  <a:srgbClr val="FFFFFF"/>
                </a:highlight>
                <a:latin typeface="Roboto"/>
                <a:ea typeface="Roboto"/>
                <a:cs typeface="Roboto"/>
                <a:sym typeface="Roboto"/>
              </a:rPr>
              <a:t>As you move forward in your content knowledge to coaching knowledge and skills you are speaking aloud actions and making steps towards those actions. These are challenging times in education. What “beauty” do you carry in your heart as you cross the bridge? What are the small victories, acts of kindness, growth, and challenges that take you over the bridge? That is your hope! Your beauty! </a:t>
            </a:r>
            <a:endParaRPr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50">
                <a:solidFill>
                  <a:srgbClr val="202124"/>
                </a:solidFill>
                <a:highlight>
                  <a:srgbClr val="FFFF00"/>
                </a:highlight>
                <a:latin typeface="Roboto"/>
                <a:ea typeface="Roboto"/>
                <a:cs typeface="Roboto"/>
                <a:sym typeface="Roboto"/>
              </a:rPr>
              <a:t>Add in CTE here. When we are collectively working together for better outcomes we engage in active hopeful actions.</a:t>
            </a:r>
            <a:endParaRPr sz="1050">
              <a:solidFill>
                <a:srgbClr val="202124"/>
              </a:solidFill>
              <a:highlight>
                <a:srgbClr val="FFFF00"/>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50">
                <a:solidFill>
                  <a:srgbClr val="202124"/>
                </a:solidFill>
                <a:highlight>
                  <a:srgbClr val="FFFFFF"/>
                </a:highlight>
                <a:latin typeface="Roboto"/>
                <a:ea typeface="Roboto"/>
                <a:cs typeface="Roboto"/>
                <a:sym typeface="Roboto"/>
              </a:rPr>
              <a:t>Please share your next steps with the mindset of “bridges of hope” and “carrying something beautiful” with your shoulder partner.</a:t>
            </a:r>
            <a:endParaRPr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50">
                <a:solidFill>
                  <a:srgbClr val="202124"/>
                </a:solidFill>
                <a:highlight>
                  <a:srgbClr val="FFFFFF"/>
                </a:highlight>
                <a:latin typeface="Roboto"/>
                <a:ea typeface="Roboto"/>
                <a:cs typeface="Roboto"/>
                <a:sym typeface="Roboto"/>
              </a:rPr>
              <a:t>You may want to express your next steps with the mindset of hope and beauty ahead!</a:t>
            </a:r>
            <a:endParaRPr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1050">
                <a:solidFill>
                  <a:srgbClr val="202124"/>
                </a:solidFill>
                <a:highlight>
                  <a:srgbClr val="FFFFFF"/>
                </a:highlight>
                <a:latin typeface="Roboto"/>
                <a:ea typeface="Roboto"/>
                <a:cs typeface="Roboto"/>
                <a:sym typeface="Roboto"/>
              </a:rPr>
              <a:t>For example,  </a:t>
            </a:r>
            <a:endParaRPr i="1"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i="1" lang="en" sz="1050">
                <a:solidFill>
                  <a:srgbClr val="202124"/>
                </a:solidFill>
                <a:highlight>
                  <a:srgbClr val="FFFFFF"/>
                </a:highlight>
                <a:latin typeface="Roboto"/>
                <a:ea typeface="Roboto"/>
                <a:cs typeface="Roboto"/>
                <a:sym typeface="Roboto"/>
              </a:rPr>
              <a:t>Conflict can be a time of growth and my beautiful is looking for opportunities to separate people from the problem and focus on shared interests.</a:t>
            </a:r>
            <a:endParaRPr i="1"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i="1" sz="105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i="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solidFill>
                <a:schemeClr val="dk1"/>
              </a:solidFill>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Shown here is 1 example of what an aligned system of coaching looks like in this division. </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I would like to point out a few things: </a:t>
            </a:r>
            <a:r>
              <a:rPr b="1" lang="en">
                <a:latin typeface="Verdana"/>
                <a:ea typeface="Verdana"/>
                <a:cs typeface="Verdana"/>
                <a:sym typeface="Verdana"/>
              </a:rPr>
              <a:t>it is clear what coaching supports/roles will look like and how these different roles work together</a:t>
            </a:r>
            <a:r>
              <a:rPr lang="en">
                <a:latin typeface="Verdana"/>
                <a:ea typeface="Verdana"/>
                <a:cs typeface="Verdana"/>
                <a:sym typeface="Verdana"/>
              </a:rPr>
              <a:t> to meet the coaching function of the DLT. </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MTSS is about </a:t>
            </a:r>
            <a:r>
              <a:rPr b="1" lang="en">
                <a:solidFill>
                  <a:schemeClr val="dk1"/>
                </a:solidFill>
                <a:latin typeface="Verdana"/>
                <a:ea typeface="Verdana"/>
                <a:cs typeface="Verdana"/>
                <a:sym typeface="Verdana"/>
              </a:rPr>
              <a:t>building capacity and sustainability.</a:t>
            </a:r>
            <a:r>
              <a:rPr lang="en">
                <a:solidFill>
                  <a:schemeClr val="dk1"/>
                </a:solidFill>
                <a:latin typeface="Verdana"/>
                <a:ea typeface="Verdana"/>
                <a:cs typeface="Verdana"/>
                <a:sym typeface="Verdana"/>
              </a:rPr>
              <a:t> </a:t>
            </a:r>
            <a:r>
              <a:rPr lang="en">
                <a:latin typeface="Verdana"/>
                <a:ea typeface="Verdana"/>
                <a:cs typeface="Verdana"/>
                <a:sym typeface="Verdana"/>
              </a:rPr>
              <a:t> This is a great example of how the DLT has communicated clearly that Coaching is the way of work in a division, this is how we will build capacity and sustainability for a tiered system  and how Systems Coaches will act as the  liaison between the DLT and School Teams. They signified that a School coach will be designated,  and the Division coach will directly support the school coach and his/her work with school based teams in implementation of MTSS. The role of the administrator is also outlined, very critical in the process, to support the Division Coach, the School based Coach/es;  aligning of the various schools teams and to communicate to the DLT their successes, challenges, opportunities for growth, needs for support and barriers to implementation.</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sz="1200"/>
          </a:p>
        </p:txBody>
      </p:sp>
      <p:sp>
        <p:nvSpPr>
          <p:cNvPr id="237" name="Google Shape;23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6" name="Shape 1306"/>
        <p:cNvGrpSpPr/>
        <p:nvPr/>
      </p:nvGrpSpPr>
      <p:grpSpPr>
        <a:xfrm>
          <a:off x="0" y="0"/>
          <a:ext cx="0" cy="0"/>
          <a:chOff x="0" y="0"/>
          <a:chExt cx="0" cy="0"/>
        </a:xfrm>
      </p:grpSpPr>
      <p:sp>
        <p:nvSpPr>
          <p:cNvPr id="1307" name="Google Shape;1307;p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8" name="Google Shape;1308;p1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i="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p>
        </p:txBody>
      </p:sp>
      <p:sp>
        <p:nvSpPr>
          <p:cNvPr id="262" name="Google Shape;26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Verdana"/>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hlink"/>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This is a formative assessment - will inform presenters how in-depth any additional review needs to be</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Times New Roman"/>
              <a:buNone/>
            </a:pPr>
            <a:r>
              <a:t/>
            </a:r>
            <a:endParaRPr b="1" sz="1200">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Calibri"/>
              <a:buNone/>
            </a:pPr>
            <a:r>
              <a:rPr lang="en" u="sng">
                <a:solidFill>
                  <a:schemeClr val="hlink"/>
                </a:solidFill>
                <a:hlinkClick r:id="rId2"/>
              </a:rPr>
              <a:t>https://docs.google.com/forms/d/1mX5P2PFR1CMvjtwgFVmOSlGiS8wKwIZY450xYa6fUIY/edit</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4" name="Google Shape;27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Verdana"/>
              <a:buNone/>
            </a:pPr>
            <a:r>
              <a:rPr lang="en"/>
              <a:t>Complete the SCI 101 Review and take a break</a:t>
            </a:r>
            <a:endParaRPr/>
          </a:p>
        </p:txBody>
      </p:sp>
      <p:sp>
        <p:nvSpPr>
          <p:cNvPr id="275" name="Google Shape;275;p16: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b="1" lang="en">
                <a:latin typeface="Times New Roman"/>
                <a:ea typeface="Times New Roman"/>
                <a:cs typeface="Times New Roman"/>
                <a:sym typeface="Times New Roman"/>
              </a:rPr>
              <a:t>Post results, however we want to present this is fine. Coach at the table can review results and review at the table. </a:t>
            </a:r>
            <a:endParaRPr b="1" sz="1200">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Times New Roman"/>
              <a:buNone/>
            </a:pPr>
            <a:r>
              <a:t/>
            </a:r>
            <a:endParaRPr b="1">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Calibri"/>
              <a:buNone/>
            </a:pPr>
            <a:r>
              <a:rPr lang="en" u="sng">
                <a:solidFill>
                  <a:schemeClr val="hlink"/>
                </a:solidFill>
                <a:hlinkClick r:id="rId2"/>
              </a:rPr>
              <a:t>https://docs.google.com/forms/d/1mX5P2PFR1CMvjtwgFVmOSlGiS8wKwIZY450xYa6fUIY/edit</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a15433797a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Talking Points:</a:t>
            </a:r>
            <a:endParaRPr sz="1100">
              <a:solidFill>
                <a:schemeClr val="dk1"/>
              </a:solidFill>
            </a:endParaRPr>
          </a:p>
          <a:p>
            <a:pPr indent="-311150" lvl="0" marL="457200" rtl="0" algn="l">
              <a:lnSpc>
                <a:spcPct val="115000"/>
              </a:lnSpc>
              <a:spcBef>
                <a:spcPts val="0"/>
              </a:spcBef>
              <a:spcAft>
                <a:spcPts val="0"/>
              </a:spcAft>
              <a:buClr>
                <a:schemeClr val="dk1"/>
              </a:buClr>
              <a:buSzPts val="1300"/>
              <a:buFont typeface="Verdana"/>
              <a:buChar char="●"/>
            </a:pPr>
            <a:r>
              <a:rPr lang="en" sz="1300">
                <a:solidFill>
                  <a:srgbClr val="00212C"/>
                </a:solidFill>
                <a:highlight>
                  <a:schemeClr val="lt1"/>
                </a:highlight>
              </a:rPr>
              <a:t>3 main chunks to these learning intentions: </a:t>
            </a:r>
            <a:endParaRPr sz="1300">
              <a:solidFill>
                <a:srgbClr val="00212C"/>
              </a:solidFill>
              <a:highlight>
                <a:schemeClr val="lt1"/>
              </a:highlight>
            </a:endParaRPr>
          </a:p>
          <a:p>
            <a:pPr indent="-304800" lvl="0" marL="457200" rtl="0" algn="l">
              <a:lnSpc>
                <a:spcPct val="115000"/>
              </a:lnSpc>
              <a:spcBef>
                <a:spcPts val="0"/>
              </a:spcBef>
              <a:spcAft>
                <a:spcPts val="0"/>
              </a:spcAft>
              <a:buClr>
                <a:schemeClr val="dk1"/>
              </a:buClr>
              <a:buSzPts val="1200"/>
              <a:buFont typeface="Verdana"/>
              <a:buChar char="●"/>
            </a:pPr>
            <a:r>
              <a:rPr lang="en" sz="1300">
                <a:solidFill>
                  <a:srgbClr val="00212C"/>
                </a:solidFill>
                <a:highlight>
                  <a:schemeClr val="lt1"/>
                </a:highlight>
              </a:rPr>
              <a:t>Highly effective teams  An aligned communication system,  Aligned Professional Learning for staff, inclusive of coaching</a:t>
            </a:r>
            <a:r>
              <a:rPr b="1" lang="en" sz="1300">
                <a:solidFill>
                  <a:srgbClr val="00212C"/>
                </a:solidFill>
                <a:highlight>
                  <a:schemeClr val="lt1"/>
                </a:highlight>
                <a:latin typeface="Verdana"/>
                <a:ea typeface="Verdana"/>
                <a:cs typeface="Verdana"/>
                <a:sym typeface="Verdana"/>
              </a:rPr>
              <a:t> </a:t>
            </a:r>
            <a:endParaRPr b="1" sz="1300">
              <a:solidFill>
                <a:srgbClr val="222222"/>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SzPts val="1400"/>
              <a:buNone/>
            </a:pPr>
            <a:r>
              <a:t/>
            </a:r>
            <a:endParaRPr b="1" sz="11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i="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b="1" sz="1000">
              <a:latin typeface="Verdana"/>
              <a:ea typeface="Verdana"/>
              <a:cs typeface="Verdana"/>
              <a:sym typeface="Verdana"/>
            </a:endParaRPr>
          </a:p>
        </p:txBody>
      </p:sp>
      <p:sp>
        <p:nvSpPr>
          <p:cNvPr id="287" name="Google Shape;287;g2a15433797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294" name="Google Shape;29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393700" rtl="0" algn="l">
              <a:lnSpc>
                <a:spcPct val="115000"/>
              </a:lnSpc>
              <a:spcBef>
                <a:spcPts val="0"/>
              </a:spcBef>
              <a:spcAft>
                <a:spcPts val="0"/>
              </a:spcAft>
              <a:buClr>
                <a:schemeClr val="dk1"/>
              </a:buClr>
              <a:buSzPts val="1000"/>
              <a:buFont typeface="Verdana"/>
              <a:buNone/>
            </a:pPr>
            <a:r>
              <a:rPr lang="en" sz="1000">
                <a:highlight>
                  <a:schemeClr val="lt1"/>
                </a:highlight>
              </a:rPr>
              <a:t>Talk at the table</a:t>
            </a:r>
            <a:endParaRPr sz="1000">
              <a:highlight>
                <a:schemeClr val="lt1"/>
              </a:highlight>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lang="en"/>
              <a:t>Stand up for true, stay seated for false. Share some book and binging titles, unique pet?</a:t>
            </a:r>
            <a:endParaRPr/>
          </a:p>
        </p:txBody>
      </p:sp>
      <p:sp>
        <p:nvSpPr>
          <p:cNvPr id="118" name="Google Shape;118;p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t>Relate to the discussion on slide 19</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400"/>
              <a:buNone/>
            </a:pPr>
            <a:r>
              <a:rPr lang="en">
                <a:solidFill>
                  <a:schemeClr val="dk1"/>
                </a:solidFill>
              </a:rPr>
              <a:t>Talking Points</a:t>
            </a:r>
            <a:endParaRPr>
              <a:solidFill>
                <a:schemeClr val="dk1"/>
              </a:solidFill>
            </a:endParaRPr>
          </a:p>
          <a:p>
            <a:pPr indent="-317500" lvl="0" marL="457200" rtl="0" algn="l">
              <a:lnSpc>
                <a:spcPct val="115000"/>
              </a:lnSpc>
              <a:spcBef>
                <a:spcPts val="0"/>
              </a:spcBef>
              <a:spcAft>
                <a:spcPts val="0"/>
              </a:spcAft>
              <a:buSzPts val="1400"/>
              <a:buChar char="●"/>
            </a:pPr>
            <a:r>
              <a:rPr lang="en"/>
              <a:t>A system can be 1 classroom, 1 school, 10 divisions, but  systems have components. </a:t>
            </a:r>
            <a:endParaRPr/>
          </a:p>
          <a:p>
            <a:pPr indent="-317500" lvl="0" marL="457200" rtl="0" algn="l">
              <a:lnSpc>
                <a:spcPct val="115000"/>
              </a:lnSpc>
              <a:spcBef>
                <a:spcPts val="0"/>
              </a:spcBef>
              <a:spcAft>
                <a:spcPts val="0"/>
              </a:spcAft>
              <a:buSzPts val="1400"/>
              <a:buChar char="●"/>
            </a:pPr>
            <a:r>
              <a:rPr lang="en"/>
              <a:t>Human resources: The people, their behavior, views, and beliefs (eg teacher efficacy) </a:t>
            </a:r>
            <a:endParaRPr/>
          </a:p>
          <a:p>
            <a:pPr indent="-317500" lvl="0" marL="457200" rtl="0" algn="l">
              <a:lnSpc>
                <a:spcPct val="115000"/>
              </a:lnSpc>
              <a:spcBef>
                <a:spcPts val="0"/>
              </a:spcBef>
              <a:spcAft>
                <a:spcPts val="0"/>
              </a:spcAft>
              <a:buSzPts val="1400"/>
              <a:buChar char="●"/>
            </a:pPr>
            <a:r>
              <a:rPr lang="en"/>
              <a:t>Fiscal: funding sources and how they are allocated eg (towards PD and coaching) </a:t>
            </a:r>
            <a:endParaRPr/>
          </a:p>
          <a:p>
            <a:pPr indent="-317500" lvl="0" marL="457200" rtl="0" algn="l">
              <a:lnSpc>
                <a:spcPct val="115000"/>
              </a:lnSpc>
              <a:spcBef>
                <a:spcPts val="0"/>
              </a:spcBef>
              <a:spcAft>
                <a:spcPts val="0"/>
              </a:spcAft>
              <a:buSzPts val="1400"/>
              <a:buChar char="●"/>
            </a:pPr>
            <a:r>
              <a:rPr lang="en"/>
              <a:t>Policies and Regulations:  the formal rules, laws,  and guidelines of the systems (staffing  and student policies) </a:t>
            </a:r>
            <a:endParaRPr/>
          </a:p>
          <a:p>
            <a:pPr indent="-317500" lvl="0" marL="457200" rtl="0" algn="l">
              <a:lnSpc>
                <a:spcPct val="115000"/>
              </a:lnSpc>
              <a:spcBef>
                <a:spcPts val="0"/>
              </a:spcBef>
              <a:spcAft>
                <a:spcPts val="0"/>
              </a:spcAft>
              <a:buSzPts val="1400"/>
              <a:buChar char="●"/>
            </a:pPr>
            <a:r>
              <a:rPr lang="en"/>
              <a:t>Processes and Procedures:  hte day to day operating approaches of the system (eg how decisions are made,  how barriers are removed,  process or gaining access to PD opportunities) </a:t>
            </a:r>
            <a:endParaRPr/>
          </a:p>
          <a:p>
            <a:pPr indent="-317500" lvl="0" marL="457200" rtl="0" algn="l">
              <a:lnSpc>
                <a:spcPct val="115000"/>
              </a:lnSpc>
              <a:spcBef>
                <a:spcPts val="0"/>
              </a:spcBef>
              <a:spcAft>
                <a:spcPts val="0"/>
              </a:spcAft>
              <a:buSzPts val="1400"/>
              <a:buChar char="●"/>
            </a:pPr>
            <a:r>
              <a:rPr lang="en"/>
              <a:t>Material resources: the physical rouces   eg (curriculum and assessment materials, the school building, a classroom space)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b="1" sz="1200"/>
          </a:p>
        </p:txBody>
      </p:sp>
      <p:sp>
        <p:nvSpPr>
          <p:cNvPr id="306" name="Google Shape;30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t>Systems change take time</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a:t>Can’t talk about MTSS without seeing this graphic.  Systems work will bring change and for some people this can be complex.  Complex Change.  For systems to change, somebody somewhere has to start acting differently. That is why when we say that who is on your team is important, it is. It has to be key people in the division that can change/tweek policy, deploy and align resources, etc. Kurt Lewin describes systems change as “unfreezing the existing system , changing it  and refreezing it in its new and more effective configuration (NIRN 2016) </a:t>
            </a:r>
            <a:endParaRPr/>
          </a:p>
          <a:p>
            <a:pPr indent="-292100" lvl="0" marL="457200" rtl="0" algn="l">
              <a:lnSpc>
                <a:spcPct val="115000"/>
              </a:lnSpc>
              <a:spcBef>
                <a:spcPts val="0"/>
              </a:spcBef>
              <a:spcAft>
                <a:spcPts val="0"/>
              </a:spcAft>
              <a:buClr>
                <a:schemeClr val="dk1"/>
              </a:buClr>
              <a:buSzPts val="1000"/>
              <a:buFont typeface="Verdana"/>
              <a:buChar char="●"/>
            </a:pPr>
            <a:r>
              <a:rPr lang="en"/>
              <a:t>Change is hard for some people, some relish in it, others resist it. And because our work is with teams we need to be aware of but more importantly, be listening and looking for signs when  initiatives or goals are not being followed through or that they are not having the anticipated outcomes we were looking for. Also think back to the phases of IMP where the activities/goals are more than there  might be the capacity/skill levels to do effectively.  </a:t>
            </a:r>
            <a:endParaRPr/>
          </a:p>
          <a:p>
            <a:pPr indent="-292100" lvl="0" marL="457200" rtl="0" algn="l">
              <a:lnSpc>
                <a:spcPct val="115000"/>
              </a:lnSpc>
              <a:spcBef>
                <a:spcPts val="0"/>
              </a:spcBef>
              <a:spcAft>
                <a:spcPts val="0"/>
              </a:spcAft>
              <a:buClr>
                <a:schemeClr val="dk1"/>
              </a:buClr>
              <a:buSzPts val="1000"/>
              <a:buFont typeface="Verdana"/>
              <a:buChar char="●"/>
            </a:pPr>
            <a:r>
              <a:rPr lang="en"/>
              <a:t>From NIRN: </a:t>
            </a:r>
            <a:r>
              <a:rPr lang="en">
                <a:solidFill>
                  <a:srgbClr val="444444"/>
                </a:solidFill>
                <a:highlight>
                  <a:schemeClr val="lt1"/>
                </a:highlight>
              </a:rPr>
              <a:t>When changes are planned and initiated, we often launch into the work in a big way with lots of moving parts, communication challenges, confusion, and ‘push back’ as the result.  In addition we often try to layer the work onto the existing structures with people picking up extra responsibilities.  Trying to get the current system to just go faster or layer on responsibilities rarely yields results. </a:t>
            </a:r>
            <a:r>
              <a:rPr lang="en">
                <a:solidFill>
                  <a:srgbClr val="444444"/>
                </a:solidFill>
                <a:highlight>
                  <a:srgbClr val="FFFF00"/>
                </a:highlight>
              </a:rPr>
              <a:t>Such approaches seldom work well because </a:t>
            </a:r>
            <a:r>
              <a:rPr b="1" i="1" lang="en">
                <a:solidFill>
                  <a:srgbClr val="444444"/>
                </a:solidFill>
                <a:highlight>
                  <a:srgbClr val="FFFF00"/>
                </a:highlight>
              </a:rPr>
              <a:t>the current system is designed to achieve the current results (on purpose or unwittingly). </a:t>
            </a:r>
            <a:r>
              <a:rPr lang="en">
                <a:solidFill>
                  <a:srgbClr val="444444"/>
                </a:solidFill>
                <a:highlight>
                  <a:srgbClr val="FFFF00"/>
                </a:highlight>
              </a:rPr>
              <a:t> This means that innovations are not likely to fare well in the current system.</a:t>
            </a:r>
            <a:r>
              <a:rPr lang="en">
                <a:solidFill>
                  <a:srgbClr val="444444"/>
                </a:solidFill>
                <a:highlight>
                  <a:schemeClr val="lt1"/>
                </a:highlight>
              </a:rPr>
              <a:t>  Typically, the current system exerts pressure on innovations to change </a:t>
            </a:r>
            <a:r>
              <a:rPr b="1" lang="en">
                <a:solidFill>
                  <a:srgbClr val="444444"/>
                </a:solidFill>
                <a:highlight>
                  <a:schemeClr val="lt1"/>
                </a:highlight>
              </a:rPr>
              <a:t>to fit the status quo.</a:t>
            </a:r>
            <a:r>
              <a:rPr lang="en">
                <a:solidFill>
                  <a:srgbClr val="444444"/>
                </a:solidFill>
                <a:highlight>
                  <a:schemeClr val="lt1"/>
                </a:highlight>
              </a:rPr>
              <a:t>  </a:t>
            </a:r>
            <a:endParaRPr>
              <a:solidFill>
                <a:srgbClr val="444444"/>
              </a:solidFill>
              <a:highlight>
                <a:schemeClr val="lt1"/>
              </a:highlight>
            </a:endParaRPr>
          </a:p>
          <a:p>
            <a:pPr indent="-292100" lvl="0" marL="457200" rtl="0" algn="l">
              <a:lnSpc>
                <a:spcPct val="115000"/>
              </a:lnSpc>
              <a:spcBef>
                <a:spcPts val="0"/>
              </a:spcBef>
              <a:spcAft>
                <a:spcPts val="0"/>
              </a:spcAft>
              <a:buClr>
                <a:schemeClr val="dk1"/>
              </a:buClr>
              <a:buSzPts val="1000"/>
              <a:buFont typeface="Verdana"/>
              <a:buChar char="●"/>
            </a:pPr>
            <a:r>
              <a:rPr lang="en">
                <a:solidFill>
                  <a:srgbClr val="444444"/>
                </a:solidFill>
                <a:highlight>
                  <a:schemeClr val="lt1"/>
                </a:highlight>
              </a:rPr>
              <a:t>It is rare to have an existing system automatically change to support more effective education practices and frameworks.  An innovation that has been altered may be a better fit with the current system but it is likely that the EBP or EII will lose its effectiveness as a result of the adaptation process.</a:t>
            </a:r>
            <a:endParaRPr>
              <a:solidFill>
                <a:srgbClr val="444444"/>
              </a:solidFill>
              <a:highlight>
                <a:schemeClr val="lt1"/>
              </a:highlight>
            </a:endParaRPr>
          </a:p>
          <a:p>
            <a:pPr indent="-292100" lvl="0" marL="457200" rtl="0" algn="l">
              <a:lnSpc>
                <a:spcPct val="115000"/>
              </a:lnSpc>
              <a:spcBef>
                <a:spcPts val="0"/>
              </a:spcBef>
              <a:spcAft>
                <a:spcPts val="0"/>
              </a:spcAft>
              <a:buClr>
                <a:schemeClr val="dk1"/>
              </a:buClr>
              <a:buSzPts val="1000"/>
              <a:buFont typeface="Verdana"/>
              <a:buChar char="●"/>
            </a:pPr>
            <a:r>
              <a:rPr lang="en">
                <a:solidFill>
                  <a:srgbClr val="444444"/>
                </a:solidFill>
              </a:rPr>
              <a:t>At the beginning of a change process, leaders and Implementation Teams cannot know everything that will be required to successfully use and sustain the innovation. However, with each step forward, the next step becomes clearer.  Steps forward result in discoveries about what’s working and what’s not.  </a:t>
            </a:r>
            <a:endParaRPr>
              <a:solidFill>
                <a:srgbClr val="444444"/>
              </a:solidFill>
              <a:highlight>
                <a:schemeClr val="lt1"/>
              </a:highlight>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323" name="Google Shape;323;p21: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b="1" lang="en">
                <a:solidFill>
                  <a:schemeClr val="dk1"/>
                </a:solidFill>
                <a:latin typeface="Verdana"/>
                <a:ea typeface="Verdana"/>
                <a:cs typeface="Verdana"/>
                <a:sym typeface="Verdana"/>
              </a:rPr>
              <a:t>VTSS is who we are--MTSS is what we do!</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As VTSS State Systems coaches,  we provide direct instruction of the content and processes necessary for a division to implement a multi tiered systems of support for students.  This is the </a:t>
            </a:r>
            <a:r>
              <a:rPr b="1" lang="en">
                <a:latin typeface="Verdana"/>
                <a:ea typeface="Verdana"/>
                <a:cs typeface="Verdana"/>
                <a:sym typeface="Verdana"/>
              </a:rPr>
              <a:t>WHAT- MTSS/the Educational Innovation.  </a:t>
            </a:r>
            <a:r>
              <a:rPr lang="en">
                <a:latin typeface="Verdana"/>
                <a:ea typeface="Verdana"/>
                <a:cs typeface="Verdana"/>
                <a:sym typeface="Verdana"/>
              </a:rPr>
              <a:t> At the same time, we as coaches are facilitating discussions/action plans with the DLT on the </a:t>
            </a:r>
            <a:r>
              <a:rPr b="1" lang="en">
                <a:latin typeface="Verdana"/>
                <a:ea typeface="Verdana"/>
                <a:cs typeface="Verdana"/>
                <a:sym typeface="Verdana"/>
              </a:rPr>
              <a:t>HOW</a:t>
            </a:r>
            <a:r>
              <a:rPr lang="en">
                <a:latin typeface="Verdana"/>
                <a:ea typeface="Verdana"/>
                <a:cs typeface="Verdana"/>
                <a:sym typeface="Verdana"/>
              </a:rPr>
              <a:t> ---how to build a coaching system and capacity for sustainability of a MTSS,  Direct instruction is directed support to DL Teams/Coordinator/Division coaches coupled with our professional learning opportunities. The direct instruction is gradually released over time.</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As coaches we move back and forth across the bridge--Our phases of implementation of the what, the matrix (our road map), and the use of different tools at different times creates that movement back and forth.</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But every time a division </a:t>
            </a:r>
            <a:r>
              <a:rPr b="1" lang="en">
                <a:latin typeface="Verdana"/>
                <a:ea typeface="Verdana"/>
                <a:cs typeface="Verdana"/>
                <a:sym typeface="Verdana"/>
              </a:rPr>
              <a:t>gets the what</a:t>
            </a:r>
            <a:r>
              <a:rPr lang="en">
                <a:latin typeface="Verdana"/>
                <a:ea typeface="Verdana"/>
                <a:cs typeface="Verdana"/>
                <a:sym typeface="Verdana"/>
              </a:rPr>
              <a:t>-we need to run across the bridge and </a:t>
            </a:r>
            <a:r>
              <a:rPr b="1" lang="en">
                <a:latin typeface="Verdana"/>
                <a:ea typeface="Verdana"/>
                <a:cs typeface="Verdana"/>
                <a:sym typeface="Verdana"/>
              </a:rPr>
              <a:t>ask HOW will this be sustained? </a:t>
            </a:r>
            <a:r>
              <a:rPr lang="en">
                <a:latin typeface="Verdana"/>
                <a:ea typeface="Verdana"/>
                <a:cs typeface="Verdana"/>
                <a:sym typeface="Verdana"/>
              </a:rPr>
              <a:t>How can it be ensured that schools within the division are applying/installing practices with fidelity in the schools and are using data to inform instructional decisions to ensure equitable outcomes for all students.</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The question we should be asking is what PL and Coaching does the division need to provide to get the desired outcomes in schools.  In part this is our CSDP, the very last column around effectiveness, how effective are the tiered interventions?</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Divisions are the unit of implementation, schools are the unit of intervention, students are the unit of impact.</a:t>
            </a:r>
            <a:endParaRPr b="1">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In a nutshell, we have dual coaching roles as a Systems Coaches 1)- to consider the continuum of coaching which initially begins with strong direct instruction around the </a:t>
            </a:r>
            <a:r>
              <a:rPr b="1" lang="en">
                <a:latin typeface="Verdana"/>
                <a:ea typeface="Verdana"/>
                <a:cs typeface="Verdana"/>
                <a:sym typeface="Verdana"/>
              </a:rPr>
              <a:t>what</a:t>
            </a:r>
            <a:r>
              <a:rPr lang="en">
                <a:latin typeface="Verdana"/>
                <a:ea typeface="Verdana"/>
                <a:cs typeface="Verdana"/>
                <a:sym typeface="Verdana"/>
              </a:rPr>
              <a:t> (VTSS) and 2) the </a:t>
            </a:r>
            <a:r>
              <a:rPr b="1" lang="en">
                <a:latin typeface="Verdana"/>
                <a:ea typeface="Verdana"/>
                <a:cs typeface="Verdana"/>
                <a:sym typeface="Verdana"/>
              </a:rPr>
              <a:t>how</a:t>
            </a:r>
            <a:r>
              <a:rPr lang="en">
                <a:latin typeface="Verdana"/>
                <a:ea typeface="Verdana"/>
                <a:cs typeface="Verdana"/>
                <a:sym typeface="Verdana"/>
              </a:rPr>
              <a:t> to build capacity and sustainability for a tiered system preK-12 within all levels in the division. </a:t>
            </a:r>
            <a:endParaRPr>
              <a:latin typeface="Verdana"/>
              <a:ea typeface="Verdana"/>
              <a:cs typeface="Verdana"/>
              <a:sym typeface="Verdana"/>
            </a:endParaRPr>
          </a:p>
        </p:txBody>
      </p:sp>
      <p:sp>
        <p:nvSpPr>
          <p:cNvPr id="331" name="Google Shape;331;p2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solidFill>
                <a:schemeClr val="dk1"/>
              </a:solidFill>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YOU are a systems coach</a:t>
            </a:r>
            <a:r>
              <a:rPr lang="en">
                <a:latin typeface="Verdana"/>
                <a:ea typeface="Verdana"/>
                <a:cs typeface="Verdana"/>
                <a:sym typeface="Verdana"/>
              </a:rPr>
              <a:t> coaching teams to full implementation of a tiered system. </a:t>
            </a:r>
            <a:r>
              <a:rPr lang="en">
                <a:solidFill>
                  <a:srgbClr val="444444"/>
                </a:solidFill>
                <a:highlight>
                  <a:srgbClr val="FFFFFF"/>
                </a:highlight>
                <a:latin typeface="Verdana"/>
                <a:ea typeface="Verdana"/>
                <a:cs typeface="Verdana"/>
                <a:sym typeface="Verdana"/>
              </a:rPr>
              <a:t>Coaching is a necessary component for promoting team confidence and ensuring competence. Coaching is defined as regular, embedded professional development designed to help use a tiered system of support as intended.</a:t>
            </a:r>
            <a:endParaRPr>
              <a:solidFill>
                <a:srgbClr val="444444"/>
              </a:solidFill>
              <a:highlight>
                <a:srgbClr val="FFFFFF"/>
              </a:highlight>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What  is a Systems Coach?  </a:t>
            </a:r>
            <a:r>
              <a:rPr lang="en">
                <a:latin typeface="Verdana"/>
                <a:ea typeface="Verdana"/>
                <a:cs typeface="Verdana"/>
                <a:sym typeface="Verdana"/>
              </a:rPr>
              <a:t>A liaison for the division leadership team (DLT) and the school’s leadership team(s) (SLT) to guide systems intervention and sustainable organizational change. Systems Coaches bring informed perspectives of division and school needs (e.g., curriculum, training, coaching), and readiness for change to the division leadership team. </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Goals of a Systems Coach</a:t>
            </a:r>
            <a:r>
              <a:rPr lang="en">
                <a:latin typeface="Verdana"/>
                <a:ea typeface="Verdana"/>
                <a:cs typeface="Verdana"/>
                <a:sym typeface="Verdana"/>
              </a:rPr>
              <a:t> To improve outcomes for all students</a:t>
            </a:r>
            <a:r>
              <a:rPr lang="en"/>
              <a:t> </a:t>
            </a:r>
            <a:r>
              <a:rPr lang="en">
                <a:latin typeface="Verdana"/>
                <a:ea typeface="Verdana"/>
                <a:cs typeface="Verdana"/>
                <a:sym typeface="Verdana"/>
              </a:rPr>
              <a:t>using a critical eye</a:t>
            </a:r>
            <a:r>
              <a:rPr lang="en"/>
              <a:t> towards improved team practice, and  improving preK-12 school/grade systems.  </a:t>
            </a:r>
            <a:r>
              <a:rPr lang="en">
                <a:latin typeface="Verdana"/>
                <a:ea typeface="Verdana"/>
                <a:cs typeface="Verdana"/>
                <a:sym typeface="Verdana"/>
              </a:rPr>
              <a:t> Context matters---Depending on division size and resources, this role may be served by one or more individuals. </a:t>
            </a:r>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What Does a Systems Coach Do?  </a:t>
            </a:r>
            <a:r>
              <a:rPr lang="en">
                <a:latin typeface="Verdana"/>
                <a:ea typeface="Verdana"/>
                <a:cs typeface="Verdana"/>
                <a:sym typeface="Verdana"/>
              </a:rPr>
              <a:t>The Systems Coach expands the leadership or school team’s capacity to obtain identified outcomes using Virginia’s Tiered Systems of Support (VTSS) framework. Systems Coaches have the skills to guide t</a:t>
            </a:r>
            <a:r>
              <a:rPr lang="en"/>
              <a:t>eam development, conduct effective meetings, collect, enter analyse and use data efficiently, setting a vision and goal for student improvement in school, building buy in for school implementation efforts, conducting a plan do student act cycles to continuously improve implementation efforts, use fidelity data to improve school implementation and understand the phases the implement </a:t>
            </a:r>
            <a:endParaRPr>
              <a:latin typeface="Verdana"/>
              <a:ea typeface="Verdana"/>
              <a:cs typeface="Verdana"/>
              <a:sym typeface="Verdana"/>
            </a:endParaRPr>
          </a:p>
          <a:p>
            <a:pPr indent="-228600" lvl="0" marL="457200" rtl="0" algn="l">
              <a:lnSpc>
                <a:spcPct val="115000"/>
              </a:lnSpc>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228600" lvl="0" marL="457200" rtl="0" algn="l">
              <a:lnSpc>
                <a:spcPct val="115000"/>
              </a:lnSpc>
              <a:spcBef>
                <a:spcPts val="0"/>
              </a:spcBef>
              <a:spcAft>
                <a:spcPts val="0"/>
              </a:spcAft>
              <a:buClr>
                <a:schemeClr val="dk1"/>
              </a:buClr>
              <a:buSzPts val="1000"/>
              <a:buFont typeface="Verdana"/>
              <a:buNone/>
            </a:pPr>
            <a:r>
              <a:t/>
            </a:r>
            <a:endParaRPr sz="1000">
              <a:latin typeface="Verdana"/>
              <a:ea typeface="Verdana"/>
              <a:cs typeface="Verdana"/>
              <a:sym typeface="Verdana"/>
            </a:endParaRPr>
          </a:p>
        </p:txBody>
      </p:sp>
      <p:sp>
        <p:nvSpPr>
          <p:cNvPr id="339" name="Google Shape;33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
              <a:t>Notes: </a:t>
            </a:r>
            <a:endParaRPr>
              <a:solidFill>
                <a:srgbClr val="222222"/>
              </a:solidFill>
              <a:highlight>
                <a:schemeClr val="lt1"/>
              </a:highlight>
            </a:endParaRPr>
          </a:p>
          <a:p>
            <a:pPr indent="-304800" lvl="0" marL="457200" rtl="0" algn="l">
              <a:lnSpc>
                <a:spcPct val="100000"/>
              </a:lnSpc>
              <a:spcBef>
                <a:spcPts val="0"/>
              </a:spcBef>
              <a:spcAft>
                <a:spcPts val="0"/>
              </a:spcAft>
              <a:buClr>
                <a:schemeClr val="dk1"/>
              </a:buClr>
              <a:buSzPts val="1200"/>
              <a:buFont typeface="Calibri"/>
              <a:buChar char="●"/>
            </a:pPr>
            <a:r>
              <a:rPr lang="en"/>
              <a:t>VA has defined 6 core components of MTSS that are essential in  all our work</a:t>
            </a:r>
            <a:endParaRPr/>
          </a:p>
          <a:p>
            <a:pPr indent="-304800" lvl="1" marL="914400" rtl="0" algn="l">
              <a:lnSpc>
                <a:spcPct val="100000"/>
              </a:lnSpc>
              <a:spcBef>
                <a:spcPts val="0"/>
              </a:spcBef>
              <a:spcAft>
                <a:spcPts val="0"/>
              </a:spcAft>
              <a:buClr>
                <a:schemeClr val="dk1"/>
              </a:buClr>
              <a:buSzPts val="1200"/>
              <a:buFont typeface="Verdana"/>
              <a:buChar char="○"/>
            </a:pPr>
            <a:r>
              <a:rPr b="1" i="1" lang="en"/>
              <a:t>Systemic</a:t>
            </a:r>
            <a:r>
              <a:rPr i="1" lang="en"/>
              <a:t>  </a:t>
            </a:r>
            <a:r>
              <a:rPr lang="en"/>
              <a:t>Aligned Organizational structures include leadership, teaming, planning within a tiered approach</a:t>
            </a:r>
            <a:endParaRPr/>
          </a:p>
          <a:p>
            <a:pPr indent="-304800" lvl="1" marL="914400" rtl="0" algn="l">
              <a:lnSpc>
                <a:spcPct val="100000"/>
              </a:lnSpc>
              <a:spcBef>
                <a:spcPts val="0"/>
              </a:spcBef>
              <a:spcAft>
                <a:spcPts val="0"/>
              </a:spcAft>
              <a:buClr>
                <a:schemeClr val="dk1"/>
              </a:buClr>
              <a:buSzPts val="1200"/>
              <a:buFont typeface="Calibri"/>
              <a:buChar char="○"/>
            </a:pPr>
            <a:r>
              <a:rPr lang="en"/>
              <a:t>Data Informed Decision making is part of all our work</a:t>
            </a:r>
            <a:endParaRPr/>
          </a:p>
          <a:p>
            <a:pPr indent="-304800" lvl="1" marL="914400" rtl="0" algn="l">
              <a:lnSpc>
                <a:spcPct val="100000"/>
              </a:lnSpc>
              <a:spcBef>
                <a:spcPts val="0"/>
              </a:spcBef>
              <a:spcAft>
                <a:spcPts val="0"/>
              </a:spcAft>
              <a:buClr>
                <a:schemeClr val="dk1"/>
              </a:buClr>
              <a:buSzPts val="1200"/>
              <a:buFont typeface="Calibri"/>
              <a:buChar char="○"/>
            </a:pPr>
            <a:r>
              <a:rPr lang="en"/>
              <a:t>EBP begins with what does quality core instruction look like and includes Instruction as Prevention, screening</a:t>
            </a:r>
            <a:endParaRPr/>
          </a:p>
          <a:p>
            <a:pPr indent="-304800" lvl="1" marL="914400" rtl="0" algn="l">
              <a:lnSpc>
                <a:spcPct val="100000"/>
              </a:lnSpc>
              <a:spcBef>
                <a:spcPts val="0"/>
              </a:spcBef>
              <a:spcAft>
                <a:spcPts val="0"/>
              </a:spcAft>
              <a:buClr>
                <a:schemeClr val="dk1"/>
              </a:buClr>
              <a:buSzPts val="1200"/>
              <a:buFont typeface="Calibri"/>
              <a:buChar char="○"/>
            </a:pPr>
            <a:r>
              <a:rPr lang="en"/>
              <a:t>Communication to always  include family, school and community voice</a:t>
            </a:r>
            <a:endParaRPr/>
          </a:p>
          <a:p>
            <a:pPr indent="-304800" lvl="1" marL="914400" rtl="0" algn="l">
              <a:lnSpc>
                <a:spcPct val="100000"/>
              </a:lnSpc>
              <a:spcBef>
                <a:spcPts val="0"/>
              </a:spcBef>
              <a:spcAft>
                <a:spcPts val="0"/>
              </a:spcAft>
              <a:buClr>
                <a:schemeClr val="dk1"/>
              </a:buClr>
              <a:buSzPts val="1200"/>
              <a:buFont typeface="Calibri"/>
              <a:buChar char="○"/>
            </a:pPr>
            <a:r>
              <a:rPr lang="en"/>
              <a:t>Progress monitoring of those practices which would include screening</a:t>
            </a:r>
            <a:endParaRPr/>
          </a:p>
          <a:p>
            <a:pPr indent="-304800" lvl="1" marL="914400" rtl="0" algn="l">
              <a:lnSpc>
                <a:spcPct val="100000"/>
              </a:lnSpc>
              <a:spcBef>
                <a:spcPts val="0"/>
              </a:spcBef>
              <a:spcAft>
                <a:spcPts val="0"/>
              </a:spcAft>
              <a:buClr>
                <a:schemeClr val="dk1"/>
              </a:buClr>
              <a:buSzPts val="1200"/>
              <a:buFont typeface="Calibri"/>
              <a:buChar char="○"/>
            </a:pPr>
            <a:r>
              <a:rPr lang="en"/>
              <a:t>We always evaluate our systems that support the work</a:t>
            </a:r>
            <a:endParaRPr/>
          </a:p>
          <a:p>
            <a:pPr indent="-304800" lvl="0" marL="457200" rtl="0" algn="l">
              <a:lnSpc>
                <a:spcPct val="100000"/>
              </a:lnSpc>
              <a:spcBef>
                <a:spcPts val="0"/>
              </a:spcBef>
              <a:spcAft>
                <a:spcPts val="0"/>
              </a:spcAft>
              <a:buClr>
                <a:schemeClr val="dk1"/>
              </a:buClr>
              <a:buSzPts val="1200"/>
              <a:buFont typeface="Calibri"/>
              <a:buChar char="●"/>
            </a:pPr>
            <a:r>
              <a:rPr lang="en"/>
              <a:t>This way of work is going to take a lot of people--henceforth change for  (Students, Families, Communities, and the adults in your building/division)</a:t>
            </a:r>
            <a:endParaRPr/>
          </a:p>
          <a:p>
            <a:pPr indent="-304800" lvl="0" marL="457200" rtl="0" algn="l">
              <a:lnSpc>
                <a:spcPct val="100000"/>
              </a:lnSpc>
              <a:spcBef>
                <a:spcPts val="0"/>
              </a:spcBef>
              <a:spcAft>
                <a:spcPts val="0"/>
              </a:spcAft>
              <a:buClr>
                <a:schemeClr val="dk1"/>
              </a:buClr>
              <a:buSzPts val="1200"/>
              <a:buFont typeface="Calibri"/>
              <a:buChar char="●"/>
            </a:pPr>
            <a:r>
              <a:rPr lang="en"/>
              <a:t>MTSS is incredibly unique in that it allows schools, divisions, and states to use a framework founded on the same core components while allowing them the flexibility to make it their own based on the data defined needs and resources of their population. The core components shared across all MTSS implementation are sometimes called different things in different organizations. For example, you may hear one organization say “High quality, differentiated instruction” and one say “incorporation of evidence-based practices.” In Virginia, we identify the core components of MTSS as Aligned Organizational Structure, Data Informed Decision Making, Evidence-Based Practices, Family, School, and Community Partnerships, Monitoring Student Progress, Evaluation of Outcomes and Fidelity. You will notice that the core components are comprised of many important elements. </a:t>
            </a:r>
            <a:r>
              <a:rPr lang="en">
                <a:highlight>
                  <a:schemeClr val="lt1"/>
                </a:highlight>
              </a:rPr>
              <a:t>While tiered interventions are a critical feature of MTSS, there are many other </a:t>
            </a:r>
            <a:r>
              <a:rPr lang="en"/>
              <a:t>components that must be created and sustained in order to implement MTSS effectively and to support increased capacity for implementation. Don’t worry! You won’t have to jump right in to all of them, but you will need to intentionally plan for the resources necessary for successful implementation. One of your most valuable resources is also one of the most crucial resources here: time. It is important to recognize that time needs to be spent establishing a strong system and framework in order for implementation to be sustainable and successful.</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347" name="Google Shape;347;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solidFill>
                <a:schemeClr val="dk1"/>
              </a:solidFill>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
                <a:latin typeface="Verdana"/>
                <a:ea typeface="Verdana"/>
                <a:cs typeface="Verdana"/>
                <a:sym typeface="Verdana"/>
              </a:rPr>
              <a:t>As State and Division Coaches this is your GPS--your road map for implementation plus an emphasis </a:t>
            </a:r>
            <a:r>
              <a:rPr b="1" lang="en">
                <a:latin typeface="Verdana"/>
                <a:ea typeface="Verdana"/>
                <a:cs typeface="Verdana"/>
                <a:sym typeface="Verdana"/>
              </a:rPr>
              <a:t> on the coaching for implementation of a tiered systems of support.</a:t>
            </a:r>
            <a:endParaRPr b="1">
              <a:latin typeface="Verdana"/>
              <a:ea typeface="Verdana"/>
              <a:cs typeface="Verdana"/>
              <a:sym typeface="Verdana"/>
            </a:endParaRPr>
          </a:p>
        </p:txBody>
      </p:sp>
      <p:sp>
        <p:nvSpPr>
          <p:cNvPr id="380" name="Google Shape;380;p2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a:p>
          <a:p>
            <a:pPr indent="-304800" lvl="0" marL="457200" rtl="0" algn="l">
              <a:lnSpc>
                <a:spcPct val="100000"/>
              </a:lnSpc>
              <a:spcBef>
                <a:spcPts val="0"/>
              </a:spcBef>
              <a:spcAft>
                <a:spcPts val="0"/>
              </a:spcAft>
              <a:buClr>
                <a:srgbClr val="222222"/>
              </a:buClr>
              <a:buSzPts val="1200"/>
              <a:buFont typeface="Calibri"/>
              <a:buChar char="●"/>
            </a:pPr>
            <a:r>
              <a:rPr lang="en">
                <a:solidFill>
                  <a:srgbClr val="222222"/>
                </a:solidFill>
                <a:highlight>
                  <a:schemeClr val="lt1"/>
                </a:highlight>
              </a:rPr>
              <a:t>Here is the Big Picture. Remember this as we review the Implementation Logic</a:t>
            </a:r>
            <a:endParaRPr>
              <a:solidFill>
                <a:srgbClr val="222222"/>
              </a:solidFill>
              <a:highlight>
                <a:schemeClr val="lt1"/>
              </a:highlight>
            </a:endParaRPr>
          </a:p>
          <a:p>
            <a:pPr indent="-304800" lvl="0" marL="457200" rtl="0" algn="l">
              <a:lnSpc>
                <a:spcPct val="100000"/>
              </a:lnSpc>
              <a:spcBef>
                <a:spcPts val="0"/>
              </a:spcBef>
              <a:spcAft>
                <a:spcPts val="0"/>
              </a:spcAft>
              <a:buClr>
                <a:srgbClr val="222222"/>
              </a:buClr>
              <a:buSzPts val="1200"/>
              <a:buFont typeface="Calibri"/>
              <a:buChar char="●"/>
            </a:pPr>
            <a:r>
              <a:rPr lang="en">
                <a:solidFill>
                  <a:srgbClr val="222222"/>
                </a:solidFill>
                <a:highlight>
                  <a:schemeClr val="lt1"/>
                </a:highlight>
              </a:rPr>
              <a:t>Interconnected framework contains various  Systems are built upon a frame (or structure) - the body, an automobile, etc. chassy</a:t>
            </a:r>
            <a:endParaRPr>
              <a:solidFill>
                <a:srgbClr val="222222"/>
              </a:solidFill>
              <a:highlight>
                <a:schemeClr val="lt1"/>
              </a:highlight>
            </a:endParaRPr>
          </a:p>
          <a:p>
            <a:pPr indent="-304800" lvl="0" marL="457200" rtl="0" algn="l">
              <a:lnSpc>
                <a:spcPct val="100000"/>
              </a:lnSpc>
              <a:spcBef>
                <a:spcPts val="0"/>
              </a:spcBef>
              <a:spcAft>
                <a:spcPts val="0"/>
              </a:spcAft>
              <a:buClr>
                <a:srgbClr val="222222"/>
              </a:buClr>
              <a:buSzPts val="1200"/>
              <a:buFont typeface="Verdana"/>
              <a:buChar char="●"/>
            </a:pPr>
            <a:r>
              <a:rPr lang="en">
                <a:solidFill>
                  <a:srgbClr val="222222"/>
                </a:solidFill>
                <a:highlight>
                  <a:schemeClr val="lt1"/>
                </a:highlight>
              </a:rPr>
              <a:t>There are</a:t>
            </a:r>
            <a:r>
              <a:rPr b="1" lang="en">
                <a:solidFill>
                  <a:srgbClr val="222222"/>
                </a:solidFill>
                <a:highlight>
                  <a:schemeClr val="lt1"/>
                </a:highlight>
              </a:rPr>
              <a:t> six core elements</a:t>
            </a:r>
            <a:r>
              <a:rPr lang="en">
                <a:solidFill>
                  <a:srgbClr val="222222"/>
                </a:solidFill>
                <a:highlight>
                  <a:schemeClr val="lt1"/>
                </a:highlight>
              </a:rPr>
              <a:t> of the framework that provide </a:t>
            </a:r>
            <a:r>
              <a:rPr b="1" lang="en">
                <a:solidFill>
                  <a:srgbClr val="222222"/>
                </a:solidFill>
                <a:highlight>
                  <a:schemeClr val="lt1"/>
                </a:highlight>
              </a:rPr>
              <a:t>the structure</a:t>
            </a:r>
            <a:r>
              <a:rPr lang="en">
                <a:solidFill>
                  <a:srgbClr val="222222"/>
                </a:solidFill>
                <a:highlight>
                  <a:schemeClr val="lt1"/>
                </a:highlight>
              </a:rPr>
              <a:t> for building Multi-tiered SystemS of Support within School Districts, AND simultaneously within their schools</a:t>
            </a:r>
            <a:endParaRPr>
              <a:solidFill>
                <a:srgbClr val="222222"/>
              </a:solidFill>
              <a:highlight>
                <a:schemeClr val="lt1"/>
              </a:highlight>
            </a:endParaRPr>
          </a:p>
          <a:p>
            <a:pPr indent="-304800" lvl="1" marL="914400" rtl="0" algn="l">
              <a:lnSpc>
                <a:spcPct val="100000"/>
              </a:lnSpc>
              <a:spcBef>
                <a:spcPts val="0"/>
              </a:spcBef>
              <a:spcAft>
                <a:spcPts val="0"/>
              </a:spcAft>
              <a:buClr>
                <a:srgbClr val="222222"/>
              </a:buClr>
              <a:buSzPts val="1200"/>
              <a:buFont typeface="Calibri"/>
              <a:buChar char="○"/>
            </a:pPr>
            <a:r>
              <a:rPr lang="en">
                <a:solidFill>
                  <a:srgbClr val="222222"/>
                </a:solidFill>
                <a:highlight>
                  <a:schemeClr val="lt1"/>
                </a:highlight>
              </a:rPr>
              <a:t>The </a:t>
            </a:r>
            <a:r>
              <a:rPr b="1" lang="en">
                <a:solidFill>
                  <a:srgbClr val="222222"/>
                </a:solidFill>
                <a:highlight>
                  <a:schemeClr val="lt1"/>
                </a:highlight>
              </a:rPr>
              <a:t>frame</a:t>
            </a:r>
            <a:r>
              <a:rPr lang="en">
                <a:solidFill>
                  <a:srgbClr val="222222"/>
                </a:solidFill>
                <a:highlight>
                  <a:schemeClr val="lt1"/>
                </a:highlight>
              </a:rPr>
              <a:t> you see are the six core elements that provide the basis for a tiered system of implementation (how the Implementation Matrix is built)</a:t>
            </a:r>
            <a:endParaRPr>
              <a:solidFill>
                <a:srgbClr val="222222"/>
              </a:solidFill>
              <a:highlight>
                <a:schemeClr val="lt1"/>
              </a:highlight>
            </a:endParaRPr>
          </a:p>
          <a:p>
            <a:pPr indent="-304800" lvl="1" marL="914400" rtl="0" algn="l">
              <a:lnSpc>
                <a:spcPct val="100000"/>
              </a:lnSpc>
              <a:spcBef>
                <a:spcPts val="0"/>
              </a:spcBef>
              <a:spcAft>
                <a:spcPts val="0"/>
              </a:spcAft>
              <a:buClr>
                <a:srgbClr val="222222"/>
              </a:buClr>
              <a:buSzPts val="1200"/>
              <a:buFont typeface="Calibri"/>
              <a:buChar char="○"/>
            </a:pPr>
            <a:r>
              <a:rPr lang="en">
                <a:solidFill>
                  <a:srgbClr val="222222"/>
                </a:solidFill>
                <a:highlight>
                  <a:schemeClr val="lt1"/>
                </a:highlight>
              </a:rPr>
              <a:t>The </a:t>
            </a:r>
            <a:r>
              <a:rPr b="1" lang="en">
                <a:solidFill>
                  <a:srgbClr val="222222"/>
                </a:solidFill>
                <a:highlight>
                  <a:schemeClr val="lt1"/>
                </a:highlight>
              </a:rPr>
              <a:t>triangle</a:t>
            </a:r>
            <a:r>
              <a:rPr lang="en">
                <a:solidFill>
                  <a:srgbClr val="222222"/>
                </a:solidFill>
                <a:highlight>
                  <a:schemeClr val="lt1"/>
                </a:highlight>
              </a:rPr>
              <a:t> provides the way to organize the supports/practices/internvetions for students, staff, families and our communities</a:t>
            </a:r>
            <a:endParaRPr>
              <a:solidFill>
                <a:srgbClr val="222222"/>
              </a:solidFill>
              <a:highlight>
                <a:schemeClr val="lt1"/>
              </a:highlight>
            </a:endParaRPr>
          </a:p>
          <a:p>
            <a:pPr indent="-304800" lvl="1" marL="914400" rtl="0" algn="l">
              <a:lnSpc>
                <a:spcPct val="100000"/>
              </a:lnSpc>
              <a:spcBef>
                <a:spcPts val="0"/>
              </a:spcBef>
              <a:spcAft>
                <a:spcPts val="0"/>
              </a:spcAft>
              <a:buClr>
                <a:srgbClr val="222222"/>
              </a:buClr>
              <a:buSzPts val="1200"/>
              <a:buFont typeface="Calibri"/>
              <a:buChar char="○"/>
            </a:pPr>
            <a:r>
              <a:rPr lang="en">
                <a:solidFill>
                  <a:srgbClr val="222222"/>
                </a:solidFill>
                <a:highlight>
                  <a:schemeClr val="lt1"/>
                </a:highlight>
              </a:rPr>
              <a:t>The </a:t>
            </a:r>
            <a:r>
              <a:rPr b="1" lang="en">
                <a:solidFill>
                  <a:srgbClr val="222222"/>
                </a:solidFill>
                <a:highlight>
                  <a:schemeClr val="lt1"/>
                </a:highlight>
              </a:rPr>
              <a:t>circles</a:t>
            </a:r>
            <a:r>
              <a:rPr lang="en">
                <a:solidFill>
                  <a:srgbClr val="222222"/>
                </a:solidFill>
                <a:highlight>
                  <a:schemeClr val="lt1"/>
                </a:highlight>
              </a:rPr>
              <a:t> (Implementation Logic) help us  grow and organize people, understand the data, and to provide a continuum of practices.</a:t>
            </a:r>
            <a:endParaRPr>
              <a:solidFill>
                <a:srgbClr val="222222"/>
              </a:solidFill>
              <a:highlight>
                <a:schemeClr val="lt1"/>
              </a:highlight>
            </a:endParaRPr>
          </a:p>
          <a:p>
            <a:pPr indent="-304800" lvl="1" marL="914400" rtl="0" algn="l">
              <a:lnSpc>
                <a:spcPct val="100000"/>
              </a:lnSpc>
              <a:spcBef>
                <a:spcPts val="0"/>
              </a:spcBef>
              <a:spcAft>
                <a:spcPts val="0"/>
              </a:spcAft>
              <a:buClr>
                <a:srgbClr val="222222"/>
              </a:buClr>
              <a:buSzPts val="1200"/>
              <a:buFont typeface="Verdana"/>
              <a:buChar char="○"/>
            </a:pPr>
            <a:r>
              <a:rPr lang="en">
                <a:solidFill>
                  <a:srgbClr val="222222"/>
                </a:solidFill>
                <a:highlight>
                  <a:schemeClr val="lt1"/>
                </a:highlight>
              </a:rPr>
              <a:t>The </a:t>
            </a:r>
            <a:r>
              <a:rPr b="1" lang="en">
                <a:solidFill>
                  <a:srgbClr val="222222"/>
                </a:solidFill>
                <a:highlight>
                  <a:schemeClr val="lt1"/>
                </a:highlight>
              </a:rPr>
              <a:t>goal</a:t>
            </a:r>
            <a:r>
              <a:rPr lang="en">
                <a:solidFill>
                  <a:srgbClr val="222222"/>
                </a:solidFill>
                <a:highlight>
                  <a:schemeClr val="lt1"/>
                </a:highlight>
              </a:rPr>
              <a:t> and primary </a:t>
            </a:r>
            <a:r>
              <a:rPr b="1" lang="en">
                <a:solidFill>
                  <a:srgbClr val="222222"/>
                </a:solidFill>
                <a:highlight>
                  <a:schemeClr val="lt1"/>
                </a:highlight>
              </a:rPr>
              <a:t>purpose</a:t>
            </a:r>
            <a:r>
              <a:rPr lang="en">
                <a:solidFill>
                  <a:srgbClr val="222222"/>
                </a:solidFill>
                <a:highlight>
                  <a:schemeClr val="lt1"/>
                </a:highlight>
              </a:rPr>
              <a:t> of </a:t>
            </a:r>
            <a:r>
              <a:rPr b="1" lang="en">
                <a:solidFill>
                  <a:srgbClr val="222222"/>
                </a:solidFill>
                <a:highlight>
                  <a:schemeClr val="lt1"/>
                </a:highlight>
              </a:rPr>
              <a:t>VTSS</a:t>
            </a:r>
            <a:r>
              <a:rPr lang="en">
                <a:solidFill>
                  <a:srgbClr val="222222"/>
                </a:solidFill>
                <a:highlight>
                  <a:schemeClr val="lt1"/>
                </a:highlight>
              </a:rPr>
              <a:t> implementation is to use a tiered framework to improve outcomes for all students, using: • data informed decision making, • using evidence-based practices for whatever outcomes we are seeking, and • building systems to provide adults the structure and supports they need for implementation. </a:t>
            </a:r>
            <a:endParaRPr>
              <a:solidFill>
                <a:srgbClr val="222222"/>
              </a:solidFill>
              <a:highlight>
                <a:schemeClr val="lt1"/>
              </a:highlight>
            </a:endParaRPr>
          </a:p>
          <a:p>
            <a:pPr indent="-304800" lvl="1" marL="914400" rtl="0" algn="l">
              <a:lnSpc>
                <a:spcPct val="100000"/>
              </a:lnSpc>
              <a:spcBef>
                <a:spcPts val="0"/>
              </a:spcBef>
              <a:spcAft>
                <a:spcPts val="0"/>
              </a:spcAft>
              <a:buClr>
                <a:srgbClr val="222222"/>
              </a:buClr>
              <a:buSzPts val="1200"/>
              <a:buFont typeface="Verdana"/>
              <a:buChar char="○"/>
            </a:pPr>
            <a:r>
              <a:rPr lang="en"/>
              <a:t>Aligned organizational structures has to where we put a lot of time and coaching energy especially when addressing </a:t>
            </a:r>
            <a:r>
              <a:rPr b="1" lang="en"/>
              <a:t>equity</a:t>
            </a:r>
            <a:r>
              <a:rPr lang="en"/>
              <a:t> – who will have access to the communication, how will we hear and learn from our community, equitable distribution of resources, continuum of evidence based practices - entry/ exit criteria around these, instruction matched to student need! Students are the unit of impact.  In other words the 8 features under AOS will impact effectiveness and efficiency of the rest of the matrix. </a:t>
            </a:r>
            <a:endParaRPr/>
          </a:p>
          <a:p>
            <a:pPr indent="-304800" lvl="1" marL="914400" rtl="0" algn="l">
              <a:lnSpc>
                <a:spcPct val="100000"/>
              </a:lnSpc>
              <a:spcBef>
                <a:spcPts val="0"/>
              </a:spcBef>
              <a:spcAft>
                <a:spcPts val="0"/>
              </a:spcAft>
              <a:buClr>
                <a:srgbClr val="222222"/>
              </a:buClr>
              <a:buSzPts val="1200"/>
              <a:buFont typeface="Calibri"/>
              <a:buChar char="○"/>
            </a:pPr>
            <a:r>
              <a:rPr lang="en">
                <a:solidFill>
                  <a:srgbClr val="222222"/>
                </a:solidFill>
                <a:highlight>
                  <a:schemeClr val="lt1"/>
                </a:highlight>
              </a:rPr>
              <a:t>These systems will include a professional learning system for staff - a support system for adults (which includes coaching as an evidence based practice), and an intervention/support system for students</a:t>
            </a:r>
            <a:endParaRPr>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Calibri"/>
              <a:buNone/>
            </a:pPr>
            <a:r>
              <a:rPr lang="en" sz="700">
                <a:solidFill>
                  <a:schemeClr val="dk1"/>
                </a:solidFill>
              </a:rPr>
              <a:t>●</a:t>
            </a:r>
            <a:r>
              <a:rPr lang="en" sz="1200">
                <a:solidFill>
                  <a:srgbClr val="303030"/>
                </a:solidFill>
                <a:latin typeface="Verdana"/>
                <a:ea typeface="Verdana"/>
                <a:cs typeface="Verdana"/>
                <a:sym typeface="Verdana"/>
              </a:rPr>
              <a:t>the IMP logic = holistic perspective/balcony view of what the division is doing.  It stops a divison from trying to divide problems into smaller pieces and then try to solve each part. Senge--In the Fifth Discipline (which is Systems Thinking) </a:t>
            </a:r>
            <a:r>
              <a:rPr lang="en" sz="1200">
                <a:solidFill>
                  <a:srgbClr val="303030"/>
                </a:solidFill>
                <a:highlight>
                  <a:srgbClr val="FFFFFF"/>
                </a:highlight>
                <a:latin typeface="Verdana"/>
                <a:ea typeface="Verdana"/>
                <a:cs typeface="Verdana"/>
                <a:sym typeface="Verdana"/>
              </a:rPr>
              <a:t>Senge himself describes the elephant metaphor. When you split an elephant in two, you do not have two small elephants which you can take care of. You can only take care of the one complete elephant.</a:t>
            </a:r>
            <a:endParaRPr sz="1200">
              <a:solidFill>
                <a:srgbClr val="303030"/>
              </a:solidFill>
              <a:highlight>
                <a:srgbClr val="FFFFFF"/>
              </a:highlight>
              <a:latin typeface="Verdana"/>
              <a:ea typeface="Verdana"/>
              <a:cs typeface="Verdana"/>
              <a:sym typeface="Verdana"/>
            </a:endParaRPr>
          </a:p>
          <a:p>
            <a:pPr indent="0" lvl="0" marL="0" rtl="0" algn="l">
              <a:lnSpc>
                <a:spcPct val="100000"/>
              </a:lnSpc>
              <a:spcBef>
                <a:spcPts val="300"/>
              </a:spcBef>
              <a:spcAft>
                <a:spcPts val="0"/>
              </a:spcAft>
              <a:buClr>
                <a:schemeClr val="dk1"/>
              </a:buClr>
              <a:buSzPts val="1400"/>
              <a:buFont typeface="Calibri"/>
              <a:buNone/>
            </a:pPr>
            <a:r>
              <a:t/>
            </a:r>
            <a:endParaRPr/>
          </a:p>
        </p:txBody>
      </p:sp>
      <p:sp>
        <p:nvSpPr>
          <p:cNvPr id="387" name="Google Shape;387;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MOST UPDATED CHECKLIST 1-31-22  : </a:t>
            </a:r>
            <a:r>
              <a:rPr lang="en" sz="1000" u="sng">
                <a:solidFill>
                  <a:schemeClr val="hlink"/>
                </a:solidFill>
                <a:latin typeface="Verdana"/>
                <a:ea typeface="Verdana"/>
                <a:cs typeface="Verdana"/>
                <a:sym typeface="Verdana"/>
                <a:hlinkClick r:id="rId2"/>
              </a:rPr>
              <a:t>https://docs.google.com/document/d/1NC9SrAZxkncq7lhoTwmslLo_7nurxVCn/edit#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Purpose of The Coaching Institute:  was created to build understanding around implementation of a tiered system, t</a:t>
            </a:r>
            <a:r>
              <a:rPr b="1" lang="en" sz="1000">
                <a:solidFill>
                  <a:schemeClr val="dk1"/>
                </a:solidFill>
                <a:latin typeface="Verdana"/>
                <a:ea typeface="Verdana"/>
                <a:cs typeface="Verdana"/>
                <a:sym typeface="Verdana"/>
              </a:rPr>
              <a:t>o provide cascading supports from the DOE to DLT to SLT to the classroom. </a:t>
            </a:r>
            <a:r>
              <a:rPr lang="en" sz="1000">
                <a:solidFill>
                  <a:schemeClr val="dk1"/>
                </a:solidFill>
                <a:latin typeface="Verdana"/>
                <a:ea typeface="Verdana"/>
                <a:cs typeface="Verdana"/>
                <a:sym typeface="Verdana"/>
              </a:rPr>
              <a:t> The VTSS Framework is robust enough, flexible enough and responsive enough to meet any and all challenges that a division has and can provide a process to address any/all educational outcomes for students. </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This work is not additional work but is </a:t>
            </a:r>
            <a:r>
              <a:rPr b="1" lang="en" sz="1000">
                <a:solidFill>
                  <a:schemeClr val="dk1"/>
                </a:solidFill>
                <a:latin typeface="Verdana"/>
                <a:ea typeface="Verdana"/>
                <a:cs typeface="Verdana"/>
                <a:sym typeface="Verdana"/>
              </a:rPr>
              <a:t>THE WORK </a:t>
            </a:r>
            <a:r>
              <a:rPr lang="en" sz="1000">
                <a:solidFill>
                  <a:schemeClr val="dk1"/>
                </a:solidFill>
                <a:latin typeface="Verdana"/>
                <a:ea typeface="Verdana"/>
                <a:cs typeface="Verdana"/>
                <a:sym typeface="Verdana"/>
              </a:rPr>
              <a:t>of the division and schools.</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In order for a division to realize equitable outcomes for all stakeholders/to meet their strategic goals</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they need to systematically document and strategically  build the </a:t>
            </a:r>
            <a:r>
              <a:rPr b="1" lang="en" sz="1000">
                <a:solidFill>
                  <a:schemeClr val="dk1"/>
                </a:solidFill>
                <a:latin typeface="Verdana"/>
                <a:ea typeface="Verdana"/>
                <a:cs typeface="Verdana"/>
                <a:sym typeface="Verdana"/>
              </a:rPr>
              <a:t>capacity</a:t>
            </a:r>
            <a:r>
              <a:rPr lang="en" sz="1000">
                <a:solidFill>
                  <a:schemeClr val="dk1"/>
                </a:solidFill>
                <a:latin typeface="Verdana"/>
                <a:ea typeface="Verdana"/>
                <a:cs typeface="Verdana"/>
                <a:sym typeface="Verdana"/>
              </a:rPr>
              <a:t> of your their administrators/staff to create sustainability for THE work</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This tool supports what FULL Implementation “looks like” and “sounds like” at the division level as well as in  the schools. </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It will also guide the process we will use for the rest of our time together, gaining more clarity  around the WHY of the elements within the matrix, how they fit together and then how would you might coach around these elements. </a:t>
            </a:r>
            <a:r>
              <a:rPr lang="en" sz="1000">
                <a:latin typeface="Verdana"/>
                <a:ea typeface="Verdana"/>
                <a:cs typeface="Verdana"/>
                <a:sym typeface="Verdana"/>
              </a:rPr>
              <a:t>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p>
        </p:txBody>
      </p:sp>
      <p:sp>
        <p:nvSpPr>
          <p:cNvPr id="394" name="Google Shape;394;p2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latin typeface="Verdana"/>
                <a:ea typeface="Verdana"/>
                <a:cs typeface="Verdana"/>
                <a:sym typeface="Verdana"/>
              </a:rPr>
              <a:t>Activity:</a:t>
            </a:r>
            <a:r>
              <a:rPr b="1" lang="en" sz="1000"/>
              <a:t> </a:t>
            </a:r>
            <a:r>
              <a:rPr b="1" lang="en" sz="1000">
                <a:latin typeface="Verdana"/>
                <a:ea typeface="Verdana"/>
                <a:cs typeface="Verdana"/>
                <a:sym typeface="Verdana"/>
              </a:rPr>
              <a:t>define relationship and alliance-what is the difference between the 2 how might that influence your role as a system coach? </a:t>
            </a:r>
            <a:endParaRPr b="1" sz="1000">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latin typeface="Verdana"/>
                <a:ea typeface="Verdana"/>
                <a:cs typeface="Verdana"/>
                <a:sym typeface="Verdana"/>
              </a:rPr>
              <a:t>The work you do for yourself has a huge impact on this VTSS way of work. Every interaction has the opportunity to change this discourse in your mind, office, school and district.</a:t>
            </a:r>
            <a:endParaRPr sz="1000">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latin typeface="Verdana"/>
                <a:ea typeface="Verdana"/>
                <a:cs typeface="Verdana"/>
                <a:sym typeface="Verdana"/>
              </a:rPr>
              <a:t>If this felt hard - good - this is not easy. </a:t>
            </a:r>
            <a:endParaRPr sz="1000">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latin typeface="Verdana"/>
                <a:ea typeface="Verdana"/>
                <a:cs typeface="Verdana"/>
                <a:sym typeface="Verdana"/>
              </a:rPr>
              <a:t>We tell our Coaches to do this - we have to be able to walk the walk. Practice. With your friends, loved ones, children. We can only work on ourselves. We need to self assess--did I try to use the “top four”? How could you collect data on your own use of these skills?</a:t>
            </a:r>
            <a:endParaRPr sz="1000">
              <a:latin typeface="Verdana"/>
              <a:ea typeface="Verdana"/>
              <a:cs typeface="Verdana"/>
              <a:sym typeface="Verdana"/>
            </a:endParaRPr>
          </a:p>
        </p:txBody>
      </p:sp>
      <p:sp>
        <p:nvSpPr>
          <p:cNvPr id="401" name="Google Shape;401;p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Verdana"/>
              <a:buNone/>
            </a:pPr>
            <a:r>
              <a:rPr lang="en" sz="1000">
                <a:solidFill>
                  <a:schemeClr val="dk1"/>
                </a:solidFill>
                <a:latin typeface="Verdana"/>
                <a:ea typeface="Verdana"/>
                <a:cs typeface="Verdana"/>
                <a:sym typeface="Verdana"/>
              </a:rPr>
              <a:t>MOST UPDATED CHECKLIST 1-31-22  : </a:t>
            </a:r>
            <a:r>
              <a:rPr lang="en" sz="1000" u="sng">
                <a:solidFill>
                  <a:schemeClr val="hlink"/>
                </a:solidFill>
                <a:latin typeface="Verdana"/>
                <a:ea typeface="Verdana"/>
                <a:cs typeface="Verdana"/>
                <a:sym typeface="Verdana"/>
                <a:hlinkClick r:id="rId2"/>
              </a:rPr>
              <a:t>https://docs.google.com/document/d/1NC9SrAZxkncq7lhoTwmslLo_7nurxVCn/edit#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This is from the MTSS Coaches manual and similarly shows up in the NIRN Coaching Practice Profile. Statement for what’s important to be an effective coach. Take a minute to read. Other states feel this is important work.</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A tool is only as good as the person holding it - communication.</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What does it look and sound like?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Collaborative communication is a crucial skill set for systems coaches - which is also highlighted in the NIRN Practice Profile for Coaching: Creating an Enabling and Collaborative Context.</a:t>
            </a:r>
            <a:endParaRPr sz="1000">
              <a:latin typeface="Verdana"/>
              <a:ea typeface="Verdana"/>
              <a:cs typeface="Verdana"/>
              <a:sym typeface="Verdana"/>
            </a:endParaRPr>
          </a:p>
          <a:p>
            <a:pPr indent="0" lvl="0" marL="0" marR="393700" rtl="0" algn="l">
              <a:lnSpc>
                <a:spcPct val="115000"/>
              </a:lnSpc>
              <a:spcBef>
                <a:spcPts val="0"/>
              </a:spcBef>
              <a:spcAft>
                <a:spcPts val="0"/>
              </a:spcAft>
              <a:buClr>
                <a:schemeClr val="dk1"/>
              </a:buClr>
              <a:buSzPts val="1100"/>
              <a:buFont typeface="Calibri"/>
              <a:buNone/>
            </a:pPr>
            <a:r>
              <a:t/>
            </a:r>
            <a:endParaRPr sz="1200">
              <a:latin typeface="Times New Roman"/>
              <a:ea typeface="Times New Roman"/>
              <a:cs typeface="Times New Roman"/>
              <a:sym typeface="Times New Roman"/>
            </a:endParaRPr>
          </a:p>
          <a:p>
            <a:pPr indent="0" lvl="0" marL="0" rtl="0" algn="l">
              <a:lnSpc>
                <a:spcPct val="115000"/>
              </a:lnSpc>
              <a:spcBef>
                <a:spcPts val="640"/>
              </a:spcBef>
              <a:spcAft>
                <a:spcPts val="0"/>
              </a:spcAft>
              <a:buClr>
                <a:schemeClr val="dk1"/>
              </a:buClr>
              <a:buSzPts val="1100"/>
              <a:buFont typeface="Calibri"/>
              <a:buNone/>
            </a:pPr>
            <a:r>
              <a:t/>
            </a:r>
            <a:endParaRPr sz="1200">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400"/>
              <a:buFont typeface="Arial"/>
              <a:buNone/>
            </a:pPr>
            <a:r>
              <a:t/>
            </a:r>
            <a:endParaRPr sz="1200">
              <a:solidFill>
                <a:schemeClr val="dk1"/>
              </a:solidFill>
            </a:endParaRPr>
          </a:p>
        </p:txBody>
      </p:sp>
      <p:sp>
        <p:nvSpPr>
          <p:cNvPr id="408" name="Google Shape;408;p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Calibri"/>
              <a:buNone/>
            </a:pPr>
            <a:r>
              <a:t/>
            </a:r>
            <a:endParaRPr sz="1400">
              <a:solidFill>
                <a:schemeClr val="dk1"/>
              </a:solidFill>
            </a:endParaRPr>
          </a:p>
          <a:p>
            <a:pPr indent="0" lvl="0" marL="0" rtl="0" algn="l">
              <a:lnSpc>
                <a:spcPct val="115000"/>
              </a:lnSpc>
              <a:spcBef>
                <a:spcPts val="0"/>
              </a:spcBef>
              <a:spcAft>
                <a:spcPts val="0"/>
              </a:spcAft>
              <a:buSzPts val="1400"/>
              <a:buNone/>
            </a:pPr>
            <a:r>
              <a:t/>
            </a:r>
            <a:endParaRPr sz="12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2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200">
              <a:solidFill>
                <a:schemeClr val="dk1"/>
              </a:solidFill>
            </a:endParaRPr>
          </a:p>
          <a:p>
            <a:pPr indent="0" lvl="0" marL="0" rtl="0" algn="l">
              <a:lnSpc>
                <a:spcPct val="115000"/>
              </a:lnSpc>
              <a:spcBef>
                <a:spcPts val="0"/>
              </a:spcBef>
              <a:spcAft>
                <a:spcPts val="0"/>
              </a:spcAft>
              <a:buClr>
                <a:srgbClr val="000000"/>
              </a:buClr>
              <a:buSzPts val="1100"/>
              <a:buFont typeface="Arial"/>
              <a:buNone/>
            </a:pPr>
            <a:r>
              <a:t/>
            </a:r>
            <a:endParaRPr sz="1000"/>
          </a:p>
          <a:p>
            <a:pPr indent="0" lvl="0" marL="0" rtl="0" algn="l">
              <a:lnSpc>
                <a:spcPct val="115000"/>
              </a:lnSpc>
              <a:spcBef>
                <a:spcPts val="0"/>
              </a:spcBef>
              <a:spcAft>
                <a:spcPts val="0"/>
              </a:spcAft>
              <a:buClr>
                <a:srgbClr val="000000"/>
              </a:buClr>
              <a:buSzPts val="1100"/>
              <a:buFont typeface="Arial"/>
              <a:buNone/>
            </a:pPr>
            <a:r>
              <a:t/>
            </a:r>
            <a:endParaRPr sz="1000"/>
          </a:p>
          <a:p>
            <a:pPr indent="0" lvl="0" marL="0" rtl="0" algn="l">
              <a:lnSpc>
                <a:spcPct val="115000"/>
              </a:lnSpc>
              <a:spcBef>
                <a:spcPts val="0"/>
              </a:spcBef>
              <a:spcAft>
                <a:spcPts val="0"/>
              </a:spcAft>
              <a:buClr>
                <a:srgbClr val="000000"/>
              </a:buClr>
              <a:buSzPts val="1100"/>
              <a:buFont typeface="Arial"/>
              <a:buNone/>
            </a:pPr>
            <a:r>
              <a:rPr lang="en" sz="1000"/>
              <a:t> </a:t>
            </a:r>
            <a:endParaRPr sz="1000"/>
          </a:p>
          <a:p>
            <a:pPr indent="0" lvl="0" marL="0" marR="0" rtl="0" algn="l">
              <a:lnSpc>
                <a:spcPct val="100000"/>
              </a:lnSpc>
              <a:spcBef>
                <a:spcPts val="0"/>
              </a:spcBef>
              <a:spcAft>
                <a:spcPts val="0"/>
              </a:spcAft>
              <a:buClr>
                <a:srgbClr val="000000"/>
              </a:buClr>
              <a:buSzPts val="1400"/>
              <a:buFont typeface="Arial"/>
              <a:buNone/>
            </a:pPr>
            <a:r>
              <a:t/>
            </a:r>
            <a:endParaRPr sz="1200">
              <a:solidFill>
                <a:schemeClr val="dk1"/>
              </a:solidFill>
            </a:endParaRPr>
          </a:p>
        </p:txBody>
      </p:sp>
      <p:sp>
        <p:nvSpPr>
          <p:cNvPr id="125" name="Google Shape;125;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rPr lang="en"/>
              <a:t>As a coach we are doing awareness and now we are moving into acquiring. </a:t>
            </a:r>
            <a:endParaRPr/>
          </a:p>
        </p:txBody>
      </p:sp>
      <p:sp>
        <p:nvSpPr>
          <p:cNvPr id="417" name="Google Shape;417;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Review from 101</a:t>
            </a:r>
            <a:endParaRPr b="1"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Jim Knight, Aguilar, Killion and others in the coaching world have done a good job of asking the coach to turn the mirror and examine their beliefs and foundational principles around communication. The problem is they stop short of helping us to understand what collaborative communication should actually look and sound like. These communication skills have been adapted from Gravois and Gickling and achieve what others haven’t.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Talk through each of the six skills and offer that they are all important. Then, the presenter asks the participants to notice the “top four” skills and the “bottom two”. Hopefully it will be fairly obvious that the top four honor the voice of the coachee, asking them to reflect on their own words while validating their experience. The bottom two are also important, but we tend to rely on those skills more when in positions of power/authority. It’s so important that we understand the coachee’s perception of reality, before we try to move them towards a different agenda.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What is paraphrasing?</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We call offering empathy a “Salt and pepper skill” - offer empathy sparingingly - ask group why? We can be caught admiring the problem very quickly.</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Summarizing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Clarifying questions - what is it? Define….It’s amazing how often we insert our own words into someone else's meaning. We want to honor/validate </a:t>
            </a:r>
            <a:r>
              <a:rPr i="1" lang="en" sz="1000">
                <a:latin typeface="Verdana"/>
                <a:ea typeface="Verdana"/>
                <a:cs typeface="Verdana"/>
                <a:sym typeface="Verdana"/>
              </a:rPr>
              <a:t>their</a:t>
            </a:r>
            <a:r>
              <a:rPr lang="en" sz="1000">
                <a:latin typeface="Verdana"/>
                <a:ea typeface="Verdana"/>
                <a:cs typeface="Verdana"/>
                <a:sym typeface="Verdana"/>
              </a:rPr>
              <a:t> meaning so we’re going to spend a little time practicing.</a:t>
            </a:r>
            <a:endParaRPr b="1" sz="1000">
              <a:solidFill>
                <a:schemeClr val="dk1"/>
              </a:solidFill>
              <a:latin typeface="Verdana"/>
              <a:ea typeface="Verdana"/>
              <a:cs typeface="Verdana"/>
              <a:sym typeface="Verdana"/>
            </a:endParaRPr>
          </a:p>
          <a:p>
            <a:pPr indent="0" lvl="0" marL="0" rtl="0" algn="l">
              <a:lnSpc>
                <a:spcPct val="115000"/>
              </a:lnSpc>
              <a:spcBef>
                <a:spcPts val="640"/>
              </a:spcBef>
              <a:spcAft>
                <a:spcPts val="0"/>
              </a:spcAft>
              <a:buClr>
                <a:schemeClr val="dk1"/>
              </a:buClr>
              <a:buSzPts val="1100"/>
              <a:buFont typeface="Verdana"/>
              <a:buNone/>
            </a:pPr>
            <a:r>
              <a:rPr b="1" i="1" lang="en" sz="1000" u="sng">
                <a:latin typeface="Verdana"/>
                <a:ea typeface="Verdana"/>
                <a:cs typeface="Verdana"/>
                <a:sym typeface="Verdana"/>
              </a:rPr>
              <a:t>Additional Notes:</a:t>
            </a:r>
            <a:r>
              <a:rPr i="1" lang="en" sz="1000">
                <a:latin typeface="Verdana"/>
                <a:ea typeface="Verdana"/>
                <a:cs typeface="Verdana"/>
                <a:sym typeface="Verdana"/>
              </a:rPr>
              <a:t> what is different about the top four skills in red and the two bottom skills? Share out; some people may say - “why isn’t listening up there?”  Because listening is necessary to “do” the top four skills.  We learn early on the “listening face, such as nodding, smiling, etc.” but we can’t do these skills simply by putting on our listening face.</a:t>
            </a:r>
            <a:endParaRPr b="1" sz="10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20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200" u="none" cap="none" strike="noStrike">
              <a:solidFill>
                <a:schemeClr val="dk1"/>
              </a:solidFill>
            </a:endParaRPr>
          </a:p>
        </p:txBody>
      </p:sp>
      <p:sp>
        <p:nvSpPr>
          <p:cNvPr id="426" name="Google Shape;426;p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 </a:t>
            </a:r>
            <a:endParaRPr>
              <a:solidFill>
                <a:schemeClr val="dk1"/>
              </a:solidFill>
            </a:endParaRPr>
          </a:p>
          <a:p>
            <a:pPr indent="0" lvl="0" marL="0" rtl="0" algn="l">
              <a:lnSpc>
                <a:spcPct val="115000"/>
              </a:lnSpc>
              <a:spcBef>
                <a:spcPts val="0"/>
              </a:spcBef>
              <a:spcAft>
                <a:spcPts val="0"/>
              </a:spcAft>
              <a:buClr>
                <a:schemeClr val="dk1"/>
              </a:buClr>
              <a:buSzPts val="1100"/>
              <a:buFont typeface="Verdana"/>
              <a:buNone/>
            </a:pPr>
            <a:r>
              <a:t/>
            </a:r>
            <a:endParaRPr/>
          </a:p>
          <a:p>
            <a:pPr indent="0" lvl="0" marL="0" rtl="0" algn="l">
              <a:lnSpc>
                <a:spcPct val="115000"/>
              </a:lnSpc>
              <a:spcBef>
                <a:spcPts val="0"/>
              </a:spcBef>
              <a:spcAft>
                <a:spcPts val="0"/>
              </a:spcAft>
              <a:buClr>
                <a:schemeClr val="dk1"/>
              </a:buClr>
              <a:buSzPts val="1100"/>
              <a:buFont typeface="Verdana"/>
              <a:buNone/>
            </a:pPr>
            <a:r>
              <a:rPr lang="en"/>
              <a:t>Team processes is what is what coaches aim to change first. (p.22) Changes in the team will be the conduit for improvement in the over system. For e.g. if a team becomes more endept about building buy in among educators, more education will support the implementation efforts and the overall school will be primed to kick off implementation efforts with a high degree of readiness. </a:t>
            </a:r>
            <a:endParaRPr/>
          </a:p>
          <a:p>
            <a:pPr indent="0" lvl="0" marL="0" rtl="0" algn="l">
              <a:lnSpc>
                <a:spcPct val="115000"/>
              </a:lnSpc>
              <a:spcBef>
                <a:spcPts val="0"/>
              </a:spcBef>
              <a:spcAft>
                <a:spcPts val="0"/>
              </a:spcAft>
              <a:buClr>
                <a:schemeClr val="dk1"/>
              </a:buClr>
              <a:buSzPts val="1100"/>
              <a:buFont typeface="Verdana"/>
              <a:buNone/>
            </a:pPr>
            <a:r>
              <a:t/>
            </a:r>
            <a:endParaRPr/>
          </a:p>
          <a:p>
            <a:pPr indent="0" lvl="0" marL="0" rtl="0" algn="l">
              <a:lnSpc>
                <a:spcPct val="115000"/>
              </a:lnSpc>
              <a:spcBef>
                <a:spcPts val="0"/>
              </a:spcBef>
              <a:spcAft>
                <a:spcPts val="0"/>
              </a:spcAft>
              <a:buClr>
                <a:schemeClr val="dk1"/>
              </a:buClr>
              <a:buSzPts val="1100"/>
              <a:buFont typeface="Verdana"/>
              <a:buNone/>
            </a:pPr>
            <a:r>
              <a:rPr lang="en">
                <a:solidFill>
                  <a:schemeClr val="dk1"/>
                </a:solidFill>
              </a:rPr>
              <a:t>What is the data system and how is it being used, what is the communication system and is it effective, and what is the PL to coaching system and is it giving us the results we want. </a:t>
            </a:r>
            <a:endParaRPr>
              <a:solidFill>
                <a:schemeClr val="dk1"/>
              </a:solidFill>
            </a:endParaRPr>
          </a:p>
          <a:p>
            <a:pPr indent="-304800" lvl="0" marL="457200" rtl="0" algn="l">
              <a:lnSpc>
                <a:spcPct val="115000"/>
              </a:lnSpc>
              <a:spcBef>
                <a:spcPts val="0"/>
              </a:spcBef>
              <a:spcAft>
                <a:spcPts val="0"/>
              </a:spcAft>
              <a:buClr>
                <a:schemeClr val="dk1"/>
              </a:buClr>
              <a:buSzPts val="1200"/>
              <a:buFont typeface="Verdana"/>
              <a:buChar char="●"/>
            </a:pPr>
            <a:r>
              <a:rPr lang="en">
                <a:solidFill>
                  <a:schemeClr val="dk1"/>
                </a:solidFill>
              </a:rPr>
              <a:t>Schools are the unit of intervention (which are tiered) and the division are the unit of implementation. </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b="1" lang="en" sz="1000">
                <a:solidFill>
                  <a:schemeClr val="dk1"/>
                </a:solidFill>
                <a:highlight>
                  <a:schemeClr val="lt1"/>
                </a:highlight>
                <a:latin typeface="Verdana"/>
                <a:ea typeface="Verdana"/>
                <a:cs typeface="Verdana"/>
                <a:sym typeface="Verdana"/>
              </a:rPr>
              <a:t>Why</a:t>
            </a:r>
            <a:r>
              <a:rPr lang="en" sz="1000">
                <a:solidFill>
                  <a:schemeClr val="dk1"/>
                </a:solidFill>
                <a:highlight>
                  <a:schemeClr val="lt1"/>
                </a:highlight>
                <a:latin typeface="Verdana"/>
                <a:ea typeface="Verdana"/>
                <a:cs typeface="Verdana"/>
                <a:sym typeface="Verdana"/>
              </a:rPr>
              <a:t> teams are important in the work of systems change</a:t>
            </a:r>
            <a:endParaRPr sz="1000">
              <a:solidFill>
                <a:schemeClr val="dk1"/>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b="1" lang="en" sz="1000">
                <a:solidFill>
                  <a:schemeClr val="dk1"/>
                </a:solidFill>
                <a:highlight>
                  <a:schemeClr val="lt1"/>
                </a:highlight>
                <a:latin typeface="Verdana"/>
                <a:ea typeface="Verdana"/>
                <a:cs typeface="Verdana"/>
                <a:sym typeface="Verdana"/>
              </a:rPr>
              <a:t>Who</a:t>
            </a:r>
            <a:r>
              <a:rPr lang="en" sz="1000">
                <a:solidFill>
                  <a:schemeClr val="dk1"/>
                </a:solidFill>
                <a:highlight>
                  <a:schemeClr val="lt1"/>
                </a:highlight>
                <a:latin typeface="Verdana"/>
                <a:ea typeface="Verdana"/>
                <a:cs typeface="Verdana"/>
                <a:sym typeface="Verdana"/>
              </a:rPr>
              <a:t> is on the team makes a difference. Cultural competence</a:t>
            </a:r>
            <a:endParaRPr sz="1000">
              <a:solidFill>
                <a:schemeClr val="dk1"/>
              </a:solidFill>
              <a:highlight>
                <a:schemeClr val="lt1"/>
              </a:highlight>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b="1" lang="en" sz="1000">
                <a:solidFill>
                  <a:schemeClr val="dk1"/>
                </a:solidFill>
                <a:highlight>
                  <a:schemeClr val="lt1"/>
                </a:highlight>
                <a:latin typeface="Verdana"/>
                <a:ea typeface="Verdana"/>
                <a:cs typeface="Verdana"/>
                <a:sym typeface="Verdana"/>
              </a:rPr>
              <a:t>How</a:t>
            </a:r>
            <a:r>
              <a:rPr lang="en" sz="1000">
                <a:solidFill>
                  <a:schemeClr val="dk1"/>
                </a:solidFill>
                <a:highlight>
                  <a:schemeClr val="lt1"/>
                </a:highlight>
                <a:latin typeface="Verdana"/>
                <a:ea typeface="Verdana"/>
                <a:cs typeface="Verdana"/>
                <a:sym typeface="Verdana"/>
              </a:rPr>
              <a:t> to facilitate the development of highly effective teams</a:t>
            </a:r>
            <a:endParaRPr sz="1000">
              <a:solidFill>
                <a:schemeClr val="dk1"/>
              </a:solidFill>
              <a:highlight>
                <a:schemeClr val="lt1"/>
              </a:highlight>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highlight>
                  <a:schemeClr val="lt1"/>
                </a:highlight>
                <a:latin typeface="Verdana"/>
                <a:ea typeface="Verdana"/>
                <a:cs typeface="Verdana"/>
                <a:sym typeface="Verdana"/>
              </a:rPr>
              <a:t>Adult learning; is your division a learning one; what are the functions/purpose of each of the team</a:t>
            </a:r>
            <a:endParaRPr sz="1000">
              <a:solidFill>
                <a:schemeClr val="dk1"/>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rgbClr val="00212C"/>
                </a:solidFill>
                <a:highlight>
                  <a:schemeClr val="lt1"/>
                </a:highlight>
                <a:latin typeface="Verdana"/>
                <a:ea typeface="Verdana"/>
                <a:cs typeface="Verdana"/>
                <a:sym typeface="Verdana"/>
              </a:rPr>
              <a:t>Are teams </a:t>
            </a:r>
            <a:r>
              <a:rPr b="1" lang="en" sz="1000">
                <a:solidFill>
                  <a:srgbClr val="00212C"/>
                </a:solidFill>
                <a:highlight>
                  <a:schemeClr val="lt1"/>
                </a:highlight>
                <a:latin typeface="Verdana"/>
                <a:ea typeface="Verdana"/>
                <a:cs typeface="Verdana"/>
                <a:sym typeface="Verdana"/>
              </a:rPr>
              <a:t>functioning</a:t>
            </a:r>
            <a:r>
              <a:rPr lang="en" sz="1000">
                <a:solidFill>
                  <a:srgbClr val="00212C"/>
                </a:solidFill>
                <a:highlight>
                  <a:schemeClr val="lt1"/>
                </a:highlight>
                <a:latin typeface="Verdana"/>
                <a:ea typeface="Verdana"/>
                <a:cs typeface="Verdana"/>
                <a:sym typeface="Verdana"/>
              </a:rPr>
              <a:t> well: </a:t>
            </a:r>
            <a:r>
              <a:rPr lang="en" sz="1000">
                <a:solidFill>
                  <a:schemeClr val="dk1"/>
                </a:solidFill>
                <a:highlight>
                  <a:schemeClr val="lt1"/>
                </a:highlight>
                <a:latin typeface="Verdana"/>
                <a:ea typeface="Verdana"/>
                <a:cs typeface="Verdana"/>
                <a:sym typeface="Verdana"/>
              </a:rPr>
              <a:t>Identify, choose and implement</a:t>
            </a:r>
            <a:endParaRPr sz="1000">
              <a:solidFill>
                <a:schemeClr val="dk1"/>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highlight>
                  <a:schemeClr val="lt1"/>
                </a:highlight>
                <a:latin typeface="Verdana"/>
                <a:ea typeface="Verdana"/>
                <a:cs typeface="Verdana"/>
                <a:sym typeface="Verdana"/>
              </a:rPr>
              <a:t>strategies/structures/meeting processes for enhancing team functioning; Understand, apply and uphold concepts of emotional intelligence, accountability, engagement, cultural responsiveness and collaborative decision making within a team.</a:t>
            </a:r>
            <a:endParaRPr sz="1000">
              <a:solidFill>
                <a:schemeClr val="dk1"/>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highlight>
                  <a:schemeClr val="lt1"/>
                </a:highlight>
                <a:latin typeface="Verdana"/>
                <a:ea typeface="Verdana"/>
                <a:cs typeface="Verdana"/>
                <a:sym typeface="Verdana"/>
              </a:rPr>
              <a:t>Are teams being </a:t>
            </a:r>
            <a:r>
              <a:rPr b="1" lang="en" sz="1000">
                <a:solidFill>
                  <a:schemeClr val="dk1"/>
                </a:solidFill>
                <a:highlight>
                  <a:schemeClr val="lt1"/>
                </a:highlight>
                <a:latin typeface="Verdana"/>
                <a:ea typeface="Verdana"/>
                <a:cs typeface="Verdana"/>
                <a:sym typeface="Verdana"/>
              </a:rPr>
              <a:t>effective</a:t>
            </a:r>
            <a:r>
              <a:rPr lang="en" sz="1000">
                <a:solidFill>
                  <a:schemeClr val="dk1"/>
                </a:solidFill>
                <a:highlight>
                  <a:schemeClr val="lt1"/>
                </a:highlight>
                <a:latin typeface="Verdana"/>
                <a:ea typeface="Verdana"/>
                <a:cs typeface="Verdana"/>
                <a:sym typeface="Verdana"/>
              </a:rPr>
              <a:t>?</a:t>
            </a:r>
            <a:endParaRPr sz="1000">
              <a:solidFill>
                <a:schemeClr val="dk1"/>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highlight>
                  <a:schemeClr val="lt1"/>
                </a:highlight>
                <a:latin typeface="Verdana"/>
                <a:ea typeface="Verdana"/>
                <a:cs typeface="Verdana"/>
                <a:sym typeface="Verdana"/>
              </a:rPr>
              <a:t>What do </a:t>
            </a:r>
            <a:r>
              <a:rPr b="1" lang="en" sz="1000">
                <a:solidFill>
                  <a:schemeClr val="dk1"/>
                </a:solidFill>
                <a:highlight>
                  <a:schemeClr val="lt1"/>
                </a:highlight>
                <a:latin typeface="Verdana"/>
                <a:ea typeface="Verdana"/>
                <a:cs typeface="Verdana"/>
                <a:sym typeface="Verdana"/>
              </a:rPr>
              <a:t>you</a:t>
            </a:r>
            <a:r>
              <a:rPr lang="en" sz="1000">
                <a:solidFill>
                  <a:schemeClr val="dk1"/>
                </a:solidFill>
                <a:highlight>
                  <a:schemeClr val="lt1"/>
                </a:highlight>
                <a:latin typeface="Verdana"/>
                <a:ea typeface="Verdana"/>
                <a:cs typeface="Verdana"/>
                <a:sym typeface="Verdana"/>
              </a:rPr>
              <a:t> bring to the table?</a:t>
            </a:r>
            <a:endParaRPr sz="1000">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Implementation matrix 1- ABC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t>Working Smarter, Not Harder can be referenced</a:t>
            </a:r>
            <a:endParaRPr b="1" sz="1000">
              <a:solidFill>
                <a:srgbClr val="0000FF"/>
              </a:solidFill>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6" name="Google Shape;45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 </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How to create equitable schools you might ask. You cannot do it alone. No individual alone can transform our schools into places where all children get what they need everyday.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Teams have a great potential for solving hard problems in challenging contexts.  They bring together more skills, knowledge, and experience to work than any single individual can.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They can integrate individual members diverse contributions into a creative problem that is what is needed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400"/>
              <a:buNone/>
            </a:pPr>
            <a:r>
              <a:rPr lang="en" sz="1000"/>
              <a:t>“Not person dependent”</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In teaming, it is important to look at the demographics of the organization the team supports.  That may go beyond even what is on this wheel or the Federal categories out of the United States Department of Education.   For example, military family members and  housing challenged members may be very valuable members of division and school teams.   </a:t>
            </a:r>
            <a:endParaRPr sz="1000">
              <a:latin typeface="Verdana"/>
              <a:ea typeface="Verdana"/>
              <a:cs typeface="Verdana"/>
              <a:sym typeface="Verdana"/>
            </a:endParaRPr>
          </a:p>
          <a:p>
            <a:pPr indent="0" lvl="0" marL="0" rtl="0" algn="l">
              <a:lnSpc>
                <a:spcPct val="115000"/>
              </a:lnSpc>
              <a:spcBef>
                <a:spcPts val="0"/>
              </a:spcBef>
              <a:spcAft>
                <a:spcPts val="0"/>
              </a:spcAft>
              <a:buSzPts val="1400"/>
              <a:buNone/>
            </a:pPr>
            <a:r>
              <a:rPr b="1" lang="en" sz="1000"/>
              <a:t>“Sense of belonging” and “Dignity”</a:t>
            </a:r>
            <a:endParaRPr b="1" sz="1000"/>
          </a:p>
          <a:p>
            <a:pPr indent="0" lvl="0" marL="0" rtl="0" algn="l">
              <a:lnSpc>
                <a:spcPct val="115000"/>
              </a:lnSpc>
              <a:spcBef>
                <a:spcPts val="0"/>
              </a:spcBef>
              <a:spcAft>
                <a:spcPts val="0"/>
              </a:spcAft>
              <a:buSzPts val="1400"/>
              <a:buNone/>
            </a:pPr>
            <a:r>
              <a:t/>
            </a:r>
            <a:endParaRPr b="1" sz="1000"/>
          </a:p>
          <a:p>
            <a:pPr indent="0" lvl="0" marL="0" rtl="0" algn="l">
              <a:lnSpc>
                <a:spcPct val="115000"/>
              </a:lnSpc>
              <a:spcBef>
                <a:spcPts val="0"/>
              </a:spcBef>
              <a:spcAft>
                <a:spcPts val="0"/>
              </a:spcAft>
              <a:buSzPts val="1400"/>
              <a:buNone/>
            </a:pPr>
            <a:r>
              <a:rPr b="1" lang="en" sz="1000"/>
              <a:t>Student voice, family and community voice </a:t>
            </a:r>
            <a:endParaRPr b="1" sz="1000"/>
          </a:p>
          <a:p>
            <a:pPr indent="-228600" lvl="0" marL="457200" rtl="0" algn="l">
              <a:lnSpc>
                <a:spcPct val="115000"/>
              </a:lnSpc>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marR="0" rtl="0" algn="l">
              <a:lnSpc>
                <a:spcPct val="100000"/>
              </a:lnSpc>
              <a:spcBef>
                <a:spcPts val="0"/>
              </a:spcBef>
              <a:spcAft>
                <a:spcPts val="0"/>
              </a:spcAft>
              <a:buClr>
                <a:srgbClr val="FFC000"/>
              </a:buClr>
              <a:buSzPts val="1200"/>
              <a:buFont typeface="Calibri"/>
              <a:buNone/>
            </a:pPr>
            <a:r>
              <a:t/>
            </a:r>
            <a:endParaRPr b="1">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FFC000"/>
              </a:buClr>
              <a:buSzPts val="1200"/>
              <a:buFont typeface="Calibri"/>
              <a:buNone/>
            </a:pPr>
            <a:r>
              <a:t/>
            </a:r>
            <a:endParaRPr>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Calibri"/>
              <a:buNone/>
            </a:pPr>
            <a:r>
              <a:t/>
            </a:r>
            <a:endParaRPr i="0" sz="1200" u="none" cap="none" strike="noStrike">
              <a:solidFill>
                <a:srgbClr val="000000"/>
              </a:solidFill>
              <a:latin typeface="Verdana"/>
              <a:ea typeface="Verdana"/>
              <a:cs typeface="Verdana"/>
              <a:sym typeface="Verdana"/>
            </a:endParaRPr>
          </a:p>
        </p:txBody>
      </p:sp>
      <p:sp>
        <p:nvSpPr>
          <p:cNvPr id="464" name="Google Shape;464;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Arial"/>
              <a:buNone/>
            </a:pPr>
            <a:r>
              <a:rPr lang="en"/>
              <a:t>It’s okay if they are the only ones there to pause and reflect about their team.</a:t>
            </a:r>
            <a:endParaRPr/>
          </a:p>
          <a:p>
            <a:pPr indent="0" lvl="0" marL="0" rtl="0" algn="l">
              <a:lnSpc>
                <a:spcPct val="100000"/>
              </a:lnSpc>
              <a:spcBef>
                <a:spcPts val="0"/>
              </a:spcBef>
              <a:spcAft>
                <a:spcPts val="0"/>
              </a:spcAft>
              <a:buClr>
                <a:schemeClr val="dk1"/>
              </a:buClr>
              <a:buSzPts val="1400"/>
              <a:buFont typeface="Arial"/>
              <a:buNone/>
            </a:pPr>
            <a:r>
              <a:rPr lang="en"/>
              <a:t>How are they including student and family voice?</a:t>
            </a:r>
            <a:endParaRPr/>
          </a:p>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400"/>
              <a:buFont typeface="Calibri"/>
              <a:buNone/>
            </a:pPr>
            <a:r>
              <a:t/>
            </a:r>
            <a:endParaRPr i="0" u="none" cap="none" strike="noStrike">
              <a:latin typeface="Verdana"/>
              <a:ea typeface="Verdana"/>
              <a:cs typeface="Verdana"/>
              <a:sym typeface="Verdana"/>
            </a:endParaRPr>
          </a:p>
        </p:txBody>
      </p:sp>
      <p:sp>
        <p:nvSpPr>
          <p:cNvPr id="471" name="Google Shape;471;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t>We have </a:t>
            </a:r>
            <a:r>
              <a:rPr lang="en" sz="1200">
                <a:latin typeface="Verdana"/>
                <a:ea typeface="Verdana"/>
                <a:cs typeface="Verdana"/>
                <a:sym typeface="Verdana"/>
              </a:rPr>
              <a:t>covered the why and who of highly functioning teams now</a:t>
            </a:r>
            <a:r>
              <a:rPr b="1" lang="en" sz="1200">
                <a:latin typeface="Verdana"/>
                <a:ea typeface="Verdana"/>
                <a:cs typeface="Verdana"/>
                <a:sym typeface="Verdana"/>
              </a:rPr>
              <a:t> how do you do it!</a:t>
            </a:r>
            <a:r>
              <a:rPr lang="en" sz="1200">
                <a:latin typeface="Verdana"/>
                <a:ea typeface="Verdana"/>
                <a:cs typeface="Verdana"/>
                <a:sym typeface="Verdana"/>
              </a:rPr>
              <a:t>!! The first question that comes to mind is, does my team know why they are there, what they are responsible for, what their purpose is? Does the team have access to data and do they know how they will use data and for what purpose/tier?  Does my team have the willingness to learn new processes, use new tools, think about the way of work in a new way? Think about the complex change chart and without the vision for a tiered system, you will not have meaningful change. </a:t>
            </a:r>
            <a:endParaRPr sz="1200">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Calibri"/>
              <a:buNone/>
            </a:pPr>
            <a:r>
              <a:t/>
            </a:r>
            <a:endParaRPr sz="1200">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endParaRPr b="1">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Read this!!  Generates new creations!! Those creations are could be new or improved systems that support tiered interventions for student learning.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600">
                <a:solidFill>
                  <a:schemeClr val="dk1"/>
                </a:solidFill>
              </a:rPr>
              <a:t> </a:t>
            </a:r>
            <a:endParaRPr sz="2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800">
              <a:solidFill>
                <a:srgbClr val="30303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133" name="Google Shape;13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0" name="Google Shape;49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 Exhibit 9.1 Indicators of a Learning Organization</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Verdana"/>
                <a:ea typeface="Verdana"/>
                <a:cs typeface="Verdana"/>
                <a:sym typeface="Verdana"/>
                <a:hlinkClick r:id="rId2"/>
              </a:rPr>
              <a:t>https://drive.google.com/file/d/13nrmvZFZpGPrJPG_dPLgJhzeM1e-jhxA/view?usp=sharing</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sz="1200">
                <a:latin typeface="Verdana"/>
                <a:ea typeface="Verdana"/>
                <a:cs typeface="Verdana"/>
                <a:sym typeface="Verdana"/>
              </a:rPr>
              <a:t>Pg. 186 The Art of Coaching Teams has this helpful document to process your work. As a division coach you might want to ask, </a:t>
            </a:r>
            <a:r>
              <a:rPr lang="en" sz="1200">
                <a:solidFill>
                  <a:schemeClr val="dk1"/>
                </a:solidFill>
                <a:latin typeface="Verdana"/>
                <a:ea typeface="Verdana"/>
                <a:cs typeface="Verdana"/>
                <a:sym typeface="Verdana"/>
              </a:rPr>
              <a:t>is your division a learning organization? Data: and how do you know? </a:t>
            </a:r>
            <a:endParaRPr sz="1200">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sz="1200">
                <a:latin typeface="Verdana"/>
                <a:ea typeface="Verdana"/>
                <a:cs typeface="Verdana"/>
                <a:sym typeface="Verdana"/>
              </a:rPr>
              <a:t>One of the 3 NIRN drivers is </a:t>
            </a:r>
            <a:r>
              <a:rPr b="1" lang="en" sz="1200">
                <a:latin typeface="Verdana"/>
                <a:ea typeface="Verdana"/>
                <a:cs typeface="Verdana"/>
                <a:sym typeface="Verdana"/>
              </a:rPr>
              <a:t>Organizational Driver focused on Facilitative administration DCA ITEMs </a:t>
            </a:r>
            <a:r>
              <a:rPr lang="en" sz="1500">
                <a:solidFill>
                  <a:schemeClr val="dk1"/>
                </a:solidFill>
              </a:rPr>
              <a:t>4, 5, 6, 10, 11, 17</a:t>
            </a:r>
            <a:r>
              <a:rPr lang="en">
                <a:solidFill>
                  <a:schemeClr val="dk1"/>
                </a:solidFill>
              </a:rPr>
              <a:t>  </a:t>
            </a:r>
            <a:r>
              <a:rPr lang="en" sz="1200">
                <a:latin typeface="Verdana"/>
                <a:ea typeface="Verdana"/>
                <a:cs typeface="Verdana"/>
                <a:sym typeface="Verdana"/>
              </a:rPr>
              <a:t>and the key function of that driver is to have the division building and maintain hospitable environments to support the new ways of work. These facilitative systems are accountable for creating an organizational context that support and engaged in learning and continuously improving. </a:t>
            </a:r>
            <a:endParaRPr sz="1200">
              <a:latin typeface="Verdana"/>
              <a:ea typeface="Verdana"/>
              <a:cs typeface="Verdana"/>
              <a:sym typeface="Verdana"/>
            </a:endParaRPr>
          </a:p>
          <a:p>
            <a:pPr indent="-228600" lvl="0" marL="45720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sz="1200">
                <a:latin typeface="Verdana"/>
                <a:ea typeface="Verdana"/>
                <a:cs typeface="Verdana"/>
                <a:sym typeface="Verdana"/>
              </a:rPr>
              <a:t>Activity:</a:t>
            </a:r>
            <a:r>
              <a:rPr lang="en" sz="1200">
                <a:latin typeface="Verdana"/>
                <a:ea typeface="Verdana"/>
                <a:cs typeface="Verdana"/>
                <a:sym typeface="Verdana"/>
              </a:rPr>
              <a:t> Participants will be given time to complete this survey. </a:t>
            </a:r>
            <a:endParaRPr sz="1200">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Activity:</a:t>
            </a:r>
            <a:endParaRPr sz="1000">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Char char="●"/>
            </a:pPr>
            <a:r>
              <a:rPr lang="en" sz="1000">
                <a:latin typeface="Verdana"/>
                <a:ea typeface="Verdana"/>
                <a:cs typeface="Verdana"/>
                <a:sym typeface="Verdana"/>
              </a:rPr>
              <a:t>Give participants 5 minutes to </a:t>
            </a:r>
            <a:r>
              <a:rPr b="1" lang="en" sz="1000">
                <a:latin typeface="Verdana"/>
                <a:ea typeface="Verdana"/>
                <a:cs typeface="Verdana"/>
                <a:sym typeface="Verdana"/>
              </a:rPr>
              <a:t>individually</a:t>
            </a:r>
            <a:r>
              <a:rPr lang="en" sz="1000">
                <a:latin typeface="Verdana"/>
                <a:ea typeface="Verdana"/>
                <a:cs typeface="Verdana"/>
                <a:sym typeface="Verdana"/>
              </a:rPr>
              <a:t> complete this survey. Remember this is the beginning for you, to get familiar  and then complete this and discuss outcomes with your team. </a:t>
            </a:r>
            <a:endParaRPr sz="1000">
              <a:latin typeface="Verdana"/>
              <a:ea typeface="Verdana"/>
              <a:cs typeface="Verdana"/>
              <a:sym typeface="Verdana"/>
            </a:endParaRPr>
          </a:p>
        </p:txBody>
      </p:sp>
      <p:sp>
        <p:nvSpPr>
          <p:cNvPr id="496" name="Google Shape;496;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Activity:</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Guiding Questions on page 187. These questions will help guide reflection on which indicators show need for improvement in their school. Which priorities to focus on. Maybe policy change is needed? Consider how we can grow and support our students AND ADULTS through this process.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Ask team to identify someone to share out.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t/>
            </a:r>
            <a:endParaRPr sz="1000">
              <a:latin typeface="Verdana"/>
              <a:ea typeface="Verdana"/>
              <a:cs typeface="Verdana"/>
              <a:sym typeface="Verdana"/>
            </a:endParaRPr>
          </a:p>
        </p:txBody>
      </p:sp>
      <p:sp>
        <p:nvSpPr>
          <p:cNvPr id="513" name="Google Shape;51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This slide should look familiar. The DLT has executive functions: that is all in the 4 blue boxes. It is also responsible for aligning those functions with  Implementation functions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This diagram speaks to the Leadership functions of the DLT. Alignment of organizational structures is critical to the overall outcomes of implementation of VTSS-MTSS. 1B Teaming, not only applies to the DL teaming but how the DLT begins supporting schools with a parallel infrastructure of knowledge, skills and teaming structures.</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 </a:t>
            </a:r>
            <a:endParaRPr/>
          </a:p>
        </p:txBody>
      </p:sp>
      <p:sp>
        <p:nvSpPr>
          <p:cNvPr id="521" name="Google Shape;521;p45: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8" name="Google Shape;528;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t>Use book here.</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Does you tier 1 team understand what’s its purpose is?</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Does your advanced tiers team know what their purpose is?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Do you have too many teams working in your schools without a clear purpose or working against each other exhausting human resources?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b="1" lang="en" sz="1000" u="sng">
                <a:solidFill>
                  <a:schemeClr val="hlink"/>
                </a:solidFill>
                <a:latin typeface="Verdana"/>
                <a:ea typeface="Verdana"/>
                <a:cs typeface="Verdana"/>
                <a:sym typeface="Verdana"/>
                <a:hlinkClick r:id="rId2"/>
              </a:rPr>
              <a:t>Working Smarter document</a:t>
            </a:r>
            <a:r>
              <a:rPr b="1" lang="en" sz="1000">
                <a:latin typeface="Verdana"/>
                <a:ea typeface="Verdana"/>
                <a:cs typeface="Verdana"/>
                <a:sym typeface="Verdana"/>
              </a:rPr>
              <a:t>-used to be mission aligned in all groups that work within larger units. (in folder)</a:t>
            </a:r>
            <a:endParaRPr b="1"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Sometimes we need to circle back and look at and review our team’s purpose. We may have new members, organizational change, and the impact of external and internal events. Here are some key components when establishing a team’s purpose. Team purpose should align to the organization’s. A team is a body within a larger structure such as a school or division.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Perhaps one of your action items is to revisit these items utilizing your book.</a:t>
            </a:r>
            <a:endParaRPr sz="1000">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8" name="Google Shape;54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What is your division Data Informed Decision Making Process /Protocol</a:t>
            </a:r>
            <a:endParaRPr sz="1000">
              <a:latin typeface="Verdana"/>
              <a:ea typeface="Verdana"/>
              <a:cs typeface="Verdana"/>
              <a:sym typeface="Verdana"/>
            </a:endParaRPr>
          </a:p>
          <a:p>
            <a:pPr indent="-292100" lvl="1" marL="9144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Here you see examples of the model used by the Office of School Quality and another used under Comprehensive School Improvement (Title I)</a:t>
            </a:r>
            <a:endParaRPr sz="1000">
              <a:latin typeface="Verdana"/>
              <a:ea typeface="Verdana"/>
              <a:cs typeface="Verdana"/>
              <a:sym typeface="Verdana"/>
            </a:endParaRPr>
          </a:p>
          <a:p>
            <a:pPr indent="-292100" lvl="1" marL="9144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The importance is using a process and documenting such</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 </a:t>
            </a:r>
            <a:endParaRPr/>
          </a:p>
        </p:txBody>
      </p:sp>
      <p:sp>
        <p:nvSpPr>
          <p:cNvPr id="549" name="Google Shape;549;p47: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7" name="Google Shape;557;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 this looks familiar </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Data Informed Decision Making - </a:t>
            </a:r>
            <a:endParaRPr sz="1000">
              <a:latin typeface="Verdana"/>
              <a:ea typeface="Verdana"/>
              <a:cs typeface="Verdana"/>
              <a:sym typeface="Verdana"/>
            </a:endParaRPr>
          </a:p>
          <a:p>
            <a:pPr indent="0" lvl="0" marL="0" rtl="0" algn="l">
              <a:lnSpc>
                <a:spcPct val="100000"/>
              </a:lnSpc>
              <a:spcBef>
                <a:spcPts val="0"/>
              </a:spcBef>
              <a:spcAft>
                <a:spcPts val="0"/>
              </a:spcAft>
              <a:buClr>
                <a:schemeClr val="hlink"/>
              </a:buClr>
              <a:buSzPts val="1100"/>
              <a:buFont typeface="Calibri"/>
              <a:buNone/>
            </a:pPr>
            <a:r>
              <a:rPr lang="en" u="sng">
                <a:solidFill>
                  <a:schemeClr val="hlink"/>
                </a:solidFill>
                <a:hlinkClick r:id="rId2"/>
              </a:rPr>
              <a:t>https://docs.google.com/document/d/1YWXT-ZEiylin0RG253CjnEm4yjyVldyT/edit?usp=sharing&amp;ouid=101138290019461494780&amp;rtpof=true&amp;sd=true</a:t>
            </a:r>
            <a:r>
              <a:rPr lang="en"/>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highlight>
                  <a:srgbClr val="FFFF00"/>
                </a:highlight>
                <a:latin typeface="Verdana"/>
                <a:ea typeface="Verdana"/>
                <a:cs typeface="Verdana"/>
                <a:sym typeface="Verdana"/>
              </a:rPr>
              <a:t>Article The Power of Setting &amp; Sticking to Norms </a:t>
            </a:r>
            <a:r>
              <a:rPr lang="en" sz="1000" u="sng">
                <a:solidFill>
                  <a:schemeClr val="hlink"/>
                </a:solidFill>
                <a:highlight>
                  <a:srgbClr val="FFFF00"/>
                </a:highlight>
                <a:latin typeface="Verdana"/>
                <a:ea typeface="Verdana"/>
                <a:cs typeface="Verdana"/>
                <a:sym typeface="Verdana"/>
                <a:hlinkClick r:id="rId2"/>
              </a:rPr>
              <a:t>https://drive.google.com/file/d/1lE6kC8ctmw_Vv9LGqijlz23Yi2_DFzgA/view?usp=sharing</a:t>
            </a:r>
            <a:r>
              <a:rPr lang="en" sz="1000">
                <a:solidFill>
                  <a:schemeClr val="dk1"/>
                </a:solidFill>
                <a:highlight>
                  <a:srgbClr val="FFFF00"/>
                </a:highlight>
                <a:latin typeface="Verdana"/>
                <a:ea typeface="Verdana"/>
                <a:cs typeface="Verdana"/>
                <a:sym typeface="Verdana"/>
              </a:rPr>
              <a:t> </a:t>
            </a:r>
            <a:endParaRPr sz="1000">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highlight>
                  <a:srgbClr val="FFFF00"/>
                </a:highlight>
                <a:latin typeface="Verdana"/>
                <a:ea typeface="Verdana"/>
                <a:cs typeface="Verdana"/>
                <a:sym typeface="Verdana"/>
              </a:rPr>
              <a:t>Article from Learning Forward on Norms: </a:t>
            </a:r>
            <a:r>
              <a:rPr lang="en" sz="1000" u="sng">
                <a:solidFill>
                  <a:schemeClr val="hlink"/>
                </a:solidFill>
                <a:highlight>
                  <a:srgbClr val="FFFF00"/>
                </a:highlight>
                <a:latin typeface="Verdana"/>
                <a:ea typeface="Verdana"/>
                <a:cs typeface="Verdana"/>
                <a:sym typeface="Verdana"/>
                <a:hlinkClick r:id="rId3"/>
              </a:rPr>
              <a:t>https://drive.google.com/file/d/1eWVOwr7wqmDj9E0DAhqmqAG_CWZJ8XTq/view?usp=sharing</a:t>
            </a:r>
            <a:r>
              <a:rPr lang="en" sz="1000">
                <a:solidFill>
                  <a:schemeClr val="dk1"/>
                </a:solidFill>
                <a:highlight>
                  <a:srgbClr val="FFFF00"/>
                </a:highlight>
                <a:latin typeface="Verdana"/>
                <a:ea typeface="Verdana"/>
                <a:cs typeface="Verdana"/>
                <a:sym typeface="Verdana"/>
              </a:rPr>
              <a:t> (lean into this one</a:t>
            </a:r>
            <a:r>
              <a:rPr lang="en" sz="1000">
                <a:highlight>
                  <a:srgbClr val="FFFF00"/>
                </a:highlight>
              </a:rPr>
              <a:t>)</a:t>
            </a:r>
            <a:endParaRPr sz="1000">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Some call them “norms”, some community agreements</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Remember when you looked at the learning environment questions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How will you know the norms are effective-being effective means the overall functioning and results of the team.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Discuss language around norms (Aguilar refers to) and Community Agreements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000"/>
              <a:buFont typeface="Verdana"/>
              <a:buNone/>
            </a:pPr>
            <a:r>
              <a:t/>
            </a:r>
            <a:endParaRPr sz="1000"/>
          </a:p>
          <a:p>
            <a:pPr indent="0" lvl="0" marL="0" rtl="0" algn="l">
              <a:lnSpc>
                <a:spcPct val="115000"/>
              </a:lnSpc>
              <a:spcBef>
                <a:spcPts val="0"/>
              </a:spcBef>
              <a:spcAft>
                <a:spcPts val="0"/>
              </a:spcAft>
              <a:buClr>
                <a:schemeClr val="dk1"/>
              </a:buClr>
              <a:buSzPts val="1000"/>
              <a:buFont typeface="Verdana"/>
              <a:buNone/>
            </a:pPr>
            <a:r>
              <a:rPr b="1" lang="en" sz="1000"/>
              <a:t>Going back to them, and using the team assessment in the book. (pg. ????)</a:t>
            </a:r>
            <a:endParaRPr b="1" sz="1000"/>
          </a:p>
        </p:txBody>
      </p:sp>
      <p:sp>
        <p:nvSpPr>
          <p:cNvPr id="564" name="Google Shape;564;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200">
                <a:solidFill>
                  <a:srgbClr val="202124"/>
                </a:solidFill>
                <a:highlight>
                  <a:srgbClr val="FFFFFF"/>
                </a:highlight>
                <a:latin typeface="Roboto"/>
                <a:ea typeface="Roboto"/>
                <a:cs typeface="Roboto"/>
                <a:sym typeface="Roboto"/>
              </a:rPr>
              <a:t>Assume good Intent.  But what  is </a:t>
            </a:r>
            <a:r>
              <a:rPr b="1" lang="en" sz="1200">
                <a:solidFill>
                  <a:srgbClr val="202124"/>
                </a:solidFill>
                <a:highlight>
                  <a:srgbClr val="FFFFFF"/>
                </a:highlight>
                <a:latin typeface="Roboto"/>
                <a:ea typeface="Roboto"/>
                <a:cs typeface="Roboto"/>
                <a:sym typeface="Roboto"/>
              </a:rPr>
              <a:t>the motivation or purpose behind our action</a:t>
            </a:r>
            <a:r>
              <a:rPr lang="en" sz="1200">
                <a:solidFill>
                  <a:srgbClr val="202124"/>
                </a:solidFill>
                <a:highlight>
                  <a:srgbClr val="FFFFFF"/>
                </a:highlight>
                <a:latin typeface="Roboto"/>
                <a:ea typeface="Roboto"/>
                <a:cs typeface="Roboto"/>
                <a:sym typeface="Roboto"/>
              </a:rPr>
              <a:t>. Although our intent may be good, if it is not communicated well or the behavior that follows doesn't match it, then the outcome or the results  will not go as planned.</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p:txBody>
      </p:sp>
      <p:sp>
        <p:nvSpPr>
          <p:cNvPr id="584" name="Google Shape;584;p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Talking Points: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Our work as a ‘systems coach’ is around identifying systems which work together to bring or inhibit action or outcomes. There are systems also around decision making in your division or within schools.  Those systems can promote or inhibit the work being done. Think about a team that you are coaching.  I have worked with teams that cannot make decisions or are hesitate to develop action steps or if they do, do not follow through with actions steps.</a:t>
            </a:r>
            <a:endParaRPr/>
          </a:p>
        </p:txBody>
      </p:sp>
      <p:sp>
        <p:nvSpPr>
          <p:cNvPr id="606" name="Google Shape;606;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
              <a:t>Presenter: </a:t>
            </a:r>
            <a:endParaRPr/>
          </a:p>
          <a:p>
            <a:pPr indent="0" lvl="0" marL="0" rtl="0" algn="l">
              <a:lnSpc>
                <a:spcPct val="100000"/>
              </a:lnSpc>
              <a:spcBef>
                <a:spcPts val="0"/>
              </a:spcBef>
              <a:spcAft>
                <a:spcPts val="0"/>
              </a:spcAft>
              <a:buClr>
                <a:schemeClr val="dk1"/>
              </a:buClr>
              <a:buSzPts val="1400"/>
              <a:buFont typeface="Arial"/>
              <a:buNone/>
            </a:pPr>
            <a:r>
              <a:rPr b="1" lang="en"/>
              <a:t>Notes: </a:t>
            </a:r>
            <a:endParaRPr b="1"/>
          </a:p>
          <a:p>
            <a:pPr indent="-304800" lvl="0" marL="457200" rtl="0" algn="l">
              <a:lnSpc>
                <a:spcPct val="100000"/>
              </a:lnSpc>
              <a:spcBef>
                <a:spcPts val="0"/>
              </a:spcBef>
              <a:spcAft>
                <a:spcPts val="0"/>
              </a:spcAft>
              <a:buClr>
                <a:schemeClr val="dk1"/>
              </a:buClr>
              <a:buSzPts val="1200"/>
              <a:buFont typeface="Verdana"/>
              <a:buChar char="●"/>
            </a:pPr>
            <a:r>
              <a:rPr lang="en"/>
              <a:t>Encourage teams to refer to our norms - safe space</a:t>
            </a:r>
            <a:endParaRPr/>
          </a:p>
          <a:p>
            <a:pPr indent="0" lvl="0" marL="0" rtl="0" algn="l">
              <a:lnSpc>
                <a:spcPct val="100000"/>
              </a:lnSpc>
              <a:spcBef>
                <a:spcPts val="0"/>
              </a:spcBef>
              <a:spcAft>
                <a:spcPts val="0"/>
              </a:spcAft>
              <a:buClr>
                <a:schemeClr val="dk1"/>
              </a:buClr>
              <a:buSzPts val="1400"/>
              <a:buFont typeface="Verdana"/>
              <a:buNone/>
            </a:pPr>
            <a:r>
              <a:t/>
            </a:r>
            <a:endParaRPr/>
          </a:p>
          <a:p>
            <a:pPr indent="0" lvl="0" marL="0" rtl="0" algn="l">
              <a:lnSpc>
                <a:spcPct val="100000"/>
              </a:lnSpc>
              <a:spcBef>
                <a:spcPts val="0"/>
              </a:spcBef>
              <a:spcAft>
                <a:spcPts val="0"/>
              </a:spcAft>
              <a:buClr>
                <a:schemeClr val="dk1"/>
              </a:buClr>
              <a:buSzPts val="1400"/>
              <a:buFont typeface="Verdana"/>
              <a:buNone/>
            </a:pPr>
            <a:r>
              <a:t/>
            </a:r>
            <a:endParaRPr/>
          </a:p>
          <a:p>
            <a:pPr indent="0" lvl="0" marL="0" rtl="0" algn="l">
              <a:lnSpc>
                <a:spcPct val="100000"/>
              </a:lnSpc>
              <a:spcBef>
                <a:spcPts val="0"/>
              </a:spcBef>
              <a:spcAft>
                <a:spcPts val="0"/>
              </a:spcAft>
              <a:buClr>
                <a:schemeClr val="dk1"/>
              </a:buClr>
              <a:buSzPts val="1400"/>
              <a:buFont typeface="Verdana"/>
              <a:buNone/>
            </a:pPr>
            <a:r>
              <a:t/>
            </a:r>
            <a:endParaRPr/>
          </a:p>
          <a:p>
            <a:pPr indent="0" lvl="0" marL="0" rtl="0" algn="l">
              <a:lnSpc>
                <a:spcPct val="100000"/>
              </a:lnSpc>
              <a:spcBef>
                <a:spcPts val="0"/>
              </a:spcBef>
              <a:spcAft>
                <a:spcPts val="0"/>
              </a:spcAft>
              <a:buClr>
                <a:schemeClr val="dk1"/>
              </a:buClr>
              <a:buSzPts val="1400"/>
              <a:buFont typeface="Verdana"/>
              <a:buNone/>
            </a:pPr>
            <a:r>
              <a:t/>
            </a:r>
            <a:endParaRPr/>
          </a:p>
          <a:p>
            <a:pPr indent="0" lvl="0" marL="0" rtl="0" algn="l">
              <a:lnSpc>
                <a:spcPct val="100000"/>
              </a:lnSpc>
              <a:spcBef>
                <a:spcPts val="0"/>
              </a:spcBef>
              <a:spcAft>
                <a:spcPts val="0"/>
              </a:spcAft>
              <a:buClr>
                <a:schemeClr val="dk1"/>
              </a:buClr>
              <a:buSzPts val="1400"/>
              <a:buFont typeface="Verdana"/>
              <a:buNone/>
            </a:pPr>
            <a:r>
              <a:t/>
            </a:r>
            <a:endParaRPr sz="1100">
              <a:latin typeface="Verdana"/>
              <a:ea typeface="Verdana"/>
              <a:cs typeface="Verdana"/>
              <a:sym typeface="Verdana"/>
            </a:endParaRPr>
          </a:p>
        </p:txBody>
      </p:sp>
      <p:sp>
        <p:nvSpPr>
          <p:cNvPr id="140" name="Google Shape;140;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000"/>
              <a:t>3:00 minute video.</a:t>
            </a:r>
            <a:endParaRPr b="1"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rPr lang="en" sz="1200">
                <a:solidFill>
                  <a:schemeClr val="dk1"/>
                </a:solidFill>
              </a:rPr>
              <a:t>Activity: Before you watch this video I want you to think of a team that may not be functioning as you hoped. After several coaching sessions with either the division coach and/or your coaching, they keep admiring the data, seem resistant to making instructional changes, attendance at the meeting is very inconsistent, principal is not involved etc etc  .  Is the team functioning at a hierarchical level or is it facultative.	Watch this video:</a:t>
            </a:r>
            <a:endParaRPr sz="1200">
              <a:solidFill>
                <a:schemeClr val="dk1"/>
              </a:solidFill>
            </a:endParaRPr>
          </a:p>
          <a:p>
            <a:pPr indent="0" lvl="0" marL="0" rtl="0" algn="l">
              <a:lnSpc>
                <a:spcPct val="115000"/>
              </a:lnSpc>
              <a:spcBef>
                <a:spcPts val="0"/>
              </a:spcBef>
              <a:spcAft>
                <a:spcPts val="0"/>
              </a:spcAft>
              <a:buClr>
                <a:schemeClr val="dk1"/>
              </a:buClr>
              <a:buSzPts val="1100"/>
              <a:buFont typeface="Verdana"/>
              <a:buNone/>
            </a:pPr>
            <a:r>
              <a:rPr lang="en" sz="1200">
                <a:solidFill>
                  <a:schemeClr val="dk1"/>
                </a:solidFill>
                <a:latin typeface="Verdana"/>
                <a:ea typeface="Verdana"/>
                <a:cs typeface="Verdana"/>
                <a:sym typeface="Verdana"/>
              </a:rPr>
              <a:t>●</a:t>
            </a:r>
            <a:r>
              <a:rPr lang="en" sz="1200">
                <a:solidFill>
                  <a:schemeClr val="dk1"/>
                </a:solidFill>
                <a:highlight>
                  <a:srgbClr val="FFFFFF"/>
                </a:highlight>
              </a:rPr>
              <a:t>Aguilar: Coaches using a systems-thinking approach are  looking closely at context, power, and identity.</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Calibri"/>
              <a:buNone/>
            </a:pPr>
            <a:r>
              <a:rPr lang="en" sz="1200">
                <a:solidFill>
                  <a:schemeClr val="dk1"/>
                </a:solidFill>
                <a:latin typeface="Verdana"/>
                <a:ea typeface="Verdana"/>
                <a:cs typeface="Verdana"/>
                <a:sym typeface="Verdana"/>
              </a:rPr>
              <a:t>●</a:t>
            </a:r>
            <a:r>
              <a:rPr lang="en" sz="1200">
                <a:solidFill>
                  <a:schemeClr val="dk1"/>
                </a:solidFill>
                <a:highlight>
                  <a:srgbClr val="FFFF00"/>
                </a:highlight>
              </a:rPr>
              <a:t>Because Teaming is so important to a division and to a school as the unit of intervention, do SLT feel they have the power and authority to make changes? Does the DLT give power to admin? </a:t>
            </a:r>
            <a:endParaRPr sz="12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Calibri"/>
              <a:buNone/>
            </a:pPr>
            <a:r>
              <a:rPr lang="en" sz="1200">
                <a:solidFill>
                  <a:schemeClr val="dk1"/>
                </a:solidFill>
                <a:latin typeface="Verdana"/>
                <a:ea typeface="Verdana"/>
                <a:cs typeface="Verdana"/>
                <a:sym typeface="Verdana"/>
              </a:rPr>
              <a:t>●</a:t>
            </a:r>
            <a:r>
              <a:rPr lang="en" sz="1200">
                <a:solidFill>
                  <a:schemeClr val="dk1"/>
                </a:solidFill>
                <a:highlight>
                  <a:srgbClr val="FFFF00"/>
                </a:highlight>
              </a:rPr>
              <a:t>As Systems coaches - we need to know the level of input/this speaks to transparency/effective communication and making sure the right people with the power and authority are sitting around the table.</a:t>
            </a:r>
            <a:endParaRPr sz="1200">
              <a:solidFill>
                <a:schemeClr val="dk1"/>
              </a:solidFill>
              <a:highlight>
                <a:srgbClr val="FFFF00"/>
              </a:highlight>
            </a:endParaRPr>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Calibri"/>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Activity:</a:t>
            </a:r>
            <a:endParaRPr b="1" sz="1000">
              <a:solidFill>
                <a:schemeClr val="dk1"/>
              </a:solidFill>
              <a:latin typeface="Verdana"/>
              <a:ea typeface="Verdana"/>
              <a:cs typeface="Verdana"/>
              <a:sym typeface="Verdana"/>
            </a:endParaRPr>
          </a:p>
          <a:p>
            <a:pPr indent="0" lvl="0" marL="0" rtl="0" algn="l">
              <a:lnSpc>
                <a:spcPct val="107916"/>
              </a:lnSpc>
              <a:spcBef>
                <a:spcPts val="0"/>
              </a:spcBef>
              <a:spcAft>
                <a:spcPts val="800"/>
              </a:spcAft>
              <a:buClr>
                <a:schemeClr val="dk1"/>
              </a:buClr>
              <a:buSzPts val="1100"/>
              <a:buFont typeface="Arial"/>
              <a:buNone/>
            </a:pPr>
            <a:r>
              <a:rPr lang="en" sz="1200">
                <a:solidFill>
                  <a:schemeClr val="dk1"/>
                </a:solidFill>
              </a:rPr>
              <a:t>Video - </a:t>
            </a:r>
            <a:r>
              <a:rPr lang="en" sz="1200" u="sng">
                <a:solidFill>
                  <a:srgbClr val="1155CC"/>
                </a:solidFill>
                <a:hlinkClick r:id="rId2">
                  <a:extLst>
                    <a:ext uri="{A12FA001-AC4F-418D-AE19-62706E023703}">
                      <ahyp:hlinkClr val="tx"/>
                    </a:ext>
                  </a:extLst>
                </a:hlinkClick>
              </a:rPr>
              <a:t>Decision-Making Ladder</a:t>
            </a:r>
            <a:endParaRPr b="1" sz="1000">
              <a:solidFill>
                <a:schemeClr val="dk1"/>
              </a:solidFill>
              <a:latin typeface="Verdana"/>
              <a:ea typeface="Verdana"/>
              <a:cs typeface="Verdana"/>
              <a:sym typeface="Verdana"/>
            </a:endParaRPr>
          </a:p>
        </p:txBody>
      </p:sp>
      <p:sp>
        <p:nvSpPr>
          <p:cNvPr id="615" name="Google Shape;615;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Time: </a:t>
            </a:r>
            <a:r>
              <a:rPr lang="en" sz="1000">
                <a:solidFill>
                  <a:schemeClr val="dk1"/>
                </a:solidFill>
                <a:latin typeface="Verdana"/>
                <a:ea typeface="Verdana"/>
                <a:cs typeface="Verdana"/>
                <a:sym typeface="Verdana"/>
              </a:rPr>
              <a:t>11:37</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Presenter: Roberta</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Chat Box:</a:t>
            </a:r>
            <a:r>
              <a:rPr lang="en" sz="1000">
                <a:solidFill>
                  <a:schemeClr val="dk1"/>
                </a:solidFill>
                <a:latin typeface="Verdana"/>
                <a:ea typeface="Verdana"/>
                <a:cs typeface="Verdana"/>
                <a:sym typeface="Verdana"/>
              </a:rPr>
              <a:t> </a:t>
            </a:r>
            <a:r>
              <a:rPr lang="en" sz="1000" u="sng">
                <a:solidFill>
                  <a:schemeClr val="hlink"/>
                </a:solidFill>
                <a:latin typeface="Verdana"/>
                <a:ea typeface="Verdana"/>
                <a:cs typeface="Verdana"/>
                <a:sym typeface="Verdana"/>
                <a:hlinkClick r:id="rId2"/>
              </a:rPr>
              <a:t>https://drive.google.com/file/d/12tZ7n-K9-GNrfeAmswIAWJBVXIUmQE5o/view?usp=sharing</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200">
                <a:solidFill>
                  <a:schemeClr val="dk1"/>
                </a:solidFill>
                <a:highlight>
                  <a:srgbClr val="FFFF00"/>
                </a:highlight>
              </a:rPr>
              <a:t>There are no wrong levels of decision making authority. They vary from being very hierarchical (Stages 1-2-3) to more facilitative with great latitude in making decisions and implementing the decision.  If you want to be trusted, you will achieve best results if you are honest about what you are needing from the team. For example, do not pretend to want your team’s input on whether to make a decision when it has already been decided.</a:t>
            </a:r>
            <a:endParaRPr sz="1200">
              <a:solidFill>
                <a:schemeClr val="dk1"/>
              </a:solidFill>
              <a:highlight>
                <a:srgbClr val="FFFF00"/>
              </a:highlight>
            </a:endParaRPr>
          </a:p>
          <a:p>
            <a:pPr indent="-292100" lvl="0" marL="457200" rtl="0" algn="l">
              <a:lnSpc>
                <a:spcPct val="115000"/>
              </a:lnSpc>
              <a:spcBef>
                <a:spcPts val="0"/>
              </a:spcBef>
              <a:spcAft>
                <a:spcPts val="0"/>
              </a:spcAft>
              <a:buClr>
                <a:schemeClr val="dk1"/>
              </a:buClr>
              <a:buSzPts val="1000"/>
              <a:buFont typeface="Verdana"/>
              <a:buChar char="●"/>
            </a:pPr>
            <a:r>
              <a:rPr lang="en" sz="1200">
                <a:solidFill>
                  <a:schemeClr val="dk1"/>
                </a:solidFill>
                <a:highlight>
                  <a:srgbClr val="FFFF00"/>
                </a:highlight>
              </a:rPr>
              <a:t>This also speaks to the Smarter Document-what is the purpose of the team/their decision making authority. </a:t>
            </a:r>
            <a:r>
              <a:rPr lang="en" sz="1200">
                <a:solidFill>
                  <a:schemeClr val="dk1"/>
                </a:solidFill>
              </a:rPr>
              <a:t> Does this document help teams understand their level of authority?  </a:t>
            </a:r>
            <a:endParaRPr sz="1200">
              <a:solidFill>
                <a:schemeClr val="dk1"/>
              </a:solidFill>
            </a:endParaRPr>
          </a:p>
          <a:p>
            <a:pPr indent="-228600" lvl="0" marL="457200" rtl="0" algn="l">
              <a:lnSpc>
                <a:spcPct val="115000"/>
              </a:lnSpc>
              <a:spcBef>
                <a:spcPts val="0"/>
              </a:spcBef>
              <a:spcAft>
                <a:spcPts val="0"/>
              </a:spcAft>
              <a:buClr>
                <a:schemeClr val="dk1"/>
              </a:buClr>
              <a:buSzPts val="10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Activity:</a:t>
            </a:r>
            <a:endParaRPr/>
          </a:p>
        </p:txBody>
      </p:sp>
      <p:sp>
        <p:nvSpPr>
          <p:cNvPr id="622" name="Google Shape;622;p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8" name="Google Shape;628;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0" lvl="0" marL="457200" rtl="0" algn="l">
              <a:lnSpc>
                <a:spcPct val="115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lang="en" sz="1000">
                <a:latin typeface="Verdana"/>
                <a:ea typeface="Verdana"/>
                <a:cs typeface="Verdana"/>
                <a:sym typeface="Verdana"/>
              </a:rPr>
              <a:t>Video - </a:t>
            </a:r>
            <a:r>
              <a:rPr lang="en" sz="1000" u="sng">
                <a:solidFill>
                  <a:schemeClr val="hlink"/>
                </a:solidFill>
                <a:latin typeface="Verdana"/>
                <a:ea typeface="Verdana"/>
                <a:cs typeface="Verdana"/>
                <a:sym typeface="Verdana"/>
                <a:hlinkClick r:id="rId2"/>
              </a:rPr>
              <a:t>https://drive.google.com/file/d/19whxSPt2rDhZk0TgSj3oXaBhUzHnftur/view</a:t>
            </a:r>
            <a:endParaRPr sz="1000">
              <a:latin typeface="Verdana"/>
              <a:ea typeface="Verdana"/>
              <a:cs typeface="Verdana"/>
              <a:sym typeface="Verdan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5" name="Google Shape;635;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 </a:t>
            </a:r>
            <a:r>
              <a:rPr lang="en" sz="1000" u="sng">
                <a:solidFill>
                  <a:schemeClr val="hlink"/>
                </a:solidFill>
                <a:latin typeface="Verdana"/>
                <a:ea typeface="Verdana"/>
                <a:cs typeface="Verdana"/>
                <a:sym typeface="Verdana"/>
                <a:hlinkClick r:id="rId2"/>
              </a:rPr>
              <a:t>https://drive.google.com/file/d/1MHMixPhzmbRQCk9cCizw8-r8OWJPUP7L/view?usp=sharing</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rgbClr val="3C4043"/>
                </a:solidFill>
                <a:highlight>
                  <a:schemeClr val="lt1"/>
                </a:highlight>
                <a:latin typeface="Verdana"/>
                <a:ea typeface="Verdana"/>
                <a:cs typeface="Verdana"/>
                <a:sym typeface="Verdana"/>
              </a:rPr>
              <a:t>This is an opportunity to cycle back to meeting procedures/processes. Decision making, community agreements!!</a:t>
            </a:r>
            <a:endParaRPr sz="1000">
              <a:solidFill>
                <a:srgbClr val="3C4043"/>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rgbClr val="3C4043"/>
              </a:buClr>
              <a:buSzPts val="1000"/>
              <a:buFont typeface="Verdana"/>
              <a:buChar char="●"/>
            </a:pPr>
            <a:r>
              <a:rPr lang="en" sz="1000">
                <a:solidFill>
                  <a:srgbClr val="3C4043"/>
                </a:solidFill>
                <a:highlight>
                  <a:schemeClr val="lt1"/>
                </a:highlight>
                <a:latin typeface="Verdana"/>
                <a:ea typeface="Verdana"/>
                <a:cs typeface="Verdana"/>
                <a:sym typeface="Verdana"/>
              </a:rPr>
              <a:t>Meeting norms and roles and responsibility definitions are so important in supporting effective meetings. </a:t>
            </a:r>
            <a:endParaRPr sz="1000">
              <a:solidFill>
                <a:srgbClr val="3C4043"/>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rgbClr val="3C4043"/>
              </a:buClr>
              <a:buSzPts val="1000"/>
              <a:buFont typeface="Verdana"/>
              <a:buChar char="●"/>
            </a:pPr>
            <a:r>
              <a:rPr lang="en" sz="1000">
                <a:solidFill>
                  <a:srgbClr val="3C4043"/>
                </a:solidFill>
                <a:highlight>
                  <a:schemeClr val="lt1"/>
                </a:highlight>
                <a:latin typeface="Verdana"/>
                <a:ea typeface="Verdana"/>
                <a:cs typeface="Verdana"/>
                <a:sym typeface="Verdana"/>
              </a:rPr>
              <a:t>Team members must be active listeners as well as active participants.  Each team member has important input for meetings. </a:t>
            </a:r>
            <a:endParaRPr sz="1000">
              <a:solidFill>
                <a:srgbClr val="3C4043"/>
              </a:solidFill>
              <a:highlight>
                <a:schemeClr val="lt1"/>
              </a:highlight>
              <a:latin typeface="Verdana"/>
              <a:ea typeface="Verdana"/>
              <a:cs typeface="Verdana"/>
              <a:sym typeface="Verdana"/>
            </a:endParaRPr>
          </a:p>
          <a:p>
            <a:pPr indent="-292100" lvl="0" marL="457200" rtl="0" algn="l">
              <a:lnSpc>
                <a:spcPct val="115000"/>
              </a:lnSpc>
              <a:spcBef>
                <a:spcPts val="0"/>
              </a:spcBef>
              <a:spcAft>
                <a:spcPts val="0"/>
              </a:spcAft>
              <a:buClr>
                <a:srgbClr val="3C4043"/>
              </a:buClr>
              <a:buSzPts val="1000"/>
              <a:buFont typeface="Verdana"/>
              <a:buChar char="●"/>
            </a:pPr>
            <a:r>
              <a:rPr lang="en" sz="1000">
                <a:solidFill>
                  <a:srgbClr val="3C4043"/>
                </a:solidFill>
                <a:highlight>
                  <a:schemeClr val="lt1"/>
                </a:highlight>
                <a:latin typeface="Verdana"/>
                <a:ea typeface="Verdana"/>
                <a:cs typeface="Verdana"/>
                <a:sym typeface="Verdana"/>
              </a:rPr>
              <a:t>Use of team members- i.e. the Encourager Role can be used to solicit feedback from each team member</a:t>
            </a:r>
            <a:endParaRPr sz="1000">
              <a:solidFill>
                <a:srgbClr val="3C4043"/>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200">
              <a:solidFill>
                <a:srgbClr val="3C4043"/>
              </a:solidFill>
              <a:highlight>
                <a:srgbClr val="FFFFFF"/>
              </a:high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rPr lang="en"/>
              <a:t>End of Day 1</a:t>
            </a:r>
            <a:endParaRPr/>
          </a:p>
        </p:txBody>
      </p:sp>
      <p:sp>
        <p:nvSpPr>
          <p:cNvPr id="643" name="Google Shape;643;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a6b3666f9e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g2a6b3666f9e_0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0" name="Google Shape;650;g2a6b3666f9e_0_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a15433797a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2a15433797a_0_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Day 2</a:t>
            </a:r>
            <a:endParaRPr/>
          </a:p>
        </p:txBody>
      </p:sp>
      <p:sp>
        <p:nvSpPr>
          <p:cNvPr id="658" name="Google Shape;658;g2a15433797a_0_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a15433797a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g2a15433797a_0_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5" name="Google Shape;665;g2a15433797a_0_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a15433797a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Talking Points:</a:t>
            </a:r>
            <a:endParaRPr sz="1100">
              <a:solidFill>
                <a:schemeClr val="dk1"/>
              </a:solidFill>
            </a:endParaRPr>
          </a:p>
          <a:p>
            <a:pPr indent="-311150" lvl="0" marL="457200" rtl="0" algn="l">
              <a:lnSpc>
                <a:spcPct val="115000"/>
              </a:lnSpc>
              <a:spcBef>
                <a:spcPts val="0"/>
              </a:spcBef>
              <a:spcAft>
                <a:spcPts val="0"/>
              </a:spcAft>
              <a:buClr>
                <a:schemeClr val="dk1"/>
              </a:buClr>
              <a:buSzPts val="1300"/>
              <a:buFont typeface="Verdana"/>
              <a:buChar char="●"/>
            </a:pPr>
            <a:r>
              <a:rPr lang="en" sz="1300">
                <a:solidFill>
                  <a:srgbClr val="00212C"/>
                </a:solidFill>
                <a:highlight>
                  <a:schemeClr val="lt1"/>
                </a:highlight>
              </a:rPr>
              <a:t>3 main chunks to these learning intentions: </a:t>
            </a:r>
            <a:endParaRPr sz="1300">
              <a:solidFill>
                <a:srgbClr val="00212C"/>
              </a:solidFill>
              <a:highlight>
                <a:schemeClr val="lt1"/>
              </a:highlight>
            </a:endParaRPr>
          </a:p>
          <a:p>
            <a:pPr indent="-304800" lvl="0" marL="457200" rtl="0" algn="l">
              <a:lnSpc>
                <a:spcPct val="115000"/>
              </a:lnSpc>
              <a:spcBef>
                <a:spcPts val="0"/>
              </a:spcBef>
              <a:spcAft>
                <a:spcPts val="0"/>
              </a:spcAft>
              <a:buClr>
                <a:schemeClr val="dk1"/>
              </a:buClr>
              <a:buSzPts val="1200"/>
              <a:buFont typeface="Verdana"/>
              <a:buChar char="●"/>
            </a:pPr>
            <a:r>
              <a:rPr lang="en" sz="1300">
                <a:solidFill>
                  <a:srgbClr val="00212C"/>
                </a:solidFill>
                <a:highlight>
                  <a:schemeClr val="lt1"/>
                </a:highlight>
              </a:rPr>
              <a:t>Highly effective teams  An aligned communication system,  Aligned Professional Learning for staff, inclusive of coaching</a:t>
            </a:r>
            <a:r>
              <a:rPr b="1" lang="en" sz="1300">
                <a:solidFill>
                  <a:srgbClr val="00212C"/>
                </a:solidFill>
                <a:highlight>
                  <a:schemeClr val="lt1"/>
                </a:highlight>
                <a:latin typeface="Verdana"/>
                <a:ea typeface="Verdana"/>
                <a:cs typeface="Verdana"/>
                <a:sym typeface="Verdana"/>
              </a:rPr>
              <a:t> </a:t>
            </a:r>
            <a:endParaRPr b="1" sz="1300">
              <a:solidFill>
                <a:srgbClr val="222222"/>
              </a:solidFill>
              <a:highlight>
                <a:schemeClr val="lt1"/>
              </a:highlight>
              <a:latin typeface="Verdana"/>
              <a:ea typeface="Verdana"/>
              <a:cs typeface="Verdana"/>
              <a:sym typeface="Verdana"/>
            </a:endParaRPr>
          </a:p>
          <a:p>
            <a:pPr indent="0" lvl="0" marL="0" rtl="0" algn="l">
              <a:lnSpc>
                <a:spcPct val="115000"/>
              </a:lnSpc>
              <a:spcBef>
                <a:spcPts val="0"/>
              </a:spcBef>
              <a:spcAft>
                <a:spcPts val="0"/>
              </a:spcAft>
              <a:buSzPts val="1400"/>
              <a:buNone/>
            </a:pPr>
            <a:r>
              <a:t/>
            </a:r>
            <a:endParaRPr b="1" sz="11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i="1"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b="1" sz="1000">
              <a:latin typeface="Verdana"/>
              <a:ea typeface="Verdana"/>
              <a:cs typeface="Verdana"/>
              <a:sym typeface="Verdana"/>
            </a:endParaRPr>
          </a:p>
        </p:txBody>
      </p:sp>
      <p:sp>
        <p:nvSpPr>
          <p:cNvPr id="674" name="Google Shape;674;g2a15433797a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highlight>
                  <a:srgbClr val="FFFF00"/>
                </a:highlight>
                <a:latin typeface="Verdana"/>
                <a:ea typeface="Verdana"/>
                <a:cs typeface="Verdana"/>
                <a:sym typeface="Verdana"/>
                <a:hlinkClick r:id="rId2"/>
              </a:rPr>
              <a:t>Pre-work - Assessment</a:t>
            </a:r>
            <a:r>
              <a:rPr lang="en" sz="1000">
                <a:highlight>
                  <a:srgbClr val="FFFF00"/>
                </a:highlight>
              </a:rPr>
              <a:t> - Need to figure out where to do this! Day 1 or beginning of Day 2</a:t>
            </a:r>
            <a:endParaRPr sz="1000">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Of course, a team is made up of individuals. As the coach, </a:t>
            </a:r>
            <a:r>
              <a:rPr i="1" lang="en" sz="1000">
                <a:latin typeface="Verdana"/>
                <a:ea typeface="Verdana"/>
                <a:cs typeface="Verdana"/>
                <a:sym typeface="Verdana"/>
              </a:rPr>
              <a:t>you set the tone</a:t>
            </a:r>
            <a:r>
              <a:rPr lang="en" sz="1000">
                <a:latin typeface="Verdana"/>
                <a:ea typeface="Verdana"/>
                <a:cs typeface="Verdana"/>
                <a:sym typeface="Verdana"/>
              </a:rPr>
              <a:t> for the group! As you look ahead to Day 2, try to take a little time to think about yourself and what </a:t>
            </a:r>
            <a:r>
              <a:rPr b="1" lang="en" sz="1000">
                <a:latin typeface="Verdana"/>
                <a:ea typeface="Verdana"/>
                <a:cs typeface="Verdana"/>
                <a:sym typeface="Verdana"/>
              </a:rPr>
              <a:t>YOU </a:t>
            </a:r>
            <a:r>
              <a:rPr lang="en" sz="1000">
                <a:latin typeface="Verdana"/>
                <a:ea typeface="Verdana"/>
                <a:cs typeface="Verdana"/>
                <a:sym typeface="Verdana"/>
              </a:rPr>
              <a:t>bring to the group. We’ll also be consider ways you, as the coach, can help strengthen team members skills, engagement and approaches to conflict.</a:t>
            </a:r>
            <a:endParaRPr sz="1000">
              <a:latin typeface="Verdana"/>
              <a:ea typeface="Verdana"/>
              <a:cs typeface="Verdana"/>
              <a:sym typeface="Verdana"/>
            </a:endParaRPr>
          </a:p>
          <a:p>
            <a:pPr indent="0" lvl="0" marL="0" rtl="0" algn="l">
              <a:lnSpc>
                <a:spcPct val="115000"/>
              </a:lnSpc>
              <a:spcBef>
                <a:spcPts val="0"/>
              </a:spcBef>
              <a:spcAft>
                <a:spcPts val="0"/>
              </a:spcAft>
              <a:buSzPts val="1400"/>
              <a:buNone/>
            </a:pPr>
            <a:r>
              <a:t/>
            </a:r>
            <a:endParaRPr sz="1000">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rtl="0" algn="l">
              <a:lnSpc>
                <a:spcPct val="100000"/>
              </a:lnSpc>
              <a:spcBef>
                <a:spcPts val="0"/>
              </a:spcBef>
              <a:spcAft>
                <a:spcPts val="0"/>
              </a:spcAft>
              <a:buClr>
                <a:schemeClr val="dk1"/>
              </a:buClr>
              <a:buSzPts val="12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000">
              <a:solidFill>
                <a:schemeClr val="dk1"/>
              </a:solidFill>
              <a:latin typeface="Verdana"/>
              <a:ea typeface="Verdana"/>
              <a:cs typeface="Verdana"/>
              <a:sym typeface="Verdana"/>
            </a:endParaRPr>
          </a:p>
        </p:txBody>
      </p:sp>
      <p:sp>
        <p:nvSpPr>
          <p:cNvPr id="150" name="Google Shape;150;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457200" lvl="0" marL="0" rtl="0" algn="l">
              <a:lnSpc>
                <a:spcPct val="100000"/>
              </a:lnSpc>
              <a:spcBef>
                <a:spcPts val="0"/>
              </a:spcBef>
              <a:spcAft>
                <a:spcPts val="0"/>
              </a:spcAft>
              <a:buClr>
                <a:schemeClr val="hlink"/>
              </a:buClr>
              <a:buSzPts val="1100"/>
              <a:buFont typeface="Verdana"/>
              <a:buNone/>
            </a:pPr>
            <a:r>
              <a:rPr lang="en" sz="1000" u="sng">
                <a:solidFill>
                  <a:schemeClr val="hlink"/>
                </a:solidFill>
                <a:latin typeface="Verdana"/>
                <a:ea typeface="Verdana"/>
                <a:cs typeface="Verdana"/>
                <a:sym typeface="Verdana"/>
                <a:hlinkClick r:id="rId2"/>
              </a:rPr>
              <a:t>50 Tips For Improving Your Emotional Intelligence</a:t>
            </a:r>
            <a:r>
              <a:rPr lang="en" sz="1000">
                <a:solidFill>
                  <a:schemeClr val="dk1"/>
                </a:solidFill>
                <a:latin typeface="Verdana"/>
                <a:ea typeface="Verdana"/>
                <a:cs typeface="Verdana"/>
                <a:sym typeface="Verdana"/>
              </a:rPr>
              <a: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 </a:t>
            </a:r>
            <a:r>
              <a:rPr lang="en" sz="1000">
                <a:solidFill>
                  <a:schemeClr val="dk1"/>
                </a:solidFill>
                <a:latin typeface="Verdana"/>
                <a:ea typeface="Verdana"/>
                <a:cs typeface="Verdana"/>
                <a:sym typeface="Verdana"/>
              </a:rPr>
              <a:t>So, my question for you today is How’s your Emotional Intelligence? Elena Aguilar really emphasizing how </a:t>
            </a:r>
            <a:r>
              <a:rPr i="1" lang="en" sz="1000">
                <a:solidFill>
                  <a:schemeClr val="dk1"/>
                </a:solidFill>
                <a:latin typeface="Verdana"/>
                <a:ea typeface="Verdana"/>
                <a:cs typeface="Verdana"/>
                <a:sym typeface="Verdana"/>
              </a:rPr>
              <a:t>team leaders</a:t>
            </a:r>
            <a:r>
              <a:rPr lang="en" sz="1000">
                <a:solidFill>
                  <a:schemeClr val="dk1"/>
                </a:solidFill>
                <a:latin typeface="Verdana"/>
                <a:ea typeface="Verdana"/>
                <a:cs typeface="Verdana"/>
                <a:sym typeface="Verdana"/>
              </a:rPr>
              <a:t> set the tone for your meetings. </a:t>
            </a:r>
            <a:r>
              <a:rPr lang="en" sz="1000">
                <a:solidFill>
                  <a:srgbClr val="423B43"/>
                </a:solidFill>
                <a:highlight>
                  <a:srgbClr val="FFFFFF"/>
                </a:highlight>
                <a:latin typeface="Verdana"/>
                <a:ea typeface="Verdana"/>
                <a:cs typeface="Verdana"/>
                <a:sym typeface="Verdana"/>
              </a:rPr>
              <a:t>Studies have proven the link between </a:t>
            </a:r>
            <a:r>
              <a:rPr lang="en" sz="1000">
                <a:solidFill>
                  <a:srgbClr val="DE00A5"/>
                </a:solidFill>
                <a:highlight>
                  <a:srgbClr val="FFFFFF"/>
                </a:highlight>
                <a:uFill>
                  <a:noFill/>
                </a:uFill>
                <a:latin typeface="Verdana"/>
                <a:ea typeface="Verdana"/>
                <a:cs typeface="Verdana"/>
                <a:sym typeface="Verdana"/>
                <a:hlinkClick r:id="rId3">
                  <a:extLst>
                    <a:ext uri="{A12FA001-AC4F-418D-AE19-62706E023703}">
                      <ahyp:hlinkClr val="tx"/>
                    </a:ext>
                  </a:extLst>
                </a:hlinkClick>
              </a:rPr>
              <a:t>emotional intelligence and career success</a:t>
            </a:r>
            <a:r>
              <a:rPr lang="en" sz="1000">
                <a:solidFill>
                  <a:srgbClr val="423B43"/>
                </a:solidFill>
                <a:highlight>
                  <a:srgbClr val="FFFFFF"/>
                </a:highlight>
                <a:latin typeface="Verdana"/>
                <a:ea typeface="Verdana"/>
                <a:cs typeface="Verdana"/>
                <a:sym typeface="Verdana"/>
              </a:rPr>
              <a:t>,</a:t>
            </a:r>
            <a:r>
              <a:rPr lang="en" sz="1000">
                <a:solidFill>
                  <a:srgbClr val="DE00A5"/>
                </a:solidFill>
                <a:highlight>
                  <a:srgbClr val="FFFFFF"/>
                </a:highlight>
                <a:uFill>
                  <a:noFill/>
                </a:uFill>
                <a:latin typeface="Verdana"/>
                <a:ea typeface="Verdana"/>
                <a:cs typeface="Verdana"/>
                <a:sym typeface="Verdana"/>
                <a:hlinkClick r:id="rId4">
                  <a:extLst>
                    <a:ext uri="{A12FA001-AC4F-418D-AE19-62706E023703}">
                      <ahyp:hlinkClr val="tx"/>
                    </a:ext>
                  </a:extLst>
                </a:hlinkClick>
              </a:rPr>
              <a:t> job performance</a:t>
            </a:r>
            <a:r>
              <a:rPr lang="en" sz="1000">
                <a:solidFill>
                  <a:srgbClr val="423B43"/>
                </a:solidFill>
                <a:highlight>
                  <a:srgbClr val="FFFFFF"/>
                </a:highlight>
                <a:latin typeface="Verdana"/>
                <a:ea typeface="Verdana"/>
                <a:cs typeface="Verdana"/>
                <a:sym typeface="Verdana"/>
              </a:rPr>
              <a:t>, and stronger mental health. </a:t>
            </a:r>
            <a:endParaRPr sz="1000">
              <a:solidFill>
                <a:srgbClr val="423B43"/>
              </a:solidFill>
              <a:highlight>
                <a:srgbClr val="FFFFFF"/>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lang="en" sz="1000">
                <a:solidFill>
                  <a:schemeClr val="dk1"/>
                </a:solidFill>
                <a:latin typeface="Verdana"/>
                <a:ea typeface="Verdana"/>
                <a:cs typeface="Verdana"/>
                <a:sym typeface="Verdana"/>
              </a:rPr>
              <a:t>We’re going to put you in breakout rooms again, with three different tasks. Let me give you the directions before you go, and you’ll also have written directions on the Padlet. Please assign someone to keep track of your time, a recorder and a reporter.</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First</a:t>
            </a:r>
            <a:r>
              <a:rPr lang="en" sz="1000">
                <a:solidFill>
                  <a:schemeClr val="dk1"/>
                </a:solidFill>
                <a:latin typeface="Verdana"/>
                <a:ea typeface="Verdana"/>
                <a:cs typeface="Verdana"/>
                <a:sym typeface="Verdana"/>
              </a:rPr>
              <a:t>, open the Jamboard and turn to the slide that corresponds to your group number. As a team read the descriptions in the orange boxes and match them to the correct EI skill in the yellow boxes. If you need help, refer to pages 16 and 17 in your book.</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Second,</a:t>
            </a:r>
            <a:r>
              <a:rPr lang="en" sz="1000">
                <a:solidFill>
                  <a:schemeClr val="dk1"/>
                </a:solidFill>
                <a:latin typeface="Verdana"/>
                <a:ea typeface="Verdana"/>
                <a:cs typeface="Verdana"/>
                <a:sym typeface="Verdana"/>
              </a:rPr>
              <a:t> open the 50 Tips for Improving Your EI article. Quickly scan the tips provided and each member in your room will choose 1 tip to share and why that tip resonates with you. If you have your EI self assessment nearby, look for tips in any area of growth you identified for yourself.</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latin typeface="Verdana"/>
                <a:ea typeface="Verdana"/>
                <a:cs typeface="Verdana"/>
                <a:sym typeface="Verdana"/>
              </a:rPr>
              <a:t>Training Activities:</a:t>
            </a:r>
            <a:endParaRPr sz="1000">
              <a:solidFill>
                <a:schemeClr val="dk1"/>
              </a:solidFill>
              <a:latin typeface="Verdana"/>
              <a:ea typeface="Verdana"/>
              <a:cs typeface="Verdana"/>
              <a:sym typeface="Verdana"/>
            </a:endParaRPr>
          </a:p>
          <a:p>
            <a:pPr indent="-292100" lvl="0" marL="457200" rtl="0" algn="l">
              <a:lnSpc>
                <a:spcPct val="100000"/>
              </a:lnSpc>
              <a:spcBef>
                <a:spcPts val="0"/>
              </a:spcBef>
              <a:spcAft>
                <a:spcPts val="0"/>
              </a:spcAft>
              <a:buClr>
                <a:schemeClr val="dk1"/>
              </a:buClr>
              <a:buSzPts val="1000"/>
              <a:buFont typeface="Verdana"/>
              <a:buAutoNum type="arabicPeriod"/>
            </a:pPr>
            <a:r>
              <a:rPr lang="en" sz="1000">
                <a:solidFill>
                  <a:schemeClr val="dk1"/>
                </a:solidFill>
                <a:latin typeface="Verdana"/>
                <a:ea typeface="Verdana"/>
                <a:cs typeface="Verdana"/>
                <a:sym typeface="Verdana"/>
              </a:rPr>
              <a:t>Refer to this other resource in their folder </a:t>
            </a:r>
            <a:r>
              <a:rPr lang="en" sz="1000" u="sng">
                <a:solidFill>
                  <a:schemeClr val="hlink"/>
                </a:solidFill>
                <a:latin typeface="Verdana"/>
                <a:ea typeface="Verdana"/>
                <a:cs typeface="Verdana"/>
                <a:sym typeface="Verdana"/>
                <a:hlinkClick r:id="rId5"/>
              </a:rPr>
              <a:t>50 Tips For Improving Your Emotional Intelligence</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The tips are broken down by domains. Scroll through quickly and highlight a couple strategies you will use to improve the areas you identified. Talk in your group about suggestions that made you pause and why. (4 min)</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AutoNum type="arabicPeriod"/>
            </a:pPr>
            <a:r>
              <a:rPr lang="en" sz="1000">
                <a:solidFill>
                  <a:schemeClr val="dk1"/>
                </a:solidFill>
                <a:latin typeface="Verdana"/>
                <a:ea typeface="Verdana"/>
                <a:cs typeface="Verdana"/>
                <a:sym typeface="Verdana"/>
              </a:rPr>
              <a:t>Pages 35-37 really talk about the implications for team leaders who are responsible for bringing groups of folks together. (4 min)</a:t>
            </a:r>
            <a:endParaRPr b="1"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As a leader your emotions matter the most. What does this bring up for you?</a:t>
            </a:r>
            <a:endParaRPr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As a leader you set the emotional standard</a:t>
            </a:r>
            <a:endParaRPr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You can intentionally spread positive feelings</a:t>
            </a:r>
            <a:endParaRPr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When people feel good, they work at their best</a:t>
            </a:r>
            <a:endParaRPr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The more emotionally demanding the work, the more empathetic the leader needs to be. </a:t>
            </a:r>
            <a:endParaRPr sz="1000">
              <a:solidFill>
                <a:schemeClr val="dk1"/>
              </a:solidFill>
              <a:latin typeface="Verdana"/>
              <a:ea typeface="Verdana"/>
              <a:cs typeface="Verdana"/>
              <a:sym typeface="Verdana"/>
            </a:endParaRPr>
          </a:p>
          <a:p>
            <a:pPr indent="-292100" lvl="1" marL="914400" rtl="0" algn="l">
              <a:lnSpc>
                <a:spcPct val="100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Leaders need to help a team build emotional intelligence</a:t>
            </a:r>
            <a:endParaRPr sz="1000">
              <a:solidFill>
                <a:schemeClr val="dk1"/>
              </a:solidFill>
              <a:latin typeface="Verdana"/>
              <a:ea typeface="Verdana"/>
              <a:cs typeface="Verdana"/>
              <a:sym typeface="Verdana"/>
            </a:endParaRPr>
          </a:p>
          <a:p>
            <a:pPr indent="457200" lvl="0" marL="0" rtl="0" algn="l">
              <a:lnSpc>
                <a:spcPct val="100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How might you use the questions on page 37 to explore your EI, particularly from a leadership lens?</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Verdana"/>
              <a:buNone/>
            </a:pPr>
            <a:r>
              <a:t/>
            </a:r>
            <a:endParaRPr sz="1000">
              <a:latin typeface="Verdana"/>
              <a:ea typeface="Verdana"/>
              <a:cs typeface="Verdana"/>
              <a:sym typeface="Verdana"/>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000"/>
              <a:buFont typeface="Verdana"/>
              <a:buChar char="●"/>
            </a:pPr>
            <a:r>
              <a:rPr lang="en" sz="1000">
                <a:solidFill>
                  <a:schemeClr val="dk1"/>
                </a:solidFill>
                <a:latin typeface="Verdana"/>
                <a:ea typeface="Verdana"/>
                <a:cs typeface="Verdana"/>
                <a:sym typeface="Verdana"/>
              </a:rPr>
              <a:t>Pages 124-126  </a:t>
            </a:r>
            <a:r>
              <a:rPr lang="en" sz="1000" u="sng">
                <a:solidFill>
                  <a:schemeClr val="hlink"/>
                </a:solidFill>
                <a:latin typeface="Verdana"/>
                <a:ea typeface="Verdana"/>
                <a:cs typeface="Verdana"/>
                <a:sym typeface="Verdana"/>
                <a:hlinkClick r:id="rId2"/>
              </a:rPr>
              <a:t>Indicators of a Team’s Emotional Intelligence</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Pages 130-131 </a:t>
            </a:r>
            <a:r>
              <a:rPr lang="en" sz="1000" u="sng">
                <a:solidFill>
                  <a:schemeClr val="hlink"/>
                </a:solidFill>
                <a:latin typeface="Verdana"/>
                <a:ea typeface="Verdana"/>
                <a:cs typeface="Verdana"/>
                <a:sym typeface="Verdana"/>
                <a:hlinkClick r:id="rId3"/>
              </a:rPr>
              <a:t>44 ways to improve teams EI</a:t>
            </a:r>
            <a:r>
              <a:rPr lang="en" sz="1000">
                <a:solidFill>
                  <a:schemeClr val="dk1"/>
                </a:solidFill>
                <a:latin typeface="Verdana"/>
                <a:ea typeface="Verdana"/>
                <a:cs typeface="Verdana"/>
                <a:sym typeface="Verdana"/>
              </a:rPr>
              <a:t> documents - links to folder</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lang="en" sz="1000">
                <a:solidFill>
                  <a:schemeClr val="dk1"/>
                </a:solidFill>
                <a:latin typeface="Verdana"/>
                <a:ea typeface="Verdana"/>
                <a:cs typeface="Verdana"/>
                <a:sym typeface="Verdana"/>
              </a:rPr>
              <a:t>As you can see, EI is fairly comprehensive and important for our own self management, but also for social management. Chances are good that, when you completed the EI self-assessment, some of you were able to identify at least one area that is weaker than others, in which you could grow your skills. So what happens when we put a group around the table? We probably all bring some skills and weaknesses. Our EI can also fluctuate from day-to-day.</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Would you agree that now more than ever we are all wearing our emotions on our sleeves? Stress levels are high, tension is great and </a:t>
            </a:r>
            <a:r>
              <a:rPr i="1" lang="en" sz="1000">
                <a:solidFill>
                  <a:schemeClr val="dk1"/>
                </a:solidFill>
                <a:latin typeface="Verdana"/>
                <a:ea typeface="Verdana"/>
                <a:cs typeface="Verdana"/>
                <a:sym typeface="Verdana"/>
              </a:rPr>
              <a:t>the need to be kind to one another is is at an all time high</a:t>
            </a:r>
            <a:r>
              <a:rPr lang="en" sz="1000">
                <a:solidFill>
                  <a:schemeClr val="dk1"/>
                </a:solidFill>
                <a:latin typeface="Verdana"/>
                <a:ea typeface="Verdana"/>
                <a:cs typeface="Verdana"/>
                <a:sym typeface="Verdana"/>
              </a:rPr>
              <a:t>. So we’ve given you some tools to work on your own EI, but what if yours is high, but you’re sitting in a room where everyone else is, we’ll just say “lacking”? It seems worthwhile to spend a little time exploring the EI of our teams and, more importantly, how we might be able to improve it. This is not unlike the work we do in classrooms to build social emotional resilience. We all need resilience and not all of us take the time in our daily lives to “fill our buckets”, if you will. So, much like we tell teachers, pay now or pay later, taking the time to build your team will pay off in the long run.</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Chapter 6 is about Developing the Emotional Intelligence of a Team</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Pages 124-126  </a:t>
            </a:r>
            <a:r>
              <a:rPr lang="en" sz="1000" u="sng">
                <a:solidFill>
                  <a:schemeClr val="hlink"/>
                </a:solidFill>
                <a:latin typeface="Verdana"/>
                <a:ea typeface="Verdana"/>
                <a:cs typeface="Verdana"/>
                <a:sym typeface="Verdana"/>
                <a:hlinkClick r:id="rId4"/>
              </a:rPr>
              <a:t>Indicators of a Team’s Emotional Intelligence</a:t>
            </a:r>
            <a:r>
              <a:rPr lang="en" sz="1000">
                <a:solidFill>
                  <a:schemeClr val="dk1"/>
                </a:solidFill>
                <a:latin typeface="Verdana"/>
                <a:ea typeface="Verdana"/>
                <a:cs typeface="Verdana"/>
                <a:sym typeface="Verdana"/>
              </a:rPr>
              <a:t> </a:t>
            </a:r>
            <a:endParaRPr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Pages 130-131 </a:t>
            </a:r>
            <a:r>
              <a:rPr lang="en" sz="1000" u="sng">
                <a:solidFill>
                  <a:schemeClr val="hlink"/>
                </a:solidFill>
                <a:latin typeface="Verdana"/>
                <a:ea typeface="Verdana"/>
                <a:cs typeface="Verdana"/>
                <a:sym typeface="Verdana"/>
                <a:hlinkClick r:id="rId5"/>
              </a:rPr>
              <a:t>44 ways to improve teams EI</a:t>
            </a:r>
            <a:r>
              <a:rPr lang="en" sz="1000">
                <a:solidFill>
                  <a:schemeClr val="dk1"/>
                </a:solidFill>
                <a:latin typeface="Verdana"/>
                <a:ea typeface="Verdana"/>
                <a:cs typeface="Verdana"/>
                <a:sym typeface="Verdana"/>
              </a:rPr>
              <a:t> documents - links to folder</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latin typeface="Verdana"/>
                <a:ea typeface="Verdana"/>
                <a:cs typeface="Verdana"/>
                <a:sym typeface="Verdana"/>
              </a:rPr>
              <a:t>Activity:</a:t>
            </a:r>
            <a:endParaRPr b="1"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AutoNum type="arabicPeriod"/>
            </a:pPr>
            <a:r>
              <a:rPr lang="en" sz="1000">
                <a:latin typeface="Verdana"/>
                <a:ea typeface="Verdana"/>
                <a:cs typeface="Verdana"/>
                <a:sym typeface="Verdana"/>
              </a:rPr>
              <a:t>Take 2-3 minutes to read through the list of low and high indicators of a team’s EI on pages 124-126. Star or highlight indicators that resemble your MTSS leadership team.</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AutoNum type="arabicPeriod"/>
            </a:pPr>
            <a:r>
              <a:rPr lang="en" sz="1000">
                <a:latin typeface="Verdana"/>
                <a:ea typeface="Verdana"/>
                <a:cs typeface="Verdana"/>
                <a:sym typeface="Verdana"/>
              </a:rPr>
              <a:t>Each participant share an EI strength of your team and an EI weakness of your team. After sharing, other participants offer suggestions based on their own experiences or by using the 44 Ways to Improve Teams EI on pages 130-131. (7 min)</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AutoNum type="arabicPeriod"/>
            </a:pPr>
            <a:r>
              <a:rPr lang="en" sz="1000">
                <a:latin typeface="Verdana"/>
                <a:ea typeface="Verdana"/>
                <a:cs typeface="Verdana"/>
                <a:sym typeface="Verdana"/>
              </a:rPr>
              <a:t>Make sure each participant in your room has an opportunity to share and receive suggestions.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t/>
            </a:r>
            <a:endParaRPr i="1" sz="1000">
              <a:latin typeface="Verdana"/>
              <a:ea typeface="Verdana"/>
              <a:cs typeface="Verdana"/>
              <a:sym typeface="Verdana"/>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When we thinking about team composition, we have traditionally thought about diverse representation of grade level/content, etc. Last week we shared the VDOE resources around Cultural Competence. </a:t>
            </a:r>
            <a:r>
              <a:rPr lang="en"/>
              <a:t>We also talked about intentionally creating teams that are broadly representative of all the stakeholders of you school/division/community. If we’ve invited others different from ourselves to join our team, how do we respect and honor their various identities? And Remember, it’s not just the way you talk to someone, but also they ways we talk about others, that reflects your character and your professionalism.</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101--Compass Activity?</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8" name="Google Shape;708;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Image Reference: </a:t>
            </a:r>
            <a:r>
              <a:rPr i="1" lang="en" sz="750">
                <a:solidFill>
                  <a:schemeClr val="dk1"/>
                </a:solidFill>
                <a:highlight>
                  <a:srgbClr val="EDF9F9"/>
                </a:highlight>
              </a:rPr>
              <a:t>Phillip T. Williams (July 2020). Home [LinkedIn page]. Intent Verses Impact LinkedIn. Retrieved October 6, 2022, from </a:t>
            </a:r>
            <a:r>
              <a:rPr i="1" lang="en" sz="750" u="sng">
                <a:solidFill>
                  <a:schemeClr val="hlink"/>
                </a:solidFill>
                <a:highlight>
                  <a:srgbClr val="EDF9F9"/>
                </a:highlight>
                <a:hlinkClick r:id="rId2"/>
              </a:rPr>
              <a:t>https://www.linkedin.com/pulse/intent-vs-impact-phillip-t-williams-m-s-hrd/</a:t>
            </a:r>
            <a:r>
              <a:rPr i="1" lang="en" sz="750">
                <a:solidFill>
                  <a:schemeClr val="dk1"/>
                </a:solidFill>
                <a:highlight>
                  <a:srgbClr val="EDF9F9"/>
                </a:highlight>
              </a:rPr>
              <a:t> (just a reference for the image)</a:t>
            </a:r>
            <a:endParaRPr i="1" sz="750">
              <a:solidFill>
                <a:schemeClr val="dk1"/>
              </a:solidFill>
              <a:highlight>
                <a:srgbClr val="EDF9F9"/>
              </a:highlight>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  </a:t>
            </a:r>
            <a:endParaRPr b="1" sz="1000">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Char char="●"/>
            </a:pPr>
            <a:r>
              <a:rPr lang="en" sz="1100">
                <a:solidFill>
                  <a:schemeClr val="dk1"/>
                </a:solidFill>
              </a:rPr>
              <a:t>All of us have good intentions, we know that. But sometimes our good intentions don’t bring about the best outcomes or those good intentions impact a group of people in a negative way. </a:t>
            </a:r>
            <a:endParaRPr sz="1100">
              <a:solidFill>
                <a:schemeClr val="dk1"/>
              </a:solidFill>
            </a:endParaRPr>
          </a:p>
          <a:p>
            <a:pPr indent="-298450" lvl="0" marL="457200" rtl="0" algn="l">
              <a:lnSpc>
                <a:spcPct val="100000"/>
              </a:lnSpc>
              <a:spcBef>
                <a:spcPts val="0"/>
              </a:spcBef>
              <a:spcAft>
                <a:spcPts val="0"/>
              </a:spcAft>
              <a:buClr>
                <a:schemeClr val="dk1"/>
              </a:buClr>
              <a:buSzPts val="1100"/>
              <a:buFont typeface="Verdana"/>
              <a:buChar char="●"/>
            </a:pPr>
            <a:r>
              <a:rPr lang="en" sz="1100">
                <a:solidFill>
                  <a:schemeClr val="dk1"/>
                </a:solidFill>
              </a:rPr>
              <a:t>It’s not always about race, gender, etc. For example, when we make an interactive PP with words that fly in with crazy colors, it may negatively impact some individuals such as persons who are sensory sensitive.  Our intent was to have an annotated and interactive presentation, but for some, our impact was that we gave them sensory overload. </a:t>
            </a:r>
            <a:endParaRPr sz="1100">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Font typeface="Verdana"/>
              <a:buChar char="●"/>
            </a:pPr>
            <a:r>
              <a:rPr lang="en" sz="1100">
                <a:solidFill>
                  <a:schemeClr val="dk1"/>
                </a:solidFill>
                <a:latin typeface="Verdana"/>
                <a:ea typeface="Verdana"/>
                <a:cs typeface="Verdana"/>
                <a:sym typeface="Verdana"/>
              </a:rPr>
              <a:t>Sometimes what we said is not what is received.  Sometimes what we do does not yield the desired outcomes or impact.  It is important to set meeting structures that allow for persons to say how they were impacted and for those who did the impacting to understand how their actions either positively or negatively impacted others.  The key is to be able to say “ouch” and “oops” and to learn from the experience.  Continued acknowledgement that all of us are learning and growing and that our aim is to reach a place where positive intent = positive impact. </a:t>
            </a:r>
            <a:endParaRPr sz="1100">
              <a:solidFill>
                <a:schemeClr val="dk1"/>
              </a:solidFill>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Font typeface="Verdana"/>
              <a:buChar char="●"/>
            </a:pPr>
            <a:r>
              <a:rPr lang="en" sz="1100">
                <a:latin typeface="Verdana"/>
                <a:ea typeface="Verdana"/>
                <a:cs typeface="Verdana"/>
                <a:sym typeface="Verdana"/>
              </a:rPr>
              <a:t>Ouch and Oops - connections to community agreements, emotional intelligence, diversity and inclusion - how can we use the Ouch/Oops as opportunities to build inclusion and work on our EI, etc.</a:t>
            </a:r>
            <a:endParaRPr sz="1100">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Font typeface="Verdana"/>
              <a:buChar char="●"/>
            </a:pPr>
            <a:r>
              <a:rPr lang="en" sz="1100">
                <a:latin typeface="Verdana"/>
                <a:ea typeface="Verdana"/>
                <a:cs typeface="Verdana"/>
                <a:sym typeface="Verdana"/>
              </a:rPr>
              <a:t>Do you need to revisit your community agreements? How often?</a:t>
            </a:r>
            <a:endParaRPr sz="1100">
              <a:latin typeface="Verdana"/>
              <a:ea typeface="Verdana"/>
              <a:cs typeface="Verdana"/>
              <a:sym typeface="Verdana"/>
            </a:endParaRPr>
          </a:p>
          <a:p>
            <a:pPr indent="-298450" lvl="0" marL="457200" rtl="0" algn="l">
              <a:lnSpc>
                <a:spcPct val="115000"/>
              </a:lnSpc>
              <a:spcBef>
                <a:spcPts val="0"/>
              </a:spcBef>
              <a:spcAft>
                <a:spcPts val="0"/>
              </a:spcAft>
              <a:buClr>
                <a:schemeClr val="dk1"/>
              </a:buClr>
              <a:buSzPts val="1100"/>
              <a:buFont typeface="Verdana"/>
              <a:buChar char="●"/>
            </a:pPr>
            <a:r>
              <a:rPr lang="en" sz="1100">
                <a:latin typeface="Verdana"/>
                <a:ea typeface="Verdana"/>
                <a:cs typeface="Verdana"/>
                <a:sym typeface="Verdana"/>
              </a:rPr>
              <a:t>We are all learning and growing. Hopefully our intent and impact with get more aligned. And, without a structure that makes it safe for others to say “OUCH”, I don’t know if my impact was negatively received, so I don’t know how/what to change. It’s not easy to hear when my intent was good, but my impact was hurtful to someone. Honestly, my first reaction is to explain my intent. But really, most folks know my intent was not meant to harm. A much better response would be for me to say “oops!”, I’m sorry, thank you for letting me know and I’ll try to work on this.</a:t>
            </a:r>
            <a:endParaRPr sz="11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rPr lang="en">
                <a:solidFill>
                  <a:schemeClr val="dk1"/>
                </a:solidFill>
              </a:rPr>
              <a:t>Elena Aguilar, in The Art of Coaching, provides this amazing resources called </a:t>
            </a:r>
            <a:r>
              <a:rPr lang="en" u="sng">
                <a:solidFill>
                  <a:schemeClr val="hlink"/>
                </a:solidFill>
                <a:hlinkClick r:id="rId3"/>
              </a:rPr>
              <a:t>Coaching Lenses</a:t>
            </a:r>
            <a:r>
              <a:rPr lang="en">
                <a:solidFill>
                  <a:schemeClr val="dk1"/>
                </a:solidFill>
              </a:rPr>
              <a:t>. It is in your resource folder and offers both assumptions and coaching questions to consider in the areas of adult learning, change management, inquiry, systems thinking, emotional intelligence, and compassion.</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Verdana"/>
                <a:ea typeface="Verdana"/>
                <a:cs typeface="Verdana"/>
                <a:sym typeface="Verdana"/>
                <a:hlinkClick r:id="rId2"/>
              </a:rPr>
              <a:t>Communication Bookmark</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As you begin thinking about communication and coaching, don’t forget the communication skills we practices in 101! You can find the </a:t>
            </a:r>
            <a:r>
              <a:rPr lang="en" u="sng">
                <a:solidFill>
                  <a:schemeClr val="hlink"/>
                </a:solidFill>
                <a:hlinkClick r:id="rId3"/>
              </a:rPr>
              <a:t>Communication Bookmark</a:t>
            </a:r>
            <a:r>
              <a:rPr lang="en">
                <a:solidFill>
                  <a:schemeClr val="dk1"/>
                </a:solidFill>
              </a:rPr>
              <a:t> in the materials folders.</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Transition slide moving onto the next section</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Refer the DCA items - 25. Division has a coaching system to support schools in their implementation of EIs including VTSS . IMP matrix 1D Communication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Activity: Have a </a:t>
            </a:r>
            <a:r>
              <a:rPr b="1" lang="en" sz="1000">
                <a:latin typeface="Verdana"/>
                <a:ea typeface="Verdana"/>
                <a:cs typeface="Verdana"/>
                <a:sym typeface="Verdana"/>
              </a:rPr>
              <a:t>group define alliance, have a group define relationships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Verdana"/>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Verdana"/>
              <a:buNone/>
            </a:pPr>
            <a:r>
              <a:rPr lang="en" sz="1000" u="sng">
                <a:solidFill>
                  <a:schemeClr val="hlink"/>
                </a:solidFill>
                <a:latin typeface="Verdana"/>
                <a:ea typeface="Verdana"/>
                <a:cs typeface="Verdana"/>
                <a:sym typeface="Verdana"/>
                <a:hlinkClick r:id="rId2"/>
              </a:rPr>
              <a:t>Giving and Receiving Feedback Article</a:t>
            </a:r>
            <a:endParaRPr>
              <a:solidFill>
                <a:schemeClr val="dk1"/>
              </a:solidFill>
            </a:endParaRPr>
          </a:p>
          <a:p>
            <a:pPr indent="0" lvl="0" marL="0" rtl="0" algn="l">
              <a:lnSpc>
                <a:spcPct val="115000"/>
              </a:lnSpc>
              <a:spcBef>
                <a:spcPts val="0"/>
              </a:spcBef>
              <a:spcAft>
                <a:spcPts val="0"/>
              </a:spcAft>
              <a:buClr>
                <a:schemeClr val="hlink"/>
              </a:buClr>
              <a:buSzPts val="1100"/>
              <a:buFont typeface="Calibri"/>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Calibri"/>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Verdana"/>
              <a:buNone/>
            </a:pPr>
            <a:r>
              <a:rPr b="1" lang="en" sz="1000">
                <a:solidFill>
                  <a:schemeClr val="dk1"/>
                </a:solidFill>
                <a:latin typeface="Verdana"/>
                <a:ea typeface="Verdana"/>
                <a:cs typeface="Verdana"/>
                <a:sym typeface="Verdana"/>
              </a:rPr>
              <a:t>Talking Points: Review directions. Encourage them to take notes and discuss. (no padlet for notes)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Another coaching skill that was requested at the end of 101 was some tips around feedback. To be an effective coach, feedback should be a regular occurrence! Encouraging self-reflection is always preferred BEFORE providing observational feedback. So we’re going to take a look at a very short article that is a little different because it’s focus is on both giving and receiving feedback. As lifelong learners (and human beings!), we are all in the position to receive feedback on a regular basis. How we receive feedback may well influence how we provide feedback.</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a:latin typeface="Verdana"/>
              <a:ea typeface="Verdana"/>
              <a:cs typeface="Verdana"/>
              <a:sym typeface="Verdana"/>
            </a:endParaRPr>
          </a:p>
        </p:txBody>
      </p:sp>
      <p:sp>
        <p:nvSpPr>
          <p:cNvPr id="726" name="Google Shape;726;p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733" name="Google Shape;733;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3" name="Google Shape;743;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What if you’re offering feedback or trying to move the work of your team forward and the response you get is resistance?</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Resistance sometimes comes when people don’t know what they are doing on the team and they think it is a waste of time. Think about the Managing Complex Change --do they know the vision, skill not will etc.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We also need to remember the role of power and choice. People who feel powerless and who are not give choices are much more likely to resist!</a:t>
            </a:r>
            <a:endParaRPr sz="1000">
              <a:latin typeface="Verdana"/>
              <a:ea typeface="Verdana"/>
              <a:cs typeface="Verdana"/>
              <a:sym typeface="Verdana"/>
            </a:endParaRPr>
          </a:p>
          <a:p>
            <a:pPr indent="0" lvl="0" marL="0" marR="393700" rtl="0" algn="l">
              <a:lnSpc>
                <a:spcPct val="115000"/>
              </a:lnSpc>
              <a:spcBef>
                <a:spcPts val="0"/>
              </a:spcBef>
              <a:spcAft>
                <a:spcPts val="0"/>
              </a:spcAft>
              <a:buClr>
                <a:schemeClr val="dk1"/>
              </a:buClr>
              <a:buSzPts val="11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Verdana"/>
                <a:ea typeface="Verdana"/>
                <a:cs typeface="Verdana"/>
                <a:sym typeface="Verdana"/>
                <a:hlinkClick r:id="rId2"/>
              </a:rPr>
              <a:t>Data Driven Dialogue</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So, I’ve been doing this work for a while and it’s not at all uncommon to come across team(s) who aren’t engaged. Sometimes, team members are happy to let their coach take the lead, set the agenda, run the meeting and do all the work. Sometimes we find ourselves in the role of “coach” because we have a tendency to do that very thing - South, anyone??! So, how can you get your team members to be active participants in your meetings and in the work?</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1st, go back to what Pat and Roberta talked about. You need an agenda, roles (rotate these so everyone gets to have a turn with each role:-), norms/community agreements - set clear expectations about the responsibilities of team members at all levels. Who brings the data? In what form? Who brings information back from schools or grade level teams? Who had an assigned task to report back on? Who gathered the staff survey results?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2nd, consider what each team member has to offer. Why were they invited to serve on the team? What information should they be bringing back to the team or taking forward to others? What specific skill/strength do they have that you might employ?</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Finally when you find you’re the only one in the room talking, it’s time to break out some engagement strategies. These might look different from what you use with students, but the same ideas apply. There are many opportunities and valid reasons to have team members work in pairs, small groups or other configurations which require engagement by all.</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There are many resources available including in your book, at Bright Morning and through other organizations.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One I especially like is the </a:t>
            </a:r>
            <a:r>
              <a:rPr lang="en" sz="1000" u="sng">
                <a:solidFill>
                  <a:schemeClr val="hlink"/>
                </a:solidFill>
                <a:latin typeface="Verdana"/>
                <a:ea typeface="Verdana"/>
                <a:cs typeface="Verdana"/>
                <a:sym typeface="Verdana"/>
                <a:hlinkClick r:id="rId3"/>
              </a:rPr>
              <a:t>Data Driven Dialogue</a:t>
            </a:r>
            <a:r>
              <a:rPr lang="en" sz="1000">
                <a:solidFill>
                  <a:schemeClr val="dk1"/>
                </a:solidFill>
                <a:latin typeface="Verdana"/>
                <a:ea typeface="Verdana"/>
                <a:cs typeface="Verdana"/>
                <a:sym typeface="Verdana"/>
              </a:rPr>
              <a:t>. Often teams are presented data in bits in pieces or the provider of the data </a:t>
            </a:r>
            <a:r>
              <a:rPr i="1" lang="en" sz="1000">
                <a:solidFill>
                  <a:schemeClr val="dk1"/>
                </a:solidFill>
                <a:latin typeface="Verdana"/>
                <a:ea typeface="Verdana"/>
                <a:cs typeface="Verdana"/>
                <a:sym typeface="Verdana"/>
              </a:rPr>
              <a:t>presents the conclusions they have already reached</a:t>
            </a:r>
            <a:r>
              <a:rPr lang="en" sz="1000">
                <a:solidFill>
                  <a:schemeClr val="dk1"/>
                </a:solidFill>
                <a:latin typeface="Verdana"/>
                <a:ea typeface="Verdana"/>
                <a:cs typeface="Verdana"/>
                <a:sym typeface="Verdana"/>
              </a:rPr>
              <a:t>. By using this protocol, folks get to examine data independently, they get to examine their own assumptions (and biases), and then work together to reach conclusions. It’s a very worthwhile process that could be used by teams or even faculties. It’s a little lengthy, but could be done over two sessions.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solidFill>
                  <a:schemeClr val="dk1"/>
                </a:solidFill>
                <a:latin typeface="Verdana"/>
                <a:ea typeface="Verdana"/>
                <a:cs typeface="Verdana"/>
                <a:sym typeface="Verdana"/>
              </a:rPr>
              <a:t>Pages 320 - 325 in the Art of Coaching Teams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Calibri"/>
              <a:buNone/>
            </a:pPr>
            <a:r>
              <a:t/>
            </a:r>
            <a:endParaRPr sz="1000">
              <a:latin typeface="Verdana"/>
              <a:ea typeface="Verdana"/>
              <a:cs typeface="Verdana"/>
              <a:sym typeface="Verdana"/>
            </a:endParaRPr>
          </a:p>
          <a:p>
            <a:pPr indent="0" lvl="0" marL="0" rtl="0" algn="l">
              <a:lnSpc>
                <a:spcPct val="115000"/>
              </a:lnSpc>
              <a:spcBef>
                <a:spcPts val="0"/>
              </a:spcBef>
              <a:spcAft>
                <a:spcPts val="0"/>
              </a:spcAft>
              <a:buClr>
                <a:schemeClr val="hlink"/>
              </a:buClr>
              <a:buSzPts val="1100"/>
              <a:buFont typeface="Verdana"/>
              <a:buNone/>
            </a:pPr>
            <a:r>
              <a:rPr b="1" lang="en" sz="1000" u="sng">
                <a:solidFill>
                  <a:schemeClr val="hlink"/>
                </a:solidFill>
                <a:latin typeface="Verdana"/>
                <a:ea typeface="Verdana"/>
                <a:cs typeface="Verdana"/>
                <a:sym typeface="Verdana"/>
                <a:hlinkClick r:id="rId4"/>
              </a:rPr>
              <a:t>https://www.schoolreforminitiative.org/protocols/</a:t>
            </a:r>
            <a:r>
              <a:rPr b="1" lang="en" sz="1000">
                <a:latin typeface="Verdana"/>
                <a:ea typeface="Verdana"/>
                <a:cs typeface="Verdana"/>
                <a:sym typeface="Verdana"/>
              </a:rPr>
              <a:t> </a:t>
            </a:r>
            <a:endParaRPr b="1" sz="1000">
              <a:latin typeface="Verdana"/>
              <a:ea typeface="Verdana"/>
              <a:cs typeface="Verdana"/>
              <a:sym typeface="Verdana"/>
            </a:endParaRPr>
          </a:p>
          <a:p>
            <a:pPr indent="0" lvl="0" marL="0" rtl="0" algn="l">
              <a:lnSpc>
                <a:spcPct val="115000"/>
              </a:lnSpc>
              <a:spcBef>
                <a:spcPts val="0"/>
              </a:spcBef>
              <a:spcAft>
                <a:spcPts val="0"/>
              </a:spcAft>
              <a:buClr>
                <a:schemeClr val="hlink"/>
              </a:buClr>
              <a:buSzPts val="1100"/>
              <a:buFont typeface="Verdana"/>
              <a:buNone/>
            </a:pPr>
            <a:r>
              <a:rPr b="1" lang="en" sz="1000" u="sng">
                <a:solidFill>
                  <a:schemeClr val="hlink"/>
                </a:solidFill>
                <a:latin typeface="Verdana"/>
                <a:ea typeface="Verdana"/>
                <a:cs typeface="Verdana"/>
                <a:sym typeface="Verdana"/>
                <a:hlinkClick r:id="rId5"/>
              </a:rPr>
              <a:t>http://www.pz.harvard.edu/thinking-routines</a:t>
            </a:r>
            <a:r>
              <a:rPr b="1" lang="en" sz="1000">
                <a:latin typeface="Verdana"/>
                <a:ea typeface="Verdana"/>
                <a:cs typeface="Verdana"/>
                <a:sym typeface="Verdana"/>
              </a:rPr>
              <a:t> </a:t>
            </a:r>
            <a:endParaRPr b="1" sz="1000">
              <a:latin typeface="Verdana"/>
              <a:ea typeface="Verdana"/>
              <a:cs typeface="Verdana"/>
              <a:sym typeface="Verdana"/>
            </a:endParaRPr>
          </a:p>
          <a:p>
            <a:pPr indent="0" lvl="0" marL="0" rtl="0" algn="l">
              <a:lnSpc>
                <a:spcPct val="115000"/>
              </a:lnSpc>
              <a:spcBef>
                <a:spcPts val="0"/>
              </a:spcBef>
              <a:spcAft>
                <a:spcPts val="0"/>
              </a:spcAft>
              <a:buClr>
                <a:schemeClr val="hlink"/>
              </a:buClr>
              <a:buSzPts val="1100"/>
              <a:buFont typeface="Verdana"/>
              <a:buNone/>
            </a:pPr>
            <a:r>
              <a:rPr b="1" lang="en" sz="1000" u="sng">
                <a:solidFill>
                  <a:schemeClr val="hlink"/>
                </a:solidFill>
                <a:latin typeface="Verdana"/>
                <a:ea typeface="Verdana"/>
                <a:cs typeface="Verdana"/>
                <a:sym typeface="Verdana"/>
                <a:hlinkClick r:id="rId6"/>
              </a:rPr>
              <a:t>https://brightmorningteam.com/coaching-team-tools/</a:t>
            </a:r>
            <a:r>
              <a:rPr b="1" lang="en" sz="1000">
                <a:latin typeface="Verdana"/>
                <a:ea typeface="Verdana"/>
                <a:cs typeface="Verdana"/>
                <a:sym typeface="Verdana"/>
              </a:rPr>
              <a:t>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Art of Coaching Teams - Chapter 8 talks about Collaborative Decision Making. Not every decision needs to be made collaboratively!! A good leader know that, but also knows that for solid buy in, shared decision making is crucial. Similarly, good leaders surround themselves with great people, who bring a wealth of knowledge, experience and ideas. </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Collaborative Decision Making can look a lot of different ways. Often time we start with brainstorming and then need to whittle down the options. Multi-voting is great for this. Maybe each person has a red, yellow and green dot to rank their first, second and third choices.</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Majority Voting and even Compromise often leave some folks feeling like they lost.</a:t>
            </a:r>
            <a:endParaRPr sz="1000">
              <a:latin typeface="Verdana"/>
              <a:ea typeface="Verdana"/>
              <a:cs typeface="Verdana"/>
              <a:sym typeface="Verdana"/>
            </a:endParaRPr>
          </a:p>
          <a:p>
            <a:pPr indent="-292100" lvl="0" marL="457200" rtl="0" algn="l">
              <a:lnSpc>
                <a:spcPct val="115000"/>
              </a:lnSpc>
              <a:spcBef>
                <a:spcPts val="0"/>
              </a:spcBef>
              <a:spcAft>
                <a:spcPts val="0"/>
              </a:spcAft>
              <a:buClr>
                <a:schemeClr val="dk1"/>
              </a:buClr>
              <a:buSzPts val="1000"/>
              <a:buFont typeface="Verdana"/>
              <a:buChar char="●"/>
            </a:pPr>
            <a:r>
              <a:rPr lang="en" sz="1000">
                <a:latin typeface="Verdana"/>
                <a:ea typeface="Verdana"/>
                <a:cs typeface="Verdana"/>
                <a:sym typeface="Verdana"/>
              </a:rPr>
              <a:t>A great option is (sometime called) Consensus or Consent-based Decision Making. Let’s watch a quick video.</a:t>
            </a:r>
            <a:endParaRPr sz="1000">
              <a:latin typeface="Verdana"/>
              <a:ea typeface="Verdana"/>
              <a:cs typeface="Verdana"/>
              <a:sym typeface="Verdana"/>
            </a:endParaRPr>
          </a:p>
          <a:p>
            <a:pPr indent="0" lvl="0" marL="0" marR="39370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hlink"/>
              </a:buClr>
              <a:buSzPts val="1100"/>
              <a:buFont typeface="Calibri"/>
              <a:buNone/>
            </a:pPr>
            <a:r>
              <a:rPr lang="en" u="sng">
                <a:solidFill>
                  <a:schemeClr val="hlink"/>
                </a:solidFill>
                <a:hlinkClick r:id="rId2"/>
              </a:rPr>
              <a:t>https://www.youtube.com/watch?v=FgjgXIxHmmI</a:t>
            </a:r>
            <a:r>
              <a:rPr lang="en"/>
              <a:t>? </a:t>
            </a:r>
            <a:endParaRPr/>
          </a:p>
          <a:p>
            <a:pPr indent="0" lvl="0" marL="0" rtl="0" algn="l">
              <a:lnSpc>
                <a:spcPct val="100000"/>
              </a:lnSpc>
              <a:spcBef>
                <a:spcPts val="0"/>
              </a:spcBef>
              <a:spcAft>
                <a:spcPts val="0"/>
              </a:spcAft>
              <a:buClr>
                <a:schemeClr val="dk1"/>
              </a:buClr>
              <a:buSzPts val="1100"/>
              <a:buFont typeface="Calibri"/>
              <a:buNone/>
            </a:pPr>
            <a:r>
              <a:rPr lang="en"/>
              <a:t>3 minutes Fist to Five to Frodo </a:t>
            </a:r>
            <a:r>
              <a:rPr lang="en" u="sng">
                <a:solidFill>
                  <a:schemeClr val="hlink"/>
                </a:solidFill>
                <a:hlinkClick r:id="rId3"/>
              </a:rPr>
              <a:t>https://www.youtube.com/watch?v=b4B7FQxND6w</a:t>
            </a:r>
            <a:r>
              <a:rPr lang="en"/>
              <a:t> </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rgbClr val="444444"/>
                </a:solidFill>
                <a:highlight>
                  <a:srgbClr val="FFFFFF"/>
                </a:highlight>
              </a:rPr>
              <a:t>As you engage in this work today we want you to think about this analogy: </a:t>
            </a:r>
            <a:endParaRPr sz="1200">
              <a:solidFill>
                <a:srgbClr val="444444"/>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rPr>
              <a:t>Most of us have a GP - a doctor who is our biological systems manager, one that helps us achieve, maintain, prevent, and or tune-up our subsystems which make up our whole body.</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rPr>
              <a:t>Your GP has a maintenance checklist of those subsystems, they proactively requests blood work to analyze health of cells, they check your blood pressure,  ears, send you for </a:t>
            </a:r>
            <a:r>
              <a:rPr lang="en"/>
              <a:t>colonoscopy</a:t>
            </a:r>
            <a:r>
              <a:rPr lang="en" sz="1200">
                <a:solidFill>
                  <a:schemeClr val="dk1"/>
                </a:solidFill>
              </a:rPr>
              <a:t>/mammograms etc.   making sure all your subsystems are working as a  whole to achieve ultimate health, energy and quality of life. That is what you want your GP to do. And when something gets out of whack with one of sub systems, palpitations of the heart, your GP might send you to a subsystems specialist-a heart Dr.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rPr>
              <a:t>●</a:t>
            </a:r>
            <a:r>
              <a:rPr lang="en" sz="1200">
                <a:solidFill>
                  <a:schemeClr val="dk1"/>
                </a:solidFill>
              </a:rPr>
              <a:t>How are your subsystems feeling today? - I invite you to do a systems check. </a:t>
            </a:r>
            <a:r>
              <a:rPr lang="en" sz="1200">
                <a:solidFill>
                  <a:schemeClr val="dk1"/>
                </a:solidFill>
                <a:highlight>
                  <a:srgbClr val="FFFF00"/>
                </a:highlight>
              </a:rPr>
              <a:t>take the next 1 minute</a:t>
            </a:r>
            <a:r>
              <a:rPr lang="en" sz="1200">
                <a:solidFill>
                  <a:schemeClr val="dk1"/>
                </a:solidFill>
              </a:rPr>
              <a:t> to do a body systems check.   Is there anything you need to do to get fully operational - a bottle of water, a quick restroom break, 5 deep breaths to reset, a good stretch, jot down whatever is on your mind on a sticky note to release it, and then set an intention that will allow you to be fully present and engaged today.   Do what you need to do</a:t>
            </a:r>
            <a:r>
              <a:rPr lang="en"/>
              <a:t>.</a:t>
            </a:r>
            <a:endParaRPr b="1" sz="1000">
              <a:solidFill>
                <a:schemeClr val="dk1"/>
              </a:solidFill>
              <a:latin typeface="Verdana"/>
              <a:ea typeface="Verdana"/>
              <a:cs typeface="Verdana"/>
              <a:sym typeface="Verdana"/>
            </a:endParaRPr>
          </a:p>
        </p:txBody>
      </p:sp>
      <p:sp>
        <p:nvSpPr>
          <p:cNvPr id="158" name="Google Shape;158;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4" name="Google Shape;77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Verdana"/>
              <a:buNone/>
            </a:pPr>
            <a:r>
              <a:rPr b="1" lang="en">
                <a:solidFill>
                  <a:schemeClr val="dk1"/>
                </a:solidFill>
                <a:latin typeface="Verdana"/>
                <a:ea typeface="Verdana"/>
                <a:cs typeface="Verdana"/>
                <a:sym typeface="Verdana"/>
              </a:rPr>
              <a:t>How do you define conflict?</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Verdana"/>
              <a:buNone/>
            </a:pPr>
            <a:r>
              <a:rPr b="1" lang="en">
                <a:solidFill>
                  <a:schemeClr val="dk1"/>
                </a:solidFill>
                <a:latin typeface="Verdana"/>
                <a:ea typeface="Verdana"/>
                <a:cs typeface="Verdana"/>
                <a:sym typeface="Verdana"/>
              </a:rPr>
              <a:t>Summarize comments by saying that everyone defines and feels conflict in different ways and in different degrees. As a coach we need to be aware of these different behaviors.  </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rPr lang="en"/>
              <a:t>What about conflict? How does the compass activity and what you’ve learned about feedback and emotional intelligence influence what you know about conflict resolution? We want go beyond management to resolutions!  And, how you go about conflict? It’s inevitable.  Yet, we are sometimes surprised by it, avoid it, or even “silently quit” because of it. </a:t>
            </a:r>
            <a:endParaRPr/>
          </a:p>
          <a:p>
            <a:pPr indent="0" lvl="0" marL="0" rtl="0" algn="l">
              <a:lnSpc>
                <a:spcPct val="100000"/>
              </a:lnSpc>
              <a:spcBef>
                <a:spcPts val="0"/>
              </a:spcBef>
              <a:spcAft>
                <a:spcPts val="0"/>
              </a:spcAft>
              <a:buClr>
                <a:schemeClr val="dk1"/>
              </a:buClr>
              <a:buSzPts val="1100"/>
              <a:buFont typeface="Verdana"/>
              <a:buNone/>
            </a:pPr>
            <a:r>
              <a:rPr b="1" lang="en">
                <a:solidFill>
                  <a:schemeClr val="dk1"/>
                </a:solidFill>
                <a:latin typeface="Verdana"/>
                <a:ea typeface="Verdana"/>
                <a:cs typeface="Verdana"/>
                <a:sym typeface="Verdana"/>
              </a:rPr>
              <a:t> </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Verdana"/>
              <a:buNone/>
            </a:pPr>
            <a:r>
              <a:rPr b="1" lang="en">
                <a:solidFill>
                  <a:schemeClr val="dk1"/>
                </a:solidFill>
                <a:latin typeface="Verdana"/>
                <a:ea typeface="Verdana"/>
                <a:cs typeface="Verdana"/>
                <a:sym typeface="Verdana"/>
              </a:rPr>
              <a:t>How do we see conflict as a growth opportunity that we can learn skills to manage and find resolutions. Conflict can be healthy.</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Verdana"/>
              <a:buNone/>
            </a:pPr>
            <a:r>
              <a:rPr b="1" lang="en">
                <a:solidFill>
                  <a:schemeClr val="dk1"/>
                </a:solidFill>
                <a:latin typeface="Verdana"/>
                <a:ea typeface="Verdana"/>
                <a:cs typeface="Verdana"/>
                <a:sym typeface="Verdana"/>
              </a:rPr>
              <a:t>Our ultimate goal is better outcomes to accomplish the tasks and build positive working relationships.</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15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lang="en"/>
              <a:t>How do you </a:t>
            </a:r>
            <a:r>
              <a:rPr b="1" lang="en"/>
              <a:t>feel</a:t>
            </a:r>
            <a:r>
              <a:rPr lang="en"/>
              <a:t> when you are in a situation that is conflictual?  Using your annotate tool or chat box and select a picture. Why did you select the picture?</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
        <p:nvSpPr>
          <p:cNvPr id="781" name="Google Shape;781;p6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4" name="Google Shape;794;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b="1" lang="en"/>
              <a:t>Presenter Notes: </a:t>
            </a:r>
            <a:endParaRPr b="1"/>
          </a:p>
          <a:p>
            <a:pPr indent="0" lvl="0" marL="0" rtl="0" algn="l">
              <a:lnSpc>
                <a:spcPct val="100000"/>
              </a:lnSpc>
              <a:spcBef>
                <a:spcPts val="0"/>
              </a:spcBef>
              <a:spcAft>
                <a:spcPts val="0"/>
              </a:spcAft>
              <a:buClr>
                <a:schemeClr val="dk1"/>
              </a:buClr>
              <a:buSzPts val="1100"/>
              <a:buFont typeface="Calibri"/>
              <a:buNone/>
            </a:pPr>
            <a:r>
              <a:rPr lang="en"/>
              <a:t>When you are working with an individual or a team to explore its values and goals in relation to conflict, coaching, and providing feedback, it can be helpful to make a distinction between task conflict vs. relational conflict.</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b="1" lang="en"/>
              <a:t>Task conflict</a:t>
            </a:r>
            <a:r>
              <a:rPr lang="en"/>
              <a:t> is when team members have different opinions about how best to execute a task. This might arise because members perceive value issues differently, or because they bring different types of expertise to a task, leading them to see different perspectives and solutions. How we can decenter ourselves to gain perspective.</a:t>
            </a:r>
            <a:endParaRPr/>
          </a:p>
          <a:p>
            <a:pPr indent="0" lvl="0" marL="0" rtl="0" algn="l">
              <a:lnSpc>
                <a:spcPct val="100000"/>
              </a:lnSpc>
              <a:spcBef>
                <a:spcPts val="0"/>
              </a:spcBef>
              <a:spcAft>
                <a:spcPts val="0"/>
              </a:spcAft>
              <a:buClr>
                <a:schemeClr val="dk1"/>
              </a:buClr>
              <a:buSzPts val="1100"/>
              <a:buFont typeface="Calibri"/>
              <a:buNone/>
            </a:pPr>
            <a:r>
              <a:rPr lang="en"/>
              <a:t>I</a:t>
            </a:r>
            <a:r>
              <a:rPr lang="en">
                <a:highlight>
                  <a:srgbClr val="FFFF00"/>
                </a:highlight>
              </a:rPr>
              <a:t>MPORTANT: In some situations, task conflict can be very healthy in groups. Healthy disagreement can contribute to creativity, learning, and better solutions overall.</a:t>
            </a:r>
            <a:endParaRPr>
              <a:highlight>
                <a:srgbClr val="FFFF00"/>
              </a:highlight>
            </a:endParaRPr>
          </a:p>
          <a:p>
            <a:pPr indent="0" lvl="0" marL="0" rtl="0" algn="l">
              <a:lnSpc>
                <a:spcPct val="100000"/>
              </a:lnSpc>
              <a:spcBef>
                <a:spcPts val="0"/>
              </a:spcBef>
              <a:spcAft>
                <a:spcPts val="0"/>
              </a:spcAft>
              <a:buClr>
                <a:schemeClr val="dk1"/>
              </a:buClr>
              <a:buSzPts val="1100"/>
              <a:buFont typeface="Calibri"/>
              <a:buNone/>
            </a:pPr>
            <a:r>
              <a:rPr lang="en">
                <a:highlight>
                  <a:srgbClr val="FFFF00"/>
                </a:highlight>
              </a:rPr>
              <a:t>Pause: Think of a time when this occurred for you. When the ongoing discussion over a task, in time, brought creative thought and solutions. And, you learned from others. Remember coaching is a relationship built on mutual learning and trust. </a:t>
            </a:r>
            <a:r>
              <a:rPr b="1" lang="en">
                <a:highlight>
                  <a:srgbClr val="FFFF00"/>
                </a:highlight>
              </a:rPr>
              <a:t>When we reflect back on our successes and positive outcomes we can build trust with the process knowing --hey I’ve been here before, this is what worked last time, this is what didn’t work.</a:t>
            </a:r>
            <a:endParaRPr b="1">
              <a:highlight>
                <a:srgbClr val="FFFF00"/>
              </a:highlight>
            </a:endParaRPr>
          </a:p>
          <a:p>
            <a:pPr indent="0" lvl="0" marL="0" rtl="0" algn="l">
              <a:lnSpc>
                <a:spcPct val="100000"/>
              </a:lnSpc>
              <a:spcBef>
                <a:spcPts val="0"/>
              </a:spcBef>
              <a:spcAft>
                <a:spcPts val="0"/>
              </a:spcAft>
              <a:buClr>
                <a:schemeClr val="dk1"/>
              </a:buClr>
              <a:buSzPts val="1100"/>
              <a:buFont typeface="Calibri"/>
              <a:buNone/>
            </a:pPr>
            <a:r>
              <a:t/>
            </a:r>
            <a:endParaRPr>
              <a:highlight>
                <a:srgbClr val="FFFF00"/>
              </a:highlight>
            </a:endParaRPr>
          </a:p>
          <a:p>
            <a:pPr indent="0" lvl="0" marL="0" rtl="0" algn="l">
              <a:lnSpc>
                <a:spcPct val="100000"/>
              </a:lnSpc>
              <a:spcBef>
                <a:spcPts val="0"/>
              </a:spcBef>
              <a:spcAft>
                <a:spcPts val="0"/>
              </a:spcAft>
              <a:buClr>
                <a:schemeClr val="dk1"/>
              </a:buClr>
              <a:buSzPts val="1100"/>
              <a:buFont typeface="Calibri"/>
              <a:buNone/>
            </a:pPr>
            <a:r>
              <a:rPr lang="en"/>
              <a:t>Relationship conflict tends to be much more emotional, and it involves tension, annoyance, and animosity between people. Negative and rigid evaluations and judgments of others fuel relationship conflict.  It creates disconnect between people as they avoid one another, leading to failures to transmit information and coordinate tasks and coaching. (If we do the cultural competency  from the book, comments about this or circling back a bit.)</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And, of course, we know that sometimes task and relationship conflicts can be intertwined. We know that significant relationship conflict can impact important tasks to be accomplished and the quality of outcomes. We find the impact more intense and difficult when we are interdependent in the outcomes (we both are impacted), the outcomes desired are important, and we both are convinced that we have the most evidence that we are right.</a:t>
            </a:r>
            <a:r>
              <a:rPr lang="en">
                <a:highlight>
                  <a:schemeClr val="accent4"/>
                </a:highlight>
              </a:rPr>
              <a:t> </a:t>
            </a:r>
            <a:endParaRPr>
              <a:highlight>
                <a:schemeClr val="accent4"/>
              </a:highlight>
            </a:endParaRPr>
          </a:p>
          <a:p>
            <a:pPr indent="0" lvl="0" marL="0" rtl="0" algn="l">
              <a:lnSpc>
                <a:spcPct val="100000"/>
              </a:lnSpc>
              <a:spcBef>
                <a:spcPts val="0"/>
              </a:spcBef>
              <a:spcAft>
                <a:spcPts val="0"/>
              </a:spcAft>
              <a:buClr>
                <a:schemeClr val="dk1"/>
              </a:buClr>
              <a:buSzPts val="1100"/>
              <a:buFont typeface="Calibri"/>
              <a:buNone/>
            </a:pPr>
            <a:r>
              <a:t/>
            </a:r>
            <a:endParaRPr/>
          </a:p>
        </p:txBody>
      </p:sp>
      <p:sp>
        <p:nvSpPr>
          <p:cNvPr id="795" name="Google Shape;795;p7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806" name="Google Shape;806;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2" name="Google Shape;812;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b="1" lang="en"/>
              <a:t>Notes: </a:t>
            </a:r>
            <a:r>
              <a:rPr lang="en"/>
              <a:t>In psychology, there is a term called naive realism.  It is human nature for us to see the world through our lens and our perspective. We have to work at, practice seeing the perspective of others.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Discuss how you experience the quote's meaning. </a:t>
            </a:r>
            <a:r>
              <a:rPr lang="en">
                <a:solidFill>
                  <a:schemeClr val="dk1"/>
                </a:solidFill>
                <a:latin typeface="Verdana"/>
                <a:ea typeface="Verdana"/>
                <a:cs typeface="Verdana"/>
                <a:sym typeface="Verdana"/>
              </a:rPr>
              <a:t>“Conflict is maintained in our heads, in the judgments of right and wrong, good and bad, justified and unjustified, and stepping into the perspective of another, seeing things from their point of view and drawing a circle that takes them in, is one of the hardest things in the world to do.” </a:t>
            </a:r>
            <a:endParaRPr b="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
        <p:nvSpPr>
          <p:cNvPr id="813" name="Google Shape;813;p72: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9" name="Google Shape;81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Link to </a:t>
            </a:r>
            <a:r>
              <a:rPr lang="en" u="sng">
                <a:solidFill>
                  <a:schemeClr val="hlink"/>
                </a:solidFill>
                <a:hlinkClick r:id="rId2"/>
              </a:rPr>
              <a:t>How can We Make Conversations More Prosocial?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b="1" lang="en"/>
              <a:t>Presenter Notes:</a:t>
            </a:r>
            <a:endParaRPr b="1"/>
          </a:p>
          <a:p>
            <a:pPr indent="0" lvl="0" marL="0" rtl="0" algn="l">
              <a:lnSpc>
                <a:spcPct val="100000"/>
              </a:lnSpc>
              <a:spcBef>
                <a:spcPts val="0"/>
              </a:spcBef>
              <a:spcAft>
                <a:spcPts val="0"/>
              </a:spcAft>
              <a:buClr>
                <a:schemeClr val="dk1"/>
              </a:buClr>
              <a:buSzPts val="1100"/>
              <a:buFont typeface="Calibri"/>
              <a:buNone/>
            </a:pPr>
            <a:r>
              <a:rPr lang="en"/>
              <a:t>When we begin to focus on the task we can ask questions like “What is most important to you about getting to ____________ (whatever they have stated they want)?</a:t>
            </a:r>
            <a:endParaRPr/>
          </a:p>
          <a:p>
            <a:pPr indent="0" lvl="0" marL="0" rtl="0" algn="l">
              <a:lnSpc>
                <a:spcPct val="100000"/>
              </a:lnSpc>
              <a:spcBef>
                <a:spcPts val="0"/>
              </a:spcBef>
              <a:spcAft>
                <a:spcPts val="0"/>
              </a:spcAft>
              <a:buClr>
                <a:schemeClr val="dk1"/>
              </a:buClr>
              <a:buSzPts val="1100"/>
              <a:buFont typeface="Calibri"/>
              <a:buNone/>
            </a:pPr>
            <a:r>
              <a:rPr lang="en"/>
              <a:t>What matters most to you here?</a:t>
            </a:r>
            <a:endParaRPr/>
          </a:p>
          <a:p>
            <a:pPr indent="0" lvl="0" marL="0" rtl="0" algn="l">
              <a:lnSpc>
                <a:spcPct val="100000"/>
              </a:lnSpc>
              <a:spcBef>
                <a:spcPts val="0"/>
              </a:spcBef>
              <a:spcAft>
                <a:spcPts val="0"/>
              </a:spcAft>
              <a:buClr>
                <a:schemeClr val="dk1"/>
              </a:buClr>
              <a:buSzPts val="1100"/>
              <a:buFont typeface="Calibri"/>
              <a:buNone/>
            </a:pPr>
            <a:r>
              <a:rPr lang="en"/>
              <a:t>What would you like to accomplish?</a:t>
            </a:r>
            <a:endParaRPr/>
          </a:p>
          <a:p>
            <a:pPr indent="0" lvl="0" marL="0" rtl="0" algn="l">
              <a:lnSpc>
                <a:spcPct val="100000"/>
              </a:lnSpc>
              <a:spcBef>
                <a:spcPts val="0"/>
              </a:spcBef>
              <a:spcAft>
                <a:spcPts val="0"/>
              </a:spcAft>
              <a:buClr>
                <a:schemeClr val="dk1"/>
              </a:buClr>
              <a:buSzPts val="1100"/>
              <a:buFont typeface="Calibri"/>
              <a:buNone/>
            </a:pPr>
            <a:r>
              <a:rPr lang="en"/>
              <a:t>Authentic questions to gain perspective and understanding can be described as </a:t>
            </a:r>
            <a:r>
              <a:rPr lang="en">
                <a:solidFill>
                  <a:srgbClr val="2E2E2E"/>
                </a:solidFill>
                <a:highlight>
                  <a:srgbClr val="FFFF00"/>
                </a:highlight>
              </a:rPr>
              <a:t>“conversational receptiveness” –</a:t>
            </a:r>
            <a:r>
              <a:rPr lang="en">
                <a:solidFill>
                  <a:srgbClr val="2E2E2E"/>
                </a:solidFill>
              </a:rPr>
              <a:t> the use of language to communicate one’s willingness to thoughtfully engage with opposing views. </a:t>
            </a:r>
            <a:endParaRPr/>
          </a:p>
          <a:p>
            <a:pPr indent="0" lvl="0" marL="0" rtl="0" algn="l">
              <a:lnSpc>
                <a:spcPct val="100000"/>
              </a:lnSpc>
              <a:spcBef>
                <a:spcPts val="0"/>
              </a:spcBef>
              <a:spcAft>
                <a:spcPts val="0"/>
              </a:spcAft>
              <a:buClr>
                <a:schemeClr val="dk1"/>
              </a:buClr>
              <a:buSzPts val="1100"/>
              <a:buFont typeface="Calibri"/>
              <a:buNone/>
            </a:pPr>
            <a:r>
              <a:rPr lang="en"/>
              <a:t>When experiencing conflict, shifting to the level of interests often creates a sense of shared priorities and common ground. </a:t>
            </a:r>
            <a:endParaRPr/>
          </a:p>
          <a:p>
            <a:pPr indent="0" lvl="0" marL="0" rtl="0" algn="l">
              <a:lnSpc>
                <a:spcPct val="100000"/>
              </a:lnSpc>
              <a:spcBef>
                <a:spcPts val="0"/>
              </a:spcBef>
              <a:spcAft>
                <a:spcPts val="0"/>
              </a:spcAft>
              <a:buClr>
                <a:schemeClr val="dk1"/>
              </a:buClr>
              <a:buSzPts val="1100"/>
              <a:buFont typeface="Calibri"/>
              <a:buNone/>
            </a:pPr>
            <a:r>
              <a:rPr lang="en"/>
              <a:t>How willing are we to try something new to better understand the perspective of someone else? How can we continue to ask questions for better understanding?</a:t>
            </a:r>
            <a:endParaRPr/>
          </a:p>
          <a:p>
            <a:pPr indent="0" lvl="0" marL="0" rtl="0" algn="l">
              <a:lnSpc>
                <a:spcPct val="100000"/>
              </a:lnSpc>
              <a:spcBef>
                <a:spcPts val="0"/>
              </a:spcBef>
              <a:spcAft>
                <a:spcPts val="0"/>
              </a:spcAft>
              <a:buClr>
                <a:schemeClr val="dk1"/>
              </a:buClr>
              <a:buSzPts val="1100"/>
              <a:buFont typeface="Calibri"/>
              <a:buNone/>
            </a:pPr>
            <a:r>
              <a:rPr lang="en"/>
              <a:t>Research has shown that the more we are authentically curious and engaging in psychological flexibility we are more likely to create a positive work environment and bring resolutions to conflict.</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We have covered ways to build positive interpersonal relationships as you coach. Consider how learning better communication skills and the activities shared today will help you and your colleagues build prosocial conversations. </a:t>
            </a:r>
            <a:endParaRPr/>
          </a:p>
          <a:p>
            <a:pPr indent="0" lvl="0" marL="0" rtl="0" algn="l">
              <a:lnSpc>
                <a:spcPct val="100000"/>
              </a:lnSpc>
              <a:spcBef>
                <a:spcPts val="0"/>
              </a:spcBef>
              <a:spcAft>
                <a:spcPts val="0"/>
              </a:spcAft>
              <a:buClr>
                <a:schemeClr val="dk1"/>
              </a:buClr>
              <a:buSzPts val="1100"/>
              <a:buFont typeface="Calibri"/>
              <a:buNone/>
            </a:pPr>
            <a:r>
              <a:rPr b="1" lang="en"/>
              <a:t>In the chat box you will see a resource “How Can We Make Conversations More Prosocial?”</a:t>
            </a:r>
            <a:endParaRPr b="1"/>
          </a:p>
          <a:p>
            <a:pPr indent="0" lvl="0" marL="0" rtl="0" algn="l">
              <a:lnSpc>
                <a:spcPct val="100000"/>
              </a:lnSpc>
              <a:spcBef>
                <a:spcPts val="0"/>
              </a:spcBef>
              <a:spcAft>
                <a:spcPts val="0"/>
              </a:spcAft>
              <a:buClr>
                <a:schemeClr val="dk1"/>
              </a:buClr>
              <a:buSzPts val="1100"/>
              <a:buFont typeface="Calibri"/>
              <a:buNone/>
            </a:pPr>
            <a:r>
              <a:rPr lang="en"/>
              <a:t>You’ll remember in Elena’s  book, she recommends</a:t>
            </a:r>
            <a:r>
              <a:rPr b="1" lang="en"/>
              <a:t> a mindfulness activity</a:t>
            </a:r>
            <a:r>
              <a:rPr lang="en"/>
              <a:t> just before meeting with someone or heading into a stressful situation. Deep breathing, a quick mindfulness meditation, anything that helps you be present and open to working with others. Relaxing the mind and heart rate.</a:t>
            </a:r>
            <a:endParaRPr/>
          </a:p>
          <a:p>
            <a:pPr indent="0" lvl="0" marL="0" rtl="0" algn="l">
              <a:lnSpc>
                <a:spcPct val="100000"/>
              </a:lnSpc>
              <a:spcBef>
                <a:spcPts val="0"/>
              </a:spcBef>
              <a:spcAft>
                <a:spcPts val="0"/>
              </a:spcAft>
              <a:buClr>
                <a:schemeClr val="dk1"/>
              </a:buClr>
              <a:buSzPts val="1100"/>
              <a:buFont typeface="Calibri"/>
              <a:buNone/>
            </a:pPr>
            <a:r>
              <a:rPr b="1" lang="en"/>
              <a:t>Think of your compass activity and the perspective of North, South, East, and West. Setting norms and asking how do you approach tasks and conflict.</a:t>
            </a:r>
            <a:endParaRPr b="1"/>
          </a:p>
          <a:p>
            <a:pPr indent="0" lvl="0" marL="0" rtl="0" algn="l">
              <a:lnSpc>
                <a:spcPct val="100000"/>
              </a:lnSpc>
              <a:spcBef>
                <a:spcPts val="0"/>
              </a:spcBef>
              <a:spcAft>
                <a:spcPts val="0"/>
              </a:spcAft>
              <a:buClr>
                <a:schemeClr val="dk1"/>
              </a:buClr>
              <a:buSzPts val="1100"/>
              <a:buFont typeface="Calibri"/>
              <a:buNone/>
            </a:pPr>
            <a:r>
              <a:t/>
            </a:r>
            <a:endParaRPr b="1"/>
          </a:p>
        </p:txBody>
      </p:sp>
      <p:sp>
        <p:nvSpPr>
          <p:cNvPr id="820" name="Google Shape;820;p73: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8" name="Google Shape;828;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b="1" lang="en"/>
              <a:t>Presenter Notes:</a:t>
            </a:r>
            <a:endParaRPr b="1"/>
          </a:p>
          <a:p>
            <a:pPr indent="0" lvl="0" marL="0" rtl="0" algn="l">
              <a:lnSpc>
                <a:spcPct val="100000"/>
              </a:lnSpc>
              <a:spcBef>
                <a:spcPts val="0"/>
              </a:spcBef>
              <a:spcAft>
                <a:spcPts val="0"/>
              </a:spcAft>
              <a:buClr>
                <a:schemeClr val="dk1"/>
              </a:buClr>
              <a:buSzPts val="1100"/>
              <a:buFont typeface="Calibri"/>
              <a:buNone/>
            </a:pPr>
            <a:r>
              <a:rPr lang="en"/>
              <a:t>We are all familiar with patterns of behavior that avoid and overreact to conflict. When people fear conflict, what they may fear are the emotions of anger, sadness, or shame.</a:t>
            </a:r>
            <a:endParaRPr/>
          </a:p>
          <a:p>
            <a:pPr indent="0" lvl="0" marL="0" rtl="0" algn="l">
              <a:lnSpc>
                <a:spcPct val="100000"/>
              </a:lnSpc>
              <a:spcBef>
                <a:spcPts val="0"/>
              </a:spcBef>
              <a:spcAft>
                <a:spcPts val="0"/>
              </a:spcAft>
              <a:buClr>
                <a:schemeClr val="dk1"/>
              </a:buClr>
              <a:buSzPts val="1100"/>
              <a:buFont typeface="Calibri"/>
              <a:buNone/>
            </a:pPr>
            <a:r>
              <a:rPr lang="en"/>
              <a:t>Building psychological flexibility </a:t>
            </a:r>
            <a:r>
              <a:rPr b="1" lang="en"/>
              <a:t>(read the definition) </a:t>
            </a:r>
            <a:r>
              <a:rPr lang="en"/>
              <a:t>skills through mindfulness, reflection, and perspective taking can build the capacity to act in the direction of what really matters even when it feels uncomfortable.</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b="1" lang="en"/>
              <a:t>Perspective Taking:</a:t>
            </a:r>
            <a:endParaRPr b="1"/>
          </a:p>
          <a:p>
            <a:pPr indent="0" lvl="0" marL="0" rtl="0" algn="l">
              <a:lnSpc>
                <a:spcPct val="100000"/>
              </a:lnSpc>
              <a:spcBef>
                <a:spcPts val="0"/>
              </a:spcBef>
              <a:spcAft>
                <a:spcPts val="0"/>
              </a:spcAft>
              <a:buClr>
                <a:schemeClr val="dk1"/>
              </a:buClr>
              <a:buSzPts val="1100"/>
              <a:buFont typeface="Calibri"/>
              <a:buNone/>
            </a:pPr>
            <a:r>
              <a:rPr lang="en"/>
              <a:t>Practice “getting up on the balcony” for perspective taking. From the balcony one can see more of the dance floor. This mindfulness activity can move you from being in the middle of it all and help you see other perspectives. Most importantly, this perspective, helps you to separate people from the problem you may have rolling around in your mind and impacting progress. </a:t>
            </a:r>
            <a:r>
              <a:rPr lang="en">
                <a:highlight>
                  <a:srgbClr val="FFFF00"/>
                </a:highlight>
              </a:rPr>
              <a:t>In every conversation there are two tracks--content and relationship--running simultaneously, each with its own level of interests. We have interests in expressing ourselves, being right, and convincing others, but we also usually have interest in preserving and enhancing relationships. </a:t>
            </a:r>
            <a:endParaRPr>
              <a:highlight>
                <a:srgbClr val="FFFF00"/>
              </a:highlight>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When conversations get “tricky” or difficult, particularly when there is disagreement or strong emotion, it’s easy to see the problem as lying with the other person, with their character or their identity. This escalates conflict as people see themselves being attacked or threatened.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highlight>
                  <a:srgbClr val="FFFF00"/>
                </a:highlight>
              </a:rPr>
              <a:t>A more helpful stance is to objectify the problem than the person, and to assume that everyone in the relationship has understandable intentions, at least from their own point of view. Segue into quote…….</a:t>
            </a:r>
            <a:endParaRPr>
              <a:highlight>
                <a:srgbClr val="FFFF00"/>
              </a:highlight>
            </a:endParaRPr>
          </a:p>
        </p:txBody>
      </p:sp>
      <p:sp>
        <p:nvSpPr>
          <p:cNvPr id="829" name="Google Shape;829;p74: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8" name="Google Shape;838;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Calibri"/>
              <a:buNone/>
            </a:pPr>
            <a:r>
              <a:rPr lang="en" sz="1200">
                <a:solidFill>
                  <a:schemeClr val="dk1"/>
                </a:solidFill>
              </a:rPr>
              <a:t>A common saying in Australia, pointing to the need to focus on the task rather than playing dirty by attacking the person in a football match. How do we sometimes become so overwhelmed with the relationship and losing perspective that we lose sight of the “ball” or outcomes we desire?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5" name="Google Shape;845;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lang="en"/>
              <a:t>Tools are not useful unless we use them and practice using them consistently and over time. One suggestion is to write down your response to the bulleted items listed here. Write down five different reasons why the other person might have behaved the way they did. Selecting reasons that the person would write or endorse. Remember perspective taking. I’ve often done this mentally when processing in the moment someone’s behavior. For example, “I remember they told me they felt overwhelmed after returning from being out with illness.” Or, “I remember that this topic is a something they are pretty passionate about and they are worried or concerned about outcomes.”</a:t>
            </a:r>
            <a:endParaRPr/>
          </a:p>
          <a:p>
            <a:pPr indent="0" lvl="0" marL="0" rtl="0" algn="l">
              <a:lnSpc>
                <a:spcPct val="100000"/>
              </a:lnSpc>
              <a:spcBef>
                <a:spcPts val="0"/>
              </a:spcBef>
              <a:spcAft>
                <a:spcPts val="0"/>
              </a:spcAft>
              <a:buClr>
                <a:schemeClr val="dk1"/>
              </a:buClr>
              <a:buSzPts val="1100"/>
              <a:buFont typeface="Calibri"/>
              <a:buNone/>
            </a:pPr>
            <a:r>
              <a:rPr b="1" lang="en"/>
              <a:t>Symbols:</a:t>
            </a:r>
            <a:r>
              <a:rPr lang="en"/>
              <a:t> Use a physical prop, such as an empty chair, to symbolize an alternate perspective. You can also use the empty chair to symbolize stakeholders such as families, students, staff, etc.. Are there symbols that you could use or icons to represent conflict is okay--we can work this out!</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sz="1200"/>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1" name="Google Shape;871;p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Verdana"/>
              <a:buNone/>
            </a:pPr>
            <a:r>
              <a:t/>
            </a:r>
            <a:endParaRPr b="1">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AutoNum type="arabicPeriod"/>
            </a:pPr>
            <a:r>
              <a:rPr lang="en">
                <a:solidFill>
                  <a:schemeClr val="dk1"/>
                </a:solidFill>
                <a:latin typeface="Verdana"/>
                <a:ea typeface="Verdana"/>
                <a:cs typeface="Verdana"/>
                <a:sym typeface="Verdana"/>
              </a:rPr>
              <a:t>Think of a time when you were experiencing a conflict or a challenge with another person in the professional setting.</a:t>
            </a:r>
            <a:endParaRPr>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AutoNum type="arabicPeriod"/>
            </a:pPr>
            <a:r>
              <a:rPr lang="en">
                <a:solidFill>
                  <a:schemeClr val="dk1"/>
                </a:solidFill>
                <a:highlight>
                  <a:srgbClr val="FFFF00"/>
                </a:highlight>
                <a:latin typeface="Verdana"/>
                <a:ea typeface="Verdana"/>
                <a:cs typeface="Verdana"/>
                <a:sym typeface="Verdana"/>
              </a:rPr>
              <a:t>Remember to keep the story confidential in nature eliminating names and context.</a:t>
            </a:r>
            <a:endParaRPr>
              <a:solidFill>
                <a:schemeClr val="dk1"/>
              </a:solidFill>
              <a:highlight>
                <a:srgbClr val="FFFF00"/>
              </a:highlight>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AutoNum type="arabicPeriod"/>
            </a:pPr>
            <a:r>
              <a:rPr lang="en">
                <a:solidFill>
                  <a:schemeClr val="dk1"/>
                </a:solidFill>
                <a:latin typeface="Verdana"/>
                <a:ea typeface="Verdana"/>
                <a:cs typeface="Verdana"/>
                <a:sym typeface="Verdana"/>
              </a:rPr>
              <a:t>In the breakout room, Partner 1 shares their story, </a:t>
            </a:r>
            <a:r>
              <a:rPr b="1" lang="en">
                <a:solidFill>
                  <a:schemeClr val="dk1"/>
                </a:solidFill>
                <a:latin typeface="Verdana"/>
                <a:ea typeface="Verdana"/>
                <a:cs typeface="Verdana"/>
                <a:sym typeface="Verdana"/>
              </a:rPr>
              <a:t>one minute.</a:t>
            </a:r>
            <a:endParaRPr b="1">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AutoNum type="arabicPeriod"/>
            </a:pPr>
            <a:r>
              <a:rPr b="1" lang="en">
                <a:solidFill>
                  <a:schemeClr val="dk1"/>
                </a:solidFill>
                <a:latin typeface="Verdana"/>
                <a:ea typeface="Verdana"/>
                <a:cs typeface="Verdana"/>
                <a:sym typeface="Verdana"/>
              </a:rPr>
              <a:t>Perspective Taking:</a:t>
            </a:r>
            <a:r>
              <a:rPr lang="en">
                <a:solidFill>
                  <a:schemeClr val="dk1"/>
                </a:solidFill>
                <a:latin typeface="Verdana"/>
                <a:ea typeface="Verdana"/>
                <a:cs typeface="Verdana"/>
                <a:sym typeface="Verdana"/>
              </a:rPr>
              <a:t> Partner prompts the story-teller to retell their story from the other person’s perspective. </a:t>
            </a:r>
            <a:endParaRPr>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AutoNum type="arabicPeriod"/>
            </a:pPr>
            <a:r>
              <a:rPr b="1" lang="en">
                <a:solidFill>
                  <a:schemeClr val="dk1"/>
                </a:solidFill>
                <a:latin typeface="Verdana"/>
                <a:ea typeface="Verdana"/>
                <a:cs typeface="Verdana"/>
                <a:sym typeface="Verdana"/>
              </a:rPr>
              <a:t>Pivot Points:</a:t>
            </a:r>
            <a:r>
              <a:rPr lang="en">
                <a:solidFill>
                  <a:schemeClr val="dk1"/>
                </a:solidFill>
                <a:latin typeface="Verdana"/>
                <a:ea typeface="Verdana"/>
                <a:cs typeface="Verdana"/>
                <a:sym typeface="Verdana"/>
              </a:rPr>
              <a:t> Partner finds a point in the story that seems pivotal and asks, what might have gone differently? Allow them to explain what might have changed in the story.</a:t>
            </a:r>
            <a:endParaRPr>
              <a:solidFill>
                <a:schemeClr val="dk1"/>
              </a:solidFill>
              <a:latin typeface="Verdana"/>
              <a:ea typeface="Verdana"/>
              <a:cs typeface="Verdana"/>
              <a:sym typeface="Verdana"/>
            </a:endParaRPr>
          </a:p>
          <a:p>
            <a:pPr indent="-298450" lvl="0" marL="457200" rtl="0" algn="l">
              <a:lnSpc>
                <a:spcPct val="100000"/>
              </a:lnSpc>
              <a:spcBef>
                <a:spcPts val="0"/>
              </a:spcBef>
              <a:spcAft>
                <a:spcPts val="0"/>
              </a:spcAft>
              <a:buClr>
                <a:schemeClr val="dk1"/>
              </a:buClr>
              <a:buSzPts val="1100"/>
              <a:buFont typeface="Verdana"/>
              <a:buAutoNum type="arabicPeriod"/>
            </a:pPr>
            <a:r>
              <a:rPr b="1" lang="en">
                <a:solidFill>
                  <a:schemeClr val="dk1"/>
                </a:solidFill>
                <a:latin typeface="Verdana"/>
                <a:ea typeface="Verdana"/>
                <a:cs typeface="Verdana"/>
                <a:sym typeface="Verdana"/>
              </a:rPr>
              <a:t>Discuss together:</a:t>
            </a:r>
            <a:endParaRPr b="1">
              <a:solidFill>
                <a:schemeClr val="dk1"/>
              </a:solidFill>
              <a:latin typeface="Verdana"/>
              <a:ea typeface="Verdana"/>
              <a:cs typeface="Verdana"/>
              <a:sym typeface="Verdana"/>
            </a:endParaRPr>
          </a:p>
          <a:p>
            <a:pPr indent="0" lvl="0" marL="457200" rtl="0" algn="l">
              <a:lnSpc>
                <a:spcPct val="100000"/>
              </a:lnSpc>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In what ways did this “perspective taking” activity open new possibilities within your coaching conversations?</a:t>
            </a:r>
            <a:endParaRPr b="1">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t>Relate to the discussion on slide 19</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SzPts val="1400"/>
              <a:buNone/>
            </a:pPr>
            <a:r>
              <a:rPr lang="en">
                <a:solidFill>
                  <a:schemeClr val="dk1"/>
                </a:solidFill>
              </a:rPr>
              <a:t>Talking Points</a:t>
            </a:r>
            <a:endParaRPr>
              <a:solidFill>
                <a:schemeClr val="dk1"/>
              </a:solidFill>
            </a:endParaRPr>
          </a:p>
          <a:p>
            <a:pPr indent="-317500" lvl="0" marL="457200" rtl="0" algn="l">
              <a:lnSpc>
                <a:spcPct val="115000"/>
              </a:lnSpc>
              <a:spcBef>
                <a:spcPts val="0"/>
              </a:spcBef>
              <a:spcAft>
                <a:spcPts val="0"/>
              </a:spcAft>
              <a:buSzPts val="1400"/>
              <a:buChar char="●"/>
            </a:pPr>
            <a:r>
              <a:rPr lang="en"/>
              <a:t>A system can be 1 classroom, 1 school, 10 divisions, but  systems have components. </a:t>
            </a:r>
            <a:endParaRPr/>
          </a:p>
          <a:p>
            <a:pPr indent="-317500" lvl="0" marL="457200" rtl="0" algn="l">
              <a:lnSpc>
                <a:spcPct val="115000"/>
              </a:lnSpc>
              <a:spcBef>
                <a:spcPts val="0"/>
              </a:spcBef>
              <a:spcAft>
                <a:spcPts val="0"/>
              </a:spcAft>
              <a:buSzPts val="1400"/>
              <a:buChar char="●"/>
            </a:pPr>
            <a:r>
              <a:rPr lang="en"/>
              <a:t>Human resources: The people, their behavior, views, and beliefs (eg teacher efficacy) </a:t>
            </a:r>
            <a:endParaRPr/>
          </a:p>
          <a:p>
            <a:pPr indent="-317500" lvl="0" marL="457200" rtl="0" algn="l">
              <a:lnSpc>
                <a:spcPct val="115000"/>
              </a:lnSpc>
              <a:spcBef>
                <a:spcPts val="0"/>
              </a:spcBef>
              <a:spcAft>
                <a:spcPts val="0"/>
              </a:spcAft>
              <a:buSzPts val="1400"/>
              <a:buChar char="●"/>
            </a:pPr>
            <a:r>
              <a:rPr lang="en"/>
              <a:t>Fiscal: funding sources and how they are allocated eg (towards PD and coaching) </a:t>
            </a:r>
            <a:endParaRPr/>
          </a:p>
          <a:p>
            <a:pPr indent="-317500" lvl="0" marL="457200" rtl="0" algn="l">
              <a:lnSpc>
                <a:spcPct val="115000"/>
              </a:lnSpc>
              <a:spcBef>
                <a:spcPts val="0"/>
              </a:spcBef>
              <a:spcAft>
                <a:spcPts val="0"/>
              </a:spcAft>
              <a:buSzPts val="1400"/>
              <a:buChar char="●"/>
            </a:pPr>
            <a:r>
              <a:rPr lang="en"/>
              <a:t>Policies and Regulations:  the formal rules, laws,  and guidelines of the systems (staffing  and student policies) </a:t>
            </a:r>
            <a:endParaRPr/>
          </a:p>
          <a:p>
            <a:pPr indent="-317500" lvl="0" marL="457200" rtl="0" algn="l">
              <a:lnSpc>
                <a:spcPct val="115000"/>
              </a:lnSpc>
              <a:spcBef>
                <a:spcPts val="0"/>
              </a:spcBef>
              <a:spcAft>
                <a:spcPts val="0"/>
              </a:spcAft>
              <a:buSzPts val="1400"/>
              <a:buChar char="●"/>
            </a:pPr>
            <a:r>
              <a:rPr lang="en"/>
              <a:t>Processes and Procedures:  hte day to day operating approaches of the system (eg how decisions are made,  how barriers are removed,  process or gaining access to PD opportunities) </a:t>
            </a:r>
            <a:endParaRPr/>
          </a:p>
          <a:p>
            <a:pPr indent="-317500" lvl="0" marL="457200" rtl="0" algn="l">
              <a:lnSpc>
                <a:spcPct val="115000"/>
              </a:lnSpc>
              <a:spcBef>
                <a:spcPts val="0"/>
              </a:spcBef>
              <a:spcAft>
                <a:spcPts val="0"/>
              </a:spcAft>
              <a:buSzPts val="1400"/>
              <a:buChar char="●"/>
            </a:pPr>
            <a:r>
              <a:rPr lang="en"/>
              <a:t>Material resources: the physical rouces   eg (curriculum and assessment materials, the school building, a classroom space)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b="1" sz="1200"/>
          </a:p>
        </p:txBody>
      </p:sp>
      <p:sp>
        <p:nvSpPr>
          <p:cNvPr id="164" name="Google Shape;1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7" name="Google Shape;877;p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a:solidFill>
                <a:schemeClr val="dk1"/>
              </a:solidFill>
              <a:highlight>
                <a:srgbClr val="FFFF00"/>
              </a:highlight>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Verdana"/>
                <a:ea typeface="Verdana"/>
                <a:cs typeface="Verdana"/>
                <a:sym typeface="Verdana"/>
              </a:rPr>
              <a:t> </a:t>
            </a:r>
            <a:r>
              <a:rPr b="1" lang="en" u="sng">
                <a:solidFill>
                  <a:schemeClr val="hlink"/>
                </a:solidFill>
                <a:latin typeface="Verdana"/>
                <a:ea typeface="Verdana"/>
                <a:cs typeface="Verdana"/>
                <a:sym typeface="Verdana"/>
                <a:hlinkClick r:id="rId2"/>
              </a:rPr>
              <a:t>A Good Conversation Process</a:t>
            </a:r>
            <a:r>
              <a:rPr b="1" lang="en">
                <a:solidFill>
                  <a:schemeClr val="dk1"/>
                </a:solidFill>
                <a:latin typeface="Verdana"/>
                <a:ea typeface="Verdana"/>
                <a:cs typeface="Verdana"/>
                <a:sym typeface="Verdana"/>
              </a:rPr>
              <a:t> </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How could you use the resource in the context of the story you shared? How can you use the resource in other settings?</a:t>
            </a:r>
            <a:endParaRPr b="1">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 Main point: Conflict is healthy for all teams and for the best outcomes to complex issues/problems!!!! </a:t>
            </a:r>
            <a:r>
              <a:rPr lang="en">
                <a:solidFill>
                  <a:schemeClr val="dk1"/>
                </a:solidFill>
              </a:rPr>
              <a:t>“We need to explore our disagreements, values, beliefs, and opinions to build strong and effective teams that will make a difference for our students.” p. 248-249</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So as a coach, how do you respond to conflict on your team and or how do you identify conflict in a team setting? Make </a:t>
            </a:r>
            <a:r>
              <a:rPr b="1" lang="en">
                <a:solidFill>
                  <a:schemeClr val="dk1"/>
                </a:solidFill>
              </a:rPr>
              <a:t>connections to EI, team effectiveness, community norms. </a:t>
            </a:r>
            <a:r>
              <a:rPr b="1" lang="en">
                <a:solidFill>
                  <a:schemeClr val="dk1"/>
                </a:solidFill>
                <a:latin typeface="Verdana"/>
                <a:ea typeface="Verdana"/>
                <a:cs typeface="Verdana"/>
                <a:sym typeface="Verdana"/>
              </a:rPr>
              <a:t> Using the tools!</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Verdana"/>
              <a:buNone/>
            </a:pPr>
            <a:r>
              <a:rPr b="1" lang="en">
                <a:solidFill>
                  <a:schemeClr val="dk1"/>
                </a:solidFill>
                <a:latin typeface="Verdana"/>
                <a:ea typeface="Verdana"/>
                <a:cs typeface="Verdana"/>
                <a:sym typeface="Verdana"/>
              </a:rPr>
              <a:t>A big part of ensuring that our teams, and ourselves, are able to work through these types of challenges is investing in the skill-building </a:t>
            </a:r>
            <a:r>
              <a:rPr b="1" i="1" lang="en">
                <a:solidFill>
                  <a:schemeClr val="dk1"/>
                </a:solidFill>
                <a:latin typeface="Verdana"/>
                <a:ea typeface="Verdana"/>
                <a:cs typeface="Verdana"/>
                <a:sym typeface="Verdana"/>
              </a:rPr>
              <a:t>ahead</a:t>
            </a:r>
            <a:r>
              <a:rPr b="1" lang="en">
                <a:solidFill>
                  <a:schemeClr val="dk1"/>
                </a:solidFill>
                <a:latin typeface="Verdana"/>
                <a:ea typeface="Verdana"/>
                <a:cs typeface="Verdana"/>
                <a:sym typeface="Verdana"/>
              </a:rPr>
              <a:t> of time. By doing so, you build the muscle memory, confidence, and commitment to have the conversations and work towards an outcome that serves all stakeholders well.  </a:t>
            </a:r>
            <a:endParaRPr b="1">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b="1"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t/>
            </a:r>
            <a:endParaRPr/>
          </a:p>
        </p:txBody>
      </p:sp>
      <p:sp>
        <p:nvSpPr>
          <p:cNvPr id="878" name="Google Shape;878;p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6" name="Google Shape;886;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Calibri"/>
              <a:buNone/>
            </a:pPr>
            <a:r>
              <a:rPr lang="en"/>
              <a:t>Aside from developing personal and interpersonal skills to manage conflict effectively, having agreed-upon principles and processes that everyone can trust can greatly help the process of conflict resolution.</a:t>
            </a:r>
            <a:endParaRPr/>
          </a:p>
          <a:p>
            <a:pPr indent="0" lvl="0" marL="0" rtl="0" algn="l">
              <a:lnSpc>
                <a:spcPct val="100000"/>
              </a:lnSpc>
              <a:spcBef>
                <a:spcPts val="0"/>
              </a:spcBef>
              <a:spcAft>
                <a:spcPts val="0"/>
              </a:spcAft>
              <a:buClr>
                <a:schemeClr val="dk1"/>
              </a:buClr>
              <a:buSzPts val="1100"/>
              <a:buFont typeface="Calibri"/>
              <a:buNone/>
            </a:pPr>
            <a:r>
              <a:rPr lang="en"/>
              <a:t>Making sure conflict can be resolved in a timely and fair manner. </a:t>
            </a:r>
            <a:endParaRPr/>
          </a:p>
          <a:p>
            <a:pPr indent="0" lvl="0" marL="0" rtl="0" algn="l">
              <a:lnSpc>
                <a:spcPct val="100000"/>
              </a:lnSpc>
              <a:spcBef>
                <a:spcPts val="0"/>
              </a:spcBef>
              <a:spcAft>
                <a:spcPts val="0"/>
              </a:spcAft>
              <a:buClr>
                <a:schemeClr val="dk1"/>
              </a:buClr>
              <a:buSzPts val="1100"/>
              <a:buFont typeface="Calibri"/>
              <a:buNone/>
            </a:pPr>
            <a:r>
              <a:rPr lang="en"/>
              <a:t>You may have other principles such as “go to the source” first to talk it out vs. gossip or toxic communication with others.Think back to your teaming content from day 1. Your norms and way of work.</a:t>
            </a:r>
            <a:endParaRPr/>
          </a:p>
          <a:p>
            <a:pPr indent="0" lvl="0" marL="0" rtl="0" algn="l">
              <a:lnSpc>
                <a:spcPct val="100000"/>
              </a:lnSpc>
              <a:spcBef>
                <a:spcPts val="0"/>
              </a:spcBef>
              <a:spcAft>
                <a:spcPts val="0"/>
              </a:spcAft>
              <a:buClr>
                <a:schemeClr val="dk1"/>
              </a:buClr>
              <a:buSzPts val="1100"/>
              <a:buFont typeface="Calibri"/>
              <a:buNone/>
            </a:pPr>
            <a:r>
              <a:rPr lang="en"/>
              <a:t>When this does not work, what processes do you have in place if things escalate or need mediation? </a:t>
            </a:r>
            <a:endParaRPr/>
          </a:p>
          <a:p>
            <a:pPr indent="0" lvl="0" marL="0" rtl="0" algn="l">
              <a:lnSpc>
                <a:spcPct val="100000"/>
              </a:lnSpc>
              <a:spcBef>
                <a:spcPts val="0"/>
              </a:spcBef>
              <a:spcAft>
                <a:spcPts val="0"/>
              </a:spcAft>
              <a:buClr>
                <a:schemeClr val="dk1"/>
              </a:buClr>
              <a:buSzPts val="1100"/>
              <a:buFont typeface="Calibri"/>
              <a:buNone/>
            </a:pPr>
            <a:r>
              <a:t/>
            </a:r>
            <a:endParaRPr/>
          </a:p>
        </p:txBody>
      </p:sp>
      <p:sp>
        <p:nvSpPr>
          <p:cNvPr id="887" name="Google Shape;887;p79: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lang="en"/>
              <a:t>Read the quote. What words stand out to you? Are you listening or are you hearing? </a:t>
            </a:r>
            <a:endParaRPr/>
          </a:p>
        </p:txBody>
      </p:sp>
      <p:sp>
        <p:nvSpPr>
          <p:cNvPr id="896" name="Google Shape;896;p80:notes"/>
          <p:cNvSpPr txBox="1"/>
          <p:nvPr>
            <p:ph idx="12" type="sldNum"/>
          </p:nvPr>
        </p:nvSpPr>
        <p:spPr>
          <a:xfrm>
            <a:off x="3884613" y="8685213"/>
            <a:ext cx="2971800" cy="457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5" name="Google Shape;905;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b="1"/>
          </a:p>
          <a:p>
            <a:pPr indent="0" lvl="0" marL="0" rtl="0" algn="l">
              <a:lnSpc>
                <a:spcPct val="100000"/>
              </a:lnSpc>
              <a:spcBef>
                <a:spcPts val="0"/>
              </a:spcBef>
              <a:spcAft>
                <a:spcPts val="0"/>
              </a:spcAft>
              <a:buClr>
                <a:schemeClr val="dk1"/>
              </a:buClr>
              <a:buSzPts val="1100"/>
              <a:buFont typeface="Calibri"/>
              <a:buNone/>
            </a:pPr>
            <a:r>
              <a:rPr lang="en"/>
              <a:t>Have you ever stopped to think about the title of this book? THE ART………..</a:t>
            </a:r>
            <a:endParaRPr/>
          </a:p>
          <a:p>
            <a:pPr indent="0" lvl="0" marL="0" rtl="0" algn="l">
              <a:lnSpc>
                <a:spcPct val="100000"/>
              </a:lnSpc>
              <a:spcBef>
                <a:spcPts val="0"/>
              </a:spcBef>
              <a:spcAft>
                <a:spcPts val="0"/>
              </a:spcAft>
              <a:buClr>
                <a:schemeClr val="dk1"/>
              </a:buClr>
              <a:buSzPts val="1100"/>
              <a:buFont typeface="Calibri"/>
              <a:buNone/>
            </a:pPr>
            <a:r>
              <a:rPr lang="en"/>
              <a:t>Everything we are learning takes practice along with growth opportunities to sharpen our skills and develop THE ART of coaching. You are an artist, learning skills, to improve your art of coaching………..</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p8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p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u="sng">
                <a:solidFill>
                  <a:schemeClr val="hlink"/>
                </a:solidFill>
                <a:hlinkClick r:id="rId2"/>
              </a:rPr>
              <a:t>SISEP Communication Plan</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u="sng">
                <a:solidFill>
                  <a:schemeClr val="hlink"/>
                </a:solidFill>
                <a:hlinkClick r:id="rId3"/>
              </a:rPr>
              <a:t>NHPS Sample Communication Plan and VTSS Documentation</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u="sng">
                <a:solidFill>
                  <a:schemeClr val="hlink"/>
                </a:solidFill>
                <a:hlinkClick r:id="rId4"/>
              </a:rPr>
              <a:t>https://www.branchingminds.com/blog/communication-for-mtss</a:t>
            </a:r>
            <a:r>
              <a:rPr b="1" lang="en">
                <a:solidFill>
                  <a:schemeClr val="dk1"/>
                </a:solidFill>
              </a:rPr>
              <a:t> - Example from Branching Minds</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Presenter notes: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Ok, that’s a lot of information that needs to be shared and missing or failing to close any of the loops could have big consequences. And a communication system also needs to consider </a:t>
            </a:r>
            <a:r>
              <a:rPr lang="en">
                <a:solidFill>
                  <a:schemeClr val="dk1"/>
                </a:solidFill>
                <a:latin typeface="Verdana"/>
                <a:ea typeface="Verdana"/>
                <a:cs typeface="Verdana"/>
                <a:sym typeface="Verdana"/>
              </a:rPr>
              <a:t>What outcomes, data, practices and systems should be considered? What other systems are impacted when a change is made in this system? Where does communication begin? End? How is it documented?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
              <a:t>Here are the six core components of MTSS. Virginia’s goal is to align all our work.  This work is only one piece of a much larger framework.  With student impact and benefit as the ultimate outcome, there is much more to consider beyond the three tiers.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
              <a:t>Aligned Organizational structures include leadership, teaming, planning within a tiered approach</a:t>
            </a:r>
            <a:endParaRPr/>
          </a:p>
          <a:p>
            <a:pPr indent="0" lvl="0" marL="0" rtl="0" algn="l">
              <a:lnSpc>
                <a:spcPct val="100000"/>
              </a:lnSpc>
              <a:spcBef>
                <a:spcPts val="0"/>
              </a:spcBef>
              <a:spcAft>
                <a:spcPts val="0"/>
              </a:spcAft>
              <a:buClr>
                <a:schemeClr val="dk1"/>
              </a:buClr>
              <a:buSzPts val="1400"/>
              <a:buFont typeface="Calibri"/>
              <a:buNone/>
            </a:pPr>
            <a:r>
              <a:rPr lang="en"/>
              <a:t>Data Informed Decision making is part of all our work</a:t>
            </a:r>
            <a:endParaRPr/>
          </a:p>
          <a:p>
            <a:pPr indent="0" lvl="0" marL="0" rtl="0" algn="l">
              <a:lnSpc>
                <a:spcPct val="100000"/>
              </a:lnSpc>
              <a:spcBef>
                <a:spcPts val="0"/>
              </a:spcBef>
              <a:spcAft>
                <a:spcPts val="0"/>
              </a:spcAft>
              <a:buClr>
                <a:schemeClr val="dk1"/>
              </a:buClr>
              <a:buSzPts val="1200"/>
              <a:buFont typeface="Calibri"/>
              <a:buNone/>
            </a:pPr>
            <a:r>
              <a:rPr lang="en"/>
              <a:t>EBP includes Instruction as Prevention, screening</a:t>
            </a:r>
            <a:endParaRPr/>
          </a:p>
          <a:p>
            <a:pPr indent="0" lvl="0" marL="0" rtl="0" algn="l">
              <a:lnSpc>
                <a:spcPct val="100000"/>
              </a:lnSpc>
              <a:spcBef>
                <a:spcPts val="0"/>
              </a:spcBef>
              <a:spcAft>
                <a:spcPts val="0"/>
              </a:spcAft>
              <a:buClr>
                <a:schemeClr val="dk1"/>
              </a:buClr>
              <a:buSzPts val="1200"/>
              <a:buFont typeface="Calibri"/>
              <a:buNone/>
            </a:pPr>
            <a:r>
              <a:rPr lang="en"/>
              <a:t>We always include family, school and community voice</a:t>
            </a:r>
            <a:endParaRPr/>
          </a:p>
          <a:p>
            <a:pPr indent="0" lvl="0" marL="0" rtl="0" algn="l">
              <a:lnSpc>
                <a:spcPct val="100000"/>
              </a:lnSpc>
              <a:spcBef>
                <a:spcPts val="0"/>
              </a:spcBef>
              <a:spcAft>
                <a:spcPts val="0"/>
              </a:spcAft>
              <a:buClr>
                <a:schemeClr val="dk1"/>
              </a:buClr>
              <a:buSzPts val="1400"/>
              <a:buFont typeface="Calibri"/>
              <a:buNone/>
            </a:pPr>
            <a:r>
              <a:rPr lang="en"/>
              <a:t>Progress monitoring includes screening</a:t>
            </a:r>
            <a:endParaRPr/>
          </a:p>
          <a:p>
            <a:pPr indent="0" lvl="0" marL="0" rtl="0" algn="l">
              <a:lnSpc>
                <a:spcPct val="100000"/>
              </a:lnSpc>
              <a:spcBef>
                <a:spcPts val="0"/>
              </a:spcBef>
              <a:spcAft>
                <a:spcPts val="0"/>
              </a:spcAft>
              <a:buClr>
                <a:schemeClr val="dk1"/>
              </a:buClr>
              <a:buSzPts val="1400"/>
              <a:buFont typeface="Calibri"/>
              <a:buNone/>
            </a:pPr>
            <a:r>
              <a:rPr lang="en"/>
              <a:t>We always evaluate our systems that support the work</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
              <a:t>Note FOR PRESENTER/VTSS Lead - this is a graphic of the VTSS Implementation Matrix but we are NOT sharing the matrix yet. </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rPr lang="en"/>
              <a:t>Who else would be impacted by this way of work? (Students, Families, Communities, and the adults in your building/division)</a:t>
            </a:r>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912" name="Google Shape;912;p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400"/>
              <a:buFont typeface="Calibri"/>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3" name="Google Shape;943;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One structure within an Aligned Organization Structure  is around communication. So, we’re going to explore what a communication system around MTSS might need to consider. Imagine we have a DLT, they are using a DIDM process and they identify attendance as a primary area of concern for the division. They set goals and identify specific practices to help address this issue, they determine how/when they will progress monitor and how the will evaluate their plan.</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b="1" lang="en"/>
              <a:t>DCA items 10</a:t>
            </a:r>
            <a:r>
              <a:rPr lang="en"/>
              <a:t>, (6 bullets as addressed on the slide plus is it accessible and is it used)  </a:t>
            </a:r>
            <a:r>
              <a:rPr b="1" lang="en"/>
              <a:t>DCA 12</a:t>
            </a:r>
            <a:r>
              <a:rPr lang="en"/>
              <a:t>, (process to report policy relevant info)  and </a:t>
            </a:r>
            <a:r>
              <a:rPr b="1" lang="en"/>
              <a:t>DCA</a:t>
            </a:r>
            <a:r>
              <a:rPr lang="en"/>
              <a:t> </a:t>
            </a:r>
            <a:r>
              <a:rPr b="1" lang="en"/>
              <a:t>16</a:t>
            </a:r>
            <a:r>
              <a:rPr lang="en"/>
              <a:t> (process to communicate for using data decision making)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84:notes"/>
          <p:cNvSpPr/>
          <p:nvPr>
            <p:ph idx="2" type="sldImg"/>
          </p:nvPr>
        </p:nvSpPr>
        <p:spPr>
          <a:xfrm>
            <a:off x="1143000" y="685800"/>
            <a:ext cx="4573588"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950" name="Google Shape;950;p84:notes"/>
          <p:cNvSpPr txBox="1"/>
          <p:nvPr>
            <p:ph idx="1" type="body"/>
          </p:nvPr>
        </p:nvSpPr>
        <p:spPr>
          <a:xfrm>
            <a:off x="685802" y="4343400"/>
            <a:ext cx="5486700" cy="4114800"/>
          </a:xfrm>
          <a:prstGeom prst="rect">
            <a:avLst/>
          </a:prstGeom>
          <a:noFill/>
          <a:ln>
            <a:noFill/>
          </a:ln>
        </p:spPr>
        <p:txBody>
          <a:bodyPr anchorCtr="0" anchor="t" bIns="45850" lIns="91700" spcFirstLastPara="1" rIns="91700" wrap="square" tIns="45850">
            <a:no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These are going to </a:t>
            </a:r>
            <a:r>
              <a:rPr b="1" lang="en" sz="1300">
                <a:solidFill>
                  <a:schemeClr val="dk1"/>
                </a:solidFill>
              </a:rPr>
              <a:t>fly in </a:t>
            </a:r>
            <a:endParaRPr b="1" sz="1300">
              <a:solidFill>
                <a:schemeClr val="dk1"/>
              </a:solidFill>
            </a:endParaRPr>
          </a:p>
          <a:p>
            <a:pPr indent="-311150" lvl="0" marL="457200" rtl="0" algn="l">
              <a:lnSpc>
                <a:spcPct val="100000"/>
              </a:lnSpc>
              <a:spcBef>
                <a:spcPts val="0"/>
              </a:spcBef>
              <a:spcAft>
                <a:spcPts val="0"/>
              </a:spcAft>
              <a:buClr>
                <a:schemeClr val="dk1"/>
              </a:buClr>
              <a:buSzPts val="1300"/>
              <a:buFont typeface="Calibri"/>
              <a:buChar char="●"/>
            </a:pPr>
            <a:r>
              <a:rPr lang="en" sz="1300">
                <a:solidFill>
                  <a:schemeClr val="dk1"/>
                </a:solidFill>
              </a:rPr>
              <a:t>Implementation Logic - Data, Practice &amp; Systems. Imagine the Cogs in the wheel. Your division  has decided that MTSS is going to be an initiative-to build its tiers of support-around behavior, academics, social-emotional wellness. MTSS.  </a:t>
            </a:r>
            <a:endParaRPr sz="1300">
              <a:solidFill>
                <a:schemeClr val="dk1"/>
              </a:solidFill>
            </a:endParaRPr>
          </a:p>
          <a:p>
            <a:pPr indent="-311150" lvl="0" marL="457200" rtl="0" algn="l">
              <a:lnSpc>
                <a:spcPct val="100000"/>
              </a:lnSpc>
              <a:spcBef>
                <a:spcPts val="0"/>
              </a:spcBef>
              <a:spcAft>
                <a:spcPts val="0"/>
              </a:spcAft>
              <a:buClr>
                <a:schemeClr val="dk1"/>
              </a:buClr>
              <a:buSzPts val="1300"/>
              <a:buFont typeface="Calibri"/>
              <a:buChar char="●"/>
            </a:pPr>
            <a:r>
              <a:rPr lang="en" sz="1300">
                <a:solidFill>
                  <a:schemeClr val="dk1"/>
                </a:solidFill>
              </a:rPr>
              <a:t>How do you build MTS systems of support-using this logic.  </a:t>
            </a:r>
            <a:r>
              <a:rPr b="1" lang="en" sz="1300">
                <a:solidFill>
                  <a:schemeClr val="dk1"/>
                </a:solidFill>
              </a:rPr>
              <a:t>Data systems</a:t>
            </a:r>
            <a:r>
              <a:rPr lang="en" sz="1300">
                <a:solidFill>
                  <a:schemeClr val="dk1"/>
                </a:solidFill>
              </a:rPr>
              <a:t>-data infrastructure, access, presentation, problem solving process. </a:t>
            </a:r>
            <a:r>
              <a:rPr b="1" lang="en" sz="1300">
                <a:solidFill>
                  <a:schemeClr val="dk1"/>
                </a:solidFill>
              </a:rPr>
              <a:t>Why</a:t>
            </a:r>
            <a:r>
              <a:rPr lang="en" sz="1300">
                <a:solidFill>
                  <a:schemeClr val="dk1"/>
                </a:solidFill>
              </a:rPr>
              <a:t>: so you can </a:t>
            </a:r>
            <a:r>
              <a:rPr lang="en" sz="1500">
                <a:solidFill>
                  <a:schemeClr val="dk1"/>
                </a:solidFill>
              </a:rPr>
              <a:t>analyze and evaluate student data to inform educational decisions around PRACTICES in instruction, intervention, allocation of resources, development of policy, movement within a multi‐level system, and disability identification</a:t>
            </a:r>
            <a:endParaRPr sz="1500">
              <a:solidFill>
                <a:schemeClr val="dk1"/>
              </a:solidFill>
            </a:endParaRPr>
          </a:p>
          <a:p>
            <a:pPr indent="-311150" lvl="0" marL="457200" rtl="0" algn="l">
              <a:lnSpc>
                <a:spcPct val="100000"/>
              </a:lnSpc>
              <a:spcBef>
                <a:spcPts val="0"/>
              </a:spcBef>
              <a:spcAft>
                <a:spcPts val="0"/>
              </a:spcAft>
              <a:buClr>
                <a:schemeClr val="dk1"/>
              </a:buClr>
              <a:buSzPts val="1300"/>
              <a:buFont typeface="Calibri"/>
              <a:buChar char="●"/>
            </a:pPr>
            <a:r>
              <a:rPr b="1" lang="en" sz="1300">
                <a:solidFill>
                  <a:schemeClr val="dk1"/>
                </a:solidFill>
              </a:rPr>
              <a:t> Practices system</a:t>
            </a:r>
            <a:r>
              <a:rPr lang="en" sz="1300">
                <a:solidFill>
                  <a:schemeClr val="dk1"/>
                </a:solidFill>
              </a:rPr>
              <a:t> - what does quality core instruction look like, practices will be selected using the hexagon tool, practices will be monitored for fidelity and intended outcomes; practices/interventions will be tiered, how/ entry and exit criteria, </a:t>
            </a:r>
            <a:endParaRPr sz="1300">
              <a:solidFill>
                <a:schemeClr val="dk1"/>
              </a:solidFill>
            </a:endParaRPr>
          </a:p>
          <a:p>
            <a:pPr indent="-311150" lvl="0" marL="457200" rtl="0" algn="l">
              <a:lnSpc>
                <a:spcPct val="100000"/>
              </a:lnSpc>
              <a:spcBef>
                <a:spcPts val="0"/>
              </a:spcBef>
              <a:spcAft>
                <a:spcPts val="0"/>
              </a:spcAft>
              <a:buClr>
                <a:schemeClr val="dk1"/>
              </a:buClr>
              <a:buSzPts val="1300"/>
              <a:buFont typeface="Calibri"/>
              <a:buChar char="●"/>
            </a:pPr>
            <a:r>
              <a:rPr b="1" lang="en" sz="1300">
                <a:solidFill>
                  <a:schemeClr val="dk1"/>
                </a:solidFill>
              </a:rPr>
              <a:t>Systems - </a:t>
            </a:r>
            <a:r>
              <a:rPr lang="en" sz="1300">
                <a:solidFill>
                  <a:schemeClr val="dk1"/>
                </a:solidFill>
              </a:rPr>
              <a:t>how we support all adults -</a:t>
            </a:r>
            <a:r>
              <a:rPr lang="en" sz="1500">
                <a:solidFill>
                  <a:schemeClr val="dk1"/>
                </a:solidFill>
              </a:rPr>
              <a:t>allocation of resources, </a:t>
            </a:r>
            <a:r>
              <a:rPr lang="en" sz="1300">
                <a:solidFill>
                  <a:schemeClr val="dk1"/>
                </a:solidFill>
              </a:rPr>
              <a:t>professional learning/coaching to support teachers/bus drivers, interventionist,  in implementing the practices that the division /school has decided are essential to monitor/adjust/tier for specific student outcomes.  </a:t>
            </a:r>
            <a:r>
              <a:rPr b="1" lang="en" sz="1300">
                <a:solidFill>
                  <a:schemeClr val="dk1"/>
                </a:solidFill>
              </a:rPr>
              <a:t>Communication is a subsystem-</a:t>
            </a:r>
            <a:r>
              <a:rPr lang="en" sz="1300">
                <a:solidFill>
                  <a:schemeClr val="dk1"/>
                </a:solidFill>
              </a:rPr>
              <a:t>it supports all people in the division.  Meaningful change happens when there is a vision, action plans, skills, resources, motivers, and assessment of process.  How will MTSS  be communicated. </a:t>
            </a:r>
            <a:endParaRPr sz="13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951" name="Google Shape;951;p84:notes"/>
          <p:cNvSpPr txBox="1"/>
          <p:nvPr>
            <p:ph idx="10" type="dt"/>
          </p:nvPr>
        </p:nvSpPr>
        <p:spPr>
          <a:xfrm>
            <a:off x="3884620" y="0"/>
            <a:ext cx="2971800" cy="457200"/>
          </a:xfrm>
          <a:prstGeom prst="rect">
            <a:avLst/>
          </a:prstGeom>
          <a:noFill/>
          <a:ln>
            <a:noFill/>
          </a:ln>
        </p:spPr>
        <p:txBody>
          <a:bodyPr anchorCtr="0" anchor="t" bIns="45850" lIns="91700" spcFirstLastPara="1" rIns="91700" wrap="square" tIns="45850">
            <a:noAutofit/>
          </a:bodyPr>
          <a:lstStyle/>
          <a:p>
            <a:pPr indent="0" lvl="0" marL="0" marR="0" rtl="0" algn="r">
              <a:lnSpc>
                <a:spcPct val="100000"/>
              </a:lnSpc>
              <a:spcBef>
                <a:spcPts val="0"/>
              </a:spcBef>
              <a:spcAft>
                <a:spcPts val="0"/>
              </a:spcAft>
              <a:buClr>
                <a:srgbClr val="000000"/>
              </a:buClr>
              <a:buSzPts val="1400"/>
              <a:buFont typeface="Arial"/>
              <a:buNone/>
            </a:pPr>
            <a:r>
              <a:rPr lang="en" sz="1200" u="none" cap="none" strike="noStrike">
                <a:solidFill>
                  <a:schemeClr val="dk1"/>
                </a:solidFill>
              </a:rPr>
              <a:t>12/12/16</a:t>
            </a:r>
            <a:endParaRPr b="0" i="0" sz="1400" u="none" cap="none" strike="noStrike">
              <a:solidFill>
                <a:srgbClr val="000000"/>
              </a:solidFill>
              <a:latin typeface="Arial"/>
              <a:ea typeface="Arial"/>
              <a:cs typeface="Arial"/>
              <a:sym typeface="Arial"/>
            </a:endParaRPr>
          </a:p>
        </p:txBody>
      </p:sp>
      <p:sp>
        <p:nvSpPr>
          <p:cNvPr id="952" name="Google Shape;952;p84:notes"/>
          <p:cNvSpPr txBox="1"/>
          <p:nvPr>
            <p:ph idx="12" type="sldNum"/>
          </p:nvPr>
        </p:nvSpPr>
        <p:spPr>
          <a:xfrm>
            <a:off x="3884620" y="8685214"/>
            <a:ext cx="2971800" cy="457200"/>
          </a:xfrm>
          <a:prstGeom prst="rect">
            <a:avLst/>
          </a:prstGeom>
          <a:noFill/>
          <a:ln>
            <a:noFill/>
          </a:ln>
        </p:spPr>
        <p:txBody>
          <a:bodyPr anchorCtr="0" anchor="b" bIns="45850" lIns="91700" spcFirstLastPara="1" rIns="91700" wrap="square" tIns="4585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 sz="1200" u="none" cap="none" strike="noStrike">
                <a:solidFill>
                  <a:schemeClr val="dk1"/>
                </a:solidFill>
              </a:rPr>
              <a:t>‹#›</a:t>
            </a:fld>
            <a:endParaRPr sz="1200" u="none" cap="none" strike="noStrike">
              <a:solidFill>
                <a:schemeClr val="dk1"/>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3" name="Google Shape;973;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chemeClr val="dk1"/>
                </a:solidFill>
              </a:rPr>
              <a:t>Robust Communication system are vital. Sink or swim/ essential for sustainability of MTSS. DCA items 10</a:t>
            </a:r>
            <a:r>
              <a:rPr lang="en">
                <a:solidFill>
                  <a:schemeClr val="dk1"/>
                </a:solidFill>
              </a:rPr>
              <a:t>, (6 bullets as addressed on the slide plus is it accessible and is it used)  </a:t>
            </a:r>
            <a:r>
              <a:rPr b="1" lang="en">
                <a:solidFill>
                  <a:schemeClr val="dk1"/>
                </a:solidFill>
              </a:rPr>
              <a:t>The plan is written and accessible</a:t>
            </a:r>
            <a:r>
              <a:rPr lang="en">
                <a:solidFill>
                  <a:schemeClr val="dk1"/>
                </a:solidFill>
              </a:rPr>
              <a:t> to all staff -ANDThe plan includes: • List of </a:t>
            </a:r>
            <a:r>
              <a:rPr b="1" lang="en">
                <a:solidFill>
                  <a:schemeClr val="dk1"/>
                </a:solidFill>
              </a:rPr>
              <a:t>internal and external stakeholder</a:t>
            </a:r>
            <a:r>
              <a:rPr lang="en">
                <a:solidFill>
                  <a:schemeClr val="dk1"/>
                </a:solidFill>
              </a:rPr>
              <a:t> groups (e.g., internal staff represented </a:t>
            </a:r>
            <a:r>
              <a:rPr b="1" lang="en">
                <a:solidFill>
                  <a:schemeClr val="dk1"/>
                </a:solidFill>
              </a:rPr>
              <a:t>in the organizational chart</a:t>
            </a:r>
            <a:r>
              <a:rPr lang="en">
                <a:solidFill>
                  <a:schemeClr val="dk1"/>
                </a:solidFill>
              </a:rPr>
              <a:t>, necessary outside agencies, families) • Person(s) responsible for communication with each group • Frequency of communication (e.g., following each monthly team meeting) • Type of information to disseminate and gather from identified stakeholders • Methods of communication (e.g., regularly scheduled meeting, email) • Communication effectiveness survey and timelines for gathering communication survey data -AND Plan is consistently used -AND Stakeholders report that communication has been effective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Some division are in the process of creating a MTSS  guidance document.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Anticipated answers:</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Division-level data from IT</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Inform and seek approval of plan from executive leadership (if not present)</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DLT implementation plan communicated with BLT, building administrator, school staff</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Are policy modifications necessary? School Board need to be notified?</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School level data from administrators to create school-level plan</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Inform parents of any new practices, expectations, etc.</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Inform students of priority, expectations, incentives, etc.</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Other community members? Churches? PR?</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School data to team for PM</a:t>
            </a:r>
            <a:endParaRPr>
              <a:solidFill>
                <a:schemeClr val="dk1"/>
              </a:solidFill>
            </a:endParaRPr>
          </a:p>
          <a:p>
            <a:pPr indent="-298450" lvl="0" marL="457200" rtl="0" algn="l">
              <a:lnSpc>
                <a:spcPct val="100000"/>
              </a:lnSpc>
              <a:spcBef>
                <a:spcPts val="0"/>
              </a:spcBef>
              <a:spcAft>
                <a:spcPts val="0"/>
              </a:spcAft>
              <a:buClr>
                <a:schemeClr val="dk1"/>
              </a:buClr>
              <a:buSzPts val="1100"/>
              <a:buFont typeface="Calibri"/>
              <a:buChar char="●"/>
            </a:pPr>
            <a:r>
              <a:rPr lang="en">
                <a:solidFill>
                  <a:schemeClr val="dk1"/>
                </a:solidFill>
              </a:rPr>
              <a:t>School data to DLT to report on progress</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8" name="Shape 978"/>
        <p:cNvGrpSpPr/>
        <p:nvPr/>
      </p:nvGrpSpPr>
      <p:grpSpPr>
        <a:xfrm>
          <a:off x="0" y="0"/>
          <a:ext cx="0" cy="0"/>
          <a:chOff x="0" y="0"/>
          <a:chExt cx="0" cy="0"/>
        </a:xfrm>
      </p:grpSpPr>
      <p:sp>
        <p:nvSpPr>
          <p:cNvPr id="979" name="Google Shape;979;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a:t>
            </a:r>
            <a:r>
              <a:rPr lang="en">
                <a:solidFill>
                  <a:schemeClr val="dk1"/>
                </a:solidFill>
                <a:latin typeface="Verdana"/>
                <a:ea typeface="Verdana"/>
                <a:cs typeface="Verdana"/>
                <a:sym typeface="Verdana"/>
              </a:rPr>
              <a:t> You’ve seen this before when we discussed the priority of coaching in the division and how everyone has roles/responsibilities. This also speaks to the Coaching System </a:t>
            </a:r>
            <a:endParaRPr>
              <a:solidFill>
                <a:schemeClr val="dk1"/>
              </a:solidFill>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lang="en">
                <a:latin typeface="Verdana"/>
                <a:ea typeface="Verdana"/>
                <a:cs typeface="Verdana"/>
                <a:sym typeface="Verdana"/>
              </a:rPr>
              <a:t>Shown here is 1 example of what an aligned system of coaching looks like in a division. </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It is clear what coaching supports/roles will look like and how these different roles work together</a:t>
            </a:r>
            <a:r>
              <a:rPr lang="en">
                <a:latin typeface="Verdana"/>
                <a:ea typeface="Verdana"/>
                <a:cs typeface="Verdana"/>
                <a:sym typeface="Verdana"/>
              </a:rPr>
              <a:t> to meet the coaching function of the DLT. </a:t>
            </a:r>
            <a:endParaRPr>
              <a:latin typeface="Verdana"/>
              <a:ea typeface="Verdana"/>
              <a:cs typeface="Verdana"/>
              <a:sym typeface="Verdana"/>
            </a:endParaRPr>
          </a:p>
          <a:p>
            <a:pPr indent="-304800" lvl="0" marL="457200" rtl="0" algn="l">
              <a:lnSpc>
                <a:spcPct val="115000"/>
              </a:lnSpc>
              <a:spcBef>
                <a:spcPts val="0"/>
              </a:spcBef>
              <a:spcAft>
                <a:spcPts val="0"/>
              </a:spcAft>
              <a:buClr>
                <a:schemeClr val="dk1"/>
              </a:buClr>
              <a:buSzPts val="1200"/>
              <a:buFont typeface="Verdana"/>
              <a:buChar char="●"/>
            </a:pPr>
            <a:r>
              <a:rPr b="1" lang="en">
                <a:latin typeface="Verdana"/>
                <a:ea typeface="Verdana"/>
                <a:cs typeface="Verdana"/>
                <a:sym typeface="Verdana"/>
              </a:rPr>
              <a:t>MTSS is about </a:t>
            </a:r>
            <a:r>
              <a:rPr b="1" lang="en">
                <a:solidFill>
                  <a:schemeClr val="dk1"/>
                </a:solidFill>
                <a:latin typeface="Verdana"/>
                <a:ea typeface="Verdana"/>
                <a:cs typeface="Verdana"/>
                <a:sym typeface="Verdana"/>
              </a:rPr>
              <a:t>building capacity and sustainability.</a:t>
            </a:r>
            <a:r>
              <a:rPr lang="en">
                <a:solidFill>
                  <a:schemeClr val="dk1"/>
                </a:solidFill>
                <a:latin typeface="Verdana"/>
                <a:ea typeface="Verdana"/>
                <a:cs typeface="Verdana"/>
                <a:sym typeface="Verdana"/>
              </a:rPr>
              <a:t> </a:t>
            </a:r>
            <a:r>
              <a:rPr lang="en">
                <a:latin typeface="Verdana"/>
                <a:ea typeface="Verdana"/>
                <a:cs typeface="Verdana"/>
                <a:sym typeface="Verdana"/>
              </a:rPr>
              <a:t> This is a great example of how the DLT has communicated clearly that the division has a </a:t>
            </a:r>
            <a:r>
              <a:rPr b="1" lang="en">
                <a:latin typeface="Verdana"/>
                <a:ea typeface="Verdana"/>
                <a:cs typeface="Verdana"/>
                <a:sym typeface="Verdana"/>
              </a:rPr>
              <a:t>Coaching System</a:t>
            </a:r>
            <a:r>
              <a:rPr lang="en">
                <a:latin typeface="Verdana"/>
                <a:ea typeface="Verdana"/>
                <a:cs typeface="Verdana"/>
                <a:sym typeface="Verdana"/>
              </a:rPr>
              <a:t> --to support any initiative in the division.  This is how we will build capacity and sustainability for a tiered system and how Systems Coaches will act as the  liaison between the DLT and School Teams. </a:t>
            </a:r>
            <a:endParaRPr b="1"/>
          </a:p>
        </p:txBody>
      </p:sp>
      <p:sp>
        <p:nvSpPr>
          <p:cNvPr id="980" name="Google Shape;980;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 </a:t>
            </a:r>
            <a:r>
              <a:rPr lang="en">
                <a:solidFill>
                  <a:schemeClr val="dk1"/>
                </a:solidFill>
                <a:latin typeface="Verdana"/>
                <a:ea typeface="Verdana"/>
                <a:cs typeface="Verdana"/>
                <a:sym typeface="Verdana"/>
              </a:rPr>
              <a:t>Let participants read to themselves. </a:t>
            </a:r>
            <a:endParaRPr>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rPr lang="en"/>
              <a:t>Start with Coaching Systems before we move to CSDPs. Continuous professional learning, planning ahead and finding time our the division calendar is imperative.</a:t>
            </a:r>
            <a:endParaRPr/>
          </a:p>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rPr lang="en"/>
              <a:t>Complete activity and debrief together.</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
              <a:t>At the end of each section you go back to look at the five items and choose which would be the correct answer (POLL 1-5). They will have numbers at their table to hold up. </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
              <a:t>Link to Greenleaf: </a:t>
            </a:r>
            <a:r>
              <a:rPr lang="en" u="sng">
                <a:solidFill>
                  <a:schemeClr val="hlink"/>
                </a:solidFill>
                <a:hlinkClick r:id="rId2"/>
              </a:rPr>
              <a:t>https://docs.google.com/document/d/1AlHHtqztR82A4yNGTVVKrga0BcvrsozI/edit?usp=drive_link&amp;ouid=102574330391338814762&amp;rtpof=true&amp;sd=true</a:t>
            </a:r>
            <a:endParaRPr/>
          </a:p>
          <a:p>
            <a:pPr indent="0" lvl="0" marL="0" rtl="0" algn="l">
              <a:lnSpc>
                <a:spcPct val="100000"/>
              </a:lnSpc>
              <a:spcBef>
                <a:spcPts val="0"/>
              </a:spcBef>
              <a:spcAft>
                <a:spcPts val="0"/>
              </a:spcAft>
              <a:buClr>
                <a:schemeClr val="dk1"/>
              </a:buClr>
              <a:buSzPts val="1200"/>
              <a:buFont typeface="Verdana"/>
              <a:buNone/>
            </a:pPr>
            <a:r>
              <a:t/>
            </a:r>
            <a:endParaRPr/>
          </a:p>
        </p:txBody>
      </p:sp>
      <p:sp>
        <p:nvSpPr>
          <p:cNvPr id="181" name="Google Shape;181;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1" name="Google Shape;1011;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Verdana"/>
                <a:ea typeface="Verdana"/>
                <a:cs typeface="Verdana"/>
                <a:sym typeface="Verdana"/>
              </a:rPr>
              <a:t>Talking Points: </a:t>
            </a:r>
            <a:r>
              <a:rPr lang="en">
                <a:solidFill>
                  <a:schemeClr val="dk1"/>
                </a:solidFill>
                <a:latin typeface="Verdana"/>
                <a:ea typeface="Verdana"/>
                <a:cs typeface="Verdana"/>
                <a:sym typeface="Verdana"/>
              </a:rPr>
              <a:t>Here is a division example of cascading support. Think about the communication systems and that department will support the division in coaching.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a:solidFill>
                  <a:srgbClr val="222222"/>
                </a:solidFill>
                <a:highlight>
                  <a:srgbClr val="FFFFFF"/>
                </a:highlight>
              </a:rPr>
              <a:t>The coaches in VB fall where you see the PBIS logo. The Director of Student Services, along with the Coordinator of Psychological Services, provides oversight of the team with the PBIS Specialist leading that team of coaches. </a:t>
            </a:r>
            <a:endParaRPr>
              <a:solidFill>
                <a:schemeClr val="dk1"/>
              </a:solidFill>
              <a:latin typeface="Verdana"/>
              <a:ea typeface="Verdana"/>
              <a:cs typeface="Verdana"/>
              <a:sym typeface="Verdan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2" name="Shape 1052"/>
        <p:cNvGrpSpPr/>
        <p:nvPr/>
      </p:nvGrpSpPr>
      <p:grpSpPr>
        <a:xfrm>
          <a:off x="0" y="0"/>
          <a:ext cx="0" cy="0"/>
          <a:chOff x="0" y="0"/>
          <a:chExt cx="0" cy="0"/>
        </a:xfrm>
      </p:grpSpPr>
      <p:sp>
        <p:nvSpPr>
          <p:cNvPr id="1053" name="Google Shape;1053;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4" name="Google Shape;1054;p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p:txBody>
      </p:sp>
      <p:sp>
        <p:nvSpPr>
          <p:cNvPr id="1055" name="Google Shape;1055;p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2" name="Google Shape;1062;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Calibri"/>
              <a:buNone/>
            </a:pPr>
            <a:r>
              <a:rPr lang="en"/>
              <a:t>Capacity and Sustainability </a:t>
            </a:r>
            <a:endParaRPr/>
          </a:p>
          <a:p>
            <a:pPr indent="0" lvl="0" marL="0" rtl="0" algn="l">
              <a:lnSpc>
                <a:spcPct val="100000"/>
              </a:lnSpc>
              <a:spcBef>
                <a:spcPts val="0"/>
              </a:spcBef>
              <a:spcAft>
                <a:spcPts val="0"/>
              </a:spcAft>
              <a:buClr>
                <a:schemeClr val="dk1"/>
              </a:buClr>
              <a:buSzPts val="1100"/>
              <a:buFont typeface="Calibri"/>
              <a:buNone/>
            </a:pPr>
            <a:r>
              <a:t/>
            </a:r>
            <a:endParaRPr/>
          </a:p>
          <a:p>
            <a:pPr indent="0" lvl="0" marL="0" rtl="0" algn="l">
              <a:lnSpc>
                <a:spcPct val="100000"/>
              </a:lnSpc>
              <a:spcBef>
                <a:spcPts val="0"/>
              </a:spcBef>
              <a:spcAft>
                <a:spcPts val="0"/>
              </a:spcAft>
              <a:buClr>
                <a:schemeClr val="dk1"/>
              </a:buClr>
              <a:buSzPts val="1100"/>
              <a:buFont typeface="Calibri"/>
              <a:buNone/>
            </a:pPr>
            <a:r>
              <a:rPr lang="en"/>
              <a:t>The division builds the system based on resources, staff strengths, etc. </a:t>
            </a:r>
            <a:endParaRPr/>
          </a:p>
          <a:p>
            <a:pPr indent="0" lvl="0" marL="0" rtl="0" algn="l">
              <a:lnSpc>
                <a:spcPct val="100000"/>
              </a:lnSpc>
              <a:spcBef>
                <a:spcPts val="0"/>
              </a:spcBef>
              <a:spcAft>
                <a:spcPts val="0"/>
              </a:spcAft>
              <a:buClr>
                <a:schemeClr val="dk1"/>
              </a:buClr>
              <a:buSzPts val="1100"/>
              <a:buFont typeface="Calibri"/>
              <a:buNone/>
            </a:pPr>
            <a:r>
              <a:rPr lang="en"/>
              <a:t>The division coaches support the schools, their PD and their initiatives. </a:t>
            </a:r>
            <a:endParaRPr/>
          </a:p>
          <a:p>
            <a:pPr indent="0" lvl="0" marL="0" rtl="0" algn="l">
              <a:lnSpc>
                <a:spcPct val="100000"/>
              </a:lnSpc>
              <a:spcBef>
                <a:spcPts val="0"/>
              </a:spcBef>
              <a:spcAft>
                <a:spcPts val="0"/>
              </a:spcAft>
              <a:buClr>
                <a:schemeClr val="dk1"/>
              </a:buClr>
              <a:buSzPts val="1100"/>
              <a:buFont typeface="Calibri"/>
              <a:buNone/>
            </a:pPr>
            <a:r>
              <a:rPr lang="en"/>
              <a:t> Remember that the Division is the unit of implementation and the school are the unit of intervention. </a:t>
            </a:r>
            <a:endParaRPr/>
          </a:p>
          <a:p>
            <a:pPr indent="0" lvl="0" marL="0" rtl="0" algn="l">
              <a:lnSpc>
                <a:spcPct val="100000"/>
              </a:lnSpc>
              <a:spcBef>
                <a:spcPts val="0"/>
              </a:spcBef>
              <a:spcAft>
                <a:spcPts val="0"/>
              </a:spcAft>
              <a:buClr>
                <a:schemeClr val="dk1"/>
              </a:buClr>
              <a:buSzPts val="1100"/>
              <a:buFont typeface="Calibri"/>
              <a:buNone/>
            </a:pPr>
            <a:r>
              <a:t/>
            </a:r>
            <a:endParaRPr>
              <a:solidFill>
                <a:srgbClr val="222222"/>
              </a:solidFill>
              <a:highlight>
                <a:schemeClr val="lt1"/>
              </a:highlight>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highlight>
                  <a:schemeClr val="lt1"/>
                </a:highlight>
              </a:rPr>
              <a:t>The key role and responsibility of 'systems' coaches is to facilitate the development and monitoring of multi-tiered systems for the division through systems thinking.  MTSS work is the result of:</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highlight>
                <a:schemeClr val="lt1"/>
              </a:highlight>
            </a:endParaRPr>
          </a:p>
          <a:p>
            <a:pPr indent="-304800" lvl="0" marL="457200" rtl="0" algn="l">
              <a:lnSpc>
                <a:spcPct val="100000"/>
              </a:lnSpc>
              <a:spcBef>
                <a:spcPts val="0"/>
              </a:spcBef>
              <a:spcAft>
                <a:spcPts val="0"/>
              </a:spcAft>
              <a:buClr>
                <a:schemeClr val="dk1"/>
              </a:buClr>
              <a:buSzPts val="1200"/>
              <a:buFont typeface="Verdana"/>
              <a:buChar char="❏"/>
            </a:pPr>
            <a:r>
              <a:rPr lang="en">
                <a:solidFill>
                  <a:schemeClr val="dk1"/>
                </a:solidFill>
                <a:highlight>
                  <a:schemeClr val="lt1"/>
                </a:highlight>
              </a:rPr>
              <a:t>Highly effective teams that use </a:t>
            </a:r>
            <a:r>
              <a:rPr b="1" lang="en">
                <a:solidFill>
                  <a:schemeClr val="dk1"/>
                </a:solidFill>
                <a:highlight>
                  <a:schemeClr val="lt1"/>
                </a:highlight>
              </a:rPr>
              <a:t>data</a:t>
            </a:r>
            <a:r>
              <a:rPr lang="en">
                <a:solidFill>
                  <a:schemeClr val="dk1"/>
                </a:solidFill>
                <a:highlight>
                  <a:schemeClr val="lt1"/>
                </a:highlight>
              </a:rPr>
              <a:t> to inform their decisions </a:t>
            </a:r>
            <a:endParaRPr>
              <a:solidFill>
                <a:schemeClr val="dk1"/>
              </a:solidFill>
              <a:highlight>
                <a:schemeClr val="lt1"/>
              </a:highlight>
            </a:endParaRPr>
          </a:p>
          <a:p>
            <a:pPr indent="-304800" lvl="0" marL="457200" rtl="0" algn="l">
              <a:lnSpc>
                <a:spcPct val="100000"/>
              </a:lnSpc>
              <a:spcBef>
                <a:spcPts val="0"/>
              </a:spcBef>
              <a:spcAft>
                <a:spcPts val="0"/>
              </a:spcAft>
              <a:buClr>
                <a:schemeClr val="dk1"/>
              </a:buClr>
              <a:buSzPts val="1200"/>
              <a:buFont typeface="Calibri"/>
              <a:buChar char="❏"/>
            </a:pPr>
            <a:r>
              <a:rPr lang="en">
                <a:solidFill>
                  <a:schemeClr val="dk1"/>
                </a:solidFill>
                <a:highlight>
                  <a:schemeClr val="lt1"/>
                </a:highlight>
              </a:rPr>
              <a:t>An aligned communication system</a:t>
            </a:r>
            <a:endParaRPr>
              <a:solidFill>
                <a:schemeClr val="dk1"/>
              </a:solidFill>
              <a:highlight>
                <a:schemeClr val="lt1"/>
              </a:highlight>
            </a:endParaRPr>
          </a:p>
          <a:p>
            <a:pPr indent="-304800" lvl="0" marL="457200" rtl="0" algn="l">
              <a:lnSpc>
                <a:spcPct val="100000"/>
              </a:lnSpc>
              <a:spcBef>
                <a:spcPts val="0"/>
              </a:spcBef>
              <a:spcAft>
                <a:spcPts val="0"/>
              </a:spcAft>
              <a:buClr>
                <a:schemeClr val="dk1"/>
              </a:buClr>
              <a:buSzPts val="1200"/>
              <a:buFont typeface="Calibri"/>
              <a:buChar char="❏"/>
            </a:pPr>
            <a:r>
              <a:rPr lang="en">
                <a:solidFill>
                  <a:schemeClr val="dk1"/>
                </a:solidFill>
                <a:highlight>
                  <a:schemeClr val="lt1"/>
                </a:highlight>
              </a:rPr>
              <a:t>Aligned Professional Learning for staff, inclusive of coaching </a:t>
            </a:r>
            <a:endParaRPr>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Calibri"/>
              <a:buNone/>
            </a:pPr>
            <a:r>
              <a:t/>
            </a:r>
            <a:endParaRPr sz="900">
              <a:solidFill>
                <a:schemeClr val="dk1"/>
              </a:solidFill>
              <a:highlight>
                <a:schemeClr val="lt1"/>
              </a:highlight>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2a74d911cd8_1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9" name="Google Shape;1069;g2a74d911cd8_1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0" name="Google Shape;1070;g2a74d911cd8_1_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7" name="Google Shape;1077;p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Verdana"/>
                <a:ea typeface="Verdana"/>
                <a:cs typeface="Verdana"/>
                <a:sym typeface="Verdana"/>
              </a:rPr>
              <a:t> </a:t>
            </a:r>
            <a:r>
              <a:rPr lang="en" sz="1000" u="sng">
                <a:solidFill>
                  <a:schemeClr val="hlink"/>
                </a:solidFill>
                <a:latin typeface="Verdana"/>
                <a:ea typeface="Verdana"/>
                <a:cs typeface="Verdana"/>
                <a:sym typeface="Verdana"/>
                <a:hlinkClick r:id="rId2"/>
              </a:rPr>
              <a:t>https://docs.google.com/document/d/1mvR_nWeXzW87JFDm6n9Ggz0vOrcjjlYj/edit#</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 </a:t>
            </a:r>
            <a:r>
              <a:rPr lang="en" sz="1000">
                <a:solidFill>
                  <a:schemeClr val="dk1"/>
                </a:solidFill>
                <a:latin typeface="Verdana"/>
                <a:ea typeface="Verdana"/>
                <a:cs typeface="Verdana"/>
                <a:sym typeface="Verdana"/>
              </a:rPr>
              <a:t>they have to automatically download since they’ll use it later in this</a:t>
            </a:r>
            <a:endParaRPr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b="1" sz="1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lang="en" sz="1000">
                <a:latin typeface="Verdana"/>
                <a:ea typeface="Verdana"/>
                <a:cs typeface="Verdana"/>
                <a:sym typeface="Verdana"/>
              </a:rPr>
              <a:t>10 minutes to read and become familiar with this example plan on their own.</a:t>
            </a:r>
            <a:endParaRPr b="1"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latin typeface="Verdana"/>
                <a:ea typeface="Verdana"/>
                <a:cs typeface="Verdana"/>
                <a:sym typeface="Verdana"/>
              </a:rPr>
              <a:t>Link to Example of Division to School CSDP: </a:t>
            </a:r>
            <a:r>
              <a:rPr lang="en" sz="1000" u="sng">
                <a:solidFill>
                  <a:schemeClr val="hlink"/>
                </a:solidFill>
                <a:latin typeface="Verdana"/>
                <a:ea typeface="Verdana"/>
                <a:cs typeface="Verdana"/>
                <a:sym typeface="Verdana"/>
                <a:hlinkClick r:id="rId3"/>
              </a:rPr>
              <a:t>https://docs.google.com/document/d/1mvR_nWeXzW87JFDm6n9Ggz0vOrcjjlYj/edit#</a:t>
            </a:r>
            <a:endParaRPr b="1"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 sz="1000">
                <a:latin typeface="Verdana"/>
                <a:ea typeface="Verdana"/>
                <a:cs typeface="Verdana"/>
                <a:sym typeface="Verdana"/>
              </a:rPr>
              <a:t>Read over independently - put  link in chat box. </a:t>
            </a:r>
            <a:r>
              <a:rPr b="1" lang="en" sz="1000">
                <a:latin typeface="Verdana"/>
                <a:ea typeface="Verdana"/>
                <a:cs typeface="Verdana"/>
                <a:sym typeface="Verdana"/>
              </a:rPr>
              <a:t>This is an example of a State TO Division Plan</a:t>
            </a:r>
            <a:r>
              <a:rPr lang="en" sz="1000">
                <a:latin typeface="Verdana"/>
                <a:ea typeface="Verdana"/>
                <a:cs typeface="Verdana"/>
                <a:sym typeface="Verdana"/>
              </a:rPr>
              <a:t> to show you how the VTSS State Coaches support your work. You will see details for State to Division as the bottom section of this plan. We hope this example will inform your work as you prepare a Division to School(s) CSDP.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1000">
              <a:latin typeface="Verdana"/>
              <a:ea typeface="Verdana"/>
              <a:cs typeface="Verdana"/>
              <a:sym typeface="Verdana"/>
            </a:endParaRPr>
          </a:p>
        </p:txBody>
      </p:sp>
      <p:sp>
        <p:nvSpPr>
          <p:cNvPr id="1078" name="Google Shape;1078;p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chemeClr val="dk1"/>
                </a:solidFill>
                <a:latin typeface="Verdana"/>
                <a:ea typeface="Verdana"/>
                <a:cs typeface="Verdana"/>
                <a:sym typeface="Verdana"/>
              </a:rPr>
              <a:t>Talking Points:</a:t>
            </a:r>
            <a:endParaRPr b="1">
              <a:solidFill>
                <a:schemeClr val="dk1"/>
              </a:solidFill>
            </a:endParaRPr>
          </a:p>
          <a:p>
            <a:pPr indent="0" lvl="0" marL="0" rtl="0" algn="l">
              <a:lnSpc>
                <a:spcPct val="107916"/>
              </a:lnSpc>
              <a:spcBef>
                <a:spcPts val="0"/>
              </a:spcBef>
              <a:spcAft>
                <a:spcPts val="0"/>
              </a:spcAft>
              <a:buClr>
                <a:schemeClr val="dk1"/>
              </a:buClr>
              <a:buSzPts val="1400"/>
              <a:buFont typeface="Calibri"/>
              <a:buNone/>
            </a:pPr>
            <a:r>
              <a:t/>
            </a:r>
            <a:endParaRPr sz="1000">
              <a:latin typeface="Verdana"/>
              <a:ea typeface="Verdana"/>
              <a:cs typeface="Verdana"/>
              <a:sym typeface="Verdana"/>
            </a:endParaRPr>
          </a:p>
          <a:p>
            <a:pPr indent="-292077" lvl="1" marL="457200" rtl="0" algn="l">
              <a:lnSpc>
                <a:spcPct val="97916"/>
              </a:lnSpc>
              <a:spcBef>
                <a:spcPts val="0"/>
              </a:spcBef>
              <a:spcAft>
                <a:spcPts val="0"/>
              </a:spcAft>
              <a:buClr>
                <a:schemeClr val="dk1"/>
              </a:buClr>
              <a:buSzPts val="1000"/>
              <a:buFont typeface="Verdana"/>
              <a:buChar char="o"/>
            </a:pPr>
            <a:r>
              <a:rPr lang="en" sz="1000">
                <a:latin typeface="Verdana"/>
                <a:ea typeface="Verdana"/>
                <a:cs typeface="Verdana"/>
                <a:sym typeface="Verdana"/>
              </a:rPr>
              <a:t>How are these plans going to be useful to our work? </a:t>
            </a:r>
            <a:endParaRPr sz="1000">
              <a:latin typeface="Verdana"/>
              <a:ea typeface="Verdana"/>
              <a:cs typeface="Verdana"/>
              <a:sym typeface="Verdana"/>
            </a:endParaRPr>
          </a:p>
          <a:p>
            <a:pPr indent="-292077" lvl="1" marL="457200" rtl="0" algn="l">
              <a:lnSpc>
                <a:spcPct val="97916"/>
              </a:lnSpc>
              <a:spcBef>
                <a:spcPts val="0"/>
              </a:spcBef>
              <a:spcAft>
                <a:spcPts val="0"/>
              </a:spcAft>
              <a:buClr>
                <a:schemeClr val="dk1"/>
              </a:buClr>
              <a:buSzPts val="1000"/>
              <a:buFont typeface="Verdana"/>
              <a:buChar char="o"/>
            </a:pPr>
            <a:r>
              <a:rPr lang="en" sz="1000">
                <a:latin typeface="Verdana"/>
                <a:ea typeface="Verdana"/>
                <a:cs typeface="Verdana"/>
                <a:sym typeface="Verdana"/>
              </a:rPr>
              <a:t>How are these plans going to be useful for your division? – strengthen the division systems work/capacity/sustainability</a:t>
            </a:r>
            <a:endParaRPr sz="1000">
              <a:latin typeface="Verdana"/>
              <a:ea typeface="Verdana"/>
              <a:cs typeface="Verdana"/>
              <a:sym typeface="Verdana"/>
            </a:endParaRPr>
          </a:p>
          <a:p>
            <a:pPr indent="-292077" lvl="1" marL="457200" rtl="0" algn="l">
              <a:lnSpc>
                <a:spcPct val="97916"/>
              </a:lnSpc>
              <a:spcBef>
                <a:spcPts val="0"/>
              </a:spcBef>
              <a:spcAft>
                <a:spcPts val="0"/>
              </a:spcAft>
              <a:buClr>
                <a:schemeClr val="dk1"/>
              </a:buClr>
              <a:buSzPts val="1000"/>
              <a:buFont typeface="Verdana"/>
              <a:buChar char="o"/>
            </a:pPr>
            <a:r>
              <a:rPr lang="en" sz="1000">
                <a:latin typeface="Verdana"/>
                <a:ea typeface="Verdana"/>
                <a:cs typeface="Verdana"/>
                <a:sym typeface="Verdana"/>
              </a:rPr>
              <a:t>Connection to Implementation Matrix (and DCA)</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Calibri"/>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087" name="Google Shape;1087;p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p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Verdana"/>
              <a:buNone/>
            </a:pPr>
            <a:r>
              <a:rPr lang="en" sz="1000">
                <a:latin typeface="Verdana"/>
                <a:ea typeface="Verdana"/>
                <a:cs typeface="Verdana"/>
                <a:sym typeface="Verdana"/>
              </a:rPr>
              <a:t>Talking point:  we need to look at the data that exists and THEN choose the focus area; don’t cherry pick the data to match a selected focus area</a:t>
            </a:r>
            <a:endParaRPr sz="1000">
              <a:latin typeface="Verdana"/>
              <a:ea typeface="Verdana"/>
              <a:cs typeface="Verdana"/>
              <a:sym typeface="Verdana"/>
            </a:endParaRPr>
          </a:p>
        </p:txBody>
      </p:sp>
      <p:sp>
        <p:nvSpPr>
          <p:cNvPr id="1107" name="Google Shape;1107;p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p>
        </p:txBody>
      </p:sp>
      <p:sp>
        <p:nvSpPr>
          <p:cNvPr id="1113" name="Google Shape;1113;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p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360"/>
              </a:spcBef>
              <a:spcAft>
                <a:spcPts val="0"/>
              </a:spcAft>
              <a:buClr>
                <a:schemeClr val="dk1"/>
              </a:buClr>
              <a:buSzPts val="1400"/>
              <a:buFont typeface="Verdana"/>
              <a:buNone/>
            </a:pPr>
            <a:r>
              <a:rPr b="1" lang="en">
                <a:latin typeface="Verdana"/>
                <a:ea typeface="Verdana"/>
                <a:cs typeface="Verdana"/>
                <a:sym typeface="Verdana"/>
              </a:rPr>
              <a:t>Talking Points: </a:t>
            </a:r>
            <a:endParaRPr b="1">
              <a:latin typeface="Verdana"/>
              <a:ea typeface="Verdana"/>
              <a:cs typeface="Verdana"/>
              <a:sym typeface="Verdana"/>
            </a:endParaRPr>
          </a:p>
          <a:p>
            <a:pPr indent="0" lvl="0" marL="0" rtl="0" algn="l">
              <a:lnSpc>
                <a:spcPct val="100000"/>
              </a:lnSpc>
              <a:spcBef>
                <a:spcPts val="360"/>
              </a:spcBef>
              <a:spcAft>
                <a:spcPts val="0"/>
              </a:spcAft>
              <a:buClr>
                <a:schemeClr val="dk1"/>
              </a:buClr>
              <a:buSzPts val="1400"/>
              <a:buFont typeface="Verdana"/>
              <a:buNone/>
            </a:pPr>
            <a:r>
              <a:rPr b="1" lang="en">
                <a:latin typeface="Verdana"/>
                <a:ea typeface="Verdana"/>
                <a:cs typeface="Verdana"/>
                <a:sym typeface="Verdana"/>
              </a:rPr>
              <a:t>What are your data systems that will support your work around building MTSS?  </a:t>
            </a:r>
            <a:endParaRPr b="1">
              <a:latin typeface="Verdana"/>
              <a:ea typeface="Verdana"/>
              <a:cs typeface="Verdana"/>
              <a:sym typeface="Verdana"/>
            </a:endParaRPr>
          </a:p>
          <a:p>
            <a:pPr indent="-304800" lvl="0" marL="457200" rtl="0" algn="l">
              <a:lnSpc>
                <a:spcPct val="100000"/>
              </a:lnSpc>
              <a:spcBef>
                <a:spcPts val="360"/>
              </a:spcBef>
              <a:spcAft>
                <a:spcPts val="0"/>
              </a:spcAft>
              <a:buClr>
                <a:schemeClr val="dk1"/>
              </a:buClr>
              <a:buSzPts val="1200"/>
              <a:buFont typeface="Verdana"/>
              <a:buChar char="●"/>
            </a:pPr>
            <a:r>
              <a:rPr lang="en">
                <a:latin typeface="Verdana"/>
                <a:ea typeface="Verdana"/>
                <a:cs typeface="Verdana"/>
                <a:sym typeface="Verdana"/>
              </a:rPr>
              <a:t>In building a MTSS framework, we can use the DCA to help guide our focus. When looking at your PBIS initiative in the schools, we can also use the aggregated data for the TFI (focus on the practices around behavior) or the ATFI </a:t>
            </a:r>
            <a:r>
              <a:rPr lang="en">
                <a:solidFill>
                  <a:schemeClr val="dk1"/>
                </a:solidFill>
                <a:latin typeface="Verdana"/>
                <a:ea typeface="Verdana"/>
                <a:cs typeface="Verdana"/>
                <a:sym typeface="Verdana"/>
              </a:rPr>
              <a:t>(focus on the practices around academics) </a:t>
            </a:r>
            <a:r>
              <a:rPr lang="en">
                <a:latin typeface="Verdana"/>
                <a:ea typeface="Verdana"/>
                <a:cs typeface="Verdana"/>
                <a:sym typeface="Verdana"/>
              </a:rPr>
              <a:t>across the division to see where all, some or few schools need support, and then Coaches can use their school’s data to determine where additional support is needed</a:t>
            </a:r>
            <a:endParaRPr>
              <a:latin typeface="Verdana"/>
              <a:ea typeface="Verdana"/>
              <a:cs typeface="Verdana"/>
              <a:sym typeface="Verdana"/>
            </a:endParaRPr>
          </a:p>
          <a:p>
            <a:pPr indent="-304800" lvl="0" marL="457200" rtl="0" algn="l">
              <a:lnSpc>
                <a:spcPct val="100000"/>
              </a:lnSpc>
              <a:spcBef>
                <a:spcPts val="0"/>
              </a:spcBef>
              <a:spcAft>
                <a:spcPts val="0"/>
              </a:spcAft>
              <a:buClr>
                <a:schemeClr val="dk1"/>
              </a:buClr>
              <a:buSzPts val="1200"/>
              <a:buFont typeface="Verdana"/>
              <a:buChar char="●"/>
            </a:pPr>
            <a:r>
              <a:rPr lang="en">
                <a:latin typeface="Verdana"/>
                <a:ea typeface="Verdana"/>
                <a:cs typeface="Verdana"/>
                <a:sym typeface="Verdana"/>
              </a:rPr>
              <a:t>If you are looking at building your Academic Tiered System of Support, you may look at additional data that will help you determine focal points.</a:t>
            </a:r>
            <a:endParaRPr sz="300"/>
          </a:p>
        </p:txBody>
      </p:sp>
      <p:sp>
        <p:nvSpPr>
          <p:cNvPr id="1122" name="Google Shape;1122;p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12" name="Shape 12"/>
        <p:cNvGrpSpPr/>
        <p:nvPr/>
      </p:nvGrpSpPr>
      <p:grpSpPr>
        <a:xfrm>
          <a:off x="0" y="0"/>
          <a:ext cx="0" cy="0"/>
          <a:chOff x="0" y="0"/>
          <a:chExt cx="0" cy="0"/>
        </a:xfrm>
      </p:grpSpPr>
      <p:pic>
        <p:nvPicPr>
          <p:cNvPr descr="Decorative Image of Smiling kids" id="13" name="Google Shape;13;p119" title="Decorative image"/>
          <p:cNvPicPr preferRelativeResize="0"/>
          <p:nvPr/>
        </p:nvPicPr>
        <p:blipFill rotWithShape="1">
          <a:blip r:embed="rId2">
            <a:alphaModFix/>
          </a:blip>
          <a:srcRect b="0" l="0" r="0" t="0"/>
          <a:stretch/>
        </p:blipFill>
        <p:spPr>
          <a:xfrm>
            <a:off x="0" y="1556656"/>
            <a:ext cx="9147018" cy="2849511"/>
          </a:xfrm>
          <a:prstGeom prst="rect">
            <a:avLst/>
          </a:prstGeom>
          <a:noFill/>
          <a:ln>
            <a:noFill/>
          </a:ln>
        </p:spPr>
      </p:pic>
      <p:sp>
        <p:nvSpPr>
          <p:cNvPr id="14" name="Google Shape;14;p119"/>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19"/>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6" name="Google Shape;16;p119"/>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49" name="Shape 49"/>
        <p:cNvGrpSpPr/>
        <p:nvPr/>
      </p:nvGrpSpPr>
      <p:grpSpPr>
        <a:xfrm>
          <a:off x="0" y="0"/>
          <a:ext cx="0" cy="0"/>
          <a:chOff x="0" y="0"/>
          <a:chExt cx="0" cy="0"/>
        </a:xfrm>
      </p:grpSpPr>
      <p:sp>
        <p:nvSpPr>
          <p:cNvPr id="50" name="Google Shape;50;p130"/>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30"/>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2" name="Google Shape;52;p130"/>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t/>
            </a:r>
            <a:endParaRPr b="0" i="0" sz="1800" u="none" cap="none" strike="noStrike">
              <a:solidFill>
                <a:schemeClr val="lt1"/>
              </a:solidFill>
              <a:latin typeface="Verdana"/>
              <a:ea typeface="Verdana"/>
              <a:cs typeface="Verdana"/>
              <a:sym typeface="Verdana"/>
            </a:endParaRPr>
          </a:p>
        </p:txBody>
      </p:sp>
      <p:pic>
        <p:nvPicPr>
          <p:cNvPr id="53" name="Google Shape;53;p130"/>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Footer 4">
  <p:cSld name="Content w/Footer 4">
    <p:spTree>
      <p:nvGrpSpPr>
        <p:cNvPr id="54" name="Shape 54"/>
        <p:cNvGrpSpPr/>
        <p:nvPr/>
      </p:nvGrpSpPr>
      <p:grpSpPr>
        <a:xfrm>
          <a:off x="0" y="0"/>
          <a:ext cx="0" cy="0"/>
          <a:chOff x="0" y="0"/>
          <a:chExt cx="0" cy="0"/>
        </a:xfrm>
      </p:grpSpPr>
      <p:sp>
        <p:nvSpPr>
          <p:cNvPr id="55" name="Google Shape;55;p131"/>
          <p:cNvSpPr txBox="1"/>
          <p:nvPr>
            <p:ph idx="1" type="body"/>
          </p:nvPr>
        </p:nvSpPr>
        <p:spPr>
          <a:xfrm>
            <a:off x="457201" y="1600201"/>
            <a:ext cx="8229600" cy="35813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31"/>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7" name="Google Shape;57;p131"/>
          <p:cNvPicPr preferRelativeResize="0"/>
          <p:nvPr/>
        </p:nvPicPr>
        <p:blipFill rotWithShape="1">
          <a:blip r:embed="rId2">
            <a:alphaModFix/>
          </a:blip>
          <a:srcRect b="0" l="0" r="0" t="0"/>
          <a:stretch/>
        </p:blipFill>
        <p:spPr>
          <a:xfrm>
            <a:off x="94165" y="294617"/>
            <a:ext cx="1700129" cy="858565"/>
          </a:xfrm>
          <a:prstGeom prst="rect">
            <a:avLst/>
          </a:prstGeom>
          <a:noFill/>
          <a:ln>
            <a:noFill/>
          </a:ln>
        </p:spPr>
      </p:pic>
      <p:pic>
        <p:nvPicPr>
          <p:cNvPr id="58" name="Google Shape;58;p131"/>
          <p:cNvPicPr preferRelativeResize="0"/>
          <p:nvPr/>
        </p:nvPicPr>
        <p:blipFill rotWithShape="1">
          <a:blip r:embed="rId3">
            <a:alphaModFix/>
          </a:blip>
          <a:srcRect b="0" l="0" r="-126" t="0"/>
          <a:stretch/>
        </p:blipFill>
        <p:spPr>
          <a:xfrm>
            <a:off x="11502" y="5183038"/>
            <a:ext cx="9144000" cy="168071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ometric Header">
  <p:cSld name="Geometric Header">
    <p:spTree>
      <p:nvGrpSpPr>
        <p:cNvPr id="59" name="Shape 59"/>
        <p:cNvGrpSpPr/>
        <p:nvPr/>
      </p:nvGrpSpPr>
      <p:grpSpPr>
        <a:xfrm>
          <a:off x="0" y="0"/>
          <a:ext cx="0" cy="0"/>
          <a:chOff x="0" y="0"/>
          <a:chExt cx="0" cy="0"/>
        </a:xfrm>
      </p:grpSpPr>
      <p:pic>
        <p:nvPicPr>
          <p:cNvPr id="60" name="Google Shape;60;p128"/>
          <p:cNvPicPr preferRelativeResize="0"/>
          <p:nvPr/>
        </p:nvPicPr>
        <p:blipFill rotWithShape="1">
          <a:blip r:embed="rId2">
            <a:alphaModFix/>
          </a:blip>
          <a:srcRect b="0" l="0" r="-136" t="0"/>
          <a:stretch/>
        </p:blipFill>
        <p:spPr>
          <a:xfrm rot="10800000">
            <a:off x="0" y="0"/>
            <a:ext cx="9143999" cy="1554608"/>
          </a:xfrm>
          <a:prstGeom prst="rect">
            <a:avLst/>
          </a:prstGeom>
          <a:noFill/>
          <a:ln>
            <a:noFill/>
          </a:ln>
        </p:spPr>
      </p:pic>
      <p:pic>
        <p:nvPicPr>
          <p:cNvPr id="61" name="Google Shape;61;p128"/>
          <p:cNvPicPr preferRelativeResize="0"/>
          <p:nvPr/>
        </p:nvPicPr>
        <p:blipFill rotWithShape="1">
          <a:blip r:embed="rId3">
            <a:alphaModFix/>
          </a:blip>
          <a:srcRect b="0" l="0" r="0" t="0"/>
          <a:stretch/>
        </p:blipFill>
        <p:spPr>
          <a:xfrm>
            <a:off x="76200" y="148669"/>
            <a:ext cx="1050987" cy="530748"/>
          </a:xfrm>
          <a:prstGeom prst="rect">
            <a:avLst/>
          </a:prstGeom>
          <a:noFill/>
          <a:ln>
            <a:noFill/>
          </a:ln>
        </p:spPr>
      </p:pic>
      <p:sp>
        <p:nvSpPr>
          <p:cNvPr id="62" name="Google Shape;62;p128"/>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NL" type="twoTxTwoObj">
  <p:cSld name="TWO_OBJECTS_WITH_TEXT">
    <p:spTree>
      <p:nvGrpSpPr>
        <p:cNvPr id="63" name="Shape 63"/>
        <p:cNvGrpSpPr/>
        <p:nvPr/>
      </p:nvGrpSpPr>
      <p:grpSpPr>
        <a:xfrm>
          <a:off x="0" y="0"/>
          <a:ext cx="0" cy="0"/>
          <a:chOff x="0" y="0"/>
          <a:chExt cx="0" cy="0"/>
        </a:xfrm>
      </p:grpSpPr>
      <p:sp>
        <p:nvSpPr>
          <p:cNvPr id="64" name="Google Shape;64;p132"/>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32"/>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132"/>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67" name="Google Shape;67;p132"/>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8" name="Google Shape;68;p132"/>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69" name="Google Shape;69;p132"/>
          <p:cNvSpPr/>
          <p:nvPr/>
        </p:nvSpPr>
        <p:spPr>
          <a:xfrm>
            <a:off x="457200" y="1672590"/>
            <a:ext cx="457200" cy="651510"/>
          </a:xfrm>
          <a:prstGeom prst="rect">
            <a:avLst/>
          </a:prstGeom>
          <a:solidFill>
            <a:srgbClr val="D8DD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Verdana"/>
              <a:buNone/>
            </a:pPr>
            <a:r>
              <a:rPr b="0" i="0" lang="en" sz="1800" u="none" cap="none" strike="noStrike">
                <a:solidFill>
                  <a:schemeClr val="lt1"/>
                </a:solidFill>
                <a:latin typeface="Verdana"/>
                <a:ea typeface="Verdana"/>
                <a:cs typeface="Verdana"/>
                <a:sym typeface="Verdana"/>
              </a:rPr>
              <a:t> </a:t>
            </a:r>
            <a:endParaRPr b="0" i="0" sz="1800" u="none" cap="none" strike="noStrike">
              <a:solidFill>
                <a:schemeClr val="lt1"/>
              </a:solidFill>
              <a:latin typeface="Verdana"/>
              <a:ea typeface="Verdana"/>
              <a:cs typeface="Verdana"/>
              <a:sym typeface="Verdana"/>
            </a:endParaRPr>
          </a:p>
        </p:txBody>
      </p:sp>
      <p:sp>
        <p:nvSpPr>
          <p:cNvPr id="70" name="Google Shape;70;p132"/>
          <p:cNvSpPr/>
          <p:nvPr/>
        </p:nvSpPr>
        <p:spPr>
          <a:xfrm>
            <a:off x="4648200" y="1666566"/>
            <a:ext cx="457200" cy="646695"/>
          </a:xfrm>
          <a:prstGeom prst="rect">
            <a:avLst/>
          </a:prstGeom>
          <a:solidFill>
            <a:srgbClr val="D8DDE5">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t/>
            </a:r>
            <a:endParaRPr b="0" i="0" sz="1800" u="none" cap="none" strike="noStrike">
              <a:solidFill>
                <a:schemeClr val="lt1"/>
              </a:solidFill>
              <a:latin typeface="Verdana"/>
              <a:ea typeface="Verdana"/>
              <a:cs typeface="Verdana"/>
              <a:sym typeface="Verdan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2">
  <p:cSld name="Comparison 2">
    <p:spTree>
      <p:nvGrpSpPr>
        <p:cNvPr id="71" name="Shape 71"/>
        <p:cNvGrpSpPr/>
        <p:nvPr/>
      </p:nvGrpSpPr>
      <p:grpSpPr>
        <a:xfrm>
          <a:off x="0" y="0"/>
          <a:ext cx="0" cy="0"/>
          <a:chOff x="0" y="0"/>
          <a:chExt cx="0" cy="0"/>
        </a:xfrm>
      </p:grpSpPr>
      <p:sp>
        <p:nvSpPr>
          <p:cNvPr id="72" name="Google Shape;72;p133"/>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33"/>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4" name="Google Shape;74;p133"/>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75" name="Google Shape;75;p133"/>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100"/>
              <a:buNone/>
              <a:defRPr b="1" sz="2100">
                <a:solidFill>
                  <a:schemeClr val="l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133"/>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sz="1800"/>
            </a:lvl3pPr>
            <a:lvl4pPr indent="-330200" lvl="3" marL="1828800" algn="l">
              <a:lnSpc>
                <a:spcPct val="90000"/>
              </a:lnSpc>
              <a:spcBef>
                <a:spcPts val="500"/>
              </a:spcBef>
              <a:spcAft>
                <a:spcPts val="0"/>
              </a:spcAft>
              <a:buClr>
                <a:schemeClr val="dk1"/>
              </a:buClr>
              <a:buSzPts val="1600"/>
              <a:buChar char="•"/>
              <a:defRPr sz="1600"/>
            </a:lvl4pPr>
            <a:lvl5pPr indent="-330200" lvl="4" marL="2286000" algn="l">
              <a:lnSpc>
                <a:spcPct val="90000"/>
              </a:lnSpc>
              <a:spcBef>
                <a:spcPts val="500"/>
              </a:spcBef>
              <a:spcAft>
                <a:spcPts val="0"/>
              </a:spcAft>
              <a:buClr>
                <a:schemeClr val="dk1"/>
              </a:buClr>
              <a:buSzPts val="1600"/>
              <a:buChar char="•"/>
              <a:defRPr sz="1600"/>
            </a:lvl5pPr>
            <a:lvl6pPr indent="-330200" lvl="5" marL="2743200" algn="l">
              <a:lnSpc>
                <a:spcPct val="90000"/>
              </a:lnSpc>
              <a:spcBef>
                <a:spcPts val="500"/>
              </a:spcBef>
              <a:spcAft>
                <a:spcPts val="0"/>
              </a:spcAft>
              <a:buClr>
                <a:schemeClr val="dk1"/>
              </a:buClr>
              <a:buSzPts val="1600"/>
              <a:buChar char="•"/>
              <a:defRPr sz="1600"/>
            </a:lvl6pPr>
            <a:lvl7pPr indent="-330200" lvl="6" marL="3200400" algn="l">
              <a:lnSpc>
                <a:spcPct val="90000"/>
              </a:lnSpc>
              <a:spcBef>
                <a:spcPts val="500"/>
              </a:spcBef>
              <a:spcAft>
                <a:spcPts val="0"/>
              </a:spcAft>
              <a:buClr>
                <a:schemeClr val="dk1"/>
              </a:buClr>
              <a:buSzPts val="1600"/>
              <a:buChar char="•"/>
              <a:defRPr sz="1600"/>
            </a:lvl7pPr>
            <a:lvl8pPr indent="-330200" lvl="7" marL="3657600" algn="l">
              <a:lnSpc>
                <a:spcPct val="90000"/>
              </a:lnSpc>
              <a:spcBef>
                <a:spcPts val="500"/>
              </a:spcBef>
              <a:spcAft>
                <a:spcPts val="0"/>
              </a:spcAft>
              <a:buClr>
                <a:schemeClr val="dk1"/>
              </a:buClr>
              <a:buSzPts val="1600"/>
              <a:buChar char="•"/>
              <a:defRPr sz="1600"/>
            </a:lvl8pPr>
            <a:lvl9pPr indent="-330200" lvl="8" marL="4114800" algn="l">
              <a:lnSpc>
                <a:spcPct val="90000"/>
              </a:lnSpc>
              <a:spcBef>
                <a:spcPts val="500"/>
              </a:spcBef>
              <a:spcAft>
                <a:spcPts val="0"/>
              </a:spcAft>
              <a:buClr>
                <a:schemeClr val="dk1"/>
              </a:buClr>
              <a:buSzPts val="1600"/>
              <a:buChar char="•"/>
              <a:defRPr sz="1600"/>
            </a:lvl9pPr>
          </a:lstStyle>
          <a:p/>
        </p:txBody>
      </p:sp>
      <p:sp>
        <p:nvSpPr>
          <p:cNvPr id="77" name="Google Shape;77;p133"/>
          <p:cNvSpPr/>
          <p:nvPr/>
        </p:nvSpPr>
        <p:spPr>
          <a:xfrm>
            <a:off x="457200" y="1672590"/>
            <a:ext cx="457200" cy="651510"/>
          </a:xfrm>
          <a:prstGeom prst="rect">
            <a:avLst/>
          </a:prstGeom>
          <a:solidFill>
            <a:srgbClr val="D8DD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Verdana"/>
              <a:buNone/>
            </a:pPr>
            <a:r>
              <a:rPr b="0" i="0" lang="en" sz="1800" u="none" cap="none" strike="noStrike">
                <a:solidFill>
                  <a:schemeClr val="lt1"/>
                </a:solidFill>
                <a:latin typeface="Verdana"/>
                <a:ea typeface="Verdana"/>
                <a:cs typeface="Verdana"/>
                <a:sym typeface="Verdana"/>
              </a:rPr>
              <a:t> </a:t>
            </a:r>
            <a:endParaRPr b="0" i="0" sz="1800" u="none" cap="none" strike="noStrike">
              <a:solidFill>
                <a:schemeClr val="lt1"/>
              </a:solidFill>
              <a:latin typeface="Verdana"/>
              <a:ea typeface="Verdana"/>
              <a:cs typeface="Verdana"/>
              <a:sym typeface="Verdana"/>
            </a:endParaRPr>
          </a:p>
        </p:txBody>
      </p:sp>
      <p:sp>
        <p:nvSpPr>
          <p:cNvPr id="78" name="Google Shape;78;p133"/>
          <p:cNvSpPr/>
          <p:nvPr/>
        </p:nvSpPr>
        <p:spPr>
          <a:xfrm>
            <a:off x="4648200" y="1666566"/>
            <a:ext cx="457200" cy="646695"/>
          </a:xfrm>
          <a:prstGeom prst="rect">
            <a:avLst/>
          </a:prstGeom>
          <a:solidFill>
            <a:srgbClr val="D8DDE5">
              <a:alpha val="4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t/>
            </a:r>
            <a:endParaRPr b="0" i="0" sz="1800" u="none" cap="none" strike="noStrike">
              <a:solidFill>
                <a:schemeClr val="lt1"/>
              </a:solidFill>
              <a:latin typeface="Verdana"/>
              <a:ea typeface="Verdana"/>
              <a:cs typeface="Verdana"/>
              <a:sym typeface="Verdana"/>
            </a:endParaRPr>
          </a:p>
        </p:txBody>
      </p:sp>
      <p:pic>
        <p:nvPicPr>
          <p:cNvPr id="79" name="Google Shape;79;p133"/>
          <p:cNvPicPr preferRelativeResize="0"/>
          <p:nvPr/>
        </p:nvPicPr>
        <p:blipFill rotWithShape="1">
          <a:blip r:embed="rId2">
            <a:alphaModFix/>
          </a:blip>
          <a:srcRect b="0" l="0" r="0" t="0"/>
          <a:stretch/>
        </p:blipFill>
        <p:spPr>
          <a:xfrm>
            <a:off x="7467600" y="5947878"/>
            <a:ext cx="1559301" cy="91012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NL" type="blank">
  <p:cSld name="BLANK">
    <p:bg>
      <p:bgPr>
        <a:solidFill>
          <a:schemeClr val="lt1"/>
        </a:solidFill>
      </p:bgPr>
    </p:bg>
    <p:spTree>
      <p:nvGrpSpPr>
        <p:cNvPr id="80" name="Shape 80"/>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 Slide 2">
    <p:spTree>
      <p:nvGrpSpPr>
        <p:cNvPr id="81" name="Shape 81"/>
        <p:cNvGrpSpPr/>
        <p:nvPr/>
      </p:nvGrpSpPr>
      <p:grpSpPr>
        <a:xfrm>
          <a:off x="0" y="0"/>
          <a:ext cx="0" cy="0"/>
          <a:chOff x="0" y="0"/>
          <a:chExt cx="0" cy="0"/>
        </a:xfrm>
      </p:grpSpPr>
      <p:pic>
        <p:nvPicPr>
          <p:cNvPr id="82" name="Google Shape;82;p134"/>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83" name="Google Shape;83;p134"/>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34"/>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85" name="Google Shape;85;p134"/>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 Slide 3">
    <p:spTree>
      <p:nvGrpSpPr>
        <p:cNvPr id="86" name="Shape 86"/>
        <p:cNvGrpSpPr/>
        <p:nvPr/>
      </p:nvGrpSpPr>
      <p:grpSpPr>
        <a:xfrm>
          <a:off x="0" y="0"/>
          <a:ext cx="0" cy="0"/>
          <a:chOff x="0" y="0"/>
          <a:chExt cx="0" cy="0"/>
        </a:xfrm>
      </p:grpSpPr>
      <p:pic>
        <p:nvPicPr>
          <p:cNvPr id="87" name="Google Shape;87;p135"/>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88" name="Google Shape;88;p135"/>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35"/>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0" name="Google Shape;90;p135"/>
          <p:cNvPicPr preferRelativeResize="0"/>
          <p:nvPr/>
        </p:nvPicPr>
        <p:blipFill rotWithShape="1">
          <a:blip r:embed="rId3">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p:cSld name="Title Slide  4">
    <p:spTree>
      <p:nvGrpSpPr>
        <p:cNvPr id="91" name="Shape 91"/>
        <p:cNvGrpSpPr/>
        <p:nvPr/>
      </p:nvGrpSpPr>
      <p:grpSpPr>
        <a:xfrm>
          <a:off x="0" y="0"/>
          <a:ext cx="0" cy="0"/>
          <a:chOff x="0" y="0"/>
          <a:chExt cx="0" cy="0"/>
        </a:xfrm>
      </p:grpSpPr>
      <p:pic>
        <p:nvPicPr>
          <p:cNvPr id="92" name="Google Shape;92;p136"/>
          <p:cNvPicPr preferRelativeResize="0"/>
          <p:nvPr/>
        </p:nvPicPr>
        <p:blipFill rotWithShape="1">
          <a:blip r:embed="rId2">
            <a:alphaModFix/>
          </a:blip>
          <a:srcRect b="0" l="0" r="0" t="0"/>
          <a:stretch/>
        </p:blipFill>
        <p:spPr>
          <a:xfrm>
            <a:off x="0" y="1876147"/>
            <a:ext cx="9147018" cy="2210529"/>
          </a:xfrm>
          <a:prstGeom prst="rect">
            <a:avLst/>
          </a:prstGeom>
          <a:noFill/>
          <a:ln>
            <a:noFill/>
          </a:ln>
        </p:spPr>
      </p:pic>
      <p:sp>
        <p:nvSpPr>
          <p:cNvPr id="93" name="Google Shape;93;p136"/>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36"/>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95" name="Google Shape;95;p136"/>
          <p:cNvPicPr preferRelativeResize="0"/>
          <p:nvPr/>
        </p:nvPicPr>
        <p:blipFill rotWithShape="1">
          <a:blip r:embed="rId3">
            <a:alphaModFix/>
          </a:blip>
          <a:srcRect b="0" l="0" r="0" t="0"/>
          <a:stretch/>
        </p:blipFill>
        <p:spPr>
          <a:xfrm>
            <a:off x="3200401" y="104910"/>
            <a:ext cx="2666998" cy="13468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 Slide 5">
    <p:spTree>
      <p:nvGrpSpPr>
        <p:cNvPr id="96" name="Shape 96"/>
        <p:cNvGrpSpPr/>
        <p:nvPr/>
      </p:nvGrpSpPr>
      <p:grpSpPr>
        <a:xfrm>
          <a:off x="0" y="0"/>
          <a:ext cx="0" cy="0"/>
          <a:chOff x="0" y="0"/>
          <a:chExt cx="0" cy="0"/>
        </a:xfrm>
      </p:grpSpPr>
      <p:pic>
        <p:nvPicPr>
          <p:cNvPr id="97" name="Google Shape;97;p137"/>
          <p:cNvPicPr preferRelativeResize="0"/>
          <p:nvPr/>
        </p:nvPicPr>
        <p:blipFill rotWithShape="1">
          <a:blip r:embed="rId2">
            <a:alphaModFix/>
          </a:blip>
          <a:srcRect b="0" l="0" r="0" t="0"/>
          <a:stretch/>
        </p:blipFill>
        <p:spPr>
          <a:xfrm>
            <a:off x="0" y="1599831"/>
            <a:ext cx="9147018" cy="2763161"/>
          </a:xfrm>
          <a:prstGeom prst="rect">
            <a:avLst/>
          </a:prstGeom>
          <a:noFill/>
          <a:ln>
            <a:noFill/>
          </a:ln>
        </p:spPr>
      </p:pic>
      <p:sp>
        <p:nvSpPr>
          <p:cNvPr id="98" name="Google Shape;98;p137"/>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37"/>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00" name="Google Shape;100;p137"/>
          <p:cNvPicPr preferRelativeResize="0"/>
          <p:nvPr/>
        </p:nvPicPr>
        <p:blipFill rotWithShape="1">
          <a:blip r:embed="rId3">
            <a:alphaModFix/>
          </a:blip>
          <a:srcRect b="0" l="0" r="0" t="0"/>
          <a:stretch/>
        </p:blipFill>
        <p:spPr>
          <a:xfrm>
            <a:off x="3200401" y="104910"/>
            <a:ext cx="2666998" cy="13468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NL" type="titleOnly">
  <p:cSld name="TITLE_ONLY">
    <p:spTree>
      <p:nvGrpSpPr>
        <p:cNvPr id="17" name="Shape 17"/>
        <p:cNvGrpSpPr/>
        <p:nvPr/>
      </p:nvGrpSpPr>
      <p:grpSpPr>
        <a:xfrm>
          <a:off x="0" y="0"/>
          <a:ext cx="0" cy="0"/>
          <a:chOff x="0" y="0"/>
          <a:chExt cx="0" cy="0"/>
        </a:xfrm>
      </p:grpSpPr>
      <p:sp>
        <p:nvSpPr>
          <p:cNvPr id="18" name="Google Shape;18;p125"/>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No Picture">
  <p:cSld name="Title Slide - No Picture">
    <p:spTree>
      <p:nvGrpSpPr>
        <p:cNvPr id="101" name="Shape 101"/>
        <p:cNvGrpSpPr/>
        <p:nvPr/>
      </p:nvGrpSpPr>
      <p:grpSpPr>
        <a:xfrm>
          <a:off x="0" y="0"/>
          <a:ext cx="0" cy="0"/>
          <a:chOff x="0" y="0"/>
          <a:chExt cx="0" cy="0"/>
        </a:xfrm>
      </p:grpSpPr>
      <p:sp>
        <p:nvSpPr>
          <p:cNvPr id="102" name="Google Shape;102;p138"/>
          <p:cNvSpPr txBox="1"/>
          <p:nvPr>
            <p:ph type="ctrTitle"/>
          </p:nvPr>
        </p:nvSpPr>
        <p:spPr>
          <a:xfrm>
            <a:off x="928464" y="1600200"/>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138"/>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pic>
        <p:nvPicPr>
          <p:cNvPr id="104" name="Google Shape;104;p138"/>
          <p:cNvPicPr preferRelativeResize="0"/>
          <p:nvPr/>
        </p:nvPicPr>
        <p:blipFill rotWithShape="1">
          <a:blip r:embed="rId2">
            <a:alphaModFix/>
          </a:blip>
          <a:srcRect b="0" l="0" r="0" t="0"/>
          <a:stretch/>
        </p:blipFill>
        <p:spPr>
          <a:xfrm>
            <a:off x="3200400" y="104910"/>
            <a:ext cx="2667000" cy="134683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VTSS Text">
  <p:cSld name="Title - VTSS Text">
    <p:spTree>
      <p:nvGrpSpPr>
        <p:cNvPr id="105" name="Shape 105"/>
        <p:cNvGrpSpPr/>
        <p:nvPr/>
      </p:nvGrpSpPr>
      <p:grpSpPr>
        <a:xfrm>
          <a:off x="0" y="0"/>
          <a:ext cx="0" cy="0"/>
          <a:chOff x="0" y="0"/>
          <a:chExt cx="0" cy="0"/>
        </a:xfrm>
      </p:grpSpPr>
      <p:sp>
        <p:nvSpPr>
          <p:cNvPr id="106" name="Google Shape;106;p139"/>
          <p:cNvSpPr txBox="1"/>
          <p:nvPr>
            <p:ph type="ctrTitle"/>
          </p:nvPr>
        </p:nvSpPr>
        <p:spPr>
          <a:xfrm>
            <a:off x="928464" y="1600200"/>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lvl1pPr lvl="0" algn="ctr">
              <a:lnSpc>
                <a:spcPct val="100000"/>
              </a:lnSpc>
              <a:spcBef>
                <a:spcPts val="0"/>
              </a:spcBef>
              <a:spcAft>
                <a:spcPts val="0"/>
              </a:spcAft>
              <a:buClr>
                <a:srgbClr val="021127"/>
              </a:buClr>
              <a:buSzPts val="5400"/>
              <a:buFont typeface="Verdana"/>
              <a:buNone/>
              <a:defRPr sz="5400">
                <a:solidFill>
                  <a:srgbClr val="021127"/>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139"/>
          <p:cNvSpPr txBox="1"/>
          <p:nvPr>
            <p:ph idx="1" type="subTitle"/>
          </p:nvPr>
        </p:nvSpPr>
        <p:spPr>
          <a:xfrm>
            <a:off x="1348319" y="34290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08" name="Google Shape;108;p139"/>
          <p:cNvSpPr txBox="1"/>
          <p:nvPr/>
        </p:nvSpPr>
        <p:spPr>
          <a:xfrm>
            <a:off x="152400" y="471984"/>
            <a:ext cx="8763000"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1" i="0" lang="en" sz="4200" u="none" cap="none" strike="noStrike">
                <a:solidFill>
                  <a:srgbClr val="003369"/>
                </a:solidFill>
                <a:latin typeface="Quattrocento Sans"/>
                <a:ea typeface="Quattrocento Sans"/>
                <a:cs typeface="Quattrocento Sans"/>
                <a:sym typeface="Quattrocento Sans"/>
              </a:rPr>
              <a:t>Virginia Tiered Systems of Supports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9" name="Shape 19"/>
        <p:cNvGrpSpPr/>
        <p:nvPr/>
      </p:nvGrpSpPr>
      <p:grpSpPr>
        <a:xfrm>
          <a:off x="0" y="0"/>
          <a:ext cx="0" cy="0"/>
          <a:chOff x="0" y="0"/>
          <a:chExt cx="0" cy="0"/>
        </a:xfrm>
      </p:grpSpPr>
      <p:sp>
        <p:nvSpPr>
          <p:cNvPr id="20" name="Google Shape;20;p122"/>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22"/>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 name="Google Shape;22;p122"/>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23" name="Google Shape;23;p122"/>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t/>
            </a:r>
            <a:endParaRPr b="0" i="0" sz="1800" u="none" cap="none" strike="noStrike">
              <a:solidFill>
                <a:schemeClr val="lt1"/>
              </a:solidFill>
              <a:latin typeface="Verdana"/>
              <a:ea typeface="Verdana"/>
              <a:cs typeface="Verdana"/>
              <a:sym typeface="Verdana"/>
            </a:endParaRPr>
          </a:p>
        </p:txBody>
      </p:sp>
      <p:pic>
        <p:nvPicPr>
          <p:cNvPr id="24" name="Google Shape;24;p122"/>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1">
    <p:spTree>
      <p:nvGrpSpPr>
        <p:cNvPr id="25" name="Shape 25"/>
        <p:cNvGrpSpPr/>
        <p:nvPr/>
      </p:nvGrpSpPr>
      <p:grpSpPr>
        <a:xfrm>
          <a:off x="0" y="0"/>
          <a:ext cx="0" cy="0"/>
          <a:chOff x="0" y="0"/>
          <a:chExt cx="0" cy="0"/>
        </a:xfrm>
      </p:grpSpPr>
      <p:sp>
        <p:nvSpPr>
          <p:cNvPr id="26" name="Google Shape;26;p123"/>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lt1"/>
              </a:buClr>
              <a:buSzPts val="4000"/>
              <a:buFont typeface="Verdan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23"/>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123"/>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a:lvl1pPr>
            <a:lvl2pPr indent="-406400" lvl="1" marL="914400" algn="l">
              <a:lnSpc>
                <a:spcPct val="100000"/>
              </a:lnSpc>
              <a:spcBef>
                <a:spcPts val="560"/>
              </a:spcBef>
              <a:spcAft>
                <a:spcPts val="0"/>
              </a:spcAft>
              <a:buClr>
                <a:schemeClr val="dk1"/>
              </a:buClr>
              <a:buSzPts val="2800"/>
              <a:buChar char="–"/>
              <a:defRPr/>
            </a:lvl2pPr>
            <a:lvl3pPr indent="-381000" lvl="2" marL="1371600" algn="l">
              <a:lnSpc>
                <a:spcPct val="100000"/>
              </a:lnSpc>
              <a:spcBef>
                <a:spcPts val="480"/>
              </a:spcBef>
              <a:spcAft>
                <a:spcPts val="0"/>
              </a:spcAft>
              <a:buClr>
                <a:schemeClr val="dk1"/>
              </a:buClr>
              <a:buSzPts val="2400"/>
              <a:buChar char="•"/>
              <a:defRPr/>
            </a:lvl3pPr>
            <a:lvl4pPr indent="-355600" lvl="3" marL="1828800" algn="l">
              <a:lnSpc>
                <a:spcPct val="100000"/>
              </a:lnSpc>
              <a:spcBef>
                <a:spcPts val="400"/>
              </a:spcBef>
              <a:spcAft>
                <a:spcPts val="0"/>
              </a:spcAft>
              <a:buClr>
                <a:schemeClr val="dk1"/>
              </a:buClr>
              <a:buSzPts val="2000"/>
              <a:buChar char="–"/>
              <a:defRPr/>
            </a:lvl4pPr>
            <a:lvl5pPr indent="-355600" lvl="4" marL="2286000" algn="l">
              <a:lnSpc>
                <a:spcPct val="100000"/>
              </a:lnSpc>
              <a:spcBef>
                <a:spcPts val="400"/>
              </a:spcBef>
              <a:spcAft>
                <a:spcPts val="0"/>
              </a:spcAft>
              <a:buClr>
                <a:schemeClr val="dk1"/>
              </a:buClr>
              <a:buSzPts val="2000"/>
              <a:buChar char="»"/>
              <a:defRPr/>
            </a:lvl5pPr>
            <a:lvl6pPr indent="-355600" lvl="5" marL="2743200" algn="l">
              <a:lnSpc>
                <a:spcPct val="100000"/>
              </a:lnSpc>
              <a:spcBef>
                <a:spcPts val="400"/>
              </a:spcBef>
              <a:spcAft>
                <a:spcPts val="0"/>
              </a:spcAft>
              <a:buClr>
                <a:schemeClr val="dk1"/>
              </a:buClr>
              <a:buSzPts val="2000"/>
              <a:buChar char="•"/>
              <a:defRPr/>
            </a:lvl6pPr>
            <a:lvl7pPr indent="-355600" lvl="6" marL="3200400" algn="l">
              <a:lnSpc>
                <a:spcPct val="100000"/>
              </a:lnSpc>
              <a:spcBef>
                <a:spcPts val="400"/>
              </a:spcBef>
              <a:spcAft>
                <a:spcPts val="0"/>
              </a:spcAft>
              <a:buClr>
                <a:schemeClr val="dk1"/>
              </a:buClr>
              <a:buSzPts val="2000"/>
              <a:buChar char="•"/>
              <a:defRPr/>
            </a:lvl7pPr>
            <a:lvl8pPr indent="-355600" lvl="7" marL="3657600" algn="l">
              <a:lnSpc>
                <a:spcPct val="100000"/>
              </a:lnSpc>
              <a:spcBef>
                <a:spcPts val="400"/>
              </a:spcBef>
              <a:spcAft>
                <a:spcPts val="0"/>
              </a:spcAft>
              <a:buClr>
                <a:schemeClr val="dk1"/>
              </a:buClr>
              <a:buSzPts val="2000"/>
              <a:buChar char="•"/>
              <a:defRPr/>
            </a:lvl8pPr>
            <a:lvl9pPr indent="-355600" lvl="8" marL="4114800" algn="l">
              <a:lnSpc>
                <a:spcPct val="100000"/>
              </a:lnSpc>
              <a:spcBef>
                <a:spcPts val="400"/>
              </a:spcBef>
              <a:spcAft>
                <a:spcPts val="0"/>
              </a:spcAft>
              <a:buClr>
                <a:schemeClr val="dk1"/>
              </a:buClr>
              <a:buSzPts val="20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NL" type="obj">
  <p:cSld name="OBJECT">
    <p:spTree>
      <p:nvGrpSpPr>
        <p:cNvPr id="29" name="Shape 29"/>
        <p:cNvGrpSpPr/>
        <p:nvPr/>
      </p:nvGrpSpPr>
      <p:grpSpPr>
        <a:xfrm>
          <a:off x="0" y="0"/>
          <a:ext cx="0" cy="0"/>
          <a:chOff x="0" y="0"/>
          <a:chExt cx="0" cy="0"/>
        </a:xfrm>
      </p:grpSpPr>
      <p:sp>
        <p:nvSpPr>
          <p:cNvPr id="30" name="Google Shape;30;p124"/>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12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NL" type="objTx">
  <p:cSld name="OBJECT_WITH_CAPTION_TEXT">
    <p:spTree>
      <p:nvGrpSpPr>
        <p:cNvPr id="32" name="Shape 32"/>
        <p:cNvGrpSpPr/>
        <p:nvPr/>
      </p:nvGrpSpPr>
      <p:grpSpPr>
        <a:xfrm>
          <a:off x="0" y="0"/>
          <a:ext cx="0" cy="0"/>
          <a:chOff x="0" y="0"/>
          <a:chExt cx="0" cy="0"/>
        </a:xfrm>
      </p:grpSpPr>
      <p:sp>
        <p:nvSpPr>
          <p:cNvPr id="33" name="Google Shape;33;p121"/>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21"/>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5" name="Google Shape;35;p121"/>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36" name="Google Shape;36;p121"/>
          <p:cNvSpPr/>
          <p:nvPr/>
        </p:nvSpPr>
        <p:spPr>
          <a:xfrm>
            <a:off x="457200" y="273362"/>
            <a:ext cx="457200" cy="1161288"/>
          </a:xfrm>
          <a:prstGeom prst="rect">
            <a:avLst/>
          </a:prstGeom>
          <a:solidFill>
            <a:srgbClr val="00336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Verdana"/>
              <a:buNone/>
            </a:pPr>
            <a:r>
              <a:t/>
            </a:r>
            <a:endParaRPr b="0" i="0" sz="1800" u="none" cap="none" strike="noStrike">
              <a:solidFill>
                <a:schemeClr val="lt1"/>
              </a:solidFill>
              <a:latin typeface="Verdana"/>
              <a:ea typeface="Verdana"/>
              <a:cs typeface="Verdana"/>
              <a:sym typeface="Verdan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Content">
  <p:cSld name="Header and Content">
    <p:spTree>
      <p:nvGrpSpPr>
        <p:cNvPr id="37" name="Shape 37"/>
        <p:cNvGrpSpPr/>
        <p:nvPr/>
      </p:nvGrpSpPr>
      <p:grpSpPr>
        <a:xfrm>
          <a:off x="0" y="0"/>
          <a:ext cx="0" cy="0"/>
          <a:chOff x="0" y="0"/>
          <a:chExt cx="0" cy="0"/>
        </a:xfrm>
      </p:grpSpPr>
      <p:sp>
        <p:nvSpPr>
          <p:cNvPr id="38" name="Google Shape;38;p127"/>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12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0" name="Google Shape;40;p127"/>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Only">
  <p:cSld name="Header Only">
    <p:spTree>
      <p:nvGrpSpPr>
        <p:cNvPr id="41" name="Shape 41"/>
        <p:cNvGrpSpPr/>
        <p:nvPr/>
      </p:nvGrpSpPr>
      <p:grpSpPr>
        <a:xfrm>
          <a:off x="0" y="0"/>
          <a:ext cx="0" cy="0"/>
          <a:chOff x="0" y="0"/>
          <a:chExt cx="0" cy="0"/>
        </a:xfrm>
      </p:grpSpPr>
      <p:sp>
        <p:nvSpPr>
          <p:cNvPr id="42" name="Google Shape;42;p126"/>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4000"/>
              <a:buFont typeface="Verdana"/>
              <a:buNone/>
              <a:defRPr sz="40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3" name="Google Shape;43;p126"/>
          <p:cNvPicPr preferRelativeResize="0"/>
          <p:nvPr/>
        </p:nvPicPr>
        <p:blipFill rotWithShape="1">
          <a:blip r:embed="rId2">
            <a:alphaModFix/>
          </a:blip>
          <a:srcRect b="0" l="0" r="0" t="0"/>
          <a:stretch/>
        </p:blipFill>
        <p:spPr>
          <a:xfrm>
            <a:off x="7467600" y="6009215"/>
            <a:ext cx="1559301" cy="78744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NL" type="twoObj">
  <p:cSld name="TWO_OBJECTS">
    <p:spTree>
      <p:nvGrpSpPr>
        <p:cNvPr id="44" name="Shape 44"/>
        <p:cNvGrpSpPr/>
        <p:nvPr/>
      </p:nvGrpSpPr>
      <p:grpSpPr>
        <a:xfrm>
          <a:off x="0" y="0"/>
          <a:ext cx="0" cy="0"/>
          <a:chOff x="0" y="0"/>
          <a:chExt cx="0" cy="0"/>
        </a:xfrm>
      </p:grpSpPr>
      <p:sp>
        <p:nvSpPr>
          <p:cNvPr id="45" name="Google Shape;45;p12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lt1"/>
              </a:buClr>
              <a:buSzPts val="3800"/>
              <a:buFont typeface="Verdana"/>
              <a:buNone/>
              <a:defRPr sz="3800">
                <a:solidFill>
                  <a:schemeClr val="lt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29"/>
          <p:cNvSpPr txBox="1"/>
          <p:nvPr>
            <p:ph idx="1" type="body"/>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381000" lvl="1" marL="914400" algn="l">
              <a:lnSpc>
                <a:spcPct val="90000"/>
              </a:lnSpc>
              <a:spcBef>
                <a:spcPts val="500"/>
              </a:spcBef>
              <a:spcAft>
                <a:spcPts val="0"/>
              </a:spcAft>
              <a:buClr>
                <a:schemeClr val="dk1"/>
              </a:buClr>
              <a:buSzPts val="2400"/>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sp>
        <p:nvSpPr>
          <p:cNvPr id="47" name="Google Shape;47;p129"/>
          <p:cNvSpPr txBox="1"/>
          <p:nvPr>
            <p:ph idx="2" type="body"/>
          </p:nvPr>
        </p:nvSpPr>
        <p:spPr>
          <a:xfrm>
            <a:off x="4597399" y="1600200"/>
            <a:ext cx="4038600" cy="3352799"/>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sz="2800"/>
            </a:lvl1pPr>
            <a:lvl2pPr indent="-381000" lvl="1" marL="914400" algn="l">
              <a:lnSpc>
                <a:spcPct val="90000"/>
              </a:lnSpc>
              <a:spcBef>
                <a:spcPts val="500"/>
              </a:spcBef>
              <a:spcAft>
                <a:spcPts val="0"/>
              </a:spcAft>
              <a:buClr>
                <a:schemeClr val="dk1"/>
              </a:buClr>
              <a:buSzPts val="2400"/>
              <a:buChar char="•"/>
              <a:defRPr sz="2400"/>
            </a:lvl2pPr>
            <a:lvl3pPr indent="-355600" lvl="2" marL="1371600" algn="l">
              <a:lnSpc>
                <a:spcPct val="90000"/>
              </a:lnSpc>
              <a:spcBef>
                <a:spcPts val="500"/>
              </a:spcBef>
              <a:spcAft>
                <a:spcPts val="0"/>
              </a:spcAft>
              <a:buClr>
                <a:schemeClr val="dk1"/>
              </a:buClr>
              <a:buSzPts val="2000"/>
              <a:buChar char="•"/>
              <a:defRPr sz="2000"/>
            </a:lvl3pPr>
            <a:lvl4pPr indent="-342900" lvl="3" marL="1828800" algn="l">
              <a:lnSpc>
                <a:spcPct val="90000"/>
              </a:lnSpc>
              <a:spcBef>
                <a:spcPts val="500"/>
              </a:spcBef>
              <a:spcAft>
                <a:spcPts val="0"/>
              </a:spcAft>
              <a:buClr>
                <a:schemeClr val="dk1"/>
              </a:buClr>
              <a:buSzPts val="1800"/>
              <a:buChar char="•"/>
              <a:defRPr sz="1800"/>
            </a:lvl4pPr>
            <a:lvl5pPr indent="-342900" lvl="4" marL="2286000" algn="l">
              <a:lnSpc>
                <a:spcPct val="90000"/>
              </a:lnSpc>
              <a:spcBef>
                <a:spcPts val="500"/>
              </a:spcBef>
              <a:spcAft>
                <a:spcPts val="0"/>
              </a:spcAft>
              <a:buClr>
                <a:schemeClr val="dk1"/>
              </a:buClr>
              <a:buSzPts val="1800"/>
              <a:buChar char="•"/>
              <a:defRPr sz="1800"/>
            </a:lvl5pPr>
            <a:lvl6pPr indent="-342900" lvl="5" marL="2743200" algn="l">
              <a:lnSpc>
                <a:spcPct val="90000"/>
              </a:lnSpc>
              <a:spcBef>
                <a:spcPts val="500"/>
              </a:spcBef>
              <a:spcAft>
                <a:spcPts val="0"/>
              </a:spcAft>
              <a:buClr>
                <a:schemeClr val="dk1"/>
              </a:buClr>
              <a:buSzPts val="1800"/>
              <a:buChar char="•"/>
              <a:defRPr sz="1800"/>
            </a:lvl6pPr>
            <a:lvl7pPr indent="-342900" lvl="6" marL="3200400" algn="l">
              <a:lnSpc>
                <a:spcPct val="90000"/>
              </a:lnSpc>
              <a:spcBef>
                <a:spcPts val="500"/>
              </a:spcBef>
              <a:spcAft>
                <a:spcPts val="0"/>
              </a:spcAft>
              <a:buClr>
                <a:schemeClr val="dk1"/>
              </a:buClr>
              <a:buSzPts val="1800"/>
              <a:buChar char="•"/>
              <a:defRPr sz="1800"/>
            </a:lvl7pPr>
            <a:lvl8pPr indent="-342900" lvl="7" marL="3657600" algn="l">
              <a:lnSpc>
                <a:spcPct val="90000"/>
              </a:lnSpc>
              <a:spcBef>
                <a:spcPts val="500"/>
              </a:spcBef>
              <a:spcAft>
                <a:spcPts val="0"/>
              </a:spcAft>
              <a:buClr>
                <a:schemeClr val="dk1"/>
              </a:buClr>
              <a:buSzPts val="1800"/>
              <a:buChar char="•"/>
              <a:defRPr sz="1800"/>
            </a:lvl8pPr>
            <a:lvl9pPr indent="-342900" lvl="8" marL="4114800" algn="l">
              <a:lnSpc>
                <a:spcPct val="90000"/>
              </a:lnSpc>
              <a:spcBef>
                <a:spcPts val="500"/>
              </a:spcBef>
              <a:spcAft>
                <a:spcPts val="0"/>
              </a:spcAft>
              <a:buClr>
                <a:schemeClr val="dk1"/>
              </a:buClr>
              <a:buSzPts val="1800"/>
              <a:buChar char="•"/>
              <a:defRPr sz="1800"/>
            </a:lvl9pPr>
          </a:lstStyle>
          <a:p/>
        </p:txBody>
      </p:sp>
      <p:pic>
        <p:nvPicPr>
          <p:cNvPr id="48" name="Google Shape;48;p129"/>
          <p:cNvPicPr preferRelativeResize="0"/>
          <p:nvPr/>
        </p:nvPicPr>
        <p:blipFill rotWithShape="1">
          <a:blip r:embed="rId2">
            <a:alphaModFix/>
          </a:blip>
          <a:srcRect b="0" l="0" r="0" t="0"/>
          <a:stretch/>
        </p:blipFill>
        <p:spPr>
          <a:xfrm>
            <a:off x="48426" y="154896"/>
            <a:ext cx="2667000" cy="13468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000"/>
              <a:buFont typeface="Verdana"/>
              <a:buNone/>
              <a:defRPr b="0" i="0" sz="40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18"/>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Verdana"/>
                <a:ea typeface="Verdana"/>
                <a:cs typeface="Verdana"/>
                <a:sym typeface="Verdana"/>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4.xml"/><Relationship Id="rId3" Type="http://schemas.openxmlformats.org/officeDocument/2006/relationships/image" Target="../media/image115.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5.xml"/><Relationship Id="rId3" Type="http://schemas.openxmlformats.org/officeDocument/2006/relationships/image" Target="../media/image11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18.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7.xml"/><Relationship Id="rId3" Type="http://schemas.openxmlformats.org/officeDocument/2006/relationships/image" Target="../media/image11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8.xml"/><Relationship Id="rId3" Type="http://schemas.openxmlformats.org/officeDocument/2006/relationships/image" Target="../media/image122.png"/><Relationship Id="rId4" Type="http://schemas.openxmlformats.org/officeDocument/2006/relationships/image" Target="../media/image121.png"/><Relationship Id="rId5" Type="http://schemas.openxmlformats.org/officeDocument/2006/relationships/image" Target="../media/image120.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1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2.png"/><Relationship Id="rId5" Type="http://schemas.openxmlformats.org/officeDocument/2006/relationships/image" Target="../media/image20.png"/><Relationship Id="rId6" Type="http://schemas.openxmlformats.org/officeDocument/2006/relationships/image" Target="../media/image18.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12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2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126.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4.xml"/><Relationship Id="rId3" Type="http://schemas.openxmlformats.org/officeDocument/2006/relationships/image" Target="../media/image12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5.xml"/><Relationship Id="rId3" Type="http://schemas.openxmlformats.org/officeDocument/2006/relationships/image" Target="../media/image12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6.xml"/><Relationship Id="rId3" Type="http://schemas.openxmlformats.org/officeDocument/2006/relationships/image" Target="../media/image4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41.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131.png"/><Relationship Id="rId4" Type="http://schemas.openxmlformats.org/officeDocument/2006/relationships/hyperlink" Target="https://ourfiniteworld.com/2020/03/11/it-is-easy-to-overdo-covid-19-quarantines/comment-page-5/" TargetMode="External"/><Relationship Id="rId5" Type="http://schemas.openxmlformats.org/officeDocument/2006/relationships/hyperlink" Target="https://creativecommons.org/licenses/by-nc/3.0/"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 Id="rId3" Type="http://schemas.openxmlformats.org/officeDocument/2006/relationships/image" Target="../media/image1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48.png"/><Relationship Id="rId6" Type="http://schemas.openxmlformats.org/officeDocument/2006/relationships/image" Target="../media/image4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7.png"/><Relationship Id="rId4" Type="http://schemas.openxmlformats.org/officeDocument/2006/relationships/image" Target="../media/image53.png"/><Relationship Id="rId5"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0.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hyperlink" Target="https://www.youtube.com/watch?v=HQuTCa_uOXA" TargetMode="Externa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63.png"/><Relationship Id="rId4" Type="http://schemas.openxmlformats.org/officeDocument/2006/relationships/hyperlink" Target="https://www.google.com/url?q=https://drive.google.com/file/d/19whxSPt2rDhZk0TgSj3oXaBhUzHnftur/view?usp%3Dsharing&amp;sa=D&amp;source=editors&amp;ust=1664202506257967&amp;usg=AOvVaw0jMrzNSb4Bz48yUBwHDfcN"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62.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5.xml"/><Relationship Id="rId3" Type="http://schemas.openxmlformats.org/officeDocument/2006/relationships/image" Target="../media/image6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66.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6.gif"/><Relationship Id="rId4" Type="http://schemas.openxmlformats.org/officeDocument/2006/relationships/image" Target="../media/image67.gif"/><Relationship Id="rId5" Type="http://schemas.openxmlformats.org/officeDocument/2006/relationships/image" Target="../media/image64.gif"/><Relationship Id="rId6" Type="http://schemas.openxmlformats.org/officeDocument/2006/relationships/image" Target="../media/image75.g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 Id="rId3" Type="http://schemas.openxmlformats.org/officeDocument/2006/relationships/image" Target="../media/image6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68.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7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7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7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7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8.xml"/><Relationship Id="rId3" Type="http://schemas.openxmlformats.org/officeDocument/2006/relationships/image" Target="../media/image7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0.xml"/><Relationship Id="rId3" Type="http://schemas.openxmlformats.org/officeDocument/2006/relationships/image" Target="../media/image77.jpg"/></Relationships>
</file>

<file path=ppt/slides/_rels/slide71.xml.rels><?xml version="1.0" encoding="UTF-8" standalone="yes"?><Relationships xmlns="http://schemas.openxmlformats.org/package/2006/relationships"><Relationship Id="rId10"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image" Target="../media/image83.png"/><Relationship Id="rId5" Type="http://schemas.openxmlformats.org/officeDocument/2006/relationships/image" Target="../media/image78.png"/><Relationship Id="rId6" Type="http://schemas.openxmlformats.org/officeDocument/2006/relationships/image" Target="../media/image81.png"/><Relationship Id="rId7" Type="http://schemas.openxmlformats.org/officeDocument/2006/relationships/image" Target="../media/image90.png"/><Relationship Id="rId8" Type="http://schemas.openxmlformats.org/officeDocument/2006/relationships/image" Target="../media/image8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2.xml"/><Relationship Id="rId3" Type="http://schemas.openxmlformats.org/officeDocument/2006/relationships/image" Target="../media/image84.png"/><Relationship Id="rId4" Type="http://schemas.openxmlformats.org/officeDocument/2006/relationships/image" Target="../media/image8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93.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5.xml"/><Relationship Id="rId3" Type="http://schemas.openxmlformats.org/officeDocument/2006/relationships/image" Target="../media/image8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image" Target="../media/image8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7.xml"/><Relationship Id="rId3" Type="http://schemas.openxmlformats.org/officeDocument/2006/relationships/image" Target="../media/image94.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88.png"/><Relationship Id="rId6" Type="http://schemas.openxmlformats.org/officeDocument/2006/relationships/image" Target="../media/image96.png"/><Relationship Id="rId7" Type="http://schemas.openxmlformats.org/officeDocument/2006/relationships/image" Target="../media/image10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98.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97.jpg"/><Relationship Id="rId4" Type="http://schemas.openxmlformats.org/officeDocument/2006/relationships/hyperlink" Target="https://agselaw.com/caring-for-your-hearing-how-to-avoid-hearing-loss/" TargetMode="External"/><Relationship Id="rId5" Type="http://schemas.openxmlformats.org/officeDocument/2006/relationships/hyperlink" Target="https://creativecommons.org/licenses/by-nc-nd/3.0/"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3.xml"/><Relationship Id="rId3" Type="http://schemas.openxmlformats.org/officeDocument/2006/relationships/image" Target="../media/image10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5.xml"/><Relationship Id="rId3" Type="http://schemas.openxmlformats.org/officeDocument/2006/relationships/image" Target="../media/image9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0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7.xml"/><Relationship Id="rId3" Type="http://schemas.openxmlformats.org/officeDocument/2006/relationships/image" Target="../media/image9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2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0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0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2.xml"/><Relationship Id="rId3" Type="http://schemas.openxmlformats.org/officeDocument/2006/relationships/image" Target="../media/image11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3.xml"/><Relationship Id="rId3" Type="http://schemas.openxmlformats.org/officeDocument/2006/relationships/image" Target="../media/image105.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4.xml"/><Relationship Id="rId3" Type="http://schemas.openxmlformats.org/officeDocument/2006/relationships/image" Target="../media/image10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5.xml"/><Relationship Id="rId3" Type="http://schemas.openxmlformats.org/officeDocument/2006/relationships/image" Target="../media/image111.png"/><Relationship Id="rId4" Type="http://schemas.openxmlformats.org/officeDocument/2006/relationships/image" Target="../media/image108.png"/><Relationship Id="rId5" Type="http://schemas.openxmlformats.org/officeDocument/2006/relationships/image" Target="../media/image10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112.png"/><Relationship Id="rId4" Type="http://schemas.openxmlformats.org/officeDocument/2006/relationships/image" Target="../media/image117.png"/><Relationship Id="rId5" Type="http://schemas.openxmlformats.org/officeDocument/2006/relationships/image" Target="../media/image10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11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8.xml"/><Relationship Id="rId3" Type="http://schemas.openxmlformats.org/officeDocument/2006/relationships/image" Target="../media/image11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
          <p:cNvSpPr txBox="1"/>
          <p:nvPr>
            <p:ph type="ctrTitle"/>
          </p:nvPr>
        </p:nvSpPr>
        <p:spPr>
          <a:xfrm>
            <a:off x="953254" y="3671154"/>
            <a:ext cx="7240509" cy="1470025"/>
          </a:xfrm>
          <a:prstGeom prst="rect">
            <a:avLst/>
          </a:prstGeom>
          <a:solidFill>
            <a:schemeClr val="lt1">
              <a:alpha val="67450"/>
            </a:schemeClr>
          </a:solidFill>
          <a:ln cap="flat" cmpd="sng" w="19050">
            <a:solidFill>
              <a:srgbClr val="003369"/>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5400"/>
              <a:buFont typeface="Verdana"/>
              <a:buNone/>
            </a:pPr>
            <a:r>
              <a:rPr lang="en"/>
              <a:t>Systems Coaching Institute 102</a:t>
            </a:r>
            <a:endParaRPr/>
          </a:p>
        </p:txBody>
      </p:sp>
      <p:sp>
        <p:nvSpPr>
          <p:cNvPr id="114" name="Google Shape;114;p1"/>
          <p:cNvSpPr txBox="1"/>
          <p:nvPr>
            <p:ph idx="1" type="subTitle"/>
          </p:nvPr>
        </p:nvSpPr>
        <p:spPr>
          <a:xfrm>
            <a:off x="1373109" y="5257800"/>
            <a:ext cx="6400800" cy="914400"/>
          </a:xfrm>
          <a:prstGeom prst="rect">
            <a:avLst/>
          </a:prstGeom>
          <a:solidFill>
            <a:schemeClr val="lt1">
              <a:alpha val="67450"/>
            </a:schemeClr>
          </a:solidFill>
          <a:ln>
            <a:noFill/>
          </a:ln>
        </p:spPr>
        <p:txBody>
          <a:bodyPr anchorCtr="0" anchor="t" bIns="45700" lIns="91425" spcFirstLastPara="1" rIns="91425" wrap="square" tIns="45700">
            <a:normAutofit/>
          </a:bodyPr>
          <a:lstStyle/>
          <a:p>
            <a:pPr indent="-431800" lvl="0" marL="457200" rtl="0" algn="ctr">
              <a:lnSpc>
                <a:spcPct val="100000"/>
              </a:lnSpc>
              <a:spcBef>
                <a:spcPts val="640"/>
              </a:spcBef>
              <a:spcAft>
                <a:spcPts val="0"/>
              </a:spcAft>
              <a:buClr>
                <a:srgbClr val="888888"/>
              </a:buClr>
              <a:buSzPts val="3200"/>
              <a:buNone/>
            </a:pPr>
            <a:r>
              <a:rPr lang="en"/>
              <a:t>Winter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descr="circle of 6 core components" id="190" name="Google Shape;190;p11"/>
          <p:cNvSpPr/>
          <p:nvPr/>
        </p:nvSpPr>
        <p:spPr>
          <a:xfrm>
            <a:off x="2492638" y="2065675"/>
            <a:ext cx="3977700" cy="3977700"/>
          </a:xfrm>
          <a:prstGeom prst="blockArc">
            <a:avLst>
              <a:gd fmla="val 12600000" name="adj1"/>
              <a:gd fmla="val 162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1" name="Google Shape;191;p11"/>
          <p:cNvSpPr/>
          <p:nvPr/>
        </p:nvSpPr>
        <p:spPr>
          <a:xfrm>
            <a:off x="2492638" y="2065675"/>
            <a:ext cx="3977700" cy="3977700"/>
          </a:xfrm>
          <a:prstGeom prst="blockArc">
            <a:avLst>
              <a:gd fmla="val 9000000" name="adj1"/>
              <a:gd fmla="val 126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2" name="Google Shape;192;p11"/>
          <p:cNvSpPr/>
          <p:nvPr/>
        </p:nvSpPr>
        <p:spPr>
          <a:xfrm>
            <a:off x="2492638" y="2065675"/>
            <a:ext cx="3977700" cy="3977700"/>
          </a:xfrm>
          <a:prstGeom prst="blockArc">
            <a:avLst>
              <a:gd fmla="val 5400000" name="adj1"/>
              <a:gd fmla="val 90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3" name="Google Shape;193;p11"/>
          <p:cNvSpPr/>
          <p:nvPr/>
        </p:nvSpPr>
        <p:spPr>
          <a:xfrm>
            <a:off x="2492638" y="2065675"/>
            <a:ext cx="3977700" cy="3977700"/>
          </a:xfrm>
          <a:prstGeom prst="blockArc">
            <a:avLst>
              <a:gd fmla="val 1800000" name="adj1"/>
              <a:gd fmla="val 54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4" name="Google Shape;194;p11"/>
          <p:cNvSpPr/>
          <p:nvPr/>
        </p:nvSpPr>
        <p:spPr>
          <a:xfrm>
            <a:off x="2492638" y="2065675"/>
            <a:ext cx="3977700" cy="3977700"/>
          </a:xfrm>
          <a:prstGeom prst="blockArc">
            <a:avLst>
              <a:gd fmla="val 19800000" name="adj1"/>
              <a:gd fmla="val 18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5" name="Google Shape;195;p11"/>
          <p:cNvSpPr/>
          <p:nvPr/>
        </p:nvSpPr>
        <p:spPr>
          <a:xfrm>
            <a:off x="2492638" y="2065675"/>
            <a:ext cx="3977700" cy="3977700"/>
          </a:xfrm>
          <a:prstGeom prst="blockArc">
            <a:avLst>
              <a:gd fmla="val 16200000" name="adj1"/>
              <a:gd fmla="val 198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descr="center circle" id="196" name="Google Shape;196;p11"/>
          <p:cNvSpPr/>
          <p:nvPr/>
        </p:nvSpPr>
        <p:spPr>
          <a:xfrm>
            <a:off x="3587418" y="3160455"/>
            <a:ext cx="1788300" cy="1788300"/>
          </a:xfrm>
          <a:prstGeom prst="ellipse">
            <a:avLst/>
          </a:prstGeom>
          <a:solidFill>
            <a:srgbClr val="E4650B"/>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7" name="Google Shape;197;p11"/>
          <p:cNvSpPr txBox="1"/>
          <p:nvPr/>
        </p:nvSpPr>
        <p:spPr>
          <a:xfrm>
            <a:off x="3849262" y="3513958"/>
            <a:ext cx="1264500" cy="1264500"/>
          </a:xfrm>
          <a:prstGeom prst="rect">
            <a:avLst/>
          </a:prstGeom>
          <a:no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0000"/>
              </a:buClr>
              <a:buSzPts val="2400"/>
              <a:buFont typeface="Arial"/>
              <a:buNone/>
            </a:pPr>
            <a:r>
              <a:rPr b="0" i="0" lang="en" sz="2400" u="none" cap="none" strike="noStrike">
                <a:solidFill>
                  <a:schemeClr val="dk1"/>
                </a:solidFill>
                <a:latin typeface="Verdana"/>
                <a:ea typeface="Verdana"/>
                <a:cs typeface="Verdana"/>
                <a:sym typeface="Verdana"/>
              </a:rPr>
              <a:t>Whole Child</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rgbClr val="000000"/>
              </a:buClr>
              <a:buSzPts val="2250"/>
              <a:buFont typeface="Arial"/>
              <a:buNone/>
            </a:pPr>
            <a:r>
              <a:t/>
            </a:r>
            <a:endParaRPr b="0" i="0" sz="2250" u="none" cap="none" strike="noStrike">
              <a:solidFill>
                <a:schemeClr val="lt1"/>
              </a:solidFill>
              <a:latin typeface="Open Sans"/>
              <a:ea typeface="Open Sans"/>
              <a:cs typeface="Open Sans"/>
              <a:sym typeface="Open Sans"/>
            </a:endParaRPr>
          </a:p>
        </p:txBody>
      </p:sp>
      <p:sp>
        <p:nvSpPr>
          <p:cNvPr descr="blue circle " id="198" name="Google Shape;198;p11"/>
          <p:cNvSpPr/>
          <p:nvPr/>
        </p:nvSpPr>
        <p:spPr>
          <a:xfrm>
            <a:off x="3929722" y="1511249"/>
            <a:ext cx="1251600" cy="12516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99" name="Google Shape;199;p11"/>
          <p:cNvSpPr txBox="1"/>
          <p:nvPr/>
        </p:nvSpPr>
        <p:spPr>
          <a:xfrm>
            <a:off x="3991028" y="1694558"/>
            <a:ext cx="10683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Aligned Organizational Structure</a:t>
            </a:r>
            <a:endParaRPr b="0" i="0" sz="1100" u="none" cap="none" strike="noStrike">
              <a:solidFill>
                <a:schemeClr val="dk1"/>
              </a:solidFill>
              <a:latin typeface="Verdana"/>
              <a:ea typeface="Verdana"/>
              <a:cs typeface="Verdana"/>
              <a:sym typeface="Verdana"/>
            </a:endParaRPr>
          </a:p>
        </p:txBody>
      </p:sp>
      <p:sp>
        <p:nvSpPr>
          <p:cNvPr descr="purple circle " id="200" name="Google Shape;200;p11"/>
          <p:cNvSpPr/>
          <p:nvPr/>
        </p:nvSpPr>
        <p:spPr>
          <a:xfrm>
            <a:off x="5539027" y="2456779"/>
            <a:ext cx="1251600" cy="1251600"/>
          </a:xfrm>
          <a:prstGeom prst="ellipse">
            <a:avLst/>
          </a:prstGeom>
          <a:solidFill>
            <a:srgbClr val="B4A7D6"/>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1" name="Google Shape;201;p11"/>
          <p:cNvSpPr txBox="1"/>
          <p:nvPr/>
        </p:nvSpPr>
        <p:spPr>
          <a:xfrm>
            <a:off x="5722336" y="2640088"/>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Data Informed Decision Making</a:t>
            </a:r>
            <a:endParaRPr b="0" i="0" sz="1100" u="none" cap="none" strike="noStrike">
              <a:solidFill>
                <a:schemeClr val="dk1"/>
              </a:solidFill>
              <a:latin typeface="Verdana"/>
              <a:ea typeface="Verdana"/>
              <a:cs typeface="Verdana"/>
              <a:sym typeface="Verdana"/>
            </a:endParaRPr>
          </a:p>
        </p:txBody>
      </p:sp>
      <p:sp>
        <p:nvSpPr>
          <p:cNvPr descr="red circle" id="202" name="Google Shape;202;p11"/>
          <p:cNvSpPr/>
          <p:nvPr/>
        </p:nvSpPr>
        <p:spPr>
          <a:xfrm>
            <a:off x="5539027" y="4400582"/>
            <a:ext cx="1251600" cy="1251600"/>
          </a:xfrm>
          <a:prstGeom prst="ellipse">
            <a:avLst/>
          </a:prstGeom>
          <a:solidFill>
            <a:srgbClr val="E06666"/>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3" name="Google Shape;203;p11"/>
          <p:cNvSpPr txBox="1"/>
          <p:nvPr/>
        </p:nvSpPr>
        <p:spPr>
          <a:xfrm>
            <a:off x="5722336" y="4583892"/>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Evidence Based Practices</a:t>
            </a:r>
            <a:endParaRPr b="0" i="0" sz="1100" u="none" cap="none" strike="noStrike">
              <a:solidFill>
                <a:schemeClr val="dk1"/>
              </a:solidFill>
              <a:latin typeface="Verdana"/>
              <a:ea typeface="Verdana"/>
              <a:cs typeface="Verdana"/>
              <a:sym typeface="Verdana"/>
            </a:endParaRPr>
          </a:p>
        </p:txBody>
      </p:sp>
      <p:sp>
        <p:nvSpPr>
          <p:cNvPr descr="green circle" id="204" name="Google Shape;204;p11"/>
          <p:cNvSpPr/>
          <p:nvPr/>
        </p:nvSpPr>
        <p:spPr>
          <a:xfrm>
            <a:off x="3855643" y="5372484"/>
            <a:ext cx="1251600" cy="1251600"/>
          </a:xfrm>
          <a:prstGeom prst="ellipse">
            <a:avLst/>
          </a:prstGeom>
          <a:solidFill>
            <a:srgbClr val="93C47D"/>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5" name="Google Shape;205;p11"/>
          <p:cNvSpPr txBox="1"/>
          <p:nvPr/>
        </p:nvSpPr>
        <p:spPr>
          <a:xfrm>
            <a:off x="3947288" y="5529650"/>
            <a:ext cx="10683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Family, School, Community Partnerships</a:t>
            </a:r>
            <a:endParaRPr b="0" i="0" sz="1100" u="none" cap="none" strike="noStrike">
              <a:solidFill>
                <a:schemeClr val="dk1"/>
              </a:solidFill>
              <a:latin typeface="Verdana"/>
              <a:ea typeface="Verdana"/>
              <a:cs typeface="Verdana"/>
              <a:sym typeface="Verdana"/>
            </a:endParaRPr>
          </a:p>
        </p:txBody>
      </p:sp>
      <p:sp>
        <p:nvSpPr>
          <p:cNvPr descr="rose circle" id="206" name="Google Shape;206;p11"/>
          <p:cNvSpPr/>
          <p:nvPr/>
        </p:nvSpPr>
        <p:spPr>
          <a:xfrm>
            <a:off x="2172260" y="4400582"/>
            <a:ext cx="1251600" cy="1251600"/>
          </a:xfrm>
          <a:prstGeom prst="ellipse">
            <a:avLst/>
          </a:prstGeom>
          <a:solidFill>
            <a:srgbClr val="C27BA0"/>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7" name="Google Shape;207;p11"/>
          <p:cNvSpPr txBox="1"/>
          <p:nvPr/>
        </p:nvSpPr>
        <p:spPr>
          <a:xfrm>
            <a:off x="2355570" y="4583892"/>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Monitoring Student Progress</a:t>
            </a:r>
            <a:endParaRPr b="0" i="0" sz="1100" u="none" cap="none" strike="noStrike">
              <a:solidFill>
                <a:schemeClr val="dk1"/>
              </a:solidFill>
              <a:latin typeface="Verdana"/>
              <a:ea typeface="Verdana"/>
              <a:cs typeface="Verdana"/>
              <a:sym typeface="Verdana"/>
            </a:endParaRPr>
          </a:p>
        </p:txBody>
      </p:sp>
      <p:sp>
        <p:nvSpPr>
          <p:cNvPr descr="teal circle" id="208" name="Google Shape;208;p11"/>
          <p:cNvSpPr/>
          <p:nvPr/>
        </p:nvSpPr>
        <p:spPr>
          <a:xfrm>
            <a:off x="2172260" y="2456779"/>
            <a:ext cx="1251600" cy="1251600"/>
          </a:xfrm>
          <a:prstGeom prst="ellipse">
            <a:avLst/>
          </a:prstGeom>
          <a:solidFill>
            <a:srgbClr val="76A5AF"/>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09" name="Google Shape;209;p11"/>
          <p:cNvSpPr txBox="1"/>
          <p:nvPr/>
        </p:nvSpPr>
        <p:spPr>
          <a:xfrm>
            <a:off x="2355570" y="2640088"/>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Evaluation of Process</a:t>
            </a:r>
            <a:endParaRPr b="0" i="0" sz="1100" u="none" cap="none" strike="noStrike">
              <a:solidFill>
                <a:schemeClr val="dk1"/>
              </a:solidFill>
              <a:latin typeface="Verdana"/>
              <a:ea typeface="Verdana"/>
              <a:cs typeface="Verdana"/>
              <a:sym typeface="Verdana"/>
            </a:endParaRPr>
          </a:p>
        </p:txBody>
      </p:sp>
      <p:sp>
        <p:nvSpPr>
          <p:cNvPr id="210" name="Google Shape;210;p11"/>
          <p:cNvSpPr txBox="1"/>
          <p:nvPr/>
        </p:nvSpPr>
        <p:spPr>
          <a:xfrm>
            <a:off x="6015606" y="1454008"/>
            <a:ext cx="2871900" cy="9852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Leadership &amp; Teaming</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Planning</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Communication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Aligned Definitions &amp; Resources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Professional Learning &amp; Coaching </a:t>
            </a:r>
            <a:endParaRPr b="1" i="0" sz="1100" u="none" cap="none" strike="noStrike">
              <a:solidFill>
                <a:srgbClr val="000000"/>
              </a:solidFill>
              <a:latin typeface="Verdana"/>
              <a:ea typeface="Verdana"/>
              <a:cs typeface="Verdana"/>
              <a:sym typeface="Verdana"/>
            </a:endParaRPr>
          </a:p>
        </p:txBody>
      </p:sp>
      <p:sp>
        <p:nvSpPr>
          <p:cNvPr id="211" name="Google Shape;211;p11"/>
          <p:cNvSpPr txBox="1"/>
          <p:nvPr/>
        </p:nvSpPr>
        <p:spPr>
          <a:xfrm>
            <a:off x="6963306" y="2983054"/>
            <a:ext cx="1924200" cy="10620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Data Systems</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Decision Making Process</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Meeting Structures &amp; DIDM </a:t>
            </a:r>
            <a:endParaRPr b="1" i="0" sz="1200" u="none" cap="none" strike="noStrike">
              <a:solidFill>
                <a:srgbClr val="000000"/>
              </a:solidFill>
              <a:latin typeface="Verdana"/>
              <a:ea typeface="Verdana"/>
              <a:cs typeface="Verdana"/>
              <a:sym typeface="Verdana"/>
            </a:endParaRPr>
          </a:p>
        </p:txBody>
      </p:sp>
      <p:sp>
        <p:nvSpPr>
          <p:cNvPr id="212" name="Google Shape;212;p11"/>
          <p:cNvSpPr txBox="1"/>
          <p:nvPr/>
        </p:nvSpPr>
        <p:spPr>
          <a:xfrm>
            <a:off x="6877569" y="4866141"/>
            <a:ext cx="2105100" cy="1323600"/>
          </a:xfrm>
          <a:prstGeom prst="rect">
            <a:avLst/>
          </a:prstGeom>
          <a:solidFill>
            <a:srgbClr val="E06666"/>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Quality Core Instruction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Aligned Instructional Interventions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Continuum of Supports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Fidelity of Practices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Capacity for Coaching &amp; Professional Learning </a:t>
            </a:r>
            <a:endParaRPr b="1" i="0" sz="1100" u="none" cap="none" strike="noStrike">
              <a:solidFill>
                <a:srgbClr val="000000"/>
              </a:solidFill>
              <a:latin typeface="Verdana"/>
              <a:ea typeface="Verdana"/>
              <a:cs typeface="Verdana"/>
              <a:sym typeface="Verdana"/>
            </a:endParaRPr>
          </a:p>
        </p:txBody>
      </p:sp>
      <p:sp>
        <p:nvSpPr>
          <p:cNvPr id="213" name="Google Shape;213;p11"/>
          <p:cNvSpPr txBox="1"/>
          <p:nvPr/>
        </p:nvSpPr>
        <p:spPr>
          <a:xfrm>
            <a:off x="1133134" y="6043367"/>
            <a:ext cx="2454300" cy="646500"/>
          </a:xfrm>
          <a:prstGeom prst="rect">
            <a:avLst/>
          </a:prstGeom>
          <a:solidFill>
            <a:srgbClr val="93C47D"/>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Communication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Cultural &amp; Linguistic Responsiveness</a:t>
            </a:r>
            <a:endParaRPr b="1" i="0" sz="1100" u="none" cap="none" strike="noStrike">
              <a:solidFill>
                <a:srgbClr val="000000"/>
              </a:solidFill>
              <a:latin typeface="Verdana"/>
              <a:ea typeface="Verdana"/>
              <a:cs typeface="Verdana"/>
              <a:sym typeface="Verdana"/>
            </a:endParaRPr>
          </a:p>
        </p:txBody>
      </p:sp>
      <p:sp>
        <p:nvSpPr>
          <p:cNvPr id="214" name="Google Shape;214;p11"/>
          <p:cNvSpPr txBox="1"/>
          <p:nvPr/>
        </p:nvSpPr>
        <p:spPr>
          <a:xfrm>
            <a:off x="324713" y="4152325"/>
            <a:ext cx="1760700" cy="815700"/>
          </a:xfrm>
          <a:prstGeom prst="rect">
            <a:avLst/>
          </a:prstGeom>
          <a:solidFill>
            <a:srgbClr val="D5A6BD"/>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Assessment Mapping </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Screening </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Progress Monitoring </a:t>
            </a:r>
            <a:endParaRPr b="1" i="0" sz="1100" u="none" cap="none" strike="noStrike">
              <a:solidFill>
                <a:srgbClr val="000000"/>
              </a:solidFill>
              <a:latin typeface="Verdana"/>
              <a:ea typeface="Verdana"/>
              <a:cs typeface="Verdana"/>
              <a:sym typeface="Verdana"/>
            </a:endParaRPr>
          </a:p>
        </p:txBody>
      </p:sp>
      <p:sp>
        <p:nvSpPr>
          <p:cNvPr id="215" name="Google Shape;215;p11"/>
          <p:cNvSpPr txBox="1"/>
          <p:nvPr/>
        </p:nvSpPr>
        <p:spPr>
          <a:xfrm>
            <a:off x="661763" y="2504463"/>
            <a:ext cx="1423500" cy="507900"/>
          </a:xfrm>
          <a:prstGeom prst="rect">
            <a:avLst/>
          </a:prstGeom>
          <a:solidFill>
            <a:srgbClr val="A2C4C9"/>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Outcome </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Fidelity</a:t>
            </a:r>
            <a:endParaRPr b="1" i="0" sz="1200" u="none" cap="none" strike="noStrike">
              <a:solidFill>
                <a:srgbClr val="000000"/>
              </a:solidFill>
              <a:latin typeface="Verdana"/>
              <a:ea typeface="Verdana"/>
              <a:cs typeface="Verdana"/>
              <a:sym typeface="Verdana"/>
            </a:endParaRPr>
          </a:p>
        </p:txBody>
      </p:sp>
      <p:sp>
        <p:nvSpPr>
          <p:cNvPr id="216" name="Google Shape;216;p1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
              <a:t>Virginia’s Six Core Components</a:t>
            </a:r>
            <a:endParaRPr/>
          </a:p>
        </p:txBody>
      </p:sp>
      <p:sp>
        <p:nvSpPr>
          <p:cNvPr id="217" name="Google Shape;217;p1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97"/>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1" lang="en" sz="2400"/>
              <a:t>Quantitative</a:t>
            </a:r>
            <a:endParaRPr sz="1600"/>
          </a:p>
        </p:txBody>
      </p:sp>
      <p:sp>
        <p:nvSpPr>
          <p:cNvPr id="1132" name="Google Shape;1132;p97"/>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lang="en" sz="3200"/>
              <a:t>DCA Scores</a:t>
            </a:r>
            <a:endParaRPr/>
          </a:p>
        </p:txBody>
      </p:sp>
      <p:grpSp>
        <p:nvGrpSpPr>
          <p:cNvPr descr="a white square with black text" id="1133" name="Google Shape;1133;p97"/>
          <p:cNvGrpSpPr/>
          <p:nvPr/>
        </p:nvGrpSpPr>
        <p:grpSpPr>
          <a:xfrm>
            <a:off x="3575050" y="285589"/>
            <a:ext cx="5111749" cy="6257551"/>
            <a:chOff x="0" y="12538"/>
            <a:chExt cx="5111749" cy="6257551"/>
          </a:xfrm>
        </p:grpSpPr>
        <p:sp>
          <p:nvSpPr>
            <p:cNvPr id="1134" name="Google Shape;1134;p97"/>
            <p:cNvSpPr/>
            <p:nvPr/>
          </p:nvSpPr>
          <p:spPr>
            <a:xfrm>
              <a:off x="0" y="12538"/>
              <a:ext cx="5111749" cy="59962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35" name="Google Shape;1135;p97"/>
            <p:cNvSpPr txBox="1"/>
            <p:nvPr/>
          </p:nvSpPr>
          <p:spPr>
            <a:xfrm>
              <a:off x="29271" y="41809"/>
              <a:ext cx="5053207" cy="541083"/>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Calibri"/>
                <a:buNone/>
              </a:pPr>
              <a:r>
                <a:rPr b="0" i="0" lang="en" sz="2500" u="none" cap="none" strike="noStrike">
                  <a:solidFill>
                    <a:schemeClr val="lt1"/>
                  </a:solidFill>
                  <a:latin typeface="Verdana"/>
                  <a:ea typeface="Verdana"/>
                  <a:cs typeface="Verdana"/>
                  <a:sym typeface="Verdana"/>
                </a:rPr>
                <a:t>Overall Scales:</a:t>
              </a:r>
              <a:endParaRPr b="0" i="0" sz="2500" u="none" cap="none" strike="noStrike">
                <a:solidFill>
                  <a:schemeClr val="lt1"/>
                </a:solidFill>
                <a:latin typeface="Verdana"/>
                <a:ea typeface="Verdana"/>
                <a:cs typeface="Verdana"/>
                <a:sym typeface="Verdana"/>
              </a:endParaRPr>
            </a:p>
          </p:txBody>
        </p:sp>
        <p:sp>
          <p:nvSpPr>
            <p:cNvPr id="1136" name="Google Shape;1136;p97"/>
            <p:cNvSpPr/>
            <p:nvPr/>
          </p:nvSpPr>
          <p:spPr>
            <a:xfrm>
              <a:off x="0" y="612164"/>
              <a:ext cx="5111749" cy="1035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37" name="Google Shape;1137;p97"/>
            <p:cNvSpPr txBox="1"/>
            <p:nvPr/>
          </p:nvSpPr>
          <p:spPr>
            <a:xfrm>
              <a:off x="0" y="612164"/>
              <a:ext cx="5111749" cy="1035000"/>
            </a:xfrm>
            <a:prstGeom prst="rect">
              <a:avLst/>
            </a:prstGeom>
            <a:noFill/>
            <a:ln>
              <a:noFill/>
            </a:ln>
          </p:spPr>
          <p:txBody>
            <a:bodyPr anchorCtr="0" anchor="t" bIns="31750" lIns="162275" spcFirstLastPara="1" rIns="177800" wrap="square" tIns="31750">
              <a:noAutofit/>
            </a:bodyPr>
            <a:lstStyle/>
            <a:p>
              <a:pPr indent="-228600" lvl="1" marL="228600" marR="0" rtl="0" algn="l">
                <a:lnSpc>
                  <a:spcPct val="90000"/>
                </a:lnSpc>
                <a:spcBef>
                  <a:spcPts val="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Organizational Leadership</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Competency</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Data System for Decision Making</a:t>
              </a:r>
              <a:endParaRPr b="0" i="0" sz="1800" u="none" cap="none" strike="noStrike">
                <a:solidFill>
                  <a:schemeClr val="dk1"/>
                </a:solidFill>
                <a:latin typeface="Verdana"/>
                <a:ea typeface="Verdana"/>
                <a:cs typeface="Verdana"/>
                <a:sym typeface="Verdana"/>
              </a:endParaRPr>
            </a:p>
          </p:txBody>
        </p:sp>
        <p:sp>
          <p:nvSpPr>
            <p:cNvPr id="1138" name="Google Shape;1138;p97"/>
            <p:cNvSpPr/>
            <p:nvPr/>
          </p:nvSpPr>
          <p:spPr>
            <a:xfrm>
              <a:off x="0" y="1647164"/>
              <a:ext cx="5111749" cy="599625"/>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39" name="Google Shape;1139;p97"/>
            <p:cNvSpPr txBox="1"/>
            <p:nvPr/>
          </p:nvSpPr>
          <p:spPr>
            <a:xfrm>
              <a:off x="29271" y="1676435"/>
              <a:ext cx="5053207" cy="541083"/>
            </a:xfrm>
            <a:prstGeom prst="rect">
              <a:avLst/>
            </a:prstGeom>
            <a:noFill/>
            <a:ln>
              <a:noFill/>
            </a:ln>
          </p:spPr>
          <p:txBody>
            <a:bodyPr anchorCtr="0" anchor="ctr" bIns="95250" lIns="95250" spcFirstLastPara="1" rIns="95250" wrap="square" tIns="95250">
              <a:noAutofit/>
            </a:bodyPr>
            <a:lstStyle/>
            <a:p>
              <a:pPr indent="0" lvl="0" marL="0" marR="0" rtl="0" algn="l">
                <a:lnSpc>
                  <a:spcPct val="90000"/>
                </a:lnSpc>
                <a:spcBef>
                  <a:spcPts val="0"/>
                </a:spcBef>
                <a:spcAft>
                  <a:spcPts val="0"/>
                </a:spcAft>
                <a:buClr>
                  <a:schemeClr val="lt1"/>
                </a:buClr>
                <a:buSzPts val="2500"/>
                <a:buFont typeface="Calibri"/>
                <a:buNone/>
              </a:pPr>
              <a:r>
                <a:rPr b="0" i="0" lang="en" sz="2500" u="none" cap="none" strike="noStrike">
                  <a:solidFill>
                    <a:schemeClr val="lt1"/>
                  </a:solidFill>
                  <a:latin typeface="Verdana"/>
                  <a:ea typeface="Verdana"/>
                  <a:cs typeface="Verdana"/>
                  <a:sym typeface="Verdana"/>
                </a:rPr>
                <a:t>Drivers (subscales):</a:t>
              </a:r>
              <a:endParaRPr b="0" i="0" sz="2500" u="none" cap="none" strike="noStrike">
                <a:solidFill>
                  <a:schemeClr val="lt1"/>
                </a:solidFill>
                <a:latin typeface="Verdana"/>
                <a:ea typeface="Verdana"/>
                <a:cs typeface="Verdana"/>
                <a:sym typeface="Verdana"/>
              </a:endParaRPr>
            </a:p>
          </p:txBody>
        </p:sp>
        <p:sp>
          <p:nvSpPr>
            <p:cNvPr id="1140" name="Google Shape;1140;p97"/>
            <p:cNvSpPr/>
            <p:nvPr/>
          </p:nvSpPr>
          <p:spPr>
            <a:xfrm>
              <a:off x="0" y="2246789"/>
              <a:ext cx="5111749" cy="3415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41" name="Google Shape;1141;p97"/>
            <p:cNvSpPr txBox="1"/>
            <p:nvPr/>
          </p:nvSpPr>
          <p:spPr>
            <a:xfrm>
              <a:off x="0" y="2246789"/>
              <a:ext cx="5111749" cy="4023300"/>
            </a:xfrm>
            <a:prstGeom prst="rect">
              <a:avLst/>
            </a:prstGeom>
            <a:noFill/>
            <a:ln>
              <a:noFill/>
            </a:ln>
          </p:spPr>
          <p:txBody>
            <a:bodyPr anchorCtr="0" anchor="t" bIns="31750" lIns="162275" spcFirstLastPara="1" rIns="177800" wrap="square" tIns="31750">
              <a:noAutofit/>
            </a:bodyPr>
            <a:lstStyle/>
            <a:p>
              <a:pPr indent="-228600" lvl="1" marL="228600" marR="0" rtl="0" algn="l">
                <a:lnSpc>
                  <a:spcPct val="90000"/>
                </a:lnSpc>
                <a:spcBef>
                  <a:spcPts val="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Leadership</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Competency</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Fidelity</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Selection</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Training</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Coaching</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Organization</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Data Support Decision Making</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Facilitative Administration</a:t>
              </a:r>
              <a:endParaRPr b="0" i="0" sz="1800" u="none" cap="none" strike="noStrike">
                <a:solidFill>
                  <a:schemeClr val="dk1"/>
                </a:solidFill>
                <a:latin typeface="Verdana"/>
                <a:ea typeface="Verdana"/>
                <a:cs typeface="Verdana"/>
                <a:sym typeface="Verdana"/>
              </a:endParaRPr>
            </a:p>
            <a:p>
              <a:pPr indent="-228600" lvl="2" marL="457200" marR="0" rtl="0" algn="l">
                <a:lnSpc>
                  <a:spcPct val="90000"/>
                </a:lnSpc>
                <a:spcBef>
                  <a:spcPts val="400"/>
                </a:spcBef>
                <a:spcAft>
                  <a:spcPts val="0"/>
                </a:spcAft>
                <a:buClr>
                  <a:schemeClr val="dk1"/>
                </a:buClr>
                <a:buSzPts val="2000"/>
                <a:buFont typeface="Calibri"/>
                <a:buChar char="•"/>
              </a:pPr>
              <a:r>
                <a:rPr b="0" i="0" lang="en" sz="2000" u="none" cap="none" strike="noStrike">
                  <a:solidFill>
                    <a:schemeClr val="dk1"/>
                  </a:solidFill>
                  <a:latin typeface="Verdana"/>
                  <a:ea typeface="Verdana"/>
                  <a:cs typeface="Verdana"/>
                  <a:sym typeface="Verdana"/>
                </a:rPr>
                <a:t>Systems Intervention</a:t>
              </a:r>
              <a:endParaRPr b="0" i="0" sz="1800" u="none" cap="none" strike="noStrike">
                <a:solidFill>
                  <a:schemeClr val="dk1"/>
                </a:solidFill>
                <a:latin typeface="Verdana"/>
                <a:ea typeface="Verdana"/>
                <a:cs typeface="Verdana"/>
                <a:sym typeface="Verdana"/>
              </a:endParaRPr>
            </a:p>
          </p:txBody>
        </p:sp>
      </p:gr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98"/>
          <p:cNvSpPr txBox="1"/>
          <p:nvPr>
            <p:ph type="title"/>
          </p:nvPr>
        </p:nvSpPr>
        <p:spPr>
          <a:xfrm>
            <a:off x="914399" y="273050"/>
            <a:ext cx="8030111" cy="1162049"/>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900"/>
              <a:buFont typeface="Calibri"/>
              <a:buNone/>
            </a:pPr>
            <a:r>
              <a:rPr lang="en" sz="2400"/>
              <a:t>Questions should include (but not limited to):</a:t>
            </a:r>
            <a:br>
              <a:rPr lang="en" sz="2400"/>
            </a:br>
            <a:endParaRPr sz="2400"/>
          </a:p>
        </p:txBody>
      </p:sp>
      <p:sp>
        <p:nvSpPr>
          <p:cNvPr id="1148" name="Google Shape;1148;p98"/>
          <p:cNvSpPr txBox="1"/>
          <p:nvPr>
            <p:ph idx="2" type="body"/>
          </p:nvPr>
        </p:nvSpPr>
        <p:spPr>
          <a:xfrm>
            <a:off x="457199" y="1435100"/>
            <a:ext cx="4876801" cy="5149829"/>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360"/>
              </a:spcBef>
              <a:spcAft>
                <a:spcPts val="0"/>
              </a:spcAft>
              <a:buClr>
                <a:schemeClr val="lt1"/>
              </a:buClr>
              <a:buSzPts val="1800"/>
              <a:buNone/>
            </a:pPr>
            <a:r>
              <a:t/>
            </a:r>
            <a:endParaRPr/>
          </a:p>
          <a:p>
            <a:pPr indent="-381000" lvl="0" marL="457200" rtl="0" algn="l">
              <a:lnSpc>
                <a:spcPct val="90000"/>
              </a:lnSpc>
              <a:spcBef>
                <a:spcPts val="360"/>
              </a:spcBef>
              <a:spcAft>
                <a:spcPts val="0"/>
              </a:spcAft>
              <a:buClr>
                <a:schemeClr val="dk1"/>
              </a:buClr>
              <a:buSzPts val="2400"/>
              <a:buFont typeface="Verdana"/>
              <a:buChar char="•"/>
            </a:pPr>
            <a:r>
              <a:rPr lang="en">
                <a:solidFill>
                  <a:schemeClr val="dk1"/>
                </a:solidFill>
              </a:rPr>
              <a:t>How often did the district leadership team meet last year?</a:t>
            </a:r>
            <a:endParaRPr sz="2800">
              <a:solidFill>
                <a:schemeClr val="dk1"/>
              </a:solidFill>
            </a:endParaRPr>
          </a:p>
          <a:p>
            <a:pPr indent="0" lvl="0" marL="457200" rtl="0" algn="l">
              <a:lnSpc>
                <a:spcPct val="90000"/>
              </a:lnSpc>
              <a:spcBef>
                <a:spcPts val="360"/>
              </a:spcBef>
              <a:spcAft>
                <a:spcPts val="0"/>
              </a:spcAft>
              <a:buClr>
                <a:schemeClr val="lt1"/>
              </a:buClr>
              <a:buSzPts val="1800"/>
              <a:buNone/>
            </a:pPr>
            <a:r>
              <a:t/>
            </a:r>
            <a:endParaRPr>
              <a:solidFill>
                <a:schemeClr val="dk1"/>
              </a:solidFill>
            </a:endParaRPr>
          </a:p>
          <a:p>
            <a:pPr indent="-381000" lvl="0" marL="457200" rtl="0" algn="l">
              <a:lnSpc>
                <a:spcPct val="90000"/>
              </a:lnSpc>
              <a:spcBef>
                <a:spcPts val="360"/>
              </a:spcBef>
              <a:spcAft>
                <a:spcPts val="0"/>
              </a:spcAft>
              <a:buClr>
                <a:schemeClr val="dk1"/>
              </a:buClr>
              <a:buSzPts val="2400"/>
              <a:buFont typeface="Verdana"/>
              <a:buChar char="•"/>
            </a:pPr>
            <a:r>
              <a:rPr lang="en">
                <a:solidFill>
                  <a:schemeClr val="dk1"/>
                </a:solidFill>
              </a:rPr>
              <a:t>Are tasks assigned and completed outside monthly meetings?</a:t>
            </a:r>
            <a:endParaRPr sz="2800">
              <a:solidFill>
                <a:schemeClr val="dk1"/>
              </a:solidFill>
            </a:endParaRPr>
          </a:p>
          <a:p>
            <a:pPr indent="0" lvl="0" marL="0" rtl="0" algn="l">
              <a:lnSpc>
                <a:spcPct val="90000"/>
              </a:lnSpc>
              <a:spcBef>
                <a:spcPts val="360"/>
              </a:spcBef>
              <a:spcAft>
                <a:spcPts val="0"/>
              </a:spcAft>
              <a:buClr>
                <a:schemeClr val="lt1"/>
              </a:buClr>
              <a:buSzPts val="1800"/>
              <a:buNone/>
            </a:pPr>
            <a:r>
              <a:t/>
            </a:r>
            <a:endParaRPr>
              <a:solidFill>
                <a:schemeClr val="dk1"/>
              </a:solidFill>
            </a:endParaRPr>
          </a:p>
          <a:p>
            <a:pPr indent="-381000" lvl="0" marL="457200" rtl="0" algn="l">
              <a:lnSpc>
                <a:spcPct val="90000"/>
              </a:lnSpc>
              <a:spcBef>
                <a:spcPts val="360"/>
              </a:spcBef>
              <a:spcAft>
                <a:spcPts val="0"/>
              </a:spcAft>
              <a:buClr>
                <a:schemeClr val="dk1"/>
              </a:buClr>
              <a:buSzPts val="2400"/>
              <a:buFont typeface="Verdana"/>
              <a:buChar char="•"/>
            </a:pPr>
            <a:r>
              <a:rPr lang="en">
                <a:solidFill>
                  <a:schemeClr val="dk1"/>
                </a:solidFill>
              </a:rPr>
              <a:t>Does the DLT use a data informed decision-making process at each meeting?</a:t>
            </a:r>
            <a:endParaRPr sz="2800">
              <a:solidFill>
                <a:schemeClr val="dk1"/>
              </a:solidFill>
            </a:endParaRPr>
          </a:p>
          <a:p>
            <a:pPr indent="0" lvl="0" marL="0" rtl="0" algn="l">
              <a:lnSpc>
                <a:spcPct val="90000"/>
              </a:lnSpc>
              <a:spcBef>
                <a:spcPts val="360"/>
              </a:spcBef>
              <a:spcAft>
                <a:spcPts val="0"/>
              </a:spcAft>
              <a:buClr>
                <a:schemeClr val="lt1"/>
              </a:buClr>
              <a:buSzPts val="1800"/>
              <a:buNone/>
            </a:pPr>
            <a:r>
              <a:t/>
            </a:r>
            <a:endParaRPr/>
          </a:p>
          <a:p>
            <a:pPr indent="0" lvl="0" marL="0" rtl="0" algn="l">
              <a:lnSpc>
                <a:spcPct val="90000"/>
              </a:lnSpc>
              <a:spcBef>
                <a:spcPts val="360"/>
              </a:spcBef>
              <a:spcAft>
                <a:spcPts val="0"/>
              </a:spcAft>
              <a:buClr>
                <a:schemeClr val="lt1"/>
              </a:buClr>
              <a:buSzPts val="1800"/>
              <a:buNone/>
            </a:pPr>
            <a:r>
              <a:t/>
            </a:r>
            <a:endParaRPr/>
          </a:p>
          <a:p>
            <a:pPr indent="0" lvl="0" marL="0" rtl="0" algn="l">
              <a:lnSpc>
                <a:spcPct val="90000"/>
              </a:lnSpc>
              <a:spcBef>
                <a:spcPts val="360"/>
              </a:spcBef>
              <a:spcAft>
                <a:spcPts val="0"/>
              </a:spcAft>
              <a:buClr>
                <a:schemeClr val="lt1"/>
              </a:buClr>
              <a:buSzPts val="1800"/>
              <a:buNone/>
            </a:pPr>
            <a:r>
              <a:t/>
            </a:r>
            <a:endParaRPr/>
          </a:p>
        </p:txBody>
      </p:sp>
      <p:grpSp>
        <p:nvGrpSpPr>
          <p:cNvPr id="1149" name="Google Shape;1149;p98"/>
          <p:cNvGrpSpPr/>
          <p:nvPr/>
        </p:nvGrpSpPr>
        <p:grpSpPr>
          <a:xfrm>
            <a:off x="5377664" y="1435099"/>
            <a:ext cx="3581401" cy="5674828"/>
            <a:chOff x="0" y="0"/>
            <a:chExt cx="5111749" cy="5674828"/>
          </a:xfrm>
        </p:grpSpPr>
        <p:cxnSp>
          <p:nvCxnSpPr>
            <p:cNvPr id="1150" name="Google Shape;1150;p98"/>
            <p:cNvCxnSpPr/>
            <p:nvPr/>
          </p:nvCxnSpPr>
          <p:spPr>
            <a:xfrm>
              <a:off x="0" y="0"/>
              <a:ext cx="5111749"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1151" name="Google Shape;1151;p98"/>
            <p:cNvSpPr/>
            <p:nvPr/>
          </p:nvSpPr>
          <p:spPr>
            <a:xfrm>
              <a:off x="0" y="0"/>
              <a:ext cx="5111749" cy="283741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52" name="Google Shape;1152;p98"/>
            <p:cNvSpPr txBox="1"/>
            <p:nvPr/>
          </p:nvSpPr>
          <p:spPr>
            <a:xfrm>
              <a:off x="45214" y="0"/>
              <a:ext cx="4533061" cy="2837414"/>
            </a:xfrm>
            <a:prstGeom prst="rect">
              <a:avLst/>
            </a:prstGeom>
            <a:noFill/>
            <a:ln>
              <a:noFill/>
            </a:ln>
          </p:spPr>
          <p:txBody>
            <a:bodyPr anchorCtr="0" anchor="t" bIns="167625" lIns="167625" spcFirstLastPara="1" rIns="167625" wrap="square" tIns="167625">
              <a:noAutofit/>
            </a:bodyPr>
            <a:lstStyle/>
            <a:p>
              <a:pPr indent="0" lvl="0" marL="0" marR="0" rtl="0" algn="ctr">
                <a:lnSpc>
                  <a:spcPct val="100000"/>
                </a:lnSpc>
                <a:spcBef>
                  <a:spcPts val="0"/>
                </a:spcBef>
                <a:spcAft>
                  <a:spcPts val="0"/>
                </a:spcAft>
                <a:buClr>
                  <a:schemeClr val="dk1"/>
                </a:buClr>
                <a:buSzPts val="4400"/>
                <a:buFont typeface="Calibri"/>
                <a:buNone/>
              </a:pPr>
              <a:r>
                <a:rPr b="0" i="0" lang="en" sz="2400" u="none" cap="none" strike="noStrike">
                  <a:solidFill>
                    <a:schemeClr val="dk1"/>
                  </a:solidFill>
                  <a:latin typeface="Verdana"/>
                  <a:ea typeface="Verdana"/>
                  <a:cs typeface="Verdana"/>
                  <a:sym typeface="Verdana"/>
                </a:rPr>
                <a:t>Qualitative</a:t>
              </a:r>
              <a:endParaRPr b="0" i="0" sz="2400" u="none" cap="none" strike="noStrike">
                <a:solidFill>
                  <a:schemeClr val="dk1"/>
                </a:solidFill>
                <a:latin typeface="Verdana"/>
                <a:ea typeface="Verdana"/>
                <a:cs typeface="Verdana"/>
                <a:sym typeface="Verdana"/>
              </a:endParaRPr>
            </a:p>
          </p:txBody>
        </p:sp>
        <p:cxnSp>
          <p:nvCxnSpPr>
            <p:cNvPr id="1153" name="Google Shape;1153;p98"/>
            <p:cNvCxnSpPr/>
            <p:nvPr/>
          </p:nvCxnSpPr>
          <p:spPr>
            <a:xfrm>
              <a:off x="0" y="2837414"/>
              <a:ext cx="5111749"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1154" name="Google Shape;1154;p98"/>
            <p:cNvSpPr/>
            <p:nvPr/>
          </p:nvSpPr>
          <p:spPr>
            <a:xfrm>
              <a:off x="0" y="2837414"/>
              <a:ext cx="5111749" cy="2837414"/>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55" name="Google Shape;1155;p98"/>
            <p:cNvSpPr txBox="1"/>
            <p:nvPr/>
          </p:nvSpPr>
          <p:spPr>
            <a:xfrm>
              <a:off x="45214" y="2837414"/>
              <a:ext cx="5066535" cy="2837414"/>
            </a:xfrm>
            <a:prstGeom prst="rect">
              <a:avLst/>
            </a:prstGeom>
            <a:noFill/>
            <a:ln>
              <a:noFill/>
            </a:ln>
          </p:spPr>
          <p:txBody>
            <a:bodyPr anchorCtr="0" anchor="t" bIns="167625" lIns="167625" spcFirstLastPara="1" rIns="167625" wrap="square" tIns="167625">
              <a:noAutofit/>
            </a:bodyPr>
            <a:lstStyle/>
            <a:p>
              <a:pPr indent="0" lvl="0" marL="0" marR="0" rtl="0" algn="l">
                <a:lnSpc>
                  <a:spcPct val="100000"/>
                </a:lnSpc>
                <a:spcBef>
                  <a:spcPts val="0"/>
                </a:spcBef>
                <a:spcAft>
                  <a:spcPts val="0"/>
                </a:spcAft>
                <a:buClr>
                  <a:schemeClr val="dk1"/>
                </a:buClr>
                <a:buSzPts val="4400"/>
                <a:buFont typeface="Calibri"/>
                <a:buNone/>
              </a:pPr>
              <a:r>
                <a:rPr b="0" i="0" lang="en" sz="2400" u="none" cap="none" strike="noStrike">
                  <a:solidFill>
                    <a:schemeClr val="dk1"/>
                  </a:solidFill>
                  <a:latin typeface="Verdana"/>
                  <a:ea typeface="Verdana"/>
                  <a:cs typeface="Verdana"/>
                  <a:sym typeface="Verdana"/>
                </a:rPr>
                <a:t>Leadership/Teaming </a:t>
              </a:r>
              <a:endParaRPr b="0" i="0" sz="2400" u="none" cap="none" strike="noStrike">
                <a:solidFill>
                  <a:schemeClr val="dk1"/>
                </a:solidFill>
                <a:latin typeface="Verdana"/>
                <a:ea typeface="Verdana"/>
                <a:cs typeface="Verdana"/>
                <a:sym typeface="Verdana"/>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9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Qualitative: Training</a:t>
            </a:r>
            <a:endParaRPr/>
          </a:p>
        </p:txBody>
      </p:sp>
      <p:sp>
        <p:nvSpPr>
          <p:cNvPr id="1162" name="Google Shape;1162;p99"/>
          <p:cNvSpPr txBox="1"/>
          <p:nvPr>
            <p:ph idx="1" type="body"/>
          </p:nvPr>
        </p:nvSpPr>
        <p:spPr>
          <a:xfrm>
            <a:off x="457201" y="1600201"/>
            <a:ext cx="8229600" cy="457199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360"/>
              </a:spcBef>
              <a:spcAft>
                <a:spcPts val="0"/>
              </a:spcAft>
              <a:buClr>
                <a:schemeClr val="dk1"/>
              </a:buClr>
              <a:buSzPct val="88452"/>
              <a:buNone/>
            </a:pPr>
            <a:r>
              <a:rPr lang="en" sz="2200"/>
              <a:t>Questions should include (but not limited to):</a:t>
            </a:r>
            <a:endParaRPr/>
          </a:p>
          <a:p>
            <a:pPr indent="0" lvl="0" marL="0" rtl="0" algn="l">
              <a:lnSpc>
                <a:spcPct val="90000"/>
              </a:lnSpc>
              <a:spcBef>
                <a:spcPts val="360"/>
              </a:spcBef>
              <a:spcAft>
                <a:spcPts val="0"/>
              </a:spcAft>
              <a:buClr>
                <a:schemeClr val="dk1"/>
              </a:buClr>
              <a:buSzPct val="88452"/>
              <a:buNone/>
            </a:pPr>
            <a:r>
              <a:t/>
            </a:r>
            <a:endParaRPr sz="2200"/>
          </a:p>
          <a:p>
            <a:pPr indent="-355600" lvl="0" marL="457200" rtl="0" algn="l">
              <a:lnSpc>
                <a:spcPct val="90000"/>
              </a:lnSpc>
              <a:spcBef>
                <a:spcPts val="360"/>
              </a:spcBef>
              <a:spcAft>
                <a:spcPts val="0"/>
              </a:spcAft>
              <a:buClr>
                <a:schemeClr val="dk1"/>
              </a:buClr>
              <a:buSzPct val="98279"/>
              <a:buFont typeface="Verdana"/>
              <a:buChar char="•"/>
            </a:pPr>
            <a:r>
              <a:rPr lang="en" sz="2200"/>
              <a:t>Do we have a formal internal PD plan for strengthening staff skills that includes opportunities for practice and feedback? </a:t>
            </a:r>
            <a:endParaRPr/>
          </a:p>
          <a:p>
            <a:pPr indent="0" lvl="0" marL="0" rtl="0" algn="l">
              <a:lnSpc>
                <a:spcPct val="90000"/>
              </a:lnSpc>
              <a:spcBef>
                <a:spcPts val="360"/>
              </a:spcBef>
              <a:spcAft>
                <a:spcPts val="0"/>
              </a:spcAft>
              <a:buClr>
                <a:schemeClr val="dk1"/>
              </a:buClr>
              <a:buSzPct val="88452"/>
              <a:buNone/>
            </a:pPr>
            <a:r>
              <a:t/>
            </a:r>
            <a:endParaRPr sz="2200"/>
          </a:p>
          <a:p>
            <a:pPr indent="-355600" lvl="0" marL="457200" rtl="0" algn="l">
              <a:lnSpc>
                <a:spcPct val="110000"/>
              </a:lnSpc>
              <a:spcBef>
                <a:spcPts val="360"/>
              </a:spcBef>
              <a:spcAft>
                <a:spcPts val="0"/>
              </a:spcAft>
              <a:buClr>
                <a:schemeClr val="dk1"/>
              </a:buClr>
              <a:buSzPct val="98279"/>
              <a:buFont typeface="Verdana"/>
              <a:buChar char="•"/>
            </a:pPr>
            <a:r>
              <a:rPr lang="en" sz="2200"/>
              <a:t>How frequently have we provided PD for the division and/or school teams outside of VTSS state-wide PD?</a:t>
            </a:r>
            <a:endParaRPr/>
          </a:p>
          <a:p>
            <a:pPr indent="0" lvl="0" marL="457200" rtl="0" algn="l">
              <a:lnSpc>
                <a:spcPct val="90000"/>
              </a:lnSpc>
              <a:spcBef>
                <a:spcPts val="360"/>
              </a:spcBef>
              <a:spcAft>
                <a:spcPts val="0"/>
              </a:spcAft>
              <a:buClr>
                <a:schemeClr val="dk1"/>
              </a:buClr>
              <a:buSzPct val="88452"/>
              <a:buNone/>
            </a:pPr>
            <a:r>
              <a:t/>
            </a:r>
            <a:endParaRPr sz="2200"/>
          </a:p>
          <a:p>
            <a:pPr indent="-355600" lvl="0" marL="457200" rtl="0" algn="l">
              <a:lnSpc>
                <a:spcPct val="90000"/>
              </a:lnSpc>
              <a:spcBef>
                <a:spcPts val="360"/>
              </a:spcBef>
              <a:spcAft>
                <a:spcPts val="0"/>
              </a:spcAft>
              <a:buClr>
                <a:schemeClr val="dk1"/>
              </a:buClr>
              <a:buSzPct val="98279"/>
              <a:buFont typeface="Verdana"/>
              <a:buChar char="•"/>
            </a:pPr>
            <a:r>
              <a:rPr lang="en" sz="2200"/>
              <a:t>Does someone from the division co-train (e.g., helping deliver the content) PD with school staff?</a:t>
            </a:r>
            <a:endParaRPr/>
          </a:p>
          <a:p>
            <a:pPr indent="0" lvl="0" marL="457200" rtl="0" algn="l">
              <a:lnSpc>
                <a:spcPct val="90000"/>
              </a:lnSpc>
              <a:spcBef>
                <a:spcPts val="360"/>
              </a:spcBef>
              <a:spcAft>
                <a:spcPts val="0"/>
              </a:spcAft>
              <a:buClr>
                <a:schemeClr val="dk1"/>
              </a:buClr>
              <a:buSzPct val="88452"/>
              <a:buNone/>
            </a:pPr>
            <a:r>
              <a:t/>
            </a:r>
            <a:endParaRPr sz="2200"/>
          </a:p>
          <a:p>
            <a:pPr indent="-355600" lvl="0" marL="457200" rtl="0" algn="l">
              <a:lnSpc>
                <a:spcPct val="90000"/>
              </a:lnSpc>
              <a:spcBef>
                <a:spcPts val="360"/>
              </a:spcBef>
              <a:spcAft>
                <a:spcPts val="0"/>
              </a:spcAft>
              <a:buClr>
                <a:schemeClr val="dk1"/>
              </a:buClr>
              <a:buSzPct val="98279"/>
              <a:buFont typeface="Verdana"/>
              <a:buChar char="•"/>
            </a:pPr>
            <a:r>
              <a:rPr lang="en" sz="2200"/>
              <a:t>Does the division have an internal system for providing VTSS PD to on boarding schools outside of demonstration sites?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7" name="Shape 1167"/>
        <p:cNvGrpSpPr/>
        <p:nvPr/>
      </p:nvGrpSpPr>
      <p:grpSpPr>
        <a:xfrm>
          <a:off x="0" y="0"/>
          <a:ext cx="0" cy="0"/>
          <a:chOff x="0" y="0"/>
          <a:chExt cx="0" cy="0"/>
        </a:xfrm>
      </p:grpSpPr>
      <p:sp>
        <p:nvSpPr>
          <p:cNvPr id="1168" name="Google Shape;1168;p100"/>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Qualitative: Coaching </a:t>
            </a:r>
            <a:endParaRPr/>
          </a:p>
        </p:txBody>
      </p:sp>
      <p:grpSp>
        <p:nvGrpSpPr>
          <p:cNvPr descr="a dark teal rectangle with black text" id="1169" name="Google Shape;1169;p100"/>
          <p:cNvGrpSpPr/>
          <p:nvPr/>
        </p:nvGrpSpPr>
        <p:grpSpPr>
          <a:xfrm>
            <a:off x="152399" y="1358757"/>
            <a:ext cx="8839200" cy="5252663"/>
            <a:chOff x="498276" y="1785"/>
            <a:chExt cx="7233045" cy="4676017"/>
          </a:xfrm>
        </p:grpSpPr>
        <p:sp>
          <p:nvSpPr>
            <p:cNvPr id="1170" name="Google Shape;1170;p100"/>
            <p:cNvSpPr/>
            <p:nvPr/>
          </p:nvSpPr>
          <p:spPr>
            <a:xfrm>
              <a:off x="498276" y="1785"/>
              <a:ext cx="7233045" cy="4160778"/>
            </a:xfrm>
            <a:prstGeom prst="roundRect">
              <a:avLst>
                <a:gd fmla="val 10000" name="adj"/>
              </a:avLst>
            </a:prstGeom>
            <a:solidFill>
              <a:schemeClr val="accent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71" name="Google Shape;1171;p100"/>
            <p:cNvSpPr txBox="1"/>
            <p:nvPr/>
          </p:nvSpPr>
          <p:spPr>
            <a:xfrm>
              <a:off x="514390" y="169290"/>
              <a:ext cx="6978827" cy="4508512"/>
            </a:xfrm>
            <a:prstGeom prst="rect">
              <a:avLst/>
            </a:prstGeom>
            <a:noFill/>
            <a:ln>
              <a:noFill/>
            </a:ln>
          </p:spPr>
          <p:txBody>
            <a:bodyPr anchorCtr="0" anchor="t" bIns="106675" lIns="106675" spcFirstLastPara="1" rIns="106675" wrap="square" tIns="106675">
              <a:noAutofit/>
            </a:bodyPr>
            <a:lstStyle/>
            <a:p>
              <a:pPr indent="0" lvl="0" marL="0" marR="0" rtl="0" algn="l">
                <a:lnSpc>
                  <a:spcPct val="90000"/>
                </a:lnSpc>
                <a:spcBef>
                  <a:spcPts val="0"/>
                </a:spcBef>
                <a:spcAft>
                  <a:spcPts val="0"/>
                </a:spcAft>
                <a:buClr>
                  <a:schemeClr val="lt1"/>
                </a:buClr>
                <a:buSzPts val="2800"/>
                <a:buFont typeface="Calibri"/>
                <a:buNone/>
              </a:pPr>
              <a:r>
                <a:rPr b="0" i="0" lang="en" sz="2800" u="none" cap="none" strike="noStrike">
                  <a:solidFill>
                    <a:schemeClr val="dk1"/>
                  </a:solidFill>
                  <a:latin typeface="Verdana"/>
                  <a:ea typeface="Verdana"/>
                  <a:cs typeface="Verdana"/>
                  <a:sym typeface="Verdana"/>
                </a:rPr>
                <a:t>Questions should include (but not limited to):</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980"/>
                </a:spcBef>
                <a:spcAft>
                  <a:spcPts val="0"/>
                </a:spcAft>
                <a:buClr>
                  <a:schemeClr val="dk1"/>
                </a:buClr>
                <a:buSzPts val="2200"/>
                <a:buFont typeface="Calibri"/>
                <a:buChar char="•"/>
              </a:pPr>
              <a:r>
                <a:rPr b="0" i="0" lang="en" sz="2200" u="none" cap="none" strike="noStrike">
                  <a:solidFill>
                    <a:schemeClr val="dk1"/>
                  </a:solidFill>
                  <a:latin typeface="Verdana"/>
                  <a:ea typeface="Verdana"/>
                  <a:cs typeface="Verdana"/>
                  <a:sym typeface="Verdana"/>
                </a:rPr>
                <a:t>Are there designated division coaches to support school implementation?</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330"/>
                </a:spcBef>
                <a:spcAft>
                  <a:spcPts val="0"/>
                </a:spcAft>
                <a:buClr>
                  <a:schemeClr val="dk1"/>
                </a:buClr>
                <a:buSzPts val="2200"/>
                <a:buFont typeface="Calibri"/>
                <a:buChar char="•"/>
              </a:pPr>
              <a:r>
                <a:rPr b="0" i="0" lang="en" sz="2200" u="none" cap="none" strike="noStrike">
                  <a:solidFill>
                    <a:schemeClr val="dk1"/>
                  </a:solidFill>
                  <a:latin typeface="Verdana"/>
                  <a:ea typeface="Verdana"/>
                  <a:cs typeface="Verdana"/>
                  <a:sym typeface="Verdana"/>
                </a:rPr>
                <a:t>To what extent, do you facilitate DLT meetings (e.g., lead DLT meeting, create the agenda, complete follow up tasks)?</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330"/>
                </a:spcBef>
                <a:spcAft>
                  <a:spcPts val="0"/>
                </a:spcAft>
                <a:buClr>
                  <a:schemeClr val="dk1"/>
                </a:buClr>
                <a:buSzPts val="2200"/>
                <a:buFont typeface="Calibri"/>
                <a:buChar char="•"/>
              </a:pPr>
              <a:r>
                <a:rPr b="0" i="0" lang="en" sz="2200" u="none" cap="none" strike="noStrike">
                  <a:solidFill>
                    <a:schemeClr val="dk1"/>
                  </a:solidFill>
                  <a:latin typeface="Verdana"/>
                  <a:ea typeface="Verdana"/>
                  <a:cs typeface="Verdana"/>
                  <a:sym typeface="Verdana"/>
                </a:rPr>
                <a:t>To what extent, do you you support school teams (e.g., attend monthly meetings, create the agenda)?</a:t>
              </a:r>
              <a:endParaRPr b="0" i="0" sz="1800" u="none" cap="none" strike="noStrike">
                <a:solidFill>
                  <a:schemeClr val="dk1"/>
                </a:solidFill>
                <a:latin typeface="Verdana"/>
                <a:ea typeface="Verdana"/>
                <a:cs typeface="Verdana"/>
                <a:sym typeface="Verdana"/>
              </a:endParaRPr>
            </a:p>
            <a:p>
              <a:pPr indent="-228600" lvl="1" marL="228600" marR="0" rtl="0" algn="l">
                <a:lnSpc>
                  <a:spcPct val="90000"/>
                </a:lnSpc>
                <a:spcBef>
                  <a:spcPts val="330"/>
                </a:spcBef>
                <a:spcAft>
                  <a:spcPts val="0"/>
                </a:spcAft>
                <a:buClr>
                  <a:schemeClr val="dk1"/>
                </a:buClr>
                <a:buSzPts val="2200"/>
                <a:buFont typeface="Calibri"/>
                <a:buChar char="•"/>
              </a:pPr>
              <a:r>
                <a:rPr b="0" i="0" lang="en" sz="2200" u="none" cap="none" strike="noStrike">
                  <a:solidFill>
                    <a:schemeClr val="dk1"/>
                  </a:solidFill>
                  <a:latin typeface="Verdana"/>
                  <a:ea typeface="Verdana"/>
                  <a:cs typeface="Verdana"/>
                  <a:sym typeface="Verdana"/>
                </a:rPr>
                <a:t>Has the division transitioned from external state system coach support to internal local coaching capacity (i.e., consultation)?</a:t>
              </a:r>
              <a:endParaRPr b="0" i="0" sz="1800" u="none" cap="none" strike="noStrike">
                <a:solidFill>
                  <a:schemeClr val="dk1"/>
                </a:solidFill>
                <a:latin typeface="Verdana"/>
                <a:ea typeface="Verdana"/>
                <a:cs typeface="Verdana"/>
                <a:sym typeface="Verdana"/>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0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800"/>
              <a:buFont typeface="Verdana"/>
              <a:buNone/>
            </a:pPr>
            <a:r>
              <a:rPr lang="en">
                <a:latin typeface="Verdana"/>
                <a:ea typeface="Verdana"/>
                <a:cs typeface="Verdana"/>
                <a:sym typeface="Verdana"/>
              </a:rPr>
              <a:t>Other Data to Support the Need</a:t>
            </a:r>
            <a:endParaRPr/>
          </a:p>
        </p:txBody>
      </p:sp>
      <p:sp>
        <p:nvSpPr>
          <p:cNvPr id="1177" name="Google Shape;1177;p101"/>
          <p:cNvSpPr txBox="1"/>
          <p:nvPr>
            <p:ph idx="1" type="body"/>
          </p:nvPr>
        </p:nvSpPr>
        <p:spPr>
          <a:xfrm>
            <a:off x="457200" y="1600202"/>
            <a:ext cx="8077200" cy="114299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rPr b="1" lang="en" sz="2400">
                <a:solidFill>
                  <a:schemeClr val="dk1"/>
                </a:solidFill>
              </a:rPr>
              <a:t>Key Question:</a:t>
            </a:r>
            <a:r>
              <a:rPr lang="en" sz="2400">
                <a:solidFill>
                  <a:schemeClr val="dk1"/>
                </a:solidFill>
              </a:rPr>
              <a:t> </a:t>
            </a:r>
            <a:endParaRPr/>
          </a:p>
          <a:p>
            <a:pPr indent="0" lvl="0" marL="0" rtl="0" algn="l">
              <a:lnSpc>
                <a:spcPct val="90000"/>
              </a:lnSpc>
              <a:spcBef>
                <a:spcPts val="1000"/>
              </a:spcBef>
              <a:spcAft>
                <a:spcPts val="0"/>
              </a:spcAft>
              <a:buClr>
                <a:schemeClr val="dk1"/>
              </a:buClr>
              <a:buSzPts val="2400"/>
              <a:buNone/>
            </a:pPr>
            <a:r>
              <a:rPr lang="en" sz="2400">
                <a:solidFill>
                  <a:schemeClr val="dk1"/>
                </a:solidFill>
              </a:rPr>
              <a:t>What focus area(s) will move your division forward in MTSS?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silhouette of a person with a hand on his head&#10;&#10;Description automatically generated" id="1178" name="Google Shape;1178;p101"/>
          <p:cNvPicPr preferRelativeResize="0"/>
          <p:nvPr/>
        </p:nvPicPr>
        <p:blipFill rotWithShape="1">
          <a:blip r:embed="rId3">
            <a:alphaModFix/>
          </a:blip>
          <a:srcRect b="0" l="0" r="0" t="0"/>
          <a:stretch/>
        </p:blipFill>
        <p:spPr>
          <a:xfrm>
            <a:off x="838200" y="2743199"/>
            <a:ext cx="2824480" cy="3657600"/>
          </a:xfrm>
          <a:prstGeom prst="rect">
            <a:avLst/>
          </a:prstGeom>
          <a:noFill/>
          <a:ln>
            <a:noFill/>
          </a:ln>
        </p:spPr>
      </p:pic>
      <p:sp>
        <p:nvSpPr>
          <p:cNvPr id="1179" name="Google Shape;1179;p101"/>
          <p:cNvSpPr txBox="1"/>
          <p:nvPr>
            <p:ph idx="2" type="body"/>
          </p:nvPr>
        </p:nvSpPr>
        <p:spPr>
          <a:xfrm>
            <a:off x="4530090" y="2743200"/>
            <a:ext cx="4038600" cy="36576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 sz="2400">
                <a:solidFill>
                  <a:schemeClr val="dk1"/>
                </a:solidFill>
              </a:rPr>
              <a:t>How much data?</a:t>
            </a:r>
            <a:endParaRPr/>
          </a:p>
          <a:p>
            <a:pPr indent="-228600" lvl="0" marL="228600" rtl="0" algn="l">
              <a:lnSpc>
                <a:spcPct val="90000"/>
              </a:lnSpc>
              <a:spcBef>
                <a:spcPts val="1000"/>
              </a:spcBef>
              <a:spcAft>
                <a:spcPts val="0"/>
              </a:spcAft>
              <a:buClr>
                <a:schemeClr val="dk1"/>
              </a:buClr>
              <a:buSzPts val="2400"/>
              <a:buChar char="•"/>
            </a:pPr>
            <a:r>
              <a:rPr lang="en" sz="2400">
                <a:solidFill>
                  <a:schemeClr val="dk1"/>
                </a:solidFill>
              </a:rPr>
              <a:t>Enough to identify a focus area</a:t>
            </a:r>
            <a:endParaRPr/>
          </a:p>
          <a:p>
            <a:pPr indent="-228600" lvl="0" marL="228600" rtl="0" algn="l">
              <a:lnSpc>
                <a:spcPct val="90000"/>
              </a:lnSpc>
              <a:spcBef>
                <a:spcPts val="1000"/>
              </a:spcBef>
              <a:spcAft>
                <a:spcPts val="0"/>
              </a:spcAft>
              <a:buClr>
                <a:schemeClr val="dk1"/>
              </a:buClr>
              <a:buSzPts val="2400"/>
              <a:buChar char="•"/>
            </a:pPr>
            <a:r>
              <a:rPr lang="en" sz="2400">
                <a:solidFill>
                  <a:schemeClr val="dk1"/>
                </a:solidFill>
              </a:rPr>
              <a:t>NOT too much to get lost</a:t>
            </a:r>
            <a:endParaRPr/>
          </a:p>
          <a:p>
            <a:pPr indent="-50800" lvl="0" marL="228600" rtl="0" algn="l">
              <a:lnSpc>
                <a:spcPct val="90000"/>
              </a:lnSpc>
              <a:spcBef>
                <a:spcPts val="1000"/>
              </a:spcBef>
              <a:spcAft>
                <a:spcPts val="0"/>
              </a:spcAft>
              <a:buClr>
                <a:schemeClr val="dk1"/>
              </a:buClr>
              <a:buSzPts val="2800"/>
              <a:buNone/>
            </a:pPr>
            <a:r>
              <a:t/>
            </a:r>
            <a:endParaRPr sz="2800">
              <a:solidFill>
                <a:schemeClr val="dk1"/>
              </a:solidFill>
              <a:latin typeface="Verdana"/>
              <a:ea typeface="Verdana"/>
              <a:cs typeface="Verdana"/>
              <a:sym typeface="Verdana"/>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10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990"/>
              <a:buFont typeface="Arial"/>
              <a:buNone/>
            </a:pPr>
            <a:r>
              <a:rPr lang="en"/>
              <a:t>Coaching Checklist</a:t>
            </a:r>
            <a:endParaRPr/>
          </a:p>
        </p:txBody>
      </p:sp>
      <p:pic>
        <p:nvPicPr>
          <p:cNvPr descr="A white rectangular box with black text&#10;&#10;Description automatically generated" id="1186" name="Google Shape;1186;p102"/>
          <p:cNvPicPr preferRelativeResize="0"/>
          <p:nvPr/>
        </p:nvPicPr>
        <p:blipFill rotWithShape="1">
          <a:blip r:embed="rId3">
            <a:alphaModFix/>
          </a:blip>
          <a:srcRect b="0" l="0" r="0" t="0"/>
          <a:stretch/>
        </p:blipFill>
        <p:spPr>
          <a:xfrm>
            <a:off x="457201" y="2487169"/>
            <a:ext cx="8229600" cy="279806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p10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Coaching Scenario</a:t>
            </a:r>
            <a:endParaRPr/>
          </a:p>
        </p:txBody>
      </p:sp>
      <p:pic>
        <p:nvPicPr>
          <p:cNvPr descr="A group of people sitting at a table&#10;&#10;Description automatically generated" id="1192" name="Google Shape;1192;p103"/>
          <p:cNvPicPr preferRelativeResize="0"/>
          <p:nvPr/>
        </p:nvPicPr>
        <p:blipFill rotWithShape="1">
          <a:blip r:embed="rId3">
            <a:alphaModFix/>
          </a:blip>
          <a:srcRect b="173" l="0" r="0" t="174"/>
          <a:stretch/>
        </p:blipFill>
        <p:spPr>
          <a:xfrm>
            <a:off x="571500" y="1524000"/>
            <a:ext cx="8001000" cy="4444999"/>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p10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CSDP Part 1</a:t>
            </a:r>
            <a:endParaRPr/>
          </a:p>
        </p:txBody>
      </p:sp>
      <p:pic>
        <p:nvPicPr>
          <p:cNvPr descr="A close-up of a delivery plan&#10;&#10;Description automatically generated" id="1198" name="Google Shape;1198;p104"/>
          <p:cNvPicPr preferRelativeResize="0"/>
          <p:nvPr/>
        </p:nvPicPr>
        <p:blipFill rotWithShape="1">
          <a:blip r:embed="rId3">
            <a:alphaModFix/>
          </a:blip>
          <a:srcRect b="0" l="0" r="0" t="0"/>
          <a:stretch/>
        </p:blipFill>
        <p:spPr>
          <a:xfrm>
            <a:off x="457201" y="2476881"/>
            <a:ext cx="8229600" cy="281863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10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800"/>
              <a:buFont typeface="Verdana"/>
              <a:buNone/>
            </a:pPr>
            <a:r>
              <a:rPr lang="en"/>
              <a:t>CSDP Part 2</a:t>
            </a:r>
            <a:endParaRPr/>
          </a:p>
        </p:txBody>
      </p:sp>
      <p:pic>
        <p:nvPicPr>
          <p:cNvPr descr="A black text on a white background&#10;&#10;Description automatically generated" id="1204" name="Google Shape;1204;p105"/>
          <p:cNvPicPr preferRelativeResize="0"/>
          <p:nvPr>
            <p:ph idx="1" type="body"/>
          </p:nvPr>
        </p:nvPicPr>
        <p:blipFill rotWithShape="1">
          <a:blip r:embed="rId3">
            <a:alphaModFix/>
          </a:blip>
          <a:srcRect b="0" l="0" r="0" t="0"/>
          <a:stretch/>
        </p:blipFill>
        <p:spPr>
          <a:xfrm>
            <a:off x="457200" y="1631134"/>
            <a:ext cx="3352800" cy="654050"/>
          </a:xfrm>
          <a:prstGeom prst="rect">
            <a:avLst/>
          </a:prstGeom>
          <a:noFill/>
          <a:ln>
            <a:noFill/>
          </a:ln>
        </p:spPr>
      </p:pic>
      <p:pic>
        <p:nvPicPr>
          <p:cNvPr descr="A black text on a white background&#10;&#10;Description automatically generated" id="1205" name="Google Shape;1205;p105"/>
          <p:cNvPicPr preferRelativeResize="0"/>
          <p:nvPr>
            <p:ph idx="2" type="body"/>
          </p:nvPr>
        </p:nvPicPr>
        <p:blipFill rotWithShape="1">
          <a:blip r:embed="rId4">
            <a:alphaModFix/>
          </a:blip>
          <a:srcRect b="0" l="0" r="0" t="0"/>
          <a:stretch/>
        </p:blipFill>
        <p:spPr>
          <a:xfrm>
            <a:off x="990600" y="2285184"/>
            <a:ext cx="6781800" cy="1829616"/>
          </a:xfrm>
          <a:prstGeom prst="rect">
            <a:avLst/>
          </a:prstGeom>
          <a:noFill/>
          <a:ln cap="flat" cmpd="sng" w="9525">
            <a:solidFill>
              <a:schemeClr val="dk1"/>
            </a:solidFill>
            <a:prstDash val="solid"/>
            <a:round/>
            <a:headEnd len="sm" w="sm" type="none"/>
            <a:tailEnd len="sm" w="sm" type="none"/>
          </a:ln>
        </p:spPr>
      </p:pic>
      <p:pic>
        <p:nvPicPr>
          <p:cNvPr descr="Several hands holding up the word team&#10;&#10;Description automatically generated" id="1206" name="Google Shape;1206;p105"/>
          <p:cNvPicPr preferRelativeResize="0"/>
          <p:nvPr/>
        </p:nvPicPr>
        <p:blipFill rotWithShape="1">
          <a:blip r:embed="rId5">
            <a:alphaModFix/>
          </a:blip>
          <a:srcRect b="0" l="0" r="0" t="0"/>
          <a:stretch/>
        </p:blipFill>
        <p:spPr>
          <a:xfrm>
            <a:off x="4876800" y="3810000"/>
            <a:ext cx="3886200" cy="25908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10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CSDP Part 3</a:t>
            </a:r>
            <a:endParaRPr/>
          </a:p>
        </p:txBody>
      </p:sp>
      <p:pic>
        <p:nvPicPr>
          <p:cNvPr descr="A white text on a black background&#10;&#10;Description automatically generated" id="1212" name="Google Shape;1212;p106"/>
          <p:cNvPicPr preferRelativeResize="0"/>
          <p:nvPr/>
        </p:nvPicPr>
        <p:blipFill rotWithShape="1">
          <a:blip r:embed="rId3">
            <a:alphaModFix/>
          </a:blip>
          <a:srcRect b="0" l="0" r="0" t="0"/>
          <a:stretch/>
        </p:blipFill>
        <p:spPr>
          <a:xfrm>
            <a:off x="457199" y="2133601"/>
            <a:ext cx="8229602" cy="3151632"/>
          </a:xfrm>
          <a:prstGeom prst="rect">
            <a:avLst/>
          </a:prstGeom>
          <a:noFill/>
          <a:ln cap="flat" cmpd="sng" w="12700">
            <a:solidFill>
              <a:schemeClr val="dk1"/>
            </a:solidFill>
            <a:prstDash val="solid"/>
            <a:round/>
            <a:headEnd len="sm" w="sm" type="none"/>
            <a:tailEnd len="sm" w="sm" type="none"/>
          </a:ln>
        </p:spPr>
      </p:pic>
      <p:cxnSp>
        <p:nvCxnSpPr>
          <p:cNvPr descr="a white box with black text" id="1213" name="Google Shape;1213;p106"/>
          <p:cNvCxnSpPr/>
          <p:nvPr/>
        </p:nvCxnSpPr>
        <p:spPr>
          <a:xfrm>
            <a:off x="457199" y="2487169"/>
            <a:ext cx="0" cy="279806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2"/>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accent5"/>
              </a:buClr>
              <a:buSzPct val="185185"/>
              <a:buFont typeface="Calibri"/>
              <a:buNone/>
            </a:pPr>
            <a:r>
              <a:rPr b="0" lang="en" sz="2400">
                <a:solidFill>
                  <a:schemeClr val="dk1"/>
                </a:solidFill>
              </a:rPr>
              <a:t>The “work” doesn’t work without systems</a:t>
            </a:r>
            <a:endParaRPr>
              <a:solidFill>
                <a:schemeClr val="dk1"/>
              </a:solidFill>
            </a:endParaRPr>
          </a:p>
        </p:txBody>
      </p:sp>
      <p:sp>
        <p:nvSpPr>
          <p:cNvPr id="223" name="Google Shape;223;p12"/>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a:p>
        </p:txBody>
      </p:sp>
      <p:grpSp>
        <p:nvGrpSpPr>
          <p:cNvPr descr="3 rectangles with information about systems" id="224" name="Google Shape;224;p12"/>
          <p:cNvGrpSpPr/>
          <p:nvPr/>
        </p:nvGrpSpPr>
        <p:grpSpPr>
          <a:xfrm>
            <a:off x="3575050" y="273743"/>
            <a:ext cx="5111850" cy="5674135"/>
            <a:chOff x="0" y="692"/>
            <a:chExt cx="5111850" cy="5674135"/>
          </a:xfrm>
        </p:grpSpPr>
        <p:sp>
          <p:nvSpPr>
            <p:cNvPr id="225" name="Google Shape;225;p12"/>
            <p:cNvSpPr/>
            <p:nvPr/>
          </p:nvSpPr>
          <p:spPr>
            <a:xfrm>
              <a:off x="0" y="692"/>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226" name="Google Shape;226;p12"/>
            <p:cNvSpPr/>
            <p:nvPr/>
          </p:nvSpPr>
          <p:spPr>
            <a:xfrm>
              <a:off x="237574" y="455520"/>
              <a:ext cx="574500" cy="5007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227" name="Google Shape;227;p12"/>
            <p:cNvSpPr txBox="1"/>
            <p:nvPr/>
          </p:nvSpPr>
          <p:spPr>
            <a:xfrm>
              <a:off x="996950" y="699"/>
              <a:ext cx="41148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600"/>
                <a:buFont typeface="Calibri"/>
                <a:buNone/>
              </a:pPr>
              <a:r>
                <a:rPr b="0" i="0" lang="en" sz="1900" u="none" cap="none" strike="noStrike">
                  <a:solidFill>
                    <a:schemeClr val="dk1"/>
                  </a:solidFill>
                  <a:latin typeface="Verdana"/>
                  <a:ea typeface="Verdana"/>
                  <a:cs typeface="Verdana"/>
                  <a:sym typeface="Verdana"/>
                </a:rPr>
                <a:t>Division leadership teams with the help of division </a:t>
              </a:r>
              <a:r>
                <a:rPr b="1" i="0" lang="en" sz="1900" u="none" cap="none" strike="noStrike">
                  <a:solidFill>
                    <a:schemeClr val="dk1"/>
                  </a:solidFill>
                  <a:latin typeface="Verdana"/>
                  <a:ea typeface="Verdana"/>
                  <a:cs typeface="Verdana"/>
                  <a:sym typeface="Verdana"/>
                </a:rPr>
                <a:t>systems coaches</a:t>
              </a:r>
              <a:r>
                <a:rPr b="0" i="0" lang="en" sz="1900" u="none" cap="none" strike="noStrike">
                  <a:solidFill>
                    <a:schemeClr val="dk1"/>
                  </a:solidFill>
                  <a:latin typeface="Verdana"/>
                  <a:ea typeface="Verdana"/>
                  <a:cs typeface="Verdana"/>
                  <a:sym typeface="Verdana"/>
                </a:rPr>
                <a:t> must be aware of the multiple systems at work within the division.  </a:t>
              </a:r>
              <a:endParaRPr b="0" i="0" sz="1900" u="none" cap="none" strike="noStrike">
                <a:solidFill>
                  <a:schemeClr val="dk1"/>
                </a:solidFill>
                <a:latin typeface="Verdana"/>
                <a:ea typeface="Verdana"/>
                <a:cs typeface="Verdana"/>
                <a:sym typeface="Verdana"/>
              </a:endParaRPr>
            </a:p>
          </p:txBody>
        </p:sp>
        <p:sp>
          <p:nvSpPr>
            <p:cNvPr id="228" name="Google Shape;228;p12"/>
            <p:cNvSpPr/>
            <p:nvPr/>
          </p:nvSpPr>
          <p:spPr>
            <a:xfrm>
              <a:off x="0" y="2026922"/>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229" name="Google Shape;229;p12"/>
            <p:cNvSpPr/>
            <p:nvPr/>
          </p:nvSpPr>
          <p:spPr>
            <a:xfrm>
              <a:off x="490350" y="2562000"/>
              <a:ext cx="321600" cy="5007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230" name="Google Shape;230;p12"/>
            <p:cNvSpPr txBox="1"/>
            <p:nvPr/>
          </p:nvSpPr>
          <p:spPr>
            <a:xfrm>
              <a:off x="1097250" y="2026924"/>
              <a:ext cx="40146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600"/>
                <a:buFont typeface="Calibri"/>
                <a:buNone/>
              </a:pPr>
              <a:r>
                <a:rPr b="0" i="0" lang="en" sz="2300" u="none" cap="none" strike="noStrike">
                  <a:solidFill>
                    <a:schemeClr val="dk1"/>
                  </a:solidFill>
                  <a:latin typeface="Verdana"/>
                  <a:ea typeface="Verdana"/>
                  <a:cs typeface="Verdana"/>
                  <a:sym typeface="Verdana"/>
                </a:rPr>
                <a:t>They must continually analyze the health of those systems through a variety of data points.  </a:t>
              </a:r>
              <a:r>
                <a:rPr b="0" i="0" lang="en" sz="2400" u="none" cap="none" strike="noStrike">
                  <a:solidFill>
                    <a:schemeClr val="dk1"/>
                  </a:solidFill>
                  <a:latin typeface="Verdana"/>
                  <a:ea typeface="Verdana"/>
                  <a:cs typeface="Verdana"/>
                  <a:sym typeface="Verdana"/>
                </a:rPr>
                <a:t> </a:t>
              </a:r>
              <a:endParaRPr b="0" i="0" sz="2400" u="none" cap="none" strike="noStrike">
                <a:solidFill>
                  <a:schemeClr val="dk1"/>
                </a:solidFill>
                <a:latin typeface="Verdana"/>
                <a:ea typeface="Verdana"/>
                <a:cs typeface="Verdana"/>
                <a:sym typeface="Verdana"/>
              </a:endParaRPr>
            </a:p>
          </p:txBody>
        </p:sp>
        <p:sp>
          <p:nvSpPr>
            <p:cNvPr id="231" name="Google Shape;231;p12"/>
            <p:cNvSpPr/>
            <p:nvPr/>
          </p:nvSpPr>
          <p:spPr>
            <a:xfrm>
              <a:off x="0" y="4053844"/>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232" name="Google Shape;232;p12"/>
            <p:cNvSpPr/>
            <p:nvPr/>
          </p:nvSpPr>
          <p:spPr>
            <a:xfrm>
              <a:off x="490350" y="4573473"/>
              <a:ext cx="321600" cy="5007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233" name="Google Shape;233;p12"/>
            <p:cNvSpPr txBox="1"/>
            <p:nvPr/>
          </p:nvSpPr>
          <p:spPr>
            <a:xfrm>
              <a:off x="1270361" y="4053151"/>
              <a:ext cx="32394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600"/>
                <a:buFont typeface="Calibri"/>
                <a:buNone/>
              </a:pPr>
              <a:r>
                <a:rPr b="0" i="0" lang="en" sz="2400" u="none" cap="none" strike="noStrike">
                  <a:solidFill>
                    <a:schemeClr val="dk1"/>
                  </a:solidFill>
                  <a:latin typeface="Verdana"/>
                  <a:ea typeface="Verdana"/>
                  <a:cs typeface="Verdana"/>
                  <a:sym typeface="Verdana"/>
                </a:rPr>
                <a:t>Coaching is one of those systems!</a:t>
              </a:r>
              <a:endParaRPr b="0" i="0" sz="2400" u="none" cap="none" strike="noStrike">
                <a:solidFill>
                  <a:schemeClr val="dk1"/>
                </a:solidFill>
                <a:latin typeface="Verdana"/>
                <a:ea typeface="Verdana"/>
                <a:cs typeface="Verdana"/>
                <a:sym typeface="Verdana"/>
              </a:endParaRPr>
            </a:p>
          </p:txBody>
        </p:sp>
      </p:grpSp>
      <p:pic>
        <p:nvPicPr>
          <p:cNvPr descr="Yellow paper ship leading among white ships" id="234" name="Google Shape;234;p12"/>
          <p:cNvPicPr preferRelativeResize="0"/>
          <p:nvPr/>
        </p:nvPicPr>
        <p:blipFill rotWithShape="1">
          <a:blip r:embed="rId6">
            <a:alphaModFix/>
          </a:blip>
          <a:srcRect b="0" l="0" r="0" t="0"/>
          <a:stretch/>
        </p:blipFill>
        <p:spPr>
          <a:xfrm>
            <a:off x="457199" y="1491895"/>
            <a:ext cx="3008314" cy="439919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7" name="Shape 1217"/>
        <p:cNvGrpSpPr/>
        <p:nvPr/>
      </p:nvGrpSpPr>
      <p:grpSpPr>
        <a:xfrm>
          <a:off x="0" y="0"/>
          <a:ext cx="0" cy="0"/>
          <a:chOff x="0" y="0"/>
          <a:chExt cx="0" cy="0"/>
        </a:xfrm>
      </p:grpSpPr>
      <p:sp>
        <p:nvSpPr>
          <p:cNvPr id="1218" name="Google Shape;1218;p10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CSDP Part 4</a:t>
            </a:r>
            <a:endParaRPr/>
          </a:p>
        </p:txBody>
      </p:sp>
      <p:pic>
        <p:nvPicPr>
          <p:cNvPr descr="A white paper with black text&#10;&#10;Description automatically generated" id="1219" name="Google Shape;1219;p107"/>
          <p:cNvPicPr preferRelativeResize="0"/>
          <p:nvPr/>
        </p:nvPicPr>
        <p:blipFill rotWithShape="1">
          <a:blip r:embed="rId3">
            <a:alphaModFix/>
          </a:blip>
          <a:srcRect b="0" l="0" r="0" t="0"/>
          <a:stretch/>
        </p:blipFill>
        <p:spPr>
          <a:xfrm>
            <a:off x="457201" y="2240280"/>
            <a:ext cx="8229600" cy="3291840"/>
          </a:xfrm>
          <a:prstGeom prst="rect">
            <a:avLst/>
          </a:prstGeom>
          <a:noFill/>
          <a:ln cap="flat" cmpd="sng" w="12700">
            <a:solidFill>
              <a:schemeClr val="dk1"/>
            </a:solidFill>
            <a:prstDash val="solid"/>
            <a:round/>
            <a:headEnd len="sm" w="sm" type="none"/>
            <a:tailEnd len="sm" w="sm" type="none"/>
          </a:ln>
        </p:spPr>
      </p:pic>
      <p:cxnSp>
        <p:nvCxnSpPr>
          <p:cNvPr descr="a white box with black text " id="1220" name="Google Shape;1220;p107"/>
          <p:cNvCxnSpPr/>
          <p:nvPr/>
        </p:nvCxnSpPr>
        <p:spPr>
          <a:xfrm>
            <a:off x="8686799" y="2240280"/>
            <a:ext cx="0" cy="3291840"/>
          </a:xfrm>
          <a:prstGeom prst="straightConnector1">
            <a:avLst/>
          </a:prstGeom>
          <a:noFill/>
          <a:ln cap="flat" cmpd="sng" w="15875">
            <a:solidFill>
              <a:schemeClr val="dk1"/>
            </a:solidFill>
            <a:prstDash val="solid"/>
            <a:miter lim="800000"/>
            <a:headEnd len="sm" w="sm" type="none"/>
            <a:tailEnd len="sm" w="sm" type="none"/>
          </a:ln>
        </p:spPr>
      </p:cxn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4" name="Shape 1224"/>
        <p:cNvGrpSpPr/>
        <p:nvPr/>
      </p:nvGrpSpPr>
      <p:grpSpPr>
        <a:xfrm>
          <a:off x="0" y="0"/>
          <a:ext cx="0" cy="0"/>
          <a:chOff x="0" y="0"/>
          <a:chExt cx="0" cy="0"/>
        </a:xfrm>
      </p:grpSpPr>
      <p:sp>
        <p:nvSpPr>
          <p:cNvPr id="1225" name="Google Shape;1225;p108"/>
          <p:cNvSpPr txBox="1"/>
          <p:nvPr>
            <p:ph type="title"/>
          </p:nvPr>
        </p:nvSpPr>
        <p:spPr>
          <a:xfrm>
            <a:off x="628650" y="116362"/>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CSDP Part 4 (continued)</a:t>
            </a:r>
            <a:endParaRPr/>
          </a:p>
        </p:txBody>
      </p:sp>
      <p:sp>
        <p:nvSpPr>
          <p:cNvPr id="1226" name="Google Shape;1226;p108"/>
          <p:cNvSpPr txBox="1"/>
          <p:nvPr/>
        </p:nvSpPr>
        <p:spPr>
          <a:xfrm>
            <a:off x="565850" y="1469600"/>
            <a:ext cx="8349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Verdana"/>
                <a:ea typeface="Verdana"/>
                <a:cs typeface="Verdana"/>
                <a:sym typeface="Verdana"/>
              </a:rPr>
              <a:t>Building Coaches (Division to Site)</a:t>
            </a:r>
            <a:endParaRPr b="0" i="0" sz="2400" u="none" cap="none" strike="noStrike">
              <a:solidFill>
                <a:srgbClr val="000000"/>
              </a:solidFill>
              <a:latin typeface="Verdana"/>
              <a:ea typeface="Verdana"/>
              <a:cs typeface="Verdana"/>
              <a:sym typeface="Verdana"/>
            </a:endParaRPr>
          </a:p>
        </p:txBody>
      </p:sp>
      <p:sp>
        <p:nvSpPr>
          <p:cNvPr id="1227" name="Google Shape;1227;p108"/>
          <p:cNvSpPr txBox="1"/>
          <p:nvPr/>
        </p:nvSpPr>
        <p:spPr>
          <a:xfrm>
            <a:off x="452675" y="1898975"/>
            <a:ext cx="7469100" cy="800189"/>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400"/>
              <a:buFont typeface="Arial"/>
              <a:buNone/>
            </a:pPr>
            <a:r>
              <a:rPr b="0" i="0" lang="en" sz="2000" u="none" cap="none" strike="noStrike">
                <a:solidFill>
                  <a:srgbClr val="000000"/>
                </a:solidFill>
                <a:latin typeface="Verdana"/>
                <a:ea typeface="Verdana"/>
                <a:cs typeface="Verdana"/>
                <a:sym typeface="Verdana"/>
              </a:rPr>
              <a:t>1. Division coach will observe state coaches in 3 assigned  schools</a:t>
            </a:r>
            <a:endParaRPr b="0" i="0" sz="2000" u="none" cap="none" strike="noStrike">
              <a:solidFill>
                <a:srgbClr val="000000"/>
              </a:solidFill>
              <a:latin typeface="Verdana"/>
              <a:ea typeface="Verdana"/>
              <a:cs typeface="Verdana"/>
              <a:sym typeface="Verdana"/>
            </a:endParaRPr>
          </a:p>
        </p:txBody>
      </p:sp>
      <p:sp>
        <p:nvSpPr>
          <p:cNvPr id="1228" name="Google Shape;1228;p108"/>
          <p:cNvSpPr txBox="1"/>
          <p:nvPr/>
        </p:nvSpPr>
        <p:spPr>
          <a:xfrm>
            <a:off x="869150" y="2850050"/>
            <a:ext cx="8012400" cy="800189"/>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 sz="2000" u="none" cap="none" strike="noStrike">
                <a:solidFill>
                  <a:srgbClr val="000000"/>
                </a:solidFill>
                <a:latin typeface="Verdana"/>
                <a:ea typeface="Verdana"/>
                <a:cs typeface="Verdana"/>
                <a:sym typeface="Verdana"/>
              </a:rPr>
              <a:t>2. Assess strengths and needs of the school coach to support implementation at the building level</a:t>
            </a:r>
            <a:endParaRPr b="0" i="0" sz="2000" u="none" cap="none" strike="noStrike">
              <a:solidFill>
                <a:srgbClr val="000000"/>
              </a:solidFill>
              <a:latin typeface="Verdana"/>
              <a:ea typeface="Verdana"/>
              <a:cs typeface="Verdana"/>
              <a:sym typeface="Verdana"/>
            </a:endParaRPr>
          </a:p>
        </p:txBody>
      </p:sp>
      <p:sp>
        <p:nvSpPr>
          <p:cNvPr id="1229" name="Google Shape;1229;p108"/>
          <p:cNvSpPr txBox="1"/>
          <p:nvPr/>
        </p:nvSpPr>
        <p:spPr>
          <a:xfrm>
            <a:off x="869150" y="3745538"/>
            <a:ext cx="7743000" cy="892522"/>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 sz="2000" u="none" cap="none" strike="noStrike">
                <a:solidFill>
                  <a:srgbClr val="000000"/>
                </a:solidFill>
                <a:latin typeface="Verdana"/>
                <a:ea typeface="Verdana"/>
                <a:cs typeface="Verdana"/>
                <a:sym typeface="Verdana"/>
              </a:rPr>
              <a:t>3. Debrief meetings using a reflection protocol monthly within 3 days of meeting </a:t>
            </a:r>
            <a:endParaRPr b="0" i="0" sz="1200" u="none" cap="none" strike="noStrike">
              <a:solidFill>
                <a:srgbClr val="000000"/>
              </a:solidFill>
              <a:latin typeface="Verdana"/>
              <a:ea typeface="Verdana"/>
              <a:cs typeface="Verdana"/>
              <a:sym typeface="Verdana"/>
            </a:endParaRPr>
          </a:p>
        </p:txBody>
      </p:sp>
      <p:sp>
        <p:nvSpPr>
          <p:cNvPr id="1230" name="Google Shape;1230;p108"/>
          <p:cNvSpPr txBox="1"/>
          <p:nvPr/>
        </p:nvSpPr>
        <p:spPr>
          <a:xfrm>
            <a:off x="854450" y="4738025"/>
            <a:ext cx="8012400" cy="1600408"/>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rPr b="0" i="0" lang="en" sz="2000" u="none" cap="none" strike="noStrike">
                <a:solidFill>
                  <a:srgbClr val="000000"/>
                </a:solidFill>
                <a:latin typeface="Verdana"/>
                <a:ea typeface="Verdana"/>
                <a:cs typeface="Verdana"/>
                <a:sym typeface="Verdana"/>
              </a:rPr>
              <a:t>4. Support Building Teams in designing and delivering professional learning to staff focused on increasing understanding of MTSS and capacity to implement related classroom practices (TFI 1.7-1.9)</a:t>
            </a:r>
            <a:endParaRPr b="0" i="0" sz="2000" u="none" cap="none" strike="noStrike">
              <a:solidFill>
                <a:srgbClr val="000000"/>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7"/>
                                        </p:tgtEl>
                                        <p:attrNameLst>
                                          <p:attrName>style.visibility</p:attrName>
                                        </p:attrNameLst>
                                      </p:cBhvr>
                                      <p:to>
                                        <p:strVal val="visible"/>
                                      </p:to>
                                    </p:set>
                                    <p:animEffect filter="fade" transition="in">
                                      <p:cBhvr>
                                        <p:cTn dur="1000"/>
                                        <p:tgtEl>
                                          <p:spTgt spid="1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8"/>
                                        </p:tgtEl>
                                        <p:attrNameLst>
                                          <p:attrName>style.visibility</p:attrName>
                                        </p:attrNameLst>
                                      </p:cBhvr>
                                      <p:to>
                                        <p:strVal val="visible"/>
                                      </p:to>
                                    </p:set>
                                    <p:animEffect filter="fade" transition="in">
                                      <p:cBhvr>
                                        <p:cTn dur="1000"/>
                                        <p:tgtEl>
                                          <p:spTgt spid="1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9"/>
                                        </p:tgtEl>
                                        <p:attrNameLst>
                                          <p:attrName>style.visibility</p:attrName>
                                        </p:attrNameLst>
                                      </p:cBhvr>
                                      <p:to>
                                        <p:strVal val="visible"/>
                                      </p:to>
                                    </p:set>
                                    <p:animEffect filter="fade" transition="in">
                                      <p:cBhvr>
                                        <p:cTn dur="1000"/>
                                        <p:tgtEl>
                                          <p:spTgt spid="1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0"/>
                                        </p:tgtEl>
                                        <p:attrNameLst>
                                          <p:attrName>style.visibility</p:attrName>
                                        </p:attrNameLst>
                                      </p:cBhvr>
                                      <p:to>
                                        <p:strVal val="visible"/>
                                      </p:to>
                                    </p:set>
                                    <p:animEffect filter="fade" transition="in">
                                      <p:cBhvr>
                                        <p:cTn dur="1000"/>
                                        <p:tgtEl>
                                          <p:spTgt spid="12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10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CSDP Part 5, 6, 7</a:t>
            </a:r>
            <a:endParaRPr/>
          </a:p>
        </p:txBody>
      </p:sp>
      <p:pic>
        <p:nvPicPr>
          <p:cNvPr descr="A white sheet of paper with black text&#10;&#10;Description automatically generated" id="1236" name="Google Shape;1236;p109"/>
          <p:cNvPicPr preferRelativeResize="0"/>
          <p:nvPr/>
        </p:nvPicPr>
        <p:blipFill rotWithShape="1">
          <a:blip r:embed="rId3">
            <a:alphaModFix/>
          </a:blip>
          <a:srcRect b="0" l="0" r="0" t="0"/>
          <a:stretch/>
        </p:blipFill>
        <p:spPr>
          <a:xfrm>
            <a:off x="457201" y="1905000"/>
            <a:ext cx="8229600" cy="3637407"/>
          </a:xfrm>
          <a:prstGeom prst="rect">
            <a:avLst/>
          </a:prstGeom>
          <a:noFill/>
          <a:ln cap="flat" cmpd="sng" w="9525">
            <a:solidFill>
              <a:schemeClr val="lt1"/>
            </a:solidFill>
            <a:prstDash val="solid"/>
            <a:round/>
            <a:headEnd len="sm" w="sm" type="none"/>
            <a:tailEnd len="sm" w="sm" type="none"/>
          </a:ln>
        </p:spPr>
      </p:pic>
      <p:cxnSp>
        <p:nvCxnSpPr>
          <p:cNvPr id="1237" name="Google Shape;1237;p109"/>
          <p:cNvCxnSpPr/>
          <p:nvPr/>
        </p:nvCxnSpPr>
        <p:spPr>
          <a:xfrm>
            <a:off x="457201" y="1905000"/>
            <a:ext cx="0" cy="3637407"/>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10"/>
          <p:cNvSpPr txBox="1"/>
          <p:nvPr>
            <p:ph idx="2" type="body"/>
          </p:nvPr>
        </p:nvSpPr>
        <p:spPr>
          <a:xfrm>
            <a:off x="457199" y="1676400"/>
            <a:ext cx="3008313" cy="3289299"/>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a:p>
        </p:txBody>
      </p:sp>
      <p:grpSp>
        <p:nvGrpSpPr>
          <p:cNvPr descr="six blue rectangles aligned vertcally with text" id="1243" name="Google Shape;1243;p110"/>
          <p:cNvGrpSpPr/>
          <p:nvPr/>
        </p:nvGrpSpPr>
        <p:grpSpPr>
          <a:xfrm>
            <a:off x="3575050" y="470225"/>
            <a:ext cx="5111751" cy="5473375"/>
            <a:chOff x="0" y="812773"/>
            <a:chExt cx="5111749" cy="4049281"/>
          </a:xfrm>
        </p:grpSpPr>
        <p:sp>
          <p:nvSpPr>
            <p:cNvPr id="1244" name="Google Shape;1244;p110"/>
            <p:cNvSpPr/>
            <p:nvPr/>
          </p:nvSpPr>
          <p:spPr>
            <a:xfrm>
              <a:off x="0" y="812773"/>
              <a:ext cx="5111749" cy="6364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245" name="Google Shape;1245;p110"/>
            <p:cNvSpPr txBox="1"/>
            <p:nvPr/>
          </p:nvSpPr>
          <p:spPr>
            <a:xfrm>
              <a:off x="31070" y="843843"/>
              <a:ext cx="5049609" cy="57434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dk1"/>
                  </a:solidFill>
                  <a:latin typeface="Verdana"/>
                  <a:ea typeface="Verdana"/>
                  <a:cs typeface="Verdana"/>
                  <a:sym typeface="Verdana"/>
                </a:rPr>
                <a:t>Spend the first 3-5 minutes silently reviewing and reading the CSDP used in the scenario.</a:t>
              </a:r>
              <a:endParaRPr b="0" i="0" sz="1600" u="none" cap="none" strike="noStrike">
                <a:solidFill>
                  <a:schemeClr val="dk1"/>
                </a:solidFill>
                <a:latin typeface="Verdana"/>
                <a:ea typeface="Verdana"/>
                <a:cs typeface="Verdana"/>
                <a:sym typeface="Verdana"/>
              </a:endParaRPr>
            </a:p>
          </p:txBody>
        </p:sp>
        <p:sp>
          <p:nvSpPr>
            <p:cNvPr id="1246" name="Google Shape;1246;p110"/>
            <p:cNvSpPr/>
            <p:nvPr/>
          </p:nvSpPr>
          <p:spPr>
            <a:xfrm>
              <a:off x="0" y="1495333"/>
              <a:ext cx="5111749" cy="6364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247" name="Google Shape;1247;p110"/>
            <p:cNvSpPr txBox="1"/>
            <p:nvPr/>
          </p:nvSpPr>
          <p:spPr>
            <a:xfrm>
              <a:off x="31070" y="1526403"/>
              <a:ext cx="5049609" cy="57434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dk1"/>
                  </a:solidFill>
                  <a:latin typeface="Verdana"/>
                  <a:ea typeface="Verdana"/>
                  <a:cs typeface="Verdana"/>
                  <a:sym typeface="Verdana"/>
                </a:rPr>
                <a:t>Select a spokesperson for sharing key points discussed .</a:t>
              </a:r>
              <a:endParaRPr b="0" i="0" sz="1600" u="none" cap="none" strike="noStrike">
                <a:solidFill>
                  <a:schemeClr val="dk1"/>
                </a:solidFill>
                <a:latin typeface="Verdana"/>
                <a:ea typeface="Verdana"/>
                <a:cs typeface="Verdana"/>
                <a:sym typeface="Verdana"/>
              </a:endParaRPr>
            </a:p>
          </p:txBody>
        </p:sp>
        <p:sp>
          <p:nvSpPr>
            <p:cNvPr id="1248" name="Google Shape;1248;p110"/>
            <p:cNvSpPr/>
            <p:nvPr/>
          </p:nvSpPr>
          <p:spPr>
            <a:xfrm>
              <a:off x="0" y="2177893"/>
              <a:ext cx="5111749" cy="6364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249" name="Google Shape;1249;p110"/>
            <p:cNvSpPr txBox="1"/>
            <p:nvPr/>
          </p:nvSpPr>
          <p:spPr>
            <a:xfrm>
              <a:off x="31070" y="2208963"/>
              <a:ext cx="5049609" cy="57434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dk1"/>
                  </a:solidFill>
                  <a:latin typeface="Verdana"/>
                  <a:ea typeface="Verdana"/>
                  <a:cs typeface="Verdana"/>
                  <a:sym typeface="Verdana"/>
                </a:rPr>
                <a:t>Respond to the following questions:</a:t>
              </a:r>
              <a:endParaRPr b="0" i="0" sz="1600" u="none" cap="none" strike="noStrike">
                <a:solidFill>
                  <a:schemeClr val="dk1"/>
                </a:solidFill>
                <a:latin typeface="Verdana"/>
                <a:ea typeface="Verdana"/>
                <a:cs typeface="Verdana"/>
                <a:sym typeface="Verdana"/>
              </a:endParaRPr>
            </a:p>
          </p:txBody>
        </p:sp>
        <p:sp>
          <p:nvSpPr>
            <p:cNvPr id="1250" name="Google Shape;1250;p110"/>
            <p:cNvSpPr/>
            <p:nvPr/>
          </p:nvSpPr>
          <p:spPr>
            <a:xfrm>
              <a:off x="0" y="2860453"/>
              <a:ext cx="5111749" cy="6364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251" name="Google Shape;1251;p110"/>
            <p:cNvSpPr txBox="1"/>
            <p:nvPr/>
          </p:nvSpPr>
          <p:spPr>
            <a:xfrm>
              <a:off x="31070" y="2891523"/>
              <a:ext cx="5049609" cy="57434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dk1"/>
                  </a:solidFill>
                  <a:latin typeface="Verdana"/>
                  <a:ea typeface="Verdana"/>
                  <a:cs typeface="Verdana"/>
                  <a:sym typeface="Verdana"/>
                </a:rPr>
                <a:t>What were your first impressions of how the plan could support your work as a systems coach?</a:t>
              </a:r>
              <a:endParaRPr b="0" i="0" sz="1600" u="none" cap="none" strike="noStrike">
                <a:solidFill>
                  <a:schemeClr val="dk1"/>
                </a:solidFill>
                <a:latin typeface="Verdana"/>
                <a:ea typeface="Verdana"/>
                <a:cs typeface="Verdana"/>
                <a:sym typeface="Verdana"/>
              </a:endParaRPr>
            </a:p>
          </p:txBody>
        </p:sp>
        <p:sp>
          <p:nvSpPr>
            <p:cNvPr id="1252" name="Google Shape;1252;p110"/>
            <p:cNvSpPr/>
            <p:nvPr/>
          </p:nvSpPr>
          <p:spPr>
            <a:xfrm>
              <a:off x="0" y="3543014"/>
              <a:ext cx="5111749" cy="6364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253" name="Google Shape;1253;p110"/>
            <p:cNvSpPr txBox="1"/>
            <p:nvPr/>
          </p:nvSpPr>
          <p:spPr>
            <a:xfrm>
              <a:off x="31070" y="3574084"/>
              <a:ext cx="5049609" cy="57434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dk1"/>
                  </a:solidFill>
                  <a:latin typeface="Verdana"/>
                  <a:ea typeface="Verdana"/>
                  <a:cs typeface="Verdana"/>
                  <a:sym typeface="Verdana"/>
                </a:rPr>
                <a:t>Using the scenario, what were similarities to your division’s ongoing coaching supports to implement MTSS?</a:t>
              </a:r>
              <a:endParaRPr b="0" i="0" sz="1600" u="none" cap="none" strike="noStrike">
                <a:solidFill>
                  <a:schemeClr val="dk1"/>
                </a:solidFill>
                <a:latin typeface="Verdana"/>
                <a:ea typeface="Verdana"/>
                <a:cs typeface="Verdana"/>
                <a:sym typeface="Verdana"/>
              </a:endParaRPr>
            </a:p>
          </p:txBody>
        </p:sp>
        <p:sp>
          <p:nvSpPr>
            <p:cNvPr id="1254" name="Google Shape;1254;p110"/>
            <p:cNvSpPr/>
            <p:nvPr/>
          </p:nvSpPr>
          <p:spPr>
            <a:xfrm>
              <a:off x="0" y="4225574"/>
              <a:ext cx="5111749" cy="636480"/>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255" name="Google Shape;1255;p110"/>
            <p:cNvSpPr txBox="1"/>
            <p:nvPr/>
          </p:nvSpPr>
          <p:spPr>
            <a:xfrm>
              <a:off x="31070" y="4256644"/>
              <a:ext cx="5049609" cy="574340"/>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dk1"/>
                  </a:solidFill>
                  <a:latin typeface="Verdana"/>
                  <a:ea typeface="Verdana"/>
                  <a:cs typeface="Verdana"/>
                  <a:sym typeface="Verdana"/>
                </a:rPr>
                <a:t>What data and focus area would you like to discuss with your VTSS Systems Coach?</a:t>
              </a:r>
              <a:endParaRPr b="0" i="0" sz="1600" u="none" cap="none" strike="noStrike">
                <a:solidFill>
                  <a:schemeClr val="dk1"/>
                </a:solidFill>
                <a:latin typeface="Verdana"/>
                <a:ea typeface="Verdana"/>
                <a:cs typeface="Verdana"/>
                <a:sym typeface="Verdana"/>
              </a:endParaRPr>
            </a:p>
          </p:txBody>
        </p:sp>
      </p:grpSp>
      <p:pic>
        <p:nvPicPr>
          <p:cNvPr descr="Woman sitting at desk laughing" id="1256" name="Google Shape;1256;p110"/>
          <p:cNvPicPr preferRelativeResize="0"/>
          <p:nvPr/>
        </p:nvPicPr>
        <p:blipFill rotWithShape="1">
          <a:blip r:embed="rId3">
            <a:alphaModFix/>
          </a:blip>
          <a:srcRect b="0" l="0" r="0" t="0"/>
          <a:stretch/>
        </p:blipFill>
        <p:spPr>
          <a:xfrm>
            <a:off x="457198" y="1758948"/>
            <a:ext cx="3008312" cy="3124200"/>
          </a:xfrm>
          <a:prstGeom prst="rect">
            <a:avLst/>
          </a:prstGeom>
          <a:noFill/>
          <a:ln>
            <a:noFill/>
          </a:ln>
        </p:spPr>
      </p:pic>
      <p:sp>
        <p:nvSpPr>
          <p:cNvPr id="1257" name="Google Shape;1257;p110"/>
          <p:cNvSpPr txBox="1"/>
          <p:nvPr>
            <p:ph idx="4294967295" type="title"/>
          </p:nvPr>
        </p:nvSpPr>
        <p:spPr>
          <a:xfrm>
            <a:off x="1156200" y="470225"/>
            <a:ext cx="2118000" cy="104641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2800"/>
              <a:buFont typeface="Verdana"/>
              <a:buNone/>
            </a:pPr>
            <a:r>
              <a:rPr b="0" i="0" lang="en" sz="2800" u="none" cap="none" strike="noStrike">
                <a:solidFill>
                  <a:schemeClr val="dk1"/>
                </a:solidFill>
                <a:latin typeface="Verdana"/>
                <a:ea typeface="Verdana"/>
                <a:cs typeface="Verdana"/>
                <a:sym typeface="Verdana"/>
              </a:rPr>
              <a:t>Table Work</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11"/>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Large Group Share Out</a:t>
            </a:r>
            <a:endParaRPr/>
          </a:p>
        </p:txBody>
      </p:sp>
      <p:pic>
        <p:nvPicPr>
          <p:cNvPr descr="A close-up of a puzzle&#10;&#10;Description automatically generated" id="1263" name="Google Shape;1263;p111"/>
          <p:cNvPicPr preferRelativeResize="0"/>
          <p:nvPr/>
        </p:nvPicPr>
        <p:blipFill rotWithShape="1">
          <a:blip r:embed="rId3">
            <a:alphaModFix/>
          </a:blip>
          <a:srcRect b="0" l="0" r="0" t="0"/>
          <a:stretch/>
        </p:blipFill>
        <p:spPr>
          <a:xfrm>
            <a:off x="899713" y="1600201"/>
            <a:ext cx="7344575" cy="457199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p112"/>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True or False?</a:t>
            </a:r>
            <a:endParaRPr/>
          </a:p>
        </p:txBody>
      </p:sp>
      <p:sp>
        <p:nvSpPr>
          <p:cNvPr id="1270" name="Google Shape;1270;p112"/>
          <p:cNvSpPr txBox="1"/>
          <p:nvPr>
            <p:ph idx="1" type="body"/>
          </p:nvPr>
        </p:nvSpPr>
        <p:spPr>
          <a:xfrm>
            <a:off x="381000" y="1828800"/>
            <a:ext cx="4724400" cy="4114800"/>
          </a:xfrm>
          <a:prstGeom prst="rect">
            <a:avLst/>
          </a:prstGeom>
          <a:noFill/>
          <a:ln>
            <a:noFill/>
          </a:ln>
        </p:spPr>
        <p:txBody>
          <a:bodyPr anchorCtr="0" anchor="t" bIns="45700" lIns="91425" spcFirstLastPara="1" rIns="91425" wrap="square" tIns="45700">
            <a:normAutofit fontScale="92500" lnSpcReduction="10000"/>
          </a:bodyPr>
          <a:lstStyle/>
          <a:p>
            <a:pPr indent="-285749" lvl="0" marL="311150" rtl="0" algn="l">
              <a:lnSpc>
                <a:spcPct val="90000"/>
              </a:lnSpc>
              <a:spcBef>
                <a:spcPts val="360"/>
              </a:spcBef>
              <a:spcAft>
                <a:spcPts val="0"/>
              </a:spcAft>
              <a:buClr>
                <a:schemeClr val="dk1"/>
              </a:buClr>
              <a:buSzPct val="144144"/>
              <a:buChar char="•"/>
            </a:pPr>
            <a:r>
              <a:rPr lang="en" sz="2400"/>
              <a:t>CSDPs are Flexible</a:t>
            </a:r>
            <a:endParaRPr sz="3600"/>
          </a:p>
          <a:p>
            <a:pPr indent="-171450" lvl="0" marL="742950" rtl="0" algn="l">
              <a:lnSpc>
                <a:spcPct val="90000"/>
              </a:lnSpc>
              <a:spcBef>
                <a:spcPts val="360"/>
              </a:spcBef>
              <a:spcAft>
                <a:spcPts val="0"/>
              </a:spcAft>
              <a:buClr>
                <a:schemeClr val="dk1"/>
              </a:buClr>
              <a:buSzPct val="81081"/>
              <a:buNone/>
            </a:pPr>
            <a:r>
              <a:t/>
            </a:r>
            <a:endParaRPr sz="2400"/>
          </a:p>
          <a:p>
            <a:pPr indent="-285749" lvl="0" marL="311150" rtl="0" algn="l">
              <a:lnSpc>
                <a:spcPct val="90000"/>
              </a:lnSpc>
              <a:spcBef>
                <a:spcPts val="360"/>
              </a:spcBef>
              <a:spcAft>
                <a:spcPts val="0"/>
              </a:spcAft>
              <a:buClr>
                <a:schemeClr val="dk1"/>
              </a:buClr>
              <a:buSzPct val="144144"/>
              <a:buChar char="•"/>
            </a:pPr>
            <a:r>
              <a:rPr lang="en" sz="2400"/>
              <a:t>CSDPs should be active documents</a:t>
            </a:r>
            <a:endParaRPr sz="3600"/>
          </a:p>
          <a:p>
            <a:pPr indent="-171450" lvl="0" marL="742950" rtl="0" algn="l">
              <a:lnSpc>
                <a:spcPct val="90000"/>
              </a:lnSpc>
              <a:spcBef>
                <a:spcPts val="360"/>
              </a:spcBef>
              <a:spcAft>
                <a:spcPts val="0"/>
              </a:spcAft>
              <a:buClr>
                <a:schemeClr val="dk1"/>
              </a:buClr>
              <a:buSzPct val="81081"/>
              <a:buNone/>
            </a:pPr>
            <a:r>
              <a:t/>
            </a:r>
            <a:endParaRPr sz="2400"/>
          </a:p>
          <a:p>
            <a:pPr indent="-285749" lvl="0" marL="311150" rtl="0" algn="l">
              <a:lnSpc>
                <a:spcPct val="90000"/>
              </a:lnSpc>
              <a:spcBef>
                <a:spcPts val="360"/>
              </a:spcBef>
              <a:spcAft>
                <a:spcPts val="0"/>
              </a:spcAft>
              <a:buClr>
                <a:schemeClr val="dk1"/>
              </a:buClr>
              <a:buSzPct val="144144"/>
              <a:buChar char="•"/>
            </a:pPr>
            <a:r>
              <a:rPr lang="en" sz="2400"/>
              <a:t>CSDP should NOT be data driven</a:t>
            </a:r>
            <a:endParaRPr sz="3600"/>
          </a:p>
          <a:p>
            <a:pPr indent="-171450" lvl="0" marL="742950" rtl="0" algn="l">
              <a:lnSpc>
                <a:spcPct val="90000"/>
              </a:lnSpc>
              <a:spcBef>
                <a:spcPts val="360"/>
              </a:spcBef>
              <a:spcAft>
                <a:spcPts val="0"/>
              </a:spcAft>
              <a:buClr>
                <a:schemeClr val="dk1"/>
              </a:buClr>
              <a:buSzPct val="81081"/>
              <a:buNone/>
            </a:pPr>
            <a:r>
              <a:t/>
            </a:r>
            <a:endParaRPr sz="2400"/>
          </a:p>
          <a:p>
            <a:pPr indent="-285749" lvl="0" marL="311150" rtl="0" algn="l">
              <a:lnSpc>
                <a:spcPct val="90000"/>
              </a:lnSpc>
              <a:spcBef>
                <a:spcPts val="360"/>
              </a:spcBef>
              <a:spcAft>
                <a:spcPts val="0"/>
              </a:spcAft>
              <a:buClr>
                <a:schemeClr val="dk1"/>
              </a:buClr>
              <a:buSzPct val="144144"/>
              <a:buChar char="•"/>
            </a:pPr>
            <a:r>
              <a:rPr lang="en" sz="2400"/>
              <a:t>CSDP are flexible as to the number of Focus Areas </a:t>
            </a:r>
            <a:endParaRPr sz="3600"/>
          </a:p>
          <a:p>
            <a:pPr indent="-82550" lvl="0" marL="742950" rtl="0" algn="l">
              <a:lnSpc>
                <a:spcPct val="90000"/>
              </a:lnSpc>
              <a:spcBef>
                <a:spcPts val="360"/>
              </a:spcBef>
              <a:spcAft>
                <a:spcPts val="0"/>
              </a:spcAft>
              <a:buClr>
                <a:schemeClr val="dk1"/>
              </a:buClr>
              <a:buSzPct val="144144"/>
              <a:buNone/>
            </a:pPr>
            <a:r>
              <a:t/>
            </a:r>
            <a:endParaRPr sz="2400"/>
          </a:p>
          <a:p>
            <a:pPr indent="-285749" lvl="0" marL="311150" rtl="0" algn="l">
              <a:lnSpc>
                <a:spcPct val="90000"/>
              </a:lnSpc>
              <a:spcBef>
                <a:spcPts val="360"/>
              </a:spcBef>
              <a:spcAft>
                <a:spcPts val="0"/>
              </a:spcAft>
              <a:buClr>
                <a:schemeClr val="dk1"/>
              </a:buClr>
              <a:buSzPct val="144144"/>
              <a:buChar char="•"/>
            </a:pPr>
            <a:r>
              <a:rPr lang="en" sz="2400"/>
              <a:t>CSDP are to be developed by you  beginning next week? </a:t>
            </a:r>
            <a:endParaRPr sz="3600"/>
          </a:p>
        </p:txBody>
      </p:sp>
      <p:pic>
        <p:nvPicPr>
          <p:cNvPr descr="A thumbs up and down symbols&#10;&#10;Description automatically generated" id="1271" name="Google Shape;1271;p112"/>
          <p:cNvPicPr preferRelativeResize="0"/>
          <p:nvPr/>
        </p:nvPicPr>
        <p:blipFill rotWithShape="1">
          <a:blip r:embed="rId3">
            <a:alphaModFix/>
          </a:blip>
          <a:srcRect b="0" l="0" r="0" t="0"/>
          <a:stretch/>
        </p:blipFill>
        <p:spPr>
          <a:xfrm>
            <a:off x="5105400" y="2362200"/>
            <a:ext cx="3505200" cy="249936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sp>
        <p:nvSpPr>
          <p:cNvPr id="1277" name="Google Shape;1277;p113"/>
          <p:cNvSpPr txBox="1"/>
          <p:nvPr>
            <p:ph type="title"/>
          </p:nvPr>
        </p:nvSpPr>
        <p:spPr>
          <a:xfrm>
            <a:off x="861500" y="365125"/>
            <a:ext cx="74210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Summarizing Your Role</a:t>
            </a:r>
            <a:endParaRPr/>
          </a:p>
        </p:txBody>
      </p:sp>
      <p:pic>
        <p:nvPicPr>
          <p:cNvPr descr="A bridge over water with a curved arch&#10;&#10;Description automatically generated" id="1278" name="Google Shape;1278;p113"/>
          <p:cNvPicPr preferRelativeResize="0"/>
          <p:nvPr/>
        </p:nvPicPr>
        <p:blipFill rotWithShape="1">
          <a:blip r:embed="rId3">
            <a:alphaModFix/>
          </a:blip>
          <a:srcRect b="0" l="0" r="0" t="0"/>
          <a:stretch/>
        </p:blipFill>
        <p:spPr>
          <a:xfrm>
            <a:off x="861500" y="1828800"/>
            <a:ext cx="7421000" cy="4030801"/>
          </a:xfrm>
          <a:prstGeom prst="rect">
            <a:avLst/>
          </a:prstGeom>
          <a:noFill/>
          <a:ln>
            <a:noFill/>
          </a:ln>
        </p:spPr>
      </p:pic>
      <p:sp>
        <p:nvSpPr>
          <p:cNvPr id="1279" name="Google Shape;1279;p113"/>
          <p:cNvSpPr txBox="1"/>
          <p:nvPr/>
        </p:nvSpPr>
        <p:spPr>
          <a:xfrm>
            <a:off x="750570" y="4419600"/>
            <a:ext cx="27834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Verdana"/>
                <a:ea typeface="Verdana"/>
                <a:cs typeface="Verdana"/>
                <a:sym typeface="Verdana"/>
              </a:rPr>
              <a:t>MTSS CONTENT KNOWLEDGE</a:t>
            </a:r>
            <a:endParaRPr b="0" i="0" sz="1800" u="none" cap="none" strike="noStrike">
              <a:solidFill>
                <a:schemeClr val="dk1"/>
              </a:solidFill>
              <a:latin typeface="Verdana"/>
              <a:ea typeface="Verdana"/>
              <a:cs typeface="Verdana"/>
              <a:sym typeface="Verdana"/>
            </a:endParaRPr>
          </a:p>
        </p:txBody>
      </p:sp>
      <p:sp>
        <p:nvSpPr>
          <p:cNvPr id="1280" name="Google Shape;1280;p113"/>
          <p:cNvSpPr txBox="1"/>
          <p:nvPr/>
        </p:nvSpPr>
        <p:spPr>
          <a:xfrm>
            <a:off x="5323830" y="4410075"/>
            <a:ext cx="3069600" cy="1200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Verdana"/>
                <a:ea typeface="Verdana"/>
                <a:cs typeface="Verdana"/>
                <a:sym typeface="Verdana"/>
              </a:rPr>
              <a:t>COACHING KNOWLEDGE </a:t>
            </a:r>
            <a:endParaRPr b="0" i="0" sz="18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Verdana"/>
                <a:ea typeface="Verdana"/>
                <a:cs typeface="Verdana"/>
                <a:sym typeface="Verdana"/>
              </a:rPr>
              <a:t>&amp; SKILLS</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14"/>
          <p:cNvSpPr txBox="1"/>
          <p:nvPr>
            <p:ph type="title"/>
          </p:nvPr>
        </p:nvSpPr>
        <p:spPr>
          <a:xfrm>
            <a:off x="914400" y="273050"/>
            <a:ext cx="6629400"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Calibri"/>
              <a:buNone/>
            </a:pPr>
            <a:r>
              <a:rPr b="1" lang="en"/>
              <a:t>Summarize Your Role as a Systems Coach </a:t>
            </a:r>
            <a:endParaRPr/>
          </a:p>
        </p:txBody>
      </p:sp>
      <p:sp>
        <p:nvSpPr>
          <p:cNvPr id="1287" name="Google Shape;1287;p114"/>
          <p:cNvSpPr txBox="1"/>
          <p:nvPr>
            <p:ph idx="2" type="body"/>
          </p:nvPr>
        </p:nvSpPr>
        <p:spPr>
          <a:xfrm>
            <a:off x="457200" y="1435100"/>
            <a:ext cx="4419600" cy="5149849"/>
          </a:xfrm>
          <a:prstGeom prst="rect">
            <a:avLst/>
          </a:prstGeom>
          <a:solidFill>
            <a:srgbClr val="93C47D"/>
          </a:solid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360"/>
              </a:spcBef>
              <a:spcAft>
                <a:spcPts val="0"/>
              </a:spcAft>
              <a:buClr>
                <a:schemeClr val="lt1"/>
              </a:buClr>
              <a:buSzPct val="157248"/>
              <a:buNone/>
            </a:pPr>
            <a:r>
              <a:t/>
            </a:r>
            <a:endParaRPr b="1" sz="2200"/>
          </a:p>
          <a:p>
            <a:pPr indent="-381000" lvl="0" marL="457200" rtl="0" algn="l">
              <a:lnSpc>
                <a:spcPct val="110000"/>
              </a:lnSpc>
              <a:spcBef>
                <a:spcPts val="360"/>
              </a:spcBef>
              <a:spcAft>
                <a:spcPts val="0"/>
              </a:spcAft>
              <a:buClr>
                <a:schemeClr val="dk1"/>
              </a:buClr>
              <a:buSzPct val="117936"/>
              <a:buChar char="•"/>
            </a:pPr>
            <a:r>
              <a:rPr lang="en" sz="2200">
                <a:solidFill>
                  <a:schemeClr val="dk1"/>
                </a:solidFill>
              </a:rPr>
              <a:t>What are you still curious about?</a:t>
            </a:r>
            <a:endParaRPr>
              <a:solidFill>
                <a:schemeClr val="dk1"/>
              </a:solidFill>
            </a:endParaRPr>
          </a:p>
          <a:p>
            <a:pPr indent="0" lvl="0" marL="76200" rtl="0" algn="l">
              <a:lnSpc>
                <a:spcPct val="110000"/>
              </a:lnSpc>
              <a:spcBef>
                <a:spcPts val="360"/>
              </a:spcBef>
              <a:spcAft>
                <a:spcPts val="0"/>
              </a:spcAft>
              <a:buClr>
                <a:schemeClr val="lt1"/>
              </a:buClr>
              <a:buSzPct val="99792"/>
              <a:buNone/>
            </a:pPr>
            <a:r>
              <a:t/>
            </a:r>
            <a:endParaRPr sz="2600">
              <a:solidFill>
                <a:schemeClr val="dk1"/>
              </a:solidFill>
            </a:endParaRPr>
          </a:p>
          <a:p>
            <a:pPr indent="-381000" lvl="0" marL="457200" rtl="0" algn="l">
              <a:lnSpc>
                <a:spcPct val="110000"/>
              </a:lnSpc>
              <a:spcBef>
                <a:spcPts val="0"/>
              </a:spcBef>
              <a:spcAft>
                <a:spcPts val="0"/>
              </a:spcAft>
              <a:buClr>
                <a:schemeClr val="dk1"/>
              </a:buClr>
              <a:buSzPct val="117936"/>
              <a:buChar char="•"/>
            </a:pPr>
            <a:r>
              <a:rPr lang="en" sz="2200">
                <a:solidFill>
                  <a:schemeClr val="dk1"/>
                </a:solidFill>
              </a:rPr>
              <a:t>What are you feeling good about?</a:t>
            </a:r>
            <a:endParaRPr>
              <a:solidFill>
                <a:schemeClr val="dk1"/>
              </a:solidFill>
            </a:endParaRPr>
          </a:p>
          <a:p>
            <a:pPr indent="0" lvl="0" marL="76200" rtl="0" algn="l">
              <a:lnSpc>
                <a:spcPct val="110000"/>
              </a:lnSpc>
              <a:spcBef>
                <a:spcPts val="0"/>
              </a:spcBef>
              <a:spcAft>
                <a:spcPts val="0"/>
              </a:spcAft>
              <a:buClr>
                <a:schemeClr val="lt1"/>
              </a:buClr>
              <a:buSzPct val="99792"/>
              <a:buNone/>
            </a:pPr>
            <a:r>
              <a:t/>
            </a:r>
            <a:endParaRPr sz="2600">
              <a:solidFill>
                <a:schemeClr val="dk1"/>
              </a:solidFill>
            </a:endParaRPr>
          </a:p>
          <a:p>
            <a:pPr indent="-381000" lvl="0" marL="457200" rtl="0" algn="l">
              <a:lnSpc>
                <a:spcPct val="110000"/>
              </a:lnSpc>
              <a:spcBef>
                <a:spcPts val="0"/>
              </a:spcBef>
              <a:spcAft>
                <a:spcPts val="0"/>
              </a:spcAft>
              <a:buClr>
                <a:schemeClr val="dk1"/>
              </a:buClr>
              <a:buSzPct val="117936"/>
              <a:buChar char="•"/>
            </a:pPr>
            <a:r>
              <a:rPr lang="en" sz="2200">
                <a:solidFill>
                  <a:schemeClr val="dk1"/>
                </a:solidFill>
              </a:rPr>
              <a:t>What are your questions around systems work?</a:t>
            </a:r>
            <a:endParaRPr>
              <a:solidFill>
                <a:schemeClr val="dk1"/>
              </a:solidFill>
            </a:endParaRPr>
          </a:p>
          <a:p>
            <a:pPr indent="0" lvl="0" marL="76200" rtl="0" algn="l">
              <a:lnSpc>
                <a:spcPct val="110000"/>
              </a:lnSpc>
              <a:spcBef>
                <a:spcPts val="0"/>
              </a:spcBef>
              <a:spcAft>
                <a:spcPts val="0"/>
              </a:spcAft>
              <a:buClr>
                <a:schemeClr val="lt1"/>
              </a:buClr>
              <a:buSzPct val="99792"/>
              <a:buNone/>
            </a:pPr>
            <a:r>
              <a:t/>
            </a:r>
            <a:endParaRPr sz="2600">
              <a:solidFill>
                <a:schemeClr val="dk1"/>
              </a:solidFill>
            </a:endParaRPr>
          </a:p>
          <a:p>
            <a:pPr indent="-381000" lvl="0" marL="457200" rtl="0" algn="l">
              <a:lnSpc>
                <a:spcPct val="110000"/>
              </a:lnSpc>
              <a:spcBef>
                <a:spcPts val="0"/>
              </a:spcBef>
              <a:spcAft>
                <a:spcPts val="0"/>
              </a:spcAft>
              <a:buClr>
                <a:schemeClr val="dk1"/>
              </a:buClr>
              <a:buSzPct val="117936"/>
              <a:buChar char="•"/>
            </a:pPr>
            <a:r>
              <a:rPr lang="en" sz="2200">
                <a:solidFill>
                  <a:schemeClr val="dk1"/>
                </a:solidFill>
              </a:rPr>
              <a:t>What professional learning opportunities could we provide you to support implementation and systems work?  Topics?</a:t>
            </a:r>
            <a:endParaRPr sz="2600">
              <a:solidFill>
                <a:schemeClr val="dk1"/>
              </a:solidFill>
            </a:endParaRPr>
          </a:p>
          <a:p>
            <a:pPr indent="0" lvl="0" marL="0" rtl="0" algn="l">
              <a:lnSpc>
                <a:spcPct val="90000"/>
              </a:lnSpc>
              <a:spcBef>
                <a:spcPts val="360"/>
              </a:spcBef>
              <a:spcAft>
                <a:spcPts val="0"/>
              </a:spcAft>
              <a:buClr>
                <a:schemeClr val="lt1"/>
              </a:buClr>
              <a:buSzPct val="182076"/>
              <a:buNone/>
            </a:pPr>
            <a:r>
              <a:t/>
            </a:r>
            <a:endParaRPr b="1" i="1" sz="1900"/>
          </a:p>
        </p:txBody>
      </p:sp>
      <p:pic>
        <p:nvPicPr>
          <p:cNvPr descr="A bridge over water with a curved arch&#10;&#10;Description automatically generated" id="1288" name="Google Shape;1288;p114"/>
          <p:cNvPicPr preferRelativeResize="0"/>
          <p:nvPr/>
        </p:nvPicPr>
        <p:blipFill rotWithShape="1">
          <a:blip r:embed="rId3">
            <a:alphaModFix/>
          </a:blip>
          <a:srcRect b="0" l="11943" r="20499" t="0"/>
          <a:stretch/>
        </p:blipFill>
        <p:spPr>
          <a:xfrm>
            <a:off x="5029200" y="1483760"/>
            <a:ext cx="3962400" cy="3890479"/>
          </a:xfrm>
          <a:prstGeom prst="rect">
            <a:avLst/>
          </a:prstGeom>
          <a:noFill/>
          <a:ln cap="flat" cmpd="sng" w="38100">
            <a:solidFill>
              <a:srgbClr val="003369"/>
            </a:solidFill>
            <a:prstDash val="dash"/>
            <a:round/>
            <a:headEnd len="sm" w="sm" type="none"/>
            <a:tailEnd len="sm" w="sm" type="none"/>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15"/>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lang="en">
                <a:latin typeface="Arial"/>
                <a:ea typeface="Arial"/>
                <a:cs typeface="Arial"/>
                <a:sym typeface="Arial"/>
              </a:rPr>
              <a:t>Congratulations!</a:t>
            </a:r>
            <a:endParaRPr/>
          </a:p>
        </p:txBody>
      </p:sp>
      <p:pic>
        <p:nvPicPr>
          <p:cNvPr descr="Fireworks in the sky&#10;&#10;Description automatically generated" id="1295" name="Google Shape;1295;p115"/>
          <p:cNvPicPr preferRelativeResize="0"/>
          <p:nvPr/>
        </p:nvPicPr>
        <p:blipFill rotWithShape="1">
          <a:blip r:embed="rId3">
            <a:alphaModFix/>
          </a:blip>
          <a:srcRect b="0" l="0" r="0" t="0"/>
          <a:stretch/>
        </p:blipFill>
        <p:spPr>
          <a:xfrm>
            <a:off x="2209800" y="1784866"/>
            <a:ext cx="4467854" cy="3352800"/>
          </a:xfrm>
          <a:prstGeom prst="rect">
            <a:avLst/>
          </a:prstGeom>
          <a:noFill/>
          <a:ln>
            <a:noFill/>
          </a:ln>
        </p:spPr>
      </p:pic>
      <p:sp>
        <p:nvSpPr>
          <p:cNvPr id="1296" name="Google Shape;1296;p115"/>
          <p:cNvSpPr txBox="1"/>
          <p:nvPr/>
        </p:nvSpPr>
        <p:spPr>
          <a:xfrm>
            <a:off x="4800600" y="5093970"/>
            <a:ext cx="2971800"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600"/>
              <a:buFont typeface="Verdana"/>
              <a:buNone/>
            </a:pPr>
            <a:r>
              <a:rPr b="0" i="0" lang="en" sz="600" u="sng" cap="none" strike="noStrike">
                <a:solidFill>
                  <a:schemeClr val="dk1"/>
                </a:solidFill>
                <a:latin typeface="Verdana"/>
                <a:ea typeface="Verdana"/>
                <a:cs typeface="Verdana"/>
                <a:sym typeface="Verdana"/>
                <a:hlinkClick r:id="rId4">
                  <a:extLst>
                    <a:ext uri="{A12FA001-AC4F-418D-AE19-62706E023703}">
                      <ahyp:hlinkClr val="tx"/>
                    </a:ext>
                  </a:extLst>
                </a:hlinkClick>
              </a:rPr>
              <a:t>This Photo</a:t>
            </a:r>
            <a:r>
              <a:rPr b="0" i="0" lang="en" sz="600" u="none" cap="none" strike="noStrike">
                <a:solidFill>
                  <a:schemeClr val="dk1"/>
                </a:solidFill>
                <a:latin typeface="Verdana"/>
                <a:ea typeface="Verdana"/>
                <a:cs typeface="Verdana"/>
                <a:sym typeface="Verdana"/>
              </a:rPr>
              <a:t> by Unknown Author is licensed under </a:t>
            </a:r>
            <a:r>
              <a:rPr b="0" i="0" lang="en" sz="600" u="sng" cap="none" strike="noStrike">
                <a:solidFill>
                  <a:schemeClr val="dk1"/>
                </a:solidFill>
                <a:latin typeface="Verdana"/>
                <a:ea typeface="Verdana"/>
                <a:cs typeface="Verdana"/>
                <a:sym typeface="Verdana"/>
                <a:hlinkClick r:id="rId5">
                  <a:extLst>
                    <a:ext uri="{A12FA001-AC4F-418D-AE19-62706E023703}">
                      <ahyp:hlinkClr val="tx"/>
                    </a:ext>
                  </a:extLst>
                </a:hlinkClick>
              </a:rPr>
              <a:t>CC BY-NC</a:t>
            </a:r>
            <a:endParaRPr b="0" i="0" sz="600" u="none" cap="none" strike="noStrike">
              <a:solidFill>
                <a:schemeClr val="dk1"/>
              </a:solidFill>
              <a:latin typeface="Verdana"/>
              <a:ea typeface="Verdana"/>
              <a:cs typeface="Verdana"/>
              <a:sym typeface="Verdana"/>
            </a:endParaRPr>
          </a:p>
        </p:txBody>
      </p:sp>
      <p:sp>
        <p:nvSpPr>
          <p:cNvPr id="1297" name="Google Shape;1297;p115"/>
          <p:cNvSpPr txBox="1"/>
          <p:nvPr>
            <p:ph idx="4294967295" type="body"/>
          </p:nvPr>
        </p:nvSpPr>
        <p:spPr>
          <a:xfrm>
            <a:off x="1828800" y="5181600"/>
            <a:ext cx="5715000" cy="1490663"/>
          </a:xfrm>
          <a:prstGeom prst="rect">
            <a:avLst/>
          </a:prstGeom>
          <a:noFill/>
          <a:ln>
            <a:noFill/>
          </a:ln>
        </p:spPr>
        <p:txBody>
          <a:bodyPr anchorCtr="0" anchor="t" bIns="45700" lIns="91425" spcFirstLastPara="1" rIns="91425" wrap="square" tIns="45700">
            <a:normAutofit fontScale="40000" lnSpcReduction="20000"/>
          </a:bodyPr>
          <a:lstStyle/>
          <a:p>
            <a:pPr indent="0" lvl="0" marL="0" rtl="0" algn="l">
              <a:lnSpc>
                <a:spcPct val="120000"/>
              </a:lnSpc>
              <a:spcBef>
                <a:spcPts val="1500"/>
              </a:spcBef>
              <a:spcAft>
                <a:spcPts val="0"/>
              </a:spcAft>
              <a:buClr>
                <a:schemeClr val="dk1"/>
              </a:buClr>
              <a:buSzPct val="127748"/>
              <a:buNone/>
            </a:pPr>
            <a:r>
              <a:rPr lang="en" sz="4300"/>
              <a:t>You have hereby successfully completed the </a:t>
            </a:r>
            <a:endParaRPr/>
          </a:p>
          <a:p>
            <a:pPr indent="0" lvl="0" marL="0" rtl="0" algn="l">
              <a:lnSpc>
                <a:spcPct val="120000"/>
              </a:lnSpc>
              <a:spcBef>
                <a:spcPts val="1500"/>
              </a:spcBef>
              <a:spcAft>
                <a:spcPts val="0"/>
              </a:spcAft>
              <a:buClr>
                <a:schemeClr val="dk1"/>
              </a:buClr>
              <a:buSzPct val="127748"/>
              <a:buNone/>
            </a:pPr>
            <a:r>
              <a:rPr lang="en" sz="4300"/>
              <a:t>         VTSS Systems Coaching Institute           </a:t>
            </a:r>
            <a:endParaRPr sz="4300"/>
          </a:p>
          <a:p>
            <a:pPr indent="0" lvl="0" marL="228600" rtl="0" algn="ctr">
              <a:lnSpc>
                <a:spcPct val="90000"/>
              </a:lnSpc>
              <a:spcBef>
                <a:spcPts val="1500"/>
              </a:spcBef>
              <a:spcAft>
                <a:spcPts val="0"/>
              </a:spcAft>
              <a:buClr>
                <a:schemeClr val="dk1"/>
              </a:buClr>
              <a:buSzPct val="314496"/>
              <a:buNone/>
            </a:pPr>
            <a:r>
              <a:rPr lang="en" sz="1200"/>
              <a:t>				</a:t>
            </a:r>
            <a:endParaRPr sz="1200"/>
          </a:p>
          <a:p>
            <a:pPr indent="0" lvl="0" marL="0" rtl="0" algn="ctr">
              <a:lnSpc>
                <a:spcPct val="90000"/>
              </a:lnSpc>
              <a:spcBef>
                <a:spcPts val="0"/>
              </a:spcBef>
              <a:spcAft>
                <a:spcPts val="0"/>
              </a:spcAft>
              <a:buClr>
                <a:schemeClr val="dk1"/>
              </a:buClr>
              <a:buSzPct val="172972"/>
              <a:buNone/>
            </a:pPr>
            <a:r>
              <a:t/>
            </a:r>
            <a:endParaRPr sz="1200">
              <a:highlight>
                <a:srgbClr val="FFFFFF"/>
              </a:highlight>
            </a:endParaRPr>
          </a:p>
          <a:p>
            <a:pPr indent="0" lvl="0" marL="0" rtl="0" algn="ctr">
              <a:lnSpc>
                <a:spcPct val="90000"/>
              </a:lnSpc>
              <a:spcBef>
                <a:spcPts val="0"/>
              </a:spcBef>
              <a:spcAft>
                <a:spcPts val="0"/>
              </a:spcAft>
              <a:buClr>
                <a:schemeClr val="dk1"/>
              </a:buClr>
              <a:buSzPct val="157248"/>
              <a:buNone/>
            </a:pPr>
            <a:r>
              <a:t/>
            </a:r>
            <a:endParaRPr b="1" i="1" sz="1200">
              <a:highlight>
                <a:srgbClr val="FFFFFF"/>
              </a:highlight>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116"/>
          <p:cNvSpPr txBox="1"/>
          <p:nvPr>
            <p:ph type="title"/>
          </p:nvPr>
        </p:nvSpPr>
        <p:spPr>
          <a:xfrm>
            <a:off x="609600" y="255899"/>
            <a:ext cx="78867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Optimistic Closure</a:t>
            </a:r>
            <a:endParaRPr/>
          </a:p>
        </p:txBody>
      </p:sp>
      <p:pic>
        <p:nvPicPr>
          <p:cNvPr descr="Colorful hot air balloon on sunset sky" id="1303" name="Google Shape;1303;p116"/>
          <p:cNvPicPr preferRelativeResize="0"/>
          <p:nvPr/>
        </p:nvPicPr>
        <p:blipFill rotWithShape="1">
          <a:blip r:embed="rId3">
            <a:alphaModFix/>
          </a:blip>
          <a:srcRect b="0" l="0" r="0" t="0"/>
          <a:stretch/>
        </p:blipFill>
        <p:spPr>
          <a:xfrm>
            <a:off x="1162050" y="1759642"/>
            <a:ext cx="6819900" cy="4849501"/>
          </a:xfrm>
          <a:prstGeom prst="rect">
            <a:avLst/>
          </a:prstGeom>
          <a:noFill/>
          <a:ln>
            <a:noFill/>
          </a:ln>
        </p:spPr>
      </p:pic>
      <p:sp>
        <p:nvSpPr>
          <p:cNvPr id="1304" name="Google Shape;1304;p116"/>
          <p:cNvSpPr txBox="1"/>
          <p:nvPr/>
        </p:nvSpPr>
        <p:spPr>
          <a:xfrm>
            <a:off x="1752600" y="2057400"/>
            <a:ext cx="56262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Verdana"/>
              <a:buNone/>
            </a:pPr>
            <a:r>
              <a:rPr b="1" i="0" lang="en" sz="2000" u="none" cap="none" strike="noStrike">
                <a:solidFill>
                  <a:schemeClr val="dk1"/>
                </a:solidFill>
                <a:latin typeface="Verdana"/>
                <a:ea typeface="Verdana"/>
                <a:cs typeface="Verdana"/>
                <a:sym typeface="Verdana"/>
              </a:rPr>
              <a:t>“In difficult times carry something beautiful in your heart”</a:t>
            </a:r>
            <a:endParaRPr b="1" i="0" sz="2000" u="none" cap="none" strike="noStrike">
              <a:solidFill>
                <a:schemeClr val="dk1"/>
              </a:solidFill>
              <a:latin typeface="Verdana"/>
              <a:ea typeface="Verdana"/>
              <a:cs typeface="Verdana"/>
              <a:sym typeface="Verdana"/>
            </a:endParaRPr>
          </a:p>
          <a:p>
            <a:pPr indent="0" lvl="0" marL="0" marR="0" rtl="0" algn="r">
              <a:lnSpc>
                <a:spcPct val="100000"/>
              </a:lnSpc>
              <a:spcBef>
                <a:spcPts val="0"/>
              </a:spcBef>
              <a:spcAft>
                <a:spcPts val="0"/>
              </a:spcAft>
              <a:buClr>
                <a:schemeClr val="lt1"/>
              </a:buClr>
              <a:buSzPts val="2000"/>
              <a:buFont typeface="Verdana"/>
              <a:buNone/>
            </a:pPr>
            <a:r>
              <a:rPr b="1" i="0" lang="en" sz="2000" u="none" cap="none" strike="noStrike">
                <a:solidFill>
                  <a:schemeClr val="dk1"/>
                </a:solidFill>
                <a:latin typeface="Verdana"/>
                <a:ea typeface="Verdana"/>
                <a:cs typeface="Verdana"/>
                <a:sym typeface="Verdana"/>
              </a:rPr>
              <a:t>			-</a:t>
            </a:r>
            <a:r>
              <a:rPr b="1" i="0" lang="en" sz="1600" u="none" cap="none" strike="noStrike">
                <a:solidFill>
                  <a:schemeClr val="dk1"/>
                </a:solidFill>
                <a:latin typeface="Verdana"/>
                <a:ea typeface="Verdana"/>
                <a:cs typeface="Verdana"/>
                <a:sym typeface="Verdana"/>
              </a:rPr>
              <a:t>Blaise Pascal</a:t>
            </a:r>
            <a:endParaRPr b="1" i="0" sz="2000" u="none" cap="none" strike="noStrike">
              <a:solidFill>
                <a:schemeClr val="dk1"/>
              </a:solidFill>
              <a:latin typeface="Verdana"/>
              <a:ea typeface="Verdana"/>
              <a:cs typeface="Verdana"/>
              <a:sym typeface="Verdana"/>
            </a:endParaRPr>
          </a:p>
        </p:txBody>
      </p:sp>
      <p:sp>
        <p:nvSpPr>
          <p:cNvPr id="1305" name="Google Shape;1305;p116"/>
          <p:cNvSpPr txBox="1"/>
          <p:nvPr/>
        </p:nvSpPr>
        <p:spPr>
          <a:xfrm>
            <a:off x="4862370" y="3810000"/>
            <a:ext cx="20823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6000"/>
              <a:buFont typeface="Arial"/>
              <a:buNone/>
            </a:pPr>
            <a:r>
              <a:rPr b="1" i="0" lang="en" sz="6000" u="none" cap="none" strike="noStrike">
                <a:solidFill>
                  <a:schemeClr val="dk1"/>
                </a:solidFill>
                <a:latin typeface="Arial"/>
                <a:ea typeface="Arial"/>
                <a:cs typeface="Arial"/>
                <a:sym typeface="Arial"/>
              </a:rPr>
              <a:t>hope</a:t>
            </a:r>
            <a:endParaRPr b="1" i="0" sz="2400" u="none" cap="none" strike="noStrik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3"/>
          <p:cNvSpPr/>
          <p:nvPr/>
        </p:nvSpPr>
        <p:spPr>
          <a:xfrm>
            <a:off x="1323033" y="3326287"/>
            <a:ext cx="6498000" cy="1390200"/>
          </a:xfrm>
          <a:prstGeom prst="ellipse">
            <a:avLst/>
          </a:prstGeom>
          <a:solidFill>
            <a:srgbClr val="FFFF00">
              <a:alpha val="4823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Verdana"/>
                <a:ea typeface="Verdana"/>
                <a:cs typeface="Verdana"/>
                <a:sym typeface="Verdana"/>
              </a:rPr>
              <a:t>SCHOOL LEADERSHIP TEAM</a:t>
            </a:r>
            <a:endParaRPr b="0" i="0" sz="1400" u="none" cap="none" strike="noStrike">
              <a:solidFill>
                <a:srgbClr val="000000"/>
              </a:solidFill>
              <a:latin typeface="Arial"/>
              <a:ea typeface="Arial"/>
              <a:cs typeface="Arial"/>
              <a:sym typeface="Arial"/>
            </a:endParaRPr>
          </a:p>
        </p:txBody>
      </p:sp>
      <p:sp>
        <p:nvSpPr>
          <p:cNvPr id="240" name="Google Shape;240;p13"/>
          <p:cNvSpPr/>
          <p:nvPr/>
        </p:nvSpPr>
        <p:spPr>
          <a:xfrm>
            <a:off x="2941033" y="1169247"/>
            <a:ext cx="3261900" cy="757500"/>
          </a:xfrm>
          <a:prstGeom prst="roundRect">
            <a:avLst>
              <a:gd fmla="val 16667" name="adj"/>
            </a:avLst>
          </a:prstGeom>
          <a:solidFill>
            <a:srgbClr val="A8D08C"/>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Verdana"/>
                <a:ea typeface="Verdana"/>
                <a:cs typeface="Verdana"/>
                <a:sym typeface="Verdana"/>
              </a:rPr>
              <a:t>Coaching</a:t>
            </a:r>
            <a:endParaRPr b="1" i="0" sz="2800" u="none" cap="none" strike="noStrike">
              <a:solidFill>
                <a:srgbClr val="000000"/>
              </a:solidFill>
              <a:latin typeface="Arial"/>
              <a:ea typeface="Arial"/>
              <a:cs typeface="Arial"/>
              <a:sym typeface="Arial"/>
            </a:endParaRPr>
          </a:p>
        </p:txBody>
      </p:sp>
      <p:sp>
        <p:nvSpPr>
          <p:cNvPr id="241" name="Google Shape;241;p13"/>
          <p:cNvSpPr/>
          <p:nvPr/>
        </p:nvSpPr>
        <p:spPr>
          <a:xfrm>
            <a:off x="2875033" y="5238168"/>
            <a:ext cx="3393900" cy="1111800"/>
          </a:xfrm>
          <a:prstGeom prst="roundRect">
            <a:avLst>
              <a:gd fmla="val 16667" name="adj"/>
            </a:avLst>
          </a:prstGeom>
          <a:solidFill>
            <a:srgbClr val="FFFF00">
              <a:alpha val="4823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Grade Level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Department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Content/Specialty Area Teams</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Advanced Tier Teams</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Individual Student Teams </a:t>
            </a:r>
            <a:endParaRPr b="0" i="0" sz="1400" u="none" cap="none" strike="noStrike">
              <a:solidFill>
                <a:srgbClr val="000000"/>
              </a:solidFill>
              <a:latin typeface="Arial"/>
              <a:ea typeface="Arial"/>
              <a:cs typeface="Arial"/>
              <a:sym typeface="Arial"/>
            </a:endParaRPr>
          </a:p>
        </p:txBody>
      </p:sp>
      <p:sp>
        <p:nvSpPr>
          <p:cNvPr id="242" name="Google Shape;242;p13"/>
          <p:cNvSpPr/>
          <p:nvPr/>
        </p:nvSpPr>
        <p:spPr>
          <a:xfrm>
            <a:off x="2458700" y="2094525"/>
            <a:ext cx="4208700" cy="701700"/>
          </a:xfrm>
          <a:prstGeom prst="roundRect">
            <a:avLst>
              <a:gd fmla="val 16667" name="adj"/>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Systems Coach(es)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Liaison(s) between the division and schools - </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Coach Data, Practices &amp; Systems </a:t>
            </a:r>
            <a:endParaRPr b="0" i="1" sz="1400" u="none" cap="none" strike="noStrike">
              <a:solidFill>
                <a:srgbClr val="000000"/>
              </a:solidFill>
              <a:latin typeface="Arial"/>
              <a:ea typeface="Arial"/>
              <a:cs typeface="Arial"/>
              <a:sym typeface="Arial"/>
            </a:endParaRPr>
          </a:p>
        </p:txBody>
      </p:sp>
      <p:sp>
        <p:nvSpPr>
          <p:cNvPr id="243" name="Google Shape;243;p13"/>
          <p:cNvSpPr/>
          <p:nvPr/>
        </p:nvSpPr>
        <p:spPr>
          <a:xfrm>
            <a:off x="2904597" y="3036441"/>
            <a:ext cx="1582500" cy="5682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School Coach</a:t>
            </a:r>
            <a:endParaRPr b="1" i="0" sz="1400" u="none" cap="none" strike="noStrike">
              <a:solidFill>
                <a:srgbClr val="000000"/>
              </a:solidFill>
              <a:latin typeface="Arial"/>
              <a:ea typeface="Arial"/>
              <a:cs typeface="Arial"/>
              <a:sym typeface="Arial"/>
            </a:endParaRPr>
          </a:p>
        </p:txBody>
      </p:sp>
      <p:cxnSp>
        <p:nvCxnSpPr>
          <p:cNvPr id="244" name="Google Shape;244;p13"/>
          <p:cNvCxnSpPr>
            <a:stCxn id="242" idx="2"/>
          </p:cNvCxnSpPr>
          <p:nvPr/>
        </p:nvCxnSpPr>
        <p:spPr>
          <a:xfrm flipH="1">
            <a:off x="4134950" y="2796225"/>
            <a:ext cx="428100" cy="2847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245" name="Google Shape;245;p13"/>
          <p:cNvCxnSpPr>
            <a:stCxn id="246" idx="1"/>
          </p:cNvCxnSpPr>
          <p:nvPr/>
        </p:nvCxnSpPr>
        <p:spPr>
          <a:xfrm rot="10800000">
            <a:off x="4538600" y="2953988"/>
            <a:ext cx="2128800" cy="45000"/>
          </a:xfrm>
          <a:prstGeom prst="straightConnector1">
            <a:avLst/>
          </a:prstGeom>
          <a:noFill/>
          <a:ln cap="flat" cmpd="sng" w="9525">
            <a:solidFill>
              <a:schemeClr val="dk1"/>
            </a:solidFill>
            <a:prstDash val="solid"/>
            <a:miter lim="800000"/>
            <a:headEnd len="med" w="med" type="triangle"/>
            <a:tailEnd len="med" w="med" type="triangle"/>
          </a:ln>
        </p:spPr>
      </p:cxnSp>
      <p:sp>
        <p:nvSpPr>
          <p:cNvPr id="247" name="Google Shape;247;p13"/>
          <p:cNvSpPr txBox="1"/>
          <p:nvPr/>
        </p:nvSpPr>
        <p:spPr>
          <a:xfrm>
            <a:off x="5924001" y="6429608"/>
            <a:ext cx="3261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Verdana"/>
                <a:ea typeface="Verdana"/>
                <a:cs typeface="Verdana"/>
                <a:sym typeface="Verdana"/>
              </a:rPr>
              <a:t>Adapted from PBIS.org Implementation Blueprint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Verdana"/>
                <a:ea typeface="Verdana"/>
                <a:cs typeface="Verdana"/>
                <a:sym typeface="Verdana"/>
              </a:rPr>
              <a:t>Oregon Systems Coach Manual, 2013</a:t>
            </a:r>
            <a:endParaRPr b="0" i="0" sz="1400" u="none" cap="none" strike="noStrike">
              <a:solidFill>
                <a:srgbClr val="000000"/>
              </a:solidFill>
              <a:latin typeface="Arial"/>
              <a:ea typeface="Arial"/>
              <a:cs typeface="Arial"/>
              <a:sym typeface="Arial"/>
            </a:endParaRPr>
          </a:p>
        </p:txBody>
      </p:sp>
      <p:pic>
        <p:nvPicPr>
          <p:cNvPr id="248" name="Google Shape;248;p13"/>
          <p:cNvPicPr preferRelativeResize="0"/>
          <p:nvPr/>
        </p:nvPicPr>
        <p:blipFill rotWithShape="1">
          <a:blip r:embed="rId3">
            <a:alphaModFix/>
          </a:blip>
          <a:srcRect b="0" l="0" r="0" t="0"/>
          <a:stretch/>
        </p:blipFill>
        <p:spPr>
          <a:xfrm>
            <a:off x="273400" y="328675"/>
            <a:ext cx="1887300" cy="1486539"/>
          </a:xfrm>
          <a:prstGeom prst="rect">
            <a:avLst/>
          </a:prstGeom>
          <a:noFill/>
          <a:ln>
            <a:noFill/>
          </a:ln>
        </p:spPr>
      </p:pic>
      <p:cxnSp>
        <p:nvCxnSpPr>
          <p:cNvPr id="249" name="Google Shape;249;p13"/>
          <p:cNvCxnSpPr/>
          <p:nvPr/>
        </p:nvCxnSpPr>
        <p:spPr>
          <a:xfrm>
            <a:off x="1323033" y="1391571"/>
            <a:ext cx="2267400" cy="191100"/>
          </a:xfrm>
          <a:prstGeom prst="straightConnector1">
            <a:avLst/>
          </a:prstGeom>
          <a:noFill/>
          <a:ln cap="flat" cmpd="sng" w="9525">
            <a:solidFill>
              <a:schemeClr val="dk1"/>
            </a:solidFill>
            <a:prstDash val="solid"/>
            <a:round/>
            <a:headEnd len="sm" w="sm" type="none"/>
            <a:tailEnd len="med" w="med" type="triangle"/>
          </a:ln>
        </p:spPr>
      </p:cxnSp>
      <p:sp>
        <p:nvSpPr>
          <p:cNvPr id="250" name="Google Shape;250;p13"/>
          <p:cNvSpPr/>
          <p:nvPr/>
        </p:nvSpPr>
        <p:spPr>
          <a:xfrm>
            <a:off x="4662781" y="3036441"/>
            <a:ext cx="1582500" cy="568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Administrator</a:t>
            </a:r>
            <a:endParaRPr b="1" i="0" sz="1400" u="none" cap="none" strike="noStrike">
              <a:solidFill>
                <a:srgbClr val="000000"/>
              </a:solidFill>
              <a:latin typeface="Arial"/>
              <a:ea typeface="Arial"/>
              <a:cs typeface="Arial"/>
              <a:sym typeface="Arial"/>
            </a:endParaRPr>
          </a:p>
        </p:txBody>
      </p:sp>
      <p:cxnSp>
        <p:nvCxnSpPr>
          <p:cNvPr id="251" name="Google Shape;251;p13"/>
          <p:cNvCxnSpPr>
            <a:stCxn id="242" idx="2"/>
          </p:cNvCxnSpPr>
          <p:nvPr/>
        </p:nvCxnSpPr>
        <p:spPr>
          <a:xfrm>
            <a:off x="4563050" y="2796225"/>
            <a:ext cx="577200" cy="281400"/>
          </a:xfrm>
          <a:prstGeom prst="straightConnector1">
            <a:avLst/>
          </a:prstGeom>
          <a:noFill/>
          <a:ln cap="flat" cmpd="sng" w="9525">
            <a:solidFill>
              <a:schemeClr val="dk1"/>
            </a:solidFill>
            <a:prstDash val="solid"/>
            <a:miter lim="800000"/>
            <a:headEnd len="med" w="med" type="triangle"/>
            <a:tailEnd len="med" w="med" type="triangle"/>
          </a:ln>
        </p:spPr>
      </p:cxnSp>
      <p:sp>
        <p:nvSpPr>
          <p:cNvPr id="252" name="Google Shape;252;p13"/>
          <p:cNvSpPr/>
          <p:nvPr/>
        </p:nvSpPr>
        <p:spPr>
          <a:xfrm>
            <a:off x="2989597" y="4366209"/>
            <a:ext cx="1582500" cy="5682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School Coach</a:t>
            </a:r>
            <a:endParaRPr b="1" i="0" sz="1400" u="none" cap="none" strike="noStrike">
              <a:solidFill>
                <a:srgbClr val="000000"/>
              </a:solidFill>
              <a:latin typeface="Arial"/>
              <a:ea typeface="Arial"/>
              <a:cs typeface="Arial"/>
              <a:sym typeface="Arial"/>
            </a:endParaRPr>
          </a:p>
        </p:txBody>
      </p:sp>
      <p:sp>
        <p:nvSpPr>
          <p:cNvPr id="253" name="Google Shape;253;p13"/>
          <p:cNvSpPr/>
          <p:nvPr/>
        </p:nvSpPr>
        <p:spPr>
          <a:xfrm>
            <a:off x="4753581" y="4366209"/>
            <a:ext cx="1582500" cy="568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Administrator</a:t>
            </a:r>
            <a:endParaRPr b="1" i="0" sz="1400" u="none" cap="none" strike="noStrike">
              <a:solidFill>
                <a:srgbClr val="000000"/>
              </a:solidFill>
              <a:latin typeface="Arial"/>
              <a:ea typeface="Arial"/>
              <a:cs typeface="Arial"/>
              <a:sym typeface="Arial"/>
            </a:endParaRPr>
          </a:p>
        </p:txBody>
      </p:sp>
      <p:cxnSp>
        <p:nvCxnSpPr>
          <p:cNvPr descr="green rectangle with word coaching" id="254" name="Google Shape;254;p13"/>
          <p:cNvCxnSpPr>
            <a:stCxn id="253" idx="2"/>
          </p:cNvCxnSpPr>
          <p:nvPr/>
        </p:nvCxnSpPr>
        <p:spPr>
          <a:xfrm flipH="1">
            <a:off x="4867131" y="4934409"/>
            <a:ext cx="677700" cy="2634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255" name="Google Shape;255;p13"/>
          <p:cNvCxnSpPr/>
          <p:nvPr/>
        </p:nvCxnSpPr>
        <p:spPr>
          <a:xfrm>
            <a:off x="4069400" y="4914763"/>
            <a:ext cx="577200" cy="281400"/>
          </a:xfrm>
          <a:prstGeom prst="straightConnector1">
            <a:avLst/>
          </a:prstGeom>
          <a:noFill/>
          <a:ln cap="flat" cmpd="sng" w="9525">
            <a:solidFill>
              <a:schemeClr val="dk1"/>
            </a:solidFill>
            <a:prstDash val="solid"/>
            <a:miter lim="800000"/>
            <a:headEnd len="med" w="med" type="triangle"/>
            <a:tailEnd len="med" w="med" type="triangle"/>
          </a:ln>
        </p:spPr>
      </p:cxnSp>
      <p:sp>
        <p:nvSpPr>
          <p:cNvPr id="246" name="Google Shape;246;p13"/>
          <p:cNvSpPr txBox="1"/>
          <p:nvPr/>
        </p:nvSpPr>
        <p:spPr>
          <a:xfrm>
            <a:off x="6667400" y="2752688"/>
            <a:ext cx="188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Verdana"/>
                <a:ea typeface="Verdana"/>
                <a:cs typeface="Verdana"/>
                <a:sym typeface="Verdana"/>
              </a:rPr>
              <a:t>Communication:</a:t>
            </a:r>
            <a:r>
              <a:rPr b="0" i="1" lang="en"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Verdana"/>
              <a:ea typeface="Verdana"/>
              <a:cs typeface="Verdana"/>
              <a:sym typeface="Verdana"/>
            </a:endParaRPr>
          </a:p>
        </p:txBody>
      </p:sp>
      <p:sp>
        <p:nvSpPr>
          <p:cNvPr id="256" name="Google Shape;256;p13"/>
          <p:cNvSpPr txBox="1"/>
          <p:nvPr/>
        </p:nvSpPr>
        <p:spPr>
          <a:xfrm>
            <a:off x="6763033" y="4914769"/>
            <a:ext cx="188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Verdana"/>
                <a:ea typeface="Verdana"/>
                <a:cs typeface="Verdana"/>
                <a:sym typeface="Verdana"/>
              </a:rPr>
              <a:t>Communication:</a:t>
            </a:r>
            <a:r>
              <a:rPr b="0" i="1" lang="en"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Verdana"/>
              <a:ea typeface="Verdana"/>
              <a:cs typeface="Verdana"/>
              <a:sym typeface="Verdana"/>
            </a:endParaRPr>
          </a:p>
        </p:txBody>
      </p:sp>
      <p:cxnSp>
        <p:nvCxnSpPr>
          <p:cNvPr id="257" name="Google Shape;257;p13"/>
          <p:cNvCxnSpPr/>
          <p:nvPr/>
        </p:nvCxnSpPr>
        <p:spPr>
          <a:xfrm rot="10800000">
            <a:off x="4646600" y="5063756"/>
            <a:ext cx="2128800" cy="45000"/>
          </a:xfrm>
          <a:prstGeom prst="straightConnector1">
            <a:avLst/>
          </a:prstGeom>
          <a:noFill/>
          <a:ln cap="flat" cmpd="sng" w="9525">
            <a:solidFill>
              <a:schemeClr val="dk1"/>
            </a:solidFill>
            <a:prstDash val="solid"/>
            <a:miter lim="800000"/>
            <a:headEnd len="med" w="med" type="triangle"/>
            <a:tailEnd len="med" w="med" type="triangle"/>
          </a:ln>
        </p:spPr>
      </p:cxnSp>
      <p:sp>
        <p:nvSpPr>
          <p:cNvPr id="258" name="Google Shape;258;p13"/>
          <p:cNvSpPr txBox="1"/>
          <p:nvPr/>
        </p:nvSpPr>
        <p:spPr>
          <a:xfrm>
            <a:off x="1151350" y="1881325"/>
            <a:ext cx="14211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Verdana"/>
                <a:ea typeface="Verdana"/>
                <a:cs typeface="Verdana"/>
                <a:sym typeface="Verdana"/>
              </a:rPr>
              <a:t>PBIS.org Implementation Blueprint and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Verdana"/>
                <a:ea typeface="Verdana"/>
                <a:cs typeface="Verdana"/>
                <a:sym typeface="Verdana"/>
              </a:rPr>
              <a:t>Oregon Systems Coach Manual, 2013</a:t>
            </a:r>
            <a:endParaRPr b="0" i="0" sz="600" u="none" cap="none" strike="noStrike">
              <a:solidFill>
                <a:srgbClr val="000000"/>
              </a:solidFill>
              <a:latin typeface="Arial"/>
              <a:ea typeface="Arial"/>
              <a:cs typeface="Arial"/>
              <a:sym typeface="Arial"/>
            </a:endParaRPr>
          </a:p>
        </p:txBody>
      </p:sp>
      <p:sp>
        <p:nvSpPr>
          <p:cNvPr id="259" name="Google Shape;259;p13"/>
          <p:cNvSpPr txBox="1"/>
          <p:nvPr>
            <p:ph type="title"/>
          </p:nvPr>
        </p:nvSpPr>
        <p:spPr>
          <a:xfrm>
            <a:off x="3340608" y="228600"/>
            <a:ext cx="5574791" cy="898642"/>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 sz="2800"/>
              <a:t>The “How To” of Coaching</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9" name="Shape 1309"/>
        <p:cNvGrpSpPr/>
        <p:nvPr/>
      </p:nvGrpSpPr>
      <p:grpSpPr>
        <a:xfrm>
          <a:off x="0" y="0"/>
          <a:ext cx="0" cy="0"/>
          <a:chOff x="0" y="0"/>
          <a:chExt cx="0" cy="0"/>
        </a:xfrm>
      </p:grpSpPr>
      <p:sp>
        <p:nvSpPr>
          <p:cNvPr id="1310" name="Google Shape;1310;p11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Evaluation</a:t>
            </a:r>
            <a:endParaRPr/>
          </a:p>
        </p:txBody>
      </p:sp>
      <p:pic>
        <p:nvPicPr>
          <p:cNvPr descr="A group of people sitting around a chalkboard&#10;&#10;Description automatically generated" id="1311" name="Google Shape;1311;p117"/>
          <p:cNvPicPr preferRelativeResize="0"/>
          <p:nvPr/>
        </p:nvPicPr>
        <p:blipFill rotWithShape="1">
          <a:blip r:embed="rId3">
            <a:alphaModFix/>
          </a:blip>
          <a:srcRect b="0" l="0" r="0" t="0"/>
          <a:stretch/>
        </p:blipFill>
        <p:spPr>
          <a:xfrm>
            <a:off x="1081923" y="1447800"/>
            <a:ext cx="6980151" cy="45719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111"/>
              <a:buFont typeface="Verdana"/>
              <a:buNone/>
            </a:pPr>
            <a:r>
              <a:rPr lang="en" sz="3700"/>
              <a:t>Learning Intentions </a:t>
            </a:r>
            <a:br>
              <a:rPr lang="en" sz="3700"/>
            </a:br>
            <a:r>
              <a:rPr lang="en" sz="3700"/>
              <a:t>Systems Coaching Institute 101</a:t>
            </a:r>
            <a:endParaRPr/>
          </a:p>
        </p:txBody>
      </p:sp>
      <p:sp>
        <p:nvSpPr>
          <p:cNvPr id="265" name="Google Shape;265;p14"/>
          <p:cNvSpPr txBox="1"/>
          <p:nvPr>
            <p:ph idx="1" type="body"/>
          </p:nvPr>
        </p:nvSpPr>
        <p:spPr>
          <a:xfrm>
            <a:off x="228600" y="1600201"/>
            <a:ext cx="8686799" cy="5029199"/>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640"/>
              </a:spcBef>
              <a:spcAft>
                <a:spcPts val="0"/>
              </a:spcAft>
              <a:buClr>
                <a:schemeClr val="dk1"/>
              </a:buClr>
              <a:buSzPts val="2400"/>
              <a:buChar char="•"/>
            </a:pPr>
            <a:r>
              <a:rPr lang="en" sz="2400"/>
              <a:t>Develop an awareness of VA’s six core components of MTSS, as defined by the VTSS Implementation Matrix</a:t>
            </a:r>
            <a:endParaRPr/>
          </a:p>
          <a:p>
            <a:pPr indent="-381000" lvl="0" marL="457200" rtl="0" algn="l">
              <a:lnSpc>
                <a:spcPct val="90000"/>
              </a:lnSpc>
              <a:spcBef>
                <a:spcPts val="0"/>
              </a:spcBef>
              <a:spcAft>
                <a:spcPts val="0"/>
              </a:spcAft>
              <a:buClr>
                <a:srgbClr val="4372C3"/>
              </a:buClr>
              <a:buSzPts val="2400"/>
              <a:buChar char="•"/>
            </a:pPr>
            <a:r>
              <a:rPr lang="en" sz="2400">
                <a:solidFill>
                  <a:schemeClr val="accent5"/>
                </a:solidFill>
              </a:rPr>
              <a:t>Understand the role of a division systems coach and how to use the highlighted coaching tools: VTSS Coaching Checklist, Managing Complex Change Chart </a:t>
            </a:r>
            <a:endParaRPr/>
          </a:p>
          <a:p>
            <a:pPr indent="-381000" lvl="0" marL="457200" rtl="0" algn="l">
              <a:lnSpc>
                <a:spcPct val="90000"/>
              </a:lnSpc>
              <a:spcBef>
                <a:spcPts val="0"/>
              </a:spcBef>
              <a:spcAft>
                <a:spcPts val="0"/>
              </a:spcAft>
              <a:buClr>
                <a:schemeClr val="dk1"/>
              </a:buClr>
              <a:buSzPts val="2400"/>
              <a:buChar char="•"/>
            </a:pPr>
            <a:r>
              <a:rPr lang="en" sz="2400"/>
              <a:t>Apply the lens of coaching to the Aligned Organizational Structure VTSS component</a:t>
            </a:r>
            <a:endParaRPr/>
          </a:p>
          <a:p>
            <a:pPr indent="-381000" lvl="0" marL="457200" rtl="0" algn="l">
              <a:lnSpc>
                <a:spcPct val="90000"/>
              </a:lnSpc>
              <a:spcBef>
                <a:spcPts val="0"/>
              </a:spcBef>
              <a:spcAft>
                <a:spcPts val="0"/>
              </a:spcAft>
              <a:buClr>
                <a:srgbClr val="4372C3"/>
              </a:buClr>
              <a:buSzPts val="2400"/>
              <a:buChar char="•"/>
            </a:pPr>
            <a:r>
              <a:rPr lang="en" sz="2400">
                <a:solidFill>
                  <a:schemeClr val="accent5"/>
                </a:solidFill>
              </a:rPr>
              <a:t>Explore two components of the NIRN Coaching Profile: Creating an Enabling and Collaborative Context and Performance Feedback</a:t>
            </a:r>
            <a:endParaRPr/>
          </a:p>
          <a:p>
            <a:pPr indent="-381000" lvl="0" marL="457200" rtl="0" algn="l">
              <a:lnSpc>
                <a:spcPct val="90000"/>
              </a:lnSpc>
              <a:spcBef>
                <a:spcPts val="0"/>
              </a:spcBef>
              <a:spcAft>
                <a:spcPts val="0"/>
              </a:spcAft>
              <a:buClr>
                <a:schemeClr val="dk1"/>
              </a:buClr>
              <a:buSzPts val="2400"/>
              <a:buChar char="•"/>
            </a:pPr>
            <a:r>
              <a:rPr lang="en" sz="2400"/>
              <a:t>Begin to examine and apply communication skills through guided practice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5"/>
          <p:cNvSpPr txBox="1"/>
          <p:nvPr>
            <p:ph type="title"/>
          </p:nvPr>
        </p:nvSpPr>
        <p:spPr>
          <a:xfrm>
            <a:off x="628650" y="365125"/>
            <a:ext cx="78867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sz="6600">
                <a:solidFill>
                  <a:srgbClr val="84B2F6"/>
                </a:solidFill>
              </a:rPr>
              <a:t>LET’S</a:t>
            </a:r>
            <a:endParaRPr/>
          </a:p>
        </p:txBody>
      </p:sp>
      <p:pic>
        <p:nvPicPr>
          <p:cNvPr descr="A hand writing on a white board&#10;&#10;Description automatically generated" id="271" name="Google Shape;271;p15"/>
          <p:cNvPicPr preferRelativeResize="0"/>
          <p:nvPr/>
        </p:nvPicPr>
        <p:blipFill rotWithShape="1">
          <a:blip r:embed="rId3">
            <a:alphaModFix/>
          </a:blip>
          <a:srcRect b="0" l="0" r="0" t="0"/>
          <a:stretch/>
        </p:blipFill>
        <p:spPr>
          <a:xfrm>
            <a:off x="1705808" y="1604608"/>
            <a:ext cx="6279399" cy="5154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6"/>
          <p:cNvSpPr txBox="1"/>
          <p:nvPr>
            <p:ph type="title"/>
          </p:nvPr>
        </p:nvSpPr>
        <p:spPr>
          <a:xfrm>
            <a:off x="-201667" y="354615"/>
            <a:ext cx="7886700" cy="93815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sz="9600">
                <a:solidFill>
                  <a:srgbClr val="84B2F6"/>
                </a:solidFill>
              </a:rPr>
              <a:t>Time for a… </a:t>
            </a:r>
            <a:endParaRPr/>
          </a:p>
        </p:txBody>
      </p:sp>
      <p:pic>
        <p:nvPicPr>
          <p:cNvPr descr="A notebook with a pen and glasses&#10;&#10;Description automatically generated" id="278" name="Google Shape;278;p16"/>
          <p:cNvPicPr preferRelativeResize="0"/>
          <p:nvPr/>
        </p:nvPicPr>
        <p:blipFill rotWithShape="1">
          <a:blip r:embed="rId3">
            <a:alphaModFix/>
          </a:blip>
          <a:srcRect b="0" l="0" r="0" t="0"/>
          <a:stretch/>
        </p:blipFill>
        <p:spPr>
          <a:xfrm>
            <a:off x="0" y="1474300"/>
            <a:ext cx="9144003" cy="52984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7"/>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SCI 101 Review Results</a:t>
            </a:r>
            <a:endParaRPr/>
          </a:p>
        </p:txBody>
      </p:sp>
      <p:pic>
        <p:nvPicPr>
          <p:cNvPr descr="A clock and pencils on a table&#10;&#10;Description automatically generated" id="284" name="Google Shape;284;p17"/>
          <p:cNvPicPr preferRelativeResize="0"/>
          <p:nvPr/>
        </p:nvPicPr>
        <p:blipFill rotWithShape="1">
          <a:blip r:embed="rId3">
            <a:alphaModFix/>
          </a:blip>
          <a:srcRect b="0" l="0" r="0" t="0"/>
          <a:stretch/>
        </p:blipFill>
        <p:spPr>
          <a:xfrm>
            <a:off x="628650" y="1766225"/>
            <a:ext cx="7886701" cy="4177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a15433797a_0_0"/>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400"/>
              <a:buFont typeface="Verdana"/>
              <a:buNone/>
            </a:pPr>
            <a:r>
              <a:rPr lang="en" sz="3400"/>
              <a:t>Systems Coaching Institute 102</a:t>
            </a:r>
            <a:br>
              <a:rPr lang="en" sz="3400"/>
            </a:br>
            <a:r>
              <a:rPr lang="en" sz="3400"/>
              <a:t>Learning Intentions</a:t>
            </a:r>
            <a:endParaRPr/>
          </a:p>
        </p:txBody>
      </p:sp>
      <p:sp>
        <p:nvSpPr>
          <p:cNvPr id="290" name="Google Shape;290;g2a15433797a_0_0"/>
          <p:cNvSpPr txBox="1"/>
          <p:nvPr>
            <p:ph idx="4294967295" type="body"/>
          </p:nvPr>
        </p:nvSpPr>
        <p:spPr>
          <a:xfrm>
            <a:off x="136525" y="1728788"/>
            <a:ext cx="8871000" cy="5399100"/>
          </a:xfrm>
          <a:prstGeom prst="rect">
            <a:avLst/>
          </a:prstGeom>
          <a:noFill/>
          <a:ln>
            <a:noFill/>
          </a:ln>
        </p:spPr>
        <p:txBody>
          <a:bodyPr anchorCtr="0" anchor="t" bIns="45700" lIns="91425" spcFirstLastPara="1" rIns="91425" wrap="square" tIns="45700">
            <a:noAutofit/>
          </a:bodyPr>
          <a:lstStyle/>
          <a:p>
            <a:pPr indent="-193675" lvl="0" marL="228600" rtl="0" algn="l">
              <a:lnSpc>
                <a:spcPct val="100000"/>
              </a:lnSpc>
              <a:spcBef>
                <a:spcPts val="0"/>
              </a:spcBef>
              <a:spcAft>
                <a:spcPts val="0"/>
              </a:spcAft>
              <a:buClr>
                <a:schemeClr val="dk1"/>
              </a:buClr>
              <a:buSzPts val="550"/>
              <a:buNone/>
            </a:pPr>
            <a:r>
              <a:t/>
            </a:r>
            <a:endParaRPr b="1" sz="2000">
              <a:solidFill>
                <a:srgbClr val="000000"/>
              </a:solidFill>
              <a:highlight>
                <a:srgbClr val="FFF2CC"/>
              </a:highlight>
            </a:endParaRPr>
          </a:p>
          <a:p>
            <a:pPr indent="-381000" lvl="0" marL="457200" rtl="0" algn="l">
              <a:lnSpc>
                <a:spcPct val="100000"/>
              </a:lnSpc>
              <a:spcBef>
                <a:spcPts val="0"/>
              </a:spcBef>
              <a:spcAft>
                <a:spcPts val="0"/>
              </a:spcAft>
              <a:buClr>
                <a:srgbClr val="00212C"/>
              </a:buClr>
              <a:buSzPts val="1300"/>
              <a:buFont typeface="Verdana"/>
              <a:buChar char="●"/>
            </a:pPr>
            <a:r>
              <a:rPr lang="en" sz="2000">
                <a:solidFill>
                  <a:srgbClr val="000000"/>
                </a:solidFill>
              </a:rPr>
              <a:t>Understand the importance of </a:t>
            </a:r>
            <a:r>
              <a:rPr b="1" lang="en" sz="2000">
                <a:solidFill>
                  <a:srgbClr val="000000"/>
                </a:solidFill>
              </a:rPr>
              <a:t>teams</a:t>
            </a:r>
            <a:r>
              <a:rPr lang="en" sz="2000">
                <a:solidFill>
                  <a:srgbClr val="000000"/>
                </a:solidFill>
              </a:rPr>
              <a:t> in the work of systems that impact change</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Understand and facilitate the development of highly </a:t>
            </a:r>
            <a:r>
              <a:rPr b="1" lang="en" sz="2000">
                <a:solidFill>
                  <a:srgbClr val="000000"/>
                </a:solidFill>
              </a:rPr>
              <a:t>effective</a:t>
            </a:r>
            <a:r>
              <a:rPr lang="en" sz="2000">
                <a:solidFill>
                  <a:srgbClr val="000000"/>
                </a:solidFill>
              </a:rPr>
              <a:t> teams</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Identify, choose and implement strategies/structures for enhancing team </a:t>
            </a:r>
            <a:r>
              <a:rPr b="1" lang="en" sz="2000">
                <a:solidFill>
                  <a:srgbClr val="000000"/>
                </a:solidFill>
              </a:rPr>
              <a:t>functioning </a:t>
            </a:r>
            <a:endParaRPr b="1"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Understand, apply and uphold concepts of emotional intelligence, accountability, engagement and collaborative decision making within a team structure</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Utilize effective </a:t>
            </a:r>
            <a:r>
              <a:rPr b="1" lang="en" sz="2000">
                <a:solidFill>
                  <a:srgbClr val="000000"/>
                </a:solidFill>
              </a:rPr>
              <a:t>communication</a:t>
            </a:r>
            <a:r>
              <a:rPr lang="en" sz="2000">
                <a:solidFill>
                  <a:srgbClr val="000000"/>
                </a:solidFill>
              </a:rPr>
              <a:t> and other coaching techniques to impact systems change</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Coach the development of the system and support structures</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Create and utilize a </a:t>
            </a:r>
            <a:r>
              <a:rPr b="1" lang="en" sz="2000">
                <a:solidFill>
                  <a:srgbClr val="000000"/>
                </a:solidFill>
              </a:rPr>
              <a:t>Coaching</a:t>
            </a:r>
            <a:r>
              <a:rPr lang="en" sz="2000">
                <a:solidFill>
                  <a:srgbClr val="000000"/>
                </a:solidFill>
              </a:rPr>
              <a:t> Service Delivery Plan and ongoing self-reflection</a:t>
            </a:r>
            <a:endParaRPr sz="2000">
              <a:solidFill>
                <a:srgbClr val="000000"/>
              </a:solidFill>
            </a:endParaRPr>
          </a:p>
          <a:p>
            <a:pPr indent="0" lvl="0" marL="0" rtl="0" algn="l">
              <a:lnSpc>
                <a:spcPct val="100000"/>
              </a:lnSpc>
              <a:spcBef>
                <a:spcPts val="0"/>
              </a:spcBef>
              <a:spcAft>
                <a:spcPts val="0"/>
              </a:spcAft>
              <a:buClr>
                <a:schemeClr val="dk1"/>
              </a:buClr>
              <a:buSzPts val="3200"/>
              <a:buNone/>
            </a:pPr>
            <a:r>
              <a:t/>
            </a:r>
            <a:endParaRPr sz="2000">
              <a:solidFill>
                <a:srgbClr val="000000"/>
              </a:solidFill>
            </a:endParaRPr>
          </a:p>
          <a:p>
            <a:pPr indent="0" lvl="0" marL="457200" rtl="0" algn="l">
              <a:lnSpc>
                <a:spcPct val="100000"/>
              </a:lnSpc>
              <a:spcBef>
                <a:spcPts val="0"/>
              </a:spcBef>
              <a:spcAft>
                <a:spcPts val="0"/>
              </a:spcAft>
              <a:buClr>
                <a:schemeClr val="dk1"/>
              </a:buClr>
              <a:buSzPts val="3200"/>
              <a:buNone/>
            </a:pPr>
            <a:r>
              <a:t/>
            </a:r>
            <a:endParaRPr sz="2000">
              <a:solidFill>
                <a:srgbClr val="000000"/>
              </a:solidFill>
            </a:endParaRPr>
          </a:p>
          <a:p>
            <a:pPr indent="0" lvl="0" marL="457200" rtl="0" algn="l">
              <a:lnSpc>
                <a:spcPct val="100000"/>
              </a:lnSpc>
              <a:spcBef>
                <a:spcPts val="0"/>
              </a:spcBef>
              <a:spcAft>
                <a:spcPts val="0"/>
              </a:spcAft>
              <a:buClr>
                <a:schemeClr val="dk1"/>
              </a:buClr>
              <a:buSzPts val="3200"/>
              <a:buNone/>
            </a:pPr>
            <a:r>
              <a:t/>
            </a:r>
            <a:endParaRPr sz="20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18"/>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
              <a:t>The Three Principles that Guide Systems Work</a:t>
            </a:r>
            <a:endParaRPr/>
          </a:p>
        </p:txBody>
      </p:sp>
      <p:sp>
        <p:nvSpPr>
          <p:cNvPr id="297" name="Google Shape;297;p18"/>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
              <a:t>Understand the system to understand outcomes.</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
              <a:t>Systems-level change is an intentional and continuous process.</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rPr lang="en"/>
              <a:t>Systems-level change is an adaptive challenge.</a:t>
            </a:r>
            <a:endParaRPr/>
          </a:p>
          <a:p>
            <a:pPr indent="0" lvl="0" marL="0" rtl="0" algn="l">
              <a:lnSpc>
                <a:spcPct val="90000"/>
              </a:lnSpc>
              <a:spcBef>
                <a:spcPts val="1000"/>
              </a:spcBef>
              <a:spcAft>
                <a:spcPts val="0"/>
              </a:spcAft>
              <a:buSzPts val="1800"/>
              <a:buNone/>
            </a:pPr>
            <a:r>
              <a:t/>
            </a:r>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19"/>
          <p:cNvSpPr txBox="1"/>
          <p:nvPr>
            <p:ph type="title"/>
          </p:nvPr>
        </p:nvSpPr>
        <p:spPr>
          <a:xfrm>
            <a:off x="2743200" y="256814"/>
            <a:ext cx="5943600" cy="1143000"/>
          </a:xfrm>
          <a:prstGeom prst="rect">
            <a:avLst/>
          </a:prstGeom>
          <a:solidFill>
            <a:srgbClr val="003369"/>
          </a:solidFill>
          <a:ln cap="flat" cmpd="sng" w="9525">
            <a:solidFill>
              <a:schemeClr val="lt1"/>
            </a:solidFill>
            <a:prstDash val="solid"/>
            <a:round/>
            <a:headEnd len="sm" w="sm" type="none"/>
            <a:tailEnd len="sm" w="sm" type="none"/>
          </a:ln>
        </p:spPr>
        <p:txBody>
          <a:bodyPr anchorCtr="0" anchor="ctr" bIns="45700" lIns="91425" spcFirstLastPara="1" rIns="91425" wrap="square" tIns="45700">
            <a:normAutofit fontScale="90000"/>
          </a:bodyPr>
          <a:lstStyle/>
          <a:p>
            <a:pPr indent="0" lvl="0" marL="0" rtl="0" algn="l">
              <a:lnSpc>
                <a:spcPct val="90000"/>
              </a:lnSpc>
              <a:spcBef>
                <a:spcPts val="1000"/>
              </a:spcBef>
              <a:spcAft>
                <a:spcPts val="0"/>
              </a:spcAft>
              <a:buClr>
                <a:schemeClr val="dk1"/>
              </a:buClr>
              <a:buSzPct val="39426"/>
              <a:buFont typeface="Arial"/>
              <a:buNone/>
            </a:pPr>
            <a:r>
              <a:rPr lang="en" sz="3100">
                <a:latin typeface="Verdana"/>
                <a:ea typeface="Verdana"/>
                <a:cs typeface="Verdana"/>
                <a:sym typeface="Verdana"/>
              </a:rPr>
              <a:t>Let’s Talk: Understand the system to understand outcomes.</a:t>
            </a:r>
            <a:endParaRPr sz="4100"/>
          </a:p>
        </p:txBody>
      </p:sp>
      <p:sp>
        <p:nvSpPr>
          <p:cNvPr id="303" name="Google Shape;303;p19"/>
          <p:cNvSpPr txBox="1"/>
          <p:nvPr/>
        </p:nvSpPr>
        <p:spPr>
          <a:xfrm>
            <a:off x="453750" y="1475525"/>
            <a:ext cx="8236500" cy="4184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100"/>
              <a:buFont typeface="Verdana"/>
              <a:buNone/>
            </a:pPr>
            <a:r>
              <a:t/>
            </a:r>
            <a:endParaRPr b="0" i="0" sz="2400" u="none" cap="none" strike="noStrike">
              <a:solidFill>
                <a:srgbClr val="444746"/>
              </a:solidFill>
              <a:latin typeface="Verdana"/>
              <a:ea typeface="Verdana"/>
              <a:cs typeface="Verdana"/>
              <a:sym typeface="Verdana"/>
            </a:endParaRPr>
          </a:p>
          <a:p>
            <a:pPr indent="0" lvl="0" marL="0" marR="0" rtl="0" algn="l">
              <a:lnSpc>
                <a:spcPct val="90000"/>
              </a:lnSpc>
              <a:spcBef>
                <a:spcPts val="0"/>
              </a:spcBef>
              <a:spcAft>
                <a:spcPts val="0"/>
              </a:spcAft>
              <a:buClr>
                <a:srgbClr val="444746"/>
              </a:buClr>
              <a:buSzPts val="1100"/>
              <a:buFont typeface="Verdana"/>
              <a:buNone/>
            </a:pPr>
            <a:r>
              <a:rPr b="0" i="0" lang="en" sz="2400" u="sng" cap="none" strike="noStrike">
                <a:solidFill>
                  <a:srgbClr val="444746"/>
                </a:solidFill>
                <a:latin typeface="Verdana"/>
                <a:ea typeface="Verdana"/>
                <a:cs typeface="Verdana"/>
                <a:sym typeface="Verdana"/>
              </a:rPr>
              <a:t>Principal 1-Understanding the systems.</a:t>
            </a:r>
            <a:endParaRPr b="0" i="0" sz="2400" u="sng" cap="none" strike="noStrike">
              <a:solidFill>
                <a:srgbClr val="444746"/>
              </a:solidFill>
              <a:latin typeface="Verdana"/>
              <a:ea typeface="Verdana"/>
              <a:cs typeface="Verdana"/>
              <a:sym typeface="Verdana"/>
            </a:endParaRPr>
          </a:p>
          <a:p>
            <a:pPr indent="-387350" lvl="0" marL="457200" marR="0" rtl="0" algn="l">
              <a:lnSpc>
                <a:spcPct val="90000"/>
              </a:lnSpc>
              <a:spcBef>
                <a:spcPts val="0"/>
              </a:spcBef>
              <a:spcAft>
                <a:spcPts val="0"/>
              </a:spcAft>
              <a:buClr>
                <a:schemeClr val="dk1"/>
              </a:buClr>
              <a:buSzPts val="1100"/>
              <a:buFont typeface="Verdana"/>
              <a:buNone/>
            </a:pPr>
            <a:r>
              <a:t/>
            </a:r>
            <a:endParaRPr b="0" i="0" sz="2400" u="none" cap="none" strike="noStrike">
              <a:solidFill>
                <a:srgbClr val="444746"/>
              </a:solidFill>
              <a:latin typeface="Verdana"/>
              <a:ea typeface="Verdana"/>
              <a:cs typeface="Verdana"/>
              <a:sym typeface="Verdana"/>
            </a:endParaRPr>
          </a:p>
          <a:p>
            <a:pPr indent="-381000" lvl="0" marL="457200" marR="0" rtl="0" algn="l">
              <a:lnSpc>
                <a:spcPct val="90000"/>
              </a:lnSpc>
              <a:spcBef>
                <a:spcPts val="0"/>
              </a:spcBef>
              <a:spcAft>
                <a:spcPts val="0"/>
              </a:spcAft>
              <a:buClr>
                <a:srgbClr val="444746"/>
              </a:buClr>
              <a:buSzPts val="2400"/>
              <a:buFont typeface="Verdana"/>
              <a:buAutoNum type="arabicPeriod"/>
            </a:pPr>
            <a:r>
              <a:rPr b="0" i="0" lang="en" sz="2400" u="none" cap="none" strike="noStrike">
                <a:solidFill>
                  <a:srgbClr val="444746"/>
                </a:solidFill>
                <a:latin typeface="Verdana"/>
                <a:ea typeface="Verdana"/>
                <a:cs typeface="Verdana"/>
                <a:sym typeface="Verdana"/>
              </a:rPr>
              <a:t>What do systems-level principles mean to me?</a:t>
            </a:r>
            <a:endParaRPr b="0" i="0" sz="2400" u="none" cap="none" strike="noStrike">
              <a:solidFill>
                <a:srgbClr val="444746"/>
              </a:solidFill>
              <a:latin typeface="Verdana"/>
              <a:ea typeface="Verdana"/>
              <a:cs typeface="Verdana"/>
              <a:sym typeface="Verdana"/>
            </a:endParaRPr>
          </a:p>
          <a:p>
            <a:pPr indent="-304800" lvl="0" marL="914400" marR="0" rtl="0" algn="l">
              <a:lnSpc>
                <a:spcPct val="90000"/>
              </a:lnSpc>
              <a:spcBef>
                <a:spcPts val="0"/>
              </a:spcBef>
              <a:spcAft>
                <a:spcPts val="0"/>
              </a:spcAft>
              <a:buClr>
                <a:schemeClr val="dk1"/>
              </a:buClr>
              <a:buSzPts val="2400"/>
              <a:buFont typeface="Verdana"/>
              <a:buNone/>
            </a:pPr>
            <a:r>
              <a:t/>
            </a:r>
            <a:endParaRPr b="0" i="0" sz="2400" u="none" cap="none" strike="noStrike">
              <a:solidFill>
                <a:srgbClr val="444746"/>
              </a:solidFill>
              <a:latin typeface="Verdana"/>
              <a:ea typeface="Verdana"/>
              <a:cs typeface="Verdana"/>
              <a:sym typeface="Verdana"/>
            </a:endParaRPr>
          </a:p>
          <a:p>
            <a:pPr indent="-381000" lvl="0" marL="457200" marR="0" rtl="0" algn="l">
              <a:lnSpc>
                <a:spcPct val="90000"/>
              </a:lnSpc>
              <a:spcBef>
                <a:spcPts val="0"/>
              </a:spcBef>
              <a:spcAft>
                <a:spcPts val="0"/>
              </a:spcAft>
              <a:buClr>
                <a:srgbClr val="444746"/>
              </a:buClr>
              <a:buSzPts val="2400"/>
              <a:buFont typeface="Verdana"/>
              <a:buAutoNum type="arabicPeriod"/>
            </a:pPr>
            <a:r>
              <a:rPr b="0" i="0" lang="en" sz="2400" u="none" cap="none" strike="noStrike">
                <a:solidFill>
                  <a:srgbClr val="444746"/>
                </a:solidFill>
                <a:latin typeface="Verdana"/>
                <a:ea typeface="Verdana"/>
                <a:cs typeface="Verdana"/>
                <a:sym typeface="Verdana"/>
              </a:rPr>
              <a:t>Is the idea of seeing the systems new for you, or are you familiar with the concept?</a:t>
            </a:r>
            <a:endParaRPr b="0" i="0" sz="2400" u="none" cap="none" strike="noStrike">
              <a:solidFill>
                <a:srgbClr val="444746"/>
              </a:solidFill>
              <a:latin typeface="Verdana"/>
              <a:ea typeface="Verdana"/>
              <a:cs typeface="Verdana"/>
              <a:sym typeface="Verdana"/>
            </a:endParaRPr>
          </a:p>
          <a:p>
            <a:pPr indent="-304800" lvl="0" marL="914400" marR="0" rtl="0" algn="l">
              <a:lnSpc>
                <a:spcPct val="90000"/>
              </a:lnSpc>
              <a:spcBef>
                <a:spcPts val="0"/>
              </a:spcBef>
              <a:spcAft>
                <a:spcPts val="0"/>
              </a:spcAft>
              <a:buClr>
                <a:schemeClr val="dk1"/>
              </a:buClr>
              <a:buSzPts val="2400"/>
              <a:buFont typeface="Verdana"/>
              <a:buNone/>
            </a:pPr>
            <a:r>
              <a:t/>
            </a:r>
            <a:endParaRPr b="0" i="0" sz="2400" u="none" cap="none" strike="noStrike">
              <a:solidFill>
                <a:srgbClr val="444746"/>
              </a:solidFill>
              <a:latin typeface="Verdana"/>
              <a:ea typeface="Verdana"/>
              <a:cs typeface="Verdana"/>
              <a:sym typeface="Verdana"/>
            </a:endParaRPr>
          </a:p>
          <a:p>
            <a:pPr indent="-381000" lvl="0" marL="457200" marR="0" rtl="0" algn="l">
              <a:lnSpc>
                <a:spcPct val="90000"/>
              </a:lnSpc>
              <a:spcBef>
                <a:spcPts val="0"/>
              </a:spcBef>
              <a:spcAft>
                <a:spcPts val="0"/>
              </a:spcAft>
              <a:buClr>
                <a:srgbClr val="444746"/>
              </a:buClr>
              <a:buSzPts val="2400"/>
              <a:buFont typeface="Verdana"/>
              <a:buAutoNum type="arabicPeriod"/>
            </a:pPr>
            <a:r>
              <a:rPr b="0" i="0" lang="en" sz="2400" u="none" cap="none" strike="noStrike">
                <a:solidFill>
                  <a:srgbClr val="444746"/>
                </a:solidFill>
                <a:latin typeface="Verdana"/>
                <a:ea typeface="Verdana"/>
                <a:cs typeface="Verdana"/>
                <a:sym typeface="Verdana"/>
              </a:rPr>
              <a:t>Why do you think seeing the system is important to coaching?</a:t>
            </a:r>
            <a:endParaRPr b="0" i="0" sz="2400" u="none" cap="none" strike="noStrike">
              <a:solidFill>
                <a:srgbClr val="444746"/>
              </a:solidFill>
              <a:latin typeface="Verdana"/>
              <a:ea typeface="Verdana"/>
              <a:cs typeface="Verdana"/>
              <a:sym typeface="Verdana"/>
            </a:endParaRPr>
          </a:p>
          <a:p>
            <a:pPr indent="-304800" lvl="0" marL="914400" marR="0" rtl="0" algn="l">
              <a:lnSpc>
                <a:spcPct val="90000"/>
              </a:lnSpc>
              <a:spcBef>
                <a:spcPts val="0"/>
              </a:spcBef>
              <a:spcAft>
                <a:spcPts val="0"/>
              </a:spcAft>
              <a:buClr>
                <a:schemeClr val="dk1"/>
              </a:buClr>
              <a:buSzPts val="2400"/>
              <a:buFont typeface="Verdana"/>
              <a:buNone/>
            </a:pPr>
            <a:r>
              <a:t/>
            </a:r>
            <a:endParaRPr b="0" i="0" sz="2400" u="none" cap="none" strike="noStrike">
              <a:solidFill>
                <a:srgbClr val="444746"/>
              </a:solidFill>
              <a:latin typeface="Verdana"/>
              <a:ea typeface="Verdana"/>
              <a:cs typeface="Verdana"/>
              <a:sym typeface="Verdana"/>
            </a:endParaRPr>
          </a:p>
          <a:p>
            <a:pPr indent="-381000" lvl="0" marL="457200" marR="0" rtl="0" algn="l">
              <a:lnSpc>
                <a:spcPct val="90000"/>
              </a:lnSpc>
              <a:spcBef>
                <a:spcPts val="0"/>
              </a:spcBef>
              <a:spcAft>
                <a:spcPts val="0"/>
              </a:spcAft>
              <a:buClr>
                <a:srgbClr val="444746"/>
              </a:buClr>
              <a:buSzPts val="2400"/>
              <a:buFont typeface="Verdana"/>
              <a:buAutoNum type="arabicPeriod"/>
            </a:pPr>
            <a:r>
              <a:rPr b="0" i="0" lang="en" sz="2400" u="none" cap="none" strike="noStrike">
                <a:solidFill>
                  <a:srgbClr val="444746"/>
                </a:solidFill>
                <a:latin typeface="Verdana"/>
                <a:ea typeface="Verdana"/>
                <a:cs typeface="Verdana"/>
                <a:sym typeface="Verdana"/>
              </a:rPr>
              <a:t>How would you explain the concept of a system to a team?</a:t>
            </a:r>
            <a:endParaRPr b="0" i="0" sz="2400" u="none" cap="none" strike="noStrike">
              <a:solidFill>
                <a:srgbClr val="444746"/>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800"/>
              <a:buFont typeface="Verdana"/>
              <a:buNone/>
            </a:pPr>
            <a:r>
              <a:t/>
            </a:r>
            <a:endParaRPr b="0" i="1" sz="1800" u="none" cap="none" strike="noStrike">
              <a:solidFill>
                <a:srgbClr val="444746"/>
              </a:solidFill>
              <a:latin typeface="Verdana"/>
              <a:ea typeface="Verdana"/>
              <a:cs typeface="Verdana"/>
              <a:sym typeface="Verdana"/>
            </a:endParaRPr>
          </a:p>
          <a:p>
            <a:pPr indent="0" lvl="0" marL="0" marR="0" rtl="0" algn="ctr">
              <a:lnSpc>
                <a:spcPct val="100000"/>
              </a:lnSpc>
              <a:spcBef>
                <a:spcPts val="0"/>
              </a:spcBef>
              <a:spcAft>
                <a:spcPts val="0"/>
              </a:spcAft>
              <a:buClr>
                <a:srgbClr val="444746"/>
              </a:buClr>
              <a:buSzPts val="1800"/>
              <a:buFont typeface="Verdana"/>
              <a:buNone/>
            </a:pPr>
            <a:r>
              <a:rPr b="0" i="1" lang="en" sz="1800" u="none" cap="none" strike="noStrike">
                <a:solidFill>
                  <a:srgbClr val="444746"/>
                </a:solidFill>
                <a:latin typeface="Verdana"/>
                <a:ea typeface="Verdana"/>
                <a:cs typeface="Verdana"/>
                <a:sym typeface="Verdana"/>
              </a:rPr>
              <a:t>Coaching for Systems and Teacher Change</a:t>
            </a:r>
            <a:endParaRPr b="0" i="1" sz="1800" u="none" cap="none" strike="noStrike">
              <a:solidFill>
                <a:srgbClr val="444746"/>
              </a:solidFill>
              <a:latin typeface="Verdana"/>
              <a:ea typeface="Verdana"/>
              <a:cs typeface="Verdana"/>
              <a:sym typeface="Verdana"/>
            </a:endParaRPr>
          </a:p>
          <a:p>
            <a:pPr indent="0" lvl="0" marL="0" marR="0" rtl="0" algn="ctr">
              <a:lnSpc>
                <a:spcPct val="100000"/>
              </a:lnSpc>
              <a:spcBef>
                <a:spcPts val="0"/>
              </a:spcBef>
              <a:spcAft>
                <a:spcPts val="0"/>
              </a:spcAft>
              <a:buClr>
                <a:srgbClr val="444746"/>
              </a:buClr>
              <a:buSzPts val="1800"/>
              <a:buFont typeface="Verdana"/>
              <a:buNone/>
            </a:pPr>
            <a:r>
              <a:rPr b="0" i="0" lang="en" sz="1800" u="none" cap="none" strike="noStrike">
                <a:solidFill>
                  <a:srgbClr val="444746"/>
                </a:solidFill>
                <a:latin typeface="Verdana"/>
                <a:ea typeface="Verdana"/>
                <a:cs typeface="Verdana"/>
                <a:sym typeface="Verdana"/>
              </a:rPr>
              <a:t>Jennifer Pierce; Kimberly St. Martin</a:t>
            </a:r>
            <a:endParaRPr b="0" i="0" sz="1800" u="none" cap="none" strike="noStrike">
              <a:solidFill>
                <a:srgbClr val="444746"/>
              </a:solidFill>
              <a:latin typeface="Verdana"/>
              <a:ea typeface="Verdana"/>
              <a:cs typeface="Verdana"/>
              <a:sym typeface="Verdan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3"/>
          <p:cNvSpPr txBox="1"/>
          <p:nvPr>
            <p:ph type="title"/>
          </p:nvPr>
        </p:nvSpPr>
        <p:spPr>
          <a:xfrm>
            <a:off x="483474" y="209769"/>
            <a:ext cx="8125031"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Greetings Grid</a:t>
            </a:r>
            <a:endParaRPr/>
          </a:p>
        </p:txBody>
      </p:sp>
      <p:graphicFrame>
        <p:nvGraphicFramePr>
          <p:cNvPr id="121" name="Google Shape;121;p3"/>
          <p:cNvGraphicFramePr/>
          <p:nvPr/>
        </p:nvGraphicFramePr>
        <p:xfrm>
          <a:off x="483475" y="1646128"/>
          <a:ext cx="3000000" cy="3000000"/>
        </p:xfrm>
        <a:graphic>
          <a:graphicData uri="http://schemas.openxmlformats.org/drawingml/2006/table">
            <a:tbl>
              <a:tblPr firstRow="1">
                <a:noFill/>
                <a:tableStyleId>{A4783972-589E-4A62-B96C-47FF42CC841B}</a:tableStyleId>
              </a:tblPr>
              <a:tblGrid>
                <a:gridCol w="8125025"/>
              </a:tblGrid>
              <a:tr h="515800">
                <a:tc>
                  <a:txBody>
                    <a:bodyPr/>
                    <a:lstStyle/>
                    <a:p>
                      <a:pPr indent="0" lvl="0" marL="0" marR="0" rtl="0" algn="ctr">
                        <a:lnSpc>
                          <a:spcPct val="115000"/>
                        </a:lnSpc>
                        <a:spcBef>
                          <a:spcPts val="0"/>
                        </a:spcBef>
                        <a:spcAft>
                          <a:spcPts val="0"/>
                        </a:spcAft>
                        <a:buClr>
                          <a:srgbClr val="000000"/>
                        </a:buClr>
                        <a:buSzPts val="1800"/>
                        <a:buFont typeface="Arial"/>
                        <a:buNone/>
                      </a:pPr>
                      <a:r>
                        <a:rPr b="1" lang="en" sz="2400" u="none" cap="none" strike="noStrike">
                          <a:latin typeface="Verdana"/>
                          <a:ea typeface="Verdana"/>
                          <a:cs typeface="Verdana"/>
                          <a:sym typeface="Verdana"/>
                        </a:rPr>
                        <a:t>Getting to Know You</a:t>
                      </a:r>
                      <a:endParaRPr b="1" sz="2400" u="none" cap="none" strike="noStrike">
                        <a:latin typeface="Verdana"/>
                        <a:ea typeface="Verdana"/>
                        <a:cs typeface="Verdana"/>
                        <a:sym typeface="Verdana"/>
                      </a:endParaRPr>
                    </a:p>
                  </a:txBody>
                  <a:tcPr marT="83900" marB="83900" marR="62925" marL="62925"/>
                </a:tc>
              </a:tr>
              <a:tr h="520525">
                <a:tc>
                  <a:txBody>
                    <a:bodyPr/>
                    <a:lstStyle/>
                    <a:p>
                      <a:pPr indent="0" lvl="0" marL="0" marR="0" rtl="0" algn="ctr">
                        <a:lnSpc>
                          <a:spcPct val="115000"/>
                        </a:lnSpc>
                        <a:spcBef>
                          <a:spcPts val="0"/>
                        </a:spcBef>
                        <a:spcAft>
                          <a:spcPts val="0"/>
                        </a:spcAft>
                        <a:buClr>
                          <a:srgbClr val="000000"/>
                        </a:buClr>
                        <a:buSzPts val="1800"/>
                        <a:buFont typeface="Arial"/>
                        <a:buNone/>
                      </a:pPr>
                      <a:r>
                        <a:rPr b="1" lang="en" sz="2400" u="none" cap="none" strike="noStrike"/>
                        <a:t>What is true for you?</a:t>
                      </a:r>
                      <a:endParaRPr b="1" sz="2400" u="none" cap="none" strike="noStrike">
                        <a:latin typeface="Verdana"/>
                        <a:ea typeface="Verdana"/>
                        <a:cs typeface="Verdana"/>
                        <a:sym typeface="Verdana"/>
                      </a:endParaRPr>
                    </a:p>
                  </a:txBody>
                  <a:tcPr marT="83900" marB="83900" marR="62925" marL="62925"/>
                </a:tc>
              </a:tr>
              <a:tr h="3965800">
                <a:tc>
                  <a:txBody>
                    <a:bodyPr/>
                    <a:lstStyle/>
                    <a:p>
                      <a:pPr indent="0" lvl="0" marL="0" marR="0" rtl="0" algn="ctr">
                        <a:lnSpc>
                          <a:spcPct val="150000"/>
                        </a:lnSpc>
                        <a:spcBef>
                          <a:spcPts val="0"/>
                        </a:spcBef>
                        <a:spcAft>
                          <a:spcPts val="0"/>
                        </a:spcAft>
                        <a:buClr>
                          <a:srgbClr val="000000"/>
                        </a:buClr>
                        <a:buSzPts val="1800"/>
                        <a:buFont typeface="Arial"/>
                        <a:buNone/>
                      </a:pPr>
                      <a:r>
                        <a:t/>
                      </a:r>
                      <a:endParaRPr sz="2000" u="none" cap="none" strike="noStrike"/>
                    </a:p>
                    <a:p>
                      <a:pPr indent="0" lvl="0" marL="0" marR="0" rtl="0" algn="ctr">
                        <a:lnSpc>
                          <a:spcPct val="150000"/>
                        </a:lnSpc>
                        <a:spcBef>
                          <a:spcPts val="0"/>
                        </a:spcBef>
                        <a:spcAft>
                          <a:spcPts val="0"/>
                        </a:spcAft>
                        <a:buClr>
                          <a:srgbClr val="000000"/>
                        </a:buClr>
                        <a:buSzPts val="1800"/>
                        <a:buFont typeface="Arial"/>
                        <a:buNone/>
                      </a:pPr>
                      <a:r>
                        <a:rPr lang="en" sz="2000" u="none" cap="none" strike="noStrike"/>
                        <a:t>I have been in education more than more than 10 years.</a:t>
                      </a:r>
                      <a:endParaRPr sz="2000" u="none" cap="none" strike="noStrike"/>
                    </a:p>
                    <a:p>
                      <a:pPr indent="0" lvl="0" marL="0" marR="0" rtl="0" algn="ctr">
                        <a:lnSpc>
                          <a:spcPct val="150000"/>
                        </a:lnSpc>
                        <a:spcBef>
                          <a:spcPts val="1200"/>
                        </a:spcBef>
                        <a:spcAft>
                          <a:spcPts val="0"/>
                        </a:spcAft>
                        <a:buClr>
                          <a:srgbClr val="000000"/>
                        </a:buClr>
                        <a:buSzPts val="1800"/>
                        <a:buFont typeface="Arial"/>
                        <a:buNone/>
                      </a:pPr>
                      <a:r>
                        <a:rPr lang="en" sz="2000" u="none" cap="none" strike="noStrike"/>
                        <a:t>I make an effort to exercise everyday! </a:t>
                      </a:r>
                      <a:endParaRPr sz="2000" u="none" cap="none" strike="noStrike">
                        <a:latin typeface="Verdana"/>
                        <a:ea typeface="Verdana"/>
                        <a:cs typeface="Verdana"/>
                        <a:sym typeface="Verdana"/>
                      </a:endParaRPr>
                    </a:p>
                    <a:p>
                      <a:pPr indent="0" lvl="0" marL="0" marR="0" rtl="0" algn="ctr">
                        <a:lnSpc>
                          <a:spcPct val="150000"/>
                        </a:lnSpc>
                        <a:spcBef>
                          <a:spcPts val="0"/>
                        </a:spcBef>
                        <a:spcAft>
                          <a:spcPts val="0"/>
                        </a:spcAft>
                        <a:buClr>
                          <a:srgbClr val="000000"/>
                        </a:buClr>
                        <a:buSzPts val="1800"/>
                        <a:buFont typeface="Arial"/>
                        <a:buNone/>
                      </a:pPr>
                      <a:r>
                        <a:rPr lang="en" sz="2000" u="none" cap="none" strike="noStrike"/>
                        <a:t>I am presently reading a great book for my enjoyment!</a:t>
                      </a:r>
                      <a:endParaRPr sz="2000" u="none" cap="none" strike="noStrike">
                        <a:latin typeface="Verdana"/>
                        <a:ea typeface="Verdana"/>
                        <a:cs typeface="Verdana"/>
                        <a:sym typeface="Verdana"/>
                      </a:endParaRPr>
                    </a:p>
                    <a:p>
                      <a:pPr indent="0" lvl="0" marL="0" marR="0" rtl="0" algn="ctr">
                        <a:lnSpc>
                          <a:spcPct val="150000"/>
                        </a:lnSpc>
                        <a:spcBef>
                          <a:spcPts val="0"/>
                        </a:spcBef>
                        <a:spcAft>
                          <a:spcPts val="0"/>
                        </a:spcAft>
                        <a:buClr>
                          <a:srgbClr val="000000"/>
                        </a:buClr>
                        <a:buSzPts val="1800"/>
                        <a:buFont typeface="Arial"/>
                        <a:buNone/>
                      </a:pPr>
                      <a:r>
                        <a:rPr lang="en" sz="2000" u="none" cap="none" strike="noStrike"/>
                        <a:t>I love the beach more than the mountains.</a:t>
                      </a:r>
                      <a:endParaRPr sz="2000" u="none" cap="none" strike="noStrike">
                        <a:latin typeface="Verdana"/>
                        <a:ea typeface="Verdana"/>
                        <a:cs typeface="Verdana"/>
                        <a:sym typeface="Verdana"/>
                      </a:endParaRPr>
                    </a:p>
                    <a:p>
                      <a:pPr indent="0" lvl="0" marL="0" marR="0" rtl="0" algn="ctr">
                        <a:lnSpc>
                          <a:spcPct val="150000"/>
                        </a:lnSpc>
                        <a:spcBef>
                          <a:spcPts val="0"/>
                        </a:spcBef>
                        <a:spcAft>
                          <a:spcPts val="0"/>
                        </a:spcAft>
                        <a:buClr>
                          <a:srgbClr val="000000"/>
                        </a:buClr>
                        <a:buSzPts val="1800"/>
                        <a:buFont typeface="Arial"/>
                        <a:buNone/>
                      </a:pPr>
                      <a:r>
                        <a:rPr lang="en" sz="2000" u="none" cap="none" strike="noStrike"/>
                        <a:t>I have binge-</a:t>
                      </a:r>
                      <a:endParaRPr sz="2000" u="none" cap="none" strike="noStrike"/>
                    </a:p>
                    <a:p>
                      <a:pPr indent="0" lvl="0" marL="0" marR="0" rtl="0" algn="ctr">
                        <a:lnSpc>
                          <a:spcPct val="150000"/>
                        </a:lnSpc>
                        <a:spcBef>
                          <a:spcPts val="0"/>
                        </a:spcBef>
                        <a:spcAft>
                          <a:spcPts val="0"/>
                        </a:spcAft>
                        <a:buClr>
                          <a:srgbClr val="000000"/>
                        </a:buClr>
                        <a:buSzPts val="1800"/>
                        <a:buFont typeface="Arial"/>
                        <a:buNone/>
                      </a:pPr>
                      <a:r>
                        <a:rPr lang="en" sz="2000" u="none" cap="none" strike="noStrike"/>
                        <a:t>watched something on Netflix, Amazon, etc.</a:t>
                      </a:r>
                      <a:endParaRPr sz="2000" u="none" cap="none" strike="noStrike">
                        <a:latin typeface="Verdana"/>
                        <a:ea typeface="Verdana"/>
                        <a:cs typeface="Verdana"/>
                        <a:sym typeface="Verdana"/>
                      </a:endParaRPr>
                    </a:p>
                    <a:p>
                      <a:pPr indent="0" lvl="0" marL="0" marR="0" rtl="0" algn="ctr">
                        <a:lnSpc>
                          <a:spcPct val="150000"/>
                        </a:lnSpc>
                        <a:spcBef>
                          <a:spcPts val="0"/>
                        </a:spcBef>
                        <a:spcAft>
                          <a:spcPts val="0"/>
                        </a:spcAft>
                        <a:buClr>
                          <a:srgbClr val="000000"/>
                        </a:buClr>
                        <a:buSzPts val="1800"/>
                        <a:buFont typeface="Arial"/>
                        <a:buNone/>
                      </a:pPr>
                      <a:r>
                        <a:rPr lang="en" sz="2000" u="none" cap="none" strike="noStrike"/>
                        <a:t>I have a pet.</a:t>
                      </a:r>
                      <a:endParaRPr sz="2000" u="none" cap="none" strike="noStrike">
                        <a:latin typeface="Verdana"/>
                        <a:ea typeface="Verdana"/>
                        <a:cs typeface="Verdana"/>
                        <a:sym typeface="Verdana"/>
                      </a:endParaRPr>
                    </a:p>
                  </a:txBody>
                  <a:tcPr marT="83900" marB="83900" marR="62925" marL="62925"/>
                </a:tc>
              </a:tr>
            </a:tbl>
          </a:graphicData>
        </a:graphic>
      </p:graphicFrame>
      <p:pic>
        <p:nvPicPr>
          <p:cNvPr descr="A black circle with a white text&#10;&#10;Description automatically generated" id="122" name="Google Shape;122;p3"/>
          <p:cNvPicPr preferRelativeResize="0"/>
          <p:nvPr/>
        </p:nvPicPr>
        <p:blipFill rotWithShape="1">
          <a:blip r:embed="rId3">
            <a:alphaModFix/>
          </a:blip>
          <a:srcRect b="0" l="0" r="0" t="0"/>
          <a:stretch/>
        </p:blipFill>
        <p:spPr>
          <a:xfrm>
            <a:off x="7071336" y="4876963"/>
            <a:ext cx="1537169" cy="1162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0"/>
          <p:cNvSpPr txBox="1"/>
          <p:nvPr>
            <p:ph type="title"/>
          </p:nvPr>
        </p:nvSpPr>
        <p:spPr>
          <a:xfrm>
            <a:off x="565200" y="1889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3369"/>
              </a:buClr>
              <a:buSzPts val="3200"/>
              <a:buFont typeface="Calibri"/>
              <a:buNone/>
            </a:pPr>
            <a:r>
              <a:rPr lang="en" sz="3100">
                <a:latin typeface="Arial"/>
                <a:ea typeface="Arial"/>
                <a:cs typeface="Arial"/>
                <a:sym typeface="Arial"/>
              </a:rPr>
              <a:t>COMPONENTS OF A SYSTEM</a:t>
            </a:r>
            <a:endParaRPr sz="3100">
              <a:latin typeface="Arial"/>
              <a:ea typeface="Arial"/>
              <a:cs typeface="Arial"/>
              <a:sym typeface="Arial"/>
            </a:endParaRPr>
          </a:p>
          <a:p>
            <a:pPr indent="0" lvl="0" marL="0" rtl="0" algn="ctr">
              <a:lnSpc>
                <a:spcPct val="90000"/>
              </a:lnSpc>
              <a:spcBef>
                <a:spcPts val="0"/>
              </a:spcBef>
              <a:spcAft>
                <a:spcPts val="0"/>
              </a:spcAft>
              <a:buClr>
                <a:srgbClr val="003369"/>
              </a:buClr>
              <a:buSzPts val="3200"/>
              <a:buFont typeface="Calibri"/>
              <a:buNone/>
            </a:pPr>
            <a:r>
              <a:rPr lang="en" sz="3100">
                <a:latin typeface="Arial"/>
                <a:ea typeface="Arial"/>
                <a:cs typeface="Arial"/>
                <a:sym typeface="Arial"/>
              </a:rPr>
              <a:t>      A constellation of parts. </a:t>
            </a:r>
            <a:endParaRPr sz="3100">
              <a:latin typeface="Arial"/>
              <a:ea typeface="Arial"/>
              <a:cs typeface="Arial"/>
              <a:sym typeface="Arial"/>
            </a:endParaRPr>
          </a:p>
        </p:txBody>
      </p:sp>
      <p:sp>
        <p:nvSpPr>
          <p:cNvPr id="309" name="Google Shape;309;p20"/>
          <p:cNvSpPr/>
          <p:nvPr/>
        </p:nvSpPr>
        <p:spPr>
          <a:xfrm>
            <a:off x="2666975" y="2917243"/>
            <a:ext cx="3921900" cy="1673700"/>
          </a:xfrm>
          <a:prstGeom prst="ellipse">
            <a:avLst/>
          </a:prstGeom>
          <a:solidFill>
            <a:srgbClr val="FFFF00">
              <a:alpha val="48627"/>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3600" u="none" cap="none" strike="noStrike">
                <a:solidFill>
                  <a:schemeClr val="dk1"/>
                </a:solidFill>
                <a:latin typeface="Verdana"/>
                <a:ea typeface="Verdana"/>
                <a:cs typeface="Verdana"/>
                <a:sym typeface="Verdana"/>
              </a:rPr>
              <a:t>Education System</a:t>
            </a:r>
            <a:endParaRPr b="0" i="0" sz="1400" u="none" cap="none" strike="noStrike">
              <a:solidFill>
                <a:srgbClr val="000000"/>
              </a:solidFill>
              <a:latin typeface="Arial"/>
              <a:ea typeface="Arial"/>
              <a:cs typeface="Arial"/>
              <a:sym typeface="Arial"/>
            </a:endParaRPr>
          </a:p>
        </p:txBody>
      </p:sp>
      <p:sp>
        <p:nvSpPr>
          <p:cNvPr descr="a blue rectangle on white background&#10;states material resources as part of the education system" id="310" name="Google Shape;310;p20"/>
          <p:cNvSpPr/>
          <p:nvPr/>
        </p:nvSpPr>
        <p:spPr>
          <a:xfrm>
            <a:off x="216351" y="2767837"/>
            <a:ext cx="2395573" cy="1154029"/>
          </a:xfrm>
          <a:prstGeom prst="roundRect">
            <a:avLst>
              <a:gd fmla="val 16667" name="adj"/>
            </a:avLst>
          </a:prstGeom>
          <a:solidFill>
            <a:srgbClr val="A9DCF2">
              <a:alpha val="6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0"/>
          <p:cNvSpPr txBox="1"/>
          <p:nvPr/>
        </p:nvSpPr>
        <p:spPr>
          <a:xfrm>
            <a:off x="239542" y="2917243"/>
            <a:ext cx="2187339" cy="69756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100"/>
              <a:buFont typeface="Verdana"/>
              <a:buNone/>
            </a:pPr>
            <a:r>
              <a:rPr b="0" i="0" lang="en" sz="2100" u="none" cap="none" strike="noStrike">
                <a:solidFill>
                  <a:schemeClr val="dk1"/>
                </a:solidFill>
                <a:latin typeface="Verdana"/>
                <a:ea typeface="Verdana"/>
                <a:cs typeface="Verdana"/>
                <a:sym typeface="Verdana"/>
              </a:rPr>
              <a:t>MATERIAL RESOURCES</a:t>
            </a:r>
            <a:endParaRPr b="0" i="0" sz="2100" u="none" cap="none" strike="noStrike">
              <a:solidFill>
                <a:schemeClr val="dk1"/>
              </a:solidFill>
              <a:latin typeface="Verdana"/>
              <a:ea typeface="Verdana"/>
              <a:cs typeface="Verdana"/>
              <a:sym typeface="Verdana"/>
            </a:endParaRPr>
          </a:p>
        </p:txBody>
      </p:sp>
      <p:sp>
        <p:nvSpPr>
          <p:cNvPr descr="a light orange rectange with the words human resources" id="312" name="Google Shape;312;p20"/>
          <p:cNvSpPr/>
          <p:nvPr/>
        </p:nvSpPr>
        <p:spPr>
          <a:xfrm>
            <a:off x="3357050" y="1722540"/>
            <a:ext cx="2774202" cy="10311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313" name="Google Shape;313;p20"/>
          <p:cNvSpPr txBox="1"/>
          <p:nvPr/>
        </p:nvSpPr>
        <p:spPr>
          <a:xfrm>
            <a:off x="3534200" y="1828666"/>
            <a:ext cx="2303000" cy="71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100"/>
              <a:buFont typeface="Verdana"/>
              <a:buNone/>
            </a:pPr>
            <a:r>
              <a:rPr b="0" i="0" lang="en" sz="2100" u="none" cap="none" strike="noStrike">
                <a:solidFill>
                  <a:schemeClr val="dk1"/>
                </a:solidFill>
                <a:latin typeface="Verdana"/>
                <a:ea typeface="Verdana"/>
                <a:cs typeface="Verdana"/>
                <a:sym typeface="Verdana"/>
              </a:rPr>
              <a:t>HUMAN RESOURCES</a:t>
            </a:r>
            <a:endParaRPr b="0" i="0" sz="2100" u="none" cap="none" strike="noStrike">
              <a:solidFill>
                <a:schemeClr val="dk1"/>
              </a:solidFill>
              <a:latin typeface="Verdana"/>
              <a:ea typeface="Verdana"/>
              <a:cs typeface="Verdana"/>
              <a:sym typeface="Verdana"/>
            </a:endParaRPr>
          </a:p>
        </p:txBody>
      </p:sp>
      <p:sp>
        <p:nvSpPr>
          <p:cNvPr descr="a blue rectangle with te words fiscal resources and dollar signs" id="314" name="Google Shape;314;p20"/>
          <p:cNvSpPr/>
          <p:nvPr/>
        </p:nvSpPr>
        <p:spPr>
          <a:xfrm>
            <a:off x="6643926" y="2748460"/>
            <a:ext cx="2417097" cy="1161933"/>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315" name="Google Shape;315;p20"/>
          <p:cNvSpPr txBox="1"/>
          <p:nvPr/>
        </p:nvSpPr>
        <p:spPr>
          <a:xfrm>
            <a:off x="6777722" y="2789175"/>
            <a:ext cx="2149503" cy="94187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900"/>
              <a:buFont typeface="Verdana"/>
              <a:buNone/>
            </a:pPr>
            <a:r>
              <a:rPr b="0" i="0" lang="en" sz="1900" u="none" cap="none" strike="noStrike">
                <a:solidFill>
                  <a:schemeClr val="dk1"/>
                </a:solidFill>
                <a:latin typeface="Verdana"/>
                <a:ea typeface="Verdana"/>
                <a:cs typeface="Verdana"/>
                <a:sym typeface="Verdana"/>
              </a:rPr>
              <a:t>FISCAL RESOURCES</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900"/>
              <a:buFont typeface="Verdana"/>
              <a:buNone/>
            </a:pPr>
            <a:r>
              <a:rPr b="0" i="0" lang="en"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p:txBody>
      </p:sp>
      <p:sp>
        <p:nvSpPr>
          <p:cNvPr id="316" name="Google Shape;316;p20"/>
          <p:cNvSpPr/>
          <p:nvPr/>
        </p:nvSpPr>
        <p:spPr>
          <a:xfrm>
            <a:off x="1215999" y="4603169"/>
            <a:ext cx="2421764" cy="1233111"/>
          </a:xfrm>
          <a:prstGeom prst="roundRect">
            <a:avLst>
              <a:gd fmla="val 16667" name="adj"/>
            </a:avLst>
          </a:prstGeom>
          <a:solidFill>
            <a:srgbClr val="8E7CC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900" u="none" cap="none" strike="noStrike">
                <a:solidFill>
                  <a:schemeClr val="dk1"/>
                </a:solidFill>
                <a:latin typeface="Verdana"/>
                <a:ea typeface="Verdana"/>
                <a:cs typeface="Verdana"/>
                <a:sym typeface="Verdana"/>
              </a:rPr>
              <a:t>PROCESSES AND PROCEDURES</a:t>
            </a:r>
            <a:endParaRPr b="1" i="0" sz="2100" u="none" cap="none" strike="noStrike">
              <a:solidFill>
                <a:srgbClr val="000000"/>
              </a:solidFill>
              <a:latin typeface="Arial"/>
              <a:ea typeface="Arial"/>
              <a:cs typeface="Arial"/>
              <a:sym typeface="Arial"/>
            </a:endParaRPr>
          </a:p>
        </p:txBody>
      </p:sp>
      <p:sp>
        <p:nvSpPr>
          <p:cNvPr descr="a green rectangle with the words policies and regulations" id="317" name="Google Shape;317;p20"/>
          <p:cNvSpPr/>
          <p:nvPr/>
        </p:nvSpPr>
        <p:spPr>
          <a:xfrm>
            <a:off x="5593574" y="4575638"/>
            <a:ext cx="2507330" cy="1233112"/>
          </a:xfrm>
          <a:prstGeom prst="roundRect">
            <a:avLst>
              <a:gd fmla="val 16667" name="adj"/>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318" name="Google Shape;318;p20"/>
          <p:cNvSpPr txBox="1"/>
          <p:nvPr/>
        </p:nvSpPr>
        <p:spPr>
          <a:xfrm>
            <a:off x="5734313" y="4849197"/>
            <a:ext cx="2118160" cy="70129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900"/>
              <a:buFont typeface="Verdana"/>
              <a:buNone/>
            </a:pPr>
            <a:r>
              <a:rPr b="0" i="0" lang="en" sz="1900" u="none" cap="none" strike="noStrike">
                <a:solidFill>
                  <a:schemeClr val="dk1"/>
                </a:solidFill>
                <a:latin typeface="Verdana"/>
                <a:ea typeface="Verdana"/>
                <a:cs typeface="Verdana"/>
                <a:sym typeface="Verdana"/>
              </a:rPr>
              <a:t>POLICIES AND REGULATIONS</a:t>
            </a:r>
            <a:endParaRPr b="0" i="0" sz="2100" u="none" cap="none" strike="noStrike">
              <a:solidFill>
                <a:schemeClr val="dk1"/>
              </a:solidFill>
              <a:latin typeface="Verdana"/>
              <a:ea typeface="Verdana"/>
              <a:cs typeface="Verdana"/>
              <a:sym typeface="Verdana"/>
            </a:endParaRPr>
          </a:p>
        </p:txBody>
      </p:sp>
      <p:sp>
        <p:nvSpPr>
          <p:cNvPr id="319" name="Google Shape;319;p20"/>
          <p:cNvSpPr txBox="1"/>
          <p:nvPr/>
        </p:nvSpPr>
        <p:spPr>
          <a:xfrm>
            <a:off x="5924001" y="6429608"/>
            <a:ext cx="32619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Verdana"/>
                <a:ea typeface="Verdana"/>
                <a:cs typeface="Verdana"/>
                <a:sym typeface="Verdana"/>
              </a:rPr>
              <a:t>Adapted COACHING FOR SYSTEMS CHANGE-PIERCE AND ST.MARTIN 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1"/>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Managing Complex Change</a:t>
            </a:r>
            <a:endParaRPr/>
          </a:p>
        </p:txBody>
      </p:sp>
      <p:pic>
        <p:nvPicPr>
          <p:cNvPr descr="A diagram of a plan to manage complex change&#10;&#10;" id="326" name="Google Shape;326;p21"/>
          <p:cNvPicPr preferRelativeResize="0"/>
          <p:nvPr/>
        </p:nvPicPr>
        <p:blipFill rotWithShape="1">
          <a:blip r:embed="rId3">
            <a:alphaModFix/>
          </a:blip>
          <a:srcRect b="0" l="0" r="0" t="0"/>
          <a:stretch/>
        </p:blipFill>
        <p:spPr>
          <a:xfrm>
            <a:off x="321650" y="1796479"/>
            <a:ext cx="8500700" cy="4696396"/>
          </a:xfrm>
          <a:prstGeom prst="rect">
            <a:avLst/>
          </a:prstGeom>
          <a:noFill/>
          <a:ln>
            <a:noFill/>
          </a:ln>
        </p:spPr>
      </p:pic>
      <p:sp>
        <p:nvSpPr>
          <p:cNvPr id="327" name="Google Shape;327;p21"/>
          <p:cNvSpPr txBox="1"/>
          <p:nvPr/>
        </p:nvSpPr>
        <p:spPr>
          <a:xfrm>
            <a:off x="1066800" y="5867400"/>
            <a:ext cx="6096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Source: Adapted from Knoster, T., Villa R., &amp; Thousand, J. (2000). A framework for thinking about systems change. In R. villa &amp; J. Thousand (Eds.), Restructuring for caring and effective education: Piecing the puzzle together (pp. 93-128). Baltimore: Paul H. Brookes Publishing Co.</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2"/>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MTSS Implementation to Coaching</a:t>
            </a:r>
            <a:endParaRPr/>
          </a:p>
        </p:txBody>
      </p:sp>
      <p:pic>
        <p:nvPicPr>
          <p:cNvPr descr="A bridge over water with a curved arch&#10;&#10;Description automatically generated" id="334" name="Google Shape;334;p22"/>
          <p:cNvPicPr preferRelativeResize="0"/>
          <p:nvPr/>
        </p:nvPicPr>
        <p:blipFill rotWithShape="1">
          <a:blip r:embed="rId3">
            <a:alphaModFix/>
          </a:blip>
          <a:srcRect b="0" l="0" r="0" t="0"/>
          <a:stretch/>
        </p:blipFill>
        <p:spPr>
          <a:xfrm>
            <a:off x="628650" y="1828800"/>
            <a:ext cx="7886700" cy="4532801"/>
          </a:xfrm>
          <a:prstGeom prst="rect">
            <a:avLst/>
          </a:prstGeom>
          <a:noFill/>
          <a:ln>
            <a:noFill/>
          </a:ln>
        </p:spPr>
      </p:pic>
      <p:sp>
        <p:nvSpPr>
          <p:cNvPr id="335" name="Google Shape;335;p22"/>
          <p:cNvSpPr txBox="1"/>
          <p:nvPr/>
        </p:nvSpPr>
        <p:spPr>
          <a:xfrm>
            <a:off x="705600" y="4989500"/>
            <a:ext cx="1549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lt1"/>
                </a:solidFill>
                <a:latin typeface="Verdana"/>
                <a:ea typeface="Verdana"/>
                <a:cs typeface="Verdana"/>
                <a:sym typeface="Verdana"/>
              </a:rPr>
              <a:t>WHAT</a:t>
            </a:r>
            <a:endParaRPr b="0" i="0" sz="1800" u="none" cap="none" strike="noStrike">
              <a:solidFill>
                <a:schemeClr val="dk1"/>
              </a:solidFill>
              <a:latin typeface="Verdana"/>
              <a:ea typeface="Verdana"/>
              <a:cs typeface="Verdana"/>
              <a:sym typeface="Verdana"/>
            </a:endParaRPr>
          </a:p>
        </p:txBody>
      </p:sp>
      <p:sp>
        <p:nvSpPr>
          <p:cNvPr id="336" name="Google Shape;336;p22"/>
          <p:cNvSpPr txBox="1"/>
          <p:nvPr/>
        </p:nvSpPr>
        <p:spPr>
          <a:xfrm>
            <a:off x="7239000" y="4992510"/>
            <a:ext cx="1199400" cy="56935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n" sz="2500" u="none" cap="none" strike="noStrike">
                <a:solidFill>
                  <a:schemeClr val="lt1"/>
                </a:solidFill>
                <a:latin typeface="Verdana"/>
                <a:ea typeface="Verdana"/>
                <a:cs typeface="Verdana"/>
                <a:sym typeface="Verdana"/>
              </a:rPr>
              <a:t>HOW</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3"/>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Verdana"/>
              <a:buNone/>
            </a:pPr>
            <a:r>
              <a:rPr lang="en" sz="3200"/>
              <a:t>Moving Across the Bridge: </a:t>
            </a:r>
            <a:br>
              <a:rPr lang="en" sz="3200"/>
            </a:br>
            <a:r>
              <a:rPr lang="en" sz="3200"/>
              <a:t>Your Role as Coach</a:t>
            </a:r>
            <a:endParaRPr/>
          </a:p>
        </p:txBody>
      </p:sp>
      <p:pic>
        <p:nvPicPr>
          <p:cNvPr descr="A bridge over water with a curved arch&#10;&#10;Description automatically generated" id="342" name="Google Shape;342;p23"/>
          <p:cNvPicPr preferRelativeResize="0"/>
          <p:nvPr/>
        </p:nvPicPr>
        <p:blipFill rotWithShape="1">
          <a:blip r:embed="rId3">
            <a:alphaModFix/>
          </a:blip>
          <a:srcRect b="0" l="0" r="0" t="0"/>
          <a:stretch/>
        </p:blipFill>
        <p:spPr>
          <a:xfrm>
            <a:off x="457200" y="2057400"/>
            <a:ext cx="4038600" cy="3352799"/>
          </a:xfrm>
          <a:prstGeom prst="rect">
            <a:avLst/>
          </a:prstGeom>
          <a:noFill/>
          <a:ln>
            <a:noFill/>
          </a:ln>
        </p:spPr>
      </p:pic>
      <p:sp>
        <p:nvSpPr>
          <p:cNvPr id="343" name="Google Shape;343;p23"/>
          <p:cNvSpPr txBox="1"/>
          <p:nvPr>
            <p:ph idx="2" type="body"/>
          </p:nvPr>
        </p:nvSpPr>
        <p:spPr>
          <a:xfrm>
            <a:off x="5105400" y="1676400"/>
            <a:ext cx="3886200" cy="3745229"/>
          </a:xfrm>
          <a:prstGeom prst="rect">
            <a:avLst/>
          </a:prstGeom>
          <a:noFill/>
          <a:ln>
            <a:noFill/>
          </a:ln>
        </p:spPr>
        <p:txBody>
          <a:bodyPr anchorCtr="0" anchor="t" bIns="45700" lIns="91425" spcFirstLastPara="1" rIns="91425" wrap="square" tIns="45700">
            <a:normAutofit/>
          </a:bodyPr>
          <a:lstStyle/>
          <a:p>
            <a:pPr indent="0" lvl="0" marL="57150" marR="0" rtl="0" algn="l">
              <a:lnSpc>
                <a:spcPct val="90000"/>
              </a:lnSpc>
              <a:spcBef>
                <a:spcPts val="2016"/>
              </a:spcBef>
              <a:spcAft>
                <a:spcPts val="0"/>
              </a:spcAft>
              <a:buClr>
                <a:schemeClr val="dk1"/>
              </a:buClr>
              <a:buSzPts val="1100"/>
              <a:buFont typeface="Arial"/>
              <a:buNone/>
            </a:pPr>
            <a:r>
              <a:t/>
            </a:r>
            <a:endParaRPr/>
          </a:p>
          <a:p>
            <a:pPr indent="0" lvl="0" marL="57150" marR="0" rtl="0" algn="l">
              <a:lnSpc>
                <a:spcPct val="90000"/>
              </a:lnSpc>
              <a:spcBef>
                <a:spcPts val="2016"/>
              </a:spcBef>
              <a:spcAft>
                <a:spcPts val="0"/>
              </a:spcAft>
              <a:buClr>
                <a:schemeClr val="dk1"/>
              </a:buClr>
              <a:buSzPts val="1100"/>
              <a:buFont typeface="Arial"/>
              <a:buNone/>
            </a:pPr>
            <a:r>
              <a:rPr lang="en"/>
              <a:t>What is Systems Coaching?  </a:t>
            </a:r>
            <a:endParaRPr/>
          </a:p>
          <a:p>
            <a:pPr indent="0" lvl="0" marL="57150" marR="0" rtl="0" algn="l">
              <a:lnSpc>
                <a:spcPct val="90000"/>
              </a:lnSpc>
              <a:spcBef>
                <a:spcPts val="2112"/>
              </a:spcBef>
              <a:spcAft>
                <a:spcPts val="0"/>
              </a:spcAft>
              <a:buClr>
                <a:schemeClr val="dk1"/>
              </a:buClr>
              <a:buSzPts val="1100"/>
              <a:buFont typeface="Arial"/>
              <a:buNone/>
            </a:pPr>
            <a:r>
              <a:rPr lang="en"/>
              <a:t>What is the goal?. </a:t>
            </a:r>
            <a:endParaRPr/>
          </a:p>
          <a:p>
            <a:pPr indent="0" lvl="0" marL="57150" marR="0" rtl="0" algn="l">
              <a:lnSpc>
                <a:spcPct val="90000"/>
              </a:lnSpc>
              <a:spcBef>
                <a:spcPts val="2112"/>
              </a:spcBef>
              <a:spcAft>
                <a:spcPts val="0"/>
              </a:spcAft>
              <a:buClr>
                <a:schemeClr val="dk1"/>
              </a:buClr>
              <a:buSzPts val="1100"/>
              <a:buFont typeface="Arial"/>
              <a:buNone/>
            </a:pPr>
            <a:r>
              <a:rPr lang="en"/>
              <a:t>What will you do?</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descr="circle cycle of six core components" id="349" name="Google Shape;349;p24"/>
          <p:cNvSpPr/>
          <p:nvPr/>
        </p:nvSpPr>
        <p:spPr>
          <a:xfrm>
            <a:off x="2492638" y="2065675"/>
            <a:ext cx="3977700" cy="3977700"/>
          </a:xfrm>
          <a:prstGeom prst="blockArc">
            <a:avLst>
              <a:gd fmla="val 12600000" name="adj1"/>
              <a:gd fmla="val 162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0" name="Google Shape;350;p24"/>
          <p:cNvSpPr/>
          <p:nvPr/>
        </p:nvSpPr>
        <p:spPr>
          <a:xfrm>
            <a:off x="2492638" y="2065675"/>
            <a:ext cx="3977700" cy="3977700"/>
          </a:xfrm>
          <a:prstGeom prst="blockArc">
            <a:avLst>
              <a:gd fmla="val 9000000" name="adj1"/>
              <a:gd fmla="val 126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1" name="Google Shape;351;p24"/>
          <p:cNvSpPr/>
          <p:nvPr/>
        </p:nvSpPr>
        <p:spPr>
          <a:xfrm>
            <a:off x="2492638" y="2065675"/>
            <a:ext cx="3977700" cy="3977700"/>
          </a:xfrm>
          <a:prstGeom prst="blockArc">
            <a:avLst>
              <a:gd fmla="val 5400000" name="adj1"/>
              <a:gd fmla="val 90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2" name="Google Shape;352;p24"/>
          <p:cNvSpPr/>
          <p:nvPr/>
        </p:nvSpPr>
        <p:spPr>
          <a:xfrm>
            <a:off x="2492638" y="2065675"/>
            <a:ext cx="3977700" cy="3977700"/>
          </a:xfrm>
          <a:prstGeom prst="blockArc">
            <a:avLst>
              <a:gd fmla="val 1800000" name="adj1"/>
              <a:gd fmla="val 54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3" name="Google Shape;353;p24"/>
          <p:cNvSpPr/>
          <p:nvPr/>
        </p:nvSpPr>
        <p:spPr>
          <a:xfrm>
            <a:off x="2492638" y="2065675"/>
            <a:ext cx="3977700" cy="3977700"/>
          </a:xfrm>
          <a:prstGeom prst="blockArc">
            <a:avLst>
              <a:gd fmla="val 19800000" name="adj1"/>
              <a:gd fmla="val 18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4" name="Google Shape;354;p24"/>
          <p:cNvSpPr/>
          <p:nvPr/>
        </p:nvSpPr>
        <p:spPr>
          <a:xfrm>
            <a:off x="2492638" y="2065675"/>
            <a:ext cx="3977700" cy="3977700"/>
          </a:xfrm>
          <a:prstGeom prst="blockArc">
            <a:avLst>
              <a:gd fmla="val 16200000" name="adj1"/>
              <a:gd fmla="val 198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descr="an orange circle centered in the middle of a larger circle" id="355" name="Google Shape;355;p24"/>
          <p:cNvSpPr/>
          <p:nvPr/>
        </p:nvSpPr>
        <p:spPr>
          <a:xfrm>
            <a:off x="3587418" y="3160455"/>
            <a:ext cx="1788300" cy="1788300"/>
          </a:xfrm>
          <a:prstGeom prst="ellipse">
            <a:avLst/>
          </a:prstGeom>
          <a:solidFill>
            <a:srgbClr val="E4650B"/>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6" name="Google Shape;356;p24"/>
          <p:cNvSpPr txBox="1"/>
          <p:nvPr/>
        </p:nvSpPr>
        <p:spPr>
          <a:xfrm>
            <a:off x="3849262" y="3513958"/>
            <a:ext cx="1264500" cy="1264500"/>
          </a:xfrm>
          <a:prstGeom prst="rect">
            <a:avLst/>
          </a:prstGeom>
          <a:no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0000"/>
              </a:buClr>
              <a:buSzPts val="2400"/>
              <a:buFont typeface="Arial"/>
              <a:buNone/>
            </a:pPr>
            <a:r>
              <a:rPr b="0" i="0" lang="en" sz="2400" u="none" cap="none" strike="noStrike">
                <a:solidFill>
                  <a:schemeClr val="dk1"/>
                </a:solidFill>
                <a:latin typeface="Verdana"/>
                <a:ea typeface="Verdana"/>
                <a:cs typeface="Verdana"/>
                <a:sym typeface="Verdana"/>
              </a:rPr>
              <a:t>Whole Child</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rgbClr val="000000"/>
              </a:buClr>
              <a:buSzPts val="2250"/>
              <a:buFont typeface="Arial"/>
              <a:buNone/>
            </a:pPr>
            <a:r>
              <a:t/>
            </a:r>
            <a:endParaRPr b="0" i="0" sz="2250" u="none" cap="none" strike="noStrike">
              <a:solidFill>
                <a:schemeClr val="lt1"/>
              </a:solidFill>
              <a:latin typeface="Open Sans"/>
              <a:ea typeface="Open Sans"/>
              <a:cs typeface="Open Sans"/>
              <a:sym typeface="Open Sans"/>
            </a:endParaRPr>
          </a:p>
        </p:txBody>
      </p:sp>
      <p:sp>
        <p:nvSpPr>
          <p:cNvPr descr="a small blue circle on a white background" id="357" name="Google Shape;357;p24"/>
          <p:cNvSpPr/>
          <p:nvPr/>
        </p:nvSpPr>
        <p:spPr>
          <a:xfrm>
            <a:off x="3929722" y="1511249"/>
            <a:ext cx="1251600" cy="12516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58" name="Google Shape;358;p24"/>
          <p:cNvSpPr txBox="1"/>
          <p:nvPr/>
        </p:nvSpPr>
        <p:spPr>
          <a:xfrm>
            <a:off x="3991028" y="1694558"/>
            <a:ext cx="10683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Aligned Organizational Structure</a:t>
            </a:r>
            <a:endParaRPr b="0" i="0" sz="1100" u="none" cap="none" strike="noStrike">
              <a:solidFill>
                <a:schemeClr val="dk1"/>
              </a:solidFill>
              <a:latin typeface="Verdana"/>
              <a:ea typeface="Verdana"/>
              <a:cs typeface="Verdana"/>
              <a:sym typeface="Verdana"/>
            </a:endParaRPr>
          </a:p>
        </p:txBody>
      </p:sp>
      <p:sp>
        <p:nvSpPr>
          <p:cNvPr descr="a small lavender circle on a white background" id="359" name="Google Shape;359;p24"/>
          <p:cNvSpPr/>
          <p:nvPr/>
        </p:nvSpPr>
        <p:spPr>
          <a:xfrm>
            <a:off x="5539027" y="2456779"/>
            <a:ext cx="1251600" cy="1251600"/>
          </a:xfrm>
          <a:prstGeom prst="ellipse">
            <a:avLst/>
          </a:prstGeom>
          <a:solidFill>
            <a:srgbClr val="B4A7D6"/>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0" name="Google Shape;360;p24"/>
          <p:cNvSpPr txBox="1"/>
          <p:nvPr/>
        </p:nvSpPr>
        <p:spPr>
          <a:xfrm>
            <a:off x="5722336" y="2640088"/>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Data Informed Decision Making</a:t>
            </a:r>
            <a:endParaRPr b="0" i="0" sz="1100" u="none" cap="none" strike="noStrike">
              <a:solidFill>
                <a:schemeClr val="dk1"/>
              </a:solidFill>
              <a:latin typeface="Verdana"/>
              <a:ea typeface="Verdana"/>
              <a:cs typeface="Verdana"/>
              <a:sym typeface="Verdana"/>
            </a:endParaRPr>
          </a:p>
        </p:txBody>
      </p:sp>
      <p:sp>
        <p:nvSpPr>
          <p:cNvPr descr="a small red circle on a white background" id="361" name="Google Shape;361;p24"/>
          <p:cNvSpPr/>
          <p:nvPr/>
        </p:nvSpPr>
        <p:spPr>
          <a:xfrm>
            <a:off x="5539027" y="4400582"/>
            <a:ext cx="1251600" cy="1251600"/>
          </a:xfrm>
          <a:prstGeom prst="ellipse">
            <a:avLst/>
          </a:prstGeom>
          <a:solidFill>
            <a:srgbClr val="E06666"/>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2" name="Google Shape;362;p24"/>
          <p:cNvSpPr txBox="1"/>
          <p:nvPr/>
        </p:nvSpPr>
        <p:spPr>
          <a:xfrm>
            <a:off x="5722336" y="4583892"/>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Evidence Based Practices</a:t>
            </a:r>
            <a:endParaRPr b="0" i="0" sz="1100" u="none" cap="none" strike="noStrike">
              <a:solidFill>
                <a:schemeClr val="dk1"/>
              </a:solidFill>
              <a:latin typeface="Verdana"/>
              <a:ea typeface="Verdana"/>
              <a:cs typeface="Verdana"/>
              <a:sym typeface="Verdana"/>
            </a:endParaRPr>
          </a:p>
        </p:txBody>
      </p:sp>
      <p:sp>
        <p:nvSpPr>
          <p:cNvPr descr="a small green circle on a white background" id="363" name="Google Shape;363;p24"/>
          <p:cNvSpPr/>
          <p:nvPr/>
        </p:nvSpPr>
        <p:spPr>
          <a:xfrm>
            <a:off x="3855643" y="5372484"/>
            <a:ext cx="1251600" cy="1251600"/>
          </a:xfrm>
          <a:prstGeom prst="ellipse">
            <a:avLst/>
          </a:prstGeom>
          <a:solidFill>
            <a:srgbClr val="93C47D"/>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4" name="Google Shape;364;p24"/>
          <p:cNvSpPr txBox="1"/>
          <p:nvPr/>
        </p:nvSpPr>
        <p:spPr>
          <a:xfrm>
            <a:off x="3947288" y="5529650"/>
            <a:ext cx="10683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Family, School, Community Partnerships</a:t>
            </a:r>
            <a:endParaRPr b="0" i="0" sz="1100" u="none" cap="none" strike="noStrike">
              <a:solidFill>
                <a:schemeClr val="dk1"/>
              </a:solidFill>
              <a:latin typeface="Verdana"/>
              <a:ea typeface="Verdana"/>
              <a:cs typeface="Verdana"/>
              <a:sym typeface="Verdana"/>
            </a:endParaRPr>
          </a:p>
        </p:txBody>
      </p:sp>
      <p:sp>
        <p:nvSpPr>
          <p:cNvPr descr="a small rose colored circle on a white background" id="365" name="Google Shape;365;p24"/>
          <p:cNvSpPr/>
          <p:nvPr/>
        </p:nvSpPr>
        <p:spPr>
          <a:xfrm>
            <a:off x="2172260" y="4400582"/>
            <a:ext cx="1251600" cy="1251600"/>
          </a:xfrm>
          <a:prstGeom prst="ellipse">
            <a:avLst/>
          </a:prstGeom>
          <a:solidFill>
            <a:srgbClr val="C27BA0"/>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6" name="Google Shape;366;p24"/>
          <p:cNvSpPr txBox="1"/>
          <p:nvPr/>
        </p:nvSpPr>
        <p:spPr>
          <a:xfrm>
            <a:off x="2355570" y="4583892"/>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Monitoring Student Progress</a:t>
            </a:r>
            <a:endParaRPr b="0" i="0" sz="1100" u="none" cap="none" strike="noStrike">
              <a:solidFill>
                <a:schemeClr val="dk1"/>
              </a:solidFill>
              <a:latin typeface="Verdana"/>
              <a:ea typeface="Verdana"/>
              <a:cs typeface="Verdana"/>
              <a:sym typeface="Verdana"/>
            </a:endParaRPr>
          </a:p>
        </p:txBody>
      </p:sp>
      <p:sp>
        <p:nvSpPr>
          <p:cNvPr descr="a small teal circle on a whie background" id="367" name="Google Shape;367;p24"/>
          <p:cNvSpPr/>
          <p:nvPr/>
        </p:nvSpPr>
        <p:spPr>
          <a:xfrm>
            <a:off x="2172260" y="2456779"/>
            <a:ext cx="1251600" cy="1251600"/>
          </a:xfrm>
          <a:prstGeom prst="ellipse">
            <a:avLst/>
          </a:prstGeom>
          <a:solidFill>
            <a:srgbClr val="76A5AF"/>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68" name="Google Shape;368;p24"/>
          <p:cNvSpPr txBox="1"/>
          <p:nvPr/>
        </p:nvSpPr>
        <p:spPr>
          <a:xfrm>
            <a:off x="2355570" y="2640088"/>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Evaluation of Process</a:t>
            </a:r>
            <a:endParaRPr b="0" i="0" sz="1100" u="none" cap="none" strike="noStrike">
              <a:solidFill>
                <a:schemeClr val="dk1"/>
              </a:solidFill>
              <a:latin typeface="Verdana"/>
              <a:ea typeface="Verdana"/>
              <a:cs typeface="Verdana"/>
              <a:sym typeface="Verdana"/>
            </a:endParaRPr>
          </a:p>
        </p:txBody>
      </p:sp>
      <p:sp>
        <p:nvSpPr>
          <p:cNvPr id="369" name="Google Shape;369;p24"/>
          <p:cNvSpPr txBox="1"/>
          <p:nvPr/>
        </p:nvSpPr>
        <p:spPr>
          <a:xfrm>
            <a:off x="6015606" y="1454008"/>
            <a:ext cx="2871900" cy="9852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Leadership &amp; Teaming</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Planning</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Communication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Aligned Definitions &amp; Resources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Professional Learning &amp; Coaching </a:t>
            </a:r>
            <a:endParaRPr b="1" i="0" sz="1100" u="none" cap="none" strike="noStrike">
              <a:solidFill>
                <a:srgbClr val="000000"/>
              </a:solidFill>
              <a:latin typeface="Verdana"/>
              <a:ea typeface="Verdana"/>
              <a:cs typeface="Verdana"/>
              <a:sym typeface="Verdana"/>
            </a:endParaRPr>
          </a:p>
        </p:txBody>
      </p:sp>
      <p:sp>
        <p:nvSpPr>
          <p:cNvPr id="370" name="Google Shape;370;p24"/>
          <p:cNvSpPr txBox="1"/>
          <p:nvPr/>
        </p:nvSpPr>
        <p:spPr>
          <a:xfrm>
            <a:off x="6963306" y="2983054"/>
            <a:ext cx="1924200" cy="10620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Data Systems</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Decision Making Process</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Meeting Structures &amp; DIDM </a:t>
            </a:r>
            <a:endParaRPr b="1" i="0" sz="1200" u="none" cap="none" strike="noStrike">
              <a:solidFill>
                <a:srgbClr val="000000"/>
              </a:solidFill>
              <a:latin typeface="Verdana"/>
              <a:ea typeface="Verdana"/>
              <a:cs typeface="Verdana"/>
              <a:sym typeface="Verdana"/>
            </a:endParaRPr>
          </a:p>
        </p:txBody>
      </p:sp>
      <p:sp>
        <p:nvSpPr>
          <p:cNvPr id="371" name="Google Shape;371;p24"/>
          <p:cNvSpPr txBox="1"/>
          <p:nvPr/>
        </p:nvSpPr>
        <p:spPr>
          <a:xfrm>
            <a:off x="6877569" y="4866141"/>
            <a:ext cx="2105100" cy="1323600"/>
          </a:xfrm>
          <a:prstGeom prst="rect">
            <a:avLst/>
          </a:prstGeom>
          <a:solidFill>
            <a:srgbClr val="E06666"/>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Quality Core Instruction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Aligned Instructional Interventions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Continuum of Supports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Fidelity of Practices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Capacity for Coaching &amp; Professional Learning </a:t>
            </a:r>
            <a:endParaRPr b="1" i="0" sz="1100" u="none" cap="none" strike="noStrike">
              <a:solidFill>
                <a:srgbClr val="000000"/>
              </a:solidFill>
              <a:latin typeface="Verdana"/>
              <a:ea typeface="Verdana"/>
              <a:cs typeface="Verdana"/>
              <a:sym typeface="Verdana"/>
            </a:endParaRPr>
          </a:p>
        </p:txBody>
      </p:sp>
      <p:sp>
        <p:nvSpPr>
          <p:cNvPr id="372" name="Google Shape;372;p24"/>
          <p:cNvSpPr txBox="1"/>
          <p:nvPr/>
        </p:nvSpPr>
        <p:spPr>
          <a:xfrm>
            <a:off x="1133134" y="6043367"/>
            <a:ext cx="2454300" cy="646500"/>
          </a:xfrm>
          <a:prstGeom prst="rect">
            <a:avLst/>
          </a:prstGeom>
          <a:solidFill>
            <a:srgbClr val="93C47D"/>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Communication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Cultural &amp; Linguistic Responsiveness</a:t>
            </a:r>
            <a:endParaRPr b="1" i="0" sz="1100" u="none" cap="none" strike="noStrike">
              <a:solidFill>
                <a:srgbClr val="000000"/>
              </a:solidFill>
              <a:latin typeface="Verdana"/>
              <a:ea typeface="Verdana"/>
              <a:cs typeface="Verdana"/>
              <a:sym typeface="Verdana"/>
            </a:endParaRPr>
          </a:p>
        </p:txBody>
      </p:sp>
      <p:sp>
        <p:nvSpPr>
          <p:cNvPr id="373" name="Google Shape;373;p24"/>
          <p:cNvSpPr txBox="1"/>
          <p:nvPr/>
        </p:nvSpPr>
        <p:spPr>
          <a:xfrm>
            <a:off x="324713" y="4152325"/>
            <a:ext cx="1760700" cy="815700"/>
          </a:xfrm>
          <a:prstGeom prst="rect">
            <a:avLst/>
          </a:prstGeom>
          <a:solidFill>
            <a:srgbClr val="D5A6BD"/>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Assessment Mapping </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Screening </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Progress Monitoring </a:t>
            </a:r>
            <a:endParaRPr b="1" i="0" sz="1100" u="none" cap="none" strike="noStrike">
              <a:solidFill>
                <a:srgbClr val="000000"/>
              </a:solidFill>
              <a:latin typeface="Verdana"/>
              <a:ea typeface="Verdana"/>
              <a:cs typeface="Verdana"/>
              <a:sym typeface="Verdana"/>
            </a:endParaRPr>
          </a:p>
        </p:txBody>
      </p:sp>
      <p:sp>
        <p:nvSpPr>
          <p:cNvPr id="374" name="Google Shape;374;p24"/>
          <p:cNvSpPr txBox="1"/>
          <p:nvPr/>
        </p:nvSpPr>
        <p:spPr>
          <a:xfrm>
            <a:off x="661763" y="2504463"/>
            <a:ext cx="1423500" cy="507900"/>
          </a:xfrm>
          <a:prstGeom prst="rect">
            <a:avLst/>
          </a:prstGeom>
          <a:solidFill>
            <a:srgbClr val="A2C4C9"/>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Outcome </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Fidelity</a:t>
            </a:r>
            <a:endParaRPr b="1" i="0" sz="1200" u="none" cap="none" strike="noStrike">
              <a:solidFill>
                <a:srgbClr val="000000"/>
              </a:solidFill>
              <a:latin typeface="Verdana"/>
              <a:ea typeface="Verdana"/>
              <a:cs typeface="Verdana"/>
              <a:sym typeface="Verdana"/>
            </a:endParaRPr>
          </a:p>
        </p:txBody>
      </p:sp>
      <p:sp>
        <p:nvSpPr>
          <p:cNvPr id="375" name="Google Shape;375;p24"/>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
              <a:t>Virginia’s Six Core Components</a:t>
            </a:r>
            <a:endParaRPr/>
          </a:p>
        </p:txBody>
      </p:sp>
      <p:sp>
        <p:nvSpPr>
          <p:cNvPr id="376" name="Google Shape;376;p24"/>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5"/>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700"/>
              <a:buFont typeface="Verdana"/>
              <a:buNone/>
            </a:pPr>
            <a:r>
              <a:rPr lang="en" sz="3700"/>
              <a:t>MTSS Implementation Matrix:</a:t>
            </a:r>
            <a:br>
              <a:rPr lang="en" sz="3700"/>
            </a:br>
            <a:r>
              <a:rPr lang="en" sz="3700"/>
              <a:t>Your Road Map!</a:t>
            </a:r>
            <a:endParaRPr/>
          </a:p>
        </p:txBody>
      </p:sp>
      <p:pic>
        <p:nvPicPr>
          <p:cNvPr descr="A white rectangular chart with black text&#10;&#10;Description automatically generated" id="383" name="Google Shape;383;p25"/>
          <p:cNvPicPr preferRelativeResize="0"/>
          <p:nvPr/>
        </p:nvPicPr>
        <p:blipFill rotWithShape="1">
          <a:blip r:embed="rId3">
            <a:alphaModFix/>
          </a:blip>
          <a:srcRect b="0" l="0" r="0" t="0"/>
          <a:stretch/>
        </p:blipFill>
        <p:spPr>
          <a:xfrm>
            <a:off x="1147283" y="1600201"/>
            <a:ext cx="6849436" cy="45719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6"/>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Multi-tiered Systems of Support</a:t>
            </a:r>
            <a:endParaRPr/>
          </a:p>
        </p:txBody>
      </p:sp>
      <p:pic>
        <p:nvPicPr>
          <p:cNvPr descr="A diagram of a diagram&#10;&#10;Description automatically generated" id="390" name="Google Shape;390;p26"/>
          <p:cNvPicPr preferRelativeResize="0"/>
          <p:nvPr/>
        </p:nvPicPr>
        <p:blipFill rotWithShape="1">
          <a:blip r:embed="rId3">
            <a:alphaModFix/>
          </a:blip>
          <a:srcRect b="0" l="0" r="0" t="0"/>
          <a:stretch/>
        </p:blipFill>
        <p:spPr>
          <a:xfrm>
            <a:off x="1295080" y="1477251"/>
            <a:ext cx="6172520" cy="48473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7"/>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Coaching Checklist</a:t>
            </a:r>
            <a:endParaRPr/>
          </a:p>
        </p:txBody>
      </p:sp>
      <p:pic>
        <p:nvPicPr>
          <p:cNvPr descr="A checklist for multi-tiered systems&#10;&#10;Description automatically generated" id="397" name="Google Shape;397;p27"/>
          <p:cNvPicPr preferRelativeResize="0"/>
          <p:nvPr/>
        </p:nvPicPr>
        <p:blipFill rotWithShape="1">
          <a:blip r:embed="rId3">
            <a:alphaModFix/>
          </a:blip>
          <a:srcRect b="0" l="0" r="0" t="0"/>
          <a:stretch/>
        </p:blipFill>
        <p:spPr>
          <a:xfrm>
            <a:off x="304799" y="1828800"/>
            <a:ext cx="8534401" cy="34678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descr="A silhouette of a person and a child&#10;&#10;Description automatically generated" id="403" name="Google Shape;403;p28"/>
          <p:cNvPicPr preferRelativeResize="0"/>
          <p:nvPr/>
        </p:nvPicPr>
        <p:blipFill rotWithShape="1">
          <a:blip r:embed="rId3">
            <a:alphaModFix/>
          </a:blip>
          <a:srcRect b="0" l="0" r="0" t="0"/>
          <a:stretch/>
        </p:blipFill>
        <p:spPr>
          <a:xfrm>
            <a:off x="666076" y="1502700"/>
            <a:ext cx="7954510" cy="4500809"/>
          </a:xfrm>
          <a:prstGeom prst="rect">
            <a:avLst/>
          </a:prstGeom>
          <a:noFill/>
          <a:ln>
            <a:noFill/>
          </a:ln>
        </p:spPr>
      </p:pic>
      <p:sp>
        <p:nvSpPr>
          <p:cNvPr id="404" name="Google Shape;404;p28"/>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Trustworthy Communication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9"/>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800"/>
              <a:buFont typeface="Verdana"/>
              <a:buNone/>
            </a:pPr>
            <a:r>
              <a:rPr lang="en"/>
              <a:t>Collaborative Communication Skills</a:t>
            </a:r>
            <a:endParaRPr/>
          </a:p>
        </p:txBody>
      </p:sp>
      <p:sp>
        <p:nvSpPr>
          <p:cNvPr id="411" name="Google Shape;411;p29"/>
          <p:cNvSpPr txBox="1"/>
          <p:nvPr>
            <p:ph idx="1" type="body"/>
          </p:nvPr>
        </p:nvSpPr>
        <p:spPr>
          <a:xfrm>
            <a:off x="355786" y="2353559"/>
            <a:ext cx="4038600" cy="327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rgbClr val="000000"/>
              </a:buClr>
              <a:buSzPts val="3200"/>
              <a:buFont typeface="Arial"/>
              <a:buNone/>
            </a:pPr>
            <a:r>
              <a:rPr lang="en" sz="2200"/>
              <a:t>“Be as passionate about listening as you are about wanting to be heard.”</a:t>
            </a:r>
            <a:endParaRPr sz="2200"/>
          </a:p>
        </p:txBody>
      </p:sp>
      <p:sp>
        <p:nvSpPr>
          <p:cNvPr id="412" name="Google Shape;412;p29"/>
          <p:cNvSpPr txBox="1"/>
          <p:nvPr/>
        </p:nvSpPr>
        <p:spPr>
          <a:xfrm>
            <a:off x="228600" y="4050267"/>
            <a:ext cx="21336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 sz="1800" u="none" cap="none" strike="noStrike">
                <a:solidFill>
                  <a:schemeClr val="dk1"/>
                </a:solidFill>
                <a:latin typeface="Verdana"/>
                <a:ea typeface="Verdana"/>
                <a:cs typeface="Verdana"/>
                <a:sym typeface="Verdana"/>
              </a:rPr>
              <a:t>- Brene’ Brown</a:t>
            </a:r>
            <a:endParaRPr b="0" i="0" sz="1800" u="none" cap="none" strike="noStrike">
              <a:solidFill>
                <a:schemeClr val="dk1"/>
              </a:solidFill>
              <a:latin typeface="Verdana"/>
              <a:ea typeface="Verdana"/>
              <a:cs typeface="Verdana"/>
              <a:sym typeface="Verdana"/>
            </a:endParaRPr>
          </a:p>
        </p:txBody>
      </p:sp>
      <p:sp>
        <p:nvSpPr>
          <p:cNvPr id="413" name="Google Shape;413;p29"/>
          <p:cNvSpPr txBox="1"/>
          <p:nvPr>
            <p:ph idx="2" type="body"/>
          </p:nvPr>
        </p:nvSpPr>
        <p:spPr>
          <a:xfrm>
            <a:off x="4354436" y="3225195"/>
            <a:ext cx="4038600" cy="335279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rgbClr val="000000"/>
              </a:buClr>
              <a:buSzPts val="3200"/>
              <a:buFont typeface="Arial"/>
              <a:buNone/>
            </a:pPr>
            <a:r>
              <a:rPr lang="en" sz="2200"/>
              <a:t>“Effective interpersonal communication skills are essential whether one is coaching an individual person, a team of people, or an organization as a whole.” </a:t>
            </a:r>
            <a:endParaRPr sz="2200"/>
          </a:p>
          <a:p>
            <a:pPr indent="0" lvl="0" marL="0" rtl="0" algn="l">
              <a:lnSpc>
                <a:spcPct val="90000"/>
              </a:lnSpc>
              <a:spcBef>
                <a:spcPts val="1000"/>
              </a:spcBef>
              <a:spcAft>
                <a:spcPts val="0"/>
              </a:spcAft>
              <a:buClr>
                <a:schemeClr val="dk1"/>
              </a:buClr>
              <a:buSzPts val="3200"/>
              <a:buNone/>
            </a:pPr>
            <a:r>
              <a:rPr lang="en" sz="2600"/>
              <a:t>  </a:t>
            </a:r>
            <a:endParaRPr/>
          </a:p>
        </p:txBody>
      </p:sp>
      <p:sp>
        <p:nvSpPr>
          <p:cNvPr id="414" name="Google Shape;414;p29"/>
          <p:cNvSpPr txBox="1"/>
          <p:nvPr/>
        </p:nvSpPr>
        <p:spPr>
          <a:xfrm>
            <a:off x="6373736" y="6416540"/>
            <a:ext cx="2743200"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 sz="1800" u="none" cap="none" strike="noStrike">
                <a:solidFill>
                  <a:schemeClr val="dk1"/>
                </a:solidFill>
                <a:latin typeface="Verdana"/>
                <a:ea typeface="Verdana"/>
                <a:cs typeface="Verdana"/>
                <a:sym typeface="Verdana"/>
              </a:rPr>
              <a:t>- March &amp; Gaunt</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4"/>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fontScale="90000"/>
          </a:bodyPr>
          <a:lstStyle/>
          <a:p>
            <a:pPr indent="0" lvl="0" marL="0" marR="0" rtl="0" algn="l">
              <a:lnSpc>
                <a:spcPct val="90000"/>
              </a:lnSpc>
              <a:spcBef>
                <a:spcPts val="0"/>
              </a:spcBef>
              <a:spcAft>
                <a:spcPts val="0"/>
              </a:spcAft>
              <a:buClr>
                <a:srgbClr val="00212C"/>
              </a:buClr>
              <a:buSzPct val="300000"/>
              <a:buFont typeface="Calibri"/>
              <a:buNone/>
            </a:pPr>
            <a:r>
              <a:t/>
            </a:r>
            <a:endParaRPr b="0">
              <a:solidFill>
                <a:schemeClr val="accent5"/>
              </a:solidFill>
              <a:latin typeface="Verdana"/>
              <a:ea typeface="Verdana"/>
              <a:cs typeface="Verdana"/>
              <a:sym typeface="Verdana"/>
            </a:endParaRPr>
          </a:p>
          <a:p>
            <a:pPr indent="0" lvl="0" marL="0" marR="0" rtl="0" algn="l">
              <a:lnSpc>
                <a:spcPct val="90000"/>
              </a:lnSpc>
              <a:spcBef>
                <a:spcPts val="0"/>
              </a:spcBef>
              <a:spcAft>
                <a:spcPts val="0"/>
              </a:spcAft>
              <a:buClr>
                <a:srgbClr val="00212C"/>
              </a:buClr>
              <a:buSzPct val="300000"/>
              <a:buFont typeface="Calibri"/>
              <a:buNone/>
            </a:pPr>
            <a:r>
              <a:rPr b="0" lang="en">
                <a:solidFill>
                  <a:schemeClr val="dk1"/>
                </a:solidFill>
              </a:rPr>
              <a:t>Welcome to</a:t>
            </a:r>
            <a:endParaRPr>
              <a:solidFill>
                <a:schemeClr val="dk1"/>
              </a:solidFill>
            </a:endParaRPr>
          </a:p>
          <a:p>
            <a:pPr indent="0" lvl="0" marL="0" marR="0" rtl="0" algn="l">
              <a:lnSpc>
                <a:spcPct val="90000"/>
              </a:lnSpc>
              <a:spcBef>
                <a:spcPts val="0"/>
              </a:spcBef>
              <a:spcAft>
                <a:spcPts val="0"/>
              </a:spcAft>
              <a:buClr>
                <a:srgbClr val="00212C"/>
              </a:buClr>
              <a:buSzPct val="300000"/>
              <a:buFont typeface="Calibri"/>
              <a:buNone/>
            </a:pPr>
            <a:r>
              <a:rPr b="0" lang="en" u="none" cap="none" strike="noStrike">
                <a:solidFill>
                  <a:schemeClr val="dk1"/>
                </a:solidFill>
                <a:latin typeface="Verdana"/>
                <a:ea typeface="Verdana"/>
                <a:cs typeface="Verdana"/>
                <a:sym typeface="Verdana"/>
              </a:rPr>
              <a:t>Systems Coaching 10</a:t>
            </a:r>
            <a:r>
              <a:rPr b="0" lang="en">
                <a:solidFill>
                  <a:schemeClr val="dk1"/>
                </a:solidFill>
                <a:latin typeface="Verdana"/>
                <a:ea typeface="Verdana"/>
                <a:cs typeface="Verdana"/>
                <a:sym typeface="Verdana"/>
              </a:rPr>
              <a:t>2</a:t>
            </a:r>
            <a:br>
              <a:rPr b="0" lang="en" u="none" cap="none" strike="noStrike">
                <a:solidFill>
                  <a:schemeClr val="accent5"/>
                </a:solidFill>
                <a:latin typeface="Verdana"/>
                <a:ea typeface="Verdana"/>
                <a:cs typeface="Verdana"/>
                <a:sym typeface="Verdana"/>
              </a:rPr>
            </a:br>
            <a:endParaRPr b="0" u="none" cap="none" strike="noStrike">
              <a:solidFill>
                <a:schemeClr val="accent5"/>
              </a:solidFill>
              <a:latin typeface="Verdana"/>
              <a:ea typeface="Verdana"/>
              <a:cs typeface="Verdana"/>
              <a:sym typeface="Verdana"/>
            </a:endParaRPr>
          </a:p>
        </p:txBody>
      </p:sp>
      <p:sp>
        <p:nvSpPr>
          <p:cNvPr id="128" name="Google Shape;128;p4"/>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888A8C"/>
              </a:buClr>
              <a:buSzPts val="3200"/>
              <a:buNone/>
            </a:pPr>
            <a:r>
              <a:rPr lang="en"/>
              <a:t>Winter</a:t>
            </a:r>
            <a:r>
              <a:rPr lang="en">
                <a:latin typeface="Verdana"/>
                <a:ea typeface="Verdana"/>
                <a:cs typeface="Verdana"/>
                <a:sym typeface="Verdana"/>
              </a:rPr>
              <a:t>  2024</a:t>
            </a:r>
            <a:endParaRPr u="none" cap="none" strike="noStrike">
              <a:latin typeface="Verdana"/>
              <a:ea typeface="Verdana"/>
              <a:cs typeface="Verdana"/>
              <a:sym typeface="Verdana"/>
            </a:endParaRPr>
          </a:p>
        </p:txBody>
      </p:sp>
      <p:sp>
        <p:nvSpPr>
          <p:cNvPr id="129" name="Google Shape;129;p4"/>
          <p:cNvSpPr txBox="1"/>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ctr" bIns="45700" lIns="91425" spcFirstLastPara="1" rIns="91425" wrap="square" tIns="45700">
            <a:normAutofit/>
          </a:bodyPr>
          <a:lstStyle/>
          <a:p>
            <a:pPr indent="0" lvl="0" marL="0" marR="0" rtl="0" algn="l">
              <a:lnSpc>
                <a:spcPct val="90000"/>
              </a:lnSpc>
              <a:spcBef>
                <a:spcPts val="0"/>
              </a:spcBef>
              <a:spcAft>
                <a:spcPts val="600"/>
              </a:spcAft>
              <a:buClr>
                <a:schemeClr val="dk1"/>
              </a:buClr>
              <a:buSzPts val="2400"/>
              <a:buFont typeface="Verdana"/>
              <a:buNone/>
            </a:pPr>
            <a:r>
              <a:rPr b="0" i="0" lang="en" sz="2400" u="none" cap="none" strike="noStrike">
                <a:solidFill>
                  <a:schemeClr val="dk1"/>
                </a:solidFill>
                <a:latin typeface="Verdana"/>
                <a:ea typeface="Verdana"/>
                <a:cs typeface="Verdana"/>
                <a:sym typeface="Verdana"/>
              </a:rPr>
              <a:t>MTSS is a systemic, data-driven approach that allows divisions and schools to provide targeted, evidence-based interventions to meet the needs of their students. This is done through a clearly defined process that is implemented to fidelity by all stakeholders within the school and/or division.</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30"/>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
              <a:t>Levels of Impact</a:t>
            </a:r>
            <a:endParaRPr/>
          </a:p>
        </p:txBody>
      </p:sp>
      <p:graphicFrame>
        <p:nvGraphicFramePr>
          <p:cNvPr id="420" name="Google Shape;420;p30"/>
          <p:cNvGraphicFramePr/>
          <p:nvPr/>
        </p:nvGraphicFramePr>
        <p:xfrm>
          <a:off x="628650" y="1594818"/>
          <a:ext cx="3000000" cy="3000000"/>
        </p:xfrm>
        <a:graphic>
          <a:graphicData uri="http://schemas.openxmlformats.org/drawingml/2006/table">
            <a:tbl>
              <a:tblPr firstRow="1">
                <a:noFill/>
                <a:tableStyleId>{A4783972-589E-4A62-B96C-47FF42CC841B}</a:tableStyleId>
              </a:tblPr>
              <a:tblGrid>
                <a:gridCol w="2635250"/>
                <a:gridCol w="2635250"/>
                <a:gridCol w="2635250"/>
              </a:tblGrid>
              <a:tr h="391550">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t>Level of Impact</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t>Evidence of Impact</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t>Training Method</a:t>
                      </a:r>
                      <a:endParaRPr sz="1800" u="none" cap="none" strike="noStrike"/>
                    </a:p>
                  </a:txBody>
                  <a:tcPr marT="45725" marB="45725" marR="91450" marL="91450"/>
                </a:tc>
              </a:tr>
              <a:tr h="868950">
                <a:tc>
                  <a:txBody>
                    <a:bodyPr/>
                    <a:lstStyle/>
                    <a:p>
                      <a:pPr indent="0" lvl="0" marL="0" marR="0" rtl="0" algn="l">
                        <a:lnSpc>
                          <a:spcPct val="100000"/>
                        </a:lnSpc>
                        <a:spcBef>
                          <a:spcPts val="0"/>
                        </a:spcBef>
                        <a:spcAft>
                          <a:spcPts val="0"/>
                        </a:spcAft>
                        <a:buClr>
                          <a:srgbClr val="7B7B7B"/>
                        </a:buClr>
                        <a:buSzPts val="1600"/>
                        <a:buFont typeface="Verdana"/>
                        <a:buNone/>
                      </a:pPr>
                      <a:r>
                        <a:rPr b="1" lang="en" sz="1600" u="none" cap="none" strike="noStrike">
                          <a:solidFill>
                            <a:srgbClr val="7B7B7B"/>
                          </a:solidFill>
                          <a:latin typeface="Verdana"/>
                          <a:ea typeface="Verdana"/>
                          <a:cs typeface="Verdana"/>
                          <a:sym typeface="Verdana"/>
                        </a:rPr>
                        <a:t>Awareness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latin typeface="Verdana"/>
                          <a:ea typeface="Verdana"/>
                          <a:cs typeface="Verdana"/>
                          <a:sym typeface="Verdana"/>
                        </a:rPr>
                        <a:t>Participant can articulate general concepts and identify problem</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solidFill>
                            <a:schemeClr val="dk1"/>
                          </a:solidFill>
                          <a:latin typeface="Verdana"/>
                          <a:ea typeface="Verdana"/>
                          <a:cs typeface="Verdana"/>
                          <a:sym typeface="Verdana"/>
                        </a:rPr>
                        <a:t>Didactic Presentation of Theory and Concepts</a:t>
                      </a:r>
                      <a:endParaRPr sz="1800" u="none" cap="none" strike="noStrike"/>
                    </a:p>
                  </a:txBody>
                  <a:tcPr marT="45725" marB="45725" marR="91450" marL="91450"/>
                </a:tc>
              </a:tr>
              <a:tr h="1126400">
                <a:tc>
                  <a:txBody>
                    <a:bodyPr/>
                    <a:lstStyle/>
                    <a:p>
                      <a:pPr indent="0" lvl="0" marL="0" marR="0" rtl="0" algn="l">
                        <a:lnSpc>
                          <a:spcPct val="100000"/>
                        </a:lnSpc>
                        <a:spcBef>
                          <a:spcPts val="0"/>
                        </a:spcBef>
                        <a:spcAft>
                          <a:spcPts val="0"/>
                        </a:spcAft>
                        <a:buClr>
                          <a:srgbClr val="7B7B7B"/>
                        </a:buClr>
                        <a:buSzPts val="1600"/>
                        <a:buFont typeface="Verdana"/>
                        <a:buNone/>
                      </a:pPr>
                      <a:r>
                        <a:rPr b="1" lang="en" sz="1600" u="none" cap="none" strike="noStrike">
                          <a:solidFill>
                            <a:srgbClr val="7B7B7B"/>
                          </a:solidFill>
                          <a:latin typeface="Verdana"/>
                          <a:ea typeface="Verdana"/>
                          <a:cs typeface="Verdana"/>
                          <a:sym typeface="Verdana"/>
                        </a:rPr>
                        <a:t>Conceptual Understanding</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latin typeface="Verdana"/>
                          <a:ea typeface="Verdana"/>
                          <a:cs typeface="Verdana"/>
                          <a:sym typeface="Verdana"/>
                        </a:rPr>
                        <a:t>Participant can articulate concepts clearly and describe appropriate actions required</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solidFill>
                            <a:schemeClr val="dk1"/>
                          </a:solidFill>
                          <a:latin typeface="Verdana"/>
                          <a:ea typeface="Verdana"/>
                          <a:cs typeface="Verdana"/>
                          <a:sym typeface="Verdana"/>
                        </a:rPr>
                        <a:t>Modeling and Demonstration (i.e., live, video…)</a:t>
                      </a:r>
                      <a:endParaRPr sz="1800" u="none" cap="none" strike="noStrike"/>
                    </a:p>
                  </a:txBody>
                  <a:tcPr marT="45725" marB="45725" marR="91450" marL="91450"/>
                </a:tc>
              </a:tr>
              <a:tr h="1126400">
                <a:tc>
                  <a:txBody>
                    <a:bodyPr/>
                    <a:lstStyle/>
                    <a:p>
                      <a:pPr indent="0" lvl="0" marL="0" marR="0" rtl="0" algn="l">
                        <a:lnSpc>
                          <a:spcPct val="100000"/>
                        </a:lnSpc>
                        <a:spcBef>
                          <a:spcPts val="0"/>
                        </a:spcBef>
                        <a:spcAft>
                          <a:spcPts val="0"/>
                        </a:spcAft>
                        <a:buClr>
                          <a:srgbClr val="7B7B7B"/>
                        </a:buClr>
                        <a:buSzPts val="1600"/>
                        <a:buFont typeface="Verdana"/>
                        <a:buNone/>
                      </a:pPr>
                      <a:r>
                        <a:rPr b="1" lang="en" sz="1600" u="none" cap="none" strike="noStrike">
                          <a:solidFill>
                            <a:srgbClr val="7B7B7B"/>
                          </a:solidFill>
                          <a:latin typeface="Verdana"/>
                          <a:ea typeface="Verdana"/>
                          <a:cs typeface="Verdana"/>
                          <a:sym typeface="Verdana"/>
                        </a:rPr>
                        <a:t>Skill Acquisition</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latin typeface="Verdana"/>
                          <a:ea typeface="Verdana"/>
                          <a:cs typeface="Verdana"/>
                          <a:sym typeface="Verdana"/>
                        </a:rPr>
                        <a:t>Participant can begin to use skills in structured or simulated situations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solidFill>
                            <a:schemeClr val="dk1"/>
                          </a:solidFill>
                          <a:latin typeface="Verdana"/>
                          <a:ea typeface="Verdana"/>
                          <a:cs typeface="Verdana"/>
                          <a:sym typeface="Verdana"/>
                        </a:rPr>
                        <a:t>Practice in Simulated Situations with Feedback (i.e., role play, scenarios…)</a:t>
                      </a:r>
                      <a:endParaRPr sz="1800" u="none" cap="none" strike="noStrike"/>
                    </a:p>
                  </a:txBody>
                  <a:tcPr marT="45725" marB="45725" marR="91450" marL="91450"/>
                </a:tc>
              </a:tr>
              <a:tr h="868950">
                <a:tc>
                  <a:txBody>
                    <a:bodyPr/>
                    <a:lstStyle/>
                    <a:p>
                      <a:pPr indent="0" lvl="0" marL="0" marR="0" rtl="0" algn="l">
                        <a:lnSpc>
                          <a:spcPct val="100000"/>
                        </a:lnSpc>
                        <a:spcBef>
                          <a:spcPts val="0"/>
                        </a:spcBef>
                        <a:spcAft>
                          <a:spcPts val="0"/>
                        </a:spcAft>
                        <a:buClr>
                          <a:srgbClr val="7B7B7B"/>
                        </a:buClr>
                        <a:buSzPts val="1600"/>
                        <a:buFont typeface="Verdana"/>
                        <a:buNone/>
                      </a:pPr>
                      <a:r>
                        <a:rPr b="1" lang="en" sz="1600" u="none" cap="none" strike="noStrike">
                          <a:solidFill>
                            <a:srgbClr val="7B7B7B"/>
                          </a:solidFill>
                          <a:latin typeface="Verdana"/>
                          <a:ea typeface="Verdana"/>
                          <a:cs typeface="Verdana"/>
                          <a:sym typeface="Verdana"/>
                        </a:rPr>
                        <a:t>Application of Skills</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latin typeface="Verdana"/>
                          <a:ea typeface="Verdana"/>
                          <a:cs typeface="Verdana"/>
                          <a:sym typeface="Verdana"/>
                        </a:rPr>
                        <a:t>Participants can use skills flexibly in actual situation</a:t>
                      </a:r>
                      <a:endParaRPr sz="18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Verdana"/>
                        <a:buNone/>
                      </a:pPr>
                      <a:r>
                        <a:rPr lang="en" sz="1600" u="none" cap="none" strike="noStrike">
                          <a:solidFill>
                            <a:schemeClr val="dk1"/>
                          </a:solidFill>
                          <a:latin typeface="Verdana"/>
                          <a:ea typeface="Verdana"/>
                          <a:cs typeface="Verdana"/>
                          <a:sym typeface="Verdana"/>
                        </a:rPr>
                        <a:t>Coaching and Supervision During Application</a:t>
                      </a:r>
                      <a:endParaRPr sz="1800" u="none" cap="none" strike="noStrike"/>
                    </a:p>
                  </a:txBody>
                  <a:tcPr marT="45725" marB="45725" marR="91450" marL="91450"/>
                </a:tc>
              </a:tr>
            </a:tbl>
          </a:graphicData>
        </a:graphic>
      </p:graphicFrame>
      <p:cxnSp>
        <p:nvCxnSpPr>
          <p:cNvPr descr="a chart of levels of impact" id="421" name="Google Shape;421;p30"/>
          <p:cNvCxnSpPr/>
          <p:nvPr/>
        </p:nvCxnSpPr>
        <p:spPr>
          <a:xfrm>
            <a:off x="628650" y="4343400"/>
            <a:ext cx="7905750" cy="0"/>
          </a:xfrm>
          <a:prstGeom prst="straightConnector1">
            <a:avLst/>
          </a:prstGeom>
          <a:noFill/>
          <a:ln cap="flat" cmpd="sng" w="28575">
            <a:solidFill>
              <a:srgbClr val="FF0000"/>
            </a:solidFill>
            <a:prstDash val="solid"/>
            <a:miter lim="800000"/>
            <a:headEnd len="sm" w="sm" type="none"/>
            <a:tailEnd len="sm" w="sm" type="none"/>
          </a:ln>
        </p:spPr>
      </p:cxnSp>
      <p:sp>
        <p:nvSpPr>
          <p:cNvPr id="422" name="Google Shape;422;p30"/>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31"/>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lt1"/>
              </a:buClr>
              <a:buSzPct val="111111"/>
              <a:buFont typeface="Verdana"/>
              <a:buNone/>
            </a:pPr>
            <a:r>
              <a:rPr lang="en"/>
              <a:t>Collaborative Communication Skills</a:t>
            </a:r>
            <a:endParaRPr/>
          </a:p>
        </p:txBody>
      </p:sp>
      <p:sp>
        <p:nvSpPr>
          <p:cNvPr id="429" name="Google Shape;429;p31"/>
          <p:cNvSpPr txBox="1"/>
          <p:nvPr>
            <p:ph idx="1" type="body"/>
          </p:nvPr>
        </p:nvSpPr>
        <p:spPr>
          <a:xfrm>
            <a:off x="452375" y="1510925"/>
            <a:ext cx="8233200" cy="43815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rgbClr val="93A299"/>
              </a:buClr>
              <a:buSzPts val="2040"/>
              <a:buFont typeface="Arial"/>
              <a:buNone/>
            </a:pPr>
            <a:r>
              <a:rPr lang="en" sz="2200" u="sng">
                <a:solidFill>
                  <a:srgbClr val="2E75B5"/>
                </a:solidFill>
                <a:latin typeface="Verdana"/>
                <a:ea typeface="Verdana"/>
                <a:cs typeface="Verdana"/>
                <a:sym typeface="Verdana"/>
              </a:rPr>
              <a:t>Paraphrasing: </a:t>
            </a:r>
            <a:r>
              <a:rPr lang="en" sz="2200">
                <a:solidFill>
                  <a:srgbClr val="000000"/>
                </a:solidFill>
                <a:latin typeface="Verdana"/>
                <a:ea typeface="Verdana"/>
                <a:cs typeface="Verdana"/>
                <a:sym typeface="Verdana"/>
              </a:rPr>
              <a:t>Restating words – as specific as possible</a:t>
            </a:r>
            <a:endParaRPr/>
          </a:p>
          <a:p>
            <a:pPr indent="0" lvl="0" marL="0" rtl="0" algn="l">
              <a:lnSpc>
                <a:spcPct val="80000"/>
              </a:lnSpc>
              <a:spcBef>
                <a:spcPts val="444"/>
              </a:spcBef>
              <a:spcAft>
                <a:spcPts val="0"/>
              </a:spcAft>
              <a:buClr>
                <a:srgbClr val="93A299"/>
              </a:buClr>
              <a:buSzPts val="2040"/>
              <a:buFont typeface="Arial"/>
              <a:buNone/>
            </a:pPr>
            <a:r>
              <a:t/>
            </a:r>
            <a:endParaRPr sz="2200">
              <a:solidFill>
                <a:srgbClr val="000000"/>
              </a:solidFill>
              <a:latin typeface="Verdana"/>
              <a:ea typeface="Verdana"/>
              <a:cs typeface="Verdana"/>
              <a:sym typeface="Verdana"/>
            </a:endParaRPr>
          </a:p>
          <a:p>
            <a:pPr indent="0" lvl="0" marL="0" rtl="0" algn="l">
              <a:lnSpc>
                <a:spcPct val="80000"/>
              </a:lnSpc>
              <a:spcBef>
                <a:spcPts val="444"/>
              </a:spcBef>
              <a:spcAft>
                <a:spcPts val="0"/>
              </a:spcAft>
              <a:buClr>
                <a:srgbClr val="93A299"/>
              </a:buClr>
              <a:buSzPts val="2040"/>
              <a:buFont typeface="Arial"/>
              <a:buNone/>
            </a:pPr>
            <a:r>
              <a:rPr lang="en" sz="2200" u="sng">
                <a:solidFill>
                  <a:srgbClr val="2E75B5"/>
                </a:solidFill>
                <a:latin typeface="Verdana"/>
                <a:ea typeface="Verdana"/>
                <a:cs typeface="Verdana"/>
                <a:sym typeface="Verdana"/>
              </a:rPr>
              <a:t>Offering empathy: </a:t>
            </a:r>
            <a:r>
              <a:rPr lang="en" sz="2200">
                <a:solidFill>
                  <a:srgbClr val="000000"/>
                </a:solidFill>
                <a:latin typeface="Verdana"/>
                <a:ea typeface="Verdana"/>
                <a:cs typeface="Verdana"/>
                <a:sym typeface="Verdana"/>
              </a:rPr>
              <a:t>Restating others’ feelings about a situation</a:t>
            </a:r>
            <a:endParaRPr/>
          </a:p>
          <a:p>
            <a:pPr indent="0" lvl="0" marL="0" rtl="0" algn="l">
              <a:lnSpc>
                <a:spcPct val="80000"/>
              </a:lnSpc>
              <a:spcBef>
                <a:spcPts val="444"/>
              </a:spcBef>
              <a:spcAft>
                <a:spcPts val="0"/>
              </a:spcAft>
              <a:buClr>
                <a:srgbClr val="93A299"/>
              </a:buClr>
              <a:buSzPts val="2040"/>
              <a:buFont typeface="Arial"/>
              <a:buNone/>
            </a:pPr>
            <a:r>
              <a:t/>
            </a:r>
            <a:endParaRPr sz="2200">
              <a:solidFill>
                <a:srgbClr val="000000"/>
              </a:solidFill>
              <a:latin typeface="Verdana"/>
              <a:ea typeface="Verdana"/>
              <a:cs typeface="Verdana"/>
              <a:sym typeface="Verdana"/>
            </a:endParaRPr>
          </a:p>
          <a:p>
            <a:pPr indent="0" lvl="0" marL="0" rtl="0" algn="l">
              <a:lnSpc>
                <a:spcPct val="80000"/>
              </a:lnSpc>
              <a:spcBef>
                <a:spcPts val="444"/>
              </a:spcBef>
              <a:spcAft>
                <a:spcPts val="0"/>
              </a:spcAft>
              <a:buClr>
                <a:srgbClr val="93A299"/>
              </a:buClr>
              <a:buSzPts val="2040"/>
              <a:buFont typeface="Arial"/>
              <a:buNone/>
            </a:pPr>
            <a:r>
              <a:rPr lang="en" sz="2200" u="sng">
                <a:solidFill>
                  <a:srgbClr val="2E75B5"/>
                </a:solidFill>
                <a:latin typeface="Verdana"/>
                <a:ea typeface="Verdana"/>
                <a:cs typeface="Verdana"/>
                <a:sym typeface="Verdana"/>
              </a:rPr>
              <a:t>Asking clarifying questions/Requesting clarification: </a:t>
            </a:r>
            <a:r>
              <a:rPr lang="en" sz="2200">
                <a:solidFill>
                  <a:srgbClr val="000000"/>
                </a:solidFill>
                <a:latin typeface="Verdana"/>
                <a:ea typeface="Verdana"/>
                <a:cs typeface="Verdana"/>
                <a:sym typeface="Verdana"/>
              </a:rPr>
              <a:t>A question/statement that is directly related to what has been said</a:t>
            </a:r>
            <a:endParaRPr sz="2200">
              <a:solidFill>
                <a:srgbClr val="000000"/>
              </a:solidFill>
              <a:latin typeface="Verdana"/>
              <a:ea typeface="Verdana"/>
              <a:cs typeface="Verdana"/>
              <a:sym typeface="Verdana"/>
            </a:endParaRPr>
          </a:p>
          <a:p>
            <a:pPr indent="0" lvl="0" marL="0" rtl="0" algn="l">
              <a:lnSpc>
                <a:spcPct val="80000"/>
              </a:lnSpc>
              <a:spcBef>
                <a:spcPts val="444"/>
              </a:spcBef>
              <a:spcAft>
                <a:spcPts val="0"/>
              </a:spcAft>
              <a:buClr>
                <a:srgbClr val="93A299"/>
              </a:buClr>
              <a:buSzPts val="2040"/>
              <a:buFont typeface="Arial"/>
              <a:buNone/>
            </a:pPr>
            <a:r>
              <a:t/>
            </a:r>
            <a:endParaRPr sz="2200" u="sng">
              <a:solidFill>
                <a:srgbClr val="2E75B5"/>
              </a:solidFill>
              <a:latin typeface="Verdana"/>
              <a:ea typeface="Verdana"/>
              <a:cs typeface="Verdana"/>
              <a:sym typeface="Verdana"/>
            </a:endParaRPr>
          </a:p>
          <a:p>
            <a:pPr indent="0" lvl="0" marL="0" rtl="0" algn="l">
              <a:lnSpc>
                <a:spcPct val="80000"/>
              </a:lnSpc>
              <a:spcBef>
                <a:spcPts val="444"/>
              </a:spcBef>
              <a:spcAft>
                <a:spcPts val="0"/>
              </a:spcAft>
              <a:buClr>
                <a:srgbClr val="93A299"/>
              </a:buClr>
              <a:buSzPts val="2040"/>
              <a:buFont typeface="Arial"/>
              <a:buNone/>
            </a:pPr>
            <a:r>
              <a:rPr lang="en" sz="2200" u="sng">
                <a:solidFill>
                  <a:srgbClr val="2E75B5"/>
                </a:solidFill>
                <a:latin typeface="Verdana"/>
                <a:ea typeface="Verdana"/>
                <a:cs typeface="Verdana"/>
                <a:sym typeface="Verdana"/>
              </a:rPr>
              <a:t>Summarizing: </a:t>
            </a:r>
            <a:r>
              <a:rPr lang="en" sz="2200">
                <a:solidFill>
                  <a:srgbClr val="000000"/>
                </a:solidFill>
                <a:latin typeface="Verdana"/>
                <a:ea typeface="Verdana"/>
                <a:cs typeface="Verdana"/>
                <a:sym typeface="Verdana"/>
              </a:rPr>
              <a:t>Concise and specific wrap-up</a:t>
            </a:r>
            <a:endParaRPr/>
          </a:p>
          <a:p>
            <a:pPr indent="0" lvl="0" marL="0" rtl="0" algn="l">
              <a:lnSpc>
                <a:spcPct val="80000"/>
              </a:lnSpc>
              <a:spcBef>
                <a:spcPts val="444"/>
              </a:spcBef>
              <a:spcAft>
                <a:spcPts val="0"/>
              </a:spcAft>
              <a:buClr>
                <a:srgbClr val="93A299"/>
              </a:buClr>
              <a:buSzPts val="2040"/>
              <a:buFont typeface="Arial"/>
              <a:buNone/>
            </a:pPr>
            <a:r>
              <a:t/>
            </a:r>
            <a:endParaRPr sz="2200">
              <a:solidFill>
                <a:srgbClr val="000000"/>
              </a:solidFill>
              <a:latin typeface="Verdana"/>
              <a:ea typeface="Verdana"/>
              <a:cs typeface="Verdana"/>
              <a:sym typeface="Verdana"/>
            </a:endParaRPr>
          </a:p>
          <a:p>
            <a:pPr indent="0" lvl="0" marL="0" rtl="0" algn="l">
              <a:lnSpc>
                <a:spcPct val="80000"/>
              </a:lnSpc>
              <a:spcBef>
                <a:spcPts val="444"/>
              </a:spcBef>
              <a:spcAft>
                <a:spcPts val="0"/>
              </a:spcAft>
              <a:buClr>
                <a:srgbClr val="000000"/>
              </a:buClr>
              <a:buSzPts val="3200"/>
              <a:buNone/>
            </a:pPr>
            <a:r>
              <a:rPr lang="en" sz="2200" u="sng">
                <a:solidFill>
                  <a:srgbClr val="000000"/>
                </a:solidFill>
                <a:latin typeface="Verdana"/>
                <a:ea typeface="Verdana"/>
                <a:cs typeface="Verdana"/>
                <a:sym typeface="Verdana"/>
              </a:rPr>
              <a:t>Offering Information: </a:t>
            </a:r>
            <a:r>
              <a:rPr lang="en" sz="2200">
                <a:solidFill>
                  <a:srgbClr val="000000"/>
                </a:solidFill>
                <a:latin typeface="Verdana"/>
                <a:ea typeface="Verdana"/>
                <a:cs typeface="Verdana"/>
                <a:sym typeface="Verdana"/>
              </a:rPr>
              <a:t>Adding factual or research based information</a:t>
            </a:r>
            <a:endParaRPr/>
          </a:p>
          <a:p>
            <a:pPr indent="0" lvl="0" marL="0" rtl="0" algn="l">
              <a:lnSpc>
                <a:spcPct val="80000"/>
              </a:lnSpc>
              <a:spcBef>
                <a:spcPts val="444"/>
              </a:spcBef>
              <a:spcAft>
                <a:spcPts val="0"/>
              </a:spcAft>
              <a:buClr>
                <a:schemeClr val="dk1"/>
              </a:buClr>
              <a:buSzPts val="3200"/>
              <a:buNone/>
            </a:pPr>
            <a:r>
              <a:t/>
            </a:r>
            <a:endParaRPr sz="2200">
              <a:solidFill>
                <a:srgbClr val="000000"/>
              </a:solidFill>
              <a:latin typeface="Verdana"/>
              <a:ea typeface="Verdana"/>
              <a:cs typeface="Verdana"/>
              <a:sym typeface="Verdana"/>
            </a:endParaRPr>
          </a:p>
          <a:p>
            <a:pPr indent="0" lvl="0" marL="0" rtl="0" algn="l">
              <a:lnSpc>
                <a:spcPct val="80000"/>
              </a:lnSpc>
              <a:spcBef>
                <a:spcPts val="444"/>
              </a:spcBef>
              <a:spcAft>
                <a:spcPts val="0"/>
              </a:spcAft>
              <a:buClr>
                <a:srgbClr val="000000"/>
              </a:buClr>
              <a:buSzPts val="3200"/>
              <a:buNone/>
            </a:pPr>
            <a:r>
              <a:rPr lang="en" sz="2200" u="sng">
                <a:solidFill>
                  <a:srgbClr val="000000"/>
                </a:solidFill>
                <a:latin typeface="Verdana"/>
                <a:ea typeface="Verdana"/>
                <a:cs typeface="Verdana"/>
                <a:sym typeface="Verdana"/>
              </a:rPr>
              <a:t>Asking potentially relevant questions: </a:t>
            </a:r>
            <a:r>
              <a:rPr lang="en" sz="2200">
                <a:solidFill>
                  <a:srgbClr val="000000"/>
                </a:solidFill>
                <a:latin typeface="Verdana"/>
                <a:ea typeface="Verdana"/>
                <a:cs typeface="Verdana"/>
                <a:sym typeface="Verdana"/>
              </a:rPr>
              <a:t>Questions that require adding new information to the conversation</a:t>
            </a:r>
            <a:endParaRPr sz="2200">
              <a:solidFill>
                <a:srgbClr val="000000"/>
              </a:solidFill>
              <a:latin typeface="Verdana"/>
              <a:ea typeface="Verdana"/>
              <a:cs typeface="Verdana"/>
              <a:sym typeface="Verdana"/>
            </a:endParaRPr>
          </a:p>
          <a:p>
            <a:pPr indent="0" lvl="0" marL="0" rtl="0" algn="l">
              <a:lnSpc>
                <a:spcPct val="80000"/>
              </a:lnSpc>
              <a:spcBef>
                <a:spcPts val="444"/>
              </a:spcBef>
              <a:spcAft>
                <a:spcPts val="0"/>
              </a:spcAft>
              <a:buClr>
                <a:srgbClr val="93A299"/>
              </a:buClr>
              <a:buSzPts val="2040"/>
              <a:buFont typeface="Arial"/>
              <a:buNone/>
            </a:pPr>
            <a:r>
              <a:t/>
            </a:r>
            <a:endParaRPr i="1" sz="2200">
              <a:solidFill>
                <a:srgbClr val="292934"/>
              </a:solidFill>
              <a:latin typeface="Verdana"/>
              <a:ea typeface="Verdana"/>
              <a:cs typeface="Verdana"/>
              <a:sym typeface="Verdana"/>
            </a:endParaRPr>
          </a:p>
          <a:p>
            <a:pPr indent="0" lvl="0" marL="0" rtl="0" algn="l">
              <a:lnSpc>
                <a:spcPct val="80000"/>
              </a:lnSpc>
              <a:spcBef>
                <a:spcPts val="444"/>
              </a:spcBef>
              <a:spcAft>
                <a:spcPts val="0"/>
              </a:spcAft>
              <a:buClr>
                <a:srgbClr val="93A299"/>
              </a:buClr>
              <a:buSzPts val="2040"/>
              <a:buFont typeface="Arial"/>
              <a:buNone/>
            </a:pPr>
            <a:r>
              <a:t/>
            </a:r>
            <a:endParaRPr sz="2200">
              <a:solidFill>
                <a:srgbClr val="292934"/>
              </a:solidFill>
              <a:latin typeface="Verdana"/>
              <a:ea typeface="Verdana"/>
              <a:cs typeface="Verdana"/>
              <a:sym typeface="Verdana"/>
            </a:endParaRPr>
          </a:p>
        </p:txBody>
      </p:sp>
      <p:sp>
        <p:nvSpPr>
          <p:cNvPr id="430" name="Google Shape;430;p3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33"/>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Key Role of a Division Coach is systems work!</a:t>
            </a:r>
            <a:endParaRPr/>
          </a:p>
        </p:txBody>
      </p:sp>
      <p:pic>
        <p:nvPicPr>
          <p:cNvPr descr="Woman using tablet standing in front of digital display" id="436" name="Google Shape;436;p33"/>
          <p:cNvPicPr preferRelativeResize="0"/>
          <p:nvPr/>
        </p:nvPicPr>
        <p:blipFill rotWithShape="1">
          <a:blip r:embed="rId3">
            <a:alphaModFix/>
          </a:blip>
          <a:srcRect b="-2" l="0" r="0" t="0"/>
          <a:stretch/>
        </p:blipFill>
        <p:spPr>
          <a:xfrm>
            <a:off x="525750" y="1799550"/>
            <a:ext cx="3418949" cy="4152700"/>
          </a:xfrm>
          <a:prstGeom prst="rect">
            <a:avLst/>
          </a:prstGeom>
          <a:noFill/>
          <a:ln>
            <a:noFill/>
          </a:ln>
        </p:spPr>
      </p:pic>
      <p:sp>
        <p:nvSpPr>
          <p:cNvPr id="437" name="Google Shape;437;p33"/>
          <p:cNvSpPr txBox="1"/>
          <p:nvPr/>
        </p:nvSpPr>
        <p:spPr>
          <a:xfrm>
            <a:off x="4107550" y="1571650"/>
            <a:ext cx="4503000" cy="3352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Verdana"/>
              <a:buNone/>
            </a:pPr>
            <a:r>
              <a:rPr b="0" i="0" lang="en" sz="2000" u="none" cap="none" strike="noStrike">
                <a:solidFill>
                  <a:schemeClr val="dk1"/>
                </a:solidFill>
                <a:highlight>
                  <a:srgbClr val="FFFFFF"/>
                </a:highlight>
                <a:latin typeface="Verdana"/>
                <a:ea typeface="Verdana"/>
                <a:cs typeface="Verdana"/>
                <a:sym typeface="Verdana"/>
              </a:rPr>
              <a:t>The </a:t>
            </a:r>
            <a:r>
              <a:rPr b="0" i="0" lang="en" sz="2000" u="none" cap="none" strike="noStrike">
                <a:solidFill>
                  <a:schemeClr val="dk1"/>
                </a:solidFill>
                <a:highlight>
                  <a:schemeClr val="lt1"/>
                </a:highlight>
                <a:latin typeface="Verdana"/>
                <a:ea typeface="Verdana"/>
                <a:cs typeface="Verdana"/>
                <a:sym typeface="Verdana"/>
              </a:rPr>
              <a:t>key role and responsibility of 'systems' coaches is to facilitate the development of and to monitor </a:t>
            </a:r>
            <a:r>
              <a:rPr b="0" i="0" lang="en" sz="2000" u="none" cap="none" strike="noStrike">
                <a:solidFill>
                  <a:schemeClr val="dk1"/>
                </a:solidFill>
                <a:highlight>
                  <a:srgbClr val="FFFFFF"/>
                </a:highlight>
                <a:latin typeface="Verdana"/>
                <a:ea typeface="Verdana"/>
                <a:cs typeface="Verdana"/>
                <a:sym typeface="Verdana"/>
              </a:rPr>
              <a:t>multi-tiered systems for the division. MTSS work is the result of:</a:t>
            </a:r>
            <a:endParaRPr b="0" i="0" sz="2000" u="none" cap="none" strike="noStrike">
              <a:solidFill>
                <a:schemeClr val="dk1"/>
              </a:solidFill>
              <a:latin typeface="Verdana"/>
              <a:ea typeface="Verdana"/>
              <a:cs typeface="Verdana"/>
              <a:sym typeface="Verdana"/>
            </a:endParaRPr>
          </a:p>
          <a:p>
            <a:pPr indent="190500" lvl="0" marL="0" marR="0" rtl="0" algn="l">
              <a:lnSpc>
                <a:spcPct val="90000"/>
              </a:lnSpc>
              <a:spcBef>
                <a:spcPts val="600"/>
              </a:spcBef>
              <a:spcAft>
                <a:spcPts val="0"/>
              </a:spcAft>
              <a:buClr>
                <a:srgbClr val="000000"/>
              </a:buClr>
              <a:buSzPts val="3000"/>
              <a:buFont typeface="Arial"/>
              <a:buNone/>
            </a:pPr>
            <a:r>
              <a:t/>
            </a:r>
            <a:endParaRPr b="0" i="0" sz="2000" u="none" cap="none" strike="noStrike">
              <a:solidFill>
                <a:schemeClr val="dk1"/>
              </a:solidFill>
              <a:highlight>
                <a:srgbClr val="FFFFFF"/>
              </a:highlight>
              <a:latin typeface="Verdana"/>
              <a:ea typeface="Verdana"/>
              <a:cs typeface="Verdana"/>
              <a:sym typeface="Verdana"/>
            </a:endParaRPr>
          </a:p>
          <a:p>
            <a:pPr indent="-228600" lvl="0" marL="457200" marR="0" rtl="0" algn="l">
              <a:lnSpc>
                <a:spcPct val="90000"/>
              </a:lnSpc>
              <a:spcBef>
                <a:spcPts val="600"/>
              </a:spcBef>
              <a:spcAft>
                <a:spcPts val="0"/>
              </a:spcAft>
              <a:buClr>
                <a:srgbClr val="00212C"/>
              </a:buClr>
              <a:buSzPts val="3000"/>
              <a:buFont typeface="Arial"/>
              <a:buChar char="•"/>
            </a:pPr>
            <a:r>
              <a:rPr b="0" i="0" lang="en" sz="2000" u="none" cap="none" strike="noStrike">
                <a:solidFill>
                  <a:schemeClr val="dk1"/>
                </a:solidFill>
                <a:latin typeface="Verdana"/>
                <a:ea typeface="Verdana"/>
                <a:cs typeface="Verdana"/>
                <a:sym typeface="Verdana"/>
              </a:rPr>
              <a:t>Highly effective teams that use data to inform their decisions </a:t>
            </a:r>
            <a:endParaRPr b="0" i="0" sz="20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212C"/>
              </a:buClr>
              <a:buSzPts val="3000"/>
              <a:buFont typeface="Arial"/>
              <a:buChar char="•"/>
            </a:pPr>
            <a:r>
              <a:rPr b="0" i="0" lang="en" sz="2000" u="none" cap="none" strike="noStrike">
                <a:solidFill>
                  <a:schemeClr val="dk1"/>
                </a:solidFill>
                <a:latin typeface="Verdana"/>
                <a:ea typeface="Verdana"/>
                <a:cs typeface="Verdana"/>
                <a:sym typeface="Verdana"/>
              </a:rPr>
              <a:t>Creating communication protocols</a:t>
            </a:r>
            <a:endParaRPr b="0" i="0" sz="20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600"/>
              </a:spcAft>
              <a:buClr>
                <a:srgbClr val="00212C"/>
              </a:buClr>
              <a:buSzPts val="3000"/>
              <a:buFont typeface="Arial"/>
              <a:buChar char="•"/>
            </a:pPr>
            <a:r>
              <a:rPr b="0" i="0" lang="en" sz="2000" u="none" cap="none" strike="noStrike">
                <a:solidFill>
                  <a:schemeClr val="dk1"/>
                </a:solidFill>
                <a:latin typeface="Verdana"/>
                <a:ea typeface="Verdana"/>
                <a:cs typeface="Verdana"/>
                <a:sym typeface="Verdana"/>
              </a:rPr>
              <a:t>Aligned Professional Learning for staff, inclusive of coaching </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 sz="3400">
                <a:latin typeface="Verdana"/>
                <a:ea typeface="Verdana"/>
                <a:cs typeface="Verdana"/>
                <a:sym typeface="Verdana"/>
              </a:rPr>
              <a:t>Systems Change Requires…</a:t>
            </a:r>
            <a:endParaRPr/>
          </a:p>
          <a:p>
            <a:pPr indent="-406400" lvl="0" marL="457200" rtl="0" algn="ctr">
              <a:lnSpc>
                <a:spcPct val="90000"/>
              </a:lnSpc>
              <a:spcBef>
                <a:spcPts val="0"/>
              </a:spcBef>
              <a:spcAft>
                <a:spcPts val="0"/>
              </a:spcAft>
              <a:buSzPts val="4000"/>
              <a:buNone/>
            </a:pPr>
            <a:r>
              <a:rPr lang="en" sz="3400">
                <a:latin typeface="Verdana"/>
                <a:ea typeface="Verdana"/>
                <a:cs typeface="Verdana"/>
                <a:sym typeface="Verdana"/>
              </a:rPr>
              <a:t>Highly Effective Teams that use data</a:t>
            </a:r>
            <a:endParaRPr/>
          </a:p>
        </p:txBody>
      </p:sp>
      <p:sp>
        <p:nvSpPr>
          <p:cNvPr id="443" name="Google Shape;443;p34"/>
          <p:cNvSpPr txBox="1"/>
          <p:nvPr/>
        </p:nvSpPr>
        <p:spPr>
          <a:xfrm>
            <a:off x="457201" y="1371601"/>
            <a:ext cx="8229600" cy="4800600"/>
          </a:xfrm>
          <a:prstGeom prst="rect">
            <a:avLst/>
          </a:prstGeom>
          <a:noFill/>
          <a:ln>
            <a:noFill/>
          </a:ln>
        </p:spPr>
        <p:txBody>
          <a:bodyPr anchorCtr="0" anchor="t" bIns="45700" lIns="91425" spcFirstLastPara="1" rIns="91425" wrap="square" tIns="45700">
            <a:normAutofit/>
          </a:bodyPr>
          <a:lstStyle/>
          <a:p>
            <a:pPr indent="-228600" lvl="0" marL="457200" marR="0" rtl="0" algn="l">
              <a:lnSpc>
                <a:spcPct val="90000"/>
              </a:lnSpc>
              <a:spcBef>
                <a:spcPts val="1000"/>
              </a:spcBef>
              <a:spcAft>
                <a:spcPts val="0"/>
              </a:spcAft>
              <a:buClr>
                <a:schemeClr val="dk1"/>
              </a:buClr>
              <a:buSzPts val="1800"/>
              <a:buFont typeface="Arial"/>
              <a:buNone/>
            </a:pPr>
            <a:r>
              <a:t/>
            </a:r>
            <a:endParaRPr b="0" i="0" sz="2000" u="none" cap="none" strike="noStrike">
              <a:solidFill>
                <a:schemeClr val="dk1"/>
              </a:solidFill>
              <a:highlight>
                <a:schemeClr val="lt1"/>
              </a:highlight>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Why are teams so important in the work of systems change?</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Who is on the team makes a difference! </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How does one facilitate highly functioning and effective teams? </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What is the purpose of the team?</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What DATA will the team use for decision making?</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What strategies/structures/meeting processes can enhance team functioning? </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How will we know if our teams are being effective? </a:t>
            </a:r>
            <a:endParaRPr b="0" i="0" sz="2000" u="none" cap="none" strike="noStrike">
              <a:solidFill>
                <a:schemeClr val="dk1"/>
              </a:solidFill>
              <a:latin typeface="Verdana"/>
              <a:ea typeface="Verdana"/>
              <a:cs typeface="Verdana"/>
              <a:sym typeface="Verdana"/>
            </a:endParaRPr>
          </a:p>
          <a:p>
            <a:pPr indent="-342900" lvl="0" marL="457200" marR="0" rtl="0" algn="l">
              <a:lnSpc>
                <a:spcPct val="90000"/>
              </a:lnSpc>
              <a:spcBef>
                <a:spcPts val="1000"/>
              </a:spcBef>
              <a:spcAft>
                <a:spcPts val="0"/>
              </a:spcAft>
              <a:buClr>
                <a:schemeClr val="dk1"/>
              </a:buClr>
              <a:buSzPts val="1800"/>
              <a:buFont typeface="Arial"/>
              <a:buChar char="•"/>
            </a:pPr>
            <a:r>
              <a:rPr b="0" i="0" lang="en" sz="2000" u="none" cap="none" strike="noStrike">
                <a:solidFill>
                  <a:schemeClr val="dk1"/>
                </a:solidFill>
                <a:highlight>
                  <a:schemeClr val="lt1"/>
                </a:highlight>
                <a:latin typeface="Verdana"/>
                <a:ea typeface="Verdana"/>
                <a:cs typeface="Verdana"/>
                <a:sym typeface="Verdana"/>
              </a:rPr>
              <a:t>What do you bring to the table?</a:t>
            </a:r>
            <a:endParaRPr b="0" i="0" sz="2000" u="none" cap="none" strike="noStrike">
              <a:solidFill>
                <a:schemeClr val="dk1"/>
              </a:solidFill>
              <a:latin typeface="Verdana"/>
              <a:ea typeface="Verdana"/>
              <a:cs typeface="Verdana"/>
              <a:sym typeface="Verdana"/>
            </a:endParaRPr>
          </a:p>
          <a:p>
            <a:pPr indent="-228600" lvl="0" marL="457200" marR="0" rtl="0" algn="l">
              <a:lnSpc>
                <a:spcPct val="90000"/>
              </a:lnSpc>
              <a:spcBef>
                <a:spcPts val="1000"/>
              </a:spcBef>
              <a:spcAft>
                <a:spcPts val="0"/>
              </a:spcAft>
              <a:buClr>
                <a:schemeClr val="dk1"/>
              </a:buClr>
              <a:buSzPts val="1800"/>
              <a:buFont typeface="Arial"/>
              <a:buNone/>
            </a:pPr>
            <a:r>
              <a:t/>
            </a:r>
            <a:endParaRPr b="0" i="0" sz="2000" u="none" cap="none" strike="noStrike">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35"/>
          <p:cNvSpPr txBox="1"/>
          <p:nvPr>
            <p:ph idx="4294967295" type="title"/>
          </p:nvPr>
        </p:nvSpPr>
        <p:spPr>
          <a:xfrm>
            <a:off x="457200" y="1447800"/>
            <a:ext cx="3117850" cy="4006850"/>
          </a:xfrm>
          <a:prstGeom prst="rect">
            <a:avLst/>
          </a:prstGeom>
          <a:solidFill>
            <a:schemeClr val="lt1"/>
          </a:solid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Verdana"/>
              <a:buNone/>
            </a:pPr>
            <a:r>
              <a:t/>
            </a:r>
            <a:endParaRPr b="0" i="0" sz="2400" u="none" cap="none" strike="noStrike">
              <a:solidFill>
                <a:schemeClr val="dk1"/>
              </a:solidFill>
              <a:highlight>
                <a:schemeClr val="lt1"/>
              </a:highlight>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400"/>
              <a:buFont typeface="Verdana"/>
              <a:buNone/>
            </a:pPr>
            <a:r>
              <a:t/>
            </a:r>
            <a:endParaRPr b="0" i="0" sz="2400" u="none" cap="none" strike="noStrike">
              <a:solidFill>
                <a:schemeClr val="dk1"/>
              </a:solidFill>
              <a:highlight>
                <a:schemeClr val="lt1"/>
              </a:highlight>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400"/>
              <a:buFont typeface="Verdana"/>
              <a:buNone/>
            </a:pPr>
            <a:r>
              <a:rPr b="0" i="0" lang="en" sz="2400" u="none" cap="none" strike="noStrike">
                <a:solidFill>
                  <a:schemeClr val="dk1"/>
                </a:solidFill>
                <a:highlight>
                  <a:schemeClr val="lt1"/>
                </a:highlight>
                <a:latin typeface="Verdana"/>
                <a:ea typeface="Verdana"/>
                <a:cs typeface="Verdana"/>
                <a:sym typeface="Verdana"/>
              </a:rPr>
              <a:t>Why are teams so important in the work of systems change?</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400"/>
              <a:buFont typeface="Verdana"/>
              <a:buNone/>
            </a:pPr>
            <a:r>
              <a:t/>
            </a:r>
            <a:endParaRPr b="0" i="0" sz="2400" u="none" cap="none" strike="noStrike">
              <a:solidFill>
                <a:schemeClr val="dk1"/>
              </a:solidFill>
              <a:highlight>
                <a:schemeClr val="lt1"/>
              </a:highlight>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400"/>
              <a:buFont typeface="Verdana"/>
              <a:buNone/>
            </a:pPr>
            <a:r>
              <a:rPr b="0" i="0" lang="en" sz="2400" u="none" cap="none" strike="noStrike">
                <a:solidFill>
                  <a:schemeClr val="dk1"/>
                </a:solidFill>
                <a:highlight>
                  <a:schemeClr val="lt1"/>
                </a:highlight>
                <a:latin typeface="Verdana"/>
                <a:ea typeface="Verdana"/>
                <a:cs typeface="Verdana"/>
                <a:sym typeface="Verdana"/>
              </a:rPr>
              <a:t>Who is on the team makes a difference!</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400"/>
              <a:buFont typeface="Verdana"/>
              <a:buNone/>
            </a:pPr>
            <a:r>
              <a:t/>
            </a:r>
            <a:endParaRPr b="0" i="0" sz="2400" u="none" cap="none" strike="noStrike">
              <a:solidFill>
                <a:schemeClr val="dk1"/>
              </a:solidFill>
              <a:highlight>
                <a:schemeClr val="lt1"/>
              </a:highlight>
              <a:latin typeface="Verdana"/>
              <a:ea typeface="Verdana"/>
              <a:cs typeface="Verdana"/>
              <a:sym typeface="Verdana"/>
            </a:endParaRPr>
          </a:p>
          <a:p>
            <a:pPr indent="0" lvl="0" marL="0" marR="0" rtl="0" algn="l">
              <a:lnSpc>
                <a:spcPct val="90000"/>
              </a:lnSpc>
              <a:spcBef>
                <a:spcPts val="600"/>
              </a:spcBef>
              <a:spcAft>
                <a:spcPts val="600"/>
              </a:spcAft>
              <a:buClr>
                <a:schemeClr val="dk1"/>
              </a:buClr>
              <a:buSzPts val="2400"/>
              <a:buFont typeface="Verdana"/>
              <a:buNone/>
            </a:pPr>
            <a:r>
              <a:t/>
            </a:r>
            <a:endParaRPr b="0" i="0" sz="2400" u="none" cap="none" strike="noStrike">
              <a:solidFill>
                <a:schemeClr val="dk1"/>
              </a:solidFill>
              <a:highlight>
                <a:srgbClr val="FFFFFF"/>
              </a:highlight>
              <a:latin typeface="Verdana"/>
              <a:ea typeface="Verdana"/>
              <a:cs typeface="Verdana"/>
              <a:sym typeface="Verdana"/>
            </a:endParaRPr>
          </a:p>
        </p:txBody>
      </p:sp>
      <p:grpSp>
        <p:nvGrpSpPr>
          <p:cNvPr descr="2 blue rectangles one above the other on a white background" id="449" name="Google Shape;449;p35"/>
          <p:cNvGrpSpPr/>
          <p:nvPr/>
        </p:nvGrpSpPr>
        <p:grpSpPr>
          <a:xfrm>
            <a:off x="3474073" y="967024"/>
            <a:ext cx="5212726" cy="4286881"/>
            <a:chOff x="-100977" y="693973"/>
            <a:chExt cx="5212726" cy="4286881"/>
          </a:xfrm>
        </p:grpSpPr>
        <p:sp>
          <p:nvSpPr>
            <p:cNvPr id="450" name="Google Shape;450;p35"/>
            <p:cNvSpPr/>
            <p:nvPr/>
          </p:nvSpPr>
          <p:spPr>
            <a:xfrm>
              <a:off x="0" y="693973"/>
              <a:ext cx="5111749" cy="2068560"/>
            </a:xfrm>
            <a:prstGeom prst="roundRect">
              <a:avLst>
                <a:gd fmla="val 16667"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451" name="Google Shape;451;p35"/>
            <p:cNvSpPr txBox="1"/>
            <p:nvPr/>
          </p:nvSpPr>
          <p:spPr>
            <a:xfrm>
              <a:off x="-100977" y="794952"/>
              <a:ext cx="5111748" cy="1866602"/>
            </a:xfrm>
            <a:prstGeom prst="rect">
              <a:avLst/>
            </a:prstGeom>
            <a:noFill/>
            <a:ln>
              <a:noFill/>
            </a:ln>
          </p:spPr>
          <p:txBody>
            <a:bodyPr anchorCtr="0" anchor="ctr" bIns="198100" lIns="198100" spcFirstLastPara="1" rIns="198100" wrap="square" tIns="198100">
              <a:noAutofit/>
            </a:bodyPr>
            <a:lstStyle/>
            <a:p>
              <a:pPr indent="0" lvl="0" marL="0" marR="0" rtl="0" algn="ctr">
                <a:lnSpc>
                  <a:spcPct val="90000"/>
                </a:lnSpc>
                <a:spcBef>
                  <a:spcPts val="0"/>
                </a:spcBef>
                <a:spcAft>
                  <a:spcPts val="0"/>
                </a:spcAft>
                <a:buClr>
                  <a:schemeClr val="lt1"/>
                </a:buClr>
                <a:buSzPts val="5200"/>
                <a:buFont typeface="Calibri"/>
                <a:buNone/>
              </a:pPr>
              <a:r>
                <a:rPr b="0" i="0" lang="en" sz="4400" u="none" cap="none" strike="noStrike">
                  <a:solidFill>
                    <a:schemeClr val="dk1"/>
                  </a:solidFill>
                  <a:latin typeface="Verdana"/>
                  <a:ea typeface="Verdana"/>
                  <a:cs typeface="Verdana"/>
                  <a:sym typeface="Verdana"/>
                </a:rPr>
                <a:t>Systems Change </a:t>
              </a:r>
              <a:r>
                <a:rPr b="0" i="0" lang="en" sz="4000" u="none" cap="none" strike="noStrike">
                  <a:solidFill>
                    <a:schemeClr val="dk1"/>
                  </a:solidFill>
                  <a:latin typeface="Verdana"/>
                  <a:ea typeface="Verdana"/>
                  <a:cs typeface="Verdana"/>
                  <a:sym typeface="Verdana"/>
                </a:rPr>
                <a:t>Requires</a:t>
              </a:r>
              <a:r>
                <a:rPr b="0" i="0" lang="en" sz="4400" u="none" cap="none" strike="noStrike">
                  <a:solidFill>
                    <a:schemeClr val="dk1"/>
                  </a:solidFill>
                  <a:latin typeface="Verdana"/>
                  <a:ea typeface="Verdana"/>
                  <a:cs typeface="Verdana"/>
                  <a:sym typeface="Verdana"/>
                </a:rPr>
                <a:t>…</a:t>
              </a:r>
              <a:endParaRPr b="0" i="0" sz="4400" u="none" cap="none" strike="noStrike">
                <a:solidFill>
                  <a:schemeClr val="dk1"/>
                </a:solidFill>
                <a:latin typeface="Verdana"/>
                <a:ea typeface="Verdana"/>
                <a:cs typeface="Verdana"/>
                <a:sym typeface="Verdana"/>
              </a:endParaRPr>
            </a:p>
          </p:txBody>
        </p:sp>
        <p:sp>
          <p:nvSpPr>
            <p:cNvPr id="452" name="Google Shape;452;p35"/>
            <p:cNvSpPr/>
            <p:nvPr/>
          </p:nvSpPr>
          <p:spPr>
            <a:xfrm>
              <a:off x="0" y="2912294"/>
              <a:ext cx="5111749" cy="2068560"/>
            </a:xfrm>
            <a:prstGeom prst="roundRect">
              <a:avLst>
                <a:gd fmla="val 16667"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453" name="Google Shape;453;p35"/>
            <p:cNvSpPr txBox="1"/>
            <p:nvPr/>
          </p:nvSpPr>
          <p:spPr>
            <a:xfrm>
              <a:off x="100979" y="3013273"/>
              <a:ext cx="4909791" cy="1866602"/>
            </a:xfrm>
            <a:prstGeom prst="rect">
              <a:avLst/>
            </a:prstGeom>
            <a:noFill/>
            <a:ln>
              <a:noFill/>
            </a:ln>
          </p:spPr>
          <p:txBody>
            <a:bodyPr anchorCtr="0" anchor="ctr" bIns="198100" lIns="198100" spcFirstLastPara="1" rIns="198100" wrap="square" tIns="198100">
              <a:noAutofit/>
            </a:bodyPr>
            <a:lstStyle/>
            <a:p>
              <a:pPr indent="0" lvl="0" marL="0" marR="0" rtl="0" algn="ctr">
                <a:lnSpc>
                  <a:spcPct val="90000"/>
                </a:lnSpc>
                <a:spcBef>
                  <a:spcPts val="0"/>
                </a:spcBef>
                <a:spcAft>
                  <a:spcPts val="0"/>
                </a:spcAft>
                <a:buClr>
                  <a:schemeClr val="lt1"/>
                </a:buClr>
                <a:buSzPts val="5200"/>
                <a:buFont typeface="Calibri"/>
                <a:buNone/>
              </a:pPr>
              <a:r>
                <a:rPr b="0" i="0" lang="en" sz="4400" u="none" cap="none" strike="noStrike">
                  <a:solidFill>
                    <a:schemeClr val="dk1"/>
                  </a:solidFill>
                  <a:latin typeface="Verdana"/>
                  <a:ea typeface="Verdana"/>
                  <a:cs typeface="Verdana"/>
                  <a:sym typeface="Verdana"/>
                </a:rPr>
                <a:t>Highly Effective Teams</a:t>
              </a:r>
              <a:endParaRPr b="0" i="0" sz="4400" u="none" cap="none" strike="noStrike">
                <a:solidFill>
                  <a:schemeClr val="dk1"/>
                </a:solidFill>
                <a:latin typeface="Verdana"/>
                <a:ea typeface="Verdana"/>
                <a:cs typeface="Verdana"/>
                <a:sym typeface="Verdana"/>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6"/>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0" lang="en">
                <a:latin typeface="Verdana"/>
                <a:ea typeface="Verdana"/>
                <a:cs typeface="Verdana"/>
                <a:sym typeface="Verdana"/>
              </a:rPr>
              <a:t>WHY teams are so important</a:t>
            </a:r>
            <a:endParaRPr/>
          </a:p>
        </p:txBody>
      </p:sp>
      <p:sp>
        <p:nvSpPr>
          <p:cNvPr id="459" name="Google Shape;459;p36"/>
          <p:cNvSpPr txBox="1"/>
          <p:nvPr/>
        </p:nvSpPr>
        <p:spPr>
          <a:xfrm>
            <a:off x="457200" y="1435101"/>
            <a:ext cx="3008313" cy="4512778"/>
          </a:xfrm>
          <a:prstGeom prst="rect">
            <a:avLst/>
          </a:prstGeom>
          <a:solidFill>
            <a:schemeClr val="accent2"/>
          </a:solidFill>
          <a:ln>
            <a:noFill/>
          </a:ln>
        </p:spPr>
        <p:txBody>
          <a:bodyPr anchorCtr="0" anchor="t" bIns="45700" lIns="91425" spcFirstLastPara="1" rIns="91425" wrap="square" tIns="45700">
            <a:normAutofit lnSpcReduction="10000"/>
          </a:bodyPr>
          <a:lstStyle/>
          <a:p>
            <a:pPr indent="0" lvl="0" marL="0" marR="0" rtl="0" algn="l">
              <a:lnSpc>
                <a:spcPct val="90000"/>
              </a:lnSpc>
              <a:spcBef>
                <a:spcPts val="1000"/>
              </a:spcBef>
              <a:spcAft>
                <a:spcPts val="0"/>
              </a:spcAft>
              <a:buClr>
                <a:schemeClr val="lt1"/>
              </a:buClr>
              <a:buSzPts val="2400"/>
              <a:buFont typeface="Verdana"/>
              <a:buNone/>
            </a:pPr>
            <a:r>
              <a:rPr b="1" i="0" lang="en" sz="2400" u="none" cap="none" strike="noStrike">
                <a:solidFill>
                  <a:schemeClr val="dk1"/>
                </a:solidFill>
                <a:latin typeface="Verdana"/>
                <a:ea typeface="Verdana"/>
                <a:cs typeface="Verdana"/>
                <a:sym typeface="Verdana"/>
              </a:rPr>
              <a:t>You cannot do it alone</a:t>
            </a:r>
            <a:endParaRPr b="1" i="0" sz="1800" u="none" cap="none" strike="noStrike">
              <a:solidFill>
                <a:schemeClr val="dk1"/>
              </a:solidFill>
              <a:latin typeface="Verdana"/>
              <a:ea typeface="Verdana"/>
              <a:cs typeface="Verdana"/>
              <a:sym typeface="Verdana"/>
            </a:endParaRPr>
          </a:p>
          <a:p>
            <a:pPr indent="0" lvl="0" marL="0" marR="0" rtl="0" algn="l">
              <a:lnSpc>
                <a:spcPct val="90000"/>
              </a:lnSpc>
              <a:spcBef>
                <a:spcPts val="1600"/>
              </a:spcBef>
              <a:spcAft>
                <a:spcPts val="0"/>
              </a:spcAft>
              <a:buClr>
                <a:schemeClr val="dk1"/>
              </a:buClr>
              <a:buSzPts val="2400"/>
              <a:buFont typeface="Verdana"/>
              <a:buNone/>
            </a:pPr>
            <a:r>
              <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600"/>
              </a:spcBef>
              <a:spcAft>
                <a:spcPts val="600"/>
              </a:spcAft>
              <a:buClr>
                <a:schemeClr val="lt1"/>
              </a:buClr>
              <a:buSzPts val="2400"/>
              <a:buFont typeface="Verdana"/>
              <a:buNone/>
            </a:pPr>
            <a:r>
              <a:rPr b="0" i="0" lang="en" sz="2400" u="none" cap="none" strike="noStrike">
                <a:solidFill>
                  <a:schemeClr val="dk1"/>
                </a:solidFill>
                <a:latin typeface="Verdana"/>
                <a:ea typeface="Verdana"/>
                <a:cs typeface="Verdana"/>
                <a:sym typeface="Verdana"/>
              </a:rPr>
              <a:t>Creating schools into places where all children get what they need each and every day, is hard work and requires solving hard problems.  </a:t>
            </a:r>
            <a:endParaRPr b="0" i="0" sz="1800" u="none" cap="none" strike="noStrike">
              <a:solidFill>
                <a:schemeClr val="dk1"/>
              </a:solidFill>
              <a:latin typeface="Verdana"/>
              <a:ea typeface="Verdana"/>
              <a:cs typeface="Verdana"/>
              <a:sym typeface="Verdana"/>
            </a:endParaRPr>
          </a:p>
        </p:txBody>
      </p:sp>
      <p:pic>
        <p:nvPicPr>
          <p:cNvPr descr="Man smiling during a work meeting" id="460" name="Google Shape;460;p36"/>
          <p:cNvPicPr preferRelativeResize="0"/>
          <p:nvPr>
            <p:ph idx="1" type="body"/>
          </p:nvPr>
        </p:nvPicPr>
        <p:blipFill rotWithShape="1">
          <a:blip r:embed="rId3">
            <a:alphaModFix/>
          </a:blip>
          <a:srcRect b="0" l="0" r="0" t="0"/>
          <a:stretch/>
        </p:blipFill>
        <p:spPr>
          <a:xfrm>
            <a:off x="3575050" y="273051"/>
            <a:ext cx="5111750" cy="5674828"/>
          </a:xfrm>
          <a:prstGeom prst="rect">
            <a:avLst/>
          </a:prstGeom>
          <a:noFill/>
          <a:ln cap="flat" cmpd="sng" w="38100">
            <a:solidFill>
              <a:srgbClr val="003369"/>
            </a:solidFill>
            <a:prstDash val="dash"/>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Verdana"/>
              <a:buNone/>
            </a:pPr>
            <a:r>
              <a:rPr lang="en" sz="3700"/>
              <a:t>Do you have broad representation on your teams?</a:t>
            </a:r>
            <a:endParaRPr/>
          </a:p>
        </p:txBody>
      </p:sp>
      <p:pic>
        <p:nvPicPr>
          <p:cNvPr descr="A person pointing at a whiteboard&#10;&#10;Description automatically generated" id="467" name="Google Shape;467;p37"/>
          <p:cNvPicPr preferRelativeResize="0"/>
          <p:nvPr/>
        </p:nvPicPr>
        <p:blipFill rotWithShape="1">
          <a:blip r:embed="rId3">
            <a:alphaModFix/>
          </a:blip>
          <a:srcRect b="0" l="0" r="0" t="0"/>
          <a:stretch/>
        </p:blipFill>
        <p:spPr>
          <a:xfrm>
            <a:off x="684850" y="1533975"/>
            <a:ext cx="7774300" cy="42858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8"/>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2"/>
              </a:buClr>
              <a:buSzPts val="4300"/>
              <a:buFont typeface="Calibri"/>
              <a:buNone/>
            </a:pPr>
            <a:r>
              <a:rPr lang="en"/>
              <a:t>Pause and Plan</a:t>
            </a:r>
            <a:endParaRPr/>
          </a:p>
        </p:txBody>
      </p:sp>
      <p:sp>
        <p:nvSpPr>
          <p:cNvPr id="474" name="Google Shape;474;p38"/>
          <p:cNvSpPr txBox="1"/>
          <p:nvPr>
            <p:ph idx="1" type="body"/>
          </p:nvPr>
        </p:nvSpPr>
        <p:spPr>
          <a:xfrm>
            <a:off x="413400" y="1676075"/>
            <a:ext cx="8317200" cy="5001000"/>
          </a:xfrm>
          <a:prstGeom prst="rect">
            <a:avLst/>
          </a:prstGeom>
          <a:noFill/>
          <a:ln>
            <a:noFill/>
          </a:ln>
        </p:spPr>
        <p:txBody>
          <a:bodyPr anchorCtr="0" anchor="t" bIns="45700" lIns="91425" spcFirstLastPara="1" rIns="91425" wrap="square" tIns="45700">
            <a:normAutofit/>
          </a:bodyPr>
          <a:lstStyle/>
          <a:p>
            <a:pPr indent="-292100" lvl="0" marL="342900" rtl="0" algn="l">
              <a:lnSpc>
                <a:spcPct val="90000"/>
              </a:lnSpc>
              <a:spcBef>
                <a:spcPts val="0"/>
              </a:spcBef>
              <a:spcAft>
                <a:spcPts val="0"/>
              </a:spcAft>
              <a:buClr>
                <a:schemeClr val="dk1"/>
              </a:buClr>
              <a:buSzPts val="2400"/>
              <a:buFont typeface="Verdana"/>
              <a:buChar char="•"/>
            </a:pPr>
            <a:r>
              <a:rPr lang="en" sz="2400">
                <a:latin typeface="Verdana"/>
                <a:ea typeface="Verdana"/>
                <a:cs typeface="Verdana"/>
                <a:sym typeface="Verdana"/>
              </a:rPr>
              <a:t>Representatives from all grade levels, departments</a:t>
            </a:r>
            <a:endParaRPr sz="2400">
              <a:latin typeface="Verdana"/>
              <a:ea typeface="Verdana"/>
              <a:cs typeface="Verdana"/>
              <a:sym typeface="Verdana"/>
            </a:endParaRPr>
          </a:p>
          <a:p>
            <a:pPr indent="-292100" lvl="0" marL="342900" rtl="0" algn="l">
              <a:lnSpc>
                <a:spcPct val="90000"/>
              </a:lnSpc>
              <a:spcBef>
                <a:spcPts val="0"/>
              </a:spcBef>
              <a:spcAft>
                <a:spcPts val="0"/>
              </a:spcAft>
              <a:buClr>
                <a:schemeClr val="dk1"/>
              </a:buClr>
              <a:buSzPts val="2400"/>
              <a:buFont typeface="Verdana"/>
              <a:buChar char="•"/>
            </a:pPr>
            <a:r>
              <a:rPr lang="en" sz="2400">
                <a:latin typeface="Verdana"/>
                <a:ea typeface="Verdana"/>
                <a:cs typeface="Verdana"/>
                <a:sym typeface="Verdana"/>
              </a:rPr>
              <a:t>Roles and Responsibilities are defined and process to evaluate is included </a:t>
            </a:r>
            <a:endParaRPr sz="2400">
              <a:latin typeface="Verdana"/>
              <a:ea typeface="Verdana"/>
              <a:cs typeface="Verdana"/>
              <a:sym typeface="Verdana"/>
            </a:endParaRPr>
          </a:p>
          <a:p>
            <a:pPr indent="-292100" lvl="0" marL="342900" rtl="0" algn="l">
              <a:lnSpc>
                <a:spcPct val="90000"/>
              </a:lnSpc>
              <a:spcBef>
                <a:spcPts val="592"/>
              </a:spcBef>
              <a:spcAft>
                <a:spcPts val="0"/>
              </a:spcAft>
              <a:buClr>
                <a:schemeClr val="dk1"/>
              </a:buClr>
              <a:buSzPts val="2400"/>
              <a:buFont typeface="Verdana"/>
              <a:buChar char="•"/>
            </a:pPr>
            <a:r>
              <a:rPr lang="en" sz="2400">
                <a:latin typeface="Verdana"/>
                <a:ea typeface="Verdana"/>
                <a:cs typeface="Verdana"/>
                <a:sym typeface="Verdana"/>
              </a:rPr>
              <a:t>Administrator is an active member of the school team</a:t>
            </a:r>
            <a:endParaRPr sz="2400">
              <a:latin typeface="Verdana"/>
              <a:ea typeface="Verdana"/>
              <a:cs typeface="Verdana"/>
              <a:sym typeface="Verdana"/>
            </a:endParaRPr>
          </a:p>
          <a:p>
            <a:pPr indent="-292100" lvl="0" marL="342900" rtl="0" algn="l">
              <a:lnSpc>
                <a:spcPct val="90000"/>
              </a:lnSpc>
              <a:spcBef>
                <a:spcPts val="592"/>
              </a:spcBef>
              <a:spcAft>
                <a:spcPts val="0"/>
              </a:spcAft>
              <a:buClr>
                <a:schemeClr val="dk1"/>
              </a:buClr>
              <a:buSzPts val="2400"/>
              <a:buFont typeface="Verdana"/>
              <a:buChar char="•"/>
            </a:pPr>
            <a:r>
              <a:rPr lang="en" sz="2400">
                <a:latin typeface="Verdana"/>
                <a:ea typeface="Verdana"/>
                <a:cs typeface="Verdana"/>
                <a:sym typeface="Verdana"/>
              </a:rPr>
              <a:t>Team should form around the data points you want to move and your “</a:t>
            </a:r>
            <a:r>
              <a:rPr i="1" lang="en" sz="2400">
                <a:latin typeface="Verdana"/>
                <a:ea typeface="Verdana"/>
                <a:cs typeface="Verdana"/>
                <a:sym typeface="Verdana"/>
              </a:rPr>
              <a:t>why.</a:t>
            </a:r>
            <a:r>
              <a:rPr lang="en" sz="2400">
                <a:latin typeface="Verdana"/>
                <a:ea typeface="Verdana"/>
                <a:cs typeface="Verdana"/>
                <a:sym typeface="Verdana"/>
              </a:rPr>
              <a:t>”</a:t>
            </a:r>
            <a:endParaRPr sz="2400">
              <a:latin typeface="Verdana"/>
              <a:ea typeface="Verdana"/>
              <a:cs typeface="Verdana"/>
              <a:sym typeface="Verdana"/>
            </a:endParaRPr>
          </a:p>
          <a:p>
            <a:pPr indent="-307340" lvl="0" marL="342900" marR="0" rtl="0" algn="l">
              <a:lnSpc>
                <a:spcPct val="90000"/>
              </a:lnSpc>
              <a:spcBef>
                <a:spcPts val="592"/>
              </a:spcBef>
              <a:spcAft>
                <a:spcPts val="0"/>
              </a:spcAft>
              <a:buClr>
                <a:srgbClr val="000000"/>
              </a:buClr>
              <a:buSzPts val="2400"/>
              <a:buFont typeface="Verdana"/>
              <a:buChar char="•"/>
            </a:pPr>
            <a:r>
              <a:rPr i="0" lang="en" sz="2400" u="none" cap="none" strike="noStrike">
                <a:latin typeface="Verdana"/>
                <a:ea typeface="Verdana"/>
                <a:cs typeface="Verdana"/>
                <a:sym typeface="Verdana"/>
              </a:rPr>
              <a:t>Student representatives/voice, especially with high school</a:t>
            </a:r>
            <a:endParaRPr sz="2400">
              <a:latin typeface="Verdana"/>
              <a:ea typeface="Verdana"/>
              <a:cs typeface="Verdana"/>
              <a:sym typeface="Verdana"/>
            </a:endParaRPr>
          </a:p>
          <a:p>
            <a:pPr indent="-307340" lvl="0" marL="342900" marR="0" rtl="0" algn="l">
              <a:lnSpc>
                <a:spcPct val="90000"/>
              </a:lnSpc>
              <a:spcBef>
                <a:spcPts val="592"/>
              </a:spcBef>
              <a:spcAft>
                <a:spcPts val="0"/>
              </a:spcAft>
              <a:buClr>
                <a:srgbClr val="000000"/>
              </a:buClr>
              <a:buSzPts val="2400"/>
              <a:buFont typeface="Verdana"/>
              <a:buChar char="•"/>
            </a:pPr>
            <a:r>
              <a:rPr i="0" lang="en" sz="2400" u="none" cap="none" strike="noStrike">
                <a:latin typeface="Verdana"/>
                <a:ea typeface="Verdana"/>
                <a:cs typeface="Verdana"/>
                <a:sym typeface="Verdana"/>
              </a:rPr>
              <a:t>Representative/voice of families, and school community</a:t>
            </a:r>
            <a:endParaRPr sz="2400">
              <a:latin typeface="Verdana"/>
              <a:ea typeface="Verdana"/>
              <a:cs typeface="Verdana"/>
              <a:sym typeface="Verdana"/>
            </a:endParaRPr>
          </a:p>
          <a:p>
            <a:pPr indent="-307340" lvl="0" marL="342900" marR="0" rtl="0" algn="l">
              <a:lnSpc>
                <a:spcPct val="90000"/>
              </a:lnSpc>
              <a:spcBef>
                <a:spcPts val="592"/>
              </a:spcBef>
              <a:spcAft>
                <a:spcPts val="0"/>
              </a:spcAft>
              <a:buClr>
                <a:srgbClr val="000000"/>
              </a:buClr>
              <a:buSzPts val="2400"/>
              <a:buFont typeface="Verdana"/>
              <a:buChar char="•"/>
            </a:pPr>
            <a:r>
              <a:rPr i="0" lang="en" sz="2400" u="none" cap="none" strike="noStrike">
                <a:latin typeface="Verdana"/>
                <a:ea typeface="Verdana"/>
                <a:cs typeface="Verdana"/>
                <a:sym typeface="Verdana"/>
              </a:rPr>
              <a:t>Representative/voice </a:t>
            </a:r>
            <a:r>
              <a:rPr lang="en" sz="2400">
                <a:latin typeface="Verdana"/>
                <a:ea typeface="Verdana"/>
                <a:cs typeface="Verdana"/>
                <a:sym typeface="Verdana"/>
              </a:rPr>
              <a:t>from social identity wheel</a:t>
            </a:r>
            <a:endParaRPr i="0" sz="2400" u="none" cap="none" strike="noStrike">
              <a:latin typeface="Verdana"/>
              <a:ea typeface="Verdana"/>
              <a:cs typeface="Verdana"/>
              <a:sym typeface="Verdan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9"/>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sz="3100">
                <a:latin typeface="Verdana"/>
                <a:ea typeface="Verdana"/>
                <a:cs typeface="Verdana"/>
                <a:sym typeface="Verdana"/>
              </a:rPr>
              <a:t>Systems Change Requires…</a:t>
            </a:r>
            <a:endParaRPr/>
          </a:p>
          <a:p>
            <a:pPr indent="-406400" lvl="0" marL="457200" rtl="0" algn="ctr">
              <a:lnSpc>
                <a:spcPct val="90000"/>
              </a:lnSpc>
              <a:spcBef>
                <a:spcPts val="0"/>
              </a:spcBef>
              <a:spcAft>
                <a:spcPts val="0"/>
              </a:spcAft>
              <a:buClr>
                <a:srgbClr val="191919"/>
              </a:buClr>
              <a:buSzPts val="2800"/>
              <a:buFont typeface="Verdana"/>
              <a:buNone/>
            </a:pPr>
            <a:r>
              <a:rPr lang="en" sz="3100">
                <a:latin typeface="Verdana"/>
                <a:ea typeface="Verdana"/>
                <a:cs typeface="Verdana"/>
                <a:sym typeface="Verdana"/>
              </a:rPr>
              <a:t>Highly Effective Teams</a:t>
            </a:r>
            <a:endParaRPr/>
          </a:p>
        </p:txBody>
      </p:sp>
      <p:sp>
        <p:nvSpPr>
          <p:cNvPr id="480" name="Google Shape;480;p39"/>
          <p:cNvSpPr txBox="1"/>
          <p:nvPr/>
        </p:nvSpPr>
        <p:spPr>
          <a:xfrm>
            <a:off x="457201" y="1600201"/>
            <a:ext cx="8229600" cy="3581399"/>
          </a:xfrm>
          <a:prstGeom prst="rect">
            <a:avLst/>
          </a:prstGeom>
          <a:noFill/>
          <a:ln>
            <a:noFill/>
          </a:ln>
        </p:spPr>
        <p:txBody>
          <a:bodyPr anchorCtr="0" anchor="t" bIns="45700" lIns="91425" spcFirstLastPara="1" rIns="91425" wrap="square" tIns="45700">
            <a:normAutofit lnSpcReduction="10000"/>
          </a:bodyPr>
          <a:lstStyle/>
          <a:p>
            <a:pPr indent="-342900" lvl="0" marL="571500" marR="0" rtl="0" algn="l">
              <a:lnSpc>
                <a:spcPct val="90000"/>
              </a:lnSpc>
              <a:spcBef>
                <a:spcPts val="600"/>
              </a:spcBef>
              <a:spcAft>
                <a:spcPts val="0"/>
              </a:spcAft>
              <a:buClr>
                <a:srgbClr val="000000"/>
              </a:buClr>
              <a:buSzPts val="2811"/>
              <a:buFont typeface="Arial"/>
              <a:buChar char="•"/>
            </a:pPr>
            <a:r>
              <a:rPr b="0" i="0" lang="en" sz="2400" u="none" cap="none" strike="noStrike">
                <a:solidFill>
                  <a:schemeClr val="dk1"/>
                </a:solidFill>
                <a:highlight>
                  <a:schemeClr val="lt1"/>
                </a:highlight>
                <a:latin typeface="Verdana"/>
                <a:ea typeface="Verdana"/>
                <a:cs typeface="Verdana"/>
                <a:sym typeface="Verdana"/>
              </a:rPr>
              <a:t>How does one facilitate the development of highly</a:t>
            </a:r>
            <a:endParaRPr b="0" i="0" sz="1800" u="none" cap="none" strike="noStrike">
              <a:solidFill>
                <a:schemeClr val="dk1"/>
              </a:solidFill>
              <a:latin typeface="Verdana"/>
              <a:ea typeface="Verdana"/>
              <a:cs typeface="Verdana"/>
              <a:sym typeface="Verdana"/>
            </a:endParaRPr>
          </a:p>
          <a:p>
            <a:pPr indent="0" lvl="0" marL="228600" marR="0" rtl="0" algn="l">
              <a:lnSpc>
                <a:spcPct val="90000"/>
              </a:lnSpc>
              <a:spcBef>
                <a:spcPts val="600"/>
              </a:spcBef>
              <a:spcAft>
                <a:spcPts val="0"/>
              </a:spcAft>
              <a:buClr>
                <a:schemeClr val="dk1"/>
              </a:buClr>
              <a:buSzPts val="2400"/>
              <a:buFont typeface="Verdana"/>
              <a:buNone/>
            </a:pPr>
            <a:r>
              <a:rPr b="0" i="0" lang="en" sz="2400" u="none" cap="none" strike="noStrike">
                <a:solidFill>
                  <a:schemeClr val="dk1"/>
                </a:solidFill>
                <a:highlight>
                  <a:schemeClr val="lt1"/>
                </a:highlight>
                <a:latin typeface="Verdana"/>
                <a:ea typeface="Verdana"/>
                <a:cs typeface="Verdana"/>
                <a:sym typeface="Verdana"/>
              </a:rPr>
              <a:t>     effective teams?</a:t>
            </a:r>
            <a:endParaRPr b="0" i="0" sz="1800" u="none" cap="none" strike="noStrike">
              <a:solidFill>
                <a:schemeClr val="dk1"/>
              </a:solidFill>
              <a:latin typeface="Verdana"/>
              <a:ea typeface="Verdana"/>
              <a:cs typeface="Verdana"/>
              <a:sym typeface="Verdana"/>
            </a:endParaRPr>
          </a:p>
          <a:p>
            <a:pPr indent="-342900" lvl="0" marL="571500" marR="0" rtl="0" algn="l">
              <a:lnSpc>
                <a:spcPct val="90000"/>
              </a:lnSpc>
              <a:spcBef>
                <a:spcPts val="600"/>
              </a:spcBef>
              <a:spcAft>
                <a:spcPts val="0"/>
              </a:spcAft>
              <a:buClr>
                <a:srgbClr val="000000"/>
              </a:buClr>
              <a:buSzPts val="2811"/>
              <a:buFont typeface="Arial"/>
              <a:buChar char="•"/>
            </a:pPr>
            <a:r>
              <a:rPr b="0" i="0" lang="en" sz="2400" u="none" cap="none" strike="noStrike">
                <a:solidFill>
                  <a:schemeClr val="dk1"/>
                </a:solidFill>
                <a:highlight>
                  <a:schemeClr val="lt1"/>
                </a:highlight>
                <a:latin typeface="Verdana"/>
                <a:ea typeface="Verdana"/>
                <a:cs typeface="Verdana"/>
                <a:sym typeface="Verdana"/>
              </a:rPr>
              <a:t>What are the functions/purposes of each of the teams?</a:t>
            </a:r>
            <a:endParaRPr b="0" i="0" sz="1800" u="none" cap="none" strike="noStrike">
              <a:solidFill>
                <a:schemeClr val="dk1"/>
              </a:solidFill>
              <a:latin typeface="Verdana"/>
              <a:ea typeface="Verdana"/>
              <a:cs typeface="Verdana"/>
              <a:sym typeface="Verdana"/>
            </a:endParaRPr>
          </a:p>
          <a:p>
            <a:pPr indent="-342900" lvl="0" marL="571500" marR="0" rtl="0" algn="l">
              <a:lnSpc>
                <a:spcPct val="90000"/>
              </a:lnSpc>
              <a:spcBef>
                <a:spcPts val="600"/>
              </a:spcBef>
              <a:spcAft>
                <a:spcPts val="0"/>
              </a:spcAft>
              <a:buClr>
                <a:srgbClr val="000000"/>
              </a:buClr>
              <a:buSzPts val="2811"/>
              <a:buFont typeface="Arial"/>
              <a:buChar char="•"/>
            </a:pPr>
            <a:r>
              <a:rPr b="0" i="0" lang="en" sz="2400" u="none" cap="none" strike="noStrike">
                <a:solidFill>
                  <a:schemeClr val="dk1"/>
                </a:solidFill>
                <a:highlight>
                  <a:schemeClr val="lt1"/>
                </a:highlight>
                <a:latin typeface="Verdana"/>
                <a:ea typeface="Verdana"/>
                <a:cs typeface="Verdana"/>
                <a:sym typeface="Verdana"/>
              </a:rPr>
              <a:t>What data will each team use to inform their decision making?</a:t>
            </a:r>
            <a:endParaRPr b="0" i="0" sz="1800" u="none" cap="none" strike="noStrike">
              <a:solidFill>
                <a:schemeClr val="dk1"/>
              </a:solidFill>
              <a:latin typeface="Verdana"/>
              <a:ea typeface="Verdana"/>
              <a:cs typeface="Verdana"/>
              <a:sym typeface="Verdana"/>
            </a:endParaRPr>
          </a:p>
          <a:p>
            <a:pPr indent="-342900" lvl="0" marL="571500" marR="0" rtl="0" algn="l">
              <a:lnSpc>
                <a:spcPct val="90000"/>
              </a:lnSpc>
              <a:spcBef>
                <a:spcPts val="600"/>
              </a:spcBef>
              <a:spcAft>
                <a:spcPts val="0"/>
              </a:spcAft>
              <a:buClr>
                <a:srgbClr val="000000"/>
              </a:buClr>
              <a:buSzPts val="2811"/>
              <a:buFont typeface="Arial"/>
              <a:buChar char="•"/>
            </a:pPr>
            <a:r>
              <a:rPr b="0" i="0" lang="en" sz="2400" u="none" cap="none" strike="noStrike">
                <a:solidFill>
                  <a:schemeClr val="dk1"/>
                </a:solidFill>
                <a:highlight>
                  <a:schemeClr val="lt1"/>
                </a:highlight>
                <a:latin typeface="Verdana"/>
                <a:ea typeface="Verdana"/>
                <a:cs typeface="Verdana"/>
                <a:sym typeface="Verdana"/>
              </a:rPr>
              <a:t>Is your division a learning organization? Where does coaching fit? </a:t>
            </a:r>
            <a:endParaRPr b="0" i="0" sz="1800" u="none" cap="none" strike="noStrike">
              <a:solidFill>
                <a:schemeClr val="dk1"/>
              </a:solidFill>
              <a:latin typeface="Verdana"/>
              <a:ea typeface="Verdana"/>
              <a:cs typeface="Verdana"/>
              <a:sym typeface="Verdana"/>
            </a:endParaRPr>
          </a:p>
          <a:p>
            <a:pPr indent="-342900" lvl="0" marL="571500" marR="0" rtl="0" algn="l">
              <a:lnSpc>
                <a:spcPct val="90000"/>
              </a:lnSpc>
              <a:spcBef>
                <a:spcPts val="600"/>
              </a:spcBef>
              <a:spcAft>
                <a:spcPts val="0"/>
              </a:spcAft>
              <a:buClr>
                <a:srgbClr val="000000"/>
              </a:buClr>
              <a:buSzPts val="2811"/>
              <a:buFont typeface="Arial"/>
              <a:buChar char="•"/>
            </a:pPr>
            <a:r>
              <a:rPr b="0" i="0" lang="en" sz="2400" u="none" cap="none" strike="noStrike">
                <a:solidFill>
                  <a:schemeClr val="dk1"/>
                </a:solidFill>
                <a:highlight>
                  <a:schemeClr val="lt1"/>
                </a:highlight>
                <a:latin typeface="Verdana"/>
                <a:ea typeface="Verdana"/>
                <a:cs typeface="Verdana"/>
                <a:sym typeface="Verdana"/>
              </a:rPr>
              <a:t>Attend to adult learning</a:t>
            </a:r>
            <a:endParaRPr b="0" i="0" sz="1800" u="none" cap="none" strike="noStrike">
              <a:solidFill>
                <a:schemeClr val="dk1"/>
              </a:solidFill>
              <a:latin typeface="Verdana"/>
              <a:ea typeface="Verdana"/>
              <a:cs typeface="Verdana"/>
              <a:sym typeface="Verdana"/>
            </a:endParaRPr>
          </a:p>
          <a:p>
            <a:pPr indent="114300" lvl="0" marL="0" marR="0" rtl="0" algn="l">
              <a:lnSpc>
                <a:spcPct val="90000"/>
              </a:lnSpc>
              <a:spcBef>
                <a:spcPts val="600"/>
              </a:spcBef>
              <a:spcAft>
                <a:spcPts val="600"/>
              </a:spcAft>
              <a:buClr>
                <a:srgbClr val="000000"/>
              </a:buClr>
              <a:buSzPts val="1946"/>
              <a:buFont typeface="Arial"/>
              <a:buNone/>
            </a:pPr>
            <a:r>
              <a:t/>
            </a:r>
            <a:endParaRPr b="0" i="0" sz="2400" u="none" cap="none" strike="noStrike">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0"/>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Learning Organization</a:t>
            </a:r>
            <a:endParaRPr>
              <a:latin typeface="Verdana"/>
              <a:ea typeface="Verdana"/>
              <a:cs typeface="Verdana"/>
              <a:sym typeface="Verdana"/>
            </a:endParaRPr>
          </a:p>
        </p:txBody>
      </p:sp>
      <p:sp>
        <p:nvSpPr>
          <p:cNvPr id="486" name="Google Shape;486;p40"/>
          <p:cNvSpPr txBox="1"/>
          <p:nvPr/>
        </p:nvSpPr>
        <p:spPr>
          <a:xfrm>
            <a:off x="381000" y="1981200"/>
            <a:ext cx="4038600" cy="3352799"/>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l">
              <a:lnSpc>
                <a:spcPct val="170000"/>
              </a:lnSpc>
              <a:spcBef>
                <a:spcPts val="0"/>
              </a:spcBef>
              <a:spcAft>
                <a:spcPts val="0"/>
              </a:spcAft>
              <a:buClr>
                <a:schemeClr val="dk1"/>
              </a:buClr>
              <a:buSzPct val="100000"/>
              <a:buFont typeface="Verdana"/>
              <a:buNone/>
            </a:pPr>
            <a:r>
              <a:rPr b="0" i="0" lang="en" sz="2000" u="none" cap="none" strike="noStrike">
                <a:solidFill>
                  <a:schemeClr val="dk1"/>
                </a:solidFill>
                <a:latin typeface="Verdana"/>
                <a:ea typeface="Verdana"/>
                <a:cs typeface="Verdana"/>
                <a:sym typeface="Verdana"/>
              </a:rPr>
              <a:t>An organization in which everyone is learning. This not only ensures that the organization survives but also helps it thrive and generates new creations. (Senge, 2006) </a:t>
            </a:r>
            <a:endParaRPr b="0" i="0" sz="1800" u="none" cap="none" strike="noStrike">
              <a:solidFill>
                <a:schemeClr val="dk1"/>
              </a:solidFill>
              <a:latin typeface="Verdana"/>
              <a:ea typeface="Verdana"/>
              <a:cs typeface="Verdana"/>
              <a:sym typeface="Verdana"/>
            </a:endParaRPr>
          </a:p>
          <a:p>
            <a:pPr indent="165100" lvl="0" marL="0" marR="0" rtl="0" algn="l">
              <a:lnSpc>
                <a:spcPct val="90000"/>
              </a:lnSpc>
              <a:spcBef>
                <a:spcPts val="600"/>
              </a:spcBef>
              <a:spcAft>
                <a:spcPts val="0"/>
              </a:spcAft>
              <a:buClr>
                <a:srgbClr val="000000"/>
              </a:buClr>
              <a:buSzPct val="152941"/>
              <a:buFont typeface="Arial"/>
              <a:buNone/>
            </a:pPr>
            <a:r>
              <a:t/>
            </a:r>
            <a:endParaRPr b="0" i="0" sz="2000" u="none" cap="none" strike="noStrike">
              <a:solidFill>
                <a:schemeClr val="dk1"/>
              </a:solidFill>
              <a:latin typeface="Verdana"/>
              <a:ea typeface="Verdana"/>
              <a:cs typeface="Verdana"/>
              <a:sym typeface="Verdana"/>
            </a:endParaRPr>
          </a:p>
          <a:p>
            <a:pPr indent="165100" lvl="0" marL="0" marR="0" rtl="0" algn="l">
              <a:lnSpc>
                <a:spcPct val="90000"/>
              </a:lnSpc>
              <a:spcBef>
                <a:spcPts val="600"/>
              </a:spcBef>
              <a:spcAft>
                <a:spcPts val="0"/>
              </a:spcAft>
              <a:buClr>
                <a:srgbClr val="000000"/>
              </a:buClr>
              <a:buSzPct val="152941"/>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l">
              <a:lnSpc>
                <a:spcPct val="90000"/>
              </a:lnSpc>
              <a:spcBef>
                <a:spcPts val="600"/>
              </a:spcBef>
              <a:spcAft>
                <a:spcPts val="0"/>
              </a:spcAft>
              <a:buClr>
                <a:schemeClr val="dk1"/>
              </a:buClr>
              <a:buSzPct val="100000"/>
              <a:buFont typeface="Verdana"/>
              <a:buNone/>
            </a:pPr>
            <a:r>
              <a:t/>
            </a:r>
            <a:endParaRPr b="0" i="0" sz="2000" u="none" cap="none" strike="noStrike">
              <a:solidFill>
                <a:schemeClr val="dk1"/>
              </a:solidFill>
              <a:latin typeface="Verdana"/>
              <a:ea typeface="Verdana"/>
              <a:cs typeface="Verdana"/>
              <a:sym typeface="Verdana"/>
            </a:endParaRPr>
          </a:p>
          <a:p>
            <a:pPr indent="0" lvl="0" marL="0" marR="0" rtl="0" algn="l">
              <a:lnSpc>
                <a:spcPct val="90000"/>
              </a:lnSpc>
              <a:spcBef>
                <a:spcPts val="600"/>
              </a:spcBef>
              <a:spcAft>
                <a:spcPts val="600"/>
              </a:spcAft>
              <a:buClr>
                <a:schemeClr val="dk1"/>
              </a:buClr>
              <a:buSzPct val="100000"/>
              <a:buFont typeface="Verdana"/>
              <a:buNone/>
            </a:pPr>
            <a:r>
              <a:rPr b="0" i="0" lang="en" sz="1900" u="none" cap="none" strike="noStrike">
                <a:solidFill>
                  <a:schemeClr val="dk1"/>
                </a:solidFill>
                <a:latin typeface="Verdana"/>
                <a:ea typeface="Verdana"/>
                <a:cs typeface="Verdana"/>
                <a:sym typeface="Verdana"/>
              </a:rPr>
              <a:t>The Art of Coaching Teams, pg. 185</a:t>
            </a:r>
            <a:endParaRPr b="0" i="0" sz="1600" u="none" cap="none" strike="noStrike">
              <a:solidFill>
                <a:schemeClr val="dk1"/>
              </a:solidFill>
              <a:latin typeface="Verdana"/>
              <a:ea typeface="Verdana"/>
              <a:cs typeface="Verdana"/>
              <a:sym typeface="Verdana"/>
            </a:endParaRPr>
          </a:p>
        </p:txBody>
      </p:sp>
      <p:pic>
        <p:nvPicPr>
          <p:cNvPr descr="Close up of heart shaped pages of a book" id="487" name="Google Shape;487;p40"/>
          <p:cNvPicPr preferRelativeResize="0"/>
          <p:nvPr>
            <p:ph idx="2" type="body"/>
          </p:nvPr>
        </p:nvPicPr>
        <p:blipFill rotWithShape="1">
          <a:blip r:embed="rId3">
            <a:alphaModFix/>
          </a:blip>
          <a:srcRect b="-2" l="0" r="0" t="0"/>
          <a:stretch/>
        </p:blipFill>
        <p:spPr>
          <a:xfrm>
            <a:off x="4572000" y="1975485"/>
            <a:ext cx="4038600" cy="33527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Our New Logo</a:t>
            </a:r>
            <a:endParaRPr/>
          </a:p>
        </p:txBody>
      </p:sp>
      <p:pic>
        <p:nvPicPr>
          <p:cNvPr descr="A blue and white logo&#10;&#10;Description automatically generated" id="136" name="Google Shape;136;p5"/>
          <p:cNvPicPr preferRelativeResize="0"/>
          <p:nvPr/>
        </p:nvPicPr>
        <p:blipFill rotWithShape="1">
          <a:blip r:embed="rId3">
            <a:alphaModFix/>
          </a:blip>
          <a:srcRect b="0" l="0" r="0" t="0"/>
          <a:stretch/>
        </p:blipFill>
        <p:spPr>
          <a:xfrm>
            <a:off x="463636" y="2196934"/>
            <a:ext cx="7886700" cy="398276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2"/>
          <p:cNvSpPr txBox="1"/>
          <p:nvPr>
            <p:ph idx="4294967295" type="title"/>
          </p:nvPr>
        </p:nvSpPr>
        <p:spPr>
          <a:xfrm>
            <a:off x="1209555" y="114300"/>
            <a:ext cx="7564056" cy="1143000"/>
          </a:xfrm>
          <a:prstGeom prst="rect">
            <a:avLst/>
          </a:prstGeom>
          <a:noFill/>
          <a:ln>
            <a:noFill/>
          </a:ln>
        </p:spPr>
        <p:txBody>
          <a:bodyPr anchorCtr="0" anchor="b"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000"/>
              <a:buFont typeface="Verdana"/>
              <a:buNone/>
            </a:pPr>
            <a:r>
              <a:rPr lang="en"/>
              <a:t>Learning Organizations</a:t>
            </a:r>
            <a:endParaRPr/>
          </a:p>
        </p:txBody>
      </p:sp>
      <p:pic>
        <p:nvPicPr>
          <p:cNvPr descr="A white and black checklist with black text&#10;&#10;Description automatically generated" id="493" name="Google Shape;493;p42"/>
          <p:cNvPicPr preferRelativeResize="0"/>
          <p:nvPr/>
        </p:nvPicPr>
        <p:blipFill rotWithShape="1">
          <a:blip r:embed="rId3">
            <a:alphaModFix/>
          </a:blip>
          <a:srcRect b="0" l="0" r="0" t="0"/>
          <a:stretch/>
        </p:blipFill>
        <p:spPr>
          <a:xfrm>
            <a:off x="1481463" y="1600201"/>
            <a:ext cx="6181076" cy="45719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43"/>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Calibri"/>
              <a:buNone/>
            </a:pPr>
            <a:r>
              <a:rPr b="1" lang="en" sz="3200"/>
              <a:t>Your</a:t>
            </a:r>
            <a:r>
              <a:rPr b="1" lang="en"/>
              <a:t> </a:t>
            </a:r>
            <a:r>
              <a:rPr b="1" lang="en" sz="3200"/>
              <a:t>Time</a:t>
            </a:r>
            <a:endParaRPr b="1"/>
          </a:p>
        </p:txBody>
      </p:sp>
      <p:sp>
        <p:nvSpPr>
          <p:cNvPr id="499" name="Google Shape;499;p43"/>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lt1"/>
              </a:buClr>
              <a:buSzPts val="3200"/>
              <a:buNone/>
            </a:pPr>
            <a:r>
              <a:t/>
            </a:r>
            <a:endParaRPr b="1"/>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t/>
            </a:r>
            <a:endParaRPr/>
          </a:p>
          <a:p>
            <a:pPr indent="0" lvl="0" marL="0" rtl="0" algn="l">
              <a:lnSpc>
                <a:spcPct val="90000"/>
              </a:lnSpc>
              <a:spcBef>
                <a:spcPts val="1000"/>
              </a:spcBef>
              <a:spcAft>
                <a:spcPts val="0"/>
              </a:spcAft>
              <a:buClr>
                <a:schemeClr val="lt1"/>
              </a:buClr>
              <a:buSzPts val="3200"/>
              <a:buNone/>
            </a:pPr>
            <a:r>
              <a:t/>
            </a:r>
            <a:endParaRPr/>
          </a:p>
        </p:txBody>
      </p:sp>
      <p:grpSp>
        <p:nvGrpSpPr>
          <p:cNvPr descr="three blue rectangles in a vertical alignment" id="500" name="Google Shape;500;p43"/>
          <p:cNvGrpSpPr/>
          <p:nvPr/>
        </p:nvGrpSpPr>
        <p:grpSpPr>
          <a:xfrm>
            <a:off x="3575050" y="273743"/>
            <a:ext cx="5111749" cy="5673442"/>
            <a:chOff x="0" y="692"/>
            <a:chExt cx="5111749" cy="5673442"/>
          </a:xfrm>
        </p:grpSpPr>
        <p:sp>
          <p:nvSpPr>
            <p:cNvPr id="501" name="Google Shape;501;p43"/>
            <p:cNvSpPr/>
            <p:nvPr/>
          </p:nvSpPr>
          <p:spPr>
            <a:xfrm>
              <a:off x="0" y="692"/>
              <a:ext cx="5111749" cy="1620983"/>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02" name="Google Shape;502;p43"/>
            <p:cNvSpPr/>
            <p:nvPr/>
          </p:nvSpPr>
          <p:spPr>
            <a:xfrm>
              <a:off x="490347" y="365414"/>
              <a:ext cx="891540" cy="89154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03" name="Google Shape;503;p43"/>
            <p:cNvSpPr txBox="1"/>
            <p:nvPr/>
          </p:nvSpPr>
          <p:spPr>
            <a:xfrm>
              <a:off x="1872236" y="692"/>
              <a:ext cx="3239513"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900"/>
                <a:buFont typeface="Calibri"/>
                <a:buNone/>
              </a:pPr>
              <a:r>
                <a:rPr b="0" i="0" lang="en" sz="1900" u="none" cap="none" strike="noStrike">
                  <a:solidFill>
                    <a:schemeClr val="dk1"/>
                  </a:solidFill>
                  <a:latin typeface="Verdana"/>
                  <a:ea typeface="Verdana"/>
                  <a:cs typeface="Verdana"/>
                  <a:sym typeface="Verdana"/>
                </a:rPr>
                <a:t>Take 5 minutes to complete the Indicators of Learning Organizations on pg. 186 from… </a:t>
              </a:r>
              <a:endParaRPr b="0" i="0" sz="1900" u="none" cap="none" strike="noStrike">
                <a:solidFill>
                  <a:schemeClr val="dk1"/>
                </a:solidFill>
                <a:latin typeface="Verdana"/>
                <a:ea typeface="Verdana"/>
                <a:cs typeface="Verdana"/>
                <a:sym typeface="Verdana"/>
              </a:endParaRPr>
            </a:p>
          </p:txBody>
        </p:sp>
        <p:sp>
          <p:nvSpPr>
            <p:cNvPr id="504" name="Google Shape;504;p43"/>
            <p:cNvSpPr/>
            <p:nvPr/>
          </p:nvSpPr>
          <p:spPr>
            <a:xfrm>
              <a:off x="0" y="2026922"/>
              <a:ext cx="5111749" cy="1620983"/>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05" name="Google Shape;505;p43"/>
            <p:cNvSpPr/>
            <p:nvPr/>
          </p:nvSpPr>
          <p:spPr>
            <a:xfrm>
              <a:off x="490347" y="2391643"/>
              <a:ext cx="891540" cy="89154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06" name="Google Shape;506;p43"/>
            <p:cNvSpPr txBox="1"/>
            <p:nvPr/>
          </p:nvSpPr>
          <p:spPr>
            <a:xfrm>
              <a:off x="1872236" y="2026922"/>
              <a:ext cx="3239513"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900"/>
                <a:buFont typeface="Calibri"/>
                <a:buNone/>
              </a:pPr>
              <a:r>
                <a:rPr b="0" i="0" lang="en" sz="1900" u="none" cap="none" strike="noStrike">
                  <a:solidFill>
                    <a:schemeClr val="dk1"/>
                  </a:solidFill>
                  <a:latin typeface="Verdana"/>
                  <a:ea typeface="Verdana"/>
                  <a:cs typeface="Verdana"/>
                  <a:sym typeface="Verdana"/>
                </a:rPr>
                <a:t>YOUR PERSPECTIVE.</a:t>
              </a:r>
              <a:endParaRPr b="0" i="0" sz="1900" u="none" cap="none" strike="noStrike">
                <a:solidFill>
                  <a:schemeClr val="dk1"/>
                </a:solidFill>
                <a:latin typeface="Verdana"/>
                <a:ea typeface="Verdana"/>
                <a:cs typeface="Verdana"/>
                <a:sym typeface="Verdana"/>
              </a:endParaRPr>
            </a:p>
          </p:txBody>
        </p:sp>
        <p:sp>
          <p:nvSpPr>
            <p:cNvPr id="507" name="Google Shape;507;p43"/>
            <p:cNvSpPr/>
            <p:nvPr/>
          </p:nvSpPr>
          <p:spPr>
            <a:xfrm>
              <a:off x="0" y="4053151"/>
              <a:ext cx="5111749" cy="1620983"/>
            </a:xfrm>
            <a:prstGeom prst="roundRect">
              <a:avLst>
                <a:gd fmla="val 10000" name="adj"/>
              </a:avLst>
            </a:prstGeom>
            <a:solidFill>
              <a:srgbClr val="CCD3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08" name="Google Shape;508;p43"/>
            <p:cNvSpPr/>
            <p:nvPr/>
          </p:nvSpPr>
          <p:spPr>
            <a:xfrm>
              <a:off x="490347" y="4417872"/>
              <a:ext cx="891540" cy="89154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09" name="Google Shape;509;p43"/>
            <p:cNvSpPr txBox="1"/>
            <p:nvPr/>
          </p:nvSpPr>
          <p:spPr>
            <a:xfrm>
              <a:off x="1872236" y="4053151"/>
              <a:ext cx="3239513"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100000"/>
                </a:lnSpc>
                <a:spcBef>
                  <a:spcPts val="0"/>
                </a:spcBef>
                <a:spcAft>
                  <a:spcPts val="0"/>
                </a:spcAft>
                <a:buClr>
                  <a:schemeClr val="dk1"/>
                </a:buClr>
                <a:buSzPts val="1900"/>
                <a:buFont typeface="Calibri"/>
                <a:buNone/>
              </a:pPr>
              <a:r>
                <a:rPr b="0" i="0" lang="en" sz="1900" u="none" cap="none" strike="noStrike">
                  <a:solidFill>
                    <a:schemeClr val="dk1"/>
                  </a:solidFill>
                  <a:latin typeface="Verdana"/>
                  <a:ea typeface="Verdana"/>
                  <a:cs typeface="Verdana"/>
                  <a:sym typeface="Verdana"/>
                </a:rPr>
                <a:t>Think about how you can bring this back to your team for all stakeholder input and coming to consensus. </a:t>
              </a:r>
              <a:endParaRPr b="0" i="0" sz="1900" u="none" cap="none" strike="noStrike">
                <a:solidFill>
                  <a:schemeClr val="dk1"/>
                </a:solidFill>
                <a:latin typeface="Verdana"/>
                <a:ea typeface="Verdana"/>
                <a:cs typeface="Verdana"/>
                <a:sym typeface="Verdana"/>
              </a:endParaRPr>
            </a:p>
          </p:txBody>
        </p:sp>
      </p:grpSp>
      <p:pic>
        <p:nvPicPr>
          <p:cNvPr descr="Stopwatch" id="510" name="Google Shape;510;p43"/>
          <p:cNvPicPr preferRelativeResize="0"/>
          <p:nvPr/>
        </p:nvPicPr>
        <p:blipFill rotWithShape="1">
          <a:blip r:embed="rId6">
            <a:alphaModFix/>
          </a:blip>
          <a:srcRect b="0" l="0" r="0" t="0"/>
          <a:stretch/>
        </p:blipFill>
        <p:spPr>
          <a:xfrm>
            <a:off x="620820" y="2323686"/>
            <a:ext cx="2681071" cy="157355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44"/>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1100"/>
              <a:buFont typeface="Verdana"/>
              <a:buNone/>
            </a:pPr>
            <a:r>
              <a:rPr lang="en"/>
              <a:t>Time</a:t>
            </a:r>
            <a:r>
              <a:rPr lang="en">
                <a:latin typeface="Verdana"/>
                <a:ea typeface="Verdana"/>
                <a:cs typeface="Verdana"/>
                <a:sym typeface="Verdana"/>
              </a:rPr>
              <a:t> for Reflection</a:t>
            </a:r>
            <a:endParaRPr/>
          </a:p>
        </p:txBody>
      </p:sp>
      <p:sp>
        <p:nvSpPr>
          <p:cNvPr id="516" name="Google Shape;516;p44"/>
          <p:cNvSpPr txBox="1"/>
          <p:nvPr/>
        </p:nvSpPr>
        <p:spPr>
          <a:xfrm>
            <a:off x="3432042" y="1910256"/>
            <a:ext cx="5449200" cy="38901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2200"/>
              <a:buFont typeface="Arial"/>
              <a:buChar char="•"/>
            </a:pPr>
            <a:r>
              <a:rPr b="0" i="0" lang="en" sz="2000" u="none" cap="none" strike="noStrike">
                <a:solidFill>
                  <a:schemeClr val="dk1"/>
                </a:solidFill>
                <a:latin typeface="Verdana"/>
                <a:ea typeface="Verdana"/>
                <a:cs typeface="Verdana"/>
                <a:sym typeface="Verdana"/>
              </a:rPr>
              <a:t>Which of these indicators of a learning organization are present in a team you coach? Which are absent?</a:t>
            </a:r>
            <a:endParaRPr b="0" i="0" sz="2000" u="none" cap="none" strike="noStrike">
              <a:solidFill>
                <a:schemeClr val="dk1"/>
              </a:solidFill>
              <a:latin typeface="Verdana"/>
              <a:ea typeface="Verdana"/>
              <a:cs typeface="Verdana"/>
              <a:sym typeface="Verdana"/>
            </a:endParaRPr>
          </a:p>
          <a:p>
            <a:pPr indent="-228600" lvl="0" marL="457200" marR="0" rtl="0" algn="l">
              <a:lnSpc>
                <a:spcPct val="100000"/>
              </a:lnSpc>
              <a:spcBef>
                <a:spcPts val="0"/>
              </a:spcBef>
              <a:spcAft>
                <a:spcPts val="0"/>
              </a:spcAft>
              <a:buClr>
                <a:srgbClr val="000000"/>
              </a:buClr>
              <a:buSzPts val="2200"/>
              <a:buFont typeface="Arial"/>
              <a:buChar char="•"/>
            </a:pPr>
            <a:r>
              <a:rPr b="0" i="0" lang="en" sz="2000" u="none" cap="none" strike="noStrike">
                <a:solidFill>
                  <a:schemeClr val="dk1"/>
                </a:solidFill>
                <a:latin typeface="Verdana"/>
                <a:ea typeface="Verdana"/>
                <a:cs typeface="Verdana"/>
                <a:sym typeface="Verdana"/>
              </a:rPr>
              <a:t>What are the present barriers to becoming a learning organization?</a:t>
            </a:r>
            <a:endParaRPr b="0" i="0" sz="2000" u="none" cap="none" strike="noStrike">
              <a:solidFill>
                <a:schemeClr val="dk1"/>
              </a:solidFill>
              <a:latin typeface="Verdana"/>
              <a:ea typeface="Verdana"/>
              <a:cs typeface="Verdana"/>
              <a:sym typeface="Verdana"/>
            </a:endParaRPr>
          </a:p>
          <a:p>
            <a:pPr indent="-228600" lvl="0" marL="457200" marR="0" rtl="0" algn="l">
              <a:lnSpc>
                <a:spcPct val="100000"/>
              </a:lnSpc>
              <a:spcBef>
                <a:spcPts val="0"/>
              </a:spcBef>
              <a:spcAft>
                <a:spcPts val="0"/>
              </a:spcAft>
              <a:buClr>
                <a:srgbClr val="000000"/>
              </a:buClr>
              <a:buSzPts val="2200"/>
              <a:buFont typeface="Arial"/>
              <a:buChar char="•"/>
            </a:pPr>
            <a:r>
              <a:rPr b="0" i="0" lang="en" sz="2000" u="none" cap="none" strike="noStrike">
                <a:solidFill>
                  <a:schemeClr val="dk1"/>
                </a:solidFill>
                <a:latin typeface="Verdana"/>
                <a:ea typeface="Verdana"/>
                <a:cs typeface="Verdana"/>
                <a:sym typeface="Verdana"/>
              </a:rPr>
              <a:t>Which practices or policies could change to become a learning organization?</a:t>
            </a:r>
            <a:endParaRPr b="0" i="0" sz="2000" u="none" cap="none" strike="noStrike">
              <a:solidFill>
                <a:schemeClr val="dk1"/>
              </a:solidFill>
              <a:latin typeface="Verdana"/>
              <a:ea typeface="Verdana"/>
              <a:cs typeface="Verdana"/>
              <a:sym typeface="Verdana"/>
            </a:endParaRPr>
          </a:p>
          <a:p>
            <a:pPr indent="-228600" lvl="0" marL="457200" marR="0" rtl="0" algn="l">
              <a:lnSpc>
                <a:spcPct val="100000"/>
              </a:lnSpc>
              <a:spcBef>
                <a:spcPts val="0"/>
              </a:spcBef>
              <a:spcAft>
                <a:spcPts val="0"/>
              </a:spcAft>
              <a:buClr>
                <a:srgbClr val="000000"/>
              </a:buClr>
              <a:buSzPts val="2200"/>
              <a:buFont typeface="Arial"/>
              <a:buChar char="•"/>
            </a:pPr>
            <a:r>
              <a:rPr b="0" i="0" lang="en" sz="2000" u="none" cap="none" strike="noStrike">
                <a:solidFill>
                  <a:schemeClr val="dk1"/>
                </a:solidFill>
                <a:latin typeface="Verdana"/>
                <a:ea typeface="Verdana"/>
                <a:cs typeface="Verdana"/>
                <a:sym typeface="Verdana"/>
              </a:rPr>
              <a:t>What could you do to help a team become a learning organization?</a:t>
            </a:r>
            <a:endParaRPr b="0" i="0" sz="2000" u="none" cap="none" strike="noStrike">
              <a:solidFill>
                <a:schemeClr val="dk1"/>
              </a:solidFill>
              <a:latin typeface="Verdana"/>
              <a:ea typeface="Verdana"/>
              <a:cs typeface="Verdana"/>
              <a:sym typeface="Verdana"/>
            </a:endParaRPr>
          </a:p>
          <a:p>
            <a:pPr indent="-228600" lvl="0" marL="457200" marR="0" rtl="0" algn="l">
              <a:lnSpc>
                <a:spcPct val="100000"/>
              </a:lnSpc>
              <a:spcBef>
                <a:spcPts val="0"/>
              </a:spcBef>
              <a:spcAft>
                <a:spcPts val="0"/>
              </a:spcAft>
              <a:buClr>
                <a:srgbClr val="000000"/>
              </a:buClr>
              <a:buSzPts val="2200"/>
              <a:buFont typeface="Arial"/>
              <a:buChar char="•"/>
            </a:pPr>
            <a:r>
              <a:rPr b="0" i="0" lang="en" sz="2000" u="none" cap="none" strike="noStrike">
                <a:solidFill>
                  <a:schemeClr val="dk1"/>
                </a:solidFill>
                <a:latin typeface="Verdana"/>
                <a:ea typeface="Verdana"/>
                <a:cs typeface="Verdana"/>
                <a:sym typeface="Verdana"/>
              </a:rPr>
              <a:t>How might your team be different if more willing to be a learning organization?</a:t>
            </a:r>
            <a:endParaRPr b="0" i="0" sz="2000" u="none" cap="none" strike="noStrike">
              <a:solidFill>
                <a:schemeClr val="dk1"/>
              </a:solidFill>
              <a:latin typeface="Verdana"/>
              <a:ea typeface="Verdana"/>
              <a:cs typeface="Verdana"/>
              <a:sym typeface="Verdana"/>
            </a:endParaRPr>
          </a:p>
        </p:txBody>
      </p:sp>
      <p:pic>
        <p:nvPicPr>
          <p:cNvPr descr="An exploding light bulb" id="517" name="Google Shape;517;p44"/>
          <p:cNvPicPr preferRelativeResize="0"/>
          <p:nvPr/>
        </p:nvPicPr>
        <p:blipFill rotWithShape="1">
          <a:blip r:embed="rId3">
            <a:alphaModFix/>
          </a:blip>
          <a:srcRect b="0" l="0" r="0" t="0"/>
          <a:stretch/>
        </p:blipFill>
        <p:spPr>
          <a:xfrm>
            <a:off x="371367" y="2155831"/>
            <a:ext cx="3163094" cy="28956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Leadership Team Functions</a:t>
            </a:r>
            <a:endParaRPr/>
          </a:p>
        </p:txBody>
      </p:sp>
      <p:sp>
        <p:nvSpPr>
          <p:cNvPr id="524" name="Google Shape;524;p45"/>
          <p:cNvSpPr txBox="1"/>
          <p:nvPr/>
        </p:nvSpPr>
        <p:spPr>
          <a:xfrm>
            <a:off x="2095500" y="6248400"/>
            <a:ext cx="4953000" cy="428986"/>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600"/>
              </a:spcAft>
              <a:buClr>
                <a:srgbClr val="000000"/>
              </a:buClr>
              <a:buSzPct val="78624"/>
              <a:buFont typeface="Arial"/>
              <a:buNone/>
            </a:pPr>
            <a:r>
              <a:rPr b="0" i="0" lang="en" sz="1100" u="none" cap="none" strike="noStrike">
                <a:solidFill>
                  <a:schemeClr val="dk1"/>
                </a:solidFill>
                <a:latin typeface="Verdana"/>
                <a:ea typeface="Verdana"/>
                <a:cs typeface="Verdana"/>
                <a:sym typeface="Verdana"/>
              </a:rPr>
              <a:t>PBIS.org Implementation Blueprint and Oregon Systems Coach Manual, 2013</a:t>
            </a:r>
            <a:endParaRPr b="0" i="0" sz="1800" u="none" cap="none" strike="noStrike">
              <a:solidFill>
                <a:schemeClr val="dk1"/>
              </a:solidFill>
              <a:latin typeface="Verdana"/>
              <a:ea typeface="Verdana"/>
              <a:cs typeface="Verdana"/>
              <a:sym typeface="Verdana"/>
            </a:endParaRPr>
          </a:p>
        </p:txBody>
      </p:sp>
      <p:pic>
        <p:nvPicPr>
          <p:cNvPr descr="A diagram of a company&#10;&#10;Description automatically generated" id="525" name="Google Shape;525;p45"/>
          <p:cNvPicPr preferRelativeResize="0"/>
          <p:nvPr/>
        </p:nvPicPr>
        <p:blipFill rotWithShape="1">
          <a:blip r:embed="rId3">
            <a:alphaModFix/>
          </a:blip>
          <a:srcRect b="0" l="0" r="0" t="0"/>
          <a:stretch/>
        </p:blipFill>
        <p:spPr>
          <a:xfrm>
            <a:off x="1676400" y="1905000"/>
            <a:ext cx="5587999" cy="364790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46"/>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0" lang="en" sz="2400">
                <a:latin typeface="Verdana"/>
                <a:ea typeface="Verdana"/>
                <a:cs typeface="Verdana"/>
                <a:sym typeface="Verdana"/>
              </a:rPr>
              <a:t>Does your team know its Purpose?</a:t>
            </a:r>
            <a:endParaRPr/>
          </a:p>
        </p:txBody>
      </p:sp>
      <p:sp>
        <p:nvSpPr>
          <p:cNvPr id="531" name="Google Shape;531;p46"/>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a:p>
        </p:txBody>
      </p:sp>
      <p:grpSp>
        <p:nvGrpSpPr>
          <p:cNvPr descr="three green rectangles aligned vertically" id="532" name="Google Shape;532;p46"/>
          <p:cNvGrpSpPr/>
          <p:nvPr/>
        </p:nvGrpSpPr>
        <p:grpSpPr>
          <a:xfrm>
            <a:off x="3575050" y="273743"/>
            <a:ext cx="5111750" cy="5673442"/>
            <a:chOff x="0" y="692"/>
            <a:chExt cx="5111750" cy="5673442"/>
          </a:xfrm>
        </p:grpSpPr>
        <p:sp>
          <p:nvSpPr>
            <p:cNvPr id="533" name="Google Shape;533;p46"/>
            <p:cNvSpPr/>
            <p:nvPr/>
          </p:nvSpPr>
          <p:spPr>
            <a:xfrm>
              <a:off x="0" y="692"/>
              <a:ext cx="5111749" cy="1620983"/>
            </a:xfrm>
            <a:prstGeom prst="roundRect">
              <a:avLst>
                <a:gd fmla="val 10000" name="adj"/>
              </a:avLst>
            </a:prstGeom>
            <a:solidFill>
              <a:srgbClr val="92D050">
                <a:alpha val="25882"/>
              </a:srgbClr>
            </a:solidFill>
            <a:ln cap="flat" cmpd="sng" w="9525">
              <a:solidFill>
                <a:srgbClr val="0033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34" name="Google Shape;534;p46"/>
            <p:cNvSpPr/>
            <p:nvPr/>
          </p:nvSpPr>
          <p:spPr>
            <a:xfrm>
              <a:off x="490347" y="365414"/>
              <a:ext cx="891540" cy="89154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35" name="Google Shape;535;p46"/>
            <p:cNvSpPr/>
            <p:nvPr/>
          </p:nvSpPr>
          <p:spPr>
            <a:xfrm>
              <a:off x="1872236" y="692"/>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36" name="Google Shape;536;p46"/>
            <p:cNvSpPr txBox="1"/>
            <p:nvPr/>
          </p:nvSpPr>
          <p:spPr>
            <a:xfrm>
              <a:off x="1225550" y="41217"/>
              <a:ext cx="3886199"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2500"/>
                <a:buFont typeface="Calibri"/>
                <a:buNone/>
              </a:pPr>
              <a:r>
                <a:rPr b="0" i="0" lang="en" sz="2400" u="none" cap="none" strike="noStrike">
                  <a:solidFill>
                    <a:schemeClr val="dk1"/>
                  </a:solidFill>
                  <a:latin typeface="Verdana"/>
                  <a:ea typeface="Verdana"/>
                  <a:cs typeface="Verdana"/>
                  <a:sym typeface="Verdana"/>
                </a:rPr>
                <a:t>Reflect on purpose, pg. 64</a:t>
              </a:r>
              <a:endParaRPr b="0" i="0" sz="2400" u="none" cap="none" strike="noStrike">
                <a:solidFill>
                  <a:schemeClr val="dk1"/>
                </a:solidFill>
                <a:latin typeface="Verdana"/>
                <a:ea typeface="Verdana"/>
                <a:cs typeface="Verdana"/>
                <a:sym typeface="Verdana"/>
              </a:endParaRPr>
            </a:p>
          </p:txBody>
        </p:sp>
        <p:sp>
          <p:nvSpPr>
            <p:cNvPr id="537" name="Google Shape;537;p46"/>
            <p:cNvSpPr/>
            <p:nvPr/>
          </p:nvSpPr>
          <p:spPr>
            <a:xfrm>
              <a:off x="0" y="2026922"/>
              <a:ext cx="5111749" cy="1620983"/>
            </a:xfrm>
            <a:prstGeom prst="roundRect">
              <a:avLst>
                <a:gd fmla="val 10000" name="adj"/>
              </a:avLst>
            </a:prstGeom>
            <a:solidFill>
              <a:srgbClr val="92D050">
                <a:alpha val="25882"/>
              </a:srgbClr>
            </a:solidFill>
            <a:ln cap="flat" cmpd="sng" w="9525">
              <a:solidFill>
                <a:srgbClr val="0033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38" name="Google Shape;538;p46"/>
            <p:cNvSpPr/>
            <p:nvPr/>
          </p:nvSpPr>
          <p:spPr>
            <a:xfrm>
              <a:off x="490347" y="2391643"/>
              <a:ext cx="891540" cy="89154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39" name="Google Shape;539;p46"/>
            <p:cNvSpPr/>
            <p:nvPr/>
          </p:nvSpPr>
          <p:spPr>
            <a:xfrm>
              <a:off x="1872236" y="2026922"/>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40" name="Google Shape;540;p46"/>
            <p:cNvSpPr txBox="1"/>
            <p:nvPr/>
          </p:nvSpPr>
          <p:spPr>
            <a:xfrm>
              <a:off x="1303717" y="2026922"/>
              <a:ext cx="3729863"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2500"/>
                <a:buFont typeface="Calibri"/>
                <a:buNone/>
              </a:pPr>
              <a:r>
                <a:rPr b="0" i="0" lang="en" sz="2400" u="none" cap="none" strike="noStrike">
                  <a:solidFill>
                    <a:schemeClr val="dk1"/>
                  </a:solidFill>
                  <a:latin typeface="Verdana"/>
                  <a:ea typeface="Verdana"/>
                  <a:cs typeface="Verdana"/>
                  <a:sym typeface="Verdana"/>
                </a:rPr>
                <a:t>Keeping students at the center, pg. 65</a:t>
              </a:r>
              <a:endParaRPr b="0" i="0" sz="2400" u="none" cap="none" strike="noStrike">
                <a:solidFill>
                  <a:schemeClr val="dk1"/>
                </a:solidFill>
                <a:latin typeface="Verdana"/>
                <a:ea typeface="Verdana"/>
                <a:cs typeface="Verdana"/>
                <a:sym typeface="Verdana"/>
              </a:endParaRPr>
            </a:p>
          </p:txBody>
        </p:sp>
        <p:sp>
          <p:nvSpPr>
            <p:cNvPr id="541" name="Google Shape;541;p46"/>
            <p:cNvSpPr/>
            <p:nvPr/>
          </p:nvSpPr>
          <p:spPr>
            <a:xfrm>
              <a:off x="0" y="4053151"/>
              <a:ext cx="5111749" cy="1620983"/>
            </a:xfrm>
            <a:prstGeom prst="roundRect">
              <a:avLst>
                <a:gd fmla="val 10000" name="adj"/>
              </a:avLst>
            </a:prstGeom>
            <a:solidFill>
              <a:srgbClr val="92D050">
                <a:alpha val="26274"/>
              </a:srgbClr>
            </a:solidFill>
            <a:ln cap="flat" cmpd="sng" w="9525">
              <a:solidFill>
                <a:srgbClr val="00336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42" name="Google Shape;542;p46"/>
            <p:cNvSpPr/>
            <p:nvPr/>
          </p:nvSpPr>
          <p:spPr>
            <a:xfrm>
              <a:off x="490347" y="4417872"/>
              <a:ext cx="891540" cy="89154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43" name="Google Shape;543;p46"/>
            <p:cNvSpPr/>
            <p:nvPr/>
          </p:nvSpPr>
          <p:spPr>
            <a:xfrm>
              <a:off x="1872236" y="4053151"/>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44" name="Google Shape;544;p46"/>
            <p:cNvSpPr txBox="1"/>
            <p:nvPr/>
          </p:nvSpPr>
          <p:spPr>
            <a:xfrm>
              <a:off x="1381888" y="4053151"/>
              <a:ext cx="3729862"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2500"/>
                <a:buFont typeface="Calibri"/>
                <a:buNone/>
              </a:pPr>
              <a:r>
                <a:rPr b="0" i="0" lang="en" sz="2400" u="none" cap="none" strike="noStrike">
                  <a:solidFill>
                    <a:schemeClr val="dk1"/>
                  </a:solidFill>
                  <a:latin typeface="Verdana"/>
                  <a:ea typeface="Verdana"/>
                  <a:cs typeface="Verdana"/>
                  <a:sym typeface="Verdana"/>
                </a:rPr>
                <a:t>Determining a team’s mission and vision, pg. 69</a:t>
              </a:r>
              <a:endParaRPr b="0" i="0" sz="2400" u="none" cap="none" strike="noStrike">
                <a:solidFill>
                  <a:schemeClr val="dk1"/>
                </a:solidFill>
                <a:latin typeface="Verdana"/>
                <a:ea typeface="Verdana"/>
                <a:cs typeface="Verdana"/>
                <a:sym typeface="Verdana"/>
              </a:endParaRPr>
            </a:p>
          </p:txBody>
        </p:sp>
      </p:grpSp>
      <p:pic>
        <p:nvPicPr>
          <p:cNvPr descr="Directional sign with colorful arrows" id="545" name="Google Shape;545;p46"/>
          <p:cNvPicPr preferRelativeResize="0"/>
          <p:nvPr/>
        </p:nvPicPr>
        <p:blipFill rotWithShape="1">
          <a:blip r:embed="rId6">
            <a:alphaModFix/>
          </a:blip>
          <a:srcRect b="0" l="0" r="0" t="0"/>
          <a:stretch/>
        </p:blipFill>
        <p:spPr>
          <a:xfrm>
            <a:off x="533400" y="1447129"/>
            <a:ext cx="2819400" cy="4500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7"/>
          <p:cNvSpPr txBox="1"/>
          <p:nvPr>
            <p:ph type="title"/>
          </p:nvPr>
        </p:nvSpPr>
        <p:spPr>
          <a:xfrm>
            <a:off x="228600" y="160262"/>
            <a:ext cx="84963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DIDM: Function Over Form</a:t>
            </a:r>
            <a:endParaRPr/>
          </a:p>
        </p:txBody>
      </p:sp>
      <p:pic>
        <p:nvPicPr>
          <p:cNvPr descr="A blue and white form with white text&#10;&#10;Description automatically generated" id="552" name="Google Shape;552;p47"/>
          <p:cNvPicPr preferRelativeResize="0"/>
          <p:nvPr/>
        </p:nvPicPr>
        <p:blipFill rotWithShape="1">
          <a:blip r:embed="rId3">
            <a:alphaModFix/>
          </a:blip>
          <a:srcRect b="0" l="0" r="0" t="0"/>
          <a:stretch/>
        </p:blipFill>
        <p:spPr>
          <a:xfrm>
            <a:off x="1143500" y="4260474"/>
            <a:ext cx="3272674" cy="2536099"/>
          </a:xfrm>
          <a:prstGeom prst="rect">
            <a:avLst/>
          </a:prstGeom>
          <a:noFill/>
          <a:ln>
            <a:noFill/>
          </a:ln>
        </p:spPr>
      </p:pic>
      <p:pic>
        <p:nvPicPr>
          <p:cNvPr descr="A screen shot of a diagram&#10;&#10;Description automatically generated" id="553" name="Google Shape;553;p47"/>
          <p:cNvPicPr preferRelativeResize="0"/>
          <p:nvPr/>
        </p:nvPicPr>
        <p:blipFill rotWithShape="1">
          <a:blip r:embed="rId4">
            <a:alphaModFix/>
          </a:blip>
          <a:srcRect b="0" l="0" r="0" t="0"/>
          <a:stretch/>
        </p:blipFill>
        <p:spPr>
          <a:xfrm>
            <a:off x="4572000" y="1476300"/>
            <a:ext cx="4152900" cy="5306949"/>
          </a:xfrm>
          <a:prstGeom prst="rect">
            <a:avLst/>
          </a:prstGeom>
          <a:noFill/>
          <a:ln>
            <a:noFill/>
          </a:ln>
        </p:spPr>
      </p:pic>
      <p:pic>
        <p:nvPicPr>
          <p:cNvPr descr="A diagram of a school improvement process&#10;&#10;Description automatically generated" id="554" name="Google Shape;554;p47"/>
          <p:cNvPicPr preferRelativeResize="0"/>
          <p:nvPr/>
        </p:nvPicPr>
        <p:blipFill rotWithShape="1">
          <a:blip r:embed="rId5">
            <a:alphaModFix/>
          </a:blip>
          <a:srcRect b="0" l="0" r="0" t="0"/>
          <a:stretch/>
        </p:blipFill>
        <p:spPr>
          <a:xfrm>
            <a:off x="228600" y="1582575"/>
            <a:ext cx="4343401" cy="25361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VTSS DIDM Protocol</a:t>
            </a:r>
            <a:endParaRPr/>
          </a:p>
        </p:txBody>
      </p:sp>
      <p:pic>
        <p:nvPicPr>
          <p:cNvPr descr="A white paper with text and colorful writing&#10;&#10;Description automatically generated with medium confidence" id="560" name="Google Shape;560;p48"/>
          <p:cNvPicPr preferRelativeResize="0"/>
          <p:nvPr/>
        </p:nvPicPr>
        <p:blipFill rotWithShape="1">
          <a:blip r:embed="rId3">
            <a:alphaModFix/>
          </a:blip>
          <a:srcRect b="0" l="0" r="0" t="0"/>
          <a:stretch/>
        </p:blipFill>
        <p:spPr>
          <a:xfrm>
            <a:off x="1014023" y="1447800"/>
            <a:ext cx="7115952" cy="45719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9"/>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1100"/>
              <a:buFont typeface="Calibri"/>
              <a:buNone/>
            </a:pPr>
            <a:r>
              <a:rPr b="0" lang="en" sz="2200"/>
              <a:t>Foundations for Trust and Safety:  </a:t>
            </a:r>
            <a:endParaRPr b="0" sz="2300"/>
          </a:p>
        </p:txBody>
      </p:sp>
      <p:sp>
        <p:nvSpPr>
          <p:cNvPr id="567" name="Google Shape;567;p49"/>
          <p:cNvSpPr txBox="1"/>
          <p:nvPr>
            <p:ph idx="2" type="body"/>
          </p:nvPr>
        </p:nvSpPr>
        <p:spPr>
          <a:xfrm>
            <a:off x="457200" y="1435100"/>
            <a:ext cx="3008313" cy="4512779"/>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i="0" lang="en"/>
              <a:t> </a:t>
            </a:r>
            <a:endParaRPr/>
          </a:p>
          <a:p>
            <a:pPr indent="0" lvl="0" marL="0" rtl="0" algn="ctr">
              <a:lnSpc>
                <a:spcPct val="90000"/>
              </a:lnSpc>
              <a:spcBef>
                <a:spcPts val="1000"/>
              </a:spcBef>
              <a:spcAft>
                <a:spcPts val="0"/>
              </a:spcAft>
              <a:buClr>
                <a:schemeClr val="lt1"/>
              </a:buClr>
              <a:buSzPts val="3600"/>
              <a:buNone/>
            </a:pPr>
            <a:r>
              <a:t/>
            </a:r>
            <a:endParaRPr b="1" sz="3600"/>
          </a:p>
          <a:p>
            <a:pPr indent="0" lvl="0" marL="0" rtl="0" algn="ctr">
              <a:lnSpc>
                <a:spcPct val="90000"/>
              </a:lnSpc>
              <a:spcBef>
                <a:spcPts val="1000"/>
              </a:spcBef>
              <a:spcAft>
                <a:spcPts val="0"/>
              </a:spcAft>
              <a:buClr>
                <a:schemeClr val="lt1"/>
              </a:buClr>
              <a:buSzPts val="3600"/>
              <a:buNone/>
            </a:pPr>
            <a:r>
              <a:t/>
            </a:r>
            <a:endParaRPr b="1" i="0" sz="3600"/>
          </a:p>
          <a:p>
            <a:pPr indent="0" lvl="0" marL="0" rtl="0" algn="ctr">
              <a:lnSpc>
                <a:spcPct val="90000"/>
              </a:lnSpc>
              <a:spcBef>
                <a:spcPts val="1000"/>
              </a:spcBef>
              <a:spcAft>
                <a:spcPts val="0"/>
              </a:spcAft>
              <a:buClr>
                <a:schemeClr val="lt1"/>
              </a:buClr>
              <a:buSzPts val="3600"/>
              <a:buNone/>
            </a:pPr>
            <a:r>
              <a:rPr i="0" lang="en" sz="3600"/>
              <a:t>Community Agreements </a:t>
            </a:r>
            <a:endParaRPr sz="3600"/>
          </a:p>
          <a:p>
            <a:pPr indent="0" lvl="0" marL="0" rtl="0" algn="l">
              <a:lnSpc>
                <a:spcPct val="90000"/>
              </a:lnSpc>
              <a:spcBef>
                <a:spcPts val="1000"/>
              </a:spcBef>
              <a:spcAft>
                <a:spcPts val="0"/>
              </a:spcAft>
              <a:buClr>
                <a:schemeClr val="lt1"/>
              </a:buClr>
              <a:buSzPts val="2400"/>
              <a:buNone/>
            </a:pPr>
            <a:r>
              <a:t/>
            </a:r>
            <a:endParaRPr/>
          </a:p>
        </p:txBody>
      </p:sp>
      <p:grpSp>
        <p:nvGrpSpPr>
          <p:cNvPr descr="five blue rectangles aligned vertically outlining foundations for trust and safety in a team" id="568" name="Google Shape;568;p49"/>
          <p:cNvGrpSpPr/>
          <p:nvPr/>
        </p:nvGrpSpPr>
        <p:grpSpPr>
          <a:xfrm>
            <a:off x="3575051" y="381000"/>
            <a:ext cx="5111749" cy="5876460"/>
            <a:chOff x="0" y="22691"/>
            <a:chExt cx="5111749" cy="5853766"/>
          </a:xfrm>
        </p:grpSpPr>
        <p:sp>
          <p:nvSpPr>
            <p:cNvPr id="569" name="Google Shape;569;p49"/>
            <p:cNvSpPr/>
            <p:nvPr/>
          </p:nvSpPr>
          <p:spPr>
            <a:xfrm>
              <a:off x="0" y="22691"/>
              <a:ext cx="5111749" cy="1080897"/>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70" name="Google Shape;570;p49"/>
            <p:cNvSpPr txBox="1"/>
            <p:nvPr/>
          </p:nvSpPr>
          <p:spPr>
            <a:xfrm>
              <a:off x="52765" y="75456"/>
              <a:ext cx="5006219" cy="975367"/>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Verdana"/>
                  <a:ea typeface="Verdana"/>
                  <a:cs typeface="Verdana"/>
                  <a:sym typeface="Verdana"/>
                </a:rPr>
                <a:t>Community agreements lay the foundation for positive culture, build trust, people feel safe. </a:t>
              </a:r>
              <a:endParaRPr b="0" i="0" sz="1600" u="none" cap="none" strike="noStrike">
                <a:solidFill>
                  <a:schemeClr val="lt1"/>
                </a:solidFill>
                <a:latin typeface="Verdana"/>
                <a:ea typeface="Verdana"/>
                <a:cs typeface="Verdana"/>
                <a:sym typeface="Verdana"/>
              </a:endParaRPr>
            </a:p>
          </p:txBody>
        </p:sp>
        <p:sp>
          <p:nvSpPr>
            <p:cNvPr id="571" name="Google Shape;571;p49"/>
            <p:cNvSpPr/>
            <p:nvPr/>
          </p:nvSpPr>
          <p:spPr>
            <a:xfrm>
              <a:off x="0" y="1149668"/>
              <a:ext cx="5111749" cy="1080897"/>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72" name="Google Shape;572;p49"/>
            <p:cNvSpPr txBox="1"/>
            <p:nvPr/>
          </p:nvSpPr>
          <p:spPr>
            <a:xfrm>
              <a:off x="52765" y="1202433"/>
              <a:ext cx="5006219" cy="975367"/>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Verdana"/>
                  <a:ea typeface="Verdana"/>
                  <a:cs typeface="Verdana"/>
                  <a:sym typeface="Verdana"/>
                </a:rPr>
                <a:t>Why have Community Agreements? </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560"/>
                </a:spcBef>
                <a:spcAft>
                  <a:spcPts val="0"/>
                </a:spcAft>
                <a:buClr>
                  <a:schemeClr val="lt1"/>
                </a:buClr>
                <a:buSzPts val="1600"/>
                <a:buFont typeface="Calibri"/>
                <a:buNone/>
              </a:pPr>
              <a:r>
                <a:rPr b="0" i="0" lang="en" sz="1600" u="none" cap="none" strike="noStrike">
                  <a:solidFill>
                    <a:schemeClr val="lt1"/>
                  </a:solidFill>
                  <a:latin typeface="Verdana"/>
                  <a:ea typeface="Verdana"/>
                  <a:cs typeface="Verdana"/>
                  <a:sym typeface="Verdana"/>
                </a:rPr>
                <a:t>Effective agreements = goals achieved.</a:t>
              </a:r>
              <a:endParaRPr b="0" i="0" sz="1600" u="none" cap="none" strike="noStrike">
                <a:solidFill>
                  <a:schemeClr val="lt1"/>
                </a:solidFill>
                <a:latin typeface="Verdana"/>
                <a:ea typeface="Verdana"/>
                <a:cs typeface="Verdana"/>
                <a:sym typeface="Verdana"/>
              </a:endParaRPr>
            </a:p>
          </p:txBody>
        </p:sp>
        <p:sp>
          <p:nvSpPr>
            <p:cNvPr id="573" name="Google Shape;573;p49"/>
            <p:cNvSpPr/>
            <p:nvPr/>
          </p:nvSpPr>
          <p:spPr>
            <a:xfrm>
              <a:off x="0" y="2276645"/>
              <a:ext cx="5111749" cy="1080897"/>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74" name="Google Shape;574;p49"/>
            <p:cNvSpPr txBox="1"/>
            <p:nvPr/>
          </p:nvSpPr>
          <p:spPr>
            <a:xfrm>
              <a:off x="52765" y="2329410"/>
              <a:ext cx="5006219" cy="975367"/>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Verdana"/>
                  <a:ea typeface="Verdana"/>
                  <a:cs typeface="Verdana"/>
                  <a:sym typeface="Verdana"/>
                </a:rPr>
                <a:t>How to develop these: Together as a team!</a:t>
              </a:r>
              <a:endParaRPr b="0" i="0" sz="1600" u="none" cap="none" strike="noStrike">
                <a:solidFill>
                  <a:schemeClr val="lt1"/>
                </a:solidFill>
                <a:latin typeface="Verdana"/>
                <a:ea typeface="Verdana"/>
                <a:cs typeface="Verdana"/>
                <a:sym typeface="Verdana"/>
              </a:endParaRPr>
            </a:p>
          </p:txBody>
        </p:sp>
        <p:sp>
          <p:nvSpPr>
            <p:cNvPr id="575" name="Google Shape;575;p49"/>
            <p:cNvSpPr/>
            <p:nvPr/>
          </p:nvSpPr>
          <p:spPr>
            <a:xfrm>
              <a:off x="0" y="3403623"/>
              <a:ext cx="5111749" cy="1080897"/>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76" name="Google Shape;576;p49"/>
            <p:cNvSpPr txBox="1"/>
            <p:nvPr/>
          </p:nvSpPr>
          <p:spPr>
            <a:xfrm>
              <a:off x="52765" y="3456388"/>
              <a:ext cx="5006219" cy="975367"/>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600" u="none" cap="none" strike="noStrike">
                  <a:solidFill>
                    <a:schemeClr val="lt1"/>
                  </a:solidFill>
                  <a:latin typeface="Verdana"/>
                  <a:ea typeface="Verdana"/>
                  <a:cs typeface="Verdana"/>
                  <a:sym typeface="Verdana"/>
                </a:rPr>
                <a:t>Ideal number is 5-7. Review every meeting. </a:t>
              </a:r>
              <a:endParaRPr b="0" i="0" sz="1600" u="none" cap="none" strike="noStrike">
                <a:solidFill>
                  <a:schemeClr val="lt1"/>
                </a:solidFill>
                <a:latin typeface="Verdana"/>
                <a:ea typeface="Verdana"/>
                <a:cs typeface="Verdana"/>
                <a:sym typeface="Verdana"/>
              </a:endParaRPr>
            </a:p>
          </p:txBody>
        </p:sp>
        <p:sp>
          <p:nvSpPr>
            <p:cNvPr id="577" name="Google Shape;577;p49"/>
            <p:cNvSpPr/>
            <p:nvPr/>
          </p:nvSpPr>
          <p:spPr>
            <a:xfrm>
              <a:off x="0" y="4530600"/>
              <a:ext cx="5111749" cy="1080897"/>
            </a:xfrm>
            <a:prstGeom prst="roundRect">
              <a:avLst>
                <a:gd fmla="val 16667" name="adj"/>
              </a:avLst>
            </a:prstGeom>
            <a:solidFill>
              <a:schemeClr val="accent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78" name="Google Shape;578;p49"/>
            <p:cNvSpPr txBox="1"/>
            <p:nvPr/>
          </p:nvSpPr>
          <p:spPr>
            <a:xfrm>
              <a:off x="52765" y="4583365"/>
              <a:ext cx="5006219" cy="929287"/>
            </a:xfrm>
            <a:prstGeom prst="rect">
              <a:avLst/>
            </a:prstGeom>
            <a:noFill/>
            <a:ln>
              <a:noFill/>
            </a:ln>
          </p:spPr>
          <p:txBody>
            <a:bodyPr anchorCtr="0" anchor="ctr" bIns="60950" lIns="60950" spcFirstLastPara="1" rIns="60950" wrap="square" tIns="60950">
              <a:noAutofit/>
            </a:bodyPr>
            <a:lstStyle/>
            <a:p>
              <a:pPr indent="0" lvl="0" marL="0" marR="0" rtl="0" algn="l">
                <a:lnSpc>
                  <a:spcPct val="90000"/>
                </a:lnSpc>
                <a:spcBef>
                  <a:spcPts val="0"/>
                </a:spcBef>
                <a:spcAft>
                  <a:spcPts val="0"/>
                </a:spcAft>
                <a:buClr>
                  <a:schemeClr val="lt1"/>
                </a:buClr>
                <a:buSzPts val="1600"/>
                <a:buFont typeface="Calibri"/>
                <a:buNone/>
              </a:pPr>
              <a:r>
                <a:rPr b="0" i="0" lang="en" sz="1400" u="none" cap="none" strike="noStrike">
                  <a:solidFill>
                    <a:schemeClr val="lt1"/>
                  </a:solidFill>
                  <a:latin typeface="Verdana"/>
                  <a:ea typeface="Verdana"/>
                  <a:cs typeface="Verdana"/>
                  <a:sym typeface="Verdana"/>
                </a:rPr>
                <a:t>2 types: </a:t>
              </a:r>
              <a:endParaRPr b="0" i="0" sz="1400" u="none" cap="none" strike="noStrike">
                <a:solidFill>
                  <a:schemeClr val="dk1"/>
                </a:solidFill>
                <a:latin typeface="Verdana"/>
                <a:ea typeface="Verdana"/>
                <a:cs typeface="Verdana"/>
                <a:sym typeface="Verdana"/>
              </a:endParaRPr>
            </a:p>
            <a:p>
              <a:pPr indent="0" lvl="0" marL="0" marR="0" rtl="0" algn="l">
                <a:lnSpc>
                  <a:spcPct val="90000"/>
                </a:lnSpc>
                <a:spcBef>
                  <a:spcPts val="560"/>
                </a:spcBef>
                <a:spcAft>
                  <a:spcPts val="0"/>
                </a:spcAft>
                <a:buClr>
                  <a:schemeClr val="lt1"/>
                </a:buClr>
                <a:buSzPts val="1600"/>
                <a:buFont typeface="Calibri"/>
                <a:buNone/>
              </a:pPr>
              <a:r>
                <a:rPr b="0" i="0" lang="en" sz="1400" u="none" cap="none" strike="noStrike">
                  <a:solidFill>
                    <a:schemeClr val="lt1"/>
                  </a:solidFill>
                  <a:latin typeface="Verdana"/>
                  <a:ea typeface="Verdana"/>
                  <a:cs typeface="Verdana"/>
                  <a:sym typeface="Verdana"/>
                </a:rPr>
                <a:t>Procedural e.g., start and end on time, keep minutes </a:t>
              </a:r>
              <a:endParaRPr b="0" i="0" sz="1400" u="none" cap="none" strike="noStrike">
                <a:solidFill>
                  <a:schemeClr val="lt1"/>
                </a:solidFill>
                <a:latin typeface="Verdana"/>
                <a:ea typeface="Verdana"/>
                <a:cs typeface="Verdana"/>
                <a:sym typeface="Verdana"/>
              </a:endParaRPr>
            </a:p>
            <a:p>
              <a:pPr indent="0" lvl="0" marL="0" marR="0" rtl="0" algn="l">
                <a:lnSpc>
                  <a:spcPct val="90000"/>
                </a:lnSpc>
                <a:spcBef>
                  <a:spcPts val="560"/>
                </a:spcBef>
                <a:spcAft>
                  <a:spcPts val="0"/>
                </a:spcAft>
                <a:buClr>
                  <a:schemeClr val="lt1"/>
                </a:buClr>
                <a:buSzPts val="1600"/>
                <a:buFont typeface="Calibri"/>
                <a:buNone/>
              </a:pPr>
              <a:r>
                <a:rPr b="0" i="0" lang="en" sz="1400" u="none" cap="none" strike="noStrike">
                  <a:solidFill>
                    <a:schemeClr val="lt1"/>
                  </a:solidFill>
                  <a:latin typeface="Verdana"/>
                  <a:ea typeface="Verdana"/>
                  <a:cs typeface="Verdana"/>
                  <a:sym typeface="Verdana"/>
                </a:rPr>
                <a:t>Behavioral e.g., offer solutions, listen to understand</a:t>
              </a:r>
              <a:endParaRPr b="0" i="0" sz="1400" u="none" cap="none" strike="noStrike">
                <a:solidFill>
                  <a:schemeClr val="lt1"/>
                </a:solidFill>
                <a:latin typeface="Verdana"/>
                <a:ea typeface="Verdana"/>
                <a:cs typeface="Verdana"/>
                <a:sym typeface="Verdana"/>
              </a:endParaRPr>
            </a:p>
          </p:txBody>
        </p:sp>
        <p:sp>
          <p:nvSpPr>
            <p:cNvPr id="579" name="Google Shape;579;p49"/>
            <p:cNvSpPr/>
            <p:nvPr/>
          </p:nvSpPr>
          <p:spPr>
            <a:xfrm>
              <a:off x="0" y="5611497"/>
              <a:ext cx="5111749" cy="26496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80" name="Google Shape;580;p49"/>
            <p:cNvSpPr txBox="1"/>
            <p:nvPr/>
          </p:nvSpPr>
          <p:spPr>
            <a:xfrm>
              <a:off x="0" y="5611497"/>
              <a:ext cx="5111749" cy="264960"/>
            </a:xfrm>
            <a:prstGeom prst="rect">
              <a:avLst/>
            </a:prstGeom>
            <a:noFill/>
            <a:ln>
              <a:noFill/>
            </a:ln>
          </p:spPr>
          <p:txBody>
            <a:bodyPr anchorCtr="0" anchor="t" bIns="20300" lIns="162275" spcFirstLastPara="1" rIns="113775" wrap="square" tIns="20300">
              <a:noAutofit/>
            </a:bodyPr>
            <a:lstStyle/>
            <a:p>
              <a:pPr indent="-38100" lvl="1" marL="114300" marR="0" rtl="0" algn="l">
                <a:lnSpc>
                  <a:spcPct val="90000"/>
                </a:lnSpc>
                <a:spcBef>
                  <a:spcPts val="0"/>
                </a:spcBef>
                <a:spcAft>
                  <a:spcPts val="0"/>
                </a:spcAft>
                <a:buClr>
                  <a:schemeClr val="dk1"/>
                </a:buClr>
                <a:buSzPts val="1200"/>
                <a:buFont typeface="Calibri"/>
                <a:buNone/>
              </a:pPr>
              <a:r>
                <a:t/>
              </a:r>
              <a:endParaRPr b="0" i="0" sz="1200" u="none" cap="none" strike="noStrike">
                <a:solidFill>
                  <a:schemeClr val="dk1"/>
                </a:solidFill>
                <a:latin typeface="Verdana"/>
                <a:ea typeface="Verdana"/>
                <a:cs typeface="Verdana"/>
                <a:sym typeface="Verdana"/>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50"/>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1222"/>
              <a:buFont typeface="Calibri"/>
              <a:buNone/>
            </a:pPr>
            <a:r>
              <a:rPr b="0" lang="en"/>
              <a:t>Foundations for Trust and Safety </a:t>
            </a:r>
            <a:r>
              <a:rPr lang="en"/>
              <a:t>Community Agreements</a:t>
            </a:r>
            <a:endParaRPr/>
          </a:p>
        </p:txBody>
      </p:sp>
      <p:sp>
        <p:nvSpPr>
          <p:cNvPr id="587" name="Google Shape;587;p50"/>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 sz="2800"/>
              <a:t>TR</a:t>
            </a:r>
            <a:endParaRPr/>
          </a:p>
        </p:txBody>
      </p:sp>
      <p:grpSp>
        <p:nvGrpSpPr>
          <p:cNvPr descr="three light orange rectangles aligned vertically highlighting community agreements" id="588" name="Google Shape;588;p50"/>
          <p:cNvGrpSpPr/>
          <p:nvPr/>
        </p:nvGrpSpPr>
        <p:grpSpPr>
          <a:xfrm>
            <a:off x="3575050" y="273743"/>
            <a:ext cx="5111900" cy="5673442"/>
            <a:chOff x="0" y="692"/>
            <a:chExt cx="5111900" cy="5673442"/>
          </a:xfrm>
        </p:grpSpPr>
        <p:sp>
          <p:nvSpPr>
            <p:cNvPr id="589" name="Google Shape;589;p50"/>
            <p:cNvSpPr/>
            <p:nvPr/>
          </p:nvSpPr>
          <p:spPr>
            <a:xfrm>
              <a:off x="0" y="692"/>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0" name="Google Shape;590;p50"/>
            <p:cNvSpPr/>
            <p:nvPr/>
          </p:nvSpPr>
          <p:spPr>
            <a:xfrm>
              <a:off x="190422" y="365414"/>
              <a:ext cx="891600" cy="8916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1" name="Google Shape;591;p50"/>
            <p:cNvSpPr/>
            <p:nvPr/>
          </p:nvSpPr>
          <p:spPr>
            <a:xfrm>
              <a:off x="1872236" y="692"/>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2" name="Google Shape;592;p50"/>
            <p:cNvSpPr txBox="1"/>
            <p:nvPr/>
          </p:nvSpPr>
          <p:spPr>
            <a:xfrm>
              <a:off x="1176625" y="699"/>
              <a:ext cx="39351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1600"/>
                <a:buFont typeface="Calibri"/>
                <a:buNone/>
              </a:pPr>
              <a:r>
                <a:rPr b="0" i="0" lang="en" sz="1600" u="none" cap="none" strike="noStrike">
                  <a:solidFill>
                    <a:schemeClr val="dk1"/>
                  </a:solidFill>
                  <a:latin typeface="Verdana"/>
                  <a:ea typeface="Verdana"/>
                  <a:cs typeface="Verdana"/>
                  <a:sym typeface="Verdana"/>
                </a:rPr>
                <a:t>Clarify each agreement: Interpretations could be different.    What does it sound and feel like? e.g., assume positive intent - What does that agreement mean?  </a:t>
              </a:r>
              <a:endParaRPr b="0" i="0" sz="1600" u="none" cap="none" strike="noStrike">
                <a:solidFill>
                  <a:schemeClr val="dk1"/>
                </a:solidFill>
                <a:latin typeface="Verdana"/>
                <a:ea typeface="Verdana"/>
                <a:cs typeface="Verdana"/>
                <a:sym typeface="Verdana"/>
              </a:endParaRPr>
            </a:p>
          </p:txBody>
        </p:sp>
        <p:sp>
          <p:nvSpPr>
            <p:cNvPr id="593" name="Google Shape;593;p50"/>
            <p:cNvSpPr/>
            <p:nvPr/>
          </p:nvSpPr>
          <p:spPr>
            <a:xfrm>
              <a:off x="0" y="2026922"/>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4" name="Google Shape;594;p50"/>
            <p:cNvSpPr/>
            <p:nvPr/>
          </p:nvSpPr>
          <p:spPr>
            <a:xfrm>
              <a:off x="285097" y="2391606"/>
              <a:ext cx="891600" cy="89160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5" name="Google Shape;595;p50"/>
            <p:cNvSpPr/>
            <p:nvPr/>
          </p:nvSpPr>
          <p:spPr>
            <a:xfrm>
              <a:off x="1872236" y="2026922"/>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6" name="Google Shape;596;p50"/>
            <p:cNvSpPr txBox="1"/>
            <p:nvPr/>
          </p:nvSpPr>
          <p:spPr>
            <a:xfrm>
              <a:off x="1176650" y="2026924"/>
              <a:ext cx="39351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1600"/>
                <a:buFont typeface="Calibri"/>
                <a:buNone/>
              </a:pPr>
              <a:r>
                <a:rPr b="0" i="0" lang="en" sz="1800" u="none" cap="none" strike="noStrike">
                  <a:solidFill>
                    <a:schemeClr val="dk1"/>
                  </a:solidFill>
                  <a:latin typeface="Verdana"/>
                  <a:ea typeface="Verdana"/>
                  <a:cs typeface="Verdana"/>
                  <a:sym typeface="Verdana"/>
                </a:rPr>
                <a:t>Visibility: on agenda and around the room</a:t>
              </a:r>
              <a:endParaRPr b="0" i="0" sz="1800" u="none" cap="none" strike="noStrike">
                <a:solidFill>
                  <a:schemeClr val="dk1"/>
                </a:solidFill>
                <a:latin typeface="Verdana"/>
                <a:ea typeface="Verdana"/>
                <a:cs typeface="Verdana"/>
                <a:sym typeface="Verdana"/>
              </a:endParaRPr>
            </a:p>
          </p:txBody>
        </p:sp>
        <p:sp>
          <p:nvSpPr>
            <p:cNvPr id="597" name="Google Shape;597;p50"/>
            <p:cNvSpPr/>
            <p:nvPr/>
          </p:nvSpPr>
          <p:spPr>
            <a:xfrm>
              <a:off x="0" y="4053151"/>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8" name="Google Shape;598;p50"/>
            <p:cNvSpPr/>
            <p:nvPr/>
          </p:nvSpPr>
          <p:spPr>
            <a:xfrm>
              <a:off x="285134" y="4258172"/>
              <a:ext cx="891600" cy="8916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599" name="Google Shape;599;p50"/>
            <p:cNvSpPr/>
            <p:nvPr/>
          </p:nvSpPr>
          <p:spPr>
            <a:xfrm>
              <a:off x="1872236" y="4053151"/>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600" name="Google Shape;600;p50"/>
            <p:cNvSpPr txBox="1"/>
            <p:nvPr/>
          </p:nvSpPr>
          <p:spPr>
            <a:xfrm>
              <a:off x="1306400" y="4053149"/>
              <a:ext cx="3805500" cy="1620900"/>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1600"/>
                <a:buFont typeface="Calibri"/>
                <a:buNone/>
              </a:pPr>
              <a:r>
                <a:rPr b="0" i="0" lang="en" sz="1800" u="none" cap="none" strike="noStrike">
                  <a:solidFill>
                    <a:schemeClr val="dk1"/>
                  </a:solidFill>
                  <a:latin typeface="Verdana"/>
                  <a:ea typeface="Verdana"/>
                  <a:cs typeface="Verdana"/>
                  <a:sym typeface="Verdana"/>
                </a:rPr>
                <a:t>Revisit them: Are they working? What can we do to make them better?</a:t>
              </a:r>
              <a:endParaRPr b="0" i="0" sz="1800" u="none" cap="none" strike="noStrike">
                <a:solidFill>
                  <a:schemeClr val="dk1"/>
                </a:solidFill>
                <a:latin typeface="Verdana"/>
                <a:ea typeface="Verdana"/>
                <a:cs typeface="Verdana"/>
                <a:sym typeface="Verdana"/>
              </a:endParaRPr>
            </a:p>
          </p:txBody>
        </p:sp>
      </p:grpSp>
      <p:pic>
        <p:nvPicPr>
          <p:cNvPr descr="Black dog with bow-tie" id="601" name="Google Shape;601;p50"/>
          <p:cNvPicPr preferRelativeResize="0"/>
          <p:nvPr/>
        </p:nvPicPr>
        <p:blipFill rotWithShape="1">
          <a:blip r:embed="rId6">
            <a:alphaModFix/>
          </a:blip>
          <a:srcRect b="0" l="0" r="0" t="0"/>
          <a:stretch/>
        </p:blipFill>
        <p:spPr>
          <a:xfrm>
            <a:off x="551656" y="1447800"/>
            <a:ext cx="2819400" cy="1870410"/>
          </a:xfrm>
          <a:prstGeom prst="rect">
            <a:avLst/>
          </a:prstGeom>
          <a:noFill/>
          <a:ln>
            <a:noFill/>
          </a:ln>
        </p:spPr>
      </p:pic>
      <p:sp>
        <p:nvSpPr>
          <p:cNvPr id="602" name="Google Shape;602;p50"/>
          <p:cNvSpPr txBox="1"/>
          <p:nvPr/>
        </p:nvSpPr>
        <p:spPr>
          <a:xfrm>
            <a:off x="1219200" y="3505200"/>
            <a:ext cx="1676400"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4000"/>
              <a:buFont typeface="Arial"/>
              <a:buNone/>
            </a:pPr>
            <a:r>
              <a:rPr b="0" i="0" lang="en" sz="4000" u="none" cap="none" strike="noStrike">
                <a:solidFill>
                  <a:schemeClr val="lt1"/>
                </a:solidFill>
                <a:latin typeface="Arial"/>
                <a:ea typeface="Arial"/>
                <a:cs typeface="Arial"/>
                <a:sym typeface="Arial"/>
              </a:rPr>
              <a:t>Trust</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1"/>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Think of a Team you are Coaching</a:t>
            </a:r>
            <a:endParaRPr/>
          </a:p>
        </p:txBody>
      </p:sp>
      <p:pic>
        <p:nvPicPr>
          <p:cNvPr descr="A diagram of a group of people&#10;&#10;Description automatically generated" id="609" name="Google Shape;609;p51"/>
          <p:cNvPicPr preferRelativeResize="0"/>
          <p:nvPr/>
        </p:nvPicPr>
        <p:blipFill rotWithShape="1">
          <a:blip r:embed="rId3">
            <a:alphaModFix/>
          </a:blip>
          <a:srcRect b="0" l="0" r="0" t="0"/>
          <a:stretch/>
        </p:blipFill>
        <p:spPr>
          <a:xfrm>
            <a:off x="533400" y="1784725"/>
            <a:ext cx="4172276" cy="3136150"/>
          </a:xfrm>
          <a:prstGeom prst="rect">
            <a:avLst/>
          </a:prstGeom>
          <a:noFill/>
          <a:ln>
            <a:noFill/>
          </a:ln>
        </p:spPr>
      </p:pic>
      <p:pic>
        <p:nvPicPr>
          <p:cNvPr descr="A group of people standing on a puzzle&#10;&#10;Description automatically generated" id="610" name="Google Shape;610;p51"/>
          <p:cNvPicPr preferRelativeResize="0"/>
          <p:nvPr/>
        </p:nvPicPr>
        <p:blipFill rotWithShape="1">
          <a:blip r:embed="rId4">
            <a:alphaModFix/>
          </a:blip>
          <a:srcRect b="0" l="0" r="0" t="0"/>
          <a:stretch/>
        </p:blipFill>
        <p:spPr>
          <a:xfrm>
            <a:off x="5049225" y="2369575"/>
            <a:ext cx="3637574" cy="2366775"/>
          </a:xfrm>
          <a:prstGeom prst="rect">
            <a:avLst/>
          </a:prstGeom>
          <a:noFill/>
          <a:ln>
            <a:noFill/>
          </a:ln>
        </p:spPr>
      </p:pic>
      <p:sp>
        <p:nvSpPr>
          <p:cNvPr id="611" name="Google Shape;611;p51"/>
          <p:cNvSpPr txBox="1"/>
          <p:nvPr/>
        </p:nvSpPr>
        <p:spPr>
          <a:xfrm>
            <a:off x="457200" y="5105400"/>
            <a:ext cx="8229600" cy="11559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chemeClr val="dk1"/>
              </a:buClr>
              <a:buSzPts val="1100"/>
              <a:buFont typeface="Arial"/>
              <a:buNone/>
            </a:pPr>
            <a:r>
              <a:rPr b="0" i="0" lang="en" sz="3400" u="none" cap="none" strike="noStrike">
                <a:solidFill>
                  <a:srgbClr val="000000"/>
                </a:solidFill>
                <a:latin typeface="Verdana"/>
                <a:ea typeface="Verdana"/>
                <a:cs typeface="Verdana"/>
                <a:sym typeface="Verdana"/>
              </a:rPr>
              <a:t>Decision Making Systems Matter</a:t>
            </a:r>
            <a:endParaRPr b="0" i="0" sz="3400" u="none" cap="none" strike="noStrike">
              <a:solidFill>
                <a:srgbClr val="000000"/>
              </a:solidFill>
              <a:latin typeface="Verdana"/>
              <a:ea typeface="Verdana"/>
              <a:cs typeface="Verdana"/>
              <a:sym typeface="Verdana"/>
            </a:endParaRPr>
          </a:p>
          <a:p>
            <a:pPr indent="0" lvl="0" marL="0" marR="0" rtl="0" algn="l">
              <a:lnSpc>
                <a:spcPct val="100000"/>
              </a:lnSpc>
              <a:spcBef>
                <a:spcPts val="120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
              <a:t>Materials</a:t>
            </a:r>
            <a:endParaRPr/>
          </a:p>
        </p:txBody>
      </p:sp>
      <p:sp>
        <p:nvSpPr>
          <p:cNvPr id="143" name="Google Shape;143;p6"/>
          <p:cNvSpPr txBox="1"/>
          <p:nvPr/>
        </p:nvSpPr>
        <p:spPr>
          <a:xfrm>
            <a:off x="284100" y="1371900"/>
            <a:ext cx="85758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Verdana"/>
              <a:buNone/>
            </a:pPr>
            <a:r>
              <a:rPr b="0" i="0" lang="en" sz="2400" u="none" cap="none" strike="noStrike">
                <a:solidFill>
                  <a:srgbClr val="000000"/>
                </a:solidFill>
                <a:latin typeface="Verdana"/>
                <a:ea typeface="Verdana"/>
                <a:cs typeface="Verdana"/>
                <a:sym typeface="Verdana"/>
              </a:rPr>
              <a:t>To get the most out of opportunities to work together, please decide upon the following roles for your group:</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2000"/>
              <a:buFont typeface="Verdana"/>
              <a:buNone/>
            </a:pPr>
            <a:r>
              <a:t/>
            </a:r>
            <a:endParaRPr b="0" i="0" sz="2000" u="none" cap="none" strike="noStrike">
              <a:solidFill>
                <a:srgbClr val="000000"/>
              </a:solidFill>
              <a:latin typeface="Verdana"/>
              <a:ea typeface="Verdana"/>
              <a:cs typeface="Verdana"/>
              <a:sym typeface="Verdana"/>
            </a:endParaRPr>
          </a:p>
        </p:txBody>
      </p:sp>
      <p:sp>
        <p:nvSpPr>
          <p:cNvPr id="144" name="Google Shape;144;p6"/>
          <p:cNvSpPr txBox="1"/>
          <p:nvPr>
            <p:ph idx="1" type="body"/>
          </p:nvPr>
        </p:nvSpPr>
        <p:spPr>
          <a:xfrm>
            <a:off x="228600" y="2346700"/>
            <a:ext cx="6905700" cy="43815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640"/>
              </a:spcBef>
              <a:spcAft>
                <a:spcPts val="0"/>
              </a:spcAft>
              <a:buSzPts val="2400"/>
              <a:buChar char="•"/>
            </a:pPr>
            <a:r>
              <a:rPr lang="en" sz="2400"/>
              <a:t>Facilitator – manages the group process</a:t>
            </a:r>
            <a:endParaRPr sz="2400"/>
          </a:p>
          <a:p>
            <a:pPr indent="-381000" lvl="0" marL="457200" rtl="0" algn="l">
              <a:lnSpc>
                <a:spcPct val="100000"/>
              </a:lnSpc>
              <a:spcBef>
                <a:spcPts val="1240"/>
              </a:spcBef>
              <a:spcAft>
                <a:spcPts val="0"/>
              </a:spcAft>
              <a:buSzPts val="2400"/>
              <a:buChar char="•"/>
            </a:pPr>
            <a:r>
              <a:rPr lang="en" sz="2400"/>
              <a:t>Note-Taker – captures next steps in action-planner</a:t>
            </a:r>
            <a:endParaRPr sz="2400"/>
          </a:p>
          <a:p>
            <a:pPr indent="-381000" lvl="0" marL="457200" rtl="0" algn="l">
              <a:lnSpc>
                <a:spcPct val="100000"/>
              </a:lnSpc>
              <a:spcBef>
                <a:spcPts val="1240"/>
              </a:spcBef>
              <a:spcAft>
                <a:spcPts val="0"/>
              </a:spcAft>
              <a:buSzPts val="2400"/>
              <a:buChar char="•"/>
            </a:pPr>
            <a:r>
              <a:rPr lang="en" sz="2400"/>
              <a:t>Timekeeper – tracks time in group activities</a:t>
            </a:r>
            <a:endParaRPr sz="2400"/>
          </a:p>
          <a:p>
            <a:pPr indent="-381000" lvl="0" marL="457200" rtl="0" algn="l">
              <a:lnSpc>
                <a:spcPct val="100000"/>
              </a:lnSpc>
              <a:spcBef>
                <a:spcPts val="1240"/>
              </a:spcBef>
              <a:spcAft>
                <a:spcPts val="0"/>
              </a:spcAft>
              <a:buSzPts val="2400"/>
              <a:buChar char="•"/>
            </a:pPr>
            <a:r>
              <a:rPr lang="en" sz="2400"/>
              <a:t>Communicator – reports to the larger group, if requested</a:t>
            </a:r>
            <a:endParaRPr sz="2400"/>
          </a:p>
          <a:p>
            <a:pPr indent="-381000" lvl="0" marL="457200" rtl="0" algn="l">
              <a:lnSpc>
                <a:spcPct val="100000"/>
              </a:lnSpc>
              <a:spcBef>
                <a:spcPts val="1240"/>
              </a:spcBef>
              <a:spcAft>
                <a:spcPts val="600"/>
              </a:spcAft>
              <a:buSzPts val="2400"/>
              <a:buChar char="•"/>
            </a:pPr>
            <a:r>
              <a:rPr lang="en" sz="2400"/>
              <a:t>Process Observer - prompts for participation of all</a:t>
            </a:r>
            <a:endParaRPr sz="2400"/>
          </a:p>
        </p:txBody>
      </p:sp>
      <p:pic>
        <p:nvPicPr>
          <p:cNvPr descr="A book cover of a book&#10;&#10;Description automatically generated" id="145" name="Google Shape;145;p6"/>
          <p:cNvPicPr preferRelativeResize="0"/>
          <p:nvPr/>
        </p:nvPicPr>
        <p:blipFill rotWithShape="1">
          <a:blip r:embed="rId3">
            <a:alphaModFix/>
          </a:blip>
          <a:srcRect b="0" l="0" r="0" t="0"/>
          <a:stretch/>
        </p:blipFill>
        <p:spPr>
          <a:xfrm rot="16">
            <a:off x="7342105" y="2511009"/>
            <a:ext cx="1609142" cy="2426274"/>
          </a:xfrm>
          <a:prstGeom prst="rect">
            <a:avLst/>
          </a:prstGeom>
          <a:noFill/>
          <a:ln>
            <a:noFill/>
          </a:ln>
        </p:spPr>
      </p:pic>
      <p:sp>
        <p:nvSpPr>
          <p:cNvPr id="146" name="Google Shape;146;p6"/>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5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u="sng">
                <a:solidFill>
                  <a:schemeClr val="lt1"/>
                </a:solidFill>
                <a:hlinkClick r:id="rId3">
                  <a:extLst>
                    <a:ext uri="{A12FA001-AC4F-418D-AE19-62706E023703}">
                      <ahyp:hlinkClr val="tx"/>
                    </a:ext>
                  </a:extLst>
                </a:hlinkClick>
              </a:rPr>
              <a:t>video link</a:t>
            </a:r>
            <a:endParaRPr>
              <a:solidFill>
                <a:schemeClr val="lt1"/>
              </a:solidFill>
            </a:endParaRPr>
          </a:p>
        </p:txBody>
      </p:sp>
      <p:pic>
        <p:nvPicPr>
          <p:cNvPr descr="A person in a purple shirt&#10;&#10;Description automatically generated" id="618" name="Google Shape;618;p52"/>
          <p:cNvPicPr preferRelativeResize="0"/>
          <p:nvPr/>
        </p:nvPicPr>
        <p:blipFill rotWithShape="1">
          <a:blip r:embed="rId4">
            <a:alphaModFix/>
          </a:blip>
          <a:srcRect b="0" l="0" r="0" t="0"/>
          <a:stretch/>
        </p:blipFill>
        <p:spPr>
          <a:xfrm>
            <a:off x="457201" y="1600201"/>
            <a:ext cx="8229600" cy="457199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3"/>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Ladder of Involvement</a:t>
            </a:r>
            <a:endParaRPr/>
          </a:p>
        </p:txBody>
      </p:sp>
      <p:pic>
        <p:nvPicPr>
          <p:cNvPr descr="A ladder with text on it&#10;&#10;Description automatically generated" id="625" name="Google Shape;625;p53"/>
          <p:cNvPicPr preferRelativeResize="0"/>
          <p:nvPr/>
        </p:nvPicPr>
        <p:blipFill rotWithShape="1">
          <a:blip r:embed="rId3">
            <a:alphaModFix/>
          </a:blip>
          <a:srcRect b="0" l="0" r="0" t="0"/>
          <a:stretch/>
        </p:blipFill>
        <p:spPr>
          <a:xfrm>
            <a:off x="507998" y="1447800"/>
            <a:ext cx="8128002" cy="457199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54"/>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Are Teams Being Effective?</a:t>
            </a:r>
            <a:endParaRPr/>
          </a:p>
        </p:txBody>
      </p:sp>
      <p:pic>
        <p:nvPicPr>
          <p:cNvPr descr="Thermometer with solid fill" id="631" name="Google Shape;631;p54"/>
          <p:cNvPicPr preferRelativeResize="0"/>
          <p:nvPr/>
        </p:nvPicPr>
        <p:blipFill rotWithShape="1">
          <a:blip r:embed="rId3">
            <a:alphaModFix/>
          </a:blip>
          <a:srcRect b="0" l="0" r="0" t="0"/>
          <a:stretch/>
        </p:blipFill>
        <p:spPr>
          <a:xfrm>
            <a:off x="685800" y="2133600"/>
            <a:ext cx="3352799" cy="3352799"/>
          </a:xfrm>
          <a:prstGeom prst="rect">
            <a:avLst/>
          </a:prstGeom>
          <a:noFill/>
          <a:ln>
            <a:noFill/>
          </a:ln>
        </p:spPr>
      </p:pic>
      <p:sp>
        <p:nvSpPr>
          <p:cNvPr id="632" name="Google Shape;632;p54"/>
          <p:cNvSpPr txBox="1"/>
          <p:nvPr/>
        </p:nvSpPr>
        <p:spPr>
          <a:xfrm>
            <a:off x="4724400" y="2438400"/>
            <a:ext cx="4038600" cy="3352799"/>
          </a:xfrm>
          <a:prstGeom prst="rect">
            <a:avLst/>
          </a:prstGeom>
          <a:noFill/>
          <a:ln>
            <a:noFill/>
          </a:ln>
        </p:spPr>
        <p:txBody>
          <a:bodyPr anchorCtr="0" anchor="t" bIns="45700" lIns="91425" spcFirstLastPara="1" rIns="91425" wrap="square" tIns="45700">
            <a:normAutofit/>
          </a:bodyPr>
          <a:lstStyle/>
          <a:p>
            <a:pPr indent="-31750" lvl="0" marL="457200" marR="0" rtl="0" algn="l">
              <a:lnSpc>
                <a:spcPct val="90000"/>
              </a:lnSpc>
              <a:spcBef>
                <a:spcPts val="0"/>
              </a:spcBef>
              <a:spcAft>
                <a:spcPts val="0"/>
              </a:spcAft>
              <a:buClr>
                <a:srgbClr val="000000"/>
              </a:buClr>
              <a:buSzPts val="3100"/>
              <a:buFont typeface="Arial"/>
              <a:buNone/>
            </a:pPr>
            <a:r>
              <a:t/>
            </a:r>
            <a:endParaRPr b="0" i="0" sz="2800" u="none" cap="none" strike="noStrike">
              <a:solidFill>
                <a:schemeClr val="dk1"/>
              </a:solidFill>
              <a:highlight>
                <a:schemeClr val="lt1"/>
              </a:highlight>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800"/>
              <a:buFont typeface="Verdana"/>
              <a:buNone/>
            </a:pPr>
            <a:r>
              <a:rPr b="0" i="0" lang="en" sz="2800" u="sng" cap="none" strike="noStrike">
                <a:solidFill>
                  <a:schemeClr val="dk1"/>
                </a:solidFill>
                <a:highlight>
                  <a:schemeClr val="lt1"/>
                </a:highlight>
                <a:latin typeface="Verdana"/>
                <a:ea typeface="Verdana"/>
                <a:cs typeface="Verdana"/>
                <a:sym typeface="Verdana"/>
                <a:hlinkClick r:id="rId4">
                  <a:extLst>
                    <a:ext uri="{A12FA001-AC4F-418D-AE19-62706E023703}">
                      <ahyp:hlinkClr val="tx"/>
                    </a:ext>
                  </a:extLst>
                </a:hlinkClick>
              </a:rPr>
              <a:t>Cumberland Team Temperature Check </a:t>
            </a:r>
            <a:r>
              <a:rPr b="0" i="0" lang="en" sz="2800" u="none" cap="none" strike="noStrike">
                <a:solidFill>
                  <a:schemeClr val="dk1"/>
                </a:solidFill>
                <a:highlight>
                  <a:schemeClr val="lt1"/>
                </a:highlight>
                <a:latin typeface="Verdana"/>
                <a:ea typeface="Verdana"/>
                <a:cs typeface="Verdana"/>
                <a:sym typeface="Verdana"/>
              </a:rPr>
              <a:t> </a:t>
            </a:r>
            <a:endParaRPr b="0" i="0" sz="1800" u="none" cap="none" strike="noStrike">
              <a:solidFill>
                <a:schemeClr val="dk1"/>
              </a:solidFill>
              <a:latin typeface="Verdana"/>
              <a:ea typeface="Verdana"/>
              <a:cs typeface="Verdana"/>
              <a:sym typeface="Verdana"/>
            </a:endParaRPr>
          </a:p>
          <a:p>
            <a:pPr indent="-31750" lvl="0" marL="457200" marR="0" rtl="0" algn="l">
              <a:lnSpc>
                <a:spcPct val="90000"/>
              </a:lnSpc>
              <a:spcBef>
                <a:spcPts val="600"/>
              </a:spcBef>
              <a:spcAft>
                <a:spcPts val="0"/>
              </a:spcAft>
              <a:buClr>
                <a:srgbClr val="000000"/>
              </a:buClr>
              <a:buSzPts val="3100"/>
              <a:buFont typeface="Arial"/>
              <a:buNone/>
            </a:pPr>
            <a:r>
              <a:t/>
            </a:r>
            <a:endParaRPr b="0" i="0" sz="2800" u="none" cap="none" strike="noStrike">
              <a:solidFill>
                <a:schemeClr val="dk1"/>
              </a:solidFill>
              <a:highlight>
                <a:srgbClr val="FFF2CC"/>
              </a:highlight>
              <a:latin typeface="Verdana"/>
              <a:ea typeface="Verdana"/>
              <a:cs typeface="Verdana"/>
              <a:sym typeface="Verdana"/>
            </a:endParaRPr>
          </a:p>
          <a:p>
            <a:pPr indent="196850" lvl="0" marL="0" marR="0" rtl="0" algn="l">
              <a:lnSpc>
                <a:spcPct val="90000"/>
              </a:lnSpc>
              <a:spcBef>
                <a:spcPts val="600"/>
              </a:spcBef>
              <a:spcAft>
                <a:spcPts val="600"/>
              </a:spcAft>
              <a:buClr>
                <a:srgbClr val="000000"/>
              </a:buClr>
              <a:buSzPts val="3100"/>
              <a:buFont typeface="Arial"/>
              <a:buNone/>
            </a:pPr>
            <a:r>
              <a:t/>
            </a:r>
            <a:endParaRPr b="0" i="0" sz="2800" u="none" cap="none" strike="noStrike">
              <a:solidFill>
                <a:schemeClr val="dk1"/>
              </a:solidFill>
              <a:highlight>
                <a:srgbClr val="FFFFFF"/>
              </a:highlight>
              <a:latin typeface="Verdana"/>
              <a:ea typeface="Verdana"/>
              <a:cs typeface="Verdana"/>
              <a:sym typeface="Verdan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5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Assess Current Team Effectiveness</a:t>
            </a:r>
            <a:endParaRPr/>
          </a:p>
        </p:txBody>
      </p:sp>
      <p:pic>
        <p:nvPicPr>
          <p:cNvPr descr="A white rectangular object with black text&#10;&#10;Description automatically generated" id="638" name="Google Shape;638;p55"/>
          <p:cNvPicPr preferRelativeResize="0"/>
          <p:nvPr/>
        </p:nvPicPr>
        <p:blipFill rotWithShape="1">
          <a:blip r:embed="rId3">
            <a:alphaModFix/>
          </a:blip>
          <a:srcRect b="0" l="0" r="0" t="0"/>
          <a:stretch/>
        </p:blipFill>
        <p:spPr>
          <a:xfrm>
            <a:off x="4847412" y="1600200"/>
            <a:ext cx="3538574" cy="4495800"/>
          </a:xfrm>
          <a:prstGeom prst="rect">
            <a:avLst/>
          </a:prstGeom>
          <a:noFill/>
          <a:ln>
            <a:noFill/>
          </a:ln>
        </p:spPr>
      </p:pic>
      <p:pic>
        <p:nvPicPr>
          <p:cNvPr descr="A book cover of a book&#10;&#10;Description automatically generated" id="639" name="Google Shape;639;p55"/>
          <p:cNvPicPr preferRelativeResize="0"/>
          <p:nvPr/>
        </p:nvPicPr>
        <p:blipFill rotWithShape="1">
          <a:blip r:embed="rId4">
            <a:alphaModFix/>
          </a:blip>
          <a:srcRect b="0" l="0" r="0" t="0"/>
          <a:stretch/>
        </p:blipFill>
        <p:spPr>
          <a:xfrm>
            <a:off x="1331884" y="1911626"/>
            <a:ext cx="1917313" cy="2743200"/>
          </a:xfrm>
          <a:prstGeom prst="rect">
            <a:avLst/>
          </a:prstGeom>
          <a:noFill/>
          <a:ln>
            <a:noFill/>
          </a:ln>
        </p:spPr>
      </p:pic>
      <p:sp>
        <p:nvSpPr>
          <p:cNvPr id="640" name="Google Shape;640;p55"/>
          <p:cNvSpPr txBox="1"/>
          <p:nvPr>
            <p:ph idx="1" type="body"/>
          </p:nvPr>
        </p:nvSpPr>
        <p:spPr>
          <a:xfrm>
            <a:off x="271241" y="4953000"/>
            <a:ext cx="4038600" cy="914399"/>
          </a:xfrm>
          <a:prstGeom prst="rect">
            <a:avLst/>
          </a:prstGeom>
          <a:noFill/>
          <a:ln>
            <a:noFill/>
          </a:ln>
        </p:spPr>
        <p:txBody>
          <a:bodyPr anchorCtr="0" anchor="t" bIns="45700" lIns="91425" spcFirstLastPara="1" rIns="91425" wrap="square" tIns="45700">
            <a:normAutofit fontScale="92500" lnSpcReduction="20000"/>
          </a:bodyPr>
          <a:lstStyle/>
          <a:p>
            <a:pPr indent="0" lvl="0" marL="457200" rtl="0" algn="ctr">
              <a:lnSpc>
                <a:spcPct val="90000"/>
              </a:lnSpc>
              <a:spcBef>
                <a:spcPts val="640"/>
              </a:spcBef>
              <a:spcAft>
                <a:spcPts val="0"/>
              </a:spcAft>
              <a:buClr>
                <a:schemeClr val="dk1"/>
              </a:buClr>
              <a:buSzPct val="144144"/>
              <a:buNone/>
            </a:pPr>
            <a:r>
              <a:rPr lang="en" sz="2400"/>
              <a:t>Reference pages 305-306 in your Aguilar book.</a:t>
            </a:r>
            <a:endParaRPr/>
          </a:p>
          <a:p>
            <a:pPr indent="0" lvl="0" marL="457200" rtl="0" algn="l">
              <a:lnSpc>
                <a:spcPct val="90000"/>
              </a:lnSpc>
              <a:spcBef>
                <a:spcPts val="0"/>
              </a:spcBef>
              <a:spcAft>
                <a:spcPts val="0"/>
              </a:spcAft>
              <a:buClr>
                <a:schemeClr val="dk1"/>
              </a:buClr>
              <a:buSzPct val="123552"/>
              <a:buNone/>
            </a:pPr>
            <a:r>
              <a:t/>
            </a:r>
            <a:endParaRPr/>
          </a:p>
          <a:p>
            <a:pPr indent="0" lvl="0" marL="457200" rtl="0" algn="l">
              <a:lnSpc>
                <a:spcPct val="90000"/>
              </a:lnSpc>
              <a:spcBef>
                <a:spcPts val="0"/>
              </a:spcBef>
              <a:spcAft>
                <a:spcPts val="0"/>
              </a:spcAft>
              <a:buClr>
                <a:schemeClr val="dk1"/>
              </a:buClr>
              <a:buSzPct val="123552"/>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6"/>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sz="4000"/>
              <a:t>Let’s look at your team: How will you facilitate next steps?</a:t>
            </a:r>
            <a:endParaRPr/>
          </a:p>
        </p:txBody>
      </p:sp>
      <p:sp>
        <p:nvSpPr>
          <p:cNvPr id="646" name="Google Shape;646;p56"/>
          <p:cNvSpPr txBox="1"/>
          <p:nvPr/>
        </p:nvSpPr>
        <p:spPr>
          <a:xfrm>
            <a:off x="691825" y="2043750"/>
            <a:ext cx="7932000" cy="387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Verdana"/>
                <a:ea typeface="Verdana"/>
                <a:cs typeface="Verdana"/>
                <a:sym typeface="Verdana"/>
              </a:rPr>
              <a:t>Brand New</a:t>
            </a:r>
            <a:r>
              <a:rPr b="0" i="0" lang="en" sz="2400" u="none" cap="none" strike="noStrike">
                <a:solidFill>
                  <a:srgbClr val="000000"/>
                </a:solidFill>
                <a:latin typeface="Verdana"/>
                <a:ea typeface="Verdana"/>
                <a:cs typeface="Verdana"/>
                <a:sym typeface="Verdana"/>
              </a:rPr>
              <a:t> (We need to work on our structure, process, and procedures.)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Verdana"/>
                <a:ea typeface="Verdana"/>
                <a:cs typeface="Verdana"/>
                <a:sym typeface="Verdana"/>
              </a:rPr>
              <a:t>Still Growing and/or Changing</a:t>
            </a:r>
            <a:r>
              <a:rPr b="0" i="0" lang="en" sz="2400" u="none" cap="none" strike="noStrike">
                <a:solidFill>
                  <a:srgbClr val="000000"/>
                </a:solidFill>
                <a:latin typeface="Verdana"/>
                <a:ea typeface="Verdana"/>
                <a:cs typeface="Verdana"/>
                <a:sym typeface="Verdana"/>
              </a:rPr>
              <a:t> (We’ve accomplished a lot and just need to work on a few items due to change and/or growth)</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Verdana"/>
                <a:ea typeface="Verdana"/>
                <a:cs typeface="Verdana"/>
                <a:sym typeface="Verdana"/>
              </a:rPr>
              <a:t>Seasoned</a:t>
            </a:r>
            <a:r>
              <a:rPr b="0" i="0" lang="en" sz="2400" u="none" cap="none" strike="noStrike">
                <a:solidFill>
                  <a:srgbClr val="000000"/>
                </a:solidFill>
                <a:latin typeface="Verdana"/>
                <a:ea typeface="Verdana"/>
                <a:cs typeface="Verdana"/>
                <a:sym typeface="Verdana"/>
              </a:rPr>
              <a:t> (We’ve been doing this for awhile and love to review our structure, process, and procedures). </a:t>
            </a:r>
            <a:endParaRPr b="0" i="0" sz="2400" u="none" cap="none" strike="noStrike">
              <a:solidFill>
                <a:srgbClr val="000000"/>
              </a:solidFill>
              <a:latin typeface="Verdana"/>
              <a:ea typeface="Verdana"/>
              <a:cs typeface="Verdana"/>
              <a:sym typeface="Verdan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2a6b3666f9e_0_3"/>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
              <a:t>Exit Ticket</a:t>
            </a:r>
            <a:endParaRPr/>
          </a:p>
        </p:txBody>
      </p:sp>
      <p:sp>
        <p:nvSpPr>
          <p:cNvPr id="653" name="Google Shape;653;g2a6b3666f9e_0_3"/>
          <p:cNvSpPr txBox="1"/>
          <p:nvPr/>
        </p:nvSpPr>
        <p:spPr>
          <a:xfrm>
            <a:off x="513950" y="3244300"/>
            <a:ext cx="38868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0" i="0" lang="en" sz="2300" u="none" cap="none" strike="noStrike">
                <a:solidFill>
                  <a:srgbClr val="000000"/>
                </a:solidFill>
                <a:latin typeface="Arial"/>
                <a:ea typeface="Arial"/>
                <a:cs typeface="Arial"/>
                <a:sym typeface="Arial"/>
              </a:rPr>
              <a:t>http://tinyurl.com/yu3px9sa</a:t>
            </a:r>
            <a:endParaRPr b="0" i="0" sz="2300" u="none" cap="none" strike="noStrike">
              <a:solidFill>
                <a:srgbClr val="000000"/>
              </a:solidFill>
              <a:latin typeface="Arial"/>
              <a:ea typeface="Arial"/>
              <a:cs typeface="Arial"/>
              <a:sym typeface="Arial"/>
            </a:endParaRPr>
          </a:p>
        </p:txBody>
      </p:sp>
      <p:pic>
        <p:nvPicPr>
          <p:cNvPr descr="A qr code on a white background&#10;&#10;Description automatically generated" id="654" name="Google Shape;654;g2a6b3666f9e_0_3"/>
          <p:cNvPicPr preferRelativeResize="0"/>
          <p:nvPr/>
        </p:nvPicPr>
        <p:blipFill rotWithShape="1">
          <a:blip r:embed="rId3">
            <a:alphaModFix/>
          </a:blip>
          <a:srcRect b="0" l="0" r="0" t="0"/>
          <a:stretch/>
        </p:blipFill>
        <p:spPr>
          <a:xfrm>
            <a:off x="5179450" y="2276875"/>
            <a:ext cx="3048000" cy="304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2a15433797a_0_16"/>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
              <a:t>Welcome back!</a:t>
            </a:r>
            <a:endParaRPr/>
          </a:p>
        </p:txBody>
      </p:sp>
      <p:pic>
        <p:nvPicPr>
          <p:cNvPr descr="A cup of coffee with text&#10;&#10;Description automatically generated" id="661" name="Google Shape;661;g2a15433797a_0_16"/>
          <p:cNvPicPr preferRelativeResize="0"/>
          <p:nvPr/>
        </p:nvPicPr>
        <p:blipFill rotWithShape="1">
          <a:blip r:embed="rId3">
            <a:alphaModFix/>
          </a:blip>
          <a:srcRect b="0" l="0" r="0" t="0"/>
          <a:stretch/>
        </p:blipFill>
        <p:spPr>
          <a:xfrm>
            <a:off x="2280525" y="1690825"/>
            <a:ext cx="4743450" cy="47434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2a15433797a_0_22"/>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
              <a:t>How are you today?</a:t>
            </a:r>
            <a:endParaRPr/>
          </a:p>
        </p:txBody>
      </p:sp>
      <p:pic>
        <p:nvPicPr>
          <p:cNvPr descr="animated penguins dancing" id="668" name="Google Shape;668;g2a15433797a_0_22"/>
          <p:cNvPicPr preferRelativeResize="0"/>
          <p:nvPr/>
        </p:nvPicPr>
        <p:blipFill rotWithShape="1">
          <a:blip r:embed="rId3">
            <a:alphaModFix/>
          </a:blip>
          <a:srcRect b="0" l="0" r="0" t="0"/>
          <a:stretch/>
        </p:blipFill>
        <p:spPr>
          <a:xfrm>
            <a:off x="88700" y="1853850"/>
            <a:ext cx="4737882" cy="2724150"/>
          </a:xfrm>
          <a:prstGeom prst="rect">
            <a:avLst/>
          </a:prstGeom>
          <a:noFill/>
          <a:ln>
            <a:noFill/>
          </a:ln>
        </p:spPr>
      </p:pic>
      <p:pic>
        <p:nvPicPr>
          <p:cNvPr descr="penguins sliding downhill on their bellies" id="669" name="Google Shape;669;g2a15433797a_0_22"/>
          <p:cNvPicPr preferRelativeResize="0"/>
          <p:nvPr/>
        </p:nvPicPr>
        <p:blipFill rotWithShape="1">
          <a:blip r:embed="rId4">
            <a:alphaModFix/>
          </a:blip>
          <a:srcRect b="0" l="0" r="0" t="0"/>
          <a:stretch/>
        </p:blipFill>
        <p:spPr>
          <a:xfrm>
            <a:off x="4978804" y="1853850"/>
            <a:ext cx="3938722" cy="2217144"/>
          </a:xfrm>
          <a:prstGeom prst="rect">
            <a:avLst/>
          </a:prstGeom>
          <a:noFill/>
          <a:ln>
            <a:noFill/>
          </a:ln>
        </p:spPr>
      </p:pic>
      <p:pic>
        <p:nvPicPr>
          <p:cNvPr descr="A cartoon of a penguin&#10;&#10;Description automatically generated" id="670" name="Google Shape;670;g2a15433797a_0_22"/>
          <p:cNvPicPr preferRelativeResize="0"/>
          <p:nvPr/>
        </p:nvPicPr>
        <p:blipFill rotWithShape="1">
          <a:blip r:embed="rId5">
            <a:alphaModFix/>
          </a:blip>
          <a:srcRect b="0" l="0" r="0" t="0"/>
          <a:stretch/>
        </p:blipFill>
        <p:spPr>
          <a:xfrm>
            <a:off x="969850" y="4656075"/>
            <a:ext cx="2700420" cy="1985825"/>
          </a:xfrm>
          <a:prstGeom prst="rect">
            <a:avLst/>
          </a:prstGeom>
          <a:noFill/>
          <a:ln>
            <a:noFill/>
          </a:ln>
        </p:spPr>
      </p:pic>
      <p:pic>
        <p:nvPicPr>
          <p:cNvPr descr="a animated penguin with a worried expression" id="671" name="Google Shape;671;g2a15433797a_0_22"/>
          <p:cNvPicPr preferRelativeResize="0"/>
          <p:nvPr/>
        </p:nvPicPr>
        <p:blipFill rotWithShape="1">
          <a:blip r:embed="rId6">
            <a:alphaModFix/>
          </a:blip>
          <a:srcRect b="0" l="0" r="0" t="0"/>
          <a:stretch/>
        </p:blipFill>
        <p:spPr>
          <a:xfrm>
            <a:off x="4978804" y="4223394"/>
            <a:ext cx="3938722" cy="220130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a15433797a_0_5"/>
          <p:cNvSpPr txBox="1"/>
          <p:nvPr>
            <p:ph type="title"/>
          </p:nvPr>
        </p:nvSpPr>
        <p:spPr>
          <a:xfrm>
            <a:off x="628650" y="3651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400"/>
              <a:buFont typeface="Verdana"/>
              <a:buNone/>
            </a:pPr>
            <a:r>
              <a:rPr lang="en" sz="3400"/>
              <a:t>Systems Coaching Institute 102</a:t>
            </a:r>
            <a:br>
              <a:rPr lang="en" sz="3400"/>
            </a:br>
            <a:r>
              <a:rPr lang="en" sz="3400"/>
              <a:t>Learning Intentions</a:t>
            </a:r>
            <a:endParaRPr/>
          </a:p>
        </p:txBody>
      </p:sp>
      <p:sp>
        <p:nvSpPr>
          <p:cNvPr id="677" name="Google Shape;677;g2a15433797a_0_5"/>
          <p:cNvSpPr txBox="1"/>
          <p:nvPr>
            <p:ph idx="4294967295" type="body"/>
          </p:nvPr>
        </p:nvSpPr>
        <p:spPr>
          <a:xfrm>
            <a:off x="136500" y="1855874"/>
            <a:ext cx="8871000" cy="47937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Clr>
                <a:srgbClr val="00212C"/>
              </a:buClr>
              <a:buSzPts val="1300"/>
              <a:buFont typeface="Verdana"/>
              <a:buChar char="●"/>
            </a:pPr>
            <a:r>
              <a:rPr lang="en" sz="2000">
                <a:solidFill>
                  <a:srgbClr val="000000"/>
                </a:solidFill>
              </a:rPr>
              <a:t>Understand the importance of </a:t>
            </a:r>
            <a:r>
              <a:rPr b="1" lang="en" sz="2000">
                <a:solidFill>
                  <a:srgbClr val="000000"/>
                </a:solidFill>
              </a:rPr>
              <a:t>teams</a:t>
            </a:r>
            <a:r>
              <a:rPr lang="en" sz="2000">
                <a:solidFill>
                  <a:srgbClr val="000000"/>
                </a:solidFill>
              </a:rPr>
              <a:t> in the work of systems that impact change</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Understand and facilitate the development of highly </a:t>
            </a:r>
            <a:r>
              <a:rPr b="1" lang="en" sz="2000">
                <a:solidFill>
                  <a:srgbClr val="000000"/>
                </a:solidFill>
              </a:rPr>
              <a:t>effective</a:t>
            </a:r>
            <a:r>
              <a:rPr lang="en" sz="2000">
                <a:solidFill>
                  <a:srgbClr val="000000"/>
                </a:solidFill>
              </a:rPr>
              <a:t> teams</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Identify, choose and implement strategies/structures for enhancing team </a:t>
            </a:r>
            <a:r>
              <a:rPr b="1" lang="en" sz="2000">
                <a:solidFill>
                  <a:srgbClr val="000000"/>
                </a:solidFill>
              </a:rPr>
              <a:t>functioning </a:t>
            </a:r>
            <a:endParaRPr b="1"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Understand, apply and uphold concepts of emotional intelligence, accountability, engagement and collaborative decision making within a team structure</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Utilize effective </a:t>
            </a:r>
            <a:r>
              <a:rPr b="1" lang="en" sz="2000">
                <a:solidFill>
                  <a:srgbClr val="000000"/>
                </a:solidFill>
              </a:rPr>
              <a:t>communication</a:t>
            </a:r>
            <a:r>
              <a:rPr lang="en" sz="2000">
                <a:solidFill>
                  <a:srgbClr val="000000"/>
                </a:solidFill>
              </a:rPr>
              <a:t> and other coaching techniques to impact systems change</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Coach the development of the system and support structures</a:t>
            </a:r>
            <a:endParaRPr sz="2000">
              <a:solidFill>
                <a:srgbClr val="000000"/>
              </a:solidFill>
            </a:endParaRPr>
          </a:p>
          <a:p>
            <a:pPr indent="-381000" lvl="0" marL="457200" rtl="0" algn="l">
              <a:lnSpc>
                <a:spcPct val="100000"/>
              </a:lnSpc>
              <a:spcBef>
                <a:spcPts val="0"/>
              </a:spcBef>
              <a:spcAft>
                <a:spcPts val="0"/>
              </a:spcAft>
              <a:buClr>
                <a:srgbClr val="000000"/>
              </a:buClr>
              <a:buSzPts val="1300"/>
              <a:buFont typeface="Verdana"/>
              <a:buChar char="●"/>
            </a:pPr>
            <a:r>
              <a:rPr lang="en" sz="2000">
                <a:solidFill>
                  <a:srgbClr val="000000"/>
                </a:solidFill>
              </a:rPr>
              <a:t>Create and utilize a </a:t>
            </a:r>
            <a:r>
              <a:rPr b="1" lang="en" sz="2000">
                <a:solidFill>
                  <a:srgbClr val="000000"/>
                </a:solidFill>
              </a:rPr>
              <a:t>Coaching</a:t>
            </a:r>
            <a:r>
              <a:rPr lang="en" sz="2000">
                <a:solidFill>
                  <a:srgbClr val="000000"/>
                </a:solidFill>
              </a:rPr>
              <a:t> Service Delivery Plan and ongoing self-reflection</a:t>
            </a:r>
            <a:endParaRPr sz="2000">
              <a:solidFill>
                <a:srgbClr val="000000"/>
              </a:solidFill>
            </a:endParaRPr>
          </a:p>
          <a:p>
            <a:pPr indent="0" lvl="0" marL="0" rtl="0" algn="l">
              <a:lnSpc>
                <a:spcPct val="100000"/>
              </a:lnSpc>
              <a:spcBef>
                <a:spcPts val="0"/>
              </a:spcBef>
              <a:spcAft>
                <a:spcPts val="0"/>
              </a:spcAft>
              <a:buClr>
                <a:schemeClr val="dk1"/>
              </a:buClr>
              <a:buSzPts val="3200"/>
              <a:buNone/>
            </a:pPr>
            <a:r>
              <a:t/>
            </a:r>
            <a:endParaRPr sz="2000">
              <a:solidFill>
                <a:srgbClr val="000000"/>
              </a:solidFill>
            </a:endParaRPr>
          </a:p>
          <a:p>
            <a:pPr indent="0" lvl="0" marL="457200" rtl="0" algn="l">
              <a:lnSpc>
                <a:spcPct val="100000"/>
              </a:lnSpc>
              <a:spcBef>
                <a:spcPts val="0"/>
              </a:spcBef>
              <a:spcAft>
                <a:spcPts val="0"/>
              </a:spcAft>
              <a:buClr>
                <a:schemeClr val="dk1"/>
              </a:buClr>
              <a:buSzPts val="3200"/>
              <a:buNone/>
            </a:pPr>
            <a:r>
              <a:t/>
            </a:r>
            <a:endParaRPr sz="2000">
              <a:solidFill>
                <a:srgbClr val="000000"/>
              </a:solidFill>
            </a:endParaRPr>
          </a:p>
          <a:p>
            <a:pPr indent="0" lvl="0" marL="457200" rtl="0" algn="l">
              <a:lnSpc>
                <a:spcPct val="100000"/>
              </a:lnSpc>
              <a:spcBef>
                <a:spcPts val="0"/>
              </a:spcBef>
              <a:spcAft>
                <a:spcPts val="0"/>
              </a:spcAft>
              <a:buClr>
                <a:schemeClr val="dk1"/>
              </a:buClr>
              <a:buSzPts val="3200"/>
              <a:buNone/>
            </a:pPr>
            <a:r>
              <a:t/>
            </a:r>
            <a:endParaRPr sz="2000">
              <a:solidFill>
                <a:srgbClr val="00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57"/>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Verdana"/>
              <a:buNone/>
            </a:pPr>
            <a:r>
              <a:rPr lang="en">
                <a:latin typeface="Verdana"/>
                <a:ea typeface="Verdana"/>
                <a:cs typeface="Verdana"/>
                <a:sym typeface="Verdana"/>
              </a:rPr>
              <a:t> </a:t>
            </a:r>
            <a:r>
              <a:rPr lang="en"/>
              <a:t>T</a:t>
            </a:r>
            <a:r>
              <a:rPr lang="en">
                <a:latin typeface="Verdana"/>
                <a:ea typeface="Verdana"/>
                <a:cs typeface="Verdana"/>
                <a:sym typeface="Verdana"/>
              </a:rPr>
              <a:t>he focus is on YOU</a:t>
            </a:r>
            <a:r>
              <a:rPr lang="en"/>
              <a:t>!</a:t>
            </a:r>
            <a:endParaRPr/>
          </a:p>
        </p:txBody>
      </p:sp>
      <p:sp>
        <p:nvSpPr>
          <p:cNvPr id="683" name="Google Shape;683;p57"/>
          <p:cNvSpPr txBox="1"/>
          <p:nvPr/>
        </p:nvSpPr>
        <p:spPr>
          <a:xfrm>
            <a:off x="457200" y="1600201"/>
            <a:ext cx="4038600" cy="335279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800"/>
              <a:buFont typeface="Verdana"/>
              <a:buNone/>
            </a:pPr>
            <a:r>
              <a:rPr b="0" i="0" lang="en" sz="2800" u="none" cap="none" strike="noStrike">
                <a:solidFill>
                  <a:schemeClr val="dk1"/>
                </a:solidFill>
                <a:highlight>
                  <a:schemeClr val="lt1"/>
                </a:highlight>
                <a:latin typeface="Verdana"/>
                <a:ea typeface="Verdana"/>
                <a:cs typeface="Verdana"/>
                <a:sym typeface="Verdana"/>
              </a:rPr>
              <a:t>        </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600"/>
              </a:spcBef>
              <a:spcAft>
                <a:spcPts val="0"/>
              </a:spcAft>
              <a:buClr>
                <a:schemeClr val="dk1"/>
              </a:buClr>
              <a:buSzPts val="2800"/>
              <a:buFont typeface="Verdana"/>
              <a:buNone/>
            </a:pPr>
            <a:r>
              <a:rPr b="0" i="0" lang="en" sz="2800" u="none" cap="none" strike="noStrike">
                <a:solidFill>
                  <a:schemeClr val="dk1"/>
                </a:solidFill>
                <a:highlight>
                  <a:schemeClr val="lt1"/>
                </a:highlight>
                <a:latin typeface="Verdana"/>
                <a:ea typeface="Verdana"/>
                <a:cs typeface="Verdana"/>
                <a:sym typeface="Verdana"/>
              </a:rPr>
              <a:t>What do you bring to the teaming table?</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600"/>
              </a:spcBef>
              <a:spcAft>
                <a:spcPts val="0"/>
              </a:spcAft>
              <a:buClr>
                <a:srgbClr val="000000"/>
              </a:buClr>
              <a:buSzPts val="3700"/>
              <a:buFont typeface="Arial"/>
              <a:buNone/>
            </a:pPr>
            <a:r>
              <a:t/>
            </a:r>
            <a:endParaRPr b="0" i="0" sz="2800" u="none" cap="none" strike="noStrike">
              <a:solidFill>
                <a:schemeClr val="dk1"/>
              </a:solidFill>
              <a:highlight>
                <a:schemeClr val="lt1"/>
              </a:highlight>
              <a:latin typeface="Verdana"/>
              <a:ea typeface="Verdana"/>
              <a:cs typeface="Verdana"/>
              <a:sym typeface="Verdana"/>
            </a:endParaRPr>
          </a:p>
          <a:p>
            <a:pPr indent="0" lvl="0" marL="0" marR="0" rtl="0" algn="l">
              <a:lnSpc>
                <a:spcPct val="90000"/>
              </a:lnSpc>
              <a:spcBef>
                <a:spcPts val="600"/>
              </a:spcBef>
              <a:spcAft>
                <a:spcPts val="600"/>
              </a:spcAft>
              <a:buClr>
                <a:schemeClr val="dk1"/>
              </a:buClr>
              <a:buSzPts val="2800"/>
              <a:buFont typeface="Verdana"/>
              <a:buNone/>
            </a:pPr>
            <a:r>
              <a:t/>
            </a:r>
            <a:endParaRPr b="0" i="0" sz="2800" u="none" cap="none" strike="noStrike">
              <a:solidFill>
                <a:schemeClr val="dk1"/>
              </a:solidFill>
              <a:highlight>
                <a:srgbClr val="FFFFFF"/>
              </a:highlight>
              <a:latin typeface="Verdana"/>
              <a:ea typeface="Verdana"/>
              <a:cs typeface="Verdana"/>
              <a:sym typeface="Verdana"/>
            </a:endParaRPr>
          </a:p>
        </p:txBody>
      </p:sp>
      <p:pic>
        <p:nvPicPr>
          <p:cNvPr descr="Woman seated at wood table strewn with papers, glasses of water, and mugs, with chalk diagrams on blackboard on wall" id="684" name="Google Shape;684;p57"/>
          <p:cNvPicPr preferRelativeResize="0"/>
          <p:nvPr/>
        </p:nvPicPr>
        <p:blipFill rotWithShape="1">
          <a:blip r:embed="rId3">
            <a:alphaModFix/>
          </a:blip>
          <a:srcRect b="-2" l="0" r="0" t="0"/>
          <a:stretch/>
        </p:blipFill>
        <p:spPr>
          <a:xfrm>
            <a:off x="4597399" y="1600200"/>
            <a:ext cx="4038600" cy="3352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7"/>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Font typeface="Verdana"/>
              <a:buNone/>
            </a:pPr>
            <a:r>
              <a:rPr lang="en"/>
              <a:t>Community Agreements</a:t>
            </a:r>
            <a:endParaRPr/>
          </a:p>
        </p:txBody>
      </p:sp>
      <p:graphicFrame>
        <p:nvGraphicFramePr>
          <p:cNvPr id="153" name="Google Shape;153;p7"/>
          <p:cNvGraphicFramePr/>
          <p:nvPr/>
        </p:nvGraphicFramePr>
        <p:xfrm>
          <a:off x="169009" y="1466826"/>
          <a:ext cx="3000000" cy="3000000"/>
        </p:xfrm>
        <a:graphic>
          <a:graphicData uri="http://schemas.openxmlformats.org/drawingml/2006/table">
            <a:tbl>
              <a:tblPr firstRow="1">
                <a:noFill/>
                <a:tableStyleId>{A4783972-589E-4A62-B96C-47FF42CC841B}</a:tableStyleId>
              </a:tblPr>
              <a:tblGrid>
                <a:gridCol w="2931500"/>
                <a:gridCol w="5730625"/>
              </a:tblGrid>
              <a:tr h="338825">
                <a:tc>
                  <a:txBody>
                    <a:bodyPr/>
                    <a:lstStyle/>
                    <a:p>
                      <a:pPr indent="0" lvl="0" marL="0" marR="0" rtl="0" algn="ctr">
                        <a:lnSpc>
                          <a:spcPct val="100000"/>
                        </a:lnSpc>
                        <a:spcBef>
                          <a:spcPts val="0"/>
                        </a:spcBef>
                        <a:spcAft>
                          <a:spcPts val="0"/>
                        </a:spcAft>
                        <a:buClr>
                          <a:srgbClr val="000000"/>
                        </a:buClr>
                        <a:buSzPts val="3000"/>
                        <a:buFont typeface="Arial"/>
                        <a:buNone/>
                      </a:pPr>
                      <a:r>
                        <a:t/>
                      </a:r>
                      <a:endParaRPr sz="2500" u="none" cap="none" strike="noStrike">
                        <a:latin typeface="Verdana"/>
                        <a:ea typeface="Verdana"/>
                        <a:cs typeface="Verdana"/>
                        <a:sym typeface="Verdana"/>
                      </a:endParaRPr>
                    </a:p>
                  </a:txBody>
                  <a:tcPr marT="91425" marB="91425" marR="91425" marL="91425"/>
                </a:tc>
                <a:tc>
                  <a:txBody>
                    <a:bodyPr/>
                    <a:lstStyle/>
                    <a:p>
                      <a:pPr indent="-228600" lvl="0" marL="457200" marR="0" rtl="0" algn="l">
                        <a:lnSpc>
                          <a:spcPct val="100000"/>
                        </a:lnSpc>
                        <a:spcBef>
                          <a:spcPts val="0"/>
                        </a:spcBef>
                        <a:spcAft>
                          <a:spcPts val="0"/>
                        </a:spcAft>
                        <a:buClr>
                          <a:srgbClr val="000000"/>
                        </a:buClr>
                        <a:buSzPts val="2400"/>
                        <a:buFont typeface="Verdana"/>
                        <a:buNone/>
                      </a:pPr>
                      <a:r>
                        <a:t/>
                      </a:r>
                      <a:endParaRPr sz="2400" u="none" cap="none" strike="noStrike">
                        <a:latin typeface="Verdana"/>
                        <a:ea typeface="Verdana"/>
                        <a:cs typeface="Verdana"/>
                        <a:sym typeface="Verdana"/>
                      </a:endParaRPr>
                    </a:p>
                  </a:txBody>
                  <a:tcPr marT="91425" marB="91425" marR="91425" marL="91425"/>
                </a:tc>
              </a:tr>
              <a:tr h="1457850">
                <a:tc>
                  <a:txBody>
                    <a:bodyPr/>
                    <a:lstStyle/>
                    <a:p>
                      <a:pPr indent="0" lvl="0" marL="0" marR="0" rtl="0" algn="ctr">
                        <a:lnSpc>
                          <a:spcPct val="100000"/>
                        </a:lnSpc>
                        <a:spcBef>
                          <a:spcPts val="0"/>
                        </a:spcBef>
                        <a:spcAft>
                          <a:spcPts val="0"/>
                        </a:spcAft>
                        <a:buClr>
                          <a:srgbClr val="000000"/>
                        </a:buClr>
                        <a:buSzPts val="3000"/>
                        <a:buFont typeface="Arial"/>
                        <a:buNone/>
                      </a:pPr>
                      <a:r>
                        <a:rPr lang="en" sz="2500" u="none" cap="none" strike="noStrike">
                          <a:latin typeface="Verdana"/>
                          <a:ea typeface="Verdana"/>
                          <a:cs typeface="Verdana"/>
                          <a:sym typeface="Verdana"/>
                        </a:rPr>
                        <a:t>Practice Self-Compassion</a:t>
                      </a:r>
                      <a:endParaRPr sz="2500" u="none" cap="none" strike="noStrike">
                        <a:latin typeface="Verdana"/>
                        <a:ea typeface="Verdana"/>
                        <a:cs typeface="Verdana"/>
                        <a:sym typeface="Verdana"/>
                      </a:endParaRPr>
                    </a:p>
                  </a:txBody>
                  <a:tcPr marT="91425" marB="91425" marR="91425" marL="91425"/>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Extend patience, grace, and kindness</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Focus on solutions to make things easier</a:t>
                      </a:r>
                      <a:endParaRPr sz="2400" u="none" cap="none" strike="noStrike">
                        <a:latin typeface="Verdana"/>
                        <a:ea typeface="Verdana"/>
                        <a:cs typeface="Verdana"/>
                        <a:sym typeface="Verdana"/>
                      </a:endParaRPr>
                    </a:p>
                  </a:txBody>
                  <a:tcPr marT="91425" marB="91425" marR="91425" marL="91425"/>
                </a:tc>
              </a:tr>
              <a:tr h="1444925">
                <a:tc>
                  <a:txBody>
                    <a:bodyPr/>
                    <a:lstStyle/>
                    <a:p>
                      <a:pPr indent="0" lvl="0" marL="0" marR="0" rtl="0" algn="ctr">
                        <a:lnSpc>
                          <a:spcPct val="100000"/>
                        </a:lnSpc>
                        <a:spcBef>
                          <a:spcPts val="0"/>
                        </a:spcBef>
                        <a:spcAft>
                          <a:spcPts val="0"/>
                        </a:spcAft>
                        <a:buClr>
                          <a:srgbClr val="000000"/>
                        </a:buClr>
                        <a:buSzPts val="3000"/>
                        <a:buFont typeface="Arial"/>
                        <a:buNone/>
                      </a:pPr>
                      <a:r>
                        <a:t/>
                      </a:r>
                      <a:endParaRPr sz="25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0"/>
                        <a:buFont typeface="Arial"/>
                        <a:buNone/>
                      </a:pPr>
                      <a:r>
                        <a:rPr lang="en" sz="2500" u="none" cap="none" strike="noStrike">
                          <a:latin typeface="Verdana"/>
                          <a:ea typeface="Verdana"/>
                          <a:cs typeface="Verdana"/>
                          <a:sym typeface="Verdana"/>
                        </a:rPr>
                        <a:t>Practice Growth Mindset</a:t>
                      </a:r>
                      <a:endParaRPr sz="2500" u="none" cap="none" strike="noStrike">
                        <a:latin typeface="Verdana"/>
                        <a:ea typeface="Verdana"/>
                        <a:cs typeface="Verdana"/>
                        <a:sym typeface="Verdana"/>
                      </a:endParaRPr>
                    </a:p>
                  </a:txBody>
                  <a:tcPr marT="91425" marB="91425" marR="91425" marL="91425"/>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Be open to new thoughts and ideas</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Embrace learning opportunities</a:t>
                      </a:r>
                      <a:endParaRPr sz="2400" u="none" cap="none" strike="noStrike">
                        <a:latin typeface="Verdana"/>
                        <a:ea typeface="Verdana"/>
                        <a:cs typeface="Verdana"/>
                        <a:sym typeface="Verdana"/>
                      </a:endParaRPr>
                    </a:p>
                  </a:txBody>
                  <a:tcPr marT="91425" marB="91425" marR="91425" marL="91425"/>
                </a:tc>
              </a:tr>
              <a:tr h="1495100">
                <a:tc>
                  <a:txBody>
                    <a:bodyPr/>
                    <a:lstStyle/>
                    <a:p>
                      <a:pPr indent="0" lvl="0" marL="0" marR="0" rtl="0" algn="ctr">
                        <a:lnSpc>
                          <a:spcPct val="100000"/>
                        </a:lnSpc>
                        <a:spcBef>
                          <a:spcPts val="0"/>
                        </a:spcBef>
                        <a:spcAft>
                          <a:spcPts val="0"/>
                        </a:spcAft>
                        <a:buClr>
                          <a:srgbClr val="000000"/>
                        </a:buClr>
                        <a:buSzPts val="3000"/>
                        <a:buFont typeface="Arial"/>
                        <a:buNone/>
                      </a:pPr>
                      <a:r>
                        <a:t/>
                      </a:r>
                      <a:endParaRPr sz="2500" u="none" cap="none" strike="noStrike">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3000"/>
                        <a:buFont typeface="Arial"/>
                        <a:buNone/>
                      </a:pPr>
                      <a:r>
                        <a:rPr lang="en" sz="2500" u="none" cap="none" strike="noStrike">
                          <a:latin typeface="Verdana"/>
                          <a:ea typeface="Verdana"/>
                          <a:cs typeface="Verdana"/>
                          <a:sym typeface="Verdana"/>
                        </a:rPr>
                        <a:t>Practice Presence</a:t>
                      </a:r>
                      <a:endParaRPr sz="2500" u="none" cap="none" strike="noStrike">
                        <a:latin typeface="Verdana"/>
                        <a:ea typeface="Verdana"/>
                        <a:cs typeface="Verdana"/>
                        <a:sym typeface="Verdana"/>
                      </a:endParaRPr>
                    </a:p>
                  </a:txBody>
                  <a:tcPr marT="91425" marB="91425" marR="91425" marL="91425"/>
                </a:tc>
                <a:tc>
                  <a:txBody>
                    <a:bodyPr/>
                    <a:lstStyle/>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Focus on the here and now</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Share your expertise, </a:t>
                      </a:r>
                      <a:endParaRPr sz="2400" u="none" cap="none" strike="noStrike">
                        <a:latin typeface="Verdana"/>
                        <a:ea typeface="Verdana"/>
                        <a:cs typeface="Verdana"/>
                        <a:sym typeface="Verdana"/>
                      </a:endParaRPr>
                    </a:p>
                    <a:p>
                      <a:pPr indent="0" lvl="0" marL="457200" marR="0" rtl="0" algn="l">
                        <a:lnSpc>
                          <a:spcPct val="100000"/>
                        </a:lnSpc>
                        <a:spcBef>
                          <a:spcPts val="0"/>
                        </a:spcBef>
                        <a:spcAft>
                          <a:spcPts val="0"/>
                        </a:spcAft>
                        <a:buClr>
                          <a:srgbClr val="000000"/>
                        </a:buClr>
                        <a:buSzPts val="2400"/>
                        <a:buFont typeface="Arial"/>
                        <a:buNone/>
                      </a:pPr>
                      <a:r>
                        <a:rPr lang="en" sz="2400" u="none" cap="none" strike="noStrike">
                          <a:latin typeface="Verdana"/>
                          <a:ea typeface="Verdana"/>
                          <a:cs typeface="Verdana"/>
                          <a:sym typeface="Verdana"/>
                        </a:rPr>
                        <a:t>information and ideas.</a:t>
                      </a:r>
                      <a:endParaRPr sz="2400" u="none" cap="none" strike="noStrike">
                        <a:latin typeface="Verdana"/>
                        <a:ea typeface="Verdana"/>
                        <a:cs typeface="Verdana"/>
                        <a:sym typeface="Verdana"/>
                      </a:endParaRPr>
                    </a:p>
                    <a:p>
                      <a:pPr indent="-381000" lvl="0" marL="457200" marR="0" rtl="0" algn="l">
                        <a:lnSpc>
                          <a:spcPct val="100000"/>
                        </a:lnSpc>
                        <a:spcBef>
                          <a:spcPts val="0"/>
                        </a:spcBef>
                        <a:spcAft>
                          <a:spcPts val="0"/>
                        </a:spcAft>
                        <a:buClr>
                          <a:srgbClr val="000000"/>
                        </a:buClr>
                        <a:buSzPts val="2400"/>
                        <a:buFont typeface="Verdana"/>
                        <a:buChar char="●"/>
                      </a:pPr>
                      <a:r>
                        <a:rPr lang="en" sz="2400" u="none" cap="none" strike="noStrike">
                          <a:latin typeface="Verdana"/>
                          <a:ea typeface="Verdana"/>
                          <a:cs typeface="Verdana"/>
                          <a:sym typeface="Verdana"/>
                        </a:rPr>
                        <a:t>Assign a group recorder</a:t>
                      </a:r>
                      <a:endParaRPr sz="2400" u="none" cap="none" strike="noStrike">
                        <a:latin typeface="Verdana"/>
                        <a:ea typeface="Verdana"/>
                        <a:cs typeface="Verdana"/>
                        <a:sym typeface="Verdana"/>
                      </a:endParaRPr>
                    </a:p>
                  </a:txBody>
                  <a:tcPr marT="91425" marB="91425" marR="91425" marL="91425"/>
                </a:tc>
              </a:tr>
            </a:tbl>
          </a:graphicData>
        </a:graphic>
      </p:graphicFrame>
      <p:sp>
        <p:nvSpPr>
          <p:cNvPr id="154" name="Google Shape;154;p7"/>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58"/>
          <p:cNvSpPr txBox="1"/>
          <p:nvPr>
            <p:ph type="title"/>
          </p:nvPr>
        </p:nvSpPr>
        <p:spPr>
          <a:xfrm>
            <a:off x="228600" y="228600"/>
            <a:ext cx="8686800" cy="11433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What is your EI?</a:t>
            </a:r>
            <a:endParaRPr/>
          </a:p>
        </p:txBody>
      </p:sp>
      <p:pic>
        <p:nvPicPr>
          <p:cNvPr descr="A hand holding a heart and brain&#10;&#10;Description automatically generated" id="690" name="Google Shape;690;p58"/>
          <p:cNvPicPr preferRelativeResize="0"/>
          <p:nvPr/>
        </p:nvPicPr>
        <p:blipFill rotWithShape="1">
          <a:blip r:embed="rId3">
            <a:alphaModFix/>
          </a:blip>
          <a:srcRect b="0" l="0" r="0" t="0"/>
          <a:stretch/>
        </p:blipFill>
        <p:spPr>
          <a:xfrm>
            <a:off x="1679750" y="1669900"/>
            <a:ext cx="5907000" cy="4487951"/>
          </a:xfrm>
          <a:prstGeom prst="rect">
            <a:avLst/>
          </a:prstGeom>
          <a:noFill/>
          <a:ln>
            <a:noFill/>
          </a:ln>
        </p:spPr>
      </p:pic>
      <p:sp>
        <p:nvSpPr>
          <p:cNvPr id="691" name="Google Shape;691;p58"/>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59"/>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Verdana"/>
              <a:buNone/>
            </a:pPr>
            <a:r>
              <a:rPr lang="en"/>
              <a:t>What is your Team’s EI?</a:t>
            </a:r>
            <a:endParaRPr/>
          </a:p>
        </p:txBody>
      </p:sp>
      <p:pic>
        <p:nvPicPr>
          <p:cNvPr descr="Women and man planning in workplace" id="697" name="Google Shape;697;p59"/>
          <p:cNvPicPr preferRelativeResize="0"/>
          <p:nvPr/>
        </p:nvPicPr>
        <p:blipFill rotWithShape="1">
          <a:blip r:embed="rId3">
            <a:alphaModFix/>
          </a:blip>
          <a:srcRect b="0" l="0" r="0" t="0"/>
          <a:stretch/>
        </p:blipFill>
        <p:spPr>
          <a:xfrm>
            <a:off x="1371600" y="1676400"/>
            <a:ext cx="6096000" cy="406602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60"/>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Who’s at the Table?</a:t>
            </a:r>
            <a:endParaRPr/>
          </a:p>
        </p:txBody>
      </p:sp>
      <p:sp>
        <p:nvSpPr>
          <p:cNvPr id="703" name="Google Shape;703;p60"/>
          <p:cNvSpPr txBox="1"/>
          <p:nvPr/>
        </p:nvSpPr>
        <p:spPr>
          <a:xfrm>
            <a:off x="912813" y="1666567"/>
            <a:ext cx="3115574" cy="657533"/>
          </a:xfrm>
          <a:prstGeom prst="rect">
            <a:avLst/>
          </a:prstGeom>
          <a:solidFill>
            <a:srgbClr val="003369">
              <a:alpha val="74117"/>
            </a:srgbClr>
          </a:solidFill>
          <a:ln>
            <a:noFill/>
          </a:ln>
        </p:spPr>
        <p:txBody>
          <a:bodyPr anchorCtr="0" anchor="b" bIns="91425" lIns="91425" spcFirstLastPara="1" rIns="91425" wrap="square" tIns="91425">
            <a:normAutofit lnSpcReduction="10000"/>
          </a:bodyPr>
          <a:lstStyle/>
          <a:p>
            <a:pPr indent="0" lvl="0" marL="0" marR="0" rtl="0" algn="l">
              <a:lnSpc>
                <a:spcPct val="90000"/>
              </a:lnSpc>
              <a:spcBef>
                <a:spcPts val="640"/>
              </a:spcBef>
              <a:spcAft>
                <a:spcPts val="0"/>
              </a:spcAft>
              <a:buClr>
                <a:srgbClr val="000000"/>
              </a:buClr>
              <a:buSzPts val="1200"/>
              <a:buFont typeface="Arial"/>
              <a:buNone/>
            </a:pPr>
            <a:r>
              <a:rPr b="0" i="0" lang="en" sz="1000" u="none" cap="none" strike="noStrike">
                <a:solidFill>
                  <a:schemeClr val="lt1"/>
                </a:solidFill>
                <a:latin typeface="Verdana"/>
                <a:ea typeface="Verdana"/>
                <a:cs typeface="Verdana"/>
                <a:sym typeface="Verdana"/>
              </a:rPr>
              <a:t>Elena Aguilar, The Art of Coaching Teams: Building Resilient Communities that Transform Schools. Jossey-Bass, 2016.</a:t>
            </a:r>
            <a:endParaRPr b="0" i="0" sz="1800" u="none" cap="none" strike="noStrike">
              <a:solidFill>
                <a:schemeClr val="dk1"/>
              </a:solidFill>
              <a:latin typeface="Verdana"/>
              <a:ea typeface="Verdana"/>
              <a:cs typeface="Verdana"/>
              <a:sym typeface="Verdana"/>
            </a:endParaRPr>
          </a:p>
        </p:txBody>
      </p:sp>
      <p:pic>
        <p:nvPicPr>
          <p:cNvPr descr="Image result for cultural competence" id="704" name="Google Shape;704;p60"/>
          <p:cNvPicPr preferRelativeResize="0"/>
          <p:nvPr/>
        </p:nvPicPr>
        <p:blipFill rotWithShape="1">
          <a:blip r:embed="rId3">
            <a:alphaModFix/>
          </a:blip>
          <a:srcRect b="-1" l="0" r="0" t="0"/>
          <a:stretch/>
        </p:blipFill>
        <p:spPr>
          <a:xfrm>
            <a:off x="912813" y="2324100"/>
            <a:ext cx="3115574" cy="3459163"/>
          </a:xfrm>
          <a:prstGeom prst="rect">
            <a:avLst/>
          </a:prstGeom>
          <a:noFill/>
          <a:ln>
            <a:noFill/>
          </a:ln>
        </p:spPr>
      </p:pic>
      <p:sp>
        <p:nvSpPr>
          <p:cNvPr id="705" name="Google Shape;705;p60"/>
          <p:cNvSpPr txBox="1"/>
          <p:nvPr>
            <p:ph idx="4" type="body"/>
          </p:nvPr>
        </p:nvSpPr>
        <p:spPr>
          <a:xfrm>
            <a:off x="4028375" y="2324100"/>
            <a:ext cx="4658400" cy="3990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340"/>
              <a:buChar char="•"/>
            </a:pPr>
            <a:r>
              <a:rPr lang="en" sz="1700"/>
              <a:t>An awareness of one’s own cultural identity and the ability to understand others’ cultural identity and work effectively with them</a:t>
            </a:r>
            <a:endParaRPr/>
          </a:p>
          <a:p>
            <a:pPr indent="-228600" lvl="0" marL="228600" rtl="0" algn="l">
              <a:lnSpc>
                <a:spcPct val="90000"/>
              </a:lnSpc>
              <a:spcBef>
                <a:spcPts val="1200"/>
              </a:spcBef>
              <a:spcAft>
                <a:spcPts val="0"/>
              </a:spcAft>
              <a:buClr>
                <a:schemeClr val="dk1"/>
              </a:buClr>
              <a:buSzPts val="2340"/>
              <a:buChar char="•"/>
            </a:pPr>
            <a:r>
              <a:rPr lang="en" sz="1700"/>
              <a:t>Gender, age, race/ethnicity, SES, class background, sexual orientation</a:t>
            </a:r>
            <a:endParaRPr/>
          </a:p>
          <a:p>
            <a:pPr indent="-228600" lvl="0" marL="228600" rtl="0" algn="l">
              <a:lnSpc>
                <a:spcPct val="90000"/>
              </a:lnSpc>
              <a:spcBef>
                <a:spcPts val="1200"/>
              </a:spcBef>
              <a:spcAft>
                <a:spcPts val="0"/>
              </a:spcAft>
              <a:buClr>
                <a:schemeClr val="dk1"/>
              </a:buClr>
              <a:buSzPts val="2340"/>
              <a:buChar char="•"/>
            </a:pPr>
            <a:r>
              <a:rPr lang="en" sz="1700"/>
              <a:t>Region, we grew up in</a:t>
            </a:r>
            <a:endParaRPr/>
          </a:p>
          <a:p>
            <a:pPr indent="-228600" lvl="0" marL="228600" rtl="0" algn="l">
              <a:lnSpc>
                <a:spcPct val="90000"/>
              </a:lnSpc>
              <a:spcBef>
                <a:spcPts val="1200"/>
              </a:spcBef>
              <a:spcAft>
                <a:spcPts val="0"/>
              </a:spcAft>
              <a:buClr>
                <a:schemeClr val="dk1"/>
              </a:buClr>
              <a:buSzPts val="2340"/>
              <a:buChar char="•"/>
            </a:pPr>
            <a:r>
              <a:rPr lang="en" sz="1700"/>
              <a:t>Religious traditions</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1"/>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Intent vs Impact</a:t>
            </a:r>
            <a:endParaRPr/>
          </a:p>
        </p:txBody>
      </p:sp>
      <p:pic>
        <p:nvPicPr>
          <p:cNvPr descr="Surprised Mr. Feels" id="711" name="Google Shape;711;p61"/>
          <p:cNvPicPr preferRelativeResize="0"/>
          <p:nvPr/>
        </p:nvPicPr>
        <p:blipFill rotWithShape="1">
          <a:blip r:embed="rId3">
            <a:alphaModFix/>
          </a:blip>
          <a:srcRect b="0" l="0" r="0" t="0"/>
          <a:stretch/>
        </p:blipFill>
        <p:spPr>
          <a:xfrm>
            <a:off x="2133600" y="1412875"/>
            <a:ext cx="5080000" cy="5080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62"/>
          <p:cNvSpPr txBox="1"/>
          <p:nvPr>
            <p:ph type="title"/>
          </p:nvPr>
        </p:nvSpPr>
        <p:spPr>
          <a:xfrm>
            <a:off x="914400" y="273050"/>
            <a:ext cx="2981700" cy="1162200"/>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800"/>
              <a:buFont typeface="Calibri"/>
              <a:buNone/>
            </a:pPr>
            <a:br>
              <a:rPr b="0" lang="en" sz="2300" u="none" cap="none" strike="noStrike">
                <a:latin typeface="Verdana"/>
                <a:ea typeface="Verdana"/>
                <a:cs typeface="Verdana"/>
                <a:sym typeface="Verdana"/>
              </a:rPr>
            </a:br>
            <a:br>
              <a:rPr b="0" lang="en" sz="2300" u="none" cap="none" strike="noStrike">
                <a:latin typeface="Verdana"/>
                <a:ea typeface="Verdana"/>
                <a:cs typeface="Verdana"/>
                <a:sym typeface="Verdana"/>
              </a:rPr>
            </a:br>
            <a:r>
              <a:rPr b="0" lang="en" sz="2300" u="none" cap="none" strike="noStrike">
                <a:latin typeface="Verdana"/>
                <a:ea typeface="Verdana"/>
                <a:cs typeface="Verdana"/>
                <a:sym typeface="Verdana"/>
              </a:rPr>
              <a:t>What do you bring to the table? </a:t>
            </a:r>
            <a:br>
              <a:rPr b="0" lang="en" sz="2300" u="none" cap="none" strike="noStrike">
                <a:solidFill>
                  <a:schemeClr val="lt1"/>
                </a:solidFill>
                <a:latin typeface="Verdana"/>
                <a:ea typeface="Verdana"/>
                <a:cs typeface="Verdana"/>
                <a:sym typeface="Verdana"/>
              </a:rPr>
            </a:br>
            <a:r>
              <a:rPr b="0" lang="en" sz="2300" u="none" cap="none" strike="noStrike">
                <a:solidFill>
                  <a:schemeClr val="lt1"/>
                </a:solidFill>
                <a:latin typeface="Verdana"/>
                <a:ea typeface="Verdana"/>
                <a:cs typeface="Verdana"/>
                <a:sym typeface="Verdana"/>
              </a:rPr>
              <a:t> Coaching</a:t>
            </a:r>
            <a:br>
              <a:rPr b="0" lang="en" sz="2300" u="none" cap="none" strike="noStrike">
                <a:solidFill>
                  <a:schemeClr val="lt1"/>
                </a:solidFill>
                <a:latin typeface="Verdana"/>
                <a:ea typeface="Verdana"/>
                <a:cs typeface="Verdana"/>
                <a:sym typeface="Verdana"/>
              </a:rPr>
            </a:br>
            <a:endParaRPr sz="2300"/>
          </a:p>
        </p:txBody>
      </p:sp>
      <p:sp>
        <p:nvSpPr>
          <p:cNvPr id="717" name="Google Shape;717;p62"/>
          <p:cNvSpPr txBox="1"/>
          <p:nvPr/>
        </p:nvSpPr>
        <p:spPr>
          <a:xfrm>
            <a:off x="457200" y="1435100"/>
            <a:ext cx="3438900" cy="4512900"/>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1700"/>
              <a:buFont typeface="Verdana"/>
              <a:buNone/>
            </a:pPr>
            <a:r>
              <a:t/>
            </a:r>
            <a:endParaRPr b="0" i="0" sz="23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lt1"/>
              </a:buClr>
              <a:buSzPts val="1700"/>
              <a:buFont typeface="Verdana"/>
              <a:buNone/>
            </a:pPr>
            <a:r>
              <a:rPr b="0" i="0" lang="en" sz="2300" u="none" cap="none" strike="noStrike">
                <a:solidFill>
                  <a:schemeClr val="lt1"/>
                </a:solidFill>
                <a:latin typeface="Verdana"/>
                <a:ea typeface="Verdana"/>
                <a:cs typeface="Verdana"/>
                <a:sym typeface="Verdana"/>
              </a:rPr>
              <a:t>Utilize effective communication and other coaching techniques to impact systems change. </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lt1"/>
              </a:buClr>
              <a:buSzPts val="1700"/>
              <a:buFont typeface="Verdana"/>
              <a:buNone/>
            </a:pPr>
            <a:r>
              <a:rPr b="0" i="0" lang="en" sz="2300" u="none" cap="none" strike="noStrike">
                <a:solidFill>
                  <a:schemeClr val="lt1"/>
                </a:solidFill>
                <a:latin typeface="Verdana"/>
                <a:ea typeface="Verdana"/>
                <a:cs typeface="Verdana"/>
                <a:sym typeface="Verdana"/>
              </a:rPr>
              <a:t>Giving and receiving feedback; navigating conflict with healthy outcomes </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700"/>
              <a:buFont typeface="Verdana"/>
              <a:buNone/>
            </a:pPr>
            <a:r>
              <a:t/>
            </a:r>
            <a:endParaRPr b="0" i="0" sz="2300" u="none" cap="none" strike="noStrike">
              <a:solidFill>
                <a:schemeClr val="lt1"/>
              </a:solidFill>
              <a:latin typeface="Verdana"/>
              <a:ea typeface="Verdana"/>
              <a:cs typeface="Verdana"/>
              <a:sym typeface="Verdana"/>
            </a:endParaRPr>
          </a:p>
        </p:txBody>
      </p:sp>
      <p:grpSp>
        <p:nvGrpSpPr>
          <p:cNvPr descr="two blue rectangles with text" id="718" name="Google Shape;718;p62"/>
          <p:cNvGrpSpPr/>
          <p:nvPr/>
        </p:nvGrpSpPr>
        <p:grpSpPr>
          <a:xfrm>
            <a:off x="4172125" y="488350"/>
            <a:ext cx="4514697" cy="5433796"/>
            <a:chOff x="0" y="25763"/>
            <a:chExt cx="5111749" cy="5623301"/>
          </a:xfrm>
        </p:grpSpPr>
        <p:sp>
          <p:nvSpPr>
            <p:cNvPr id="719" name="Google Shape;719;p62"/>
            <p:cNvSpPr/>
            <p:nvPr/>
          </p:nvSpPr>
          <p:spPr>
            <a:xfrm>
              <a:off x="0" y="25763"/>
              <a:ext cx="5111749" cy="2741090"/>
            </a:xfrm>
            <a:prstGeom prst="roundRect">
              <a:avLst>
                <a:gd fmla="val 16667" name="adj"/>
              </a:avLst>
            </a:prstGeom>
            <a:solidFill>
              <a:srgbClr val="4372C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500" u="none" cap="none" strike="noStrike">
                <a:solidFill>
                  <a:schemeClr val="dk1"/>
                </a:solidFill>
                <a:latin typeface="Verdana"/>
                <a:ea typeface="Verdana"/>
                <a:cs typeface="Verdana"/>
                <a:sym typeface="Verdana"/>
              </a:endParaRPr>
            </a:p>
          </p:txBody>
        </p:sp>
        <p:sp>
          <p:nvSpPr>
            <p:cNvPr id="720" name="Google Shape;720;p62"/>
            <p:cNvSpPr txBox="1"/>
            <p:nvPr/>
          </p:nvSpPr>
          <p:spPr>
            <a:xfrm>
              <a:off x="133803" y="261715"/>
              <a:ext cx="4977900" cy="2269200"/>
            </a:xfrm>
            <a:prstGeom prst="rect">
              <a:avLst/>
            </a:prstGeom>
            <a:noFill/>
            <a:ln>
              <a:noFill/>
            </a:ln>
          </p:spPr>
          <p:txBody>
            <a:bodyPr anchorCtr="0" anchor="ctr" bIns="186675" lIns="186675" spcFirstLastPara="1" rIns="186675" wrap="square" tIns="186675">
              <a:noAutofit/>
            </a:bodyPr>
            <a:lstStyle/>
            <a:p>
              <a:pPr indent="0" lvl="0" marL="0" marR="0" rtl="0" algn="l">
                <a:lnSpc>
                  <a:spcPct val="90000"/>
                </a:lnSpc>
                <a:spcBef>
                  <a:spcPts val="0"/>
                </a:spcBef>
                <a:spcAft>
                  <a:spcPts val="0"/>
                </a:spcAft>
                <a:buClr>
                  <a:schemeClr val="lt1"/>
                </a:buClr>
                <a:buSzPts val="4900"/>
                <a:buFont typeface="Calibri"/>
                <a:buNone/>
              </a:pPr>
              <a:r>
                <a:rPr b="0" i="0" lang="en" sz="4200" u="none" cap="none" strike="noStrike">
                  <a:solidFill>
                    <a:schemeClr val="lt1"/>
                  </a:solidFill>
                  <a:latin typeface="Verdana"/>
                  <a:ea typeface="Verdana"/>
                  <a:cs typeface="Verdana"/>
                  <a:sym typeface="Verdana"/>
                </a:rPr>
                <a:t>Systems Change Requires…</a:t>
              </a:r>
              <a:endParaRPr b="0" i="0" sz="4200" u="none" cap="none" strike="noStrike">
                <a:solidFill>
                  <a:schemeClr val="lt1"/>
                </a:solidFill>
                <a:latin typeface="Verdana"/>
                <a:ea typeface="Verdana"/>
                <a:cs typeface="Verdana"/>
                <a:sym typeface="Verdana"/>
              </a:endParaRPr>
            </a:p>
          </p:txBody>
        </p:sp>
        <p:sp>
          <p:nvSpPr>
            <p:cNvPr id="721" name="Google Shape;721;p62"/>
            <p:cNvSpPr/>
            <p:nvPr/>
          </p:nvSpPr>
          <p:spPr>
            <a:xfrm>
              <a:off x="0" y="2907974"/>
              <a:ext cx="5111749" cy="2741090"/>
            </a:xfrm>
            <a:prstGeom prst="roundRect">
              <a:avLst>
                <a:gd fmla="val 16667" name="adj"/>
              </a:avLst>
            </a:prstGeom>
            <a:solidFill>
              <a:srgbClr val="4372C3"/>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500" u="none" cap="none" strike="noStrike">
                <a:solidFill>
                  <a:schemeClr val="dk1"/>
                </a:solidFill>
                <a:latin typeface="Verdana"/>
                <a:ea typeface="Verdana"/>
                <a:cs typeface="Verdana"/>
                <a:sym typeface="Verdana"/>
              </a:endParaRPr>
            </a:p>
          </p:txBody>
        </p:sp>
        <p:sp>
          <p:nvSpPr>
            <p:cNvPr id="722" name="Google Shape;722;p62"/>
            <p:cNvSpPr txBox="1"/>
            <p:nvPr/>
          </p:nvSpPr>
          <p:spPr>
            <a:xfrm>
              <a:off x="133809" y="3041783"/>
              <a:ext cx="4844131" cy="2473472"/>
            </a:xfrm>
            <a:prstGeom prst="rect">
              <a:avLst/>
            </a:prstGeom>
            <a:noFill/>
            <a:ln>
              <a:noFill/>
            </a:ln>
          </p:spPr>
          <p:txBody>
            <a:bodyPr anchorCtr="0" anchor="ctr" bIns="186675" lIns="186675" spcFirstLastPara="1" rIns="186675" wrap="square" tIns="186675">
              <a:noAutofit/>
            </a:bodyPr>
            <a:lstStyle/>
            <a:p>
              <a:pPr indent="0" lvl="0" marL="0" marR="0" rtl="0" algn="l">
                <a:lnSpc>
                  <a:spcPct val="90000"/>
                </a:lnSpc>
                <a:spcBef>
                  <a:spcPts val="0"/>
                </a:spcBef>
                <a:spcAft>
                  <a:spcPts val="0"/>
                </a:spcAft>
                <a:buClr>
                  <a:schemeClr val="lt1"/>
                </a:buClr>
                <a:buSzPts val="4900"/>
                <a:buFont typeface="Calibri"/>
                <a:buNone/>
              </a:pPr>
              <a:r>
                <a:rPr b="0" i="0" lang="en" sz="4600" u="none" cap="none" strike="noStrike">
                  <a:solidFill>
                    <a:schemeClr val="lt1"/>
                  </a:solidFill>
                  <a:latin typeface="Verdana"/>
                  <a:ea typeface="Verdana"/>
                  <a:cs typeface="Verdana"/>
                  <a:sym typeface="Verdana"/>
                </a:rPr>
                <a:t> </a:t>
              </a:r>
              <a:r>
                <a:rPr b="0" i="0" lang="en" sz="3700" u="none" cap="none" strike="noStrike">
                  <a:solidFill>
                    <a:schemeClr val="lt1"/>
                  </a:solidFill>
                  <a:latin typeface="Verdana"/>
                  <a:ea typeface="Verdana"/>
                  <a:cs typeface="Verdana"/>
                  <a:sym typeface="Verdana"/>
                </a:rPr>
                <a:t>Aligning Communication &amp; Coaching</a:t>
              </a:r>
              <a:endParaRPr b="0" i="0" sz="3700" u="none" cap="none" strike="noStrike">
                <a:solidFill>
                  <a:schemeClr val="lt1"/>
                </a:solidFill>
                <a:latin typeface="Verdana"/>
                <a:ea typeface="Verdana"/>
                <a:cs typeface="Verdana"/>
                <a:sym typeface="Verdana"/>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3"/>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0" lang="en" sz="2400">
                <a:latin typeface="Verdana"/>
                <a:ea typeface="Verdana"/>
                <a:cs typeface="Verdana"/>
                <a:sym typeface="Verdana"/>
              </a:rPr>
              <a:t>Receiving and Giving Feedback</a:t>
            </a:r>
            <a:endParaRPr/>
          </a:p>
        </p:txBody>
      </p:sp>
      <p:sp>
        <p:nvSpPr>
          <p:cNvPr id="729" name="Google Shape;729;p63"/>
          <p:cNvSpPr txBox="1"/>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lt1"/>
              </a:buClr>
              <a:buSzPts val="1800"/>
              <a:buFont typeface="Verdana"/>
              <a:buNone/>
            </a:pPr>
            <a:r>
              <a:rPr b="0" i="0" lang="en" sz="1800" u="none" cap="none" strike="noStrike">
                <a:solidFill>
                  <a:schemeClr val="lt1"/>
                </a:solidFill>
                <a:latin typeface="Verdana"/>
                <a:ea typeface="Verdana"/>
                <a:cs typeface="Verdana"/>
                <a:sym typeface="Verdana"/>
              </a:rPr>
              <a:t>Adapted from National School Reform Faculty</a:t>
            </a:r>
            <a:endParaRPr b="0" i="0" sz="1800" u="none" cap="none" strike="noStrike">
              <a:solidFill>
                <a:schemeClr val="dk1"/>
              </a:solidFill>
              <a:latin typeface="Verdana"/>
              <a:ea typeface="Verdana"/>
              <a:cs typeface="Verdana"/>
              <a:sym typeface="Verdana"/>
            </a:endParaRPr>
          </a:p>
        </p:txBody>
      </p:sp>
      <p:sp>
        <p:nvSpPr>
          <p:cNvPr id="730" name="Google Shape;730;p63"/>
          <p:cNvSpPr txBox="1"/>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t" bIns="45700" lIns="91425" spcFirstLastPara="1" rIns="91425" wrap="square" tIns="45700">
            <a:normAutofit lnSpcReduction="10000"/>
          </a:bodyPr>
          <a:lstStyle/>
          <a:p>
            <a:pPr indent="-342900" lvl="0" marL="571500" marR="153035" rtl="0" algn="l">
              <a:lnSpc>
                <a:spcPct val="90000"/>
              </a:lnSpc>
              <a:spcBef>
                <a:spcPts val="0"/>
              </a:spcBef>
              <a:spcAft>
                <a:spcPts val="0"/>
              </a:spcAft>
              <a:buClr>
                <a:schemeClr val="dk1"/>
              </a:buClr>
              <a:buSzPts val="2600"/>
              <a:buFont typeface="Arial"/>
              <a:buChar char="•"/>
            </a:pPr>
            <a:r>
              <a:rPr b="0" i="0" lang="en" sz="2200" u="none" cap="none" strike="noStrike">
                <a:solidFill>
                  <a:schemeClr val="dk1"/>
                </a:solidFill>
                <a:latin typeface="Verdana"/>
                <a:ea typeface="Verdana"/>
                <a:cs typeface="Verdana"/>
                <a:sym typeface="Verdana"/>
              </a:rPr>
              <a:t>Take 4 minutes to read the article individually. While reading, highlight 1-2 points that “hit home” for both receiving and giving feedback</a:t>
            </a:r>
            <a:endParaRPr b="0" i="0" sz="1800" u="none" cap="none" strike="noStrike">
              <a:solidFill>
                <a:schemeClr val="dk1"/>
              </a:solidFill>
              <a:latin typeface="Verdana"/>
              <a:ea typeface="Verdana"/>
              <a:cs typeface="Verdana"/>
              <a:sym typeface="Verdana"/>
            </a:endParaRPr>
          </a:p>
          <a:p>
            <a:pPr indent="0" lvl="0" marL="228600" marR="153035" rtl="0" algn="l">
              <a:lnSpc>
                <a:spcPct val="90000"/>
              </a:lnSpc>
              <a:spcBef>
                <a:spcPts val="600"/>
              </a:spcBef>
              <a:spcAft>
                <a:spcPts val="0"/>
              </a:spcAft>
              <a:buClr>
                <a:schemeClr val="dk1"/>
              </a:buClr>
              <a:buSzPts val="2200"/>
              <a:buFont typeface="Verdana"/>
              <a:buNone/>
            </a:pPr>
            <a:r>
              <a:t/>
            </a:r>
            <a:endParaRPr b="0" i="0" sz="2200" u="none" cap="none" strike="noStrike">
              <a:solidFill>
                <a:schemeClr val="dk1"/>
              </a:solidFill>
              <a:latin typeface="Verdana"/>
              <a:ea typeface="Verdana"/>
              <a:cs typeface="Verdana"/>
              <a:sym typeface="Verdana"/>
            </a:endParaRPr>
          </a:p>
          <a:p>
            <a:pPr indent="-228600" lvl="0" marL="457200" marR="153035" rtl="0" algn="l">
              <a:lnSpc>
                <a:spcPct val="90000"/>
              </a:lnSpc>
              <a:spcBef>
                <a:spcPts val="600"/>
              </a:spcBef>
              <a:spcAft>
                <a:spcPts val="0"/>
              </a:spcAft>
              <a:buClr>
                <a:schemeClr val="dk1"/>
              </a:buClr>
              <a:buSzPts val="2600"/>
              <a:buFont typeface="Arial"/>
              <a:buChar char="•"/>
            </a:pPr>
            <a:r>
              <a:rPr b="0" i="0" lang="en" sz="2200" u="none" cap="none" strike="noStrike">
                <a:solidFill>
                  <a:schemeClr val="dk1"/>
                </a:solidFill>
                <a:latin typeface="Verdana"/>
                <a:ea typeface="Verdana"/>
                <a:cs typeface="Verdana"/>
                <a:sym typeface="Verdana"/>
              </a:rPr>
              <a:t>In your groups, 1 person shares 1 point that “hit home” for them and why. Other group members can ask up to 2 clarifying questions for the speaker to respond to.</a:t>
            </a:r>
            <a:endParaRPr b="0" i="0" sz="1800" u="none" cap="none" strike="noStrike">
              <a:solidFill>
                <a:schemeClr val="dk1"/>
              </a:solidFill>
              <a:latin typeface="Verdana"/>
              <a:ea typeface="Verdana"/>
              <a:cs typeface="Verdana"/>
              <a:sym typeface="Verdana"/>
            </a:endParaRPr>
          </a:p>
          <a:p>
            <a:pPr indent="0" lvl="0" marL="228600" marR="153035" rtl="0" algn="l">
              <a:lnSpc>
                <a:spcPct val="90000"/>
              </a:lnSpc>
              <a:spcBef>
                <a:spcPts val="600"/>
              </a:spcBef>
              <a:spcAft>
                <a:spcPts val="0"/>
              </a:spcAft>
              <a:buClr>
                <a:schemeClr val="dk1"/>
              </a:buClr>
              <a:buSzPts val="2200"/>
              <a:buFont typeface="Verdana"/>
              <a:buNone/>
            </a:pPr>
            <a:r>
              <a:t/>
            </a:r>
            <a:endParaRPr b="0" i="0" sz="2200" u="none" cap="none" strike="noStrike">
              <a:solidFill>
                <a:schemeClr val="dk1"/>
              </a:solidFill>
              <a:latin typeface="Verdana"/>
              <a:ea typeface="Verdana"/>
              <a:cs typeface="Verdana"/>
              <a:sym typeface="Verdana"/>
            </a:endParaRPr>
          </a:p>
          <a:p>
            <a:pPr indent="-228600" lvl="0" marL="457200" marR="153035" rtl="0" algn="l">
              <a:lnSpc>
                <a:spcPct val="90000"/>
              </a:lnSpc>
              <a:spcBef>
                <a:spcPts val="600"/>
              </a:spcBef>
              <a:spcAft>
                <a:spcPts val="0"/>
              </a:spcAft>
              <a:buClr>
                <a:schemeClr val="dk1"/>
              </a:buClr>
              <a:buSzPts val="2600"/>
              <a:buFont typeface="Arial"/>
              <a:buChar char="•"/>
            </a:pPr>
            <a:r>
              <a:rPr b="0" i="0" lang="en" sz="2200" u="none" cap="none" strike="noStrike">
                <a:solidFill>
                  <a:schemeClr val="dk1"/>
                </a:solidFill>
                <a:latin typeface="Verdana"/>
                <a:ea typeface="Verdana"/>
                <a:cs typeface="Verdana"/>
                <a:sym typeface="Verdana"/>
              </a:rPr>
              <a:t>The next person in the circle shares a different point that “hit home” for them. The process continues until each group member has been the speaker.</a:t>
            </a:r>
            <a:endParaRPr b="0" i="0" sz="1800" u="none" cap="none" strike="noStrike">
              <a:solidFill>
                <a:schemeClr val="dk1"/>
              </a:solidFill>
              <a:latin typeface="Verdana"/>
              <a:ea typeface="Verdana"/>
              <a:cs typeface="Verdana"/>
              <a:sym typeface="Verdana"/>
            </a:endParaRPr>
          </a:p>
          <a:p>
            <a:pPr indent="-38100" lvl="0" marL="457200" marR="153035" rtl="0" algn="l">
              <a:lnSpc>
                <a:spcPct val="90000"/>
              </a:lnSpc>
              <a:spcBef>
                <a:spcPts val="600"/>
              </a:spcBef>
              <a:spcAft>
                <a:spcPts val="600"/>
              </a:spcAft>
              <a:buClr>
                <a:srgbClr val="000000"/>
              </a:buClr>
              <a:buSzPts val="3000"/>
              <a:buFont typeface="Arial"/>
              <a:buNone/>
            </a:pPr>
            <a:r>
              <a:t/>
            </a:r>
            <a:endParaRPr b="0" i="0" sz="2200" u="none" cap="none" strike="noStrike">
              <a:solidFill>
                <a:schemeClr val="dk1"/>
              </a:solidFill>
              <a:latin typeface="Verdana"/>
              <a:ea typeface="Verdana"/>
              <a:cs typeface="Verdana"/>
              <a:sym typeface="Verdana"/>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64"/>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Review: Feedback</a:t>
            </a:r>
            <a:endParaRPr/>
          </a:p>
        </p:txBody>
      </p:sp>
      <p:sp>
        <p:nvSpPr>
          <p:cNvPr id="736" name="Google Shape;736;p64"/>
          <p:cNvSpPr txBox="1"/>
          <p:nvPr>
            <p:ph idx="1" type="body"/>
          </p:nvPr>
        </p:nvSpPr>
        <p:spPr>
          <a:xfrm>
            <a:off x="912813" y="1666567"/>
            <a:ext cx="3582988" cy="657533"/>
          </a:xfrm>
          <a:prstGeom prst="rect">
            <a:avLst/>
          </a:prstGeom>
          <a:solidFill>
            <a:srgbClr val="003369">
              <a:alpha val="74117"/>
            </a:srgbClr>
          </a:solid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lt1"/>
              </a:buClr>
              <a:buSzPts val="2100"/>
              <a:buNone/>
            </a:pPr>
            <a:r>
              <a:rPr lang="en"/>
              <a:t>Receiving Feedback</a:t>
            </a:r>
            <a:endParaRPr/>
          </a:p>
        </p:txBody>
      </p:sp>
      <p:sp>
        <p:nvSpPr>
          <p:cNvPr id="737" name="Google Shape;737;p64"/>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p>
            <a:pPr indent="-393700" lvl="0" marL="457200" rtl="0" algn="l">
              <a:lnSpc>
                <a:spcPct val="100000"/>
              </a:lnSpc>
              <a:spcBef>
                <a:spcPts val="0"/>
              </a:spcBef>
              <a:spcAft>
                <a:spcPts val="0"/>
              </a:spcAft>
              <a:buClr>
                <a:schemeClr val="dk1"/>
              </a:buClr>
              <a:buSzPts val="2600"/>
              <a:buChar char="•"/>
            </a:pPr>
            <a:r>
              <a:rPr lang="en" sz="2400"/>
              <a:t>Be prepared; be mindful</a:t>
            </a:r>
            <a:endParaRPr/>
          </a:p>
          <a:p>
            <a:pPr indent="-393700" lvl="0" marL="457200" rtl="0" algn="l">
              <a:lnSpc>
                <a:spcPct val="100000"/>
              </a:lnSpc>
              <a:spcBef>
                <a:spcPts val="0"/>
              </a:spcBef>
              <a:spcAft>
                <a:spcPts val="0"/>
              </a:spcAft>
              <a:buClr>
                <a:schemeClr val="dk1"/>
              </a:buClr>
              <a:buSzPts val="2600"/>
              <a:buChar char="•"/>
            </a:pPr>
            <a:r>
              <a:rPr lang="en" sz="2400"/>
              <a:t>Separate the strands: feeling, story, feedback</a:t>
            </a:r>
            <a:endParaRPr/>
          </a:p>
          <a:p>
            <a:pPr indent="-393700" lvl="0" marL="457200" rtl="0" algn="l">
              <a:lnSpc>
                <a:spcPct val="100000"/>
              </a:lnSpc>
              <a:spcBef>
                <a:spcPts val="0"/>
              </a:spcBef>
              <a:spcAft>
                <a:spcPts val="0"/>
              </a:spcAft>
              <a:buClr>
                <a:schemeClr val="dk1"/>
              </a:buClr>
              <a:buSzPts val="2600"/>
              <a:buChar char="•"/>
            </a:pPr>
            <a:r>
              <a:rPr lang="en" sz="2400"/>
              <a:t>Contain the story</a:t>
            </a:r>
            <a:endParaRPr/>
          </a:p>
          <a:p>
            <a:pPr indent="-393700" lvl="0" marL="457200" rtl="0" algn="l">
              <a:lnSpc>
                <a:spcPct val="100000"/>
              </a:lnSpc>
              <a:spcBef>
                <a:spcPts val="0"/>
              </a:spcBef>
              <a:spcAft>
                <a:spcPts val="0"/>
              </a:spcAft>
              <a:buClr>
                <a:schemeClr val="dk1"/>
              </a:buClr>
              <a:buSzPts val="2600"/>
              <a:buChar char="•"/>
            </a:pPr>
            <a:r>
              <a:rPr lang="en" sz="2400"/>
              <a:t>Change your vantage point</a:t>
            </a:r>
            <a:endParaRPr/>
          </a:p>
          <a:p>
            <a:pPr indent="0" lvl="0" marL="0" rtl="0" algn="l">
              <a:lnSpc>
                <a:spcPct val="90000"/>
              </a:lnSpc>
              <a:spcBef>
                <a:spcPts val="1000"/>
              </a:spcBef>
              <a:spcAft>
                <a:spcPts val="0"/>
              </a:spcAft>
              <a:buClr>
                <a:schemeClr val="dk1"/>
              </a:buClr>
              <a:buSzPts val="2400"/>
              <a:buNone/>
            </a:pPr>
            <a:r>
              <a:t/>
            </a:r>
            <a:endParaRPr/>
          </a:p>
        </p:txBody>
      </p:sp>
      <p:sp>
        <p:nvSpPr>
          <p:cNvPr id="738" name="Google Shape;738;p64"/>
          <p:cNvSpPr txBox="1"/>
          <p:nvPr>
            <p:ph idx="3" type="body"/>
          </p:nvPr>
        </p:nvSpPr>
        <p:spPr>
          <a:xfrm>
            <a:off x="5105400" y="1673500"/>
            <a:ext cx="3581400" cy="639762"/>
          </a:xfrm>
          <a:prstGeom prst="rect">
            <a:avLst/>
          </a:prstGeom>
          <a:solidFill>
            <a:srgbClr val="003369">
              <a:alpha val="74117"/>
            </a:srgbClr>
          </a:solid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2100"/>
              <a:buNone/>
            </a:pPr>
            <a:r>
              <a:rPr lang="en"/>
              <a:t>Giving Feedback</a:t>
            </a:r>
            <a:endParaRPr/>
          </a:p>
        </p:txBody>
      </p:sp>
      <p:sp>
        <p:nvSpPr>
          <p:cNvPr id="739" name="Google Shape;739;p64"/>
          <p:cNvSpPr txBox="1"/>
          <p:nvPr>
            <p:ph idx="4" type="body"/>
          </p:nvPr>
        </p:nvSpPr>
        <p:spPr>
          <a:xfrm>
            <a:off x="4648200" y="2451649"/>
            <a:ext cx="4038600" cy="3674513"/>
          </a:xfrm>
          <a:prstGeom prst="rect">
            <a:avLst/>
          </a:prstGeom>
          <a:noFill/>
          <a:ln>
            <a:noFill/>
          </a:ln>
        </p:spPr>
        <p:txBody>
          <a:bodyPr anchorCtr="0" anchor="t" bIns="45700" lIns="91425" spcFirstLastPara="1" rIns="91425" wrap="square" tIns="45700">
            <a:normAutofit lnSpcReduction="10000"/>
          </a:bodyPr>
          <a:lstStyle/>
          <a:p>
            <a:pPr indent="-393700" lvl="0" marL="457200" rtl="0" algn="l">
              <a:lnSpc>
                <a:spcPct val="100000"/>
              </a:lnSpc>
              <a:spcBef>
                <a:spcPts val="0"/>
              </a:spcBef>
              <a:spcAft>
                <a:spcPts val="0"/>
              </a:spcAft>
              <a:buClr>
                <a:schemeClr val="dk1"/>
              </a:buClr>
              <a:buSzPts val="2600"/>
              <a:buChar char="•"/>
            </a:pPr>
            <a:r>
              <a:rPr lang="en" sz="2400"/>
              <a:t>Appreciation: Validate and share concrete affirmation</a:t>
            </a:r>
            <a:endParaRPr/>
          </a:p>
          <a:p>
            <a:pPr indent="-393700" lvl="0" marL="457200" rtl="0" algn="l">
              <a:lnSpc>
                <a:spcPct val="100000"/>
              </a:lnSpc>
              <a:spcBef>
                <a:spcPts val="0"/>
              </a:spcBef>
              <a:spcAft>
                <a:spcPts val="0"/>
              </a:spcAft>
              <a:buClr>
                <a:schemeClr val="dk1"/>
              </a:buClr>
              <a:buSzPts val="2600"/>
              <a:buChar char="•"/>
            </a:pPr>
            <a:r>
              <a:rPr lang="en" sz="2400"/>
              <a:t>Coaching: creating conditions for transformation through inquiry</a:t>
            </a:r>
            <a:endParaRPr/>
          </a:p>
          <a:p>
            <a:pPr indent="-393700" lvl="0" marL="457200" rtl="0" algn="l">
              <a:lnSpc>
                <a:spcPct val="100000"/>
              </a:lnSpc>
              <a:spcBef>
                <a:spcPts val="0"/>
              </a:spcBef>
              <a:spcAft>
                <a:spcPts val="0"/>
              </a:spcAft>
              <a:buClr>
                <a:schemeClr val="dk1"/>
              </a:buClr>
              <a:buSzPts val="2600"/>
              <a:buChar char="•"/>
            </a:pPr>
            <a:r>
              <a:rPr lang="en" sz="2400"/>
              <a:t>Evaluation: letting someone know where they stand</a:t>
            </a:r>
            <a:endParaRPr/>
          </a:p>
          <a:p>
            <a:pPr indent="-76200" lvl="0" marL="228600" rtl="0" algn="l">
              <a:lnSpc>
                <a:spcPct val="90000"/>
              </a:lnSpc>
              <a:spcBef>
                <a:spcPts val="1000"/>
              </a:spcBef>
              <a:spcAft>
                <a:spcPts val="0"/>
              </a:spcAft>
              <a:buClr>
                <a:schemeClr val="dk1"/>
              </a:buClr>
              <a:buSzPts val="2400"/>
              <a:buNone/>
            </a:pPr>
            <a:r>
              <a:t/>
            </a:r>
            <a:endParaRPr/>
          </a:p>
        </p:txBody>
      </p:sp>
      <p:sp>
        <p:nvSpPr>
          <p:cNvPr id="740" name="Google Shape;740;p64"/>
          <p:cNvSpPr txBox="1"/>
          <p:nvPr/>
        </p:nvSpPr>
        <p:spPr>
          <a:xfrm>
            <a:off x="228600" y="6350950"/>
            <a:ext cx="5123400" cy="5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100" u="none" cap="none" strike="noStrike">
                <a:solidFill>
                  <a:srgbClr val="000000"/>
                </a:solidFill>
                <a:latin typeface="Verdana"/>
                <a:ea typeface="Verdana"/>
                <a:cs typeface="Verdana"/>
                <a:sym typeface="Verdana"/>
              </a:rPr>
              <a:t>Receiving and Giving Feedback by Elena Aguilar </a:t>
            </a:r>
            <a:endParaRPr b="0" i="0" sz="1100" u="none" cap="none" strike="noStrike">
              <a:solidFill>
                <a:srgbClr val="000000"/>
              </a:solidFill>
              <a:latin typeface="Verdana"/>
              <a:ea typeface="Verdana"/>
              <a:cs typeface="Verdana"/>
              <a:sym typeface="Verdan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65"/>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58730"/>
              <a:buFont typeface="Calibri"/>
              <a:buNone/>
            </a:pPr>
            <a:r>
              <a:rPr b="0" lang="en" sz="2800">
                <a:latin typeface="Verdana"/>
                <a:ea typeface="Verdana"/>
                <a:cs typeface="Verdana"/>
                <a:sym typeface="Verdana"/>
              </a:rPr>
              <a:t>Responding to Resistance  </a:t>
            </a:r>
            <a:endParaRPr/>
          </a:p>
        </p:txBody>
      </p:sp>
      <p:sp>
        <p:nvSpPr>
          <p:cNvPr id="746" name="Google Shape;746;p65"/>
          <p:cNvSpPr txBox="1"/>
          <p:nvPr>
            <p:ph idx="2" type="body"/>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t/>
            </a:r>
            <a:endParaRPr/>
          </a:p>
        </p:txBody>
      </p:sp>
      <p:grpSp>
        <p:nvGrpSpPr>
          <p:cNvPr descr="8 blue long rectangles aligned vertically on a white background with text on each" id="747" name="Google Shape;747;p65"/>
          <p:cNvGrpSpPr/>
          <p:nvPr/>
        </p:nvGrpSpPr>
        <p:grpSpPr>
          <a:xfrm>
            <a:off x="3657600" y="456265"/>
            <a:ext cx="5111749" cy="5363742"/>
            <a:chOff x="0" y="365716"/>
            <a:chExt cx="5111749" cy="4600216"/>
          </a:xfrm>
        </p:grpSpPr>
        <p:sp>
          <p:nvSpPr>
            <p:cNvPr id="748" name="Google Shape;748;p65"/>
            <p:cNvSpPr txBox="1"/>
            <p:nvPr/>
          </p:nvSpPr>
          <p:spPr>
            <a:xfrm>
              <a:off x="21734" y="365716"/>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Look inward</a:t>
              </a:r>
              <a:endParaRPr b="0" i="0" sz="1800" u="none" cap="none" strike="noStrike">
                <a:solidFill>
                  <a:schemeClr val="dk1"/>
                </a:solidFill>
                <a:latin typeface="Verdana"/>
                <a:ea typeface="Verdana"/>
                <a:cs typeface="Verdana"/>
                <a:sym typeface="Verdana"/>
              </a:endParaRPr>
            </a:p>
          </p:txBody>
        </p:sp>
        <p:sp>
          <p:nvSpPr>
            <p:cNvPr id="749" name="Google Shape;749;p65"/>
            <p:cNvSpPr txBox="1"/>
            <p:nvPr/>
          </p:nvSpPr>
          <p:spPr>
            <a:xfrm>
              <a:off x="21734" y="862778"/>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Resistance masks fear</a:t>
              </a:r>
              <a:endParaRPr b="0" i="0" sz="1800" u="none" cap="none" strike="noStrike">
                <a:solidFill>
                  <a:schemeClr val="dk1"/>
                </a:solidFill>
                <a:latin typeface="Verdana"/>
                <a:ea typeface="Verdana"/>
                <a:cs typeface="Verdana"/>
                <a:sym typeface="Verdana"/>
              </a:endParaRPr>
            </a:p>
          </p:txBody>
        </p:sp>
        <p:sp>
          <p:nvSpPr>
            <p:cNvPr id="750" name="Google Shape;750;p65"/>
            <p:cNvSpPr txBox="1"/>
            <p:nvPr/>
          </p:nvSpPr>
          <p:spPr>
            <a:xfrm>
              <a:off x="21734" y="1359839"/>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What looks like resistance is often the need for help</a:t>
              </a:r>
              <a:endParaRPr b="0" i="0" sz="1800" u="none" cap="none" strike="noStrike">
                <a:solidFill>
                  <a:schemeClr val="dk1"/>
                </a:solidFill>
                <a:latin typeface="Verdana"/>
                <a:ea typeface="Verdana"/>
                <a:cs typeface="Verdana"/>
                <a:sym typeface="Verdana"/>
              </a:endParaRPr>
            </a:p>
          </p:txBody>
        </p:sp>
        <p:sp>
          <p:nvSpPr>
            <p:cNvPr id="751" name="Google Shape;751;p65"/>
            <p:cNvSpPr txBox="1"/>
            <p:nvPr/>
          </p:nvSpPr>
          <p:spPr>
            <a:xfrm>
              <a:off x="21734" y="1856901"/>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Be clear</a:t>
              </a:r>
              <a:endParaRPr b="0" i="0" sz="1800" u="none" cap="none" strike="noStrike">
                <a:solidFill>
                  <a:schemeClr val="dk1"/>
                </a:solidFill>
                <a:latin typeface="Verdana"/>
                <a:ea typeface="Verdana"/>
                <a:cs typeface="Verdana"/>
                <a:sym typeface="Verdana"/>
              </a:endParaRPr>
            </a:p>
          </p:txBody>
        </p:sp>
        <p:sp>
          <p:nvSpPr>
            <p:cNvPr id="752" name="Google Shape;752;p65"/>
            <p:cNvSpPr txBox="1"/>
            <p:nvPr/>
          </p:nvSpPr>
          <p:spPr>
            <a:xfrm>
              <a:off x="21734" y="2353962"/>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Trust reduces resistance</a:t>
              </a:r>
              <a:endParaRPr b="0" i="0" sz="1800" u="none" cap="none" strike="noStrike">
                <a:solidFill>
                  <a:schemeClr val="dk1"/>
                </a:solidFill>
                <a:latin typeface="Verdana"/>
                <a:ea typeface="Verdana"/>
                <a:cs typeface="Verdana"/>
                <a:sym typeface="Verdana"/>
              </a:endParaRPr>
            </a:p>
          </p:txBody>
        </p:sp>
        <p:sp>
          <p:nvSpPr>
            <p:cNvPr id="753" name="Google Shape;753;p65"/>
            <p:cNvSpPr txBox="1"/>
            <p:nvPr/>
          </p:nvSpPr>
          <p:spPr>
            <a:xfrm>
              <a:off x="21734" y="2851024"/>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Confront cynicism</a:t>
              </a:r>
              <a:endParaRPr b="0" i="0" sz="1800" u="none" cap="none" strike="noStrike">
                <a:solidFill>
                  <a:schemeClr val="dk1"/>
                </a:solidFill>
                <a:latin typeface="Verdana"/>
                <a:ea typeface="Verdana"/>
                <a:cs typeface="Verdana"/>
                <a:sym typeface="Verdana"/>
              </a:endParaRPr>
            </a:p>
          </p:txBody>
        </p:sp>
        <p:sp>
          <p:nvSpPr>
            <p:cNvPr id="754" name="Google Shape;754;p65"/>
            <p:cNvSpPr txBox="1"/>
            <p:nvPr/>
          </p:nvSpPr>
          <p:spPr>
            <a:xfrm>
              <a:off x="21734" y="3348085"/>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Reflect on team structures</a:t>
              </a:r>
              <a:endParaRPr b="0" i="0" sz="1800" u="none" cap="none" strike="noStrike">
                <a:solidFill>
                  <a:schemeClr val="dk1"/>
                </a:solidFill>
                <a:latin typeface="Verdana"/>
                <a:ea typeface="Verdana"/>
                <a:cs typeface="Verdana"/>
                <a:sym typeface="Verdana"/>
              </a:endParaRPr>
            </a:p>
          </p:txBody>
        </p:sp>
        <p:sp>
          <p:nvSpPr>
            <p:cNvPr id="755" name="Google Shape;755;p65"/>
            <p:cNvSpPr txBox="1"/>
            <p:nvPr/>
          </p:nvSpPr>
          <p:spPr>
            <a:xfrm>
              <a:off x="21734" y="3845147"/>
              <a:ext cx="5068281" cy="401753"/>
            </a:xfrm>
            <a:prstGeom prst="rect">
              <a:avLst/>
            </a:prstGeom>
            <a:noFill/>
            <a:ln>
              <a:noFill/>
            </a:ln>
          </p:spPr>
          <p:txBody>
            <a:bodyPr anchorCtr="0" anchor="ctr" bIns="68575" lIns="68575" spcFirstLastPara="1" rIns="68575" wrap="square" tIns="68575">
              <a:noAutofit/>
            </a:bodyPr>
            <a:lstStyle/>
            <a:p>
              <a:pPr indent="0" lvl="0" marL="0" marR="0" rtl="0" algn="l">
                <a:lnSpc>
                  <a:spcPct val="90000"/>
                </a:lnSpc>
                <a:spcBef>
                  <a:spcPts val="0"/>
                </a:spcBef>
                <a:spcAft>
                  <a:spcPts val="0"/>
                </a:spcAft>
                <a:buClr>
                  <a:schemeClr val="lt1"/>
                </a:buClr>
                <a:buSzPts val="1800"/>
                <a:buFont typeface="Calibri"/>
                <a:buNone/>
              </a:pPr>
              <a:r>
                <a:rPr b="0" i="0" lang="en" sz="1800" u="none" cap="none" strike="noStrike">
                  <a:solidFill>
                    <a:schemeClr val="dk1"/>
                  </a:solidFill>
                  <a:latin typeface="Verdana"/>
                  <a:ea typeface="Verdana"/>
                  <a:cs typeface="Verdana"/>
                  <a:sym typeface="Verdana"/>
                </a:rPr>
                <a:t>Don’t focus on the resisters</a:t>
              </a:r>
              <a:endParaRPr b="0" i="0" sz="1800" u="none" cap="none" strike="noStrike">
                <a:solidFill>
                  <a:schemeClr val="dk1"/>
                </a:solidFill>
                <a:latin typeface="Verdana"/>
                <a:ea typeface="Verdana"/>
                <a:cs typeface="Verdana"/>
                <a:sym typeface="Verdana"/>
              </a:endParaRPr>
            </a:p>
          </p:txBody>
        </p:sp>
        <p:sp>
          <p:nvSpPr>
            <p:cNvPr id="756" name="Google Shape;756;p65"/>
            <p:cNvSpPr/>
            <p:nvPr/>
          </p:nvSpPr>
          <p:spPr>
            <a:xfrm>
              <a:off x="0" y="4520711"/>
              <a:ext cx="5111749" cy="445221"/>
            </a:xfrm>
            <a:prstGeom prst="roundRect">
              <a:avLst>
                <a:gd fmla="val 16667" name="adj"/>
              </a:avLst>
            </a:prstGeom>
            <a:no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757" name="Google Shape;757;p65"/>
            <p:cNvSpPr txBox="1"/>
            <p:nvPr/>
          </p:nvSpPr>
          <p:spPr>
            <a:xfrm>
              <a:off x="21734" y="4542445"/>
              <a:ext cx="5068281" cy="401753"/>
            </a:xfrm>
            <a:prstGeom prst="rect">
              <a:avLst/>
            </a:prstGeom>
            <a:noFill/>
            <a:ln>
              <a:noFill/>
            </a:ln>
          </p:spPr>
          <p:txBody>
            <a:bodyPr anchorCtr="0" anchor="ctr" bIns="41900" lIns="41900" spcFirstLastPara="1" rIns="41900" wrap="square" tIns="41900">
              <a:noAutofit/>
            </a:bodyPr>
            <a:lstStyle/>
            <a:p>
              <a:pPr indent="0" lvl="0" marL="0" marR="0" rtl="0" algn="l">
                <a:lnSpc>
                  <a:spcPct val="90000"/>
                </a:lnSpc>
                <a:spcBef>
                  <a:spcPts val="0"/>
                </a:spcBef>
                <a:spcAft>
                  <a:spcPts val="0"/>
                </a:spcAft>
                <a:buClr>
                  <a:schemeClr val="dk1"/>
                </a:buClr>
                <a:buSzPts val="1110"/>
                <a:buFont typeface="Calibri"/>
                <a:buNone/>
              </a:pPr>
              <a:r>
                <a:rPr b="0" i="0" lang="en" sz="1110" u="none" cap="none" strike="noStrike">
                  <a:solidFill>
                    <a:schemeClr val="dk1"/>
                  </a:solidFill>
                  <a:latin typeface="Verdana"/>
                  <a:ea typeface="Verdana"/>
                  <a:cs typeface="Verdana"/>
                  <a:sym typeface="Verdana"/>
                </a:rPr>
                <a:t>Elena Aguilar, The Art of Coaching Teams: Building Resilient Communities that Transform Schools. Jossey-Bass, 2016.</a:t>
              </a:r>
              <a:endParaRPr b="0" i="0" sz="1110" u="none" cap="none" strike="noStrike">
                <a:solidFill>
                  <a:schemeClr val="dk1"/>
                </a:solidFill>
                <a:latin typeface="Verdana"/>
                <a:ea typeface="Verdana"/>
                <a:cs typeface="Verdana"/>
                <a:sym typeface="Verdana"/>
              </a:endParaRPr>
            </a:p>
          </p:txBody>
        </p:sp>
      </p:grpSp>
      <p:pic>
        <p:nvPicPr>
          <p:cNvPr descr="Woman in business attire" id="758" name="Google Shape;758;p65"/>
          <p:cNvPicPr preferRelativeResize="0"/>
          <p:nvPr/>
        </p:nvPicPr>
        <p:blipFill rotWithShape="1">
          <a:blip r:embed="rId3">
            <a:alphaModFix/>
          </a:blip>
          <a:srcRect b="0" l="0" r="0" t="-11366"/>
          <a:stretch/>
        </p:blipFill>
        <p:spPr>
          <a:xfrm>
            <a:off x="421005" y="910121"/>
            <a:ext cx="3084513" cy="5184206"/>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66"/>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sz="3200">
                <a:latin typeface="Verdana"/>
                <a:ea typeface="Verdana"/>
                <a:cs typeface="Verdana"/>
                <a:sym typeface="Verdana"/>
              </a:rPr>
              <a:t>Engagement Strategies </a:t>
            </a:r>
            <a:endParaRPr/>
          </a:p>
          <a:p>
            <a:pPr indent="0" lvl="0" marL="0" rtl="0" algn="ctr">
              <a:lnSpc>
                <a:spcPct val="90000"/>
              </a:lnSpc>
              <a:spcBef>
                <a:spcPts val="0"/>
              </a:spcBef>
              <a:spcAft>
                <a:spcPts val="0"/>
              </a:spcAft>
              <a:buClr>
                <a:schemeClr val="lt1"/>
              </a:buClr>
              <a:buSzPts val="4000"/>
              <a:buFont typeface="Verdana"/>
              <a:buNone/>
            </a:pPr>
            <a:r>
              <a:rPr lang="en" sz="3200">
                <a:latin typeface="Verdana"/>
                <a:ea typeface="Verdana"/>
                <a:cs typeface="Verdana"/>
                <a:sym typeface="Verdana"/>
              </a:rPr>
              <a:t>for </a:t>
            </a:r>
            <a:r>
              <a:rPr lang="en" sz="3200"/>
              <a:t>T</a:t>
            </a:r>
            <a:r>
              <a:rPr lang="en" sz="3200">
                <a:latin typeface="Verdana"/>
                <a:ea typeface="Verdana"/>
                <a:cs typeface="Verdana"/>
                <a:sym typeface="Verdana"/>
              </a:rPr>
              <a:t>eams</a:t>
            </a:r>
            <a:endParaRPr/>
          </a:p>
        </p:txBody>
      </p:sp>
      <p:sp>
        <p:nvSpPr>
          <p:cNvPr id="764" name="Google Shape;764;p66"/>
          <p:cNvSpPr txBox="1"/>
          <p:nvPr/>
        </p:nvSpPr>
        <p:spPr>
          <a:xfrm>
            <a:off x="457200" y="1905000"/>
            <a:ext cx="4038600" cy="4419599"/>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90000"/>
              </a:lnSpc>
              <a:spcBef>
                <a:spcPts val="0"/>
              </a:spcBef>
              <a:spcAft>
                <a:spcPts val="0"/>
              </a:spcAft>
              <a:buClr>
                <a:schemeClr val="dk1"/>
              </a:buClr>
              <a:buSzPct val="100000"/>
              <a:buFont typeface="Verdana"/>
              <a:buNone/>
            </a:pPr>
            <a:r>
              <a:rPr b="0" i="0" lang="en" sz="2400" u="none" cap="none" strike="noStrike">
                <a:solidFill>
                  <a:schemeClr val="dk1"/>
                </a:solidFill>
                <a:latin typeface="Verdana"/>
                <a:ea typeface="Verdana"/>
                <a:cs typeface="Verdana"/>
                <a:sym typeface="Verdana"/>
              </a:rPr>
              <a:t>Every meeting should begin with identified outcomes!</a:t>
            </a:r>
            <a:endParaRPr b="0" i="0" sz="2400" u="none" cap="none" strike="noStrike">
              <a:solidFill>
                <a:schemeClr val="dk1"/>
              </a:solidFill>
              <a:latin typeface="Verdana"/>
              <a:ea typeface="Verdana"/>
              <a:cs typeface="Verdana"/>
              <a:sym typeface="Verdana"/>
            </a:endParaRPr>
          </a:p>
          <a:p>
            <a:pPr indent="152400" lvl="0" marL="0" marR="0" rtl="0" algn="l">
              <a:lnSpc>
                <a:spcPct val="90000"/>
              </a:lnSpc>
              <a:spcBef>
                <a:spcPts val="0"/>
              </a:spcBef>
              <a:spcAft>
                <a:spcPts val="0"/>
              </a:spcAft>
              <a:buClr>
                <a:srgbClr val="000000"/>
              </a:buClr>
              <a:buSzPct val="108108"/>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ct val="100000"/>
              <a:buFont typeface="Verdana"/>
              <a:buNone/>
            </a:pPr>
            <a:r>
              <a:rPr b="0" i="0" lang="en" sz="2400" u="none" cap="none" strike="noStrike">
                <a:solidFill>
                  <a:schemeClr val="dk1"/>
                </a:solidFill>
                <a:latin typeface="Verdana"/>
                <a:ea typeface="Verdana"/>
                <a:cs typeface="Verdana"/>
                <a:sym typeface="Verdana"/>
              </a:rPr>
              <a:t>Consider using structures or protocols for engagement:</a:t>
            </a:r>
            <a:endParaRPr b="0" i="0" sz="18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chemeClr val="dk1"/>
              </a:buClr>
              <a:buSzPct val="100000"/>
              <a:buFont typeface="Verdana"/>
              <a:buNone/>
            </a:pPr>
            <a:r>
              <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0"/>
              </a:spcBef>
              <a:spcAft>
                <a:spcPts val="0"/>
              </a:spcAft>
              <a:buClr>
                <a:srgbClr val="000000"/>
              </a:buClr>
              <a:buSzPct val="100000"/>
              <a:buFont typeface="Arial"/>
              <a:buChar char="•"/>
            </a:pPr>
            <a:r>
              <a:rPr b="0" i="0" lang="en" sz="2400" u="none" cap="none" strike="noStrike">
                <a:solidFill>
                  <a:schemeClr val="dk1"/>
                </a:solidFill>
                <a:latin typeface="Verdana"/>
                <a:ea typeface="Verdana"/>
                <a:cs typeface="Verdana"/>
                <a:sym typeface="Verdana"/>
              </a:rPr>
              <a:t>Making Meaning Protocol</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0"/>
              </a:spcBef>
              <a:spcAft>
                <a:spcPts val="0"/>
              </a:spcAft>
              <a:buClr>
                <a:srgbClr val="000000"/>
              </a:buClr>
              <a:buSzPct val="100000"/>
              <a:buFont typeface="Arial"/>
              <a:buChar char="•"/>
            </a:pPr>
            <a:r>
              <a:rPr b="0" i="0" lang="en" sz="2400" u="none" cap="none" strike="noStrike">
                <a:solidFill>
                  <a:schemeClr val="dk1"/>
                </a:solidFill>
                <a:latin typeface="Verdana"/>
                <a:ea typeface="Verdana"/>
                <a:cs typeface="Verdana"/>
                <a:sym typeface="Verdana"/>
              </a:rPr>
              <a:t>Consultancy Protocol</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0"/>
              </a:spcBef>
              <a:spcAft>
                <a:spcPts val="0"/>
              </a:spcAft>
              <a:buClr>
                <a:srgbClr val="000000"/>
              </a:buClr>
              <a:buSzPct val="100000"/>
              <a:buFont typeface="Arial"/>
              <a:buChar char="•"/>
            </a:pPr>
            <a:r>
              <a:rPr b="0" i="0" lang="en" sz="2400" u="none" cap="none" strike="noStrike">
                <a:solidFill>
                  <a:schemeClr val="dk1"/>
                </a:solidFill>
                <a:latin typeface="Verdana"/>
                <a:ea typeface="Verdana"/>
                <a:cs typeface="Verdana"/>
                <a:sym typeface="Verdana"/>
              </a:rPr>
              <a:t>Discussion Protocols</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0"/>
              </a:spcBef>
              <a:spcAft>
                <a:spcPts val="0"/>
              </a:spcAft>
              <a:buClr>
                <a:srgbClr val="000000"/>
              </a:buClr>
              <a:buSzPct val="100000"/>
              <a:buFont typeface="Arial"/>
              <a:buChar char="•"/>
            </a:pPr>
            <a:r>
              <a:rPr b="0" i="0" lang="en" sz="2400" u="none" cap="none" strike="noStrike">
                <a:solidFill>
                  <a:schemeClr val="dk1"/>
                </a:solidFill>
                <a:latin typeface="Verdana"/>
                <a:ea typeface="Verdana"/>
                <a:cs typeface="Verdana"/>
                <a:sym typeface="Verdana"/>
              </a:rPr>
              <a:t>Feedback Protocol</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0"/>
              </a:spcBef>
              <a:spcAft>
                <a:spcPts val="0"/>
              </a:spcAft>
              <a:buClr>
                <a:srgbClr val="000000"/>
              </a:buClr>
              <a:buSzPct val="100000"/>
              <a:buFont typeface="Arial"/>
              <a:buChar char="•"/>
            </a:pPr>
            <a:r>
              <a:rPr b="0" i="0" lang="en" sz="2400" u="none" cap="none" strike="noStrike">
                <a:solidFill>
                  <a:schemeClr val="dk1"/>
                </a:solidFill>
                <a:latin typeface="Verdana"/>
                <a:ea typeface="Verdana"/>
                <a:cs typeface="Verdana"/>
                <a:sym typeface="Verdana"/>
              </a:rPr>
              <a:t>Chalk Talk</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0"/>
              </a:spcBef>
              <a:spcAft>
                <a:spcPts val="0"/>
              </a:spcAft>
              <a:buClr>
                <a:srgbClr val="000000"/>
              </a:buClr>
              <a:buSzPct val="100000"/>
              <a:buFont typeface="Arial"/>
              <a:buChar char="•"/>
            </a:pPr>
            <a:r>
              <a:rPr b="0" i="0" lang="en" sz="2400" u="none" cap="none" strike="noStrike">
                <a:solidFill>
                  <a:schemeClr val="dk1"/>
                </a:solidFill>
                <a:latin typeface="Verdana"/>
                <a:ea typeface="Verdana"/>
                <a:cs typeface="Verdana"/>
                <a:sym typeface="Verdana"/>
              </a:rPr>
              <a:t>Dyads</a:t>
            </a:r>
            <a:endParaRPr b="0" i="0" sz="1800" u="none" cap="none" strike="noStrike">
              <a:solidFill>
                <a:schemeClr val="dk1"/>
              </a:solidFill>
              <a:latin typeface="Verdana"/>
              <a:ea typeface="Verdana"/>
              <a:cs typeface="Verdana"/>
              <a:sym typeface="Verdana"/>
            </a:endParaRPr>
          </a:p>
          <a:p>
            <a:pPr indent="152400" lvl="0" marL="0" marR="0" rtl="0" algn="l">
              <a:lnSpc>
                <a:spcPct val="90000"/>
              </a:lnSpc>
              <a:spcBef>
                <a:spcPts val="0"/>
              </a:spcBef>
              <a:spcAft>
                <a:spcPts val="0"/>
              </a:spcAft>
              <a:buClr>
                <a:srgbClr val="000000"/>
              </a:buClr>
              <a:buSzPct val="199584"/>
              <a:buFont typeface="Arial"/>
              <a:buNone/>
            </a:pPr>
            <a:r>
              <a:t/>
            </a:r>
            <a:endParaRPr b="0" i="0" sz="1300" u="none" cap="none" strike="noStrike">
              <a:solidFill>
                <a:schemeClr val="dk1"/>
              </a:solidFill>
              <a:latin typeface="Verdana"/>
              <a:ea typeface="Verdana"/>
              <a:cs typeface="Verdana"/>
              <a:sym typeface="Verdana"/>
            </a:endParaRPr>
          </a:p>
          <a:p>
            <a:pPr indent="152400" lvl="0" marL="0" marR="0" rtl="0" algn="l">
              <a:lnSpc>
                <a:spcPct val="90000"/>
              </a:lnSpc>
              <a:spcBef>
                <a:spcPts val="0"/>
              </a:spcBef>
              <a:spcAft>
                <a:spcPts val="0"/>
              </a:spcAft>
              <a:buClr>
                <a:srgbClr val="000000"/>
              </a:buClr>
              <a:buSzPct val="199584"/>
              <a:buFont typeface="Arial"/>
              <a:buNone/>
            </a:pPr>
            <a:r>
              <a:t/>
            </a:r>
            <a:endParaRPr b="0" i="0" sz="1300" u="none" cap="none" strike="noStrike">
              <a:solidFill>
                <a:schemeClr val="dk1"/>
              </a:solidFill>
              <a:latin typeface="Verdana"/>
              <a:ea typeface="Verdana"/>
              <a:cs typeface="Verdana"/>
              <a:sym typeface="Verdana"/>
            </a:endParaRPr>
          </a:p>
          <a:p>
            <a:pPr indent="152400" lvl="0" marL="0" marR="0" rtl="0" algn="l">
              <a:lnSpc>
                <a:spcPct val="90000"/>
              </a:lnSpc>
              <a:spcBef>
                <a:spcPts val="0"/>
              </a:spcBef>
              <a:spcAft>
                <a:spcPts val="0"/>
              </a:spcAft>
              <a:buClr>
                <a:srgbClr val="000000"/>
              </a:buClr>
              <a:buSzPct val="199584"/>
              <a:buFont typeface="Arial"/>
              <a:buNone/>
            </a:pPr>
            <a:r>
              <a:t/>
            </a:r>
            <a:endParaRPr b="0" i="0" sz="1300" u="none" cap="none" strike="noStrike">
              <a:solidFill>
                <a:schemeClr val="dk1"/>
              </a:solidFill>
              <a:latin typeface="Verdana"/>
              <a:ea typeface="Verdana"/>
              <a:cs typeface="Verdana"/>
              <a:sym typeface="Verdana"/>
            </a:endParaRPr>
          </a:p>
          <a:p>
            <a:pPr indent="0" lvl="0" marL="0" marR="0" rtl="0" algn="l">
              <a:lnSpc>
                <a:spcPct val="90000"/>
              </a:lnSpc>
              <a:spcBef>
                <a:spcPts val="640"/>
              </a:spcBef>
              <a:spcAft>
                <a:spcPts val="0"/>
              </a:spcAft>
              <a:buClr>
                <a:schemeClr val="dk1"/>
              </a:buClr>
              <a:buSzPct val="100000"/>
              <a:buFont typeface="Verdana"/>
              <a:buNone/>
            </a:pPr>
            <a:r>
              <a:rPr b="0" i="0" lang="en" sz="1300" u="none" cap="none" strike="noStrike">
                <a:solidFill>
                  <a:schemeClr val="dk1"/>
                </a:solidFill>
                <a:latin typeface="Verdana"/>
                <a:ea typeface="Verdana"/>
                <a:cs typeface="Verdana"/>
                <a:sym typeface="Verdana"/>
              </a:rPr>
              <a:t>Elena Aguilar, The Art of Coaching Teams: Building Resilient Communities that Transform Schools. Jossey-Bass, 2016.</a:t>
            </a:r>
            <a:endParaRPr b="0" i="0" sz="1800" u="none" cap="none" strike="noStrike">
              <a:solidFill>
                <a:schemeClr val="dk1"/>
              </a:solidFill>
              <a:latin typeface="Verdana"/>
              <a:ea typeface="Verdana"/>
              <a:cs typeface="Verdana"/>
              <a:sym typeface="Verdana"/>
            </a:endParaRPr>
          </a:p>
        </p:txBody>
      </p:sp>
      <p:pic>
        <p:nvPicPr>
          <p:cNvPr descr="A group of people sitting around a table&#10;&#10;Description automatically generated" id="765" name="Google Shape;765;p66"/>
          <p:cNvPicPr preferRelativeResize="0"/>
          <p:nvPr/>
        </p:nvPicPr>
        <p:blipFill rotWithShape="1">
          <a:blip r:embed="rId3">
            <a:alphaModFix/>
          </a:blip>
          <a:srcRect b="0" l="0" r="0" t="0"/>
          <a:stretch/>
        </p:blipFill>
        <p:spPr>
          <a:xfrm>
            <a:off x="4495800" y="2514600"/>
            <a:ext cx="4152900" cy="276669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6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sz="3700">
                <a:latin typeface="Verdana"/>
                <a:ea typeface="Verdana"/>
                <a:cs typeface="Verdana"/>
                <a:sym typeface="Verdana"/>
              </a:rPr>
              <a:t>Collaborative Decision Making</a:t>
            </a:r>
            <a:endParaRPr/>
          </a:p>
        </p:txBody>
      </p:sp>
      <p:sp>
        <p:nvSpPr>
          <p:cNvPr id="771" name="Google Shape;771;p67"/>
          <p:cNvSpPr txBox="1"/>
          <p:nvPr/>
        </p:nvSpPr>
        <p:spPr>
          <a:xfrm>
            <a:off x="457201" y="1600201"/>
            <a:ext cx="8229600" cy="4571999"/>
          </a:xfrm>
          <a:prstGeom prst="rect">
            <a:avLst/>
          </a:prstGeom>
          <a:noFill/>
          <a:ln>
            <a:noFill/>
          </a:ln>
        </p:spPr>
        <p:txBody>
          <a:bodyPr anchorCtr="0" anchor="t" bIns="45700" lIns="91425" spcFirstLastPara="1" rIns="91425" wrap="square" tIns="45700">
            <a:normAutofit/>
          </a:bodyPr>
          <a:lstStyle/>
          <a:p>
            <a:pPr indent="171450" lvl="0" marL="0" marR="0" rtl="0" algn="l">
              <a:lnSpc>
                <a:spcPct val="90000"/>
              </a:lnSpc>
              <a:spcBef>
                <a:spcPts val="0"/>
              </a:spcBef>
              <a:spcAft>
                <a:spcPts val="0"/>
              </a:spcAft>
              <a:buClr>
                <a:srgbClr val="000000"/>
              </a:buClr>
              <a:buSzPts val="2700"/>
              <a:buFont typeface="Arial"/>
              <a:buNone/>
            </a:pPr>
            <a:r>
              <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ts val="2700"/>
              <a:buFont typeface="Arial"/>
              <a:buChar char="•"/>
            </a:pPr>
            <a:r>
              <a:rPr b="0" i="0" lang="en" sz="2400" u="none" cap="none" strike="noStrike">
                <a:solidFill>
                  <a:schemeClr val="dk1"/>
                </a:solidFill>
                <a:latin typeface="Verdana"/>
                <a:ea typeface="Verdana"/>
                <a:cs typeface="Verdana"/>
                <a:sym typeface="Verdana"/>
              </a:rPr>
              <a:t>Multi-voting - used to whittle down from a lot of choices</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ts val="2700"/>
              <a:buFont typeface="Arial"/>
              <a:buChar char="•"/>
            </a:pPr>
            <a:r>
              <a:rPr b="0" i="0" lang="en" sz="2400" u="none" cap="none" strike="noStrike">
                <a:solidFill>
                  <a:schemeClr val="dk1"/>
                </a:solidFill>
                <a:latin typeface="Verdana"/>
                <a:ea typeface="Verdana"/>
                <a:cs typeface="Verdana"/>
                <a:sym typeface="Verdana"/>
              </a:rPr>
              <a:t>Compromise - both sides may feel they’ve lost</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ts val="2700"/>
              <a:buFont typeface="Arial"/>
              <a:buChar char="•"/>
            </a:pPr>
            <a:r>
              <a:rPr b="0" i="0" lang="en" sz="2400" u="none" cap="none" strike="noStrike">
                <a:solidFill>
                  <a:schemeClr val="dk1"/>
                </a:solidFill>
                <a:latin typeface="Verdana"/>
                <a:ea typeface="Verdana"/>
                <a:cs typeface="Verdana"/>
                <a:sym typeface="Verdana"/>
              </a:rPr>
              <a:t>Majority Voting - someone(s) lose</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ts val="2700"/>
              <a:buFont typeface="Arial"/>
              <a:buChar char="•"/>
            </a:pPr>
            <a:r>
              <a:rPr b="0" i="0" lang="en" sz="2400" u="none" cap="none" strike="noStrike">
                <a:solidFill>
                  <a:schemeClr val="dk1"/>
                </a:solidFill>
                <a:latin typeface="Verdana"/>
                <a:ea typeface="Verdana"/>
                <a:cs typeface="Verdana"/>
                <a:sym typeface="Verdana"/>
              </a:rPr>
              <a:t>Unilateral Decisions - One person is designated to decide for the group</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ts val="2700"/>
              <a:buFont typeface="Arial"/>
              <a:buChar char="•"/>
            </a:pPr>
            <a:r>
              <a:rPr b="0" i="0" lang="en" sz="2400" u="none" cap="none" strike="noStrike">
                <a:solidFill>
                  <a:schemeClr val="dk1"/>
                </a:solidFill>
                <a:latin typeface="Verdana"/>
                <a:ea typeface="Verdana"/>
                <a:cs typeface="Verdana"/>
                <a:sym typeface="Verdana"/>
              </a:rPr>
              <a:t>Consensus (using Fist to Five vote)</a:t>
            </a:r>
            <a:endParaRPr b="0" i="0" sz="24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600"/>
              </a:spcAft>
              <a:buClr>
                <a:srgbClr val="000000"/>
              </a:buClr>
              <a:buSzPts val="2700"/>
              <a:buFont typeface="Arial"/>
              <a:buChar char="•"/>
            </a:pPr>
            <a:r>
              <a:rPr b="0" i="0" lang="en" sz="2400" u="none" cap="none" strike="noStrike">
                <a:solidFill>
                  <a:schemeClr val="dk1"/>
                </a:solidFill>
                <a:latin typeface="Verdana"/>
                <a:ea typeface="Verdana"/>
                <a:cs typeface="Verdana"/>
                <a:sym typeface="Verdana"/>
              </a:rPr>
              <a:t>Consent-based - a proposal is made, clarified, modified and there are no objections (Fist to Five works here, too)</a:t>
            </a:r>
            <a:endParaRPr b="0" i="0" sz="2400" u="none" cap="none" strike="noStrike">
              <a:solidFill>
                <a:schemeClr val="dk1"/>
              </a:solidFill>
              <a:latin typeface="Verdana"/>
              <a:ea typeface="Verdana"/>
              <a:cs typeface="Verdana"/>
              <a:sym typeface="Verdan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360"/>
              </a:spcBef>
              <a:spcAft>
                <a:spcPts val="0"/>
              </a:spcAft>
              <a:buClr>
                <a:schemeClr val="dk1"/>
              </a:buClr>
              <a:buSzPts val="1100"/>
              <a:buFont typeface="Arial"/>
              <a:buNone/>
            </a:pPr>
            <a:r>
              <a:rPr lang="en" sz="3400"/>
              <a:t>Welcome:</a:t>
            </a:r>
            <a:endParaRPr/>
          </a:p>
          <a:p>
            <a:pPr indent="0" lvl="0" marL="0" rtl="0" algn="ctr">
              <a:lnSpc>
                <a:spcPct val="90000"/>
              </a:lnSpc>
              <a:spcBef>
                <a:spcPts val="360"/>
              </a:spcBef>
              <a:spcAft>
                <a:spcPts val="0"/>
              </a:spcAft>
              <a:buClr>
                <a:schemeClr val="dk1"/>
              </a:buClr>
              <a:buSzPts val="1100"/>
              <a:buFont typeface="Arial"/>
              <a:buNone/>
            </a:pPr>
            <a:r>
              <a:rPr lang="en" sz="3400"/>
              <a:t>Systems Check</a:t>
            </a:r>
            <a:endParaRPr/>
          </a:p>
        </p:txBody>
      </p:sp>
      <p:pic>
        <p:nvPicPr>
          <p:cNvPr descr="A diagram of a person's body&#10;&#10;Description automatically generated" id="161" name="Google Shape;161;p8"/>
          <p:cNvPicPr preferRelativeResize="0"/>
          <p:nvPr/>
        </p:nvPicPr>
        <p:blipFill rotWithShape="1">
          <a:blip r:embed="rId3">
            <a:alphaModFix/>
          </a:blip>
          <a:srcRect b="0" l="0" r="0" t="0"/>
          <a:stretch/>
        </p:blipFill>
        <p:spPr>
          <a:xfrm>
            <a:off x="1340905" y="1600201"/>
            <a:ext cx="6462191" cy="45719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8"/>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What about conflict?</a:t>
            </a:r>
            <a:endParaRPr/>
          </a:p>
        </p:txBody>
      </p:sp>
      <p:pic>
        <p:nvPicPr>
          <p:cNvPr descr="Two penguins gawking" id="777" name="Google Shape;777;p68"/>
          <p:cNvPicPr preferRelativeResize="0"/>
          <p:nvPr/>
        </p:nvPicPr>
        <p:blipFill rotWithShape="1">
          <a:blip r:embed="rId3">
            <a:alphaModFix/>
          </a:blip>
          <a:srcRect b="0" l="0" r="0" t="0"/>
          <a:stretch/>
        </p:blipFill>
        <p:spPr>
          <a:xfrm>
            <a:off x="1702799" y="1600200"/>
            <a:ext cx="5738402" cy="475495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9"/>
          <p:cNvSpPr txBox="1"/>
          <p:nvPr>
            <p:ph type="title"/>
          </p:nvPr>
        </p:nvSpPr>
        <p:spPr>
          <a:xfrm>
            <a:off x="617687" y="165097"/>
            <a:ext cx="7886700" cy="94135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How do you feel?</a:t>
            </a:r>
            <a:endParaRPr/>
          </a:p>
        </p:txBody>
      </p:sp>
      <p:pic>
        <p:nvPicPr>
          <p:cNvPr descr="A person with her hands on her face&#10;&#10;Description automatically generated" id="784" name="Google Shape;784;p69"/>
          <p:cNvPicPr preferRelativeResize="0"/>
          <p:nvPr/>
        </p:nvPicPr>
        <p:blipFill rotWithShape="1">
          <a:blip r:embed="rId3">
            <a:alphaModFix/>
          </a:blip>
          <a:srcRect b="0" l="0" r="0" t="0"/>
          <a:stretch/>
        </p:blipFill>
        <p:spPr>
          <a:xfrm>
            <a:off x="513575" y="1151249"/>
            <a:ext cx="2685201" cy="1712950"/>
          </a:xfrm>
          <a:prstGeom prst="rect">
            <a:avLst/>
          </a:prstGeom>
          <a:noFill/>
          <a:ln cap="flat" cmpd="sng" w="9525">
            <a:solidFill>
              <a:schemeClr val="dk1"/>
            </a:solidFill>
            <a:prstDash val="solid"/>
            <a:round/>
            <a:headEnd len="sm" w="sm" type="none"/>
            <a:tailEnd len="sm" w="sm" type="none"/>
          </a:ln>
        </p:spPr>
      </p:pic>
      <p:pic>
        <p:nvPicPr>
          <p:cNvPr descr="A child with his hands up&#10;&#10;Description automatically generated" id="785" name="Google Shape;785;p69"/>
          <p:cNvPicPr preferRelativeResize="0"/>
          <p:nvPr/>
        </p:nvPicPr>
        <p:blipFill rotWithShape="1">
          <a:blip r:embed="rId4">
            <a:alphaModFix/>
          </a:blip>
          <a:srcRect b="0" l="0" r="22214" t="0"/>
          <a:stretch/>
        </p:blipFill>
        <p:spPr>
          <a:xfrm>
            <a:off x="3354256" y="1151249"/>
            <a:ext cx="2432362" cy="2084774"/>
          </a:xfrm>
          <a:prstGeom prst="rect">
            <a:avLst/>
          </a:prstGeom>
          <a:noFill/>
          <a:ln cap="flat" cmpd="sng" w="9525">
            <a:solidFill>
              <a:schemeClr val="dk1"/>
            </a:solidFill>
            <a:prstDash val="solid"/>
            <a:round/>
            <a:headEnd len="sm" w="sm" type="none"/>
            <a:tailEnd len="sm" w="sm" type="none"/>
          </a:ln>
        </p:spPr>
      </p:pic>
      <p:pic>
        <p:nvPicPr>
          <p:cNvPr descr="A cat and dog sleeping together&#10;&#10;Description automatically generated" id="786" name="Google Shape;786;p69"/>
          <p:cNvPicPr preferRelativeResize="0"/>
          <p:nvPr/>
        </p:nvPicPr>
        <p:blipFill rotWithShape="1">
          <a:blip r:embed="rId5">
            <a:alphaModFix/>
          </a:blip>
          <a:srcRect b="0" l="0" r="0" t="0"/>
          <a:stretch/>
        </p:blipFill>
        <p:spPr>
          <a:xfrm>
            <a:off x="5984148" y="1223277"/>
            <a:ext cx="2685175" cy="1818450"/>
          </a:xfrm>
          <a:prstGeom prst="rect">
            <a:avLst/>
          </a:prstGeom>
          <a:noFill/>
          <a:ln cap="flat" cmpd="sng" w="9525">
            <a:solidFill>
              <a:schemeClr val="dk1"/>
            </a:solidFill>
            <a:prstDash val="solid"/>
            <a:round/>
            <a:headEnd len="sm" w="sm" type="none"/>
            <a:tailEnd len="sm" w="sm" type="none"/>
          </a:ln>
        </p:spPr>
      </p:pic>
      <p:pic>
        <p:nvPicPr>
          <p:cNvPr descr="A person in a suit leaning on his head&#10;&#10;Description automatically generated" id="787" name="Google Shape;787;p69"/>
          <p:cNvPicPr preferRelativeResize="0"/>
          <p:nvPr/>
        </p:nvPicPr>
        <p:blipFill rotWithShape="1">
          <a:blip r:embed="rId6">
            <a:alphaModFix/>
          </a:blip>
          <a:srcRect b="0" l="0" r="0" t="0"/>
          <a:stretch/>
        </p:blipFill>
        <p:spPr>
          <a:xfrm>
            <a:off x="504494" y="2945233"/>
            <a:ext cx="2685201" cy="1712950"/>
          </a:xfrm>
          <a:prstGeom prst="rect">
            <a:avLst/>
          </a:prstGeom>
          <a:noFill/>
          <a:ln>
            <a:noFill/>
          </a:ln>
        </p:spPr>
      </p:pic>
      <p:pic>
        <p:nvPicPr>
          <p:cNvPr descr="A close-up of a word&#10;&#10;Description automatically generated" id="788" name="Google Shape;788;p69"/>
          <p:cNvPicPr preferRelativeResize="0"/>
          <p:nvPr/>
        </p:nvPicPr>
        <p:blipFill rotWithShape="1">
          <a:blip r:embed="rId7">
            <a:alphaModFix/>
          </a:blip>
          <a:srcRect b="0" l="0" r="0" t="0"/>
          <a:stretch/>
        </p:blipFill>
        <p:spPr>
          <a:xfrm>
            <a:off x="3325747" y="3296451"/>
            <a:ext cx="2528425" cy="1849894"/>
          </a:xfrm>
          <a:prstGeom prst="rect">
            <a:avLst/>
          </a:prstGeom>
          <a:noFill/>
          <a:ln cap="flat" cmpd="sng" w="9525">
            <a:solidFill>
              <a:schemeClr val="dk1"/>
            </a:solidFill>
            <a:prstDash val="solid"/>
            <a:round/>
            <a:headEnd len="sm" w="sm" type="none"/>
            <a:tailEnd len="sm" w="sm" type="none"/>
          </a:ln>
        </p:spPr>
      </p:pic>
      <p:pic>
        <p:nvPicPr>
          <p:cNvPr descr="A couple of yellow cartoon characters&#10;&#10;Description automatically generated" id="789" name="Google Shape;789;p69"/>
          <p:cNvPicPr preferRelativeResize="0"/>
          <p:nvPr/>
        </p:nvPicPr>
        <p:blipFill rotWithShape="1">
          <a:blip r:embed="rId8">
            <a:alphaModFix/>
          </a:blip>
          <a:srcRect b="0" l="0" r="0" t="0"/>
          <a:stretch/>
        </p:blipFill>
        <p:spPr>
          <a:xfrm>
            <a:off x="5984148" y="3308198"/>
            <a:ext cx="2790250" cy="1818450"/>
          </a:xfrm>
          <a:prstGeom prst="rect">
            <a:avLst/>
          </a:prstGeom>
          <a:noFill/>
          <a:ln cap="flat" cmpd="sng" w="9525">
            <a:solidFill>
              <a:schemeClr val="dk1"/>
            </a:solidFill>
            <a:prstDash val="solid"/>
            <a:round/>
            <a:headEnd len="sm" w="sm" type="none"/>
            <a:tailEnd len="sm" w="sm" type="none"/>
          </a:ln>
        </p:spPr>
      </p:pic>
      <p:pic>
        <p:nvPicPr>
          <p:cNvPr descr="A person with his hands in his mouth&#10;&#10;Description automatically generated" id="790" name="Google Shape;790;p69"/>
          <p:cNvPicPr preferRelativeResize="0"/>
          <p:nvPr/>
        </p:nvPicPr>
        <p:blipFill rotWithShape="1">
          <a:blip r:embed="rId9">
            <a:alphaModFix/>
          </a:blip>
          <a:srcRect b="0" l="0" r="0" t="0"/>
          <a:stretch/>
        </p:blipFill>
        <p:spPr>
          <a:xfrm>
            <a:off x="504494" y="4739217"/>
            <a:ext cx="2685200" cy="1769420"/>
          </a:xfrm>
          <a:prstGeom prst="rect">
            <a:avLst/>
          </a:prstGeom>
          <a:noFill/>
          <a:ln cap="flat" cmpd="sng" w="9525">
            <a:solidFill>
              <a:schemeClr val="dk1"/>
            </a:solidFill>
            <a:prstDash val="solid"/>
            <a:round/>
            <a:headEnd len="sm" w="sm" type="none"/>
            <a:tailEnd len="sm" w="sm" type="none"/>
          </a:ln>
        </p:spPr>
      </p:pic>
      <p:pic>
        <p:nvPicPr>
          <p:cNvPr descr="A finger touching dice with black letters&#10;&#10;Description automatically generated" id="791" name="Google Shape;791;p69"/>
          <p:cNvPicPr preferRelativeResize="0"/>
          <p:nvPr/>
        </p:nvPicPr>
        <p:blipFill rotWithShape="1">
          <a:blip r:embed="rId10">
            <a:alphaModFix/>
          </a:blip>
          <a:srcRect b="0" l="0" r="0" t="0"/>
          <a:stretch/>
        </p:blipFill>
        <p:spPr>
          <a:xfrm>
            <a:off x="3317355" y="5214444"/>
            <a:ext cx="3591375" cy="131299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70"/>
          <p:cNvSpPr txBox="1"/>
          <p:nvPr>
            <p:ph type="title"/>
          </p:nvPr>
        </p:nvSpPr>
        <p:spPr>
          <a:xfrm>
            <a:off x="533400" y="198862"/>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Task vs Relational</a:t>
            </a:r>
            <a:endParaRPr/>
          </a:p>
        </p:txBody>
      </p:sp>
      <p:sp>
        <p:nvSpPr>
          <p:cNvPr id="798" name="Google Shape;798;p70"/>
          <p:cNvSpPr txBox="1"/>
          <p:nvPr>
            <p:ph idx="4294967295" type="body"/>
          </p:nvPr>
        </p:nvSpPr>
        <p:spPr>
          <a:xfrm>
            <a:off x="0" y="1600200"/>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Clr>
                <a:schemeClr val="dk1"/>
              </a:buClr>
              <a:buSzPts val="1800"/>
              <a:buNone/>
            </a:pPr>
            <a:r>
              <a:t/>
            </a:r>
            <a:endParaRPr/>
          </a:p>
          <a:p>
            <a:pPr indent="0" lvl="0" marL="0" rtl="0" algn="l">
              <a:lnSpc>
                <a:spcPct val="100000"/>
              </a:lnSpc>
              <a:spcBef>
                <a:spcPts val="360"/>
              </a:spcBef>
              <a:spcAft>
                <a:spcPts val="0"/>
              </a:spcAft>
              <a:buClr>
                <a:schemeClr val="dk1"/>
              </a:buClr>
              <a:buSzPts val="1800"/>
              <a:buNone/>
            </a:pPr>
            <a:r>
              <a:t/>
            </a:r>
            <a:endParaRPr/>
          </a:p>
          <a:p>
            <a:pPr indent="0" lvl="0" marL="0" rtl="0" algn="l">
              <a:lnSpc>
                <a:spcPct val="100000"/>
              </a:lnSpc>
              <a:spcBef>
                <a:spcPts val="360"/>
              </a:spcBef>
              <a:spcAft>
                <a:spcPts val="0"/>
              </a:spcAft>
              <a:buClr>
                <a:schemeClr val="dk1"/>
              </a:buClr>
              <a:buSzPts val="1800"/>
              <a:buNone/>
            </a:pPr>
            <a:r>
              <a:t/>
            </a:r>
            <a:endParaRPr/>
          </a:p>
          <a:p>
            <a:pPr indent="0" lvl="0" marL="0" rtl="0" algn="l">
              <a:lnSpc>
                <a:spcPct val="100000"/>
              </a:lnSpc>
              <a:spcBef>
                <a:spcPts val="360"/>
              </a:spcBef>
              <a:spcAft>
                <a:spcPts val="0"/>
              </a:spcAft>
              <a:buClr>
                <a:schemeClr val="dk1"/>
              </a:buClr>
              <a:buSzPts val="1800"/>
              <a:buNone/>
            </a:pPr>
            <a:r>
              <a:t/>
            </a:r>
            <a:endParaRPr/>
          </a:p>
        </p:txBody>
      </p:sp>
      <p:pic>
        <p:nvPicPr>
          <p:cNvPr id="799" name="Google Shape;799;p70"/>
          <p:cNvPicPr preferRelativeResize="0"/>
          <p:nvPr/>
        </p:nvPicPr>
        <p:blipFill rotWithShape="1">
          <a:blip r:embed="rId3">
            <a:alphaModFix/>
          </a:blip>
          <a:srcRect b="23031" l="0" r="0" t="9623"/>
          <a:stretch/>
        </p:blipFill>
        <p:spPr>
          <a:xfrm>
            <a:off x="259540" y="1778800"/>
            <a:ext cx="4650050" cy="1714500"/>
          </a:xfrm>
          <a:prstGeom prst="rect">
            <a:avLst/>
          </a:prstGeom>
          <a:noFill/>
          <a:ln cap="flat" cmpd="sng" w="9525">
            <a:solidFill>
              <a:schemeClr val="dk1"/>
            </a:solidFill>
            <a:prstDash val="solid"/>
            <a:round/>
            <a:headEnd len="sm" w="sm" type="none"/>
            <a:tailEnd len="sm" w="sm" type="none"/>
          </a:ln>
        </p:spPr>
      </p:pic>
      <p:sp>
        <p:nvSpPr>
          <p:cNvPr id="800" name="Google Shape;800;p70"/>
          <p:cNvSpPr txBox="1"/>
          <p:nvPr/>
        </p:nvSpPr>
        <p:spPr>
          <a:xfrm>
            <a:off x="5103900" y="2057400"/>
            <a:ext cx="33543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 sz="2400" u="none" cap="none" strike="noStrike">
                <a:solidFill>
                  <a:srgbClr val="000000"/>
                </a:solidFill>
                <a:latin typeface="Verdana"/>
                <a:ea typeface="Verdana"/>
                <a:cs typeface="Verdana"/>
                <a:sym typeface="Verdana"/>
              </a:rPr>
              <a:t>Different opinions about how to execute a task. </a:t>
            </a:r>
            <a:endParaRPr b="0" i="0" sz="2400" u="none" cap="none" strike="noStrike">
              <a:solidFill>
                <a:srgbClr val="000000"/>
              </a:solidFill>
              <a:latin typeface="Verdana"/>
              <a:ea typeface="Verdana"/>
              <a:cs typeface="Verdana"/>
              <a:sym typeface="Verdana"/>
            </a:endParaRPr>
          </a:p>
        </p:txBody>
      </p:sp>
      <p:pic>
        <p:nvPicPr>
          <p:cNvPr id="801" name="Google Shape;801;p70"/>
          <p:cNvPicPr preferRelativeResize="0"/>
          <p:nvPr/>
        </p:nvPicPr>
        <p:blipFill rotWithShape="1">
          <a:blip r:embed="rId4">
            <a:alphaModFix/>
          </a:blip>
          <a:srcRect b="0" l="0" r="0" t="0"/>
          <a:stretch/>
        </p:blipFill>
        <p:spPr>
          <a:xfrm>
            <a:off x="265255" y="3963500"/>
            <a:ext cx="4650050" cy="1714500"/>
          </a:xfrm>
          <a:prstGeom prst="rect">
            <a:avLst/>
          </a:prstGeom>
          <a:noFill/>
          <a:ln cap="flat" cmpd="sng" w="9525">
            <a:solidFill>
              <a:srgbClr val="783F04"/>
            </a:solidFill>
            <a:prstDash val="solid"/>
            <a:round/>
            <a:headEnd len="sm" w="sm" type="none"/>
            <a:tailEnd len="sm" w="sm" type="none"/>
          </a:ln>
        </p:spPr>
      </p:pic>
      <p:sp>
        <p:nvSpPr>
          <p:cNvPr id="802" name="Google Shape;802;p70"/>
          <p:cNvSpPr txBox="1"/>
          <p:nvPr/>
        </p:nvSpPr>
        <p:spPr>
          <a:xfrm>
            <a:off x="5180560" y="4045610"/>
            <a:ext cx="3354300" cy="1292631"/>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 sz="2400" u="none" cap="none" strike="noStrike">
                <a:solidFill>
                  <a:srgbClr val="000000"/>
                </a:solidFill>
                <a:latin typeface="Verdana"/>
                <a:ea typeface="Verdana"/>
                <a:cs typeface="Verdana"/>
                <a:sym typeface="Verdana"/>
              </a:rPr>
              <a:t>More emotional; creates disconnect between people </a:t>
            </a:r>
            <a:endParaRPr b="0" i="0" sz="2400" u="none" cap="none" strike="noStrike">
              <a:solidFill>
                <a:srgbClr val="000000"/>
              </a:solidFill>
              <a:latin typeface="Verdana"/>
              <a:ea typeface="Verdana"/>
              <a:cs typeface="Verdana"/>
              <a:sym typeface="Verdana"/>
            </a:endParaRPr>
          </a:p>
        </p:txBody>
      </p:sp>
      <p:sp>
        <p:nvSpPr>
          <p:cNvPr id="803" name="Google Shape;803;p70"/>
          <p:cNvSpPr txBox="1"/>
          <p:nvPr/>
        </p:nvSpPr>
        <p:spPr>
          <a:xfrm>
            <a:off x="228600" y="6148200"/>
            <a:ext cx="6848100" cy="540118"/>
          </a:xfrm>
          <a:prstGeom prst="rect">
            <a:avLst/>
          </a:prstGeom>
          <a:noFill/>
          <a:ln>
            <a:noFill/>
          </a:ln>
        </p:spPr>
        <p:txBody>
          <a:bodyPr anchorCtr="0" anchor="t" bIns="91425" lIns="91425" spcFirstLastPara="1" rIns="91425" wrap="square" tIns="91425">
            <a:spAutoFit/>
          </a:bodyPr>
          <a:lstStyle/>
          <a:p>
            <a:pPr indent="0" lvl="0" marL="457200" marR="0" rtl="0" algn="l">
              <a:lnSpc>
                <a:spcPct val="105000"/>
              </a:lnSpc>
              <a:spcBef>
                <a:spcPts val="0"/>
              </a:spcBef>
              <a:spcAft>
                <a:spcPts val="0"/>
              </a:spcAft>
              <a:buClr>
                <a:srgbClr val="000000"/>
              </a:buClr>
              <a:buSzPts val="1420"/>
              <a:buFont typeface="Arial"/>
              <a:buNone/>
            </a:pPr>
            <a:r>
              <a:rPr b="0" i="0" lang="en" sz="1100" u="none" cap="none" strike="noStrike">
                <a:solidFill>
                  <a:schemeClr val="dk1"/>
                </a:solidFill>
                <a:latin typeface="Verdana"/>
                <a:ea typeface="Verdana"/>
                <a:cs typeface="Verdana"/>
                <a:sym typeface="Verdana"/>
              </a:rPr>
              <a:t>(Prosocial: Using Evolutionary Science To Build Productive, Equitable, and Collaborative Groups; Atkins, Wilson, and Hayes)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pic>
        <p:nvPicPr>
          <p:cNvPr descr="A silhouette of two people&#10;&#10;Description automatically generated" id="808" name="Google Shape;808;p71"/>
          <p:cNvPicPr preferRelativeResize="0"/>
          <p:nvPr/>
        </p:nvPicPr>
        <p:blipFill rotWithShape="1">
          <a:blip r:embed="rId3">
            <a:alphaModFix/>
          </a:blip>
          <a:srcRect b="0" l="0" r="0" t="0"/>
          <a:stretch/>
        </p:blipFill>
        <p:spPr>
          <a:xfrm>
            <a:off x="2286001" y="2065951"/>
            <a:ext cx="4571999" cy="4571999"/>
          </a:xfrm>
          <a:prstGeom prst="rect">
            <a:avLst/>
          </a:prstGeom>
          <a:noFill/>
          <a:ln>
            <a:noFill/>
          </a:ln>
        </p:spPr>
      </p:pic>
      <p:sp>
        <p:nvSpPr>
          <p:cNvPr id="809" name="Google Shape;809;p71"/>
          <p:cNvSpPr txBox="1"/>
          <p:nvPr>
            <p:ph idx="4294967295" type="title"/>
          </p:nvPr>
        </p:nvSpPr>
        <p:spPr>
          <a:xfrm>
            <a:off x="228600" y="228600"/>
            <a:ext cx="8686800" cy="16986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1700"/>
              <a:buFont typeface="Verdana"/>
              <a:buNone/>
            </a:pPr>
            <a:r>
              <a:rPr b="0" i="0" lang="en" sz="1700" u="none" cap="none" strike="noStrike">
                <a:solidFill>
                  <a:schemeClr val="lt1"/>
                </a:solidFill>
                <a:latin typeface="Verdana"/>
                <a:ea typeface="Verdana"/>
                <a:cs typeface="Verdana"/>
                <a:sym typeface="Verdana"/>
              </a:rPr>
              <a:t>We are interdependent in the decision and outcomes.</a:t>
            </a:r>
            <a:endParaRPr b="0" i="0" sz="1500" u="none" cap="none" strike="noStrike">
              <a:solidFill>
                <a:schemeClr val="dk1"/>
              </a:solidFill>
              <a:latin typeface="Verdana"/>
              <a:ea typeface="Verdana"/>
              <a:cs typeface="Verdana"/>
              <a:sym typeface="Verdana"/>
            </a:endParaRPr>
          </a:p>
          <a:p>
            <a:pPr indent="0" lvl="0" marL="0" marR="0" rtl="0" algn="ctr">
              <a:lnSpc>
                <a:spcPct val="90000"/>
              </a:lnSpc>
              <a:spcBef>
                <a:spcPts val="600"/>
              </a:spcBef>
              <a:spcAft>
                <a:spcPts val="0"/>
              </a:spcAft>
              <a:buClr>
                <a:schemeClr val="lt1"/>
              </a:buClr>
              <a:buSzPts val="1700"/>
              <a:buFont typeface="Verdana"/>
              <a:buNone/>
            </a:pPr>
            <a:r>
              <a:rPr b="0" i="0" lang="en" sz="1700" u="none" cap="none" strike="noStrike">
                <a:solidFill>
                  <a:schemeClr val="lt1"/>
                </a:solidFill>
                <a:latin typeface="Verdana"/>
                <a:ea typeface="Verdana"/>
                <a:cs typeface="Verdana"/>
                <a:sym typeface="Verdana"/>
              </a:rPr>
              <a:t>The outcomes are viewed as important.</a:t>
            </a:r>
            <a:endParaRPr b="0" i="0" sz="1500" u="none" cap="none" strike="noStrike">
              <a:solidFill>
                <a:schemeClr val="dk1"/>
              </a:solidFill>
              <a:latin typeface="Verdana"/>
              <a:ea typeface="Verdana"/>
              <a:cs typeface="Verdana"/>
              <a:sym typeface="Verdana"/>
            </a:endParaRPr>
          </a:p>
          <a:p>
            <a:pPr indent="0" lvl="0" marL="0" marR="0" rtl="0" algn="ctr">
              <a:lnSpc>
                <a:spcPct val="90000"/>
              </a:lnSpc>
              <a:spcBef>
                <a:spcPts val="600"/>
              </a:spcBef>
              <a:spcAft>
                <a:spcPts val="600"/>
              </a:spcAft>
              <a:buClr>
                <a:schemeClr val="lt1"/>
              </a:buClr>
              <a:buSzPts val="1700"/>
              <a:buFont typeface="Verdana"/>
              <a:buNone/>
            </a:pPr>
            <a:r>
              <a:rPr b="0" i="0" lang="en" sz="1700" u="none" cap="none" strike="noStrike">
                <a:solidFill>
                  <a:schemeClr val="lt1"/>
                </a:solidFill>
                <a:latin typeface="Verdana"/>
                <a:ea typeface="Verdana"/>
                <a:cs typeface="Verdana"/>
                <a:sym typeface="Verdana"/>
              </a:rPr>
              <a:t>We are both convinced that we have the most evidence that we are right.</a:t>
            </a:r>
            <a:endParaRPr b="0" i="0" sz="15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000"/>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72"/>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Quote</a:t>
            </a:r>
            <a:endParaRPr>
              <a:highlight>
                <a:srgbClr val="A9DCF2"/>
              </a:highlight>
            </a:endParaRPr>
          </a:p>
        </p:txBody>
      </p:sp>
      <p:sp>
        <p:nvSpPr>
          <p:cNvPr id="816" name="Google Shape;816;p72"/>
          <p:cNvSpPr txBox="1"/>
          <p:nvPr>
            <p:ph idx="1" type="body"/>
          </p:nvPr>
        </p:nvSpPr>
        <p:spPr>
          <a:xfrm>
            <a:off x="381000" y="1600200"/>
            <a:ext cx="8229600" cy="4571999"/>
          </a:xfrm>
          <a:prstGeom prst="rect">
            <a:avLst/>
          </a:prstGeom>
          <a:noFill/>
          <a:ln>
            <a:noFill/>
          </a:ln>
        </p:spPr>
        <p:txBody>
          <a:bodyPr anchorCtr="0" anchor="t" bIns="45700" lIns="91425" spcFirstLastPara="1" rIns="91425" wrap="square" tIns="45700">
            <a:normAutofit fontScale="85000" lnSpcReduction="20000"/>
          </a:bodyPr>
          <a:lstStyle/>
          <a:p>
            <a:pPr indent="0" lvl="0" marL="457200" rtl="0" algn="l">
              <a:lnSpc>
                <a:spcPct val="90000"/>
              </a:lnSpc>
              <a:spcBef>
                <a:spcPts val="0"/>
              </a:spcBef>
              <a:spcAft>
                <a:spcPts val="0"/>
              </a:spcAft>
              <a:buClr>
                <a:schemeClr val="dk1"/>
              </a:buClr>
              <a:buSzPct val="59882"/>
              <a:buNone/>
            </a:pPr>
            <a:r>
              <a:rPr i="1" lang="en" sz="2000"/>
              <a:t>  </a:t>
            </a:r>
            <a:endParaRPr sz="2000"/>
          </a:p>
          <a:p>
            <a:pPr indent="0" lvl="0" marL="457200" rtl="0" algn="l">
              <a:lnSpc>
                <a:spcPct val="160000"/>
              </a:lnSpc>
              <a:spcBef>
                <a:spcPts val="600"/>
              </a:spcBef>
              <a:spcAft>
                <a:spcPts val="0"/>
              </a:spcAft>
              <a:buClr>
                <a:schemeClr val="dk1"/>
              </a:buClr>
              <a:buSzPct val="49901"/>
              <a:buNone/>
            </a:pPr>
            <a:r>
              <a:t/>
            </a:r>
            <a:endParaRPr sz="2400"/>
          </a:p>
          <a:p>
            <a:pPr indent="0" lvl="0" marL="457200" rtl="0" algn="l">
              <a:lnSpc>
                <a:spcPct val="160000"/>
              </a:lnSpc>
              <a:spcBef>
                <a:spcPts val="600"/>
              </a:spcBef>
              <a:spcAft>
                <a:spcPts val="0"/>
              </a:spcAft>
              <a:buClr>
                <a:schemeClr val="dk1"/>
              </a:buClr>
              <a:buSzPct val="49901"/>
              <a:buNone/>
            </a:pPr>
            <a:r>
              <a:rPr lang="en" sz="2400"/>
              <a:t>“Conflict is maintained in our heads, in the judgments of right and wrong, good and bad, justified and unjustified, and stepping into the perspective of another, seeing things from their point of view and drawing a circle that takes them in, is one of the hardest things in the world to do.” </a:t>
            </a:r>
            <a:endParaRPr sz="2400"/>
          </a:p>
          <a:p>
            <a:pPr indent="0" lvl="0" marL="457200" rtl="0" algn="l">
              <a:lnSpc>
                <a:spcPct val="90000"/>
              </a:lnSpc>
              <a:spcBef>
                <a:spcPts val="600"/>
              </a:spcBef>
              <a:spcAft>
                <a:spcPts val="0"/>
              </a:spcAft>
              <a:buClr>
                <a:schemeClr val="dk1"/>
              </a:buClr>
              <a:buSzPct val="59882"/>
              <a:buNone/>
            </a:pPr>
            <a:r>
              <a:t/>
            </a:r>
            <a:endParaRPr sz="2000"/>
          </a:p>
          <a:p>
            <a:pPr indent="0" lvl="0" marL="457200" rtl="0" algn="l">
              <a:lnSpc>
                <a:spcPct val="90000"/>
              </a:lnSpc>
              <a:spcBef>
                <a:spcPts val="600"/>
              </a:spcBef>
              <a:spcAft>
                <a:spcPts val="0"/>
              </a:spcAft>
              <a:buClr>
                <a:schemeClr val="dk1"/>
              </a:buClr>
              <a:buSzPct val="59882"/>
              <a:buNone/>
            </a:pPr>
            <a:r>
              <a:t/>
            </a:r>
            <a:endParaRPr sz="2000"/>
          </a:p>
          <a:p>
            <a:pPr indent="0" lvl="0" marL="457200" rtl="0" algn="l">
              <a:lnSpc>
                <a:spcPct val="90000"/>
              </a:lnSpc>
              <a:spcBef>
                <a:spcPts val="600"/>
              </a:spcBef>
              <a:spcAft>
                <a:spcPts val="0"/>
              </a:spcAft>
              <a:buClr>
                <a:schemeClr val="dk1"/>
              </a:buClr>
              <a:buSzPct val="59882"/>
              <a:buNone/>
            </a:pPr>
            <a:r>
              <a:t/>
            </a:r>
            <a:endParaRPr sz="2000"/>
          </a:p>
          <a:p>
            <a:pPr indent="0" lvl="0" marL="457200" rtl="0" algn="l">
              <a:lnSpc>
                <a:spcPct val="90000"/>
              </a:lnSpc>
              <a:spcBef>
                <a:spcPts val="600"/>
              </a:spcBef>
              <a:spcAft>
                <a:spcPts val="0"/>
              </a:spcAft>
              <a:buClr>
                <a:schemeClr val="dk1"/>
              </a:buClr>
              <a:buSzPct val="108877"/>
              <a:buNone/>
            </a:pPr>
            <a:r>
              <a:rPr lang="en" sz="1100"/>
              <a:t>Prosocial: Using Evolutionary Science To Build Productive, Equitable, and Collaborative Groups; Atkins, Wilson, and Hayes, pg. 177</a:t>
            </a:r>
            <a:endParaRPr/>
          </a:p>
          <a:p>
            <a:pPr indent="0" lvl="0" marL="457200" rtl="0" algn="l">
              <a:lnSpc>
                <a:spcPct val="90000"/>
              </a:lnSpc>
              <a:spcBef>
                <a:spcPts val="600"/>
              </a:spcBef>
              <a:spcAft>
                <a:spcPts val="0"/>
              </a:spcAft>
              <a:buClr>
                <a:schemeClr val="dk1"/>
              </a:buClr>
              <a:buSzPct val="59882"/>
              <a:buNone/>
            </a:pPr>
            <a:r>
              <a:t/>
            </a:r>
            <a:endParaRPr sz="2000"/>
          </a:p>
          <a:p>
            <a:pPr indent="0" lvl="0" marL="457200" rtl="0" algn="l">
              <a:lnSpc>
                <a:spcPct val="90000"/>
              </a:lnSpc>
              <a:spcBef>
                <a:spcPts val="600"/>
              </a:spcBef>
              <a:spcAft>
                <a:spcPts val="600"/>
              </a:spcAft>
              <a:buClr>
                <a:schemeClr val="dk1"/>
              </a:buClr>
              <a:buSzPct val="59882"/>
              <a:buNone/>
            </a:pPr>
            <a:r>
              <a:rPr i="1" lang="en" sz="2000"/>
              <a:t>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73"/>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Build Interpersonal Skills</a:t>
            </a:r>
            <a:endParaRPr/>
          </a:p>
        </p:txBody>
      </p:sp>
      <p:sp>
        <p:nvSpPr>
          <p:cNvPr id="823" name="Google Shape;823;p73"/>
          <p:cNvSpPr txBox="1"/>
          <p:nvPr>
            <p:ph idx="4294967295" type="body"/>
          </p:nvPr>
        </p:nvSpPr>
        <p:spPr>
          <a:xfrm>
            <a:off x="4343400" y="1905000"/>
            <a:ext cx="4330500" cy="4034400"/>
          </a:xfrm>
          <a:prstGeom prst="rect">
            <a:avLst/>
          </a:prstGeom>
          <a:noFill/>
          <a:ln>
            <a:noFill/>
          </a:ln>
        </p:spPr>
        <p:txBody>
          <a:bodyPr anchorCtr="0" anchor="t" bIns="45700" lIns="91425" spcFirstLastPara="1" rIns="91425" wrap="square" tIns="45700">
            <a:noAutofit/>
          </a:bodyPr>
          <a:lstStyle/>
          <a:p>
            <a:pPr indent="-228600" lvl="1" marL="914400" rtl="0" algn="l">
              <a:lnSpc>
                <a:spcPct val="100000"/>
              </a:lnSpc>
              <a:spcBef>
                <a:spcPts val="0"/>
              </a:spcBef>
              <a:spcAft>
                <a:spcPts val="0"/>
              </a:spcAft>
              <a:buClr>
                <a:schemeClr val="dk1"/>
              </a:buClr>
              <a:buSzPts val="2162"/>
              <a:buChar char="•"/>
            </a:pPr>
            <a:r>
              <a:rPr lang="en" sz="2000"/>
              <a:t>Separate people from the problem</a:t>
            </a:r>
            <a:endParaRPr/>
          </a:p>
          <a:p>
            <a:pPr indent="0" lvl="1" marL="685800" rtl="0" algn="l">
              <a:lnSpc>
                <a:spcPct val="100000"/>
              </a:lnSpc>
              <a:spcBef>
                <a:spcPts val="0"/>
              </a:spcBef>
              <a:spcAft>
                <a:spcPts val="0"/>
              </a:spcAft>
              <a:buClr>
                <a:schemeClr val="dk1"/>
              </a:buClr>
              <a:buSzPts val="2162"/>
              <a:buNone/>
            </a:pPr>
            <a:r>
              <a:t/>
            </a:r>
            <a:endParaRPr sz="2000"/>
          </a:p>
          <a:p>
            <a:pPr indent="-228600" lvl="1" marL="914400" rtl="0" algn="l">
              <a:lnSpc>
                <a:spcPct val="100000"/>
              </a:lnSpc>
              <a:spcBef>
                <a:spcPts val="0"/>
              </a:spcBef>
              <a:spcAft>
                <a:spcPts val="0"/>
              </a:spcAft>
              <a:buClr>
                <a:schemeClr val="dk1"/>
              </a:buClr>
              <a:buSzPts val="2162"/>
              <a:buChar char="•"/>
            </a:pPr>
            <a:r>
              <a:rPr lang="en" sz="2000"/>
              <a:t>Focus on the shared interests of both parties</a:t>
            </a:r>
            <a:endParaRPr/>
          </a:p>
          <a:p>
            <a:pPr indent="0" lvl="1" marL="685800" rtl="0" algn="l">
              <a:lnSpc>
                <a:spcPct val="100000"/>
              </a:lnSpc>
              <a:spcBef>
                <a:spcPts val="0"/>
              </a:spcBef>
              <a:spcAft>
                <a:spcPts val="0"/>
              </a:spcAft>
              <a:buClr>
                <a:schemeClr val="dk1"/>
              </a:buClr>
              <a:buSzPts val="2162"/>
              <a:buNone/>
            </a:pPr>
            <a:r>
              <a:t/>
            </a:r>
            <a:endParaRPr sz="2000"/>
          </a:p>
          <a:p>
            <a:pPr indent="-228600" lvl="1" marL="914400" rtl="0" algn="l">
              <a:lnSpc>
                <a:spcPct val="100000"/>
              </a:lnSpc>
              <a:spcBef>
                <a:spcPts val="0"/>
              </a:spcBef>
              <a:spcAft>
                <a:spcPts val="0"/>
              </a:spcAft>
              <a:buClr>
                <a:schemeClr val="dk1"/>
              </a:buClr>
              <a:buSzPts val="2162"/>
              <a:buChar char="•"/>
            </a:pPr>
            <a:r>
              <a:rPr lang="en" sz="2000"/>
              <a:t>Develop many options that can be used to solve the problem</a:t>
            </a:r>
            <a:endParaRPr/>
          </a:p>
          <a:p>
            <a:pPr indent="0" lvl="1" marL="685800" rtl="0" algn="l">
              <a:lnSpc>
                <a:spcPct val="100000"/>
              </a:lnSpc>
              <a:spcBef>
                <a:spcPts val="0"/>
              </a:spcBef>
              <a:spcAft>
                <a:spcPts val="0"/>
              </a:spcAft>
              <a:buClr>
                <a:schemeClr val="dk1"/>
              </a:buClr>
              <a:buSzPts val="2162"/>
              <a:buNone/>
            </a:pPr>
            <a:r>
              <a:rPr lang="en" sz="2000"/>
              <a:t> </a:t>
            </a:r>
            <a:endParaRPr b="1" sz="2000"/>
          </a:p>
          <a:p>
            <a:pPr indent="-228600" lvl="1" marL="914400" rtl="0" algn="l">
              <a:lnSpc>
                <a:spcPct val="100000"/>
              </a:lnSpc>
              <a:spcBef>
                <a:spcPts val="0"/>
              </a:spcBef>
              <a:spcAft>
                <a:spcPts val="0"/>
              </a:spcAft>
              <a:buClr>
                <a:schemeClr val="dk1"/>
              </a:buClr>
              <a:buSzPts val="2162"/>
              <a:buChar char="•"/>
            </a:pPr>
            <a:r>
              <a:rPr lang="en" sz="2000"/>
              <a:t>Evaluate the options using objective criteria</a:t>
            </a:r>
            <a:endParaRPr sz="2000"/>
          </a:p>
          <a:p>
            <a:pPr indent="114300" lvl="0" marL="0" rtl="0" algn="l">
              <a:lnSpc>
                <a:spcPct val="170000"/>
              </a:lnSpc>
              <a:spcBef>
                <a:spcPts val="0"/>
              </a:spcBef>
              <a:spcAft>
                <a:spcPts val="0"/>
              </a:spcAft>
              <a:buClr>
                <a:schemeClr val="dk1"/>
              </a:buClr>
              <a:buSzPts val="1946"/>
              <a:buNone/>
            </a:pPr>
            <a:r>
              <a:t/>
            </a:r>
            <a:endParaRPr sz="2000"/>
          </a:p>
          <a:p>
            <a:pPr indent="114300" lvl="0" marL="0" rtl="0" algn="l">
              <a:lnSpc>
                <a:spcPct val="170000"/>
              </a:lnSpc>
              <a:spcBef>
                <a:spcPts val="360"/>
              </a:spcBef>
              <a:spcAft>
                <a:spcPts val="0"/>
              </a:spcAft>
              <a:buClr>
                <a:schemeClr val="dk1"/>
              </a:buClr>
              <a:buSzPts val="1946"/>
              <a:buNone/>
            </a:pPr>
            <a:r>
              <a:t/>
            </a:r>
            <a:endParaRPr sz="2000"/>
          </a:p>
        </p:txBody>
      </p:sp>
      <p:pic>
        <p:nvPicPr>
          <p:cNvPr descr="A person and person's head with speech bubbles&#10;&#10;Description automatically generated" id="824" name="Google Shape;824;p73"/>
          <p:cNvPicPr preferRelativeResize="0"/>
          <p:nvPr/>
        </p:nvPicPr>
        <p:blipFill rotWithShape="1">
          <a:blip r:embed="rId3">
            <a:alphaModFix/>
          </a:blip>
          <a:srcRect b="0" l="0" r="0" t="0"/>
          <a:stretch/>
        </p:blipFill>
        <p:spPr>
          <a:xfrm>
            <a:off x="774344" y="2432223"/>
            <a:ext cx="3340456" cy="2387253"/>
          </a:xfrm>
          <a:prstGeom prst="rect">
            <a:avLst/>
          </a:prstGeom>
          <a:noFill/>
          <a:ln cap="flat" cmpd="sng" w="9525">
            <a:solidFill>
              <a:schemeClr val="dk1"/>
            </a:solidFill>
            <a:prstDash val="solid"/>
            <a:round/>
            <a:headEnd len="sm" w="sm" type="none"/>
            <a:tailEnd len="sm" w="sm" type="none"/>
          </a:ln>
        </p:spPr>
      </p:pic>
      <p:sp>
        <p:nvSpPr>
          <p:cNvPr id="825" name="Google Shape;825;p73"/>
          <p:cNvSpPr txBox="1"/>
          <p:nvPr/>
        </p:nvSpPr>
        <p:spPr>
          <a:xfrm>
            <a:off x="1003738" y="5126355"/>
            <a:ext cx="3581400" cy="639762"/>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1000"/>
              <a:buFont typeface="Verdana"/>
              <a:buNone/>
            </a:pPr>
            <a:r>
              <a:rPr b="0" i="0" lang="en" sz="1000" u="none" cap="none" strike="noStrike">
                <a:solidFill>
                  <a:schemeClr val="dk1"/>
                </a:solidFill>
                <a:latin typeface="Verdana"/>
                <a:ea typeface="Verdana"/>
                <a:cs typeface="Verdana"/>
                <a:sym typeface="Verdana"/>
              </a:rPr>
              <a:t>Prosocial: Using Evolutionary Science To Build Productive, Equitable, and Collaborative Groups; Atkins, Wilson, and Hayes</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74"/>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1800"/>
              <a:buFont typeface="Verdana"/>
              <a:buNone/>
            </a:pPr>
            <a:r>
              <a:rPr lang="en"/>
              <a:t>Enhance Personal Skills</a:t>
            </a:r>
            <a:endParaRPr/>
          </a:p>
        </p:txBody>
      </p:sp>
      <p:sp>
        <p:nvSpPr>
          <p:cNvPr id="832" name="Google Shape;832;p74"/>
          <p:cNvSpPr txBox="1"/>
          <p:nvPr/>
        </p:nvSpPr>
        <p:spPr>
          <a:xfrm>
            <a:off x="912813" y="1666567"/>
            <a:ext cx="3582988" cy="657533"/>
          </a:xfrm>
          <a:prstGeom prst="rect">
            <a:avLst/>
          </a:prstGeom>
          <a:solidFill>
            <a:srgbClr val="003369">
              <a:alpha val="74117"/>
            </a:srgbClr>
          </a:solidFill>
          <a:ln>
            <a:noFill/>
          </a:ln>
        </p:spPr>
        <p:txBody>
          <a:bodyPr anchorCtr="0" anchor="b" bIns="91425" lIns="91425" spcFirstLastPara="1" rIns="91425" wrap="square" tIns="91425">
            <a:normAutofit lnSpcReduction="10000"/>
          </a:bodyPr>
          <a:lstStyle/>
          <a:p>
            <a:pPr indent="0" lvl="0" marL="0" marR="0" rtl="0" algn="l">
              <a:lnSpc>
                <a:spcPct val="90000"/>
              </a:lnSpc>
              <a:spcBef>
                <a:spcPts val="0"/>
              </a:spcBef>
              <a:spcAft>
                <a:spcPts val="600"/>
              </a:spcAft>
              <a:buClr>
                <a:srgbClr val="000000"/>
              </a:buClr>
              <a:buSzPts val="1420"/>
              <a:buFont typeface="Arial"/>
              <a:buNone/>
            </a:pPr>
            <a:r>
              <a:rPr b="0" i="0" lang="en" sz="1000" u="none" cap="none" strike="noStrike">
                <a:solidFill>
                  <a:schemeClr val="lt1"/>
                </a:solidFill>
                <a:latin typeface="Verdana"/>
                <a:ea typeface="Verdana"/>
                <a:cs typeface="Verdana"/>
                <a:sym typeface="Verdana"/>
              </a:rPr>
              <a:t>Prosocial: Using Evolutionary Science To Build Productive, Equitable, and Collaborative Groups; Atkins, Wilson, and Hayes</a:t>
            </a:r>
            <a:endParaRPr b="0" i="0" sz="1800" u="none" cap="none" strike="noStrike">
              <a:solidFill>
                <a:schemeClr val="dk1"/>
              </a:solidFill>
              <a:latin typeface="Verdana"/>
              <a:ea typeface="Verdana"/>
              <a:cs typeface="Verdana"/>
              <a:sym typeface="Verdana"/>
            </a:endParaRPr>
          </a:p>
        </p:txBody>
      </p:sp>
      <p:sp>
        <p:nvSpPr>
          <p:cNvPr id="833" name="Google Shape;833;p74"/>
          <p:cNvSpPr txBox="1"/>
          <p:nvPr>
            <p:ph idx="2" type="body"/>
          </p:nvPr>
        </p:nvSpPr>
        <p:spPr>
          <a:xfrm>
            <a:off x="465826" y="2451651"/>
            <a:ext cx="4040188" cy="36745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i="1" lang="en" sz="1800"/>
              <a:t>Psychological flexibility</a:t>
            </a:r>
            <a:r>
              <a:rPr b="1" lang="en" sz="1800"/>
              <a:t> </a:t>
            </a:r>
            <a:r>
              <a:rPr b="1" lang="en" sz="1700"/>
              <a:t>–</a:t>
            </a:r>
            <a:r>
              <a:rPr lang="en" sz="1700"/>
              <a:t> The capacity to be entirely aware and connected with the present moment while behaving in ways that promote one’s values (Biglan et al., 2013; Lloyd et al., 2013).</a:t>
            </a:r>
            <a:endParaRPr/>
          </a:p>
          <a:p>
            <a:pPr indent="0" lvl="1" marL="533400" rtl="0" algn="l">
              <a:lnSpc>
                <a:spcPct val="90000"/>
              </a:lnSpc>
              <a:spcBef>
                <a:spcPts val="0"/>
              </a:spcBef>
              <a:spcAft>
                <a:spcPts val="0"/>
              </a:spcAft>
              <a:buClr>
                <a:schemeClr val="dk1"/>
              </a:buClr>
              <a:buSzPts val="2400"/>
              <a:buNone/>
            </a:pPr>
            <a:r>
              <a:t/>
            </a:r>
            <a:endParaRPr sz="1700"/>
          </a:p>
          <a:p>
            <a:pPr indent="0" lvl="0" marL="76200" rtl="0" algn="l">
              <a:lnSpc>
                <a:spcPct val="90000"/>
              </a:lnSpc>
              <a:spcBef>
                <a:spcPts val="0"/>
              </a:spcBef>
              <a:spcAft>
                <a:spcPts val="0"/>
              </a:spcAft>
              <a:buClr>
                <a:schemeClr val="dk1"/>
              </a:buClr>
              <a:buSzPts val="2400"/>
              <a:buNone/>
            </a:pPr>
            <a:r>
              <a:rPr b="1" i="1" lang="en" sz="1700"/>
              <a:t>Perspective taking</a:t>
            </a:r>
            <a:endParaRPr/>
          </a:p>
          <a:p>
            <a:pPr indent="-285750" lvl="0" marL="361950" rtl="0" algn="l">
              <a:lnSpc>
                <a:spcPct val="90000"/>
              </a:lnSpc>
              <a:spcBef>
                <a:spcPts val="0"/>
              </a:spcBef>
              <a:spcAft>
                <a:spcPts val="0"/>
              </a:spcAft>
              <a:buClr>
                <a:schemeClr val="dk1"/>
              </a:buClr>
              <a:buSzPts val="1700"/>
              <a:buChar char="•"/>
            </a:pPr>
            <a:r>
              <a:rPr lang="en" sz="1700"/>
              <a:t>Get up on the balcony “observing self”</a:t>
            </a:r>
            <a:endParaRPr/>
          </a:p>
          <a:p>
            <a:pPr indent="-285750" lvl="0" marL="361950" rtl="0" algn="l">
              <a:lnSpc>
                <a:spcPct val="90000"/>
              </a:lnSpc>
              <a:spcBef>
                <a:spcPts val="0"/>
              </a:spcBef>
              <a:spcAft>
                <a:spcPts val="0"/>
              </a:spcAft>
              <a:buClr>
                <a:schemeClr val="dk1"/>
              </a:buClr>
              <a:buSzPts val="1700"/>
              <a:buChar char="•"/>
            </a:pPr>
            <a:r>
              <a:rPr lang="en" sz="1700"/>
              <a:t>Separate people from the problem (content and relationship)</a:t>
            </a:r>
            <a:endParaRPr/>
          </a:p>
          <a:p>
            <a:pPr indent="0" lvl="0" marL="1371600" rtl="0" algn="l">
              <a:lnSpc>
                <a:spcPct val="90000"/>
              </a:lnSpc>
              <a:spcBef>
                <a:spcPts val="0"/>
              </a:spcBef>
              <a:spcAft>
                <a:spcPts val="0"/>
              </a:spcAft>
              <a:buClr>
                <a:schemeClr val="dk1"/>
              </a:buClr>
              <a:buSzPts val="1800"/>
              <a:buNone/>
            </a:pPr>
            <a:r>
              <a:t/>
            </a:r>
            <a:endParaRPr sz="1700"/>
          </a:p>
          <a:p>
            <a:pPr indent="0" lvl="0" marL="0" rtl="0" algn="l">
              <a:lnSpc>
                <a:spcPct val="90000"/>
              </a:lnSpc>
              <a:spcBef>
                <a:spcPts val="360"/>
              </a:spcBef>
              <a:spcAft>
                <a:spcPts val="0"/>
              </a:spcAft>
              <a:buClr>
                <a:srgbClr val="000000"/>
              </a:buClr>
              <a:buSzPts val="1100"/>
              <a:buFont typeface="Arial"/>
              <a:buNone/>
            </a:pPr>
            <a:r>
              <a:t/>
            </a:r>
            <a:endParaRPr sz="1700"/>
          </a:p>
        </p:txBody>
      </p:sp>
      <p:sp>
        <p:nvSpPr>
          <p:cNvPr id="834" name="Google Shape;834;p74"/>
          <p:cNvSpPr txBox="1"/>
          <p:nvPr>
            <p:ph idx="3" type="body"/>
          </p:nvPr>
        </p:nvSpPr>
        <p:spPr>
          <a:xfrm>
            <a:off x="5105400" y="1673500"/>
            <a:ext cx="3581400" cy="639762"/>
          </a:xfrm>
          <a:prstGeom prst="rect">
            <a:avLst/>
          </a:prstGeom>
          <a:solidFill>
            <a:srgbClr val="003369">
              <a:alpha val="74117"/>
            </a:srgbClr>
          </a:solidFill>
          <a:ln>
            <a:noFill/>
          </a:ln>
        </p:spPr>
        <p:txBody>
          <a:bodyPr anchorCtr="0" anchor="ctr" bIns="45700" lIns="91425" spcFirstLastPara="1" rIns="91425" wrap="square" tIns="45700">
            <a:normAutofit fontScale="32500" lnSpcReduction="20000"/>
          </a:bodyPr>
          <a:lstStyle/>
          <a:p>
            <a:pPr indent="0" lvl="0" marL="457200" rtl="0" algn="l">
              <a:lnSpc>
                <a:spcPct val="90000"/>
              </a:lnSpc>
              <a:spcBef>
                <a:spcPts val="0"/>
              </a:spcBef>
              <a:spcAft>
                <a:spcPts val="0"/>
              </a:spcAft>
              <a:buClr>
                <a:schemeClr val="lt1"/>
              </a:buClr>
              <a:buSzPct val="192513"/>
              <a:buNone/>
            </a:pPr>
            <a:r>
              <a:t/>
            </a:r>
            <a:endParaRPr sz="1700"/>
          </a:p>
          <a:p>
            <a:pPr indent="0" lvl="1" marL="533400" rtl="0" algn="l">
              <a:lnSpc>
                <a:spcPct val="90000"/>
              </a:lnSpc>
              <a:spcBef>
                <a:spcPts val="0"/>
              </a:spcBef>
              <a:spcAft>
                <a:spcPts val="0"/>
              </a:spcAft>
              <a:buClr>
                <a:schemeClr val="dk1"/>
              </a:buClr>
              <a:buSzPct val="256684"/>
              <a:buNone/>
            </a:pPr>
            <a:r>
              <a:t/>
            </a:r>
            <a:endParaRPr sz="1700"/>
          </a:p>
          <a:p>
            <a:pPr indent="0" lvl="1" marL="533400" rtl="0" algn="ctr">
              <a:lnSpc>
                <a:spcPct val="90000"/>
              </a:lnSpc>
              <a:spcBef>
                <a:spcPts val="0"/>
              </a:spcBef>
              <a:spcAft>
                <a:spcPts val="0"/>
              </a:spcAft>
              <a:buClr>
                <a:schemeClr val="dk1"/>
              </a:buClr>
              <a:buSzPct val="256684"/>
              <a:buNone/>
            </a:pPr>
            <a:r>
              <a:t/>
            </a:r>
            <a:endParaRPr sz="1700"/>
          </a:p>
          <a:p>
            <a:pPr indent="0" lvl="0" marL="76200" rtl="0" algn="ctr">
              <a:lnSpc>
                <a:spcPct val="90000"/>
              </a:lnSpc>
              <a:spcBef>
                <a:spcPts val="0"/>
              </a:spcBef>
              <a:spcAft>
                <a:spcPts val="0"/>
              </a:spcAft>
              <a:buClr>
                <a:schemeClr val="lt1"/>
              </a:buClr>
              <a:buSzPct val="111887"/>
              <a:buNone/>
            </a:pPr>
            <a:r>
              <a:rPr lang="en" sz="3900">
                <a:solidFill>
                  <a:schemeClr val="lt1"/>
                </a:solidFill>
              </a:rPr>
              <a:t>Psychological flexibility skills</a:t>
            </a:r>
            <a:endParaRPr/>
          </a:p>
          <a:p>
            <a:pPr indent="0" lvl="0" marL="0" rtl="0" algn="l">
              <a:lnSpc>
                <a:spcPct val="90000"/>
              </a:lnSpc>
              <a:spcBef>
                <a:spcPts val="1000"/>
              </a:spcBef>
              <a:spcAft>
                <a:spcPts val="0"/>
              </a:spcAft>
              <a:buClr>
                <a:schemeClr val="lt1"/>
              </a:buClr>
              <a:buSzPct val="100000"/>
              <a:buNone/>
            </a:pPr>
            <a:r>
              <a:t/>
            </a:r>
            <a:endParaRPr/>
          </a:p>
        </p:txBody>
      </p:sp>
      <p:pic>
        <p:nvPicPr>
          <p:cNvPr descr="A group of people standing in front of a speech bubble&#10;&#10;Description automatically generated" id="835" name="Google Shape;835;p74"/>
          <p:cNvPicPr preferRelativeResize="0"/>
          <p:nvPr/>
        </p:nvPicPr>
        <p:blipFill rotWithShape="1">
          <a:blip r:embed="rId3">
            <a:alphaModFix/>
          </a:blip>
          <a:srcRect b="0" l="0" r="0" t="0"/>
          <a:stretch/>
        </p:blipFill>
        <p:spPr>
          <a:xfrm>
            <a:off x="5260604" y="2590800"/>
            <a:ext cx="3417570" cy="2090052"/>
          </a:xfrm>
          <a:prstGeom prst="rect">
            <a:avLst/>
          </a:prstGeom>
          <a:noFill/>
          <a:ln cap="flat" cmpd="sng" w="9525">
            <a:solidFill>
              <a:srgbClr val="0074CC"/>
            </a:solidFill>
            <a:prstDash val="solid"/>
            <a:round/>
            <a:headEnd len="sm" w="sm" type="none"/>
            <a:tailEnd len="sm" w="sm" type="none"/>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7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Where is your focus?</a:t>
            </a:r>
            <a:endParaRPr/>
          </a:p>
        </p:txBody>
      </p:sp>
      <p:sp>
        <p:nvSpPr>
          <p:cNvPr id="841" name="Google Shape;841;p75"/>
          <p:cNvSpPr txBox="1"/>
          <p:nvPr>
            <p:ph idx="1" type="body"/>
          </p:nvPr>
        </p:nvSpPr>
        <p:spPr>
          <a:xfrm>
            <a:off x="457200" y="1600201"/>
            <a:ext cx="4038600" cy="335279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600"/>
              </a:spcAft>
              <a:buClr>
                <a:schemeClr val="dk1"/>
              </a:buClr>
              <a:buSzPts val="1100"/>
              <a:buFont typeface="Arial"/>
              <a:buNone/>
            </a:pPr>
            <a:r>
              <a:rPr lang="en"/>
              <a:t>“Play the ball, not the player.” </a:t>
            </a:r>
            <a:endParaRPr/>
          </a:p>
        </p:txBody>
      </p:sp>
      <p:pic>
        <p:nvPicPr>
          <p:cNvPr descr="A baby sitting on the ground holding a basketball&#10;&#10;Description automatically generated" id="842" name="Google Shape;842;p75"/>
          <p:cNvPicPr preferRelativeResize="0"/>
          <p:nvPr/>
        </p:nvPicPr>
        <p:blipFill rotWithShape="1">
          <a:blip r:embed="rId3">
            <a:alphaModFix/>
          </a:blip>
          <a:srcRect b="0" l="0" r="0" t="0"/>
          <a:stretch/>
        </p:blipFill>
        <p:spPr>
          <a:xfrm>
            <a:off x="4741800" y="1506550"/>
            <a:ext cx="3784402" cy="49178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76"/>
          <p:cNvSpPr txBox="1"/>
          <p:nvPr>
            <p:ph idx="4294967295" type="title"/>
          </p:nvPr>
        </p:nvSpPr>
        <p:spPr>
          <a:xfrm>
            <a:off x="633875" y="192124"/>
            <a:ext cx="3008400" cy="67950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1000"/>
              </a:spcBef>
              <a:spcAft>
                <a:spcPts val="0"/>
              </a:spcAft>
              <a:buClr>
                <a:schemeClr val="dk1"/>
              </a:buClr>
              <a:buSzPts val="3200"/>
              <a:buFont typeface="Arial"/>
              <a:buNone/>
            </a:pPr>
            <a:r>
              <a:rPr b="1" i="0" lang="en" sz="3200" u="none" cap="none" strike="noStrike">
                <a:solidFill>
                  <a:schemeClr val="dk1"/>
                </a:solidFill>
                <a:latin typeface="Arial"/>
                <a:ea typeface="Arial"/>
                <a:cs typeface="Arial"/>
                <a:sym typeface="Arial"/>
              </a:rPr>
              <a:t>Tools for Shifting Perspective </a:t>
            </a:r>
            <a:endParaRPr b="0" i="0" sz="3200" u="none" cap="none" strike="noStrike">
              <a:solidFill>
                <a:schemeClr val="dk1"/>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t/>
            </a:r>
            <a:endParaRPr b="0" i="0" sz="1100" u="none" cap="none" strike="noStrike">
              <a:solidFill>
                <a:schemeClr val="dk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1100"/>
              <a:buFont typeface="Verdana"/>
              <a:buNone/>
            </a:pPr>
            <a:r>
              <a:rPr b="0" i="0" lang="en" sz="1100" u="none" cap="none" strike="noStrike">
                <a:solidFill>
                  <a:schemeClr val="dk1"/>
                </a:solidFill>
                <a:latin typeface="Verdana"/>
                <a:ea typeface="Verdana"/>
                <a:cs typeface="Verdana"/>
                <a:sym typeface="Verdana"/>
              </a:rPr>
              <a:t>Prosocial: Using Evolutionary Science To Build Productive, Equitable, and Collaborative Groups; Atkins, Wilson, and Hayes)</a:t>
            </a:r>
            <a:endParaRPr b="0" i="0" sz="1800" u="none" cap="none" strike="noStrike">
              <a:solidFill>
                <a:schemeClr val="dk1"/>
              </a:solidFill>
              <a:latin typeface="Verdana"/>
              <a:ea typeface="Verdana"/>
              <a:cs typeface="Verdana"/>
              <a:sym typeface="Verdana"/>
            </a:endParaRPr>
          </a:p>
        </p:txBody>
      </p:sp>
      <p:grpSp>
        <p:nvGrpSpPr>
          <p:cNvPr descr="five orange rectangles aligned vertically with text" id="848" name="Google Shape;848;p76"/>
          <p:cNvGrpSpPr/>
          <p:nvPr/>
        </p:nvGrpSpPr>
        <p:grpSpPr>
          <a:xfrm>
            <a:off x="3575050" y="277484"/>
            <a:ext cx="5111749" cy="5665960"/>
            <a:chOff x="0" y="4433"/>
            <a:chExt cx="5111749" cy="5665960"/>
          </a:xfrm>
        </p:grpSpPr>
        <p:sp>
          <p:nvSpPr>
            <p:cNvPr id="849" name="Google Shape;849;p76"/>
            <p:cNvSpPr/>
            <p:nvPr/>
          </p:nvSpPr>
          <p:spPr>
            <a:xfrm>
              <a:off x="0" y="4433"/>
              <a:ext cx="5111749" cy="944326"/>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0" name="Google Shape;850;p76"/>
            <p:cNvSpPr/>
            <p:nvPr/>
          </p:nvSpPr>
          <p:spPr>
            <a:xfrm>
              <a:off x="1090697" y="4433"/>
              <a:ext cx="4021052" cy="94432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1" name="Google Shape;851;p76"/>
            <p:cNvSpPr txBox="1"/>
            <p:nvPr/>
          </p:nvSpPr>
          <p:spPr>
            <a:xfrm>
              <a:off x="1090697" y="4433"/>
              <a:ext cx="4021052" cy="944326"/>
            </a:xfrm>
            <a:prstGeom prst="rect">
              <a:avLst/>
            </a:prstGeom>
            <a:noFill/>
            <a:ln>
              <a:noFill/>
            </a:ln>
          </p:spPr>
          <p:txBody>
            <a:bodyPr anchorCtr="0" anchor="ctr" bIns="99925" lIns="99925" spcFirstLastPara="1" rIns="99925" wrap="square" tIns="99925">
              <a:noAutofit/>
            </a:bodyPr>
            <a:lstStyle/>
            <a:p>
              <a:pPr indent="0" lvl="0" marL="0" marR="0" rtl="0" algn="l">
                <a:lnSpc>
                  <a:spcPct val="90000"/>
                </a:lnSpc>
                <a:spcBef>
                  <a:spcPts val="0"/>
                </a:spcBef>
                <a:spcAft>
                  <a:spcPts val="0"/>
                </a:spcAft>
                <a:buClr>
                  <a:schemeClr val="dk1"/>
                </a:buClr>
                <a:buSzPts val="1700"/>
                <a:buFont typeface="Calibri"/>
                <a:buNone/>
              </a:pPr>
              <a:r>
                <a:rPr b="0" i="0" lang="en" sz="1700" u="none" cap="none" strike="noStrike">
                  <a:solidFill>
                    <a:schemeClr val="dk1"/>
                  </a:solidFill>
                  <a:latin typeface="Verdana"/>
                  <a:ea typeface="Verdana"/>
                  <a:cs typeface="Verdana"/>
                  <a:sym typeface="Verdana"/>
                </a:rPr>
                <a:t>Imagining what others might be noticing, feeling, thinking, and wanting</a:t>
              </a:r>
              <a:endParaRPr b="0" i="0" sz="1800" u="none" cap="none" strike="noStrike">
                <a:solidFill>
                  <a:schemeClr val="dk1"/>
                </a:solidFill>
                <a:latin typeface="Verdana"/>
                <a:ea typeface="Verdana"/>
                <a:cs typeface="Verdana"/>
                <a:sym typeface="Verdana"/>
              </a:endParaRPr>
            </a:p>
          </p:txBody>
        </p:sp>
        <p:sp>
          <p:nvSpPr>
            <p:cNvPr id="852" name="Google Shape;852;p76"/>
            <p:cNvSpPr/>
            <p:nvPr/>
          </p:nvSpPr>
          <p:spPr>
            <a:xfrm>
              <a:off x="0" y="1184842"/>
              <a:ext cx="5111749" cy="944326"/>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3" name="Google Shape;853;p76"/>
            <p:cNvSpPr/>
            <p:nvPr/>
          </p:nvSpPr>
          <p:spPr>
            <a:xfrm>
              <a:off x="285658" y="1397315"/>
              <a:ext cx="519379" cy="519379"/>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4" name="Google Shape;854;p76"/>
            <p:cNvSpPr/>
            <p:nvPr/>
          </p:nvSpPr>
          <p:spPr>
            <a:xfrm>
              <a:off x="1090697" y="1184842"/>
              <a:ext cx="4021052" cy="94432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5" name="Google Shape;855;p76"/>
            <p:cNvSpPr txBox="1"/>
            <p:nvPr/>
          </p:nvSpPr>
          <p:spPr>
            <a:xfrm>
              <a:off x="1090697" y="1184842"/>
              <a:ext cx="4021052" cy="944326"/>
            </a:xfrm>
            <a:prstGeom prst="rect">
              <a:avLst/>
            </a:prstGeom>
            <a:noFill/>
            <a:ln>
              <a:noFill/>
            </a:ln>
          </p:spPr>
          <p:txBody>
            <a:bodyPr anchorCtr="0" anchor="ctr" bIns="99925" lIns="99925" spcFirstLastPara="1" rIns="99925" wrap="square" tIns="99925">
              <a:noAutofit/>
            </a:bodyPr>
            <a:lstStyle/>
            <a:p>
              <a:pPr indent="0" lvl="0" marL="0" marR="0" rtl="0" algn="l">
                <a:lnSpc>
                  <a:spcPct val="90000"/>
                </a:lnSpc>
                <a:spcBef>
                  <a:spcPts val="0"/>
                </a:spcBef>
                <a:spcAft>
                  <a:spcPts val="0"/>
                </a:spcAft>
                <a:buClr>
                  <a:schemeClr val="dk1"/>
                </a:buClr>
                <a:buSzPts val="1700"/>
                <a:buFont typeface="Calibri"/>
                <a:buNone/>
              </a:pPr>
              <a:r>
                <a:rPr b="0" i="0" lang="en" sz="1700" u="none" cap="none" strike="noStrike">
                  <a:solidFill>
                    <a:schemeClr val="dk1"/>
                  </a:solidFill>
                  <a:latin typeface="Verdana"/>
                  <a:ea typeface="Verdana"/>
                  <a:cs typeface="Verdana"/>
                  <a:sym typeface="Verdana"/>
                </a:rPr>
                <a:t>Actively asking others what they’re noticing, feeling, thinking, and wanting</a:t>
              </a:r>
              <a:endParaRPr b="0" i="0" sz="1800" u="none" cap="none" strike="noStrike">
                <a:solidFill>
                  <a:schemeClr val="dk1"/>
                </a:solidFill>
                <a:latin typeface="Verdana"/>
                <a:ea typeface="Verdana"/>
                <a:cs typeface="Verdana"/>
                <a:sym typeface="Verdana"/>
              </a:endParaRPr>
            </a:p>
          </p:txBody>
        </p:sp>
        <p:sp>
          <p:nvSpPr>
            <p:cNvPr id="856" name="Google Shape;856;p76"/>
            <p:cNvSpPr/>
            <p:nvPr/>
          </p:nvSpPr>
          <p:spPr>
            <a:xfrm>
              <a:off x="0" y="2365250"/>
              <a:ext cx="5111749" cy="944326"/>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7" name="Google Shape;857;p76"/>
            <p:cNvSpPr/>
            <p:nvPr/>
          </p:nvSpPr>
          <p:spPr>
            <a:xfrm>
              <a:off x="285658" y="2577724"/>
              <a:ext cx="519379" cy="519379"/>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8" name="Google Shape;858;p76"/>
            <p:cNvSpPr/>
            <p:nvPr/>
          </p:nvSpPr>
          <p:spPr>
            <a:xfrm>
              <a:off x="1090697" y="2365250"/>
              <a:ext cx="4021052" cy="94432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59" name="Google Shape;859;p76"/>
            <p:cNvSpPr txBox="1"/>
            <p:nvPr/>
          </p:nvSpPr>
          <p:spPr>
            <a:xfrm>
              <a:off x="1090697" y="2365250"/>
              <a:ext cx="4021052" cy="944326"/>
            </a:xfrm>
            <a:prstGeom prst="rect">
              <a:avLst/>
            </a:prstGeom>
            <a:noFill/>
            <a:ln>
              <a:noFill/>
            </a:ln>
          </p:spPr>
          <p:txBody>
            <a:bodyPr anchorCtr="0" anchor="ctr" bIns="99925" lIns="99925" spcFirstLastPara="1" rIns="99925" wrap="square" tIns="99925">
              <a:noAutofit/>
            </a:bodyPr>
            <a:lstStyle/>
            <a:p>
              <a:pPr indent="0" lvl="0" marL="0" marR="0" rtl="0" algn="l">
                <a:lnSpc>
                  <a:spcPct val="90000"/>
                </a:lnSpc>
                <a:spcBef>
                  <a:spcPts val="0"/>
                </a:spcBef>
                <a:spcAft>
                  <a:spcPts val="0"/>
                </a:spcAft>
                <a:buClr>
                  <a:schemeClr val="dk1"/>
                </a:buClr>
                <a:buSzPts val="1700"/>
                <a:buFont typeface="Calibri"/>
                <a:buNone/>
              </a:pPr>
              <a:r>
                <a:rPr b="0" i="0" lang="en" sz="1700" u="none" cap="none" strike="noStrike">
                  <a:solidFill>
                    <a:schemeClr val="dk1"/>
                  </a:solidFill>
                  <a:latin typeface="Verdana"/>
                  <a:ea typeface="Verdana"/>
                  <a:cs typeface="Verdana"/>
                  <a:sym typeface="Verdana"/>
                </a:rPr>
                <a:t>Listening reflectively to test understanding</a:t>
              </a:r>
              <a:endParaRPr b="0" i="0" sz="1800" u="none" cap="none" strike="noStrike">
                <a:solidFill>
                  <a:schemeClr val="dk1"/>
                </a:solidFill>
                <a:latin typeface="Verdana"/>
                <a:ea typeface="Verdana"/>
                <a:cs typeface="Verdana"/>
                <a:sym typeface="Verdana"/>
              </a:endParaRPr>
            </a:p>
          </p:txBody>
        </p:sp>
        <p:sp>
          <p:nvSpPr>
            <p:cNvPr id="860" name="Google Shape;860;p76"/>
            <p:cNvSpPr/>
            <p:nvPr/>
          </p:nvSpPr>
          <p:spPr>
            <a:xfrm>
              <a:off x="0" y="3545659"/>
              <a:ext cx="5111749" cy="944326"/>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61" name="Google Shape;861;p76"/>
            <p:cNvSpPr/>
            <p:nvPr/>
          </p:nvSpPr>
          <p:spPr>
            <a:xfrm>
              <a:off x="285658" y="3758132"/>
              <a:ext cx="519379" cy="519379"/>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62" name="Google Shape;862;p76"/>
            <p:cNvSpPr/>
            <p:nvPr/>
          </p:nvSpPr>
          <p:spPr>
            <a:xfrm>
              <a:off x="1090697" y="3545659"/>
              <a:ext cx="4021052" cy="94432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63" name="Google Shape;863;p76"/>
            <p:cNvSpPr txBox="1"/>
            <p:nvPr/>
          </p:nvSpPr>
          <p:spPr>
            <a:xfrm>
              <a:off x="1090697" y="3545659"/>
              <a:ext cx="4021052" cy="944326"/>
            </a:xfrm>
            <a:prstGeom prst="rect">
              <a:avLst/>
            </a:prstGeom>
            <a:noFill/>
            <a:ln>
              <a:noFill/>
            </a:ln>
          </p:spPr>
          <p:txBody>
            <a:bodyPr anchorCtr="0" anchor="ctr" bIns="99925" lIns="99925" spcFirstLastPara="1" rIns="99925" wrap="square" tIns="99925">
              <a:noAutofit/>
            </a:bodyPr>
            <a:lstStyle/>
            <a:p>
              <a:pPr indent="0" lvl="0" marL="0" marR="0" rtl="0" algn="l">
                <a:lnSpc>
                  <a:spcPct val="90000"/>
                </a:lnSpc>
                <a:spcBef>
                  <a:spcPts val="0"/>
                </a:spcBef>
                <a:spcAft>
                  <a:spcPts val="0"/>
                </a:spcAft>
                <a:buClr>
                  <a:schemeClr val="dk1"/>
                </a:buClr>
                <a:buSzPts val="1700"/>
                <a:buFont typeface="Calibri"/>
                <a:buNone/>
              </a:pPr>
              <a:r>
                <a:rPr b="0" i="0" lang="en" sz="1700" u="none" cap="none" strike="noStrike">
                  <a:solidFill>
                    <a:schemeClr val="dk1"/>
                  </a:solidFill>
                  <a:latin typeface="Verdana"/>
                  <a:ea typeface="Verdana"/>
                  <a:cs typeface="Verdana"/>
                  <a:sym typeface="Verdana"/>
                </a:rPr>
                <a:t>Reversing roles with other, perhaps what it’s like to argue for their position and interests</a:t>
              </a:r>
              <a:endParaRPr b="0" i="0" sz="1800" u="none" cap="none" strike="noStrike">
                <a:solidFill>
                  <a:schemeClr val="dk1"/>
                </a:solidFill>
                <a:latin typeface="Verdana"/>
                <a:ea typeface="Verdana"/>
                <a:cs typeface="Verdana"/>
                <a:sym typeface="Verdana"/>
              </a:endParaRPr>
            </a:p>
          </p:txBody>
        </p:sp>
        <p:sp>
          <p:nvSpPr>
            <p:cNvPr id="864" name="Google Shape;864;p76"/>
            <p:cNvSpPr/>
            <p:nvPr/>
          </p:nvSpPr>
          <p:spPr>
            <a:xfrm>
              <a:off x="0" y="4726067"/>
              <a:ext cx="5111749" cy="944326"/>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65" name="Google Shape;865;p76"/>
            <p:cNvSpPr/>
            <p:nvPr/>
          </p:nvSpPr>
          <p:spPr>
            <a:xfrm>
              <a:off x="285658" y="4938541"/>
              <a:ext cx="519379" cy="519379"/>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66" name="Google Shape;866;p76"/>
            <p:cNvSpPr/>
            <p:nvPr/>
          </p:nvSpPr>
          <p:spPr>
            <a:xfrm>
              <a:off x="1090697" y="4726067"/>
              <a:ext cx="4021052" cy="94432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867" name="Google Shape;867;p76"/>
            <p:cNvSpPr txBox="1"/>
            <p:nvPr/>
          </p:nvSpPr>
          <p:spPr>
            <a:xfrm>
              <a:off x="1090697" y="4726067"/>
              <a:ext cx="4021052" cy="944326"/>
            </a:xfrm>
            <a:prstGeom prst="rect">
              <a:avLst/>
            </a:prstGeom>
            <a:noFill/>
            <a:ln>
              <a:noFill/>
            </a:ln>
          </p:spPr>
          <p:txBody>
            <a:bodyPr anchorCtr="0" anchor="ctr" bIns="99925" lIns="99925" spcFirstLastPara="1" rIns="99925" wrap="square" tIns="99925">
              <a:noAutofit/>
            </a:bodyPr>
            <a:lstStyle/>
            <a:p>
              <a:pPr indent="0" lvl="0" marL="0" marR="0" rtl="0" algn="l">
                <a:lnSpc>
                  <a:spcPct val="90000"/>
                </a:lnSpc>
                <a:spcBef>
                  <a:spcPts val="0"/>
                </a:spcBef>
                <a:spcAft>
                  <a:spcPts val="0"/>
                </a:spcAft>
                <a:buClr>
                  <a:schemeClr val="dk1"/>
                </a:buClr>
                <a:buSzPts val="1700"/>
                <a:buFont typeface="Calibri"/>
                <a:buNone/>
              </a:pPr>
              <a:r>
                <a:rPr b="0" i="0" lang="en" sz="1700" u="none" cap="none" strike="noStrike">
                  <a:solidFill>
                    <a:schemeClr val="dk1"/>
                  </a:solidFill>
                  <a:latin typeface="Verdana"/>
                  <a:ea typeface="Verdana"/>
                  <a:cs typeface="Verdana"/>
                  <a:sym typeface="Verdana"/>
                </a:rPr>
                <a:t>Empty chair; or other symbols</a:t>
              </a:r>
              <a:endParaRPr b="0" i="0" sz="1800" u="none" cap="none" strike="noStrike">
                <a:solidFill>
                  <a:schemeClr val="dk1"/>
                </a:solidFill>
                <a:latin typeface="Verdana"/>
                <a:ea typeface="Verdana"/>
                <a:cs typeface="Verdana"/>
                <a:sym typeface="Verdana"/>
              </a:endParaRPr>
            </a:p>
          </p:txBody>
        </p:sp>
      </p:grpSp>
      <p:pic>
        <p:nvPicPr>
          <p:cNvPr descr="Child looking at a world map" id="868" name="Google Shape;868;p76"/>
          <p:cNvPicPr preferRelativeResize="0"/>
          <p:nvPr/>
        </p:nvPicPr>
        <p:blipFill rotWithShape="1">
          <a:blip r:embed="rId7">
            <a:alphaModFix amt="57000"/>
          </a:blip>
          <a:srcRect b="0" l="0" r="0" t="0"/>
          <a:stretch/>
        </p:blipFill>
        <p:spPr>
          <a:xfrm>
            <a:off x="3727352" y="468166"/>
            <a:ext cx="844648" cy="56296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7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Perspective Taking Activity</a:t>
            </a:r>
            <a:endParaRPr/>
          </a:p>
        </p:txBody>
      </p:sp>
      <p:sp>
        <p:nvSpPr>
          <p:cNvPr id="874" name="Google Shape;874;p77"/>
          <p:cNvSpPr txBox="1"/>
          <p:nvPr/>
        </p:nvSpPr>
        <p:spPr>
          <a:xfrm>
            <a:off x="457201" y="1600201"/>
            <a:ext cx="8229600" cy="4571999"/>
          </a:xfrm>
          <a:prstGeom prst="rect">
            <a:avLst/>
          </a:prstGeom>
          <a:noFill/>
          <a:ln>
            <a:noFill/>
          </a:ln>
        </p:spPr>
        <p:txBody>
          <a:bodyPr anchorCtr="0" anchor="t" bIns="45700" lIns="91425" spcFirstLastPara="1" rIns="91425" wrap="square" tIns="45700">
            <a:normAutofit fontScale="92500"/>
          </a:bodyPr>
          <a:lstStyle/>
          <a:p>
            <a:pPr indent="-228600" lvl="0" marL="457200" marR="0" rtl="0" algn="l">
              <a:lnSpc>
                <a:spcPct val="90000"/>
              </a:lnSpc>
              <a:spcBef>
                <a:spcPts val="0"/>
              </a:spcBef>
              <a:spcAft>
                <a:spcPts val="0"/>
              </a:spcAft>
              <a:buClr>
                <a:srgbClr val="000000"/>
              </a:buClr>
              <a:buSzPct val="103194"/>
              <a:buFont typeface="Arial"/>
              <a:buChar char="•"/>
            </a:pPr>
            <a:r>
              <a:rPr b="0" i="0" lang="en" sz="2200" u="none" cap="none" strike="noStrike">
                <a:solidFill>
                  <a:schemeClr val="dk1"/>
                </a:solidFill>
                <a:latin typeface="Verdana"/>
                <a:ea typeface="Verdana"/>
                <a:cs typeface="Verdana"/>
                <a:sym typeface="Verdana"/>
              </a:rPr>
              <a:t>Think of a time when you were experiencing a conflict or a challenge with another person in the professional setting.</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ct val="103194"/>
              <a:buFont typeface="Arial"/>
              <a:buChar char="•"/>
            </a:pPr>
            <a:r>
              <a:rPr b="0" i="0" lang="en" sz="2200" u="none" cap="none" strike="noStrike">
                <a:solidFill>
                  <a:schemeClr val="dk1"/>
                </a:solidFill>
                <a:highlight>
                  <a:srgbClr val="FFFF00"/>
                </a:highlight>
                <a:latin typeface="Verdana"/>
                <a:ea typeface="Verdana"/>
                <a:cs typeface="Verdana"/>
                <a:sym typeface="Verdana"/>
              </a:rPr>
              <a:t>Remember to keep the story confidential eliminating names and context.</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ct val="103194"/>
              <a:buFont typeface="Arial"/>
              <a:buChar char="•"/>
            </a:pPr>
            <a:r>
              <a:rPr b="0" i="0" lang="en" sz="2200" u="none" cap="none" strike="noStrike">
                <a:solidFill>
                  <a:schemeClr val="dk1"/>
                </a:solidFill>
                <a:latin typeface="Verdana"/>
                <a:ea typeface="Verdana"/>
                <a:cs typeface="Verdana"/>
                <a:sym typeface="Verdana"/>
              </a:rPr>
              <a:t>In your pair, Partner 1 shares story, one minute.</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ct val="103194"/>
              <a:buFont typeface="Arial"/>
              <a:buChar char="•"/>
            </a:pPr>
            <a:r>
              <a:rPr b="0" i="0" lang="en" sz="2200" u="none" cap="none" strike="noStrike">
                <a:solidFill>
                  <a:schemeClr val="dk1"/>
                </a:solidFill>
                <a:latin typeface="Verdana"/>
                <a:ea typeface="Verdana"/>
                <a:cs typeface="Verdana"/>
                <a:sym typeface="Verdana"/>
              </a:rPr>
              <a:t>Perspective Taking: Partner prompts the story-teller to retell the story from the other person’s perspective. </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ct val="103194"/>
              <a:buFont typeface="Arial"/>
              <a:buChar char="•"/>
            </a:pPr>
            <a:r>
              <a:rPr b="0" i="0" lang="en" sz="2200" u="none" cap="none" strike="noStrike">
                <a:solidFill>
                  <a:schemeClr val="dk1"/>
                </a:solidFill>
                <a:latin typeface="Verdana"/>
                <a:ea typeface="Verdana"/>
                <a:cs typeface="Verdana"/>
                <a:sym typeface="Verdana"/>
              </a:rPr>
              <a:t>Pivot Points: Partner finds a point in the story that seems pivotal and asks, what might have gone differently? Allow them to explain what might have changed in the story.</a:t>
            </a:r>
            <a:endParaRPr b="0" i="0" sz="1800" u="none" cap="none" strike="noStrike">
              <a:solidFill>
                <a:schemeClr val="dk1"/>
              </a:solidFill>
              <a:latin typeface="Verdana"/>
              <a:ea typeface="Verdana"/>
              <a:cs typeface="Verdana"/>
              <a:sym typeface="Verdana"/>
            </a:endParaRPr>
          </a:p>
          <a:p>
            <a:pPr indent="-228600" lvl="0" marL="457200" marR="0" rtl="0" algn="l">
              <a:lnSpc>
                <a:spcPct val="90000"/>
              </a:lnSpc>
              <a:spcBef>
                <a:spcPts val="600"/>
              </a:spcBef>
              <a:spcAft>
                <a:spcPts val="0"/>
              </a:spcAft>
              <a:buClr>
                <a:srgbClr val="000000"/>
              </a:buClr>
              <a:buSzPct val="103194"/>
              <a:buFont typeface="Arial"/>
              <a:buChar char="•"/>
            </a:pPr>
            <a:r>
              <a:rPr b="0" i="0" lang="en" sz="2200" u="none" cap="none" strike="noStrike">
                <a:solidFill>
                  <a:schemeClr val="dk1"/>
                </a:solidFill>
                <a:latin typeface="Verdana"/>
                <a:ea typeface="Verdana"/>
                <a:cs typeface="Verdana"/>
                <a:sym typeface="Verdana"/>
              </a:rPr>
              <a:t>Discuss together:</a:t>
            </a:r>
            <a:endParaRPr b="0" i="0" sz="1800" u="none" cap="none" strike="noStrike">
              <a:solidFill>
                <a:schemeClr val="dk1"/>
              </a:solidFill>
              <a:latin typeface="Verdana"/>
              <a:ea typeface="Verdana"/>
              <a:cs typeface="Verdana"/>
              <a:sym typeface="Verdana"/>
            </a:endParaRPr>
          </a:p>
          <a:p>
            <a:pPr indent="0" lvl="0" marL="457200" marR="0" rtl="0" algn="l">
              <a:lnSpc>
                <a:spcPct val="90000"/>
              </a:lnSpc>
              <a:spcBef>
                <a:spcPts val="600"/>
              </a:spcBef>
              <a:spcAft>
                <a:spcPts val="600"/>
              </a:spcAft>
              <a:buClr>
                <a:srgbClr val="000000"/>
              </a:buClr>
              <a:buSzPct val="100000"/>
              <a:buFont typeface="Arial"/>
              <a:buNone/>
            </a:pPr>
            <a:r>
              <a:rPr b="0" i="0" lang="en" sz="2200" u="none" cap="none" strike="noStrike">
                <a:solidFill>
                  <a:schemeClr val="dk1"/>
                </a:solidFill>
                <a:latin typeface="Verdana"/>
                <a:ea typeface="Verdana"/>
                <a:cs typeface="Verdana"/>
                <a:sym typeface="Verdana"/>
              </a:rPr>
              <a:t>In what ways did this “perspective taking” activity open new possibilities within your coaching conversations?</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
          <p:cNvSpPr txBox="1"/>
          <p:nvPr>
            <p:ph type="title"/>
          </p:nvPr>
        </p:nvSpPr>
        <p:spPr>
          <a:xfrm>
            <a:off x="565200" y="188925"/>
            <a:ext cx="7886700" cy="1325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3369"/>
              </a:buClr>
              <a:buSzPts val="3200"/>
              <a:buFont typeface="Calibri"/>
              <a:buNone/>
            </a:pPr>
            <a:r>
              <a:rPr lang="en" sz="3100">
                <a:latin typeface="Arial"/>
                <a:ea typeface="Arial"/>
                <a:cs typeface="Arial"/>
                <a:sym typeface="Arial"/>
              </a:rPr>
              <a:t>COMPONENTS OF A SYSTEM</a:t>
            </a:r>
            <a:endParaRPr sz="3100">
              <a:latin typeface="Arial"/>
              <a:ea typeface="Arial"/>
              <a:cs typeface="Arial"/>
              <a:sym typeface="Arial"/>
            </a:endParaRPr>
          </a:p>
          <a:p>
            <a:pPr indent="0" lvl="0" marL="0" rtl="0" algn="ctr">
              <a:lnSpc>
                <a:spcPct val="90000"/>
              </a:lnSpc>
              <a:spcBef>
                <a:spcPts val="0"/>
              </a:spcBef>
              <a:spcAft>
                <a:spcPts val="0"/>
              </a:spcAft>
              <a:buClr>
                <a:srgbClr val="003369"/>
              </a:buClr>
              <a:buSzPts val="3200"/>
              <a:buFont typeface="Calibri"/>
              <a:buNone/>
            </a:pPr>
            <a:r>
              <a:rPr lang="en" sz="3100">
                <a:latin typeface="Arial"/>
                <a:ea typeface="Arial"/>
                <a:cs typeface="Arial"/>
                <a:sym typeface="Arial"/>
              </a:rPr>
              <a:t>      A constellation of parts. </a:t>
            </a:r>
            <a:endParaRPr sz="3100">
              <a:latin typeface="Arial"/>
              <a:ea typeface="Arial"/>
              <a:cs typeface="Arial"/>
              <a:sym typeface="Arial"/>
            </a:endParaRPr>
          </a:p>
        </p:txBody>
      </p:sp>
      <p:sp>
        <p:nvSpPr>
          <p:cNvPr id="167" name="Google Shape;167;p2"/>
          <p:cNvSpPr/>
          <p:nvPr/>
        </p:nvSpPr>
        <p:spPr>
          <a:xfrm>
            <a:off x="2666975" y="2917243"/>
            <a:ext cx="3921900" cy="1673700"/>
          </a:xfrm>
          <a:prstGeom prst="ellipse">
            <a:avLst/>
          </a:prstGeom>
          <a:solidFill>
            <a:srgbClr val="FFFF00">
              <a:alpha val="48627"/>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3600" u="none" cap="none" strike="noStrike">
                <a:solidFill>
                  <a:schemeClr val="dk1"/>
                </a:solidFill>
                <a:latin typeface="Verdana"/>
                <a:ea typeface="Verdana"/>
                <a:cs typeface="Verdana"/>
                <a:sym typeface="Verdana"/>
              </a:rPr>
              <a:t>Education System</a:t>
            </a:r>
            <a:endParaRPr b="0" i="0" sz="1400" u="none" cap="none" strike="noStrike">
              <a:solidFill>
                <a:srgbClr val="000000"/>
              </a:solidFill>
              <a:latin typeface="Arial"/>
              <a:ea typeface="Arial"/>
              <a:cs typeface="Arial"/>
              <a:sym typeface="Arial"/>
            </a:endParaRPr>
          </a:p>
        </p:txBody>
      </p:sp>
      <p:sp>
        <p:nvSpPr>
          <p:cNvPr descr="a blue rectangle on white background&#10;states material resources as part of the education system" id="168" name="Google Shape;168;p2"/>
          <p:cNvSpPr/>
          <p:nvPr/>
        </p:nvSpPr>
        <p:spPr>
          <a:xfrm>
            <a:off x="216351" y="2767837"/>
            <a:ext cx="2395573" cy="1154029"/>
          </a:xfrm>
          <a:prstGeom prst="roundRect">
            <a:avLst>
              <a:gd fmla="val 16667" name="adj"/>
            </a:avLst>
          </a:prstGeom>
          <a:solidFill>
            <a:srgbClr val="A9DCF2">
              <a:alpha val="66274"/>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
          <p:cNvSpPr txBox="1"/>
          <p:nvPr/>
        </p:nvSpPr>
        <p:spPr>
          <a:xfrm>
            <a:off x="239542" y="2917243"/>
            <a:ext cx="2187339" cy="697568"/>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100"/>
              <a:buFont typeface="Verdana"/>
              <a:buNone/>
            </a:pPr>
            <a:r>
              <a:rPr b="0" i="0" lang="en" sz="2100" u="none" cap="none" strike="noStrike">
                <a:solidFill>
                  <a:schemeClr val="dk1"/>
                </a:solidFill>
                <a:latin typeface="Verdana"/>
                <a:ea typeface="Verdana"/>
                <a:cs typeface="Verdana"/>
                <a:sym typeface="Verdana"/>
              </a:rPr>
              <a:t>MATERIAL RESOURCES</a:t>
            </a:r>
            <a:endParaRPr b="0" i="0" sz="2100" u="none" cap="none" strike="noStrike">
              <a:solidFill>
                <a:schemeClr val="dk1"/>
              </a:solidFill>
              <a:latin typeface="Verdana"/>
              <a:ea typeface="Verdana"/>
              <a:cs typeface="Verdana"/>
              <a:sym typeface="Verdana"/>
            </a:endParaRPr>
          </a:p>
        </p:txBody>
      </p:sp>
      <p:sp>
        <p:nvSpPr>
          <p:cNvPr descr="a light orange rectange with the words human resources" id="170" name="Google Shape;170;p2"/>
          <p:cNvSpPr/>
          <p:nvPr/>
        </p:nvSpPr>
        <p:spPr>
          <a:xfrm>
            <a:off x="3357050" y="1722540"/>
            <a:ext cx="2774202" cy="10311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171" name="Google Shape;171;p2"/>
          <p:cNvSpPr txBox="1"/>
          <p:nvPr/>
        </p:nvSpPr>
        <p:spPr>
          <a:xfrm>
            <a:off x="3534200" y="1828666"/>
            <a:ext cx="2303000" cy="719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2100"/>
              <a:buFont typeface="Verdana"/>
              <a:buNone/>
            </a:pPr>
            <a:r>
              <a:rPr b="0" i="0" lang="en" sz="2100" u="none" cap="none" strike="noStrike">
                <a:solidFill>
                  <a:schemeClr val="dk1"/>
                </a:solidFill>
                <a:latin typeface="Verdana"/>
                <a:ea typeface="Verdana"/>
                <a:cs typeface="Verdana"/>
                <a:sym typeface="Verdana"/>
              </a:rPr>
              <a:t>HUMAN RESOURCES</a:t>
            </a:r>
            <a:endParaRPr b="0" i="0" sz="2100" u="none" cap="none" strike="noStrike">
              <a:solidFill>
                <a:schemeClr val="dk1"/>
              </a:solidFill>
              <a:latin typeface="Verdana"/>
              <a:ea typeface="Verdana"/>
              <a:cs typeface="Verdana"/>
              <a:sym typeface="Verdana"/>
            </a:endParaRPr>
          </a:p>
        </p:txBody>
      </p:sp>
      <p:sp>
        <p:nvSpPr>
          <p:cNvPr descr="a blue rectangle with te words fiscal resources and dollar signs" id="172" name="Google Shape;172;p2"/>
          <p:cNvSpPr/>
          <p:nvPr/>
        </p:nvSpPr>
        <p:spPr>
          <a:xfrm>
            <a:off x="6643926" y="2748460"/>
            <a:ext cx="2417097" cy="1161933"/>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173" name="Google Shape;173;p2"/>
          <p:cNvSpPr txBox="1"/>
          <p:nvPr/>
        </p:nvSpPr>
        <p:spPr>
          <a:xfrm>
            <a:off x="6777722" y="2789175"/>
            <a:ext cx="2149503" cy="94187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900"/>
              <a:buFont typeface="Verdana"/>
              <a:buNone/>
            </a:pPr>
            <a:r>
              <a:rPr b="0" i="0" lang="en" sz="1900" u="none" cap="none" strike="noStrike">
                <a:solidFill>
                  <a:schemeClr val="dk1"/>
                </a:solidFill>
                <a:latin typeface="Verdana"/>
                <a:ea typeface="Verdana"/>
                <a:cs typeface="Verdana"/>
                <a:sym typeface="Verdana"/>
              </a:rPr>
              <a:t>FISCAL RESOURCES</a:t>
            </a:r>
            <a:endParaRPr b="0" i="0" sz="19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900"/>
              <a:buFont typeface="Verdana"/>
              <a:buNone/>
            </a:pPr>
            <a:r>
              <a:rPr b="0" i="0" lang="en" sz="1900" u="none" cap="none" strike="noStrike">
                <a:solidFill>
                  <a:schemeClr val="dk1"/>
                </a:solidFill>
                <a:latin typeface="Verdana"/>
                <a:ea typeface="Verdana"/>
                <a:cs typeface="Verdana"/>
                <a:sym typeface="Verdana"/>
              </a:rPr>
              <a:t>      $$$$$$</a:t>
            </a:r>
            <a:endParaRPr b="0" i="0" sz="1900" u="none" cap="none" strike="noStrike">
              <a:solidFill>
                <a:schemeClr val="dk1"/>
              </a:solidFill>
              <a:latin typeface="Verdana"/>
              <a:ea typeface="Verdana"/>
              <a:cs typeface="Verdana"/>
              <a:sym typeface="Verdana"/>
            </a:endParaRPr>
          </a:p>
        </p:txBody>
      </p:sp>
      <p:sp>
        <p:nvSpPr>
          <p:cNvPr id="174" name="Google Shape;174;p2"/>
          <p:cNvSpPr/>
          <p:nvPr/>
        </p:nvSpPr>
        <p:spPr>
          <a:xfrm>
            <a:off x="1215999" y="4603169"/>
            <a:ext cx="2421764" cy="1233111"/>
          </a:xfrm>
          <a:prstGeom prst="roundRect">
            <a:avLst>
              <a:gd fmla="val 16667" name="adj"/>
            </a:avLst>
          </a:prstGeom>
          <a:solidFill>
            <a:srgbClr val="8E7CC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900" u="none" cap="none" strike="noStrike">
                <a:solidFill>
                  <a:schemeClr val="dk1"/>
                </a:solidFill>
                <a:latin typeface="Verdana"/>
                <a:ea typeface="Verdana"/>
                <a:cs typeface="Verdana"/>
                <a:sym typeface="Verdana"/>
              </a:rPr>
              <a:t>PROCESSES AND PROCEDURES</a:t>
            </a:r>
            <a:endParaRPr b="1" i="0" sz="2100" u="none" cap="none" strike="noStrike">
              <a:solidFill>
                <a:srgbClr val="000000"/>
              </a:solidFill>
              <a:latin typeface="Arial"/>
              <a:ea typeface="Arial"/>
              <a:cs typeface="Arial"/>
              <a:sym typeface="Arial"/>
            </a:endParaRPr>
          </a:p>
        </p:txBody>
      </p:sp>
      <p:sp>
        <p:nvSpPr>
          <p:cNvPr descr="a green rectangle with the words policies and regulations" id="175" name="Google Shape;175;p2"/>
          <p:cNvSpPr/>
          <p:nvPr/>
        </p:nvSpPr>
        <p:spPr>
          <a:xfrm>
            <a:off x="5593574" y="4575638"/>
            <a:ext cx="2507330" cy="1233112"/>
          </a:xfrm>
          <a:prstGeom prst="roundRect">
            <a:avLst>
              <a:gd fmla="val 16667" name="adj"/>
            </a:avLst>
          </a:prstGeom>
          <a:solidFill>
            <a:srgbClr val="A8D08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1" i="0" sz="1400" u="none" cap="none" strike="noStrike">
              <a:solidFill>
                <a:srgbClr val="000000"/>
              </a:solidFill>
              <a:latin typeface="Arial"/>
              <a:ea typeface="Arial"/>
              <a:cs typeface="Arial"/>
              <a:sym typeface="Arial"/>
            </a:endParaRPr>
          </a:p>
        </p:txBody>
      </p:sp>
      <p:sp>
        <p:nvSpPr>
          <p:cNvPr id="176" name="Google Shape;176;p2"/>
          <p:cNvSpPr txBox="1"/>
          <p:nvPr/>
        </p:nvSpPr>
        <p:spPr>
          <a:xfrm>
            <a:off x="5734313" y="4849197"/>
            <a:ext cx="2118160" cy="701298"/>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900"/>
              <a:buFont typeface="Verdana"/>
              <a:buNone/>
            </a:pPr>
            <a:r>
              <a:rPr b="0" i="0" lang="en" sz="1900" u="none" cap="none" strike="noStrike">
                <a:solidFill>
                  <a:schemeClr val="dk1"/>
                </a:solidFill>
                <a:latin typeface="Verdana"/>
                <a:ea typeface="Verdana"/>
                <a:cs typeface="Verdana"/>
                <a:sym typeface="Verdana"/>
              </a:rPr>
              <a:t>POLICIES AND REGULATIONS</a:t>
            </a:r>
            <a:endParaRPr b="0" i="0" sz="2100" u="none" cap="none" strike="noStrike">
              <a:solidFill>
                <a:schemeClr val="dk1"/>
              </a:solidFill>
              <a:latin typeface="Verdana"/>
              <a:ea typeface="Verdana"/>
              <a:cs typeface="Verdana"/>
              <a:sym typeface="Verdana"/>
            </a:endParaRPr>
          </a:p>
        </p:txBody>
      </p:sp>
      <p:sp>
        <p:nvSpPr>
          <p:cNvPr id="177" name="Google Shape;177;p2"/>
          <p:cNvSpPr txBox="1"/>
          <p:nvPr/>
        </p:nvSpPr>
        <p:spPr>
          <a:xfrm>
            <a:off x="5924001" y="6429608"/>
            <a:ext cx="32619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Verdana"/>
                <a:ea typeface="Verdana"/>
                <a:cs typeface="Verdana"/>
                <a:sym typeface="Verdana"/>
              </a:rPr>
              <a:t>Adapted COACHING FOR SYSTEMS CHANGE-PIERCE AND ST.MARTIN 2023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78"/>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Coaching Conversations</a:t>
            </a:r>
            <a:endParaRPr/>
          </a:p>
        </p:txBody>
      </p:sp>
      <p:sp>
        <p:nvSpPr>
          <p:cNvPr id="881" name="Google Shape;881;p78"/>
          <p:cNvSpPr txBox="1"/>
          <p:nvPr>
            <p:ph idx="4294967295" type="body"/>
          </p:nvPr>
        </p:nvSpPr>
        <p:spPr>
          <a:xfrm>
            <a:off x="1676400" y="1741488"/>
            <a:ext cx="5791200" cy="650875"/>
          </a:xfrm>
          <a:prstGeom prst="rect">
            <a:avLst/>
          </a:prstGeom>
          <a:solidFill>
            <a:srgbClr val="E8F7EB"/>
          </a:solidFill>
          <a:ln>
            <a:noFill/>
          </a:ln>
        </p:spPr>
        <p:txBody>
          <a:bodyPr anchorCtr="0" anchor="b" bIns="45700" lIns="91425" spcFirstLastPara="1" rIns="91425" wrap="square" tIns="45700">
            <a:noAutofit/>
          </a:bodyPr>
          <a:lstStyle/>
          <a:p>
            <a:pPr indent="0" lvl="0" marL="0" rtl="0" algn="l">
              <a:lnSpc>
                <a:spcPct val="100000"/>
              </a:lnSpc>
              <a:spcBef>
                <a:spcPts val="420"/>
              </a:spcBef>
              <a:spcAft>
                <a:spcPts val="0"/>
              </a:spcAft>
              <a:buClr>
                <a:schemeClr val="dk1"/>
              </a:buClr>
              <a:buSzPts val="2100"/>
              <a:buNone/>
            </a:pPr>
            <a:r>
              <a:rPr lang="en" sz="2800"/>
              <a:t>A Good Conversation Process</a:t>
            </a:r>
            <a:endParaRPr sz="2800"/>
          </a:p>
        </p:txBody>
      </p:sp>
      <p:sp>
        <p:nvSpPr>
          <p:cNvPr id="882" name="Google Shape;882;p78"/>
          <p:cNvSpPr txBox="1"/>
          <p:nvPr>
            <p:ph idx="4294967295" type="body"/>
          </p:nvPr>
        </p:nvSpPr>
        <p:spPr>
          <a:xfrm>
            <a:off x="533400" y="2558913"/>
            <a:ext cx="8943975" cy="4325937"/>
          </a:xfrm>
          <a:prstGeom prst="rect">
            <a:avLst/>
          </a:prstGeom>
          <a:noFill/>
          <a:ln>
            <a:noFill/>
          </a:ln>
        </p:spPr>
        <p:txBody>
          <a:bodyPr anchorCtr="0" anchor="t" bIns="45700" lIns="91425" spcFirstLastPara="1" rIns="91425" wrap="square" tIns="45700">
            <a:noAutofit/>
          </a:bodyPr>
          <a:lstStyle/>
          <a:p>
            <a:pPr indent="-412750" lvl="0" marL="457200" rtl="0" algn="l">
              <a:lnSpc>
                <a:spcPct val="115000"/>
              </a:lnSpc>
              <a:spcBef>
                <a:spcPts val="0"/>
              </a:spcBef>
              <a:spcAft>
                <a:spcPts val="0"/>
              </a:spcAft>
              <a:buClr>
                <a:schemeClr val="dk1"/>
              </a:buClr>
              <a:buSzPts val="2400"/>
              <a:buFont typeface="Verdana"/>
              <a:buAutoNum type="arabicPeriod"/>
            </a:pPr>
            <a:r>
              <a:rPr lang="en" sz="2400"/>
              <a:t>Determine most pressing issue</a:t>
            </a:r>
            <a:endParaRPr sz="2400"/>
          </a:p>
          <a:p>
            <a:pPr indent="-412750" lvl="0" marL="457200" rtl="0" algn="l">
              <a:lnSpc>
                <a:spcPct val="115000"/>
              </a:lnSpc>
              <a:spcBef>
                <a:spcPts val="0"/>
              </a:spcBef>
              <a:spcAft>
                <a:spcPts val="0"/>
              </a:spcAft>
              <a:buClr>
                <a:schemeClr val="dk1"/>
              </a:buClr>
              <a:buSzPts val="2400"/>
              <a:buFont typeface="Verdana"/>
              <a:buAutoNum type="arabicPeriod"/>
            </a:pPr>
            <a:r>
              <a:rPr lang="en" sz="2400"/>
              <a:t>Clarify the issues</a:t>
            </a:r>
            <a:endParaRPr sz="2400"/>
          </a:p>
          <a:p>
            <a:pPr indent="-412750" lvl="0" marL="457200" rtl="0" algn="l">
              <a:lnSpc>
                <a:spcPct val="115000"/>
              </a:lnSpc>
              <a:spcBef>
                <a:spcPts val="0"/>
              </a:spcBef>
              <a:spcAft>
                <a:spcPts val="0"/>
              </a:spcAft>
              <a:buClr>
                <a:schemeClr val="dk1"/>
              </a:buClr>
              <a:buSzPts val="2400"/>
              <a:buFont typeface="Verdana"/>
              <a:buAutoNum type="arabicPeriod"/>
            </a:pPr>
            <a:r>
              <a:rPr lang="en" sz="2400"/>
              <a:t>Review current impact</a:t>
            </a:r>
            <a:endParaRPr sz="2400"/>
          </a:p>
          <a:p>
            <a:pPr indent="-412750" lvl="0" marL="457200" rtl="0" algn="l">
              <a:lnSpc>
                <a:spcPct val="115000"/>
              </a:lnSpc>
              <a:spcBef>
                <a:spcPts val="0"/>
              </a:spcBef>
              <a:spcAft>
                <a:spcPts val="0"/>
              </a:spcAft>
              <a:buClr>
                <a:schemeClr val="dk1"/>
              </a:buClr>
              <a:buSzPts val="2400"/>
              <a:buFont typeface="Verdana"/>
              <a:buAutoNum type="arabicPeriod"/>
            </a:pPr>
            <a:r>
              <a:rPr lang="en" sz="2400"/>
              <a:t>Decide what will happen if nothing happens</a:t>
            </a:r>
            <a:endParaRPr sz="2400"/>
          </a:p>
          <a:p>
            <a:pPr indent="-412750" lvl="0" marL="457200" rtl="0" algn="l">
              <a:lnSpc>
                <a:spcPct val="115000"/>
              </a:lnSpc>
              <a:spcBef>
                <a:spcPts val="0"/>
              </a:spcBef>
              <a:spcAft>
                <a:spcPts val="0"/>
              </a:spcAft>
              <a:buClr>
                <a:schemeClr val="dk1"/>
              </a:buClr>
              <a:buSzPts val="2400"/>
              <a:buFont typeface="Verdana"/>
              <a:buAutoNum type="arabicPeriod"/>
            </a:pPr>
            <a:r>
              <a:rPr lang="en" sz="2400"/>
              <a:t>Determine my own personal contribution</a:t>
            </a:r>
            <a:endParaRPr sz="2400"/>
          </a:p>
          <a:p>
            <a:pPr indent="-412750" lvl="0" marL="457200" rtl="0" algn="l">
              <a:lnSpc>
                <a:spcPct val="115000"/>
              </a:lnSpc>
              <a:spcBef>
                <a:spcPts val="0"/>
              </a:spcBef>
              <a:spcAft>
                <a:spcPts val="0"/>
              </a:spcAft>
              <a:buClr>
                <a:schemeClr val="dk1"/>
              </a:buClr>
              <a:buSzPts val="2400"/>
              <a:buFont typeface="Verdana"/>
              <a:buAutoNum type="arabicPeriod"/>
            </a:pPr>
            <a:r>
              <a:rPr lang="en" sz="2400"/>
              <a:t>Describe ideal outcome</a:t>
            </a:r>
            <a:endParaRPr sz="2400"/>
          </a:p>
          <a:p>
            <a:pPr indent="-412750" lvl="0" marL="457200" rtl="0" algn="l">
              <a:lnSpc>
                <a:spcPct val="115000"/>
              </a:lnSpc>
              <a:spcBef>
                <a:spcPts val="0"/>
              </a:spcBef>
              <a:spcAft>
                <a:spcPts val="0"/>
              </a:spcAft>
              <a:buClr>
                <a:schemeClr val="dk1"/>
              </a:buClr>
              <a:buSzPts val="2400"/>
              <a:buFont typeface="Verdana"/>
              <a:buAutoNum type="arabicPeriod"/>
            </a:pPr>
            <a:r>
              <a:rPr lang="en" sz="2400"/>
              <a:t>Commit to action</a:t>
            </a:r>
            <a:endParaRPr sz="2400"/>
          </a:p>
          <a:p>
            <a:pPr indent="0" lvl="0" marL="457200" rtl="0" algn="l">
              <a:lnSpc>
                <a:spcPct val="100000"/>
              </a:lnSpc>
              <a:spcBef>
                <a:spcPts val="0"/>
              </a:spcBef>
              <a:spcAft>
                <a:spcPts val="0"/>
              </a:spcAft>
              <a:buClr>
                <a:schemeClr val="dk1"/>
              </a:buClr>
              <a:buSzPts val="2400"/>
              <a:buNone/>
            </a:pPr>
            <a:r>
              <a:t/>
            </a:r>
            <a:endParaRPr sz="2400"/>
          </a:p>
        </p:txBody>
      </p:sp>
      <p:sp>
        <p:nvSpPr>
          <p:cNvPr id="883" name="Google Shape;883;p78"/>
          <p:cNvSpPr txBox="1"/>
          <p:nvPr/>
        </p:nvSpPr>
        <p:spPr>
          <a:xfrm>
            <a:off x="228600" y="6343200"/>
            <a:ext cx="5123400" cy="5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Verdana"/>
                <a:ea typeface="Verdana"/>
                <a:cs typeface="Verdana"/>
                <a:sym typeface="Verdana"/>
              </a:rPr>
              <a:t>Receiving and Giving Feedback by Elena Aguilar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79"/>
          <p:cNvSpPr txBox="1"/>
          <p:nvPr>
            <p:ph type="title"/>
          </p:nvPr>
        </p:nvSpPr>
        <p:spPr>
          <a:xfrm>
            <a:off x="457200" y="250507"/>
            <a:ext cx="8229600" cy="1325563"/>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44"/>
              <a:buFont typeface="Verdana"/>
              <a:buNone/>
            </a:pPr>
            <a:r>
              <a:rPr lang="en"/>
              <a:t>Create Group level </a:t>
            </a:r>
            <a:endParaRPr/>
          </a:p>
          <a:p>
            <a:pPr indent="0" lvl="0" marL="0" rtl="0" algn="ctr">
              <a:lnSpc>
                <a:spcPct val="90000"/>
              </a:lnSpc>
              <a:spcBef>
                <a:spcPts val="0"/>
              </a:spcBef>
              <a:spcAft>
                <a:spcPts val="0"/>
              </a:spcAft>
              <a:buClr>
                <a:schemeClr val="lt1"/>
              </a:buClr>
              <a:buSzPts val="4444"/>
              <a:buFont typeface="Verdana"/>
              <a:buNone/>
            </a:pPr>
            <a:r>
              <a:rPr lang="en"/>
              <a:t>Agreements and Processes</a:t>
            </a:r>
            <a:endParaRPr/>
          </a:p>
        </p:txBody>
      </p:sp>
      <p:sp>
        <p:nvSpPr>
          <p:cNvPr id="890" name="Google Shape;890;p79"/>
          <p:cNvSpPr txBox="1"/>
          <p:nvPr/>
        </p:nvSpPr>
        <p:spPr>
          <a:xfrm>
            <a:off x="531812" y="5619408"/>
            <a:ext cx="3582988" cy="657533"/>
          </a:xfrm>
          <a:prstGeom prst="rect">
            <a:avLst/>
          </a:prstGeom>
          <a:noFill/>
          <a:ln>
            <a:noFill/>
          </a:ln>
        </p:spPr>
        <p:txBody>
          <a:bodyPr anchorCtr="0" anchor="b" bIns="91425" lIns="91425" spcFirstLastPara="1" rIns="91425" wrap="square" tIns="91425">
            <a:normAutofit/>
          </a:bodyPr>
          <a:lstStyle/>
          <a:p>
            <a:pPr indent="0" lvl="0" marL="457200" marR="0" rtl="0" algn="l">
              <a:lnSpc>
                <a:spcPct val="90000"/>
              </a:lnSpc>
              <a:spcBef>
                <a:spcPts val="0"/>
              </a:spcBef>
              <a:spcAft>
                <a:spcPts val="600"/>
              </a:spcAft>
              <a:buClr>
                <a:srgbClr val="000000"/>
              </a:buClr>
              <a:buSzPts val="1420"/>
              <a:buFont typeface="Arial"/>
              <a:buNone/>
            </a:pPr>
            <a:r>
              <a:rPr b="0" i="0" lang="en" sz="800" u="none" cap="none" strike="noStrike">
                <a:solidFill>
                  <a:schemeClr val="dk1"/>
                </a:solidFill>
                <a:latin typeface="Verdana"/>
                <a:ea typeface="Verdana"/>
                <a:cs typeface="Verdana"/>
                <a:sym typeface="Verdana"/>
              </a:rPr>
              <a:t>(Prosocial: Using Evolutionary Science To Build Productive, Equitable, and Collaborative Groups; Atkins, Wilson, and Hayes)</a:t>
            </a:r>
            <a:endParaRPr b="0" i="0" sz="1800" u="none" cap="none" strike="noStrike">
              <a:solidFill>
                <a:schemeClr val="dk1"/>
              </a:solidFill>
              <a:latin typeface="Verdana"/>
              <a:ea typeface="Verdana"/>
              <a:cs typeface="Verdana"/>
              <a:sym typeface="Verdana"/>
            </a:endParaRPr>
          </a:p>
        </p:txBody>
      </p:sp>
      <p:sp>
        <p:nvSpPr>
          <p:cNvPr id="891" name="Google Shape;891;p79"/>
          <p:cNvSpPr txBox="1"/>
          <p:nvPr>
            <p:ph idx="2" type="body"/>
          </p:nvPr>
        </p:nvSpPr>
        <p:spPr>
          <a:xfrm>
            <a:off x="531812" y="1944896"/>
            <a:ext cx="4040188" cy="36745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360"/>
              </a:spcBef>
              <a:spcAft>
                <a:spcPts val="0"/>
              </a:spcAft>
              <a:buClr>
                <a:schemeClr val="dk1"/>
              </a:buClr>
              <a:buSzPts val="1800"/>
              <a:buNone/>
            </a:pPr>
            <a:r>
              <a:t/>
            </a:r>
            <a:endParaRPr/>
          </a:p>
          <a:p>
            <a:pPr indent="-381000" lvl="0" marL="457200" rtl="0" algn="l">
              <a:lnSpc>
                <a:spcPct val="90000"/>
              </a:lnSpc>
              <a:spcBef>
                <a:spcPts val="360"/>
              </a:spcBef>
              <a:spcAft>
                <a:spcPts val="0"/>
              </a:spcAft>
              <a:buClr>
                <a:schemeClr val="dk1"/>
              </a:buClr>
              <a:buSzPts val="2400"/>
              <a:buChar char="•"/>
            </a:pPr>
            <a:r>
              <a:rPr lang="en"/>
              <a:t>Principles and processes that support the work</a:t>
            </a:r>
            <a:endParaRPr/>
          </a:p>
          <a:p>
            <a:pPr indent="0" lvl="0" marL="457200" rtl="0" algn="l">
              <a:lnSpc>
                <a:spcPct val="90000"/>
              </a:lnSpc>
              <a:spcBef>
                <a:spcPts val="360"/>
              </a:spcBef>
              <a:spcAft>
                <a:spcPts val="0"/>
              </a:spcAft>
              <a:buClr>
                <a:schemeClr val="dk1"/>
              </a:buClr>
              <a:buSzPts val="1800"/>
              <a:buNone/>
            </a:pPr>
            <a:r>
              <a:t/>
            </a:r>
            <a:endParaRPr/>
          </a:p>
          <a:p>
            <a:pPr indent="-381000" lvl="0" marL="457200" rtl="0" algn="l">
              <a:lnSpc>
                <a:spcPct val="90000"/>
              </a:lnSpc>
              <a:spcBef>
                <a:spcPts val="360"/>
              </a:spcBef>
              <a:spcAft>
                <a:spcPts val="0"/>
              </a:spcAft>
              <a:buClr>
                <a:schemeClr val="dk1"/>
              </a:buClr>
              <a:buSzPts val="2400"/>
              <a:buChar char="•"/>
            </a:pPr>
            <a:r>
              <a:rPr lang="en"/>
              <a:t>Knowing and coaching what the processes are for conflict resolution and teaming practices</a:t>
            </a:r>
            <a:endParaRPr/>
          </a:p>
          <a:p>
            <a:pPr indent="0" lvl="0" marL="457200" rtl="0" algn="l">
              <a:lnSpc>
                <a:spcPct val="90000"/>
              </a:lnSpc>
              <a:spcBef>
                <a:spcPts val="360"/>
              </a:spcBef>
              <a:spcAft>
                <a:spcPts val="0"/>
              </a:spcAft>
              <a:buClr>
                <a:schemeClr val="dk1"/>
              </a:buClr>
              <a:buSzPts val="1800"/>
              <a:buNone/>
            </a:pPr>
            <a:r>
              <a:t/>
            </a:r>
            <a:endParaRPr/>
          </a:p>
        </p:txBody>
      </p:sp>
      <p:pic>
        <p:nvPicPr>
          <p:cNvPr descr="A group of hands giving thumbs up&#10;&#10;Description automatically generated" id="892" name="Google Shape;892;p79"/>
          <p:cNvPicPr preferRelativeResize="0"/>
          <p:nvPr/>
        </p:nvPicPr>
        <p:blipFill rotWithShape="1">
          <a:blip r:embed="rId3">
            <a:alphaModFix/>
          </a:blip>
          <a:srcRect b="-2" l="0" r="0" t="0"/>
          <a:stretch/>
        </p:blipFill>
        <p:spPr>
          <a:xfrm>
            <a:off x="5100775" y="2478201"/>
            <a:ext cx="3452450" cy="31412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80"/>
          <p:cNvSpPr txBox="1"/>
          <p:nvPr>
            <p:ph type="title"/>
          </p:nvPr>
        </p:nvSpPr>
        <p:spPr>
          <a:xfrm>
            <a:off x="914400" y="273050"/>
            <a:ext cx="2551113" cy="1162050"/>
          </a:xfrm>
          <a:prstGeom prst="rect">
            <a:avLst/>
          </a:prstGeom>
          <a:solidFill>
            <a:schemeClr val="lt1"/>
          </a:solid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b="0" lang="en">
                <a:latin typeface="Verdana"/>
                <a:ea typeface="Verdana"/>
                <a:cs typeface="Verdana"/>
                <a:sym typeface="Verdana"/>
              </a:rPr>
              <a:t>Hearing or Listening?</a:t>
            </a:r>
            <a:endParaRPr/>
          </a:p>
        </p:txBody>
      </p:sp>
      <p:sp>
        <p:nvSpPr>
          <p:cNvPr id="899" name="Google Shape;899;p80"/>
          <p:cNvSpPr txBox="1"/>
          <p:nvPr/>
        </p:nvSpPr>
        <p:spPr>
          <a:xfrm>
            <a:off x="457200" y="1451304"/>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dk1"/>
              </a:buClr>
              <a:buSzPts val="2400"/>
              <a:buFont typeface="Verdana"/>
              <a:buNone/>
            </a:pPr>
            <a:r>
              <a:t/>
            </a:r>
            <a:endParaRPr b="0" i="0" sz="2400" u="none" cap="none" strike="noStrike">
              <a:solidFill>
                <a:schemeClr val="lt1"/>
              </a:solidFill>
              <a:latin typeface="Verdana"/>
              <a:ea typeface="Verdana"/>
              <a:cs typeface="Verdana"/>
              <a:sym typeface="Verdana"/>
            </a:endParaRPr>
          </a:p>
          <a:p>
            <a:pPr indent="0" lvl="0" marL="0" marR="0" rtl="0" algn="l">
              <a:lnSpc>
                <a:spcPct val="90000"/>
              </a:lnSpc>
              <a:spcBef>
                <a:spcPts val="1000"/>
              </a:spcBef>
              <a:spcAft>
                <a:spcPts val="0"/>
              </a:spcAft>
              <a:buClr>
                <a:schemeClr val="lt1"/>
              </a:buClr>
              <a:buSzPts val="1100"/>
              <a:buFont typeface="Verdana"/>
              <a:buNone/>
            </a:pPr>
            <a:r>
              <a:rPr b="0" i="0" lang="en" sz="1100" u="none" cap="none" strike="noStrike">
                <a:solidFill>
                  <a:schemeClr val="lt1"/>
                </a:solidFill>
                <a:latin typeface="Verdana"/>
                <a:ea typeface="Verdana"/>
                <a:cs typeface="Verdana"/>
                <a:sym typeface="Verdana"/>
              </a:rPr>
              <a:t>Prosocial: Using Evolutionary Science To Build Productive, Equitable, and Collaborative Groups; Atkins, Wilson, and Hayes, pg. 188)</a:t>
            </a:r>
            <a:endParaRPr b="0" i="0" sz="1800" u="none" cap="none" strike="noStrike">
              <a:solidFill>
                <a:schemeClr val="dk1"/>
              </a:solidFill>
              <a:latin typeface="Verdana"/>
              <a:ea typeface="Verdana"/>
              <a:cs typeface="Verdana"/>
              <a:sym typeface="Verdana"/>
            </a:endParaRPr>
          </a:p>
        </p:txBody>
      </p:sp>
      <p:pic>
        <p:nvPicPr>
          <p:cNvPr descr="A person holding her hand to her ear&#10;&#10;Description automatically generated" id="900" name="Google Shape;900;p80"/>
          <p:cNvPicPr preferRelativeResize="0"/>
          <p:nvPr/>
        </p:nvPicPr>
        <p:blipFill rotWithShape="1">
          <a:blip r:embed="rId3">
            <a:alphaModFix/>
          </a:blip>
          <a:srcRect b="0" l="0" r="0" t="0"/>
          <a:stretch/>
        </p:blipFill>
        <p:spPr>
          <a:xfrm>
            <a:off x="457200" y="2145590"/>
            <a:ext cx="3008313" cy="2566820"/>
          </a:xfrm>
          <a:prstGeom prst="rect">
            <a:avLst/>
          </a:prstGeom>
          <a:noFill/>
          <a:ln>
            <a:noFill/>
          </a:ln>
        </p:spPr>
      </p:pic>
      <p:sp>
        <p:nvSpPr>
          <p:cNvPr id="901" name="Google Shape;901;p80"/>
          <p:cNvSpPr txBox="1"/>
          <p:nvPr/>
        </p:nvSpPr>
        <p:spPr>
          <a:xfrm>
            <a:off x="457156" y="4497000"/>
            <a:ext cx="3008400" cy="3385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800"/>
              <a:buFont typeface="Verdana"/>
              <a:buNone/>
            </a:pPr>
            <a:r>
              <a:rPr b="0" i="0" lang="en" sz="800" u="sng" cap="none" strike="noStrike">
                <a:solidFill>
                  <a:schemeClr val="dk1"/>
                </a:solidFill>
                <a:latin typeface="Verdana"/>
                <a:ea typeface="Verdana"/>
                <a:cs typeface="Verdana"/>
                <a:sym typeface="Verdana"/>
                <a:hlinkClick r:id="rId4">
                  <a:extLst>
                    <a:ext uri="{A12FA001-AC4F-418D-AE19-62706E023703}">
                      <ahyp:hlinkClr val="tx"/>
                    </a:ext>
                  </a:extLst>
                </a:hlinkClick>
              </a:rPr>
              <a:t>This Photo</a:t>
            </a:r>
            <a:r>
              <a:rPr b="0" i="0" lang="en" sz="800" u="none" cap="none" strike="noStrike">
                <a:solidFill>
                  <a:schemeClr val="dk1"/>
                </a:solidFill>
                <a:latin typeface="Verdana"/>
                <a:ea typeface="Verdana"/>
                <a:cs typeface="Verdana"/>
                <a:sym typeface="Verdana"/>
              </a:rPr>
              <a:t> by Unknown Author is licensed under </a:t>
            </a:r>
            <a:r>
              <a:rPr b="0" i="0" lang="en" sz="800" u="sng" cap="none" strike="noStrike">
                <a:solidFill>
                  <a:schemeClr val="dk1"/>
                </a:solidFill>
                <a:latin typeface="Verdana"/>
                <a:ea typeface="Verdana"/>
                <a:cs typeface="Verdana"/>
                <a:sym typeface="Verdana"/>
                <a:hlinkClick r:id="rId5">
                  <a:extLst>
                    <a:ext uri="{A12FA001-AC4F-418D-AE19-62706E023703}">
                      <ahyp:hlinkClr val="tx"/>
                    </a:ext>
                  </a:extLst>
                </a:hlinkClick>
              </a:rPr>
              <a:t>CC BY-NC-ND</a:t>
            </a:r>
            <a:endParaRPr b="0" i="0" sz="800" u="none" cap="none" strike="noStrike">
              <a:solidFill>
                <a:schemeClr val="dk1"/>
              </a:solidFill>
              <a:latin typeface="Verdana"/>
              <a:ea typeface="Verdana"/>
              <a:cs typeface="Verdana"/>
              <a:sym typeface="Verdana"/>
            </a:endParaRPr>
          </a:p>
        </p:txBody>
      </p:sp>
      <p:sp>
        <p:nvSpPr>
          <p:cNvPr id="902" name="Google Shape;902;p80"/>
          <p:cNvSpPr txBox="1"/>
          <p:nvPr>
            <p:ph idx="1" type="body"/>
          </p:nvPr>
        </p:nvSpPr>
        <p:spPr>
          <a:xfrm>
            <a:off x="3575050" y="273051"/>
            <a:ext cx="5111750" cy="5674828"/>
          </a:xfrm>
          <a:prstGeom prst="rect">
            <a:avLst/>
          </a:prstGeom>
          <a:solidFill>
            <a:schemeClr val="lt1"/>
          </a:solidFill>
          <a:ln cap="flat" cmpd="sng" w="38100">
            <a:solidFill>
              <a:srgbClr val="003369"/>
            </a:solidFill>
            <a:prstDash val="dash"/>
            <a:round/>
            <a:headEnd len="sm" w="sm" type="none"/>
            <a:tailEnd len="sm" w="sm" type="none"/>
          </a:ln>
        </p:spPr>
        <p:txBody>
          <a:bodyPr anchorCtr="0" anchor="ctr" bIns="45700" lIns="91425" spcFirstLastPara="1" rIns="91425" wrap="square" tIns="45700">
            <a:normAutofit/>
          </a:bodyPr>
          <a:lstStyle/>
          <a:p>
            <a:pPr indent="0" lvl="0" marL="457200" rtl="0" algn="l">
              <a:lnSpc>
                <a:spcPct val="100000"/>
              </a:lnSpc>
              <a:spcBef>
                <a:spcPts val="360"/>
              </a:spcBef>
              <a:spcAft>
                <a:spcPts val="0"/>
              </a:spcAft>
              <a:buSzPts val="3200"/>
              <a:buNone/>
            </a:pPr>
            <a:r>
              <a:rPr lang="en" sz="2000"/>
              <a:t>“An integrative, collaborative orientation does not require sacrificing one's own needs; they are just as important as anyone else’s and need to be taken into account. Being able to decenter from oneself as the center of experience, and focusing on the quality of any relationship and its workability for achieving purpose, increases the possibilities for different forms of relating and the likelihood that others involved in the conversation will engage and participate.”</a:t>
            </a:r>
            <a:endParaRPr sz="20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pic>
        <p:nvPicPr>
          <p:cNvPr descr="A book cover of a book&#10;&#10;Description automatically generated" id="907" name="Google Shape;907;p81"/>
          <p:cNvPicPr preferRelativeResize="0"/>
          <p:nvPr/>
        </p:nvPicPr>
        <p:blipFill rotWithShape="1">
          <a:blip r:embed="rId3">
            <a:alphaModFix/>
          </a:blip>
          <a:srcRect b="0" l="0" r="0" t="0"/>
          <a:stretch/>
        </p:blipFill>
        <p:spPr>
          <a:xfrm>
            <a:off x="2680336" y="1600201"/>
            <a:ext cx="3783329" cy="4571999"/>
          </a:xfrm>
          <a:prstGeom prst="rect">
            <a:avLst/>
          </a:prstGeom>
          <a:noFill/>
          <a:ln>
            <a:noFill/>
          </a:ln>
        </p:spPr>
      </p:pic>
      <p:sp>
        <p:nvSpPr>
          <p:cNvPr id="908" name="Google Shape;908;p81"/>
          <p:cNvSpPr txBox="1"/>
          <p:nvPr>
            <p:ph idx="4294967295" type="title"/>
          </p:nvPr>
        </p:nvSpPr>
        <p:spPr>
          <a:xfrm>
            <a:off x="381000" y="3810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lt1"/>
              </a:buClr>
              <a:buSzPts val="4000"/>
              <a:buFont typeface="Verdana"/>
              <a:buNone/>
            </a:pPr>
            <a:r>
              <a:rPr b="0" i="0" lang="en" sz="4000" u="none" cap="none" strike="noStrike">
                <a:solidFill>
                  <a:schemeClr val="lt1"/>
                </a:solidFill>
                <a:latin typeface="Verdana"/>
                <a:ea typeface="Verdana"/>
                <a:cs typeface="Verdana"/>
                <a:sym typeface="Verdana"/>
              </a:rPr>
              <a:t>THE ART….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descr="circle cycle of six core components" id="914" name="Google Shape;914;p82"/>
          <p:cNvSpPr/>
          <p:nvPr/>
        </p:nvSpPr>
        <p:spPr>
          <a:xfrm>
            <a:off x="2563533" y="2071288"/>
            <a:ext cx="3977700" cy="3977700"/>
          </a:xfrm>
          <a:prstGeom prst="blockArc">
            <a:avLst>
              <a:gd fmla="val 12600000" name="adj1"/>
              <a:gd fmla="val 162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15" name="Google Shape;915;p82"/>
          <p:cNvSpPr/>
          <p:nvPr/>
        </p:nvSpPr>
        <p:spPr>
          <a:xfrm>
            <a:off x="2528263" y="1803075"/>
            <a:ext cx="3977700" cy="3977700"/>
          </a:xfrm>
          <a:prstGeom prst="blockArc">
            <a:avLst>
              <a:gd fmla="val 9000000" name="adj1"/>
              <a:gd fmla="val 126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16" name="Google Shape;916;p82"/>
          <p:cNvSpPr/>
          <p:nvPr/>
        </p:nvSpPr>
        <p:spPr>
          <a:xfrm>
            <a:off x="2528263" y="1803075"/>
            <a:ext cx="3977700" cy="3977700"/>
          </a:xfrm>
          <a:prstGeom prst="blockArc">
            <a:avLst>
              <a:gd fmla="val 5400000" name="adj1"/>
              <a:gd fmla="val 90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17" name="Google Shape;917;p82"/>
          <p:cNvSpPr/>
          <p:nvPr/>
        </p:nvSpPr>
        <p:spPr>
          <a:xfrm>
            <a:off x="2528263" y="1803075"/>
            <a:ext cx="3977700" cy="3977700"/>
          </a:xfrm>
          <a:prstGeom prst="blockArc">
            <a:avLst>
              <a:gd fmla="val 1800000" name="adj1"/>
              <a:gd fmla="val 54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18" name="Google Shape;918;p82"/>
          <p:cNvSpPr/>
          <p:nvPr/>
        </p:nvSpPr>
        <p:spPr>
          <a:xfrm>
            <a:off x="2528263" y="1803075"/>
            <a:ext cx="3977700" cy="3977700"/>
          </a:xfrm>
          <a:prstGeom prst="blockArc">
            <a:avLst>
              <a:gd fmla="val 19800000" name="adj1"/>
              <a:gd fmla="val 18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19" name="Google Shape;919;p82"/>
          <p:cNvSpPr/>
          <p:nvPr/>
        </p:nvSpPr>
        <p:spPr>
          <a:xfrm>
            <a:off x="2528263" y="1803075"/>
            <a:ext cx="3977700" cy="3977700"/>
          </a:xfrm>
          <a:prstGeom prst="blockArc">
            <a:avLst>
              <a:gd fmla="val 16200000" name="adj1"/>
              <a:gd fmla="val 19800000" name="adj2"/>
              <a:gd fmla="val 4531" name="adj3"/>
            </a:avLst>
          </a:prstGeom>
          <a:solidFill>
            <a:srgbClr val="EEB5A7"/>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descr="an orange circle inside a bigger circle" id="920" name="Google Shape;920;p82"/>
          <p:cNvSpPr/>
          <p:nvPr/>
        </p:nvSpPr>
        <p:spPr>
          <a:xfrm>
            <a:off x="3623043" y="2897855"/>
            <a:ext cx="1788300" cy="1788300"/>
          </a:xfrm>
          <a:prstGeom prst="ellipse">
            <a:avLst/>
          </a:prstGeom>
          <a:solidFill>
            <a:srgbClr val="E4650B"/>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1" name="Google Shape;921;p82"/>
          <p:cNvSpPr txBox="1"/>
          <p:nvPr/>
        </p:nvSpPr>
        <p:spPr>
          <a:xfrm>
            <a:off x="3884887" y="3251358"/>
            <a:ext cx="1264500" cy="1264500"/>
          </a:xfrm>
          <a:prstGeom prst="rect">
            <a:avLst/>
          </a:prstGeom>
          <a:noFill/>
          <a:ln>
            <a:noFill/>
          </a:ln>
        </p:spPr>
        <p:txBody>
          <a:bodyPr anchorCtr="0" anchor="ctr" bIns="28575" lIns="28575" spcFirstLastPara="1" rIns="28575" wrap="square" tIns="28575">
            <a:noAutofit/>
          </a:bodyPr>
          <a:lstStyle/>
          <a:p>
            <a:pPr indent="0" lvl="0" marL="0" marR="0" rtl="0" algn="ctr">
              <a:lnSpc>
                <a:spcPct val="90000"/>
              </a:lnSpc>
              <a:spcBef>
                <a:spcPts val="0"/>
              </a:spcBef>
              <a:spcAft>
                <a:spcPts val="0"/>
              </a:spcAft>
              <a:buClr>
                <a:srgbClr val="000000"/>
              </a:buClr>
              <a:buSzPts val="2400"/>
              <a:buFont typeface="Arial"/>
              <a:buNone/>
            </a:pPr>
            <a:r>
              <a:rPr b="0" i="0" lang="en" sz="2400" u="none" cap="none" strike="noStrike">
                <a:solidFill>
                  <a:schemeClr val="dk1"/>
                </a:solidFill>
                <a:latin typeface="Verdana"/>
                <a:ea typeface="Verdana"/>
                <a:cs typeface="Verdana"/>
                <a:sym typeface="Verdana"/>
              </a:rPr>
              <a:t>Whole Child</a:t>
            </a:r>
            <a:endParaRPr b="0" i="0" sz="2400" u="none" cap="none" strike="noStrike">
              <a:solidFill>
                <a:schemeClr val="dk1"/>
              </a:solidFill>
              <a:latin typeface="Verdana"/>
              <a:ea typeface="Verdana"/>
              <a:cs typeface="Verdana"/>
              <a:sym typeface="Verdana"/>
            </a:endParaRPr>
          </a:p>
          <a:p>
            <a:pPr indent="0" lvl="0" marL="0" marR="0" rtl="0" algn="l">
              <a:lnSpc>
                <a:spcPct val="90000"/>
              </a:lnSpc>
              <a:spcBef>
                <a:spcPts val="0"/>
              </a:spcBef>
              <a:spcAft>
                <a:spcPts val="0"/>
              </a:spcAft>
              <a:buClr>
                <a:srgbClr val="000000"/>
              </a:buClr>
              <a:buSzPts val="2250"/>
              <a:buFont typeface="Arial"/>
              <a:buNone/>
            </a:pPr>
            <a:r>
              <a:t/>
            </a:r>
            <a:endParaRPr b="0" i="0" sz="2250" u="none" cap="none" strike="noStrike">
              <a:solidFill>
                <a:schemeClr val="lt1"/>
              </a:solidFill>
              <a:latin typeface="Open Sans"/>
              <a:ea typeface="Open Sans"/>
              <a:cs typeface="Open Sans"/>
              <a:sym typeface="Open Sans"/>
            </a:endParaRPr>
          </a:p>
        </p:txBody>
      </p:sp>
      <p:sp>
        <p:nvSpPr>
          <p:cNvPr descr="a blue circle with text" id="922" name="Google Shape;922;p82"/>
          <p:cNvSpPr/>
          <p:nvPr/>
        </p:nvSpPr>
        <p:spPr>
          <a:xfrm>
            <a:off x="3965347" y="1248649"/>
            <a:ext cx="1251600" cy="1251600"/>
          </a:xfrm>
          <a:prstGeom prst="ellipse">
            <a:avLst/>
          </a:prstGeom>
          <a:solidFill>
            <a:schemeClr val="accent2"/>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3" name="Google Shape;923;p82"/>
          <p:cNvSpPr txBox="1"/>
          <p:nvPr/>
        </p:nvSpPr>
        <p:spPr>
          <a:xfrm>
            <a:off x="4039571" y="1435306"/>
            <a:ext cx="10683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Aligned Organizational Structure</a:t>
            </a:r>
            <a:endParaRPr b="0" i="0" sz="1100" u="none" cap="none" strike="noStrike">
              <a:solidFill>
                <a:schemeClr val="dk1"/>
              </a:solidFill>
              <a:latin typeface="Verdana"/>
              <a:ea typeface="Verdana"/>
              <a:cs typeface="Verdana"/>
              <a:sym typeface="Verdana"/>
            </a:endParaRPr>
          </a:p>
        </p:txBody>
      </p:sp>
      <p:sp>
        <p:nvSpPr>
          <p:cNvPr descr="a lavender circle with text" id="924" name="Google Shape;924;p82"/>
          <p:cNvSpPr/>
          <p:nvPr/>
        </p:nvSpPr>
        <p:spPr>
          <a:xfrm>
            <a:off x="5574652" y="2194179"/>
            <a:ext cx="1251600" cy="1251600"/>
          </a:xfrm>
          <a:prstGeom prst="ellipse">
            <a:avLst/>
          </a:prstGeom>
          <a:solidFill>
            <a:srgbClr val="B4A7D6"/>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5" name="Google Shape;925;p82"/>
          <p:cNvSpPr txBox="1"/>
          <p:nvPr/>
        </p:nvSpPr>
        <p:spPr>
          <a:xfrm>
            <a:off x="5757961" y="2377488"/>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Data Informed Decision Making</a:t>
            </a:r>
            <a:endParaRPr b="0" i="0" sz="1100" u="none" cap="none" strike="noStrike">
              <a:solidFill>
                <a:schemeClr val="dk1"/>
              </a:solidFill>
              <a:latin typeface="Verdana"/>
              <a:ea typeface="Verdana"/>
              <a:cs typeface="Verdana"/>
              <a:sym typeface="Verdana"/>
            </a:endParaRPr>
          </a:p>
        </p:txBody>
      </p:sp>
      <p:sp>
        <p:nvSpPr>
          <p:cNvPr descr="a red circle with text" id="926" name="Google Shape;926;p82"/>
          <p:cNvSpPr/>
          <p:nvPr/>
        </p:nvSpPr>
        <p:spPr>
          <a:xfrm>
            <a:off x="5574652" y="4137982"/>
            <a:ext cx="1251600" cy="1251600"/>
          </a:xfrm>
          <a:prstGeom prst="ellipse">
            <a:avLst/>
          </a:prstGeom>
          <a:solidFill>
            <a:srgbClr val="E06666"/>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7" name="Google Shape;927;p82"/>
          <p:cNvSpPr txBox="1"/>
          <p:nvPr/>
        </p:nvSpPr>
        <p:spPr>
          <a:xfrm>
            <a:off x="5757961" y="4321292"/>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Evidence Based Practices</a:t>
            </a:r>
            <a:endParaRPr b="0" i="0" sz="1100" u="none" cap="none" strike="noStrike">
              <a:solidFill>
                <a:schemeClr val="dk1"/>
              </a:solidFill>
              <a:latin typeface="Verdana"/>
              <a:ea typeface="Verdana"/>
              <a:cs typeface="Verdana"/>
              <a:sym typeface="Verdana"/>
            </a:endParaRPr>
          </a:p>
        </p:txBody>
      </p:sp>
      <p:sp>
        <p:nvSpPr>
          <p:cNvPr descr="a green circle with text" id="928" name="Google Shape;928;p82"/>
          <p:cNvSpPr/>
          <p:nvPr/>
        </p:nvSpPr>
        <p:spPr>
          <a:xfrm>
            <a:off x="3891268" y="5109884"/>
            <a:ext cx="1251600" cy="1251600"/>
          </a:xfrm>
          <a:prstGeom prst="ellipse">
            <a:avLst/>
          </a:prstGeom>
          <a:solidFill>
            <a:srgbClr val="93C47D"/>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29" name="Google Shape;929;p82"/>
          <p:cNvSpPr txBox="1"/>
          <p:nvPr/>
        </p:nvSpPr>
        <p:spPr>
          <a:xfrm>
            <a:off x="3982913" y="5267050"/>
            <a:ext cx="10683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Family, School, Community Partnerships</a:t>
            </a:r>
            <a:endParaRPr b="0" i="0" sz="1100" u="none" cap="none" strike="noStrike">
              <a:solidFill>
                <a:schemeClr val="dk1"/>
              </a:solidFill>
              <a:latin typeface="Verdana"/>
              <a:ea typeface="Verdana"/>
              <a:cs typeface="Verdana"/>
              <a:sym typeface="Verdana"/>
            </a:endParaRPr>
          </a:p>
        </p:txBody>
      </p:sp>
      <p:sp>
        <p:nvSpPr>
          <p:cNvPr descr="a rose-colored circle with text" id="930" name="Google Shape;930;p82"/>
          <p:cNvSpPr/>
          <p:nvPr/>
        </p:nvSpPr>
        <p:spPr>
          <a:xfrm>
            <a:off x="2207885" y="4137982"/>
            <a:ext cx="1251600" cy="1251600"/>
          </a:xfrm>
          <a:prstGeom prst="ellipse">
            <a:avLst/>
          </a:prstGeom>
          <a:solidFill>
            <a:srgbClr val="C27BA0"/>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31" name="Google Shape;931;p82"/>
          <p:cNvSpPr txBox="1"/>
          <p:nvPr/>
        </p:nvSpPr>
        <p:spPr>
          <a:xfrm>
            <a:off x="2391195" y="4321292"/>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Monitoring Student Progress</a:t>
            </a:r>
            <a:endParaRPr b="0" i="0" sz="1100" u="none" cap="none" strike="noStrike">
              <a:solidFill>
                <a:schemeClr val="dk1"/>
              </a:solidFill>
              <a:latin typeface="Verdana"/>
              <a:ea typeface="Verdana"/>
              <a:cs typeface="Verdana"/>
              <a:sym typeface="Verdana"/>
            </a:endParaRPr>
          </a:p>
        </p:txBody>
      </p:sp>
      <p:sp>
        <p:nvSpPr>
          <p:cNvPr descr="a teal circle with text" id="932" name="Google Shape;932;p82"/>
          <p:cNvSpPr/>
          <p:nvPr/>
        </p:nvSpPr>
        <p:spPr>
          <a:xfrm>
            <a:off x="2207885" y="2194179"/>
            <a:ext cx="1251600" cy="1251600"/>
          </a:xfrm>
          <a:prstGeom prst="ellipse">
            <a:avLst/>
          </a:prstGeom>
          <a:solidFill>
            <a:srgbClr val="76A5AF"/>
          </a:solidFill>
          <a:ln cap="flat" cmpd="sng" w="12700">
            <a:solidFill>
              <a:schemeClr val="lt1"/>
            </a:solidFill>
            <a:prstDash val="solid"/>
            <a:miter lim="800000"/>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933" name="Google Shape;933;p82"/>
          <p:cNvSpPr txBox="1"/>
          <p:nvPr/>
        </p:nvSpPr>
        <p:spPr>
          <a:xfrm>
            <a:off x="2391195" y="2377488"/>
            <a:ext cx="885000" cy="885000"/>
          </a:xfrm>
          <a:prstGeom prst="rect">
            <a:avLst/>
          </a:prstGeom>
          <a:noFill/>
          <a:ln>
            <a:noFill/>
          </a:ln>
        </p:spPr>
        <p:txBody>
          <a:bodyPr anchorCtr="0" anchor="ctr" bIns="12375" lIns="12375" spcFirstLastPara="1" rIns="12375" wrap="square" tIns="12375">
            <a:noAutofit/>
          </a:bodyPr>
          <a:lstStyle/>
          <a:p>
            <a:pPr indent="0" lvl="0" marL="0" marR="0" rtl="0" algn="ctr">
              <a:lnSpc>
                <a:spcPct val="90000"/>
              </a:lnSpc>
              <a:spcBef>
                <a:spcPts val="0"/>
              </a:spcBef>
              <a:spcAft>
                <a:spcPts val="0"/>
              </a:spcAft>
              <a:buClr>
                <a:srgbClr val="000000"/>
              </a:buClr>
              <a:buSzPts val="1100"/>
              <a:buFont typeface="Arial"/>
              <a:buNone/>
            </a:pPr>
            <a:r>
              <a:rPr b="0" i="0" lang="en" sz="1100" u="none" cap="none" strike="noStrike">
                <a:solidFill>
                  <a:schemeClr val="dk1"/>
                </a:solidFill>
                <a:latin typeface="Verdana"/>
                <a:ea typeface="Verdana"/>
                <a:cs typeface="Verdana"/>
                <a:sym typeface="Verdana"/>
              </a:rPr>
              <a:t>Evaluation of Process</a:t>
            </a:r>
            <a:endParaRPr b="0" i="0" sz="1100" u="none" cap="none" strike="noStrike">
              <a:solidFill>
                <a:schemeClr val="dk1"/>
              </a:solidFill>
              <a:latin typeface="Verdana"/>
              <a:ea typeface="Verdana"/>
              <a:cs typeface="Verdana"/>
              <a:sym typeface="Verdana"/>
            </a:endParaRPr>
          </a:p>
        </p:txBody>
      </p:sp>
      <p:sp>
        <p:nvSpPr>
          <p:cNvPr id="934" name="Google Shape;934;p82"/>
          <p:cNvSpPr txBox="1"/>
          <p:nvPr/>
        </p:nvSpPr>
        <p:spPr>
          <a:xfrm>
            <a:off x="6051192" y="1141558"/>
            <a:ext cx="2871900" cy="985200"/>
          </a:xfrm>
          <a:prstGeom prst="rect">
            <a:avLst/>
          </a:prstGeom>
          <a:solidFill>
            <a:schemeClr val="accent2"/>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Leadership &amp; Teaming</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Planning</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Communication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Aligned Definitions &amp; Resources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Professional Learning &amp; Coaching </a:t>
            </a:r>
            <a:endParaRPr b="1" i="0" sz="1100" u="none" cap="none" strike="noStrike">
              <a:solidFill>
                <a:srgbClr val="000000"/>
              </a:solidFill>
              <a:latin typeface="Verdana"/>
              <a:ea typeface="Verdana"/>
              <a:cs typeface="Verdana"/>
              <a:sym typeface="Verdana"/>
            </a:endParaRPr>
          </a:p>
        </p:txBody>
      </p:sp>
      <p:sp>
        <p:nvSpPr>
          <p:cNvPr id="935" name="Google Shape;935;p82"/>
          <p:cNvSpPr txBox="1"/>
          <p:nvPr/>
        </p:nvSpPr>
        <p:spPr>
          <a:xfrm>
            <a:off x="6998931" y="2720454"/>
            <a:ext cx="1924200" cy="1062000"/>
          </a:xfrm>
          <a:prstGeom prst="rect">
            <a:avLst/>
          </a:prstGeom>
          <a:solidFill>
            <a:srgbClr val="D9D2E9"/>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Data Systems</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Decision Making Process</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Meeting Structures &amp; DIDM </a:t>
            </a:r>
            <a:endParaRPr b="1" i="0" sz="1200" u="none" cap="none" strike="noStrike">
              <a:solidFill>
                <a:srgbClr val="000000"/>
              </a:solidFill>
              <a:latin typeface="Verdana"/>
              <a:ea typeface="Verdana"/>
              <a:cs typeface="Verdana"/>
              <a:sym typeface="Verdana"/>
            </a:endParaRPr>
          </a:p>
        </p:txBody>
      </p:sp>
      <p:sp>
        <p:nvSpPr>
          <p:cNvPr id="936" name="Google Shape;936;p82"/>
          <p:cNvSpPr txBox="1"/>
          <p:nvPr/>
        </p:nvSpPr>
        <p:spPr>
          <a:xfrm>
            <a:off x="6923194" y="4763841"/>
            <a:ext cx="2105100" cy="1323600"/>
          </a:xfrm>
          <a:prstGeom prst="rect">
            <a:avLst/>
          </a:prstGeom>
          <a:solidFill>
            <a:srgbClr val="E06666"/>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Quality Core Instruction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Aligned Instructional Interventions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Continuum of Supports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Fidelity of Practices</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Capacity for Coaching &amp; Professional Learning </a:t>
            </a:r>
            <a:endParaRPr b="1" i="0" sz="1100" u="none" cap="none" strike="noStrike">
              <a:solidFill>
                <a:srgbClr val="000000"/>
              </a:solidFill>
              <a:latin typeface="Verdana"/>
              <a:ea typeface="Verdana"/>
              <a:cs typeface="Verdana"/>
              <a:sym typeface="Verdana"/>
            </a:endParaRPr>
          </a:p>
        </p:txBody>
      </p:sp>
      <p:sp>
        <p:nvSpPr>
          <p:cNvPr id="937" name="Google Shape;937;p82"/>
          <p:cNvSpPr txBox="1"/>
          <p:nvPr/>
        </p:nvSpPr>
        <p:spPr>
          <a:xfrm>
            <a:off x="872134" y="5793367"/>
            <a:ext cx="2454300" cy="646500"/>
          </a:xfrm>
          <a:prstGeom prst="rect">
            <a:avLst/>
          </a:prstGeom>
          <a:solidFill>
            <a:srgbClr val="93C47D"/>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Communication</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Cultural &amp; Linguistic Responsiveness</a:t>
            </a:r>
            <a:endParaRPr b="1" i="0" sz="1100" u="none" cap="none" strike="noStrike">
              <a:solidFill>
                <a:srgbClr val="000000"/>
              </a:solidFill>
              <a:latin typeface="Verdana"/>
              <a:ea typeface="Verdana"/>
              <a:cs typeface="Verdana"/>
              <a:sym typeface="Verdana"/>
            </a:endParaRPr>
          </a:p>
        </p:txBody>
      </p:sp>
      <p:sp>
        <p:nvSpPr>
          <p:cNvPr id="938" name="Google Shape;938;p82"/>
          <p:cNvSpPr txBox="1"/>
          <p:nvPr/>
        </p:nvSpPr>
        <p:spPr>
          <a:xfrm>
            <a:off x="360338" y="3889725"/>
            <a:ext cx="1760700" cy="815700"/>
          </a:xfrm>
          <a:prstGeom prst="rect">
            <a:avLst/>
          </a:prstGeom>
          <a:solidFill>
            <a:srgbClr val="D5A6BD"/>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Assessment Mapping </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Screening </a:t>
            </a:r>
            <a:endParaRPr b="1" i="0" sz="11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Verdana"/>
                <a:ea typeface="Verdana"/>
                <a:cs typeface="Verdana"/>
                <a:sym typeface="Verdana"/>
              </a:rPr>
              <a:t>Progress Monitoring </a:t>
            </a:r>
            <a:endParaRPr b="1" i="0" sz="1100" u="none" cap="none" strike="noStrike">
              <a:solidFill>
                <a:srgbClr val="000000"/>
              </a:solidFill>
              <a:latin typeface="Verdana"/>
              <a:ea typeface="Verdana"/>
              <a:cs typeface="Verdana"/>
              <a:sym typeface="Verdana"/>
            </a:endParaRPr>
          </a:p>
        </p:txBody>
      </p:sp>
      <p:sp>
        <p:nvSpPr>
          <p:cNvPr id="939" name="Google Shape;939;p82"/>
          <p:cNvSpPr txBox="1"/>
          <p:nvPr/>
        </p:nvSpPr>
        <p:spPr>
          <a:xfrm>
            <a:off x="697388" y="2241863"/>
            <a:ext cx="1423500" cy="507900"/>
          </a:xfrm>
          <a:prstGeom prst="rect">
            <a:avLst/>
          </a:prstGeom>
          <a:solidFill>
            <a:srgbClr val="A2C4C9"/>
          </a:solidFill>
          <a:ln cap="flat" cmpd="sng" w="28575">
            <a:solidFill>
              <a:schemeClr val="dk1"/>
            </a:solidFill>
            <a:prstDash val="solid"/>
            <a:round/>
            <a:headEnd len="sm" w="sm" type="none"/>
            <a:tailEnd len="sm" w="sm" type="none"/>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Outcome </a:t>
            </a:r>
            <a:endParaRPr b="1" i="0" sz="1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Verdana"/>
                <a:ea typeface="Verdana"/>
                <a:cs typeface="Verdana"/>
                <a:sym typeface="Verdana"/>
              </a:rPr>
              <a:t>Fidelity</a:t>
            </a:r>
            <a:endParaRPr b="1" i="0" sz="1200" u="none" cap="none" strike="noStrike">
              <a:solidFill>
                <a:srgbClr val="000000"/>
              </a:solidFill>
              <a:latin typeface="Verdana"/>
              <a:ea typeface="Verdana"/>
              <a:cs typeface="Verdana"/>
              <a:sym typeface="Verdana"/>
            </a:endParaRPr>
          </a:p>
        </p:txBody>
      </p:sp>
      <p:sp>
        <p:nvSpPr>
          <p:cNvPr id="940" name="Google Shape;940;p82"/>
          <p:cNvSpPr txBox="1"/>
          <p:nvPr>
            <p:ph type="title"/>
          </p:nvPr>
        </p:nvSpPr>
        <p:spPr>
          <a:xfrm>
            <a:off x="152400" y="64228"/>
            <a:ext cx="8770692" cy="1042009"/>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90"/>
              <a:buFont typeface="Arial"/>
              <a:buNone/>
            </a:pPr>
            <a:r>
              <a:rPr lang="en" sz="2800"/>
              <a:t>MTSS</a:t>
            </a:r>
            <a:r>
              <a:rPr lang="en" sz="2800">
                <a:solidFill>
                  <a:srgbClr val="191919"/>
                </a:solidFill>
              </a:rPr>
              <a:t> </a:t>
            </a:r>
            <a:r>
              <a:rPr lang="en" sz="2800"/>
              <a:t>Communication System Documentation</a:t>
            </a:r>
            <a:endParaRPr sz="2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4"/>
                                        </p:tgtEl>
                                        <p:attrNameLst>
                                          <p:attrName>style.visibility</p:attrName>
                                        </p:attrNameLst>
                                      </p:cBhvr>
                                      <p:to>
                                        <p:strVal val="visible"/>
                                      </p:to>
                                    </p:set>
                                    <p:animEffect filter="fade" transition="in">
                                      <p:cBhvr>
                                        <p:cTn dur="1000"/>
                                        <p:tgtEl>
                                          <p:spTgt spid="9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5"/>
                                        </p:tgtEl>
                                        <p:attrNameLst>
                                          <p:attrName>style.visibility</p:attrName>
                                        </p:attrNameLst>
                                      </p:cBhvr>
                                      <p:to>
                                        <p:strVal val="visible"/>
                                      </p:to>
                                    </p:set>
                                    <p:animEffect filter="fade" transition="in">
                                      <p:cBhvr>
                                        <p:cTn dur="1000"/>
                                        <p:tgtEl>
                                          <p:spTgt spid="9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000"/>
                                        <p:tgtEl>
                                          <p:spTgt spid="9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7"/>
                                        </p:tgtEl>
                                        <p:attrNameLst>
                                          <p:attrName>style.visibility</p:attrName>
                                        </p:attrNameLst>
                                      </p:cBhvr>
                                      <p:to>
                                        <p:strVal val="visible"/>
                                      </p:to>
                                    </p:set>
                                    <p:animEffect filter="fade" transition="in">
                                      <p:cBhvr>
                                        <p:cTn dur="1000"/>
                                        <p:tgtEl>
                                          <p:spTgt spid="9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8"/>
                                        </p:tgtEl>
                                        <p:attrNameLst>
                                          <p:attrName>style.visibility</p:attrName>
                                        </p:attrNameLst>
                                      </p:cBhvr>
                                      <p:to>
                                        <p:strVal val="visible"/>
                                      </p:to>
                                    </p:set>
                                    <p:animEffect filter="fade" transition="in">
                                      <p:cBhvr>
                                        <p:cTn dur="1000"/>
                                        <p:tgtEl>
                                          <p:spTgt spid="9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9"/>
                                        </p:tgtEl>
                                        <p:attrNameLst>
                                          <p:attrName>style.visibility</p:attrName>
                                        </p:attrNameLst>
                                      </p:cBhvr>
                                      <p:to>
                                        <p:strVal val="visible"/>
                                      </p:to>
                                    </p:set>
                                    <p:animEffect filter="fade" transition="in">
                                      <p:cBhvr>
                                        <p:cTn dur="1000"/>
                                        <p:tgtEl>
                                          <p:spTgt spid="9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83"/>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b="1" lang="en">
                <a:latin typeface="Verdana"/>
                <a:ea typeface="Verdana"/>
                <a:cs typeface="Verdana"/>
                <a:sym typeface="Verdana"/>
              </a:rPr>
              <a:t>        A Closer Look…</a:t>
            </a:r>
            <a:endParaRPr/>
          </a:p>
        </p:txBody>
      </p:sp>
      <p:sp>
        <p:nvSpPr>
          <p:cNvPr id="946" name="Google Shape;946;p83"/>
          <p:cNvSpPr txBox="1"/>
          <p:nvPr/>
        </p:nvSpPr>
        <p:spPr>
          <a:xfrm>
            <a:off x="167293" y="1524000"/>
            <a:ext cx="5014307" cy="51816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110000"/>
              </a:lnSpc>
              <a:spcBef>
                <a:spcPts val="0"/>
              </a:spcBef>
              <a:spcAft>
                <a:spcPts val="0"/>
              </a:spcAft>
              <a:buClr>
                <a:srgbClr val="000000"/>
              </a:buClr>
              <a:buSzPct val="100000"/>
              <a:buFont typeface="Arial"/>
              <a:buNone/>
            </a:pPr>
            <a:r>
              <a:rPr b="0" i="1" lang="en" sz="2400" u="none" cap="none" strike="noStrike">
                <a:solidFill>
                  <a:schemeClr val="dk1"/>
                </a:solidFill>
                <a:latin typeface="Verdana"/>
                <a:ea typeface="Verdana"/>
                <a:cs typeface="Verdana"/>
                <a:sym typeface="Verdana"/>
              </a:rPr>
              <a:t>Let’s consider a school division’s communication system through the lens of MTSS:</a:t>
            </a:r>
            <a:endParaRPr b="0" i="1" sz="1800" u="none" cap="none" strike="noStrike">
              <a:solidFill>
                <a:schemeClr val="dk1"/>
              </a:solidFill>
              <a:latin typeface="Verdana"/>
              <a:ea typeface="Verdana"/>
              <a:cs typeface="Verdana"/>
              <a:sym typeface="Verdana"/>
            </a:endParaRPr>
          </a:p>
          <a:p>
            <a:pPr indent="152400" lvl="0" marL="0" marR="0" rtl="0" algn="l">
              <a:lnSpc>
                <a:spcPct val="110000"/>
              </a:lnSpc>
              <a:spcBef>
                <a:spcPts val="600"/>
              </a:spcBef>
              <a:spcAft>
                <a:spcPts val="0"/>
              </a:spcAft>
              <a:buClr>
                <a:srgbClr val="000000"/>
              </a:buClr>
              <a:buSzPct val="1000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10000"/>
              </a:lnSpc>
              <a:spcBef>
                <a:spcPts val="600"/>
              </a:spcBef>
              <a:spcAft>
                <a:spcPts val="0"/>
              </a:spcAft>
              <a:buClr>
                <a:schemeClr val="dk1"/>
              </a:buClr>
              <a:buSzPct val="100000"/>
              <a:buFont typeface="Verdana"/>
              <a:buNone/>
            </a:pPr>
            <a:r>
              <a:rPr b="0" i="0" lang="en" sz="2400" u="none" cap="none" strike="noStrike">
                <a:solidFill>
                  <a:schemeClr val="dk1"/>
                </a:solidFill>
                <a:latin typeface="Verdana"/>
                <a:ea typeface="Verdana"/>
                <a:cs typeface="Verdana"/>
                <a:sym typeface="Verdana"/>
              </a:rPr>
              <a:t>What are its parts? Who are the stakeholders involved? What outcomes, data, practices and systems should be considered? What other systems are impacted when a change is made in this system? Where does communication begin? End? How is it documented? </a:t>
            </a:r>
            <a:endParaRPr b="0" i="0" sz="1800" u="none" cap="none" strike="noStrike">
              <a:solidFill>
                <a:schemeClr val="dk1"/>
              </a:solidFill>
              <a:latin typeface="Verdana"/>
              <a:ea typeface="Verdana"/>
              <a:cs typeface="Verdana"/>
              <a:sym typeface="Verdana"/>
            </a:endParaRPr>
          </a:p>
          <a:p>
            <a:pPr indent="158750" lvl="0" marL="0" marR="0" rtl="0" algn="l">
              <a:lnSpc>
                <a:spcPct val="90000"/>
              </a:lnSpc>
              <a:spcBef>
                <a:spcPts val="600"/>
              </a:spcBef>
              <a:spcAft>
                <a:spcPts val="0"/>
              </a:spcAft>
              <a:buClr>
                <a:srgbClr val="000000"/>
              </a:buClr>
              <a:buSzPct val="104164"/>
              <a:buFont typeface="Arial"/>
              <a:buNone/>
            </a:pPr>
            <a:r>
              <a:t/>
            </a:r>
            <a:endParaRPr b="0" i="0" sz="2400" u="none" cap="none" strike="noStrike">
              <a:solidFill>
                <a:schemeClr val="dk1"/>
              </a:solidFill>
              <a:latin typeface="Verdana"/>
              <a:ea typeface="Verdana"/>
              <a:cs typeface="Verdana"/>
              <a:sym typeface="Verdana"/>
            </a:endParaRPr>
          </a:p>
          <a:p>
            <a:pPr indent="158750" lvl="0" marL="0" marR="0" rtl="0" algn="l">
              <a:lnSpc>
                <a:spcPct val="90000"/>
              </a:lnSpc>
              <a:spcBef>
                <a:spcPts val="600"/>
              </a:spcBef>
              <a:spcAft>
                <a:spcPts val="600"/>
              </a:spcAft>
              <a:buClr>
                <a:srgbClr val="000000"/>
              </a:buClr>
              <a:buSzPct val="104164"/>
              <a:buFont typeface="Arial"/>
              <a:buNone/>
            </a:pPr>
            <a:r>
              <a:t/>
            </a:r>
            <a:endParaRPr b="0" i="0" sz="2400" u="none" cap="none" strike="noStrike">
              <a:solidFill>
                <a:schemeClr val="dk1"/>
              </a:solidFill>
              <a:latin typeface="Verdana"/>
              <a:ea typeface="Verdana"/>
              <a:cs typeface="Verdana"/>
              <a:sym typeface="Verdana"/>
            </a:endParaRPr>
          </a:p>
        </p:txBody>
      </p:sp>
      <p:pic>
        <p:nvPicPr>
          <p:cNvPr descr="A pair of glasses with white lenses&#10;&#10;Description automatically generated" id="947" name="Google Shape;947;p83"/>
          <p:cNvPicPr preferRelativeResize="0"/>
          <p:nvPr/>
        </p:nvPicPr>
        <p:blipFill rotWithShape="1">
          <a:blip r:embed="rId3">
            <a:alphaModFix/>
          </a:blip>
          <a:srcRect b="0" l="0" r="0" t="0"/>
          <a:stretch/>
        </p:blipFill>
        <p:spPr>
          <a:xfrm flipH="1">
            <a:off x="5257799" y="2286000"/>
            <a:ext cx="3378199" cy="200024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pic>
        <p:nvPicPr>
          <p:cNvPr descr="Link to the Positive Behavioral Interventions and Supports website." id="954" name="Google Shape;954;p84"/>
          <p:cNvPicPr preferRelativeResize="0"/>
          <p:nvPr/>
        </p:nvPicPr>
        <p:blipFill rotWithShape="1">
          <a:blip r:embed="rId3">
            <a:alphaModFix/>
          </a:blip>
          <a:srcRect b="0" l="0" r="0" t="0"/>
          <a:stretch/>
        </p:blipFill>
        <p:spPr>
          <a:xfrm>
            <a:off x="595092" y="5539365"/>
            <a:ext cx="1767783" cy="786645"/>
          </a:xfrm>
          <a:prstGeom prst="rect">
            <a:avLst/>
          </a:prstGeom>
          <a:noFill/>
          <a:ln>
            <a:noFill/>
          </a:ln>
        </p:spPr>
      </p:pic>
      <p:sp>
        <p:nvSpPr>
          <p:cNvPr id="955" name="Google Shape;955;p84"/>
          <p:cNvSpPr txBox="1"/>
          <p:nvPr/>
        </p:nvSpPr>
        <p:spPr>
          <a:xfrm>
            <a:off x="277899" y="2792909"/>
            <a:ext cx="2154300" cy="9465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8000"/>
                </a:solidFill>
                <a:latin typeface="Verdana"/>
                <a:ea typeface="Verdana"/>
                <a:cs typeface="Verdana"/>
                <a:sym typeface="Verdana"/>
              </a:rPr>
              <a:t>Supporting</a:t>
            </a:r>
            <a:endParaRPr b="1" i="0" sz="2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8000"/>
                </a:solidFill>
                <a:latin typeface="Verdana"/>
                <a:ea typeface="Verdana"/>
                <a:cs typeface="Verdana"/>
                <a:sym typeface="Verdana"/>
              </a:rPr>
              <a:t>Staff </a:t>
            </a:r>
            <a:endParaRPr b="1" i="0" sz="2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rgbClr val="008000"/>
                </a:solidFill>
                <a:latin typeface="Verdana"/>
                <a:ea typeface="Verdana"/>
                <a:cs typeface="Verdana"/>
                <a:sym typeface="Verdana"/>
              </a:rPr>
              <a:t> </a:t>
            </a:r>
            <a:endParaRPr b="0" i="0" sz="2200" u="none" cap="none" strike="noStrike">
              <a:solidFill>
                <a:srgbClr val="000000"/>
              </a:solidFill>
              <a:latin typeface="Verdana"/>
              <a:ea typeface="Verdana"/>
              <a:cs typeface="Verdana"/>
              <a:sym typeface="Verdana"/>
            </a:endParaRPr>
          </a:p>
        </p:txBody>
      </p:sp>
      <p:sp>
        <p:nvSpPr>
          <p:cNvPr id="956" name="Google Shape;956;p84"/>
          <p:cNvSpPr txBox="1"/>
          <p:nvPr/>
        </p:nvSpPr>
        <p:spPr>
          <a:xfrm>
            <a:off x="2764791" y="2992999"/>
            <a:ext cx="1807200" cy="392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8000"/>
                </a:solidFill>
                <a:latin typeface="Verdana"/>
                <a:ea typeface="Verdana"/>
                <a:cs typeface="Verdana"/>
                <a:sym typeface="Verdana"/>
              </a:rPr>
              <a:t>SYSTEMS</a:t>
            </a:r>
            <a:endParaRPr b="0" i="0" sz="2200" u="none" cap="none" strike="noStrike">
              <a:solidFill>
                <a:srgbClr val="000000"/>
              </a:solidFill>
              <a:latin typeface="Arial"/>
              <a:ea typeface="Arial"/>
              <a:cs typeface="Arial"/>
              <a:sym typeface="Arial"/>
            </a:endParaRPr>
          </a:p>
        </p:txBody>
      </p:sp>
      <p:sp>
        <p:nvSpPr>
          <p:cNvPr descr="Circle with the word systems in the middle. " id="957" name="Google Shape;957;p84" title="Systems circle"/>
          <p:cNvSpPr/>
          <p:nvPr/>
        </p:nvSpPr>
        <p:spPr>
          <a:xfrm>
            <a:off x="2508699" y="2347101"/>
            <a:ext cx="2200800" cy="1838100"/>
          </a:xfrm>
          <a:prstGeom prst="ellipse">
            <a:avLst/>
          </a:prstGeom>
          <a:noFill/>
          <a:ln cap="flat" cmpd="sng" w="63500">
            <a:solidFill>
              <a:srgbClr val="008000"/>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958" name="Google Shape;958;p84"/>
          <p:cNvSpPr txBox="1"/>
          <p:nvPr/>
        </p:nvSpPr>
        <p:spPr>
          <a:xfrm>
            <a:off x="2510325" y="5385352"/>
            <a:ext cx="3962400" cy="676500"/>
          </a:xfrm>
          <a:prstGeom prst="rect">
            <a:avLst/>
          </a:prstGeom>
          <a:solidFill>
            <a:schemeClr val="lt1"/>
          </a:solid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FF"/>
                </a:solidFill>
                <a:latin typeface="Verdana"/>
                <a:ea typeface="Verdana"/>
                <a:cs typeface="Verdana"/>
                <a:sym typeface="Verdana"/>
              </a:rPr>
              <a:t>Supporting</a:t>
            </a:r>
            <a:endParaRPr b="1" i="0" sz="2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FF"/>
                </a:solidFill>
                <a:latin typeface="Verdana"/>
                <a:ea typeface="Verdana"/>
                <a:cs typeface="Verdana"/>
                <a:sym typeface="Verdana"/>
              </a:rPr>
              <a:t>Students  </a:t>
            </a:r>
            <a:endParaRPr b="1" i="0" sz="2200" u="none" cap="none" strike="noStrike">
              <a:solidFill>
                <a:srgbClr val="000000"/>
              </a:solidFill>
              <a:latin typeface="Verdana"/>
              <a:ea typeface="Verdana"/>
              <a:cs typeface="Verdana"/>
              <a:sym typeface="Verdana"/>
            </a:endParaRPr>
          </a:p>
        </p:txBody>
      </p:sp>
      <p:sp>
        <p:nvSpPr>
          <p:cNvPr id="959" name="Google Shape;959;p84"/>
          <p:cNvSpPr txBox="1"/>
          <p:nvPr/>
        </p:nvSpPr>
        <p:spPr>
          <a:xfrm>
            <a:off x="3257913" y="4189185"/>
            <a:ext cx="2467200" cy="392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0000FF"/>
                </a:solidFill>
                <a:latin typeface="Verdana"/>
                <a:ea typeface="Verdana"/>
                <a:cs typeface="Verdana"/>
                <a:sym typeface="Verdana"/>
              </a:rPr>
              <a:t>PRACTICES</a:t>
            </a:r>
            <a:endParaRPr b="0" i="0" sz="2200" u="none" cap="none" strike="noStrike">
              <a:solidFill>
                <a:srgbClr val="000000"/>
              </a:solidFill>
              <a:latin typeface="Arial"/>
              <a:ea typeface="Arial"/>
              <a:cs typeface="Arial"/>
              <a:sym typeface="Arial"/>
            </a:endParaRPr>
          </a:p>
        </p:txBody>
      </p:sp>
      <p:sp>
        <p:nvSpPr>
          <p:cNvPr descr="Circle with the word practices in the middle." id="960" name="Google Shape;960;p84" title="Practices circle"/>
          <p:cNvSpPr/>
          <p:nvPr/>
        </p:nvSpPr>
        <p:spPr>
          <a:xfrm>
            <a:off x="3369625" y="3385400"/>
            <a:ext cx="2102700" cy="1899300"/>
          </a:xfrm>
          <a:prstGeom prst="ellipse">
            <a:avLst/>
          </a:prstGeom>
          <a:noFill/>
          <a:ln cap="flat" cmpd="sng" w="63500">
            <a:solidFill>
              <a:srgbClr val="0000FF"/>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FF"/>
              </a:solidFill>
              <a:latin typeface="Verdana"/>
              <a:ea typeface="Verdana"/>
              <a:cs typeface="Verdana"/>
              <a:sym typeface="Verdana"/>
            </a:endParaRPr>
          </a:p>
        </p:txBody>
      </p:sp>
      <p:sp>
        <p:nvSpPr>
          <p:cNvPr id="961" name="Google Shape;961;p84"/>
          <p:cNvSpPr txBox="1"/>
          <p:nvPr/>
        </p:nvSpPr>
        <p:spPr>
          <a:xfrm>
            <a:off x="6553208" y="2732683"/>
            <a:ext cx="2102700" cy="10668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6600"/>
                </a:solidFill>
                <a:latin typeface="Verdana"/>
                <a:ea typeface="Verdana"/>
                <a:cs typeface="Verdana"/>
                <a:sym typeface="Verdana"/>
              </a:rPr>
              <a:t>Supporting</a:t>
            </a:r>
            <a:endParaRPr b="1" i="0" sz="2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6600"/>
                </a:solidFill>
                <a:latin typeface="Verdana"/>
                <a:ea typeface="Verdana"/>
                <a:cs typeface="Verdana"/>
                <a:sym typeface="Verdana"/>
              </a:rPr>
              <a:t>Decision</a:t>
            </a:r>
            <a:endParaRPr b="1" i="0" sz="2200" u="none" cap="none" strike="noStrike">
              <a:solidFill>
                <a:srgbClr val="00000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6600"/>
                </a:solidFill>
                <a:latin typeface="Verdana"/>
                <a:ea typeface="Verdana"/>
                <a:cs typeface="Verdana"/>
                <a:sym typeface="Verdana"/>
              </a:rPr>
              <a:t>Making</a:t>
            </a:r>
            <a:endParaRPr b="1" i="0" sz="2200" u="none" cap="none" strike="noStrike">
              <a:solidFill>
                <a:srgbClr val="000000"/>
              </a:solidFill>
              <a:latin typeface="Verdana"/>
              <a:ea typeface="Verdana"/>
              <a:cs typeface="Verdana"/>
              <a:sym typeface="Verdana"/>
            </a:endParaRPr>
          </a:p>
        </p:txBody>
      </p:sp>
      <p:sp>
        <p:nvSpPr>
          <p:cNvPr id="962" name="Google Shape;962;p84"/>
          <p:cNvSpPr txBox="1"/>
          <p:nvPr/>
        </p:nvSpPr>
        <p:spPr>
          <a:xfrm>
            <a:off x="4821210" y="2983356"/>
            <a:ext cx="1146900" cy="3924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FF6600"/>
                </a:solidFill>
                <a:latin typeface="Verdana"/>
                <a:ea typeface="Verdana"/>
                <a:cs typeface="Verdana"/>
                <a:sym typeface="Verdana"/>
              </a:rPr>
              <a:t>DATA</a:t>
            </a:r>
            <a:endParaRPr b="0" i="0" sz="2200" u="none" cap="none" strike="noStrike">
              <a:solidFill>
                <a:srgbClr val="000000"/>
              </a:solidFill>
              <a:latin typeface="Arial"/>
              <a:ea typeface="Arial"/>
              <a:cs typeface="Arial"/>
              <a:sym typeface="Arial"/>
            </a:endParaRPr>
          </a:p>
        </p:txBody>
      </p:sp>
      <p:sp>
        <p:nvSpPr>
          <p:cNvPr descr="Circle with the word data in the middle. " id="963" name="Google Shape;963;p84" title="Data circle"/>
          <p:cNvSpPr/>
          <p:nvPr/>
        </p:nvSpPr>
        <p:spPr>
          <a:xfrm>
            <a:off x="4198151" y="2306275"/>
            <a:ext cx="2200800" cy="1838100"/>
          </a:xfrm>
          <a:prstGeom prst="ellipse">
            <a:avLst/>
          </a:prstGeom>
          <a:noFill/>
          <a:ln cap="flat" cmpd="sng" w="63500">
            <a:solidFill>
              <a:srgbClr val="FF6600"/>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Verdana"/>
              <a:ea typeface="Verdana"/>
              <a:cs typeface="Verdana"/>
              <a:sym typeface="Verdana"/>
            </a:endParaRPr>
          </a:p>
        </p:txBody>
      </p:sp>
      <p:sp>
        <p:nvSpPr>
          <p:cNvPr id="964" name="Google Shape;964;p84"/>
          <p:cNvSpPr txBox="1"/>
          <p:nvPr/>
        </p:nvSpPr>
        <p:spPr>
          <a:xfrm>
            <a:off x="3305767" y="1950735"/>
            <a:ext cx="2276100" cy="392400"/>
          </a:xfrm>
          <a:prstGeom prst="rect">
            <a:avLst/>
          </a:prstGeom>
          <a:noFill/>
          <a:ln>
            <a:noFill/>
          </a:ln>
        </p:spPr>
        <p:txBody>
          <a:bodyPr anchorCtr="0" anchor="t" bIns="45700" lIns="91400" spcFirstLastPara="1" rIns="91400"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660066"/>
                </a:solidFill>
                <a:latin typeface="Verdana"/>
                <a:ea typeface="Verdana"/>
                <a:cs typeface="Verdana"/>
                <a:sym typeface="Verdana"/>
              </a:rPr>
              <a:t>OUTCOMES</a:t>
            </a:r>
            <a:endParaRPr b="0" i="0" sz="2200" u="none" cap="none" strike="noStrike">
              <a:solidFill>
                <a:srgbClr val="000000"/>
              </a:solidFill>
              <a:latin typeface="Arial"/>
              <a:ea typeface="Arial"/>
              <a:cs typeface="Arial"/>
              <a:sym typeface="Arial"/>
            </a:endParaRPr>
          </a:p>
        </p:txBody>
      </p:sp>
      <p:sp>
        <p:nvSpPr>
          <p:cNvPr descr="A large circle with the word outcomes at the top. Under the outcomes, three overlapping circles indicating the connections between the components of data, practices and systems." id="965" name="Google Shape;965;p84" title="VTSS Implementation logic"/>
          <p:cNvSpPr/>
          <p:nvPr/>
        </p:nvSpPr>
        <p:spPr>
          <a:xfrm>
            <a:off x="2233525" y="1564813"/>
            <a:ext cx="4374900" cy="3827400"/>
          </a:xfrm>
          <a:prstGeom prst="ellipse">
            <a:avLst/>
          </a:prstGeom>
          <a:noFill/>
          <a:ln cap="flat" cmpd="sng" w="63500">
            <a:solidFill>
              <a:srgbClr val="660066"/>
            </a:solidFill>
            <a:prstDash val="solid"/>
            <a:round/>
            <a:headEnd len="sm" w="sm" type="none"/>
            <a:tailEnd len="sm" w="sm" type="none"/>
          </a:ln>
        </p:spPr>
        <p:txBody>
          <a:bodyPr anchorCtr="0" anchor="ctr" bIns="45700" lIns="91400" spcFirstLastPara="1" rIns="91400" wrap="square" tIns="45700">
            <a:noAutofit/>
          </a:bodyPr>
          <a:lstStyle/>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660066"/>
              </a:solidFill>
              <a:latin typeface="Verdana"/>
              <a:ea typeface="Verdana"/>
              <a:cs typeface="Verdana"/>
              <a:sym typeface="Verdana"/>
            </a:endParaRPr>
          </a:p>
        </p:txBody>
      </p:sp>
      <p:sp>
        <p:nvSpPr>
          <p:cNvPr id="966" name="Google Shape;966;p84"/>
          <p:cNvSpPr txBox="1"/>
          <p:nvPr>
            <p:ph type="title"/>
          </p:nvPr>
        </p:nvSpPr>
        <p:spPr>
          <a:xfrm>
            <a:off x="628641" y="161216"/>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Font typeface="Verdana"/>
              <a:buNone/>
            </a:pPr>
            <a:br>
              <a:rPr lang="en" sz="2400"/>
            </a:br>
            <a:r>
              <a:rPr lang="en" sz="2400"/>
              <a:t>Supporting Improvements in Behavioral Competence, Academic Achievement and Social-Emotional Wellness</a:t>
            </a:r>
            <a:br>
              <a:rPr lang="en" sz="1800">
                <a:latin typeface="Verdana"/>
                <a:ea typeface="Verdana"/>
                <a:cs typeface="Verdana"/>
                <a:sym typeface="Verdana"/>
              </a:rPr>
            </a:br>
            <a:endParaRPr/>
          </a:p>
        </p:txBody>
      </p:sp>
      <p:sp>
        <p:nvSpPr>
          <p:cNvPr descr="a blue arrow" id="967" name="Google Shape;967;p84"/>
          <p:cNvSpPr/>
          <p:nvPr/>
        </p:nvSpPr>
        <p:spPr>
          <a:xfrm rot="-1610920">
            <a:off x="2782438" y="4928677"/>
            <a:ext cx="1653324" cy="560545"/>
          </a:xfrm>
          <a:prstGeom prst="rightArrow">
            <a:avLst>
              <a:gd fmla="val 50000" name="adj1"/>
              <a:gd fmla="val 50000" name="adj2"/>
            </a:avLst>
          </a:prstGeom>
          <a:solidFill>
            <a:srgbClr val="0000FF"/>
          </a:solidFill>
          <a:ln cap="flat" cmpd="sng" w="63500">
            <a:solidFill>
              <a:srgbClr val="6600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n orange arrow" id="968" name="Google Shape;968;p84"/>
          <p:cNvSpPr/>
          <p:nvPr/>
        </p:nvSpPr>
        <p:spPr>
          <a:xfrm rot="-8099192">
            <a:off x="5457869" y="3904500"/>
            <a:ext cx="1805244" cy="560453"/>
          </a:xfrm>
          <a:prstGeom prst="rightArrow">
            <a:avLst>
              <a:gd fmla="val 50000" name="adj1"/>
              <a:gd fmla="val 50000" name="adj2"/>
            </a:avLst>
          </a:prstGeom>
          <a:solidFill>
            <a:srgbClr val="FF6600"/>
          </a:solidFill>
          <a:ln cap="flat" cmpd="sng" w="63500">
            <a:solidFill>
              <a:srgbClr val="6600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a light blue arrow" id="969" name="Google Shape;969;p84"/>
          <p:cNvSpPr/>
          <p:nvPr/>
        </p:nvSpPr>
        <p:spPr>
          <a:xfrm rot="-1610920">
            <a:off x="1184213" y="3677902"/>
            <a:ext cx="1653324" cy="560545"/>
          </a:xfrm>
          <a:prstGeom prst="rightArrow">
            <a:avLst>
              <a:gd fmla="val 50000" name="adj1"/>
              <a:gd fmla="val 50000" name="adj2"/>
            </a:avLst>
          </a:prstGeom>
          <a:solidFill>
            <a:schemeClr val="accent3"/>
          </a:solidFill>
          <a:ln cap="flat" cmpd="sng" w="63500">
            <a:solidFill>
              <a:srgbClr val="6600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0" name="Google Shape;970;p84"/>
          <p:cNvSpPr txBox="1"/>
          <p:nvPr/>
        </p:nvSpPr>
        <p:spPr>
          <a:xfrm>
            <a:off x="2362875" y="2508544"/>
            <a:ext cx="2388900" cy="446400"/>
          </a:xfrm>
          <a:prstGeom prst="rect">
            <a:avLst/>
          </a:prstGeom>
          <a:solidFill>
            <a:srgbClr val="00B05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chemeClr val="dk1"/>
                </a:solidFill>
                <a:latin typeface="Verdana"/>
                <a:ea typeface="Verdana"/>
                <a:cs typeface="Verdana"/>
                <a:sym typeface="Verdana"/>
              </a:rPr>
              <a:t>  Communication </a:t>
            </a:r>
            <a:endParaRPr b="1" i="0" sz="1700" u="none" cap="none" strike="noStrike">
              <a:solidFill>
                <a:schemeClr val="dk1"/>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1000"/>
                                        <p:tgtEl>
                                          <p:spTgt spid="9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7"/>
                                        </p:tgtEl>
                                        <p:attrNameLst>
                                          <p:attrName>style.visibility</p:attrName>
                                        </p:attrNameLst>
                                      </p:cBhvr>
                                      <p:to>
                                        <p:strVal val="visible"/>
                                      </p:to>
                                    </p:set>
                                    <p:animEffect filter="fade" transition="in">
                                      <p:cBhvr>
                                        <p:cTn dur="1000"/>
                                        <p:tgtEl>
                                          <p:spTgt spid="9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9"/>
                                        </p:tgtEl>
                                        <p:attrNameLst>
                                          <p:attrName>style.visibility</p:attrName>
                                        </p:attrNameLst>
                                      </p:cBhvr>
                                      <p:to>
                                        <p:strVal val="visible"/>
                                      </p:to>
                                    </p:set>
                                    <p:animEffect filter="fade" transition="in">
                                      <p:cBhvr>
                                        <p:cTn dur="1000"/>
                                        <p:tgtEl>
                                          <p:spTgt spid="9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0"/>
                                        </p:tgtEl>
                                        <p:attrNameLst>
                                          <p:attrName>style.visibility</p:attrName>
                                        </p:attrNameLst>
                                      </p:cBhvr>
                                      <p:to>
                                        <p:strVal val="visible"/>
                                      </p:to>
                                    </p:set>
                                    <p:animEffect filter="fade" transition="in">
                                      <p:cBhvr>
                                        <p:cTn dur="1000"/>
                                        <p:tgtEl>
                                          <p:spTgt spid="9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85"/>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Communication System</a:t>
            </a:r>
            <a:endParaRPr/>
          </a:p>
        </p:txBody>
      </p:sp>
      <p:sp>
        <p:nvSpPr>
          <p:cNvPr descr="title-id" id="976" name="Google Shape;976;p85"/>
          <p:cNvSpPr txBox="1"/>
          <p:nvPr/>
        </p:nvSpPr>
        <p:spPr>
          <a:xfrm>
            <a:off x="618140" y="1859794"/>
            <a:ext cx="4317832" cy="4067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000"/>
              <a:buFont typeface="Arial"/>
              <a:buNone/>
            </a:pPr>
            <a:r>
              <a:rPr b="0" i="0" lang="en" sz="2800" u="none" cap="none" strike="noStrike">
                <a:solidFill>
                  <a:srgbClr val="5B5B5B"/>
                </a:solidFill>
                <a:latin typeface="Verdana"/>
                <a:ea typeface="Verdana"/>
                <a:cs typeface="Verdana"/>
                <a:sym typeface="Verdana"/>
              </a:rPr>
              <a:t>What are all the necessary communication loops that must exist to create a robust communication system?</a:t>
            </a:r>
            <a:endParaRPr b="0" i="0" sz="28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5B5B5B"/>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rPr b="0" i="0" lang="en" sz="2600" u="none" cap="none" strike="noStrike">
                <a:solidFill>
                  <a:srgbClr val="5B5B5B"/>
                </a:solidFill>
                <a:latin typeface="Verdana"/>
                <a:ea typeface="Verdana"/>
                <a:cs typeface="Verdana"/>
                <a:sym typeface="Verdana"/>
              </a:rPr>
              <a:t>     </a:t>
            </a:r>
            <a:endParaRPr b="0" i="0" sz="2600" u="none" cap="none" strike="noStrike">
              <a:solidFill>
                <a:srgbClr val="5B5B5B"/>
              </a:solidFill>
              <a:latin typeface="Verdana"/>
              <a:ea typeface="Verdana"/>
              <a:cs typeface="Verdana"/>
              <a:sym typeface="Verdana"/>
            </a:endParaRPr>
          </a:p>
        </p:txBody>
      </p:sp>
      <p:pic>
        <p:nvPicPr>
          <p:cNvPr descr="Colorful pins connected with a thread" id="977" name="Google Shape;977;p85"/>
          <p:cNvPicPr preferRelativeResize="0"/>
          <p:nvPr/>
        </p:nvPicPr>
        <p:blipFill rotWithShape="1">
          <a:blip r:embed="rId3">
            <a:alphaModFix/>
          </a:blip>
          <a:srcRect b="0" l="0" r="0" t="0"/>
          <a:stretch/>
        </p:blipFill>
        <p:spPr>
          <a:xfrm>
            <a:off x="5029200" y="2235874"/>
            <a:ext cx="3496660" cy="238625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1" name="Shape 981"/>
        <p:cNvGrpSpPr/>
        <p:nvPr/>
      </p:nvGrpSpPr>
      <p:grpSpPr>
        <a:xfrm>
          <a:off x="0" y="0"/>
          <a:ext cx="0" cy="0"/>
          <a:chOff x="0" y="0"/>
          <a:chExt cx="0" cy="0"/>
        </a:xfrm>
      </p:grpSpPr>
      <p:sp>
        <p:nvSpPr>
          <p:cNvPr id="982" name="Google Shape;982;p86"/>
          <p:cNvSpPr/>
          <p:nvPr/>
        </p:nvSpPr>
        <p:spPr>
          <a:xfrm>
            <a:off x="1323033" y="3326287"/>
            <a:ext cx="6498000" cy="1390200"/>
          </a:xfrm>
          <a:prstGeom prst="ellipse">
            <a:avLst/>
          </a:prstGeom>
          <a:solidFill>
            <a:srgbClr val="FFFF00">
              <a:alpha val="4823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Verdana"/>
                <a:ea typeface="Verdana"/>
                <a:cs typeface="Verdana"/>
                <a:sym typeface="Verdana"/>
              </a:rPr>
              <a:t>SCHOOL LEADERSHIP TEAM</a:t>
            </a:r>
            <a:endParaRPr b="0" i="0" sz="1400" u="none" cap="none" strike="noStrike">
              <a:solidFill>
                <a:srgbClr val="000000"/>
              </a:solidFill>
              <a:latin typeface="Arial"/>
              <a:ea typeface="Arial"/>
              <a:cs typeface="Arial"/>
              <a:sym typeface="Arial"/>
            </a:endParaRPr>
          </a:p>
        </p:txBody>
      </p:sp>
      <p:sp>
        <p:nvSpPr>
          <p:cNvPr id="983" name="Google Shape;983;p86"/>
          <p:cNvSpPr/>
          <p:nvPr/>
        </p:nvSpPr>
        <p:spPr>
          <a:xfrm>
            <a:off x="2941033" y="1193812"/>
            <a:ext cx="3261900" cy="757500"/>
          </a:xfrm>
          <a:prstGeom prst="roundRect">
            <a:avLst>
              <a:gd fmla="val 16667" name="adj"/>
            </a:avLst>
          </a:prstGeom>
          <a:solidFill>
            <a:srgbClr val="A8D08C"/>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Verdana"/>
                <a:ea typeface="Verdana"/>
                <a:cs typeface="Verdana"/>
                <a:sym typeface="Verdana"/>
              </a:rPr>
              <a:t>Coaching</a:t>
            </a:r>
            <a:endParaRPr b="1" i="0" sz="2800" u="none" cap="none" strike="noStrike">
              <a:solidFill>
                <a:srgbClr val="000000"/>
              </a:solidFill>
              <a:latin typeface="Arial"/>
              <a:ea typeface="Arial"/>
              <a:cs typeface="Arial"/>
              <a:sym typeface="Arial"/>
            </a:endParaRPr>
          </a:p>
        </p:txBody>
      </p:sp>
      <p:sp>
        <p:nvSpPr>
          <p:cNvPr id="984" name="Google Shape;984;p86"/>
          <p:cNvSpPr/>
          <p:nvPr/>
        </p:nvSpPr>
        <p:spPr>
          <a:xfrm>
            <a:off x="2875033" y="5238168"/>
            <a:ext cx="3393900" cy="1111800"/>
          </a:xfrm>
          <a:prstGeom prst="roundRect">
            <a:avLst>
              <a:gd fmla="val 16667" name="adj"/>
            </a:avLst>
          </a:prstGeom>
          <a:solidFill>
            <a:srgbClr val="FFFF00">
              <a:alpha val="48235"/>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Grade Level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Department Teams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Content/Specialty Area Teams</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Advanced Tier Teams</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Individual Student Teams </a:t>
            </a:r>
            <a:endParaRPr b="0" i="0" sz="1400" u="none" cap="none" strike="noStrike">
              <a:solidFill>
                <a:srgbClr val="000000"/>
              </a:solidFill>
              <a:latin typeface="Arial"/>
              <a:ea typeface="Arial"/>
              <a:cs typeface="Arial"/>
              <a:sym typeface="Arial"/>
            </a:endParaRPr>
          </a:p>
        </p:txBody>
      </p:sp>
      <p:sp>
        <p:nvSpPr>
          <p:cNvPr id="985" name="Google Shape;985;p86"/>
          <p:cNvSpPr/>
          <p:nvPr/>
        </p:nvSpPr>
        <p:spPr>
          <a:xfrm>
            <a:off x="2458700" y="2094525"/>
            <a:ext cx="4208700" cy="701700"/>
          </a:xfrm>
          <a:prstGeom prst="roundRect">
            <a:avLst>
              <a:gd fmla="val 16667" name="adj"/>
            </a:avLst>
          </a:prstGeom>
          <a:solidFill>
            <a:srgbClr val="F4B081"/>
          </a:solidFill>
          <a:ln cap="flat" cmpd="sng" w="127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Systems Coach(es)</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Liaison(s) between the division and schools - </a:t>
            </a:r>
            <a:endParaRPr b="0" i="0" sz="1200" u="none" cap="none" strike="noStrike">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Coach Data, Practices &amp; Systems </a:t>
            </a:r>
            <a:endParaRPr b="0" i="1" sz="1400" u="none" cap="none" strike="noStrike">
              <a:solidFill>
                <a:srgbClr val="000000"/>
              </a:solidFill>
              <a:latin typeface="Arial"/>
              <a:ea typeface="Arial"/>
              <a:cs typeface="Arial"/>
              <a:sym typeface="Arial"/>
            </a:endParaRPr>
          </a:p>
        </p:txBody>
      </p:sp>
      <p:sp>
        <p:nvSpPr>
          <p:cNvPr id="986" name="Google Shape;986;p86"/>
          <p:cNvSpPr/>
          <p:nvPr/>
        </p:nvSpPr>
        <p:spPr>
          <a:xfrm>
            <a:off x="2904597" y="3036441"/>
            <a:ext cx="1582500" cy="5682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School Coach</a:t>
            </a:r>
            <a:endParaRPr b="1" i="0" sz="1400" u="none" cap="none" strike="noStrike">
              <a:solidFill>
                <a:srgbClr val="000000"/>
              </a:solidFill>
              <a:latin typeface="Arial"/>
              <a:ea typeface="Arial"/>
              <a:cs typeface="Arial"/>
              <a:sym typeface="Arial"/>
            </a:endParaRPr>
          </a:p>
        </p:txBody>
      </p:sp>
      <p:cxnSp>
        <p:nvCxnSpPr>
          <p:cNvPr descr="a green rectangle with the word coaching" id="987" name="Google Shape;987;p86"/>
          <p:cNvCxnSpPr>
            <a:stCxn id="985" idx="2"/>
          </p:cNvCxnSpPr>
          <p:nvPr/>
        </p:nvCxnSpPr>
        <p:spPr>
          <a:xfrm flipH="1">
            <a:off x="4134950" y="2796225"/>
            <a:ext cx="428100" cy="2847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988" name="Google Shape;988;p86"/>
          <p:cNvCxnSpPr>
            <a:stCxn id="989" idx="1"/>
          </p:cNvCxnSpPr>
          <p:nvPr/>
        </p:nvCxnSpPr>
        <p:spPr>
          <a:xfrm rot="10800000">
            <a:off x="4538600" y="2953988"/>
            <a:ext cx="2128800" cy="45000"/>
          </a:xfrm>
          <a:prstGeom prst="straightConnector1">
            <a:avLst/>
          </a:prstGeom>
          <a:noFill/>
          <a:ln cap="flat" cmpd="sng" w="9525">
            <a:solidFill>
              <a:schemeClr val="dk1"/>
            </a:solidFill>
            <a:prstDash val="solid"/>
            <a:miter lim="800000"/>
            <a:headEnd len="med" w="med" type="triangle"/>
            <a:tailEnd len="med" w="med" type="triangle"/>
          </a:ln>
        </p:spPr>
      </p:cxnSp>
      <p:sp>
        <p:nvSpPr>
          <p:cNvPr id="990" name="Google Shape;990;p86"/>
          <p:cNvSpPr txBox="1"/>
          <p:nvPr/>
        </p:nvSpPr>
        <p:spPr>
          <a:xfrm>
            <a:off x="5924001" y="6429608"/>
            <a:ext cx="32619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Verdana"/>
                <a:ea typeface="Verdana"/>
                <a:cs typeface="Verdana"/>
                <a:sym typeface="Verdana"/>
              </a:rPr>
              <a:t>Adapted from PBIS.org Implementation Blueprint and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Verdana"/>
                <a:ea typeface="Verdana"/>
                <a:cs typeface="Verdana"/>
                <a:sym typeface="Verdana"/>
              </a:rPr>
              <a:t>Oregon Systems Coach Manual, 2013</a:t>
            </a:r>
            <a:endParaRPr b="0" i="0" sz="1400" u="none" cap="none" strike="noStrike">
              <a:solidFill>
                <a:srgbClr val="000000"/>
              </a:solidFill>
              <a:latin typeface="Arial"/>
              <a:ea typeface="Arial"/>
              <a:cs typeface="Arial"/>
              <a:sym typeface="Arial"/>
            </a:endParaRPr>
          </a:p>
        </p:txBody>
      </p:sp>
      <p:pic>
        <p:nvPicPr>
          <p:cNvPr descr="A diagram of a company&#10;&#10;Description automatically generated" id="991" name="Google Shape;991;p86"/>
          <p:cNvPicPr preferRelativeResize="0"/>
          <p:nvPr/>
        </p:nvPicPr>
        <p:blipFill rotWithShape="1">
          <a:blip r:embed="rId3">
            <a:alphaModFix/>
          </a:blip>
          <a:srcRect b="0" l="0" r="0" t="0"/>
          <a:stretch/>
        </p:blipFill>
        <p:spPr>
          <a:xfrm>
            <a:off x="273400" y="328675"/>
            <a:ext cx="1887300" cy="1486539"/>
          </a:xfrm>
          <a:prstGeom prst="rect">
            <a:avLst/>
          </a:prstGeom>
          <a:noFill/>
          <a:ln>
            <a:noFill/>
          </a:ln>
        </p:spPr>
      </p:pic>
      <p:cxnSp>
        <p:nvCxnSpPr>
          <p:cNvPr id="992" name="Google Shape;992;p86"/>
          <p:cNvCxnSpPr/>
          <p:nvPr/>
        </p:nvCxnSpPr>
        <p:spPr>
          <a:xfrm>
            <a:off x="1242925" y="1411600"/>
            <a:ext cx="2267400" cy="191100"/>
          </a:xfrm>
          <a:prstGeom prst="straightConnector1">
            <a:avLst/>
          </a:prstGeom>
          <a:noFill/>
          <a:ln cap="flat" cmpd="sng" w="9525">
            <a:solidFill>
              <a:schemeClr val="dk1"/>
            </a:solidFill>
            <a:prstDash val="solid"/>
            <a:round/>
            <a:headEnd len="sm" w="sm" type="none"/>
            <a:tailEnd len="med" w="med" type="triangle"/>
          </a:ln>
        </p:spPr>
      </p:cxnSp>
      <p:sp>
        <p:nvSpPr>
          <p:cNvPr id="993" name="Google Shape;993;p86"/>
          <p:cNvSpPr/>
          <p:nvPr/>
        </p:nvSpPr>
        <p:spPr>
          <a:xfrm>
            <a:off x="4662781" y="3036441"/>
            <a:ext cx="1582500" cy="568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Administrator</a:t>
            </a:r>
            <a:endParaRPr b="1" i="0" sz="1400" u="none" cap="none" strike="noStrike">
              <a:solidFill>
                <a:srgbClr val="000000"/>
              </a:solidFill>
              <a:latin typeface="Arial"/>
              <a:ea typeface="Arial"/>
              <a:cs typeface="Arial"/>
              <a:sym typeface="Arial"/>
            </a:endParaRPr>
          </a:p>
        </p:txBody>
      </p:sp>
      <p:cxnSp>
        <p:nvCxnSpPr>
          <p:cNvPr id="994" name="Google Shape;994;p86"/>
          <p:cNvCxnSpPr>
            <a:stCxn id="985" idx="2"/>
          </p:cNvCxnSpPr>
          <p:nvPr/>
        </p:nvCxnSpPr>
        <p:spPr>
          <a:xfrm>
            <a:off x="4563050" y="2796225"/>
            <a:ext cx="577200" cy="281400"/>
          </a:xfrm>
          <a:prstGeom prst="straightConnector1">
            <a:avLst/>
          </a:prstGeom>
          <a:noFill/>
          <a:ln cap="flat" cmpd="sng" w="9525">
            <a:solidFill>
              <a:schemeClr val="dk1"/>
            </a:solidFill>
            <a:prstDash val="solid"/>
            <a:miter lim="800000"/>
            <a:headEnd len="med" w="med" type="triangle"/>
            <a:tailEnd len="med" w="med" type="triangle"/>
          </a:ln>
        </p:spPr>
      </p:cxnSp>
      <p:sp>
        <p:nvSpPr>
          <p:cNvPr id="995" name="Google Shape;995;p86"/>
          <p:cNvSpPr/>
          <p:nvPr/>
        </p:nvSpPr>
        <p:spPr>
          <a:xfrm>
            <a:off x="2989597" y="4366209"/>
            <a:ext cx="1582500" cy="568200"/>
          </a:xfrm>
          <a:prstGeom prst="roundRect">
            <a:avLst>
              <a:gd fmla="val 16667" name="adj"/>
            </a:avLst>
          </a:prstGeom>
          <a:solidFill>
            <a:srgbClr val="F4B18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School Coach</a:t>
            </a:r>
            <a:endParaRPr b="1" i="0" sz="1400" u="none" cap="none" strike="noStrike">
              <a:solidFill>
                <a:srgbClr val="000000"/>
              </a:solidFill>
              <a:latin typeface="Arial"/>
              <a:ea typeface="Arial"/>
              <a:cs typeface="Arial"/>
              <a:sym typeface="Arial"/>
            </a:endParaRPr>
          </a:p>
        </p:txBody>
      </p:sp>
      <p:sp>
        <p:nvSpPr>
          <p:cNvPr id="996" name="Google Shape;996;p86"/>
          <p:cNvSpPr/>
          <p:nvPr/>
        </p:nvSpPr>
        <p:spPr>
          <a:xfrm>
            <a:off x="4753581" y="4366209"/>
            <a:ext cx="1582500" cy="568200"/>
          </a:xfrm>
          <a:prstGeom prst="roundRect">
            <a:avLst>
              <a:gd fmla="val 16667" name="adj"/>
            </a:avLst>
          </a:prstGeom>
          <a:solidFill>
            <a:schemeClr val="accent3"/>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Verdana"/>
                <a:ea typeface="Verdana"/>
                <a:cs typeface="Verdana"/>
                <a:sym typeface="Verdana"/>
              </a:rPr>
              <a:t>Administrator</a:t>
            </a:r>
            <a:endParaRPr b="1" i="0" sz="1400" u="none" cap="none" strike="noStrike">
              <a:solidFill>
                <a:srgbClr val="000000"/>
              </a:solidFill>
              <a:latin typeface="Arial"/>
              <a:ea typeface="Arial"/>
              <a:cs typeface="Arial"/>
              <a:sym typeface="Arial"/>
            </a:endParaRPr>
          </a:p>
        </p:txBody>
      </p:sp>
      <p:cxnSp>
        <p:nvCxnSpPr>
          <p:cNvPr id="997" name="Google Shape;997;p86"/>
          <p:cNvCxnSpPr>
            <a:stCxn id="996" idx="2"/>
          </p:cNvCxnSpPr>
          <p:nvPr/>
        </p:nvCxnSpPr>
        <p:spPr>
          <a:xfrm flipH="1">
            <a:off x="4867131" y="4934409"/>
            <a:ext cx="677700" cy="263400"/>
          </a:xfrm>
          <a:prstGeom prst="straightConnector1">
            <a:avLst/>
          </a:prstGeom>
          <a:noFill/>
          <a:ln cap="flat" cmpd="sng" w="9525">
            <a:solidFill>
              <a:schemeClr val="dk1"/>
            </a:solidFill>
            <a:prstDash val="solid"/>
            <a:miter lim="800000"/>
            <a:headEnd len="med" w="med" type="triangle"/>
            <a:tailEnd len="med" w="med" type="triangle"/>
          </a:ln>
        </p:spPr>
      </p:cxnSp>
      <p:cxnSp>
        <p:nvCxnSpPr>
          <p:cNvPr id="998" name="Google Shape;998;p86"/>
          <p:cNvCxnSpPr/>
          <p:nvPr/>
        </p:nvCxnSpPr>
        <p:spPr>
          <a:xfrm>
            <a:off x="4069400" y="4914763"/>
            <a:ext cx="577200" cy="281400"/>
          </a:xfrm>
          <a:prstGeom prst="straightConnector1">
            <a:avLst/>
          </a:prstGeom>
          <a:noFill/>
          <a:ln cap="flat" cmpd="sng" w="9525">
            <a:solidFill>
              <a:schemeClr val="dk1"/>
            </a:solidFill>
            <a:prstDash val="solid"/>
            <a:miter lim="800000"/>
            <a:headEnd len="med" w="med" type="triangle"/>
            <a:tailEnd len="med" w="med" type="triangle"/>
          </a:ln>
        </p:spPr>
      </p:cxnSp>
      <p:sp>
        <p:nvSpPr>
          <p:cNvPr id="989" name="Google Shape;989;p86"/>
          <p:cNvSpPr txBox="1"/>
          <p:nvPr/>
        </p:nvSpPr>
        <p:spPr>
          <a:xfrm>
            <a:off x="6667400" y="2752688"/>
            <a:ext cx="188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Verdana"/>
                <a:ea typeface="Verdana"/>
                <a:cs typeface="Verdana"/>
                <a:sym typeface="Verdana"/>
              </a:rPr>
              <a:t>Communication:</a:t>
            </a:r>
            <a:r>
              <a:rPr b="0" i="1" lang="en"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Verdana"/>
              <a:ea typeface="Verdana"/>
              <a:cs typeface="Verdana"/>
              <a:sym typeface="Verdana"/>
            </a:endParaRPr>
          </a:p>
        </p:txBody>
      </p:sp>
      <p:sp>
        <p:nvSpPr>
          <p:cNvPr id="999" name="Google Shape;999;p86"/>
          <p:cNvSpPr txBox="1"/>
          <p:nvPr/>
        </p:nvSpPr>
        <p:spPr>
          <a:xfrm>
            <a:off x="6763033" y="4914769"/>
            <a:ext cx="188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Verdana"/>
                <a:ea typeface="Verdana"/>
                <a:cs typeface="Verdana"/>
                <a:sym typeface="Verdana"/>
              </a:rPr>
              <a:t>Communication:</a:t>
            </a:r>
            <a:r>
              <a:rPr b="0" i="1" lang="en" sz="1000" u="none" cap="none" strike="noStrike">
                <a:solidFill>
                  <a:schemeClr val="dk1"/>
                </a:solidFill>
                <a:latin typeface="Verdana"/>
                <a:ea typeface="Verdana"/>
                <a:cs typeface="Verdana"/>
                <a:sym typeface="Verdana"/>
              </a:rPr>
              <a:t>within &amp; beyond groups</a:t>
            </a:r>
            <a:endParaRPr b="0" i="0" sz="1400" u="none" cap="none" strike="noStrike">
              <a:solidFill>
                <a:srgbClr val="000000"/>
              </a:solidFill>
              <a:latin typeface="Verdana"/>
              <a:ea typeface="Verdana"/>
              <a:cs typeface="Verdana"/>
              <a:sym typeface="Verdana"/>
            </a:endParaRPr>
          </a:p>
        </p:txBody>
      </p:sp>
      <p:cxnSp>
        <p:nvCxnSpPr>
          <p:cNvPr id="1000" name="Google Shape;1000;p86"/>
          <p:cNvCxnSpPr/>
          <p:nvPr/>
        </p:nvCxnSpPr>
        <p:spPr>
          <a:xfrm rot="10800000">
            <a:off x="4646600" y="5063756"/>
            <a:ext cx="2128800" cy="45000"/>
          </a:xfrm>
          <a:prstGeom prst="straightConnector1">
            <a:avLst/>
          </a:prstGeom>
          <a:noFill/>
          <a:ln cap="flat" cmpd="sng" w="9525">
            <a:solidFill>
              <a:schemeClr val="dk1"/>
            </a:solidFill>
            <a:prstDash val="solid"/>
            <a:miter lim="800000"/>
            <a:headEnd len="med" w="med" type="triangle"/>
            <a:tailEnd len="med" w="med" type="triangle"/>
          </a:ln>
        </p:spPr>
      </p:cxnSp>
      <p:sp>
        <p:nvSpPr>
          <p:cNvPr id="1001" name="Google Shape;1001;p86"/>
          <p:cNvSpPr txBox="1"/>
          <p:nvPr/>
        </p:nvSpPr>
        <p:spPr>
          <a:xfrm>
            <a:off x="1151350" y="1881325"/>
            <a:ext cx="1421100" cy="4616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Verdana"/>
                <a:ea typeface="Verdana"/>
                <a:cs typeface="Verdana"/>
                <a:sym typeface="Verdana"/>
              </a:rPr>
              <a:t>PBIS.org Implementation Blueprint and </a:t>
            </a:r>
            <a:endParaRPr b="0" i="0" sz="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Verdana"/>
                <a:ea typeface="Verdana"/>
                <a:cs typeface="Verdana"/>
                <a:sym typeface="Verdana"/>
              </a:rPr>
              <a:t>Oregon Systems Coach Manual, 2013</a:t>
            </a:r>
            <a:endParaRPr b="0" i="0" sz="600" u="none" cap="none" strike="noStrike">
              <a:solidFill>
                <a:srgbClr val="000000"/>
              </a:solidFill>
              <a:latin typeface="Arial"/>
              <a:ea typeface="Arial"/>
              <a:cs typeface="Arial"/>
              <a:sym typeface="Arial"/>
            </a:endParaRPr>
          </a:p>
        </p:txBody>
      </p:sp>
      <p:sp>
        <p:nvSpPr>
          <p:cNvPr id="1002" name="Google Shape;1002;p86"/>
          <p:cNvSpPr txBox="1"/>
          <p:nvPr>
            <p:ph type="title"/>
          </p:nvPr>
        </p:nvSpPr>
        <p:spPr>
          <a:xfrm>
            <a:off x="3115823" y="140975"/>
            <a:ext cx="5858400" cy="9537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Verdana"/>
              <a:buNone/>
            </a:pPr>
            <a:r>
              <a:rPr lang="en" sz="3200"/>
              <a:t>The “How” and Coaching Roles</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87"/>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Coaching Systems</a:t>
            </a:r>
            <a:endParaRPr/>
          </a:p>
        </p:txBody>
      </p:sp>
      <p:sp>
        <p:nvSpPr>
          <p:cNvPr id="1008" name="Google Shape;1008;p87"/>
          <p:cNvSpPr txBox="1"/>
          <p:nvPr/>
        </p:nvSpPr>
        <p:spPr>
          <a:xfrm>
            <a:off x="457201" y="1600201"/>
            <a:ext cx="8229600" cy="4571999"/>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100000"/>
              </a:lnSpc>
              <a:spcBef>
                <a:spcPts val="1200"/>
              </a:spcBef>
              <a:spcAft>
                <a:spcPts val="0"/>
              </a:spcAft>
              <a:buClr>
                <a:srgbClr val="000000"/>
              </a:buClr>
              <a:buSzPts val="2600"/>
              <a:buFont typeface="Arial"/>
              <a:buChar char="•"/>
            </a:pPr>
            <a:r>
              <a:rPr b="0" i="0" lang="en" sz="2400" u="none" cap="none" strike="noStrike">
                <a:solidFill>
                  <a:schemeClr val="dk1"/>
                </a:solidFill>
                <a:latin typeface="Verdana"/>
                <a:ea typeface="Verdana"/>
                <a:cs typeface="Verdana"/>
                <a:sym typeface="Verdana"/>
              </a:rPr>
              <a:t>The coaching system is developed to ensure building level teams and school staff have equitable access to high quality coaching. </a:t>
            </a:r>
            <a:endParaRPr b="0" i="0" sz="1800" u="none" cap="none" strike="noStrike">
              <a:solidFill>
                <a:schemeClr val="dk1"/>
              </a:solidFill>
              <a:latin typeface="Verdana"/>
              <a:ea typeface="Verdana"/>
              <a:cs typeface="Verdana"/>
              <a:sym typeface="Verdana"/>
            </a:endParaRPr>
          </a:p>
          <a:p>
            <a:pPr indent="165100" lvl="0" marL="0" marR="0" rtl="0" algn="l">
              <a:lnSpc>
                <a:spcPct val="100000"/>
              </a:lnSpc>
              <a:spcBef>
                <a:spcPts val="1200"/>
              </a:spcBef>
              <a:spcAft>
                <a:spcPts val="0"/>
              </a:spcAft>
              <a:buClr>
                <a:srgbClr val="000000"/>
              </a:buClr>
              <a:buSzPts val="2600"/>
              <a:buFont typeface="Arial"/>
              <a:buNone/>
            </a:pPr>
            <a:r>
              <a:t/>
            </a:r>
            <a:endParaRPr b="0" i="0" sz="2400" u="none" cap="none" strike="noStrike">
              <a:solidFill>
                <a:schemeClr val="dk1"/>
              </a:solidFill>
              <a:latin typeface="Verdana"/>
              <a:ea typeface="Verdana"/>
              <a:cs typeface="Verdana"/>
              <a:sym typeface="Verdana"/>
            </a:endParaRPr>
          </a:p>
          <a:p>
            <a:pPr indent="-228600" lvl="0" marL="457200" marR="0" rtl="0" algn="l">
              <a:lnSpc>
                <a:spcPct val="100000"/>
              </a:lnSpc>
              <a:spcBef>
                <a:spcPts val="1200"/>
              </a:spcBef>
              <a:spcAft>
                <a:spcPts val="0"/>
              </a:spcAft>
              <a:buClr>
                <a:srgbClr val="000000"/>
              </a:buClr>
              <a:buSzPts val="2400"/>
              <a:buFont typeface="Arial"/>
              <a:buChar char="•"/>
            </a:pPr>
            <a:r>
              <a:rPr b="0" i="0" lang="en" sz="2400" u="none" cap="none" strike="noStrike">
                <a:solidFill>
                  <a:schemeClr val="dk1"/>
                </a:solidFill>
                <a:latin typeface="Verdana"/>
                <a:ea typeface="Verdana"/>
                <a:cs typeface="Verdana"/>
                <a:sym typeface="Verdana"/>
              </a:rPr>
              <a:t>Division context will inform the Coaching System in your division. </a:t>
            </a:r>
            <a:endParaRPr b="0" i="0" sz="1800" u="none" cap="none" strike="noStrike">
              <a:solidFill>
                <a:schemeClr val="dk1"/>
              </a:solidFill>
              <a:latin typeface="Verdana"/>
              <a:ea typeface="Verdana"/>
              <a:cs typeface="Verdana"/>
              <a:sym typeface="Verdana"/>
            </a:endParaRPr>
          </a:p>
          <a:p>
            <a:pPr indent="-228600" lvl="0" marL="457200" marR="0" rtl="0" algn="l">
              <a:lnSpc>
                <a:spcPct val="100000"/>
              </a:lnSpc>
              <a:spcBef>
                <a:spcPts val="0"/>
              </a:spcBef>
              <a:spcAft>
                <a:spcPts val="0"/>
              </a:spcAft>
              <a:buClr>
                <a:srgbClr val="000000"/>
              </a:buClr>
              <a:buSzPts val="2400"/>
              <a:buFont typeface="Arial"/>
              <a:buChar char="•"/>
            </a:pPr>
            <a:r>
              <a:rPr b="0" i="0" lang="en" sz="2400" u="none" cap="none" strike="noStrike">
                <a:solidFill>
                  <a:schemeClr val="dk1"/>
                </a:solidFill>
                <a:latin typeface="Verdana"/>
                <a:ea typeface="Verdana"/>
                <a:cs typeface="Verdana"/>
                <a:sym typeface="Verdana"/>
              </a:rPr>
              <a:t>Coaching will be a critical component of your division’s professional learning plan.</a:t>
            </a:r>
            <a:endParaRPr b="0" i="0" sz="1800" u="none" cap="none" strike="noStrike">
              <a:solidFill>
                <a:schemeClr val="dk1"/>
              </a:solidFill>
              <a:latin typeface="Verdana"/>
              <a:ea typeface="Verdana"/>
              <a:cs typeface="Verdana"/>
              <a:sym typeface="Verdana"/>
            </a:endParaRPr>
          </a:p>
          <a:p>
            <a:pPr indent="152400" lvl="0" marL="0" marR="0" rtl="0" algn="l">
              <a:lnSpc>
                <a:spcPct val="100000"/>
              </a:lnSpc>
              <a:spcBef>
                <a:spcPts val="1200"/>
              </a:spcBef>
              <a:spcAft>
                <a:spcPts val="0"/>
              </a:spcAft>
              <a:buClr>
                <a:srgbClr val="000000"/>
              </a:buClr>
              <a:buSzPts val="2400"/>
              <a:buFont typeface="Arial"/>
              <a:buNone/>
            </a:pPr>
            <a:r>
              <a:t/>
            </a:r>
            <a:endParaRPr b="0" i="0" sz="2400" u="none" cap="none" strike="noStrike">
              <a:solidFill>
                <a:schemeClr val="dk1"/>
              </a:solidFill>
              <a:latin typeface="Verdana"/>
              <a:ea typeface="Verdana"/>
              <a:cs typeface="Verdana"/>
              <a:sym typeface="Verdana"/>
            </a:endParaRPr>
          </a:p>
          <a:p>
            <a:pPr indent="0" lvl="0" marL="0" marR="0" rtl="0" algn="l">
              <a:lnSpc>
                <a:spcPct val="100000"/>
              </a:lnSpc>
              <a:spcBef>
                <a:spcPts val="1200"/>
              </a:spcBef>
              <a:spcAft>
                <a:spcPts val="1200"/>
              </a:spcAft>
              <a:buClr>
                <a:srgbClr val="000000"/>
              </a:buClr>
              <a:buSzPts val="2400"/>
              <a:buFont typeface="Arial"/>
              <a:buChar char="•"/>
            </a:pPr>
            <a:r>
              <a:rPr b="0" i="0" lang="en" sz="2400" u="none" cap="none" strike="noStrike">
                <a:solidFill>
                  <a:schemeClr val="dk1"/>
                </a:solidFill>
                <a:latin typeface="Verdana"/>
                <a:ea typeface="Verdana"/>
                <a:cs typeface="Verdana"/>
                <a:sym typeface="Verdana"/>
              </a:rPr>
              <a:t>District Capacity Assessment (DCA) #25, 26, 27</a:t>
            </a:r>
            <a:endParaRPr b="0" i="0" sz="1800" u="none" cap="none" strike="noStrike">
              <a:solidFill>
                <a:schemeClr val="dk1"/>
              </a:solidFill>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4000"/>
              <a:buNone/>
            </a:pPr>
            <a:r>
              <a:rPr lang="en"/>
              <a:t>Scenario </a:t>
            </a:r>
            <a:endParaRPr/>
          </a:p>
        </p:txBody>
      </p:sp>
      <p:sp>
        <p:nvSpPr>
          <p:cNvPr id="184" name="Google Shape;184;p10"/>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1000"/>
              </a:spcBef>
              <a:spcAft>
                <a:spcPts val="0"/>
              </a:spcAft>
              <a:buSzPts val="1800"/>
              <a:buNone/>
            </a:pPr>
            <a:r>
              <a:rPr lang="en" sz="2800"/>
              <a:t>While reading the scenario about Greenleaf at your table, pause at each POLL question. Have a recorder number from 1-5 and write the component that has been highlighted.</a:t>
            </a:r>
            <a:endParaRPr sz="2800"/>
          </a:p>
          <a:p>
            <a:pPr indent="0" lvl="0" marL="0" rtl="0" algn="l">
              <a:lnSpc>
                <a:spcPct val="90000"/>
              </a:lnSpc>
              <a:spcBef>
                <a:spcPts val="1000"/>
              </a:spcBef>
              <a:spcAft>
                <a:spcPts val="0"/>
              </a:spcAft>
              <a:buSzPts val="1800"/>
              <a:buNone/>
            </a:pPr>
            <a:r>
              <a:t/>
            </a:r>
            <a:endParaRPr i="1" sz="2800">
              <a:solidFill>
                <a:srgbClr val="008000"/>
              </a:solidFill>
            </a:endParaRPr>
          </a:p>
          <a:p>
            <a:pPr indent="0" lvl="0" marL="0" rtl="0" algn="l">
              <a:lnSpc>
                <a:spcPct val="90000"/>
              </a:lnSpc>
              <a:spcBef>
                <a:spcPts val="1000"/>
              </a:spcBef>
              <a:spcAft>
                <a:spcPts val="0"/>
              </a:spcAft>
              <a:buSzPts val="1800"/>
              <a:buNone/>
            </a:pPr>
            <a:r>
              <a:rPr i="1" lang="en" sz="2800">
                <a:solidFill>
                  <a:srgbClr val="008000"/>
                </a:solidFill>
              </a:rPr>
              <a:t>Material Resources </a:t>
            </a:r>
            <a:endParaRPr i="1" sz="2800">
              <a:solidFill>
                <a:srgbClr val="008000"/>
              </a:solidFill>
            </a:endParaRPr>
          </a:p>
          <a:p>
            <a:pPr indent="0" lvl="0" marL="0" rtl="0" algn="l">
              <a:lnSpc>
                <a:spcPct val="90000"/>
              </a:lnSpc>
              <a:spcBef>
                <a:spcPts val="1000"/>
              </a:spcBef>
              <a:spcAft>
                <a:spcPts val="0"/>
              </a:spcAft>
              <a:buSzPts val="1800"/>
              <a:buNone/>
            </a:pPr>
            <a:r>
              <a:rPr i="1" lang="en" sz="2800">
                <a:solidFill>
                  <a:srgbClr val="008000"/>
                </a:solidFill>
              </a:rPr>
              <a:t>Human Resources</a:t>
            </a:r>
            <a:endParaRPr sz="2800"/>
          </a:p>
          <a:p>
            <a:pPr indent="0" lvl="0" marL="0" rtl="0" algn="l">
              <a:lnSpc>
                <a:spcPct val="90000"/>
              </a:lnSpc>
              <a:spcBef>
                <a:spcPts val="1000"/>
              </a:spcBef>
              <a:spcAft>
                <a:spcPts val="0"/>
              </a:spcAft>
              <a:buSzPts val="1800"/>
              <a:buNone/>
            </a:pPr>
            <a:r>
              <a:rPr i="1" lang="en" sz="2800">
                <a:solidFill>
                  <a:srgbClr val="008000"/>
                </a:solidFill>
              </a:rPr>
              <a:t>Processes and Procedures</a:t>
            </a:r>
            <a:endParaRPr i="1" sz="2800">
              <a:solidFill>
                <a:srgbClr val="008000"/>
              </a:solidFill>
            </a:endParaRPr>
          </a:p>
          <a:p>
            <a:pPr indent="0" lvl="0" marL="0" rtl="0" algn="l">
              <a:lnSpc>
                <a:spcPct val="90000"/>
              </a:lnSpc>
              <a:spcBef>
                <a:spcPts val="1000"/>
              </a:spcBef>
              <a:spcAft>
                <a:spcPts val="0"/>
              </a:spcAft>
              <a:buSzPts val="1800"/>
              <a:buNone/>
            </a:pPr>
            <a:r>
              <a:rPr i="1" lang="en" sz="2800">
                <a:solidFill>
                  <a:srgbClr val="008000"/>
                </a:solidFill>
              </a:rPr>
              <a:t>Policies and Regulations</a:t>
            </a:r>
            <a:endParaRPr i="1" sz="2800">
              <a:solidFill>
                <a:srgbClr val="008000"/>
              </a:solidFill>
            </a:endParaRPr>
          </a:p>
          <a:p>
            <a:pPr indent="0" lvl="0" marL="0" rtl="0" algn="l">
              <a:lnSpc>
                <a:spcPct val="90000"/>
              </a:lnSpc>
              <a:spcBef>
                <a:spcPts val="1000"/>
              </a:spcBef>
              <a:spcAft>
                <a:spcPts val="0"/>
              </a:spcAft>
              <a:buSzPts val="1800"/>
              <a:buNone/>
            </a:pPr>
            <a:r>
              <a:rPr i="1" lang="en" sz="2800">
                <a:solidFill>
                  <a:srgbClr val="008000"/>
                </a:solidFill>
              </a:rPr>
              <a:t>Fiscal Resources</a:t>
            </a:r>
            <a:endParaRPr i="1" sz="2800">
              <a:solidFill>
                <a:srgbClr val="008000"/>
              </a:solidFill>
            </a:endParaRPr>
          </a:p>
          <a:p>
            <a:pPr indent="0" lvl="0" marL="0" rtl="0" algn="l">
              <a:lnSpc>
                <a:spcPct val="90000"/>
              </a:lnSpc>
              <a:spcBef>
                <a:spcPts val="1000"/>
              </a:spcBef>
              <a:spcAft>
                <a:spcPts val="0"/>
              </a:spcAft>
              <a:buSzPts val="1800"/>
              <a:buNone/>
            </a:pPr>
            <a:r>
              <a:t/>
            </a:r>
            <a:endParaRPr i="1">
              <a:solidFill>
                <a:srgbClr val="008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cxnSp>
        <p:nvCxnSpPr>
          <p:cNvPr id="1013" name="Google Shape;1013;p88"/>
          <p:cNvCxnSpPr>
            <a:endCxn id="1014" idx="0"/>
          </p:cNvCxnSpPr>
          <p:nvPr/>
        </p:nvCxnSpPr>
        <p:spPr>
          <a:xfrm flipH="1">
            <a:off x="954600" y="5261700"/>
            <a:ext cx="12300" cy="365100"/>
          </a:xfrm>
          <a:prstGeom prst="straightConnector1">
            <a:avLst/>
          </a:prstGeom>
          <a:noFill/>
          <a:ln cap="flat" cmpd="sng" w="9525">
            <a:solidFill>
              <a:schemeClr val="dk2"/>
            </a:solidFill>
            <a:prstDash val="solid"/>
            <a:round/>
            <a:headEnd len="sm" w="sm" type="none"/>
            <a:tailEnd len="med" w="med" type="triangle"/>
          </a:ln>
        </p:spPr>
      </p:cxnSp>
      <p:sp>
        <p:nvSpPr>
          <p:cNvPr id="1015" name="Google Shape;1015;p88"/>
          <p:cNvSpPr/>
          <p:nvPr/>
        </p:nvSpPr>
        <p:spPr>
          <a:xfrm>
            <a:off x="3406800" y="1406800"/>
            <a:ext cx="2106000" cy="792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legreya"/>
                <a:ea typeface="Alegreya"/>
                <a:cs typeface="Alegreya"/>
                <a:sym typeface="Alegreya"/>
              </a:rPr>
              <a:t>Chief Academic Officer</a:t>
            </a:r>
            <a:endParaRPr b="1" i="0" sz="1800" u="none" cap="none" strike="noStrike">
              <a:solidFill>
                <a:srgbClr val="000000"/>
              </a:solidFill>
              <a:latin typeface="Alegreya"/>
              <a:ea typeface="Alegreya"/>
              <a:cs typeface="Alegreya"/>
              <a:sym typeface="Alegreya"/>
            </a:endParaRPr>
          </a:p>
        </p:txBody>
      </p:sp>
      <p:sp>
        <p:nvSpPr>
          <p:cNvPr id="1016" name="Google Shape;1016;p88"/>
          <p:cNvSpPr txBox="1"/>
          <p:nvPr/>
        </p:nvSpPr>
        <p:spPr>
          <a:xfrm>
            <a:off x="2189400" y="829400"/>
            <a:ext cx="4947900" cy="72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00"/>
              <a:buFont typeface="Arial"/>
              <a:buNone/>
            </a:pPr>
            <a:r>
              <a:rPr b="1" i="0" lang="en" sz="2000" u="none" cap="none" strike="noStrike">
                <a:solidFill>
                  <a:srgbClr val="000000"/>
                </a:solidFill>
                <a:latin typeface="Questrial"/>
                <a:ea typeface="Questrial"/>
                <a:cs typeface="Questrial"/>
                <a:sym typeface="Questrial"/>
              </a:rPr>
              <a:t>Department of Teaching and Learning</a:t>
            </a:r>
            <a:endParaRPr b="1" i="0" sz="2000" u="none" cap="none" strike="noStrike">
              <a:solidFill>
                <a:srgbClr val="000000"/>
              </a:solidFill>
              <a:latin typeface="Questrial"/>
              <a:ea typeface="Questrial"/>
              <a:cs typeface="Questrial"/>
              <a:sym typeface="Questrial"/>
            </a:endParaRPr>
          </a:p>
        </p:txBody>
      </p:sp>
      <p:sp>
        <p:nvSpPr>
          <p:cNvPr id="1017" name="Google Shape;1017;p88"/>
          <p:cNvSpPr/>
          <p:nvPr/>
        </p:nvSpPr>
        <p:spPr>
          <a:xfrm>
            <a:off x="278700" y="2561200"/>
            <a:ext cx="1296000" cy="1296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Elementary T&amp;L </a:t>
            </a:r>
            <a:endParaRPr b="1" i="0" sz="1600" u="none" cap="none" strike="noStrike">
              <a:solidFill>
                <a:srgbClr val="000000"/>
              </a:solidFill>
              <a:latin typeface="Alegreya"/>
              <a:ea typeface="Alegreya"/>
              <a:cs typeface="Alegreya"/>
              <a:sym typeface="Alegreya"/>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Ex. Director</a:t>
            </a:r>
            <a:endParaRPr b="1" i="0" sz="1600" u="none" cap="none" strike="noStrike">
              <a:solidFill>
                <a:srgbClr val="000000"/>
              </a:solidFill>
              <a:latin typeface="Alegreya"/>
              <a:ea typeface="Alegreya"/>
              <a:cs typeface="Alegreya"/>
              <a:sym typeface="Alegreya"/>
            </a:endParaRPr>
          </a:p>
        </p:txBody>
      </p:sp>
      <p:sp>
        <p:nvSpPr>
          <p:cNvPr id="1018" name="Google Shape;1018;p88"/>
          <p:cNvSpPr/>
          <p:nvPr/>
        </p:nvSpPr>
        <p:spPr>
          <a:xfrm>
            <a:off x="1802700" y="2561200"/>
            <a:ext cx="1296000" cy="1296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Secondary T&amp;L </a:t>
            </a:r>
            <a:endParaRPr b="1" i="0" sz="1600" u="none" cap="none" strike="noStrike">
              <a:solidFill>
                <a:srgbClr val="000000"/>
              </a:solidFill>
              <a:latin typeface="Alegreya"/>
              <a:ea typeface="Alegreya"/>
              <a:cs typeface="Alegreya"/>
              <a:sym typeface="Alegreya"/>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Ex. Director</a:t>
            </a:r>
            <a:endParaRPr b="1" i="0" sz="1600" u="none" cap="none" strike="noStrike">
              <a:solidFill>
                <a:srgbClr val="000000"/>
              </a:solidFill>
              <a:latin typeface="Alegreya"/>
              <a:ea typeface="Alegreya"/>
              <a:cs typeface="Alegreya"/>
              <a:sym typeface="Alegreya"/>
            </a:endParaRPr>
          </a:p>
        </p:txBody>
      </p:sp>
      <p:sp>
        <p:nvSpPr>
          <p:cNvPr id="1019" name="Google Shape;1019;p88"/>
          <p:cNvSpPr/>
          <p:nvPr/>
        </p:nvSpPr>
        <p:spPr>
          <a:xfrm>
            <a:off x="5751000" y="2561200"/>
            <a:ext cx="1386300" cy="1296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Student Support Svs Exec Director</a:t>
            </a:r>
            <a:endParaRPr b="1" i="0" sz="1600" u="none" cap="none" strike="noStrike">
              <a:solidFill>
                <a:srgbClr val="000000"/>
              </a:solidFill>
              <a:latin typeface="Alegreya"/>
              <a:ea typeface="Alegreya"/>
              <a:cs typeface="Alegreya"/>
              <a:sym typeface="Alegreya"/>
            </a:endParaRPr>
          </a:p>
        </p:txBody>
      </p:sp>
      <p:sp>
        <p:nvSpPr>
          <p:cNvPr id="1020" name="Google Shape;1020;p88"/>
          <p:cNvSpPr/>
          <p:nvPr/>
        </p:nvSpPr>
        <p:spPr>
          <a:xfrm>
            <a:off x="7427400" y="2561200"/>
            <a:ext cx="1386300" cy="1296000"/>
          </a:xfrm>
          <a:prstGeom prst="rect">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Prgms for Excep. Children Exec. Dir.</a:t>
            </a:r>
            <a:endParaRPr b="1" i="0" sz="1600" u="none" cap="none" strike="noStrike">
              <a:solidFill>
                <a:srgbClr val="000000"/>
              </a:solidFill>
              <a:latin typeface="Alegreya"/>
              <a:ea typeface="Alegreya"/>
              <a:cs typeface="Alegreya"/>
              <a:sym typeface="Alegreya"/>
            </a:endParaRPr>
          </a:p>
        </p:txBody>
      </p:sp>
      <p:sp>
        <p:nvSpPr>
          <p:cNvPr id="1021" name="Google Shape;1021;p88"/>
          <p:cNvSpPr/>
          <p:nvPr/>
        </p:nvSpPr>
        <p:spPr>
          <a:xfrm>
            <a:off x="278700" y="4288400"/>
            <a:ext cx="12960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Title 1 Director</a:t>
            </a:r>
            <a:endParaRPr b="1" i="0" sz="1600" u="none" cap="none" strike="noStrike">
              <a:solidFill>
                <a:srgbClr val="000000"/>
              </a:solidFill>
              <a:latin typeface="Alegreya"/>
              <a:ea typeface="Alegreya"/>
              <a:cs typeface="Alegreya"/>
              <a:sym typeface="Alegreya"/>
            </a:endParaRPr>
          </a:p>
        </p:txBody>
      </p:sp>
      <p:sp>
        <p:nvSpPr>
          <p:cNvPr id="1022" name="Google Shape;1022;p88"/>
          <p:cNvSpPr/>
          <p:nvPr/>
        </p:nvSpPr>
        <p:spPr>
          <a:xfrm>
            <a:off x="1802700" y="4288400"/>
            <a:ext cx="12960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Tech &amp; Career Ed. Director</a:t>
            </a:r>
            <a:endParaRPr b="1" i="0" sz="1600" u="none" cap="none" strike="noStrike">
              <a:solidFill>
                <a:srgbClr val="000000"/>
              </a:solidFill>
              <a:latin typeface="Alegreya"/>
              <a:ea typeface="Alegreya"/>
              <a:cs typeface="Alegreya"/>
              <a:sym typeface="Alegreya"/>
            </a:endParaRPr>
          </a:p>
        </p:txBody>
      </p:sp>
      <p:sp>
        <p:nvSpPr>
          <p:cNvPr id="1023" name="Google Shape;1023;p88"/>
          <p:cNvSpPr/>
          <p:nvPr/>
        </p:nvSpPr>
        <p:spPr>
          <a:xfrm>
            <a:off x="3326700" y="4288400"/>
            <a:ext cx="6618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Instr. Tech</a:t>
            </a:r>
            <a:endParaRPr b="1" i="0" sz="1600" u="none" cap="none" strike="noStrike">
              <a:solidFill>
                <a:srgbClr val="000000"/>
              </a:solidFill>
              <a:latin typeface="Alegreya"/>
              <a:ea typeface="Alegreya"/>
              <a:cs typeface="Alegreya"/>
              <a:sym typeface="Alegreya"/>
            </a:endParaRPr>
          </a:p>
        </p:txBody>
      </p:sp>
      <p:sp>
        <p:nvSpPr>
          <p:cNvPr id="1024" name="Google Shape;1024;p88"/>
          <p:cNvSpPr/>
          <p:nvPr/>
        </p:nvSpPr>
        <p:spPr>
          <a:xfrm>
            <a:off x="4077000" y="4288400"/>
            <a:ext cx="7497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K-12 &amp; Gifted</a:t>
            </a:r>
            <a:endParaRPr b="1" i="0" sz="1600" u="none" cap="none" strike="noStrike">
              <a:solidFill>
                <a:srgbClr val="000000"/>
              </a:solidFill>
              <a:latin typeface="Alegreya"/>
              <a:ea typeface="Alegreya"/>
              <a:cs typeface="Alegreya"/>
              <a:sym typeface="Alegreya"/>
            </a:endParaRPr>
          </a:p>
        </p:txBody>
      </p:sp>
      <p:sp>
        <p:nvSpPr>
          <p:cNvPr id="1025" name="Google Shape;1025;p88"/>
          <p:cNvSpPr/>
          <p:nvPr/>
        </p:nvSpPr>
        <p:spPr>
          <a:xfrm>
            <a:off x="4915200" y="4288400"/>
            <a:ext cx="7497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Opp. &amp; Ach.</a:t>
            </a:r>
            <a:endParaRPr b="1" i="0" sz="1600" u="none" cap="none" strike="noStrike">
              <a:solidFill>
                <a:srgbClr val="000000"/>
              </a:solidFill>
              <a:latin typeface="Alegreya"/>
              <a:ea typeface="Alegreya"/>
              <a:cs typeface="Alegreya"/>
              <a:sym typeface="Alegreya"/>
            </a:endParaRPr>
          </a:p>
        </p:txBody>
      </p:sp>
      <p:sp>
        <p:nvSpPr>
          <p:cNvPr id="1026" name="Google Shape;1026;p88"/>
          <p:cNvSpPr/>
          <p:nvPr/>
        </p:nvSpPr>
        <p:spPr>
          <a:xfrm>
            <a:off x="5841300" y="4288400"/>
            <a:ext cx="12960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Student Svs Director</a:t>
            </a:r>
            <a:endParaRPr b="1" i="0" sz="1600" u="none" cap="none" strike="noStrike">
              <a:solidFill>
                <a:srgbClr val="000000"/>
              </a:solidFill>
              <a:latin typeface="Alegreya"/>
              <a:ea typeface="Alegreya"/>
              <a:cs typeface="Alegreya"/>
              <a:sym typeface="Alegreya"/>
            </a:endParaRPr>
          </a:p>
        </p:txBody>
      </p:sp>
      <p:sp>
        <p:nvSpPr>
          <p:cNvPr id="1027" name="Google Shape;1027;p88"/>
          <p:cNvSpPr/>
          <p:nvPr/>
        </p:nvSpPr>
        <p:spPr>
          <a:xfrm>
            <a:off x="7441500" y="4288400"/>
            <a:ext cx="1296000" cy="1008900"/>
          </a:xfrm>
          <a:prstGeom prst="rect">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Compliance &amp; Sped Dir.</a:t>
            </a:r>
            <a:endParaRPr b="1" i="0" sz="1600" u="none" cap="none" strike="noStrike">
              <a:solidFill>
                <a:srgbClr val="000000"/>
              </a:solidFill>
              <a:latin typeface="Alegreya"/>
              <a:ea typeface="Alegreya"/>
              <a:cs typeface="Alegreya"/>
              <a:sym typeface="Alegreya"/>
            </a:endParaRPr>
          </a:p>
        </p:txBody>
      </p:sp>
      <p:cxnSp>
        <p:nvCxnSpPr>
          <p:cNvPr id="1028" name="Google Shape;1028;p88"/>
          <p:cNvCxnSpPr>
            <a:endCxn id="1017" idx="0"/>
          </p:cNvCxnSpPr>
          <p:nvPr/>
        </p:nvCxnSpPr>
        <p:spPr>
          <a:xfrm flipH="1">
            <a:off x="926700" y="1841200"/>
            <a:ext cx="2488800" cy="720000"/>
          </a:xfrm>
          <a:prstGeom prst="straightConnector1">
            <a:avLst/>
          </a:prstGeom>
          <a:noFill/>
          <a:ln cap="flat" cmpd="sng" w="9525">
            <a:solidFill>
              <a:schemeClr val="dk2"/>
            </a:solidFill>
            <a:prstDash val="solid"/>
            <a:round/>
            <a:headEnd len="sm" w="sm" type="none"/>
            <a:tailEnd len="sm" w="sm" type="none"/>
          </a:ln>
        </p:spPr>
      </p:cxnSp>
      <p:cxnSp>
        <p:nvCxnSpPr>
          <p:cNvPr id="1029" name="Google Shape;1029;p88"/>
          <p:cNvCxnSpPr>
            <a:endCxn id="1018" idx="0"/>
          </p:cNvCxnSpPr>
          <p:nvPr/>
        </p:nvCxnSpPr>
        <p:spPr>
          <a:xfrm flipH="1">
            <a:off x="2450700" y="2201200"/>
            <a:ext cx="964800" cy="360000"/>
          </a:xfrm>
          <a:prstGeom prst="straightConnector1">
            <a:avLst/>
          </a:prstGeom>
          <a:noFill/>
          <a:ln cap="flat" cmpd="sng" w="9525">
            <a:solidFill>
              <a:schemeClr val="dk2"/>
            </a:solidFill>
            <a:prstDash val="solid"/>
            <a:round/>
            <a:headEnd len="sm" w="sm" type="none"/>
            <a:tailEnd len="sm" w="sm" type="none"/>
          </a:ln>
        </p:spPr>
      </p:cxnSp>
      <p:cxnSp>
        <p:nvCxnSpPr>
          <p:cNvPr id="1030" name="Google Shape;1030;p88"/>
          <p:cNvCxnSpPr>
            <a:endCxn id="1020" idx="0"/>
          </p:cNvCxnSpPr>
          <p:nvPr/>
        </p:nvCxnSpPr>
        <p:spPr>
          <a:xfrm>
            <a:off x="5512650" y="1802800"/>
            <a:ext cx="2607900" cy="758400"/>
          </a:xfrm>
          <a:prstGeom prst="straightConnector1">
            <a:avLst/>
          </a:prstGeom>
          <a:noFill/>
          <a:ln cap="flat" cmpd="sng" w="9525">
            <a:solidFill>
              <a:schemeClr val="dk2"/>
            </a:solidFill>
            <a:prstDash val="solid"/>
            <a:round/>
            <a:headEnd len="sm" w="sm" type="none"/>
            <a:tailEnd len="sm" w="sm" type="none"/>
          </a:ln>
        </p:spPr>
      </p:cxnSp>
      <p:cxnSp>
        <p:nvCxnSpPr>
          <p:cNvPr id="1031" name="Google Shape;1031;p88"/>
          <p:cNvCxnSpPr>
            <a:endCxn id="1019" idx="0"/>
          </p:cNvCxnSpPr>
          <p:nvPr/>
        </p:nvCxnSpPr>
        <p:spPr>
          <a:xfrm>
            <a:off x="5521650" y="2201200"/>
            <a:ext cx="922500" cy="360000"/>
          </a:xfrm>
          <a:prstGeom prst="straightConnector1">
            <a:avLst/>
          </a:prstGeom>
          <a:noFill/>
          <a:ln cap="flat" cmpd="sng" w="9525">
            <a:solidFill>
              <a:schemeClr val="dk2"/>
            </a:solidFill>
            <a:prstDash val="solid"/>
            <a:round/>
            <a:headEnd len="sm" w="sm" type="none"/>
            <a:tailEnd len="sm" w="sm" type="none"/>
          </a:ln>
        </p:spPr>
      </p:cxnSp>
      <p:cxnSp>
        <p:nvCxnSpPr>
          <p:cNvPr id="1032" name="Google Shape;1032;p88"/>
          <p:cNvCxnSpPr>
            <a:endCxn id="1023" idx="0"/>
          </p:cNvCxnSpPr>
          <p:nvPr/>
        </p:nvCxnSpPr>
        <p:spPr>
          <a:xfrm flipH="1">
            <a:off x="3657600" y="2219300"/>
            <a:ext cx="176400" cy="2069100"/>
          </a:xfrm>
          <a:prstGeom prst="straightConnector1">
            <a:avLst/>
          </a:prstGeom>
          <a:noFill/>
          <a:ln cap="flat" cmpd="sng" w="9525">
            <a:solidFill>
              <a:schemeClr val="dk2"/>
            </a:solidFill>
            <a:prstDash val="solid"/>
            <a:round/>
            <a:headEnd len="sm" w="sm" type="none"/>
            <a:tailEnd len="sm" w="sm" type="none"/>
          </a:ln>
        </p:spPr>
      </p:cxnSp>
      <p:cxnSp>
        <p:nvCxnSpPr>
          <p:cNvPr id="1033" name="Google Shape;1033;p88"/>
          <p:cNvCxnSpPr>
            <a:stCxn id="1015" idx="2"/>
            <a:endCxn id="1024" idx="0"/>
          </p:cNvCxnSpPr>
          <p:nvPr/>
        </p:nvCxnSpPr>
        <p:spPr>
          <a:xfrm flipH="1">
            <a:off x="4452000" y="2198800"/>
            <a:ext cx="7800" cy="2089500"/>
          </a:xfrm>
          <a:prstGeom prst="straightConnector1">
            <a:avLst/>
          </a:prstGeom>
          <a:noFill/>
          <a:ln cap="flat" cmpd="sng" w="9525">
            <a:solidFill>
              <a:schemeClr val="dk2"/>
            </a:solidFill>
            <a:prstDash val="solid"/>
            <a:round/>
            <a:headEnd len="sm" w="sm" type="none"/>
            <a:tailEnd len="sm" w="sm" type="none"/>
          </a:ln>
        </p:spPr>
      </p:cxnSp>
      <p:cxnSp>
        <p:nvCxnSpPr>
          <p:cNvPr id="1034" name="Google Shape;1034;p88"/>
          <p:cNvCxnSpPr>
            <a:endCxn id="1025" idx="0"/>
          </p:cNvCxnSpPr>
          <p:nvPr/>
        </p:nvCxnSpPr>
        <p:spPr>
          <a:xfrm>
            <a:off x="5089350" y="2201300"/>
            <a:ext cx="200700" cy="2087100"/>
          </a:xfrm>
          <a:prstGeom prst="straightConnector1">
            <a:avLst/>
          </a:prstGeom>
          <a:noFill/>
          <a:ln cap="flat" cmpd="sng" w="9525">
            <a:solidFill>
              <a:schemeClr val="dk2"/>
            </a:solidFill>
            <a:prstDash val="solid"/>
            <a:round/>
            <a:headEnd len="sm" w="sm" type="none"/>
            <a:tailEnd len="sm" w="sm" type="none"/>
          </a:ln>
        </p:spPr>
      </p:cxnSp>
      <p:cxnSp>
        <p:nvCxnSpPr>
          <p:cNvPr id="1035" name="Google Shape;1035;p88"/>
          <p:cNvCxnSpPr>
            <a:stCxn id="1017" idx="2"/>
            <a:endCxn id="1021" idx="0"/>
          </p:cNvCxnSpPr>
          <p:nvPr/>
        </p:nvCxnSpPr>
        <p:spPr>
          <a:xfrm>
            <a:off x="926700" y="3857200"/>
            <a:ext cx="0" cy="431100"/>
          </a:xfrm>
          <a:prstGeom prst="straightConnector1">
            <a:avLst/>
          </a:prstGeom>
          <a:noFill/>
          <a:ln cap="flat" cmpd="sng" w="9525">
            <a:solidFill>
              <a:schemeClr val="dk2"/>
            </a:solidFill>
            <a:prstDash val="solid"/>
            <a:round/>
            <a:headEnd len="sm" w="sm" type="none"/>
            <a:tailEnd len="sm" w="sm" type="none"/>
          </a:ln>
        </p:spPr>
      </p:cxnSp>
      <p:cxnSp>
        <p:nvCxnSpPr>
          <p:cNvPr id="1036" name="Google Shape;1036;p88"/>
          <p:cNvCxnSpPr/>
          <p:nvPr/>
        </p:nvCxnSpPr>
        <p:spPr>
          <a:xfrm>
            <a:off x="2450700" y="3857200"/>
            <a:ext cx="0" cy="431100"/>
          </a:xfrm>
          <a:prstGeom prst="straightConnector1">
            <a:avLst/>
          </a:prstGeom>
          <a:noFill/>
          <a:ln cap="flat" cmpd="sng" w="9525">
            <a:solidFill>
              <a:schemeClr val="dk2"/>
            </a:solidFill>
            <a:prstDash val="solid"/>
            <a:round/>
            <a:headEnd len="sm" w="sm" type="none"/>
            <a:tailEnd len="sm" w="sm" type="none"/>
          </a:ln>
        </p:spPr>
      </p:cxnSp>
      <p:cxnSp>
        <p:nvCxnSpPr>
          <p:cNvPr id="1037" name="Google Shape;1037;p88"/>
          <p:cNvCxnSpPr/>
          <p:nvPr/>
        </p:nvCxnSpPr>
        <p:spPr>
          <a:xfrm>
            <a:off x="6489300" y="3857200"/>
            <a:ext cx="0" cy="431100"/>
          </a:xfrm>
          <a:prstGeom prst="straightConnector1">
            <a:avLst/>
          </a:prstGeom>
          <a:noFill/>
          <a:ln cap="flat" cmpd="sng" w="9525">
            <a:solidFill>
              <a:schemeClr val="dk2"/>
            </a:solidFill>
            <a:prstDash val="solid"/>
            <a:round/>
            <a:headEnd len="sm" w="sm" type="none"/>
            <a:tailEnd len="sm" w="sm" type="none"/>
          </a:ln>
        </p:spPr>
      </p:cxnSp>
      <p:cxnSp>
        <p:nvCxnSpPr>
          <p:cNvPr id="1038" name="Google Shape;1038;p88"/>
          <p:cNvCxnSpPr/>
          <p:nvPr/>
        </p:nvCxnSpPr>
        <p:spPr>
          <a:xfrm>
            <a:off x="8089500" y="3857200"/>
            <a:ext cx="0" cy="431100"/>
          </a:xfrm>
          <a:prstGeom prst="straightConnector1">
            <a:avLst/>
          </a:prstGeom>
          <a:noFill/>
          <a:ln cap="flat" cmpd="sng" w="9525">
            <a:solidFill>
              <a:schemeClr val="dk2"/>
            </a:solidFill>
            <a:prstDash val="solid"/>
            <a:round/>
            <a:headEnd len="sm" w="sm" type="none"/>
            <a:tailEnd len="sm" w="sm" type="none"/>
          </a:ln>
        </p:spPr>
      </p:cxnSp>
      <p:pic>
        <p:nvPicPr>
          <p:cNvPr descr="A logo for a public school&#10;&#10;Description automatically generated" id="1039" name="Google Shape;1039;p88"/>
          <p:cNvPicPr preferRelativeResize="0"/>
          <p:nvPr/>
        </p:nvPicPr>
        <p:blipFill rotWithShape="1">
          <a:blip r:embed="rId3">
            <a:alphaModFix/>
          </a:blip>
          <a:srcRect b="0" l="0" r="0" t="0"/>
          <a:stretch/>
        </p:blipFill>
        <p:spPr>
          <a:xfrm>
            <a:off x="5926500" y="5525200"/>
            <a:ext cx="1129775" cy="1129599"/>
          </a:xfrm>
          <a:prstGeom prst="rect">
            <a:avLst/>
          </a:prstGeom>
          <a:noFill/>
          <a:ln>
            <a:noFill/>
          </a:ln>
        </p:spPr>
      </p:pic>
      <p:sp>
        <p:nvSpPr>
          <p:cNvPr id="1040" name="Google Shape;1040;p88"/>
          <p:cNvSpPr/>
          <p:nvPr/>
        </p:nvSpPr>
        <p:spPr>
          <a:xfrm>
            <a:off x="3657600" y="5694000"/>
            <a:ext cx="1478100" cy="960900"/>
          </a:xfrm>
          <a:prstGeom prst="roundRect">
            <a:avLst>
              <a:gd fmla="val 16667" name="adj"/>
            </a:avLst>
          </a:prstGeom>
          <a:solidFill>
            <a:srgbClr val="F5D0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Instructional Coaches</a:t>
            </a:r>
            <a:endParaRPr b="1" i="0" sz="1600" u="none" cap="none" strike="noStrike">
              <a:solidFill>
                <a:srgbClr val="000000"/>
              </a:solidFill>
              <a:latin typeface="Alegreya"/>
              <a:ea typeface="Alegreya"/>
              <a:cs typeface="Alegreya"/>
              <a:sym typeface="Alegreya"/>
            </a:endParaRPr>
          </a:p>
        </p:txBody>
      </p:sp>
      <p:cxnSp>
        <p:nvCxnSpPr>
          <p:cNvPr id="1041" name="Google Shape;1041;p88"/>
          <p:cNvCxnSpPr>
            <a:stCxn id="1024" idx="2"/>
            <a:endCxn id="1040" idx="0"/>
          </p:cNvCxnSpPr>
          <p:nvPr/>
        </p:nvCxnSpPr>
        <p:spPr>
          <a:xfrm flipH="1">
            <a:off x="4396650" y="5297300"/>
            <a:ext cx="55200" cy="396600"/>
          </a:xfrm>
          <a:prstGeom prst="straightConnector1">
            <a:avLst/>
          </a:prstGeom>
          <a:noFill/>
          <a:ln cap="flat" cmpd="sng" w="9525">
            <a:solidFill>
              <a:schemeClr val="dk2"/>
            </a:solidFill>
            <a:prstDash val="solid"/>
            <a:round/>
            <a:headEnd len="sm" w="sm" type="none"/>
            <a:tailEnd len="med" w="med" type="triangle"/>
          </a:ln>
        </p:spPr>
      </p:cxnSp>
      <p:sp>
        <p:nvSpPr>
          <p:cNvPr id="1014" name="Google Shape;1014;p88"/>
          <p:cNvSpPr/>
          <p:nvPr/>
        </p:nvSpPr>
        <p:spPr>
          <a:xfrm>
            <a:off x="261450" y="5626800"/>
            <a:ext cx="1386300" cy="960900"/>
          </a:xfrm>
          <a:prstGeom prst="roundRect">
            <a:avLst>
              <a:gd fmla="val 16667" name="adj"/>
            </a:avLst>
          </a:prstGeom>
          <a:solidFill>
            <a:srgbClr val="F5D0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Family Engagement Liaisons</a:t>
            </a:r>
            <a:endParaRPr b="1" i="0" sz="1600" u="none" cap="none" strike="noStrike">
              <a:solidFill>
                <a:srgbClr val="000000"/>
              </a:solidFill>
              <a:latin typeface="Alegreya"/>
              <a:ea typeface="Alegreya"/>
              <a:cs typeface="Alegreya"/>
              <a:sym typeface="Alegreya"/>
            </a:endParaRPr>
          </a:p>
        </p:txBody>
      </p:sp>
      <p:sp>
        <p:nvSpPr>
          <p:cNvPr id="1042" name="Google Shape;1042;p88"/>
          <p:cNvSpPr/>
          <p:nvPr/>
        </p:nvSpPr>
        <p:spPr>
          <a:xfrm>
            <a:off x="7407000" y="5694000"/>
            <a:ext cx="1386300" cy="960900"/>
          </a:xfrm>
          <a:prstGeom prst="roundRect">
            <a:avLst>
              <a:gd fmla="val 16667" name="adj"/>
            </a:avLst>
          </a:prstGeom>
          <a:solidFill>
            <a:srgbClr val="F5D0D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legreya"/>
                <a:ea typeface="Alegreya"/>
                <a:cs typeface="Alegreya"/>
                <a:sym typeface="Alegreya"/>
              </a:rPr>
              <a:t>Program Compliance Support Ts</a:t>
            </a:r>
            <a:endParaRPr b="1" i="0" sz="1600" u="none" cap="none" strike="noStrike">
              <a:solidFill>
                <a:srgbClr val="000000"/>
              </a:solidFill>
              <a:latin typeface="Alegreya"/>
              <a:ea typeface="Alegreya"/>
              <a:cs typeface="Alegreya"/>
              <a:sym typeface="Alegreya"/>
            </a:endParaRPr>
          </a:p>
        </p:txBody>
      </p:sp>
      <p:cxnSp>
        <p:nvCxnSpPr>
          <p:cNvPr id="1043" name="Google Shape;1043;p88"/>
          <p:cNvCxnSpPr>
            <a:endCxn id="1042" idx="0"/>
          </p:cNvCxnSpPr>
          <p:nvPr/>
        </p:nvCxnSpPr>
        <p:spPr>
          <a:xfrm flipH="1">
            <a:off x="8100150" y="5297100"/>
            <a:ext cx="9300" cy="396900"/>
          </a:xfrm>
          <a:prstGeom prst="straightConnector1">
            <a:avLst/>
          </a:prstGeom>
          <a:noFill/>
          <a:ln cap="flat" cmpd="sng" w="9525">
            <a:solidFill>
              <a:schemeClr val="dk2"/>
            </a:solidFill>
            <a:prstDash val="solid"/>
            <a:round/>
            <a:headEnd len="sm" w="sm" type="none"/>
            <a:tailEnd len="med" w="med" type="triangle"/>
          </a:ln>
        </p:spPr>
      </p:cxnSp>
      <p:sp>
        <p:nvSpPr>
          <p:cNvPr id="1044" name="Google Shape;1044;p88"/>
          <p:cNvSpPr txBox="1"/>
          <p:nvPr>
            <p:ph type="title"/>
          </p:nvPr>
        </p:nvSpPr>
        <p:spPr>
          <a:xfrm>
            <a:off x="1245987" y="143104"/>
            <a:ext cx="6427625" cy="720001"/>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VA Beach Visual Model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9"/>
                                        </p:tgtEl>
                                        <p:attrNameLst>
                                          <p:attrName>style.visibility</p:attrName>
                                        </p:attrNameLst>
                                      </p:cBhvr>
                                      <p:to>
                                        <p:strVal val="visible"/>
                                      </p:to>
                                    </p:set>
                                    <p:animEffect filter="fade" transition="in">
                                      <p:cBhvr>
                                        <p:cTn dur="1000"/>
                                        <p:tgtEl>
                                          <p:spTgt spid="10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pic>
        <p:nvPicPr>
          <p:cNvPr descr="A diagram of a school system&#10;&#10;" id="1049" name="Google Shape;1049;p89"/>
          <p:cNvPicPr preferRelativeResize="0"/>
          <p:nvPr/>
        </p:nvPicPr>
        <p:blipFill rotWithShape="1">
          <a:blip r:embed="rId3">
            <a:alphaModFix/>
          </a:blip>
          <a:srcRect b="0" l="0" r="0" t="0"/>
          <a:stretch/>
        </p:blipFill>
        <p:spPr>
          <a:xfrm>
            <a:off x="680673" y="1023025"/>
            <a:ext cx="7782652" cy="5834974"/>
          </a:xfrm>
          <a:prstGeom prst="rect">
            <a:avLst/>
          </a:prstGeom>
          <a:noFill/>
          <a:ln>
            <a:noFill/>
          </a:ln>
        </p:spPr>
      </p:pic>
      <p:sp>
        <p:nvSpPr>
          <p:cNvPr descr="a row of 4 small blue rectangles in a diagram" id="1050" name="Google Shape;1050;p89"/>
          <p:cNvSpPr/>
          <p:nvPr/>
        </p:nvSpPr>
        <p:spPr>
          <a:xfrm>
            <a:off x="1129425" y="2543775"/>
            <a:ext cx="6918900" cy="885300"/>
          </a:xfrm>
          <a:prstGeom prst="rect">
            <a:avLst/>
          </a:prstGeom>
          <a:noFill/>
          <a:ln cap="flat" cmpd="sng" w="76200">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89"/>
          <p:cNvSpPr txBox="1"/>
          <p:nvPr>
            <p:ph type="title"/>
          </p:nvPr>
        </p:nvSpPr>
        <p:spPr>
          <a:xfrm>
            <a:off x="980775" y="76200"/>
            <a:ext cx="7067550" cy="8853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Verdana"/>
              <a:buNone/>
            </a:pPr>
            <a:r>
              <a:rPr lang="en"/>
              <a:t>Poquoson Visual Model</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0"/>
                                        </p:tgtEl>
                                        <p:attrNameLst>
                                          <p:attrName>style.visibility</p:attrName>
                                        </p:attrNameLst>
                                      </p:cBhvr>
                                      <p:to>
                                        <p:strVal val="visible"/>
                                      </p:to>
                                    </p:set>
                                    <p:animEffect filter="fade" transition="in">
                                      <p:cBhvr>
                                        <p:cTn dur="1000"/>
                                        <p:tgtEl>
                                          <p:spTgt spid="10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pic>
        <p:nvPicPr>
          <p:cNvPr descr="A diagram of a school&#10;&#10;Description automatically generated" id="1057" name="Google Shape;1057;p90"/>
          <p:cNvPicPr preferRelativeResize="0"/>
          <p:nvPr/>
        </p:nvPicPr>
        <p:blipFill rotWithShape="1">
          <a:blip r:embed="rId3">
            <a:alphaModFix/>
          </a:blip>
          <a:srcRect b="0" l="0" r="0" t="0"/>
          <a:stretch/>
        </p:blipFill>
        <p:spPr>
          <a:xfrm>
            <a:off x="0" y="0"/>
            <a:ext cx="9144001" cy="6858000"/>
          </a:xfrm>
          <a:prstGeom prst="rect">
            <a:avLst/>
          </a:prstGeom>
          <a:noFill/>
          <a:ln>
            <a:noFill/>
          </a:ln>
        </p:spPr>
      </p:pic>
      <p:sp>
        <p:nvSpPr>
          <p:cNvPr id="1058" name="Google Shape;1058;p90"/>
          <p:cNvSpPr/>
          <p:nvPr/>
        </p:nvSpPr>
        <p:spPr>
          <a:xfrm rot="-2236730">
            <a:off x="5032813" y="1551072"/>
            <a:ext cx="2152075" cy="264606"/>
          </a:xfrm>
          <a:prstGeom prst="leftArrow">
            <a:avLst>
              <a:gd fmla="val 50000" name="adj1"/>
              <a:gd fmla="val 50000" name="adj2"/>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90"/>
          <p:cNvSpPr txBox="1"/>
          <p:nvPr>
            <p:ph idx="4294967295" type="title"/>
          </p:nvPr>
        </p:nvSpPr>
        <p:spPr>
          <a:xfrm>
            <a:off x="457200" y="-1143000"/>
            <a:ext cx="8229600" cy="1143000"/>
          </a:xfrm>
          <a:prstGeom prst="rect">
            <a:avLst/>
          </a:prstGeom>
          <a:noFill/>
          <a:ln>
            <a:noFill/>
          </a:ln>
        </p:spPr>
        <p:txBody>
          <a:bodyPr anchorCtr="0" anchor="b"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000"/>
              <a:buFont typeface="Verdana"/>
              <a:buNone/>
            </a:pPr>
            <a:r>
              <a:rPr lang="en"/>
              <a:t>example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1058"/>
                                        </p:tgtEl>
                                        <p:attrNameLst>
                                          <p:attrName>style.visibility</p:attrName>
                                        </p:attrNameLst>
                                      </p:cBhvr>
                                      <p:to>
                                        <p:strVal val="visible"/>
                                      </p:to>
                                    </p:set>
                                    <p:anim calcmode="lin" valueType="num">
                                      <p:cBhvr additive="base">
                                        <p:cTn dur="1000"/>
                                        <p:tgtEl>
                                          <p:spTgt spid="1058"/>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91"/>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latin typeface="Verdana"/>
                <a:ea typeface="Verdana"/>
                <a:cs typeface="Verdana"/>
                <a:sym typeface="Verdana"/>
              </a:rPr>
              <a:t>What is a VTSS Systems Coach?</a:t>
            </a:r>
            <a:endParaRPr/>
          </a:p>
        </p:txBody>
      </p:sp>
      <p:pic>
        <p:nvPicPr>
          <p:cNvPr descr="Person holding globe jigsaw" id="1065" name="Google Shape;1065;p91"/>
          <p:cNvPicPr preferRelativeResize="0"/>
          <p:nvPr>
            <p:ph idx="1" type="body"/>
          </p:nvPr>
        </p:nvPicPr>
        <p:blipFill rotWithShape="1">
          <a:blip r:embed="rId3">
            <a:alphaModFix/>
          </a:blip>
          <a:srcRect b="4" l="2737" r="17161" t="0"/>
          <a:stretch/>
        </p:blipFill>
        <p:spPr>
          <a:xfrm>
            <a:off x="304800" y="2438400"/>
            <a:ext cx="4038600" cy="3352799"/>
          </a:xfrm>
          <a:prstGeom prst="rect">
            <a:avLst/>
          </a:prstGeom>
          <a:noFill/>
          <a:ln>
            <a:noFill/>
          </a:ln>
        </p:spPr>
      </p:pic>
      <p:sp>
        <p:nvSpPr>
          <p:cNvPr id="1066" name="Google Shape;1066;p91"/>
          <p:cNvSpPr txBox="1"/>
          <p:nvPr/>
        </p:nvSpPr>
        <p:spPr>
          <a:xfrm>
            <a:off x="4597399" y="1600200"/>
            <a:ext cx="4038600" cy="48768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2000"/>
              <a:buFont typeface="Verdana"/>
              <a:buNone/>
            </a:pPr>
            <a:r>
              <a:rPr b="0" i="0" lang="en" sz="2000" u="none" cap="none" strike="noStrike">
                <a:solidFill>
                  <a:schemeClr val="dk1"/>
                </a:solidFill>
                <a:latin typeface="Verdana"/>
                <a:ea typeface="Verdana"/>
                <a:cs typeface="Verdana"/>
                <a:sym typeface="Verdana"/>
              </a:rPr>
              <a:t> </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Clr>
                <a:schemeClr val="dk1"/>
              </a:buClr>
              <a:buSzPts val="2000"/>
              <a:buFont typeface="Verdana"/>
              <a:buNone/>
            </a:pPr>
            <a:r>
              <a:rPr b="0" i="0" lang="en" sz="2000" u="none" cap="none" strike="noStrike">
                <a:solidFill>
                  <a:schemeClr val="dk1"/>
                </a:solidFill>
                <a:latin typeface="Verdana"/>
                <a:ea typeface="Verdana"/>
                <a:cs typeface="Verdana"/>
                <a:sym typeface="Verdana"/>
              </a:rPr>
              <a:t>A Systems Coach serves as a liaison for the division leadership team (DLT) and the school’s leadership team(s) (SLT) to guide sustainable organizational change to implement MTSS and to guide systems intervention at the school level. </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Clr>
                <a:schemeClr val="dk1"/>
              </a:buClr>
              <a:buSzPts val="2000"/>
              <a:buFont typeface="Verdana"/>
              <a:buNone/>
            </a:pPr>
            <a:r>
              <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Clr>
                <a:schemeClr val="dk1"/>
              </a:buClr>
              <a:buSzPts val="2000"/>
              <a:buFont typeface="Verdana"/>
              <a:buNone/>
            </a:pPr>
            <a:r>
              <a:rPr b="0" i="0" lang="en" sz="2000" u="none" cap="none" strike="noStrike">
                <a:solidFill>
                  <a:schemeClr val="dk1"/>
                </a:solidFill>
                <a:latin typeface="Verdana"/>
                <a:ea typeface="Verdana"/>
                <a:cs typeface="Verdana"/>
                <a:sym typeface="Verdana"/>
              </a:rPr>
              <a:t>A systems coach facilitates systems thinking.</a:t>
            </a:r>
            <a:endParaRPr b="0" i="0" sz="2000" u="none" cap="none" strike="noStrike">
              <a:solidFill>
                <a:schemeClr val="dk1"/>
              </a:solidFill>
              <a:latin typeface="Verdana"/>
              <a:ea typeface="Verdana"/>
              <a:cs typeface="Verdana"/>
              <a:sym typeface="Verdana"/>
            </a:endParaRPr>
          </a:p>
          <a:p>
            <a:pPr indent="88900" lvl="0" marL="0" marR="0" rtl="0" algn="l">
              <a:lnSpc>
                <a:spcPct val="100000"/>
              </a:lnSpc>
              <a:spcBef>
                <a:spcPts val="600"/>
              </a:spcBef>
              <a:spcAft>
                <a:spcPts val="0"/>
              </a:spcAft>
              <a:buClr>
                <a:srgbClr val="000000"/>
              </a:buClr>
              <a:buSzPts val="1400"/>
              <a:buFont typeface="Arial"/>
              <a:buNone/>
            </a:pPr>
            <a:r>
              <a:t/>
            </a:r>
            <a:endParaRPr b="0" i="0" sz="2000" u="none" cap="none" strike="noStrike">
              <a:solidFill>
                <a:schemeClr val="dk1"/>
              </a:solidFill>
              <a:latin typeface="Verdana"/>
              <a:ea typeface="Verdana"/>
              <a:cs typeface="Verdana"/>
              <a:sym typeface="Verdana"/>
            </a:endParaRPr>
          </a:p>
          <a:p>
            <a:pPr indent="0" lvl="0" marL="0" marR="0" rtl="0" algn="l">
              <a:lnSpc>
                <a:spcPct val="100000"/>
              </a:lnSpc>
              <a:spcBef>
                <a:spcPts val="600"/>
              </a:spcBef>
              <a:spcAft>
                <a:spcPts val="0"/>
              </a:spcAft>
              <a:buClr>
                <a:schemeClr val="dk1"/>
              </a:buClr>
              <a:buSzPts val="2000"/>
              <a:buFont typeface="Verdana"/>
              <a:buNone/>
            </a:pPr>
            <a:r>
              <a:t/>
            </a:r>
            <a:endParaRPr b="0" i="0" sz="2000" u="none" cap="none" strike="noStrike">
              <a:solidFill>
                <a:schemeClr val="dk1"/>
              </a:solidFill>
              <a:latin typeface="Verdana"/>
              <a:ea typeface="Verdana"/>
              <a:cs typeface="Verdana"/>
              <a:sym typeface="Verdana"/>
            </a:endParaRPr>
          </a:p>
          <a:p>
            <a:pPr indent="88900" lvl="0" marL="0" marR="0" rtl="0" algn="l">
              <a:lnSpc>
                <a:spcPct val="100000"/>
              </a:lnSpc>
              <a:spcBef>
                <a:spcPts val="600"/>
              </a:spcBef>
              <a:spcAft>
                <a:spcPts val="0"/>
              </a:spcAft>
              <a:buClr>
                <a:srgbClr val="000000"/>
              </a:buClr>
              <a:buSzPts val="1400"/>
              <a:buFont typeface="Arial"/>
              <a:buNone/>
            </a:pPr>
            <a:r>
              <a:t/>
            </a:r>
            <a:endParaRPr b="0" i="0" sz="2000" u="none" cap="none" strike="noStrike">
              <a:solidFill>
                <a:schemeClr val="dk1"/>
              </a:solidFill>
              <a:latin typeface="Verdana"/>
              <a:ea typeface="Verdana"/>
              <a:cs typeface="Verdana"/>
              <a:sym typeface="Verdana"/>
            </a:endParaRPr>
          </a:p>
          <a:p>
            <a:pPr indent="88900" lvl="0" marL="0" marR="0" rtl="0" algn="l">
              <a:lnSpc>
                <a:spcPct val="100000"/>
              </a:lnSpc>
              <a:spcBef>
                <a:spcPts val="600"/>
              </a:spcBef>
              <a:spcAft>
                <a:spcPts val="600"/>
              </a:spcAft>
              <a:buClr>
                <a:srgbClr val="000000"/>
              </a:buClr>
              <a:buSzPts val="1400"/>
              <a:buFont typeface="Arial"/>
              <a:buNone/>
            </a:pPr>
            <a:r>
              <a:t/>
            </a:r>
            <a:endParaRPr b="0" i="0" sz="2000" u="none" cap="none" strike="noStrike">
              <a:solidFill>
                <a:schemeClr val="dk1"/>
              </a:solidFill>
              <a:latin typeface="Verdana"/>
              <a:ea typeface="Verdana"/>
              <a:cs typeface="Verdana"/>
              <a:sym typeface="Verdana"/>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g2a74d911cd8_1_4"/>
          <p:cNvSpPr txBox="1"/>
          <p:nvPr>
            <p:ph type="title"/>
          </p:nvPr>
        </p:nvSpPr>
        <p:spPr>
          <a:xfrm>
            <a:off x="228600" y="228600"/>
            <a:ext cx="8686800"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000"/>
              <a:buNone/>
            </a:pPr>
            <a:r>
              <a:rPr lang="en"/>
              <a:t>Virginia’s Coaching Model</a:t>
            </a:r>
            <a:endParaRPr/>
          </a:p>
        </p:txBody>
      </p:sp>
      <p:sp>
        <p:nvSpPr>
          <p:cNvPr id="1073" name="Google Shape;1073;g2a74d911cd8_1_4"/>
          <p:cNvSpPr txBox="1"/>
          <p:nvPr>
            <p:ph idx="1" type="body"/>
          </p:nvPr>
        </p:nvSpPr>
        <p:spPr>
          <a:xfrm>
            <a:off x="457201" y="1600201"/>
            <a:ext cx="8229600" cy="457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descr="A table of coaching&#10;&#10;Description automatically generated" id="1074" name="Google Shape;1074;g2a74d911cd8_1_4"/>
          <p:cNvPicPr preferRelativeResize="0"/>
          <p:nvPr/>
        </p:nvPicPr>
        <p:blipFill rotWithShape="1">
          <a:blip r:embed="rId3">
            <a:alphaModFix/>
          </a:blip>
          <a:srcRect b="0" l="0" r="0" t="0"/>
          <a:stretch/>
        </p:blipFill>
        <p:spPr>
          <a:xfrm>
            <a:off x="54425" y="1244350"/>
            <a:ext cx="8939001" cy="5140326"/>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92"/>
          <p:cNvSpPr txBox="1"/>
          <p:nvPr>
            <p:ph type="title"/>
          </p:nvPr>
        </p:nvSpPr>
        <p:spPr>
          <a:xfrm>
            <a:off x="628650" y="365125"/>
            <a:ext cx="7886700" cy="1325563"/>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Font typeface="Verdana"/>
              <a:buNone/>
            </a:pPr>
            <a:r>
              <a:rPr lang="en" sz="3600"/>
              <a:t>CSDP</a:t>
            </a:r>
            <a:br>
              <a:rPr lang="en" sz="3600"/>
            </a:br>
            <a:r>
              <a:rPr lang="en" sz="3600"/>
              <a:t>Coaching Service Delivery Plan</a:t>
            </a:r>
            <a:endParaRPr/>
          </a:p>
        </p:txBody>
      </p:sp>
      <p:pic>
        <p:nvPicPr>
          <p:cNvPr descr="A white sheet with black text&#10;&#10;Description automatically generated" id="1081" name="Google Shape;1081;p92"/>
          <p:cNvPicPr preferRelativeResize="0"/>
          <p:nvPr/>
        </p:nvPicPr>
        <p:blipFill rotWithShape="1">
          <a:blip r:embed="rId3">
            <a:alphaModFix/>
          </a:blip>
          <a:srcRect b="0" l="0" r="0" t="0"/>
          <a:stretch/>
        </p:blipFill>
        <p:spPr>
          <a:xfrm>
            <a:off x="2057400" y="4739815"/>
            <a:ext cx="4551268" cy="1891846"/>
          </a:xfrm>
          <a:prstGeom prst="rect">
            <a:avLst/>
          </a:prstGeom>
          <a:noFill/>
          <a:ln>
            <a:noFill/>
          </a:ln>
        </p:spPr>
      </p:pic>
      <p:pic>
        <p:nvPicPr>
          <p:cNvPr descr="A white sheet with blue text&#10;&#10;Description automatically generated" id="1082" name="Google Shape;1082;p92"/>
          <p:cNvPicPr preferRelativeResize="0"/>
          <p:nvPr/>
        </p:nvPicPr>
        <p:blipFill rotWithShape="1">
          <a:blip r:embed="rId4">
            <a:alphaModFix/>
          </a:blip>
          <a:srcRect b="0" l="0" r="0" t="0"/>
          <a:stretch/>
        </p:blipFill>
        <p:spPr>
          <a:xfrm>
            <a:off x="4602794" y="1759180"/>
            <a:ext cx="4011747" cy="2912143"/>
          </a:xfrm>
          <a:prstGeom prst="rect">
            <a:avLst/>
          </a:prstGeom>
          <a:noFill/>
          <a:ln>
            <a:noFill/>
          </a:ln>
        </p:spPr>
      </p:pic>
      <p:pic>
        <p:nvPicPr>
          <p:cNvPr descr="A service delivery plan with blue and white text&#10;&#10;Description automatically generated" id="1083" name="Google Shape;1083;p92"/>
          <p:cNvPicPr preferRelativeResize="0"/>
          <p:nvPr/>
        </p:nvPicPr>
        <p:blipFill rotWithShape="1">
          <a:blip r:embed="rId5">
            <a:alphaModFix/>
          </a:blip>
          <a:srcRect b="-16191" l="-2368" r="1532" t="12133"/>
          <a:stretch/>
        </p:blipFill>
        <p:spPr>
          <a:xfrm>
            <a:off x="228600" y="1828801"/>
            <a:ext cx="3810000" cy="274319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93"/>
          <p:cNvSpPr txBox="1"/>
          <p:nvPr>
            <p:ph type="title"/>
          </p:nvPr>
        </p:nvSpPr>
        <p:spPr>
          <a:xfrm>
            <a:off x="914400" y="273050"/>
            <a:ext cx="2551113" cy="1162050"/>
          </a:xfrm>
          <a:prstGeom prst="rect">
            <a:avLst/>
          </a:prstGeom>
          <a:solidFill>
            <a:schemeClr val="lt1"/>
          </a:solid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23444"/>
              <a:buFont typeface="Calibri"/>
              <a:buNone/>
            </a:pPr>
            <a:r>
              <a:rPr b="0" lang="en">
                <a:latin typeface="Verdana"/>
                <a:ea typeface="Verdana"/>
                <a:cs typeface="Verdana"/>
                <a:sym typeface="Verdana"/>
              </a:rPr>
              <a:t>Purpose of Coaching Service Delivery Plan (CSDP)</a:t>
            </a:r>
            <a:endParaRPr/>
          </a:p>
        </p:txBody>
      </p:sp>
      <p:sp>
        <p:nvSpPr>
          <p:cNvPr id="1090" name="Google Shape;1090;p93"/>
          <p:cNvSpPr txBox="1"/>
          <p:nvPr/>
        </p:nvSpPr>
        <p:spPr>
          <a:xfrm>
            <a:off x="457200" y="1435101"/>
            <a:ext cx="3008313" cy="4512778"/>
          </a:xfrm>
          <a:prstGeom prst="rect">
            <a:avLst/>
          </a:prstGeom>
          <a:solidFill>
            <a:srgbClr val="003369">
              <a:alpha val="74117"/>
            </a:srgbClr>
          </a:solidFill>
          <a:ln>
            <a:noFill/>
          </a:ln>
        </p:spPr>
        <p:txBody>
          <a:bodyPr anchorCtr="0" anchor="t" bIns="45700" lIns="91425" spcFirstLastPara="1" rIns="91425" wrap="square" tIns="45700">
            <a:normAutofit/>
          </a:bodyPr>
          <a:lstStyle/>
          <a:p>
            <a:pPr indent="0" lvl="0" marL="0" marR="212090" rtl="0" algn="l">
              <a:lnSpc>
                <a:spcPct val="90000"/>
              </a:lnSpc>
              <a:spcBef>
                <a:spcPts val="1000"/>
              </a:spcBef>
              <a:spcAft>
                <a:spcPts val="0"/>
              </a:spcAft>
              <a:buClr>
                <a:schemeClr val="lt1"/>
              </a:buClr>
              <a:buSzPts val="2400"/>
              <a:buFont typeface="Verdana"/>
              <a:buNone/>
            </a:pPr>
            <a:r>
              <a:rPr b="0" i="0" lang="en" sz="2400" u="none" cap="none" strike="noStrike">
                <a:solidFill>
                  <a:schemeClr val="lt1"/>
                </a:solidFill>
                <a:latin typeface="Verdana"/>
                <a:ea typeface="Verdana"/>
                <a:cs typeface="Verdana"/>
                <a:sym typeface="Verdana"/>
              </a:rPr>
              <a:t>The CSDP always has the goal of aligned systems, improved services, and outcomes for all.</a:t>
            </a:r>
            <a:endParaRPr b="0" i="0" sz="1800" u="none" cap="none" strike="noStrike">
              <a:solidFill>
                <a:schemeClr val="dk1"/>
              </a:solidFill>
              <a:latin typeface="Verdana"/>
              <a:ea typeface="Verdana"/>
              <a:cs typeface="Verdana"/>
              <a:sym typeface="Verdana"/>
            </a:endParaRPr>
          </a:p>
        </p:txBody>
      </p:sp>
      <p:grpSp>
        <p:nvGrpSpPr>
          <p:cNvPr descr="3 orange rectangles in vertical alignment with text" id="1091" name="Google Shape;1091;p93"/>
          <p:cNvGrpSpPr/>
          <p:nvPr/>
        </p:nvGrpSpPr>
        <p:grpSpPr>
          <a:xfrm>
            <a:off x="3575050" y="273743"/>
            <a:ext cx="5111750" cy="5673442"/>
            <a:chOff x="0" y="692"/>
            <a:chExt cx="5111750" cy="5673442"/>
          </a:xfrm>
        </p:grpSpPr>
        <p:sp>
          <p:nvSpPr>
            <p:cNvPr id="1092" name="Google Shape;1092;p93"/>
            <p:cNvSpPr/>
            <p:nvPr/>
          </p:nvSpPr>
          <p:spPr>
            <a:xfrm>
              <a:off x="0" y="692"/>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093" name="Google Shape;1093;p93"/>
            <p:cNvSpPr/>
            <p:nvPr/>
          </p:nvSpPr>
          <p:spPr>
            <a:xfrm>
              <a:off x="490347" y="365414"/>
              <a:ext cx="891540" cy="89154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094" name="Google Shape;1094;p93"/>
            <p:cNvSpPr/>
            <p:nvPr/>
          </p:nvSpPr>
          <p:spPr>
            <a:xfrm>
              <a:off x="1872236" y="692"/>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095" name="Google Shape;1095;p93"/>
            <p:cNvSpPr txBox="1"/>
            <p:nvPr/>
          </p:nvSpPr>
          <p:spPr>
            <a:xfrm>
              <a:off x="1301750" y="692"/>
              <a:ext cx="3809999"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1800"/>
                <a:buFont typeface="Calibri"/>
                <a:buNone/>
              </a:pPr>
              <a:r>
                <a:rPr b="0" i="0" lang="en" sz="1800" u="none" cap="none" strike="noStrike">
                  <a:solidFill>
                    <a:schemeClr val="dk1"/>
                  </a:solidFill>
                  <a:latin typeface="Verdana"/>
                  <a:ea typeface="Verdana"/>
                  <a:cs typeface="Verdana"/>
                  <a:sym typeface="Verdana"/>
                </a:rPr>
                <a:t>a proactive approach, to purposeful and supportive coaching</a:t>
              </a:r>
              <a:endParaRPr b="0" i="0" sz="1800" u="none" cap="none" strike="noStrike">
                <a:solidFill>
                  <a:schemeClr val="dk1"/>
                </a:solidFill>
                <a:latin typeface="Verdana"/>
                <a:ea typeface="Verdana"/>
                <a:cs typeface="Verdana"/>
                <a:sym typeface="Verdana"/>
              </a:endParaRPr>
            </a:p>
          </p:txBody>
        </p:sp>
        <p:sp>
          <p:nvSpPr>
            <p:cNvPr id="1096" name="Google Shape;1096;p93"/>
            <p:cNvSpPr/>
            <p:nvPr/>
          </p:nvSpPr>
          <p:spPr>
            <a:xfrm>
              <a:off x="0" y="2026922"/>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097" name="Google Shape;1097;p93"/>
            <p:cNvSpPr/>
            <p:nvPr/>
          </p:nvSpPr>
          <p:spPr>
            <a:xfrm>
              <a:off x="490347" y="2391643"/>
              <a:ext cx="891540" cy="891540"/>
            </a:xfrm>
            <a:prstGeom prst="rect">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098" name="Google Shape;1098;p93"/>
            <p:cNvSpPr/>
            <p:nvPr/>
          </p:nvSpPr>
          <p:spPr>
            <a:xfrm>
              <a:off x="1872236" y="2026922"/>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099" name="Google Shape;1099;p93"/>
            <p:cNvSpPr txBox="1"/>
            <p:nvPr/>
          </p:nvSpPr>
          <p:spPr>
            <a:xfrm>
              <a:off x="1381888" y="2026922"/>
              <a:ext cx="3729862"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1800"/>
                <a:buFont typeface="Calibri"/>
                <a:buNone/>
              </a:pPr>
              <a:r>
                <a:rPr b="0" i="0" lang="en" sz="1800" u="none" cap="none" strike="noStrike">
                  <a:solidFill>
                    <a:schemeClr val="dk1"/>
                  </a:solidFill>
                  <a:latin typeface="Verdana"/>
                  <a:ea typeface="Verdana"/>
                  <a:cs typeface="Verdana"/>
                  <a:sym typeface="Verdana"/>
                </a:rPr>
                <a:t>specifies coaching elements that will promote quality service delivery and serve as the basis for continuous MTSS improvement</a:t>
              </a:r>
              <a:endParaRPr b="0" i="0" sz="1800" u="none" cap="none" strike="noStrike">
                <a:solidFill>
                  <a:schemeClr val="dk1"/>
                </a:solidFill>
                <a:latin typeface="Verdana"/>
                <a:ea typeface="Verdana"/>
                <a:cs typeface="Verdana"/>
                <a:sym typeface="Verdana"/>
              </a:endParaRPr>
            </a:p>
          </p:txBody>
        </p:sp>
        <p:sp>
          <p:nvSpPr>
            <p:cNvPr id="1100" name="Google Shape;1100;p93"/>
            <p:cNvSpPr/>
            <p:nvPr/>
          </p:nvSpPr>
          <p:spPr>
            <a:xfrm>
              <a:off x="0" y="4053151"/>
              <a:ext cx="5111749" cy="1620983"/>
            </a:xfrm>
            <a:prstGeom prst="roundRect">
              <a:avLst>
                <a:gd fmla="val 10000" name="adj"/>
              </a:avLst>
            </a:prstGeom>
            <a:solidFill>
              <a:srgbClr val="F7D5CB"/>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01" name="Google Shape;1101;p93"/>
            <p:cNvSpPr/>
            <p:nvPr/>
          </p:nvSpPr>
          <p:spPr>
            <a:xfrm>
              <a:off x="490347" y="4417872"/>
              <a:ext cx="891540" cy="89154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02" name="Google Shape;1102;p93"/>
            <p:cNvSpPr/>
            <p:nvPr/>
          </p:nvSpPr>
          <p:spPr>
            <a:xfrm>
              <a:off x="1872236" y="4053151"/>
              <a:ext cx="3239513" cy="1620983"/>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Verdana"/>
                <a:buNone/>
              </a:pPr>
              <a:r>
                <a:t/>
              </a:r>
              <a:endParaRPr b="0" i="0" sz="1800" u="none" cap="none" strike="noStrike">
                <a:solidFill>
                  <a:schemeClr val="dk1"/>
                </a:solidFill>
                <a:latin typeface="Verdana"/>
                <a:ea typeface="Verdana"/>
                <a:cs typeface="Verdana"/>
                <a:sym typeface="Verdana"/>
              </a:endParaRPr>
            </a:p>
          </p:txBody>
        </p:sp>
        <p:sp>
          <p:nvSpPr>
            <p:cNvPr id="1103" name="Google Shape;1103;p93"/>
            <p:cNvSpPr txBox="1"/>
            <p:nvPr/>
          </p:nvSpPr>
          <p:spPr>
            <a:xfrm>
              <a:off x="1381888" y="4053151"/>
              <a:ext cx="3729862" cy="1620983"/>
            </a:xfrm>
            <a:prstGeom prst="rect">
              <a:avLst/>
            </a:prstGeom>
            <a:noFill/>
            <a:ln>
              <a:noFill/>
            </a:ln>
          </p:spPr>
          <p:txBody>
            <a:bodyPr anchorCtr="0" anchor="ctr" bIns="171550" lIns="171550" spcFirstLastPara="1" rIns="171550" wrap="square" tIns="171550">
              <a:noAutofit/>
            </a:bodyPr>
            <a:lstStyle/>
            <a:p>
              <a:pPr indent="0" lvl="0" marL="0" marR="0" rtl="0" algn="l">
                <a:lnSpc>
                  <a:spcPct val="90000"/>
                </a:lnSpc>
                <a:spcBef>
                  <a:spcPts val="0"/>
                </a:spcBef>
                <a:spcAft>
                  <a:spcPts val="0"/>
                </a:spcAft>
                <a:buClr>
                  <a:schemeClr val="dk1"/>
                </a:buClr>
                <a:buSzPts val="1800"/>
                <a:buFont typeface="Calibri"/>
                <a:buNone/>
              </a:pPr>
              <a:r>
                <a:rPr b="0" i="0" lang="en" sz="1800" u="none" cap="none" strike="noStrike">
                  <a:solidFill>
                    <a:schemeClr val="dk1"/>
                  </a:solidFill>
                  <a:latin typeface="Verdana"/>
                  <a:ea typeface="Verdana"/>
                  <a:cs typeface="Verdana"/>
                  <a:sym typeface="Verdana"/>
                </a:rPr>
                <a:t>details the responsibilities within a continuum of coaching supports and is adjusted over time</a:t>
              </a:r>
              <a:endParaRPr b="0" i="0" sz="1800" u="none" cap="none" strike="noStrike">
                <a:solidFill>
                  <a:schemeClr val="dk1"/>
                </a:solidFill>
                <a:latin typeface="Verdana"/>
                <a:ea typeface="Verdana"/>
                <a:cs typeface="Verdana"/>
                <a:sym typeface="Verdan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90"/>
                                        </p:tgtEl>
                                        <p:attrNameLst>
                                          <p:attrName>style.visibility</p:attrName>
                                        </p:attrNameLst>
                                      </p:cBhvr>
                                      <p:to>
                                        <p:strVal val="visible"/>
                                      </p:to>
                                    </p:set>
                                    <p:anim calcmode="lin" valueType="num">
                                      <p:cBhvr additive="base">
                                        <p:cTn dur="1000"/>
                                        <p:tgtEl>
                                          <p:spTgt spid="109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p94"/>
          <p:cNvSpPr txBox="1"/>
          <p:nvPr>
            <p:ph type="title"/>
          </p:nvPr>
        </p:nvSpPr>
        <p:spPr>
          <a:xfrm>
            <a:off x="228600" y="228600"/>
            <a:ext cx="8686799" cy="11430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a:t>Timeline for Sustainability</a:t>
            </a:r>
            <a:endParaRPr/>
          </a:p>
        </p:txBody>
      </p:sp>
      <p:pic>
        <p:nvPicPr>
          <p:cNvPr descr="A diagram of coaching and coaching plan&#10;&#10;Description automatically generated with medium confidence" id="1110" name="Google Shape;1110;p94"/>
          <p:cNvPicPr preferRelativeResize="0"/>
          <p:nvPr/>
        </p:nvPicPr>
        <p:blipFill rotWithShape="1">
          <a:blip r:embed="rId3">
            <a:alphaModFix/>
          </a:blip>
          <a:srcRect b="0" l="0" r="0" t="0"/>
          <a:stretch/>
        </p:blipFill>
        <p:spPr>
          <a:xfrm>
            <a:off x="381001" y="1600200"/>
            <a:ext cx="8534398" cy="4495801"/>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sp>
        <p:nvSpPr>
          <p:cNvPr id="1115" name="Google Shape;1115;p95"/>
          <p:cNvSpPr txBox="1"/>
          <p:nvPr>
            <p:ph type="title"/>
          </p:nvPr>
        </p:nvSpPr>
        <p:spPr>
          <a:xfrm>
            <a:off x="2743200" y="256814"/>
            <a:ext cx="5943600" cy="1143000"/>
          </a:xfrm>
          <a:prstGeom prst="rect">
            <a:avLst/>
          </a:prstGeom>
          <a:solidFill>
            <a:srgbClr val="003369"/>
          </a:solid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800"/>
              <a:buFont typeface="Verdana"/>
              <a:buNone/>
            </a:pPr>
            <a:r>
              <a:rPr lang="en"/>
              <a:t>Data supports selection </a:t>
            </a:r>
            <a:br>
              <a:rPr lang="en"/>
            </a:br>
            <a:r>
              <a:rPr lang="en"/>
              <a:t>of the focus area</a:t>
            </a:r>
            <a:endParaRPr/>
          </a:p>
        </p:txBody>
      </p:sp>
      <p:sp>
        <p:nvSpPr>
          <p:cNvPr id="1116" name="Google Shape;1116;p95"/>
          <p:cNvSpPr txBox="1"/>
          <p:nvPr>
            <p:ph idx="1" type="body"/>
          </p:nvPr>
        </p:nvSpPr>
        <p:spPr>
          <a:xfrm>
            <a:off x="457200" y="1600201"/>
            <a:ext cx="4038600" cy="4876799"/>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rtl="0" algn="l">
              <a:lnSpc>
                <a:spcPct val="120000"/>
              </a:lnSpc>
              <a:spcBef>
                <a:spcPts val="0"/>
              </a:spcBef>
              <a:spcAft>
                <a:spcPts val="0"/>
              </a:spcAft>
              <a:buClr>
                <a:schemeClr val="dk1"/>
              </a:buClr>
              <a:buSzPct val="99547"/>
              <a:buChar char="•"/>
            </a:pPr>
            <a:r>
              <a:rPr lang="en" sz="2600">
                <a:solidFill>
                  <a:schemeClr val="dk1"/>
                </a:solidFill>
              </a:rPr>
              <a:t>Stakeholder Engagement </a:t>
            </a:r>
            <a:endParaRPr/>
          </a:p>
          <a:p>
            <a:pPr indent="-88900" lvl="0" marL="228600" rtl="0" algn="l">
              <a:lnSpc>
                <a:spcPct val="120000"/>
              </a:lnSpc>
              <a:spcBef>
                <a:spcPts val="0"/>
              </a:spcBef>
              <a:spcAft>
                <a:spcPts val="0"/>
              </a:spcAft>
              <a:buClr>
                <a:schemeClr val="dk1"/>
              </a:buClr>
              <a:buSzPct val="92436"/>
              <a:buNone/>
            </a:pPr>
            <a:r>
              <a:t/>
            </a:r>
            <a:endParaRPr sz="2800">
              <a:solidFill>
                <a:schemeClr val="dk1"/>
              </a:solidFill>
            </a:endParaRPr>
          </a:p>
          <a:p>
            <a:pPr indent="-228600" lvl="0" marL="228600" rtl="0" algn="l">
              <a:lnSpc>
                <a:spcPct val="120000"/>
              </a:lnSpc>
              <a:spcBef>
                <a:spcPts val="0"/>
              </a:spcBef>
              <a:spcAft>
                <a:spcPts val="0"/>
              </a:spcAft>
              <a:buClr>
                <a:schemeClr val="dk1"/>
              </a:buClr>
              <a:buSzPct val="99547"/>
              <a:buChar char="•"/>
            </a:pPr>
            <a:r>
              <a:rPr lang="en" sz="2600">
                <a:solidFill>
                  <a:schemeClr val="dk1"/>
                </a:solidFill>
              </a:rPr>
              <a:t>Organizational Alignment </a:t>
            </a:r>
            <a:endParaRPr/>
          </a:p>
          <a:p>
            <a:pPr indent="0" lvl="0" marL="0" rtl="0" algn="l">
              <a:lnSpc>
                <a:spcPct val="120000"/>
              </a:lnSpc>
              <a:spcBef>
                <a:spcPts val="0"/>
              </a:spcBef>
              <a:spcAft>
                <a:spcPts val="0"/>
              </a:spcAft>
              <a:buClr>
                <a:schemeClr val="dk1"/>
              </a:buClr>
              <a:buSzPct val="99547"/>
              <a:buNone/>
            </a:pPr>
            <a:r>
              <a:rPr lang="en" sz="2600">
                <a:solidFill>
                  <a:schemeClr val="dk1"/>
                </a:solidFill>
              </a:rPr>
              <a:t> </a:t>
            </a:r>
            <a:endParaRPr/>
          </a:p>
          <a:p>
            <a:pPr indent="-228600" lvl="0" marL="228600" rtl="0" algn="l">
              <a:lnSpc>
                <a:spcPct val="120000"/>
              </a:lnSpc>
              <a:spcBef>
                <a:spcPts val="0"/>
              </a:spcBef>
              <a:spcAft>
                <a:spcPts val="0"/>
              </a:spcAft>
              <a:buClr>
                <a:schemeClr val="dk1"/>
              </a:buClr>
              <a:buSzPct val="99547"/>
              <a:buChar char="•"/>
            </a:pPr>
            <a:r>
              <a:rPr lang="en" sz="2600">
                <a:solidFill>
                  <a:schemeClr val="dk1"/>
                </a:solidFill>
                <a:highlight>
                  <a:schemeClr val="lt1"/>
                </a:highlight>
              </a:rPr>
              <a:t>Data Systems and Decision-making Processes </a:t>
            </a:r>
            <a:endParaRPr/>
          </a:p>
          <a:p>
            <a:pPr indent="-88900" lvl="0" marL="228600" rtl="0" algn="l">
              <a:lnSpc>
                <a:spcPct val="120000"/>
              </a:lnSpc>
              <a:spcBef>
                <a:spcPts val="0"/>
              </a:spcBef>
              <a:spcAft>
                <a:spcPts val="0"/>
              </a:spcAft>
              <a:buClr>
                <a:schemeClr val="dk1"/>
              </a:buClr>
              <a:buSzPct val="99547"/>
              <a:buNone/>
            </a:pPr>
            <a:r>
              <a:t/>
            </a:r>
            <a:endParaRPr sz="2600">
              <a:solidFill>
                <a:schemeClr val="dk1"/>
              </a:solidFill>
              <a:highlight>
                <a:schemeClr val="lt1"/>
              </a:highlight>
            </a:endParaRPr>
          </a:p>
          <a:p>
            <a:pPr indent="-228600" lvl="0" marL="228600" rtl="0" algn="l">
              <a:lnSpc>
                <a:spcPct val="120000"/>
              </a:lnSpc>
              <a:spcBef>
                <a:spcPts val="0"/>
              </a:spcBef>
              <a:spcAft>
                <a:spcPts val="0"/>
              </a:spcAft>
              <a:buClr>
                <a:schemeClr val="dk1"/>
              </a:buClr>
              <a:buSzPct val="99547"/>
              <a:buChar char="•"/>
            </a:pPr>
            <a:r>
              <a:rPr lang="en" sz="2600">
                <a:solidFill>
                  <a:schemeClr val="dk1"/>
                </a:solidFill>
                <a:highlight>
                  <a:schemeClr val="lt1"/>
                </a:highlight>
              </a:rPr>
              <a:t>Coaching </a:t>
            </a:r>
            <a:endParaRPr/>
          </a:p>
          <a:p>
            <a:pPr indent="-88900" lvl="0" marL="228600" rtl="0" algn="l">
              <a:lnSpc>
                <a:spcPct val="120000"/>
              </a:lnSpc>
              <a:spcBef>
                <a:spcPts val="0"/>
              </a:spcBef>
              <a:spcAft>
                <a:spcPts val="0"/>
              </a:spcAft>
              <a:buClr>
                <a:schemeClr val="dk1"/>
              </a:buClr>
              <a:buSzPct val="99547"/>
              <a:buNone/>
            </a:pPr>
            <a:r>
              <a:t/>
            </a:r>
            <a:endParaRPr sz="2600">
              <a:highlight>
                <a:schemeClr val="lt1"/>
              </a:highlight>
            </a:endParaRPr>
          </a:p>
          <a:p>
            <a:pPr indent="-228600" lvl="0" marL="228600" rtl="0" algn="l">
              <a:lnSpc>
                <a:spcPct val="120000"/>
              </a:lnSpc>
              <a:spcBef>
                <a:spcPts val="0"/>
              </a:spcBef>
              <a:spcAft>
                <a:spcPts val="0"/>
              </a:spcAft>
              <a:buClr>
                <a:schemeClr val="dk1"/>
              </a:buClr>
              <a:buSzPct val="99547"/>
              <a:buChar char="•"/>
            </a:pPr>
            <a:r>
              <a:rPr lang="en" sz="2600">
                <a:highlight>
                  <a:schemeClr val="lt1"/>
                </a:highlight>
              </a:rPr>
              <a:t>Professional Learning </a:t>
            </a:r>
            <a:endParaRPr/>
          </a:p>
          <a:p>
            <a:pPr indent="-88900" lvl="0" marL="228600" rtl="0" algn="l">
              <a:lnSpc>
                <a:spcPct val="120000"/>
              </a:lnSpc>
              <a:spcBef>
                <a:spcPts val="0"/>
              </a:spcBef>
              <a:spcAft>
                <a:spcPts val="0"/>
              </a:spcAft>
              <a:buClr>
                <a:schemeClr val="dk1"/>
              </a:buClr>
              <a:buSzPct val="99547"/>
              <a:buNone/>
            </a:pPr>
            <a:r>
              <a:t/>
            </a:r>
            <a:endParaRPr sz="2600">
              <a:highlight>
                <a:schemeClr val="lt1"/>
              </a:highlight>
            </a:endParaRPr>
          </a:p>
          <a:p>
            <a:pPr indent="-228600" lvl="0" marL="228600" rtl="0" algn="l">
              <a:lnSpc>
                <a:spcPct val="120000"/>
              </a:lnSpc>
              <a:spcBef>
                <a:spcPts val="0"/>
              </a:spcBef>
              <a:spcAft>
                <a:spcPts val="0"/>
              </a:spcAft>
              <a:buClr>
                <a:schemeClr val="dk1"/>
              </a:buClr>
              <a:buSzPct val="99547"/>
              <a:buChar char="•"/>
            </a:pPr>
            <a:r>
              <a:rPr lang="en" sz="2600">
                <a:solidFill>
                  <a:schemeClr val="dk1"/>
                </a:solidFill>
              </a:rPr>
              <a:t>Leadership/Teaming</a:t>
            </a:r>
            <a:endParaRPr/>
          </a:p>
          <a:p>
            <a:pPr indent="-77470" lvl="0" marL="228600" rtl="0" algn="l">
              <a:lnSpc>
                <a:spcPct val="90000"/>
              </a:lnSpc>
              <a:spcBef>
                <a:spcPts val="1000"/>
              </a:spcBef>
              <a:spcAft>
                <a:spcPts val="0"/>
              </a:spcAft>
              <a:buClr>
                <a:schemeClr val="dk1"/>
              </a:buClr>
              <a:buSzPct val="100000"/>
              <a:buNone/>
            </a:pPr>
            <a:r>
              <a:t/>
            </a:r>
            <a:endParaRPr/>
          </a:p>
        </p:txBody>
      </p:sp>
      <p:sp>
        <p:nvSpPr>
          <p:cNvPr id="1117" name="Google Shape;1117;p95"/>
          <p:cNvSpPr txBox="1"/>
          <p:nvPr>
            <p:ph idx="2" type="body"/>
          </p:nvPr>
        </p:nvSpPr>
        <p:spPr>
          <a:xfrm>
            <a:off x="4597399" y="1600200"/>
            <a:ext cx="4038600" cy="3810000"/>
          </a:xfrm>
          <a:prstGeom prst="rect">
            <a:avLst/>
          </a:prstGeom>
          <a:noFill/>
          <a:ln>
            <a:noFill/>
          </a:ln>
        </p:spPr>
        <p:txBody>
          <a:bodyPr anchorCtr="0" anchor="t" bIns="45700" lIns="91425" spcFirstLastPara="1" rIns="91425" wrap="square" tIns="45700">
            <a:normAutofit fontScale="85000" lnSpcReduction="20000"/>
          </a:bodyPr>
          <a:lstStyle/>
          <a:p>
            <a:pPr indent="-228600" lvl="0" marL="228600" marR="0" rtl="0" algn="l">
              <a:lnSpc>
                <a:spcPct val="120000"/>
              </a:lnSpc>
              <a:spcBef>
                <a:spcPts val="0"/>
              </a:spcBef>
              <a:spcAft>
                <a:spcPts val="0"/>
              </a:spcAft>
              <a:buClr>
                <a:schemeClr val="dk1"/>
              </a:buClr>
              <a:buSzPct val="99547"/>
              <a:buChar char="•"/>
            </a:pPr>
            <a:r>
              <a:rPr b="0" i="0" lang="en" sz="2600" u="none" cap="none" strike="noStrike">
                <a:solidFill>
                  <a:schemeClr val="dk1"/>
                </a:solidFill>
              </a:rPr>
              <a:t>Continuum of Evidence-based Tiered Supports/Practices </a:t>
            </a:r>
            <a:endParaRPr/>
          </a:p>
          <a:p>
            <a:pPr indent="-88900" lvl="0" marL="228600" marR="0" rtl="0" algn="l">
              <a:lnSpc>
                <a:spcPct val="120000"/>
              </a:lnSpc>
              <a:spcBef>
                <a:spcPts val="0"/>
              </a:spcBef>
              <a:spcAft>
                <a:spcPts val="0"/>
              </a:spcAft>
              <a:buClr>
                <a:schemeClr val="dk1"/>
              </a:buClr>
              <a:buSzPct val="99547"/>
              <a:buNone/>
            </a:pPr>
            <a:r>
              <a:t/>
            </a:r>
            <a:endParaRPr b="0" i="0" sz="2600" u="none" cap="none" strike="noStrike">
              <a:solidFill>
                <a:schemeClr val="dk1"/>
              </a:solidFill>
            </a:endParaRPr>
          </a:p>
          <a:p>
            <a:pPr indent="-228600" lvl="0" marL="228600" marR="0" rtl="0" algn="l">
              <a:lnSpc>
                <a:spcPct val="120000"/>
              </a:lnSpc>
              <a:spcBef>
                <a:spcPts val="0"/>
              </a:spcBef>
              <a:spcAft>
                <a:spcPts val="0"/>
              </a:spcAft>
              <a:buClr>
                <a:schemeClr val="dk1"/>
              </a:buClr>
              <a:buSzPct val="99547"/>
              <a:buChar char="•"/>
            </a:pPr>
            <a:r>
              <a:rPr b="0" i="0" lang="en" sz="2600" u="none" cap="none" strike="noStrike">
                <a:solidFill>
                  <a:schemeClr val="dk1"/>
                </a:solidFill>
              </a:rPr>
              <a:t>Evaluation of Process</a:t>
            </a:r>
            <a:endParaRPr/>
          </a:p>
          <a:p>
            <a:pPr indent="0" lvl="0" marL="0" marR="0" rtl="0" algn="l">
              <a:lnSpc>
                <a:spcPct val="120000"/>
              </a:lnSpc>
              <a:spcBef>
                <a:spcPts val="0"/>
              </a:spcBef>
              <a:spcAft>
                <a:spcPts val="0"/>
              </a:spcAft>
              <a:buClr>
                <a:schemeClr val="dk1"/>
              </a:buClr>
              <a:buSzPct val="99547"/>
              <a:buNone/>
            </a:pPr>
            <a:r>
              <a:t/>
            </a:r>
            <a:endParaRPr b="0" i="0" sz="2600" u="none" cap="none" strike="noStrike">
              <a:solidFill>
                <a:schemeClr val="dk1"/>
              </a:solidFill>
            </a:endParaRPr>
          </a:p>
          <a:p>
            <a:pPr indent="-228600" lvl="0" marL="228600" marR="0" rtl="0" algn="l">
              <a:lnSpc>
                <a:spcPct val="120000"/>
              </a:lnSpc>
              <a:spcBef>
                <a:spcPts val="0"/>
              </a:spcBef>
              <a:spcAft>
                <a:spcPts val="0"/>
              </a:spcAft>
              <a:buClr>
                <a:schemeClr val="dk1"/>
              </a:buClr>
              <a:buSzPct val="99547"/>
              <a:buChar char="•"/>
            </a:pPr>
            <a:r>
              <a:rPr b="0" i="0" lang="en" sz="2600" u="none" cap="none" strike="noStrike">
                <a:solidFill>
                  <a:schemeClr val="dk1"/>
                </a:solidFill>
              </a:rPr>
              <a:t>Universal Screening </a:t>
            </a:r>
            <a:endParaRPr/>
          </a:p>
          <a:p>
            <a:pPr indent="-88900" lvl="0" marL="228600" marR="0" rtl="0" algn="l">
              <a:lnSpc>
                <a:spcPct val="120000"/>
              </a:lnSpc>
              <a:spcBef>
                <a:spcPts val="0"/>
              </a:spcBef>
              <a:spcAft>
                <a:spcPts val="0"/>
              </a:spcAft>
              <a:buClr>
                <a:schemeClr val="dk1"/>
              </a:buClr>
              <a:buSzPct val="99547"/>
              <a:buNone/>
            </a:pPr>
            <a:r>
              <a:t/>
            </a:r>
            <a:endParaRPr b="0" i="0" sz="2600" u="none" cap="none" strike="noStrike">
              <a:solidFill>
                <a:schemeClr val="dk1"/>
              </a:solidFill>
            </a:endParaRPr>
          </a:p>
          <a:p>
            <a:pPr indent="-228600" lvl="0" marL="228600" marR="0" rtl="0" algn="l">
              <a:lnSpc>
                <a:spcPct val="120000"/>
              </a:lnSpc>
              <a:spcBef>
                <a:spcPts val="0"/>
              </a:spcBef>
              <a:spcAft>
                <a:spcPts val="0"/>
              </a:spcAft>
              <a:buClr>
                <a:schemeClr val="dk1"/>
              </a:buClr>
              <a:buSzPct val="99547"/>
              <a:buChar char="•"/>
            </a:pPr>
            <a:r>
              <a:rPr b="0" i="0" lang="en" sz="2600" u="none" cap="none" strike="noStrike">
                <a:solidFill>
                  <a:schemeClr val="dk1"/>
                </a:solidFill>
              </a:rPr>
              <a:t>Progress Monitoring</a:t>
            </a:r>
            <a:endParaRPr/>
          </a:p>
          <a:p>
            <a:pPr indent="-88900" lvl="0" marL="228600" marR="0" rtl="0" algn="l">
              <a:lnSpc>
                <a:spcPct val="120000"/>
              </a:lnSpc>
              <a:spcBef>
                <a:spcPts val="0"/>
              </a:spcBef>
              <a:spcAft>
                <a:spcPts val="0"/>
              </a:spcAft>
              <a:buClr>
                <a:schemeClr val="dk1"/>
              </a:buClr>
              <a:buSzPct val="99547"/>
              <a:buNone/>
            </a:pPr>
            <a:r>
              <a:t/>
            </a:r>
            <a:endParaRPr b="0" i="0" sz="2600" u="none" cap="none" strike="noStrike">
              <a:solidFill>
                <a:schemeClr val="dk1"/>
              </a:solidFill>
            </a:endParaRPr>
          </a:p>
          <a:p>
            <a:pPr indent="-228600" lvl="0" marL="228600" marR="0" rtl="0" algn="l">
              <a:lnSpc>
                <a:spcPct val="120000"/>
              </a:lnSpc>
              <a:spcBef>
                <a:spcPts val="0"/>
              </a:spcBef>
              <a:spcAft>
                <a:spcPts val="0"/>
              </a:spcAft>
              <a:buClr>
                <a:schemeClr val="dk1"/>
              </a:buClr>
              <a:buSzPct val="99547"/>
              <a:buChar char="•"/>
            </a:pPr>
            <a:r>
              <a:rPr b="0" i="0" lang="en" sz="2600" u="none" cap="none" strike="noStrike">
                <a:solidFill>
                  <a:schemeClr val="dk1"/>
                </a:solidFill>
              </a:rPr>
              <a:t>Advanced Tiers </a:t>
            </a:r>
            <a:endParaRPr b="0" i="0" sz="2600" u="none" cap="none" strike="noStrike">
              <a:solidFill>
                <a:srgbClr val="000000"/>
              </a:solidFill>
            </a:endParaRPr>
          </a:p>
          <a:p>
            <a:pPr indent="-77470" lvl="0" marL="228600" rtl="0" algn="l">
              <a:lnSpc>
                <a:spcPct val="90000"/>
              </a:lnSpc>
              <a:spcBef>
                <a:spcPts val="1000"/>
              </a:spcBef>
              <a:spcAft>
                <a:spcPts val="0"/>
              </a:spcAft>
              <a:buClr>
                <a:schemeClr val="dk1"/>
              </a:buClr>
              <a:buSzPct val="100000"/>
              <a:buNone/>
            </a:pPr>
            <a:r>
              <a:t/>
            </a:r>
            <a:endParaRPr/>
          </a:p>
        </p:txBody>
      </p:sp>
      <p:pic>
        <p:nvPicPr>
          <p:cNvPr descr="A colorful arrows in a circle&#10;&#10;Description automatically generated" id="1118" name="Google Shape;1118;p95"/>
          <p:cNvPicPr preferRelativeResize="0"/>
          <p:nvPr/>
        </p:nvPicPr>
        <p:blipFill rotWithShape="1">
          <a:blip r:embed="rId3">
            <a:alphaModFix/>
          </a:blip>
          <a:srcRect b="0" l="0" r="0" t="0"/>
          <a:stretch/>
        </p:blipFill>
        <p:spPr>
          <a:xfrm rot="-1">
            <a:off x="6616699" y="4419600"/>
            <a:ext cx="3047974" cy="20974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96"/>
          <p:cNvSpPr txBox="1"/>
          <p:nvPr>
            <p:ph type="title"/>
          </p:nvPr>
        </p:nvSpPr>
        <p:spPr>
          <a:xfrm>
            <a:off x="2057400" y="228600"/>
            <a:ext cx="6857999" cy="990600"/>
          </a:xfrm>
          <a:prstGeom prst="rect">
            <a:avLst/>
          </a:prstGeom>
          <a:solidFill>
            <a:srgbClr val="003369"/>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Verdana"/>
              <a:buNone/>
            </a:pPr>
            <a:r>
              <a:rPr lang="en" sz="3400"/>
              <a:t>Data to Support the Need</a:t>
            </a:r>
            <a:endParaRPr/>
          </a:p>
        </p:txBody>
      </p:sp>
      <p:sp>
        <p:nvSpPr>
          <p:cNvPr id="1125" name="Google Shape;1125;p96"/>
          <p:cNvSpPr txBox="1"/>
          <p:nvPr>
            <p:ph idx="1" type="body"/>
          </p:nvPr>
        </p:nvSpPr>
        <p:spPr>
          <a:xfrm>
            <a:off x="457200" y="1371600"/>
            <a:ext cx="8229600" cy="3581399"/>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600"/>
              </a:spcBef>
              <a:spcAft>
                <a:spcPts val="0"/>
              </a:spcAft>
              <a:buClr>
                <a:schemeClr val="dk1"/>
              </a:buClr>
              <a:buSzPts val="1800"/>
              <a:buNone/>
            </a:pPr>
            <a:r>
              <a:t/>
            </a:r>
            <a:endParaRPr sz="2800"/>
          </a:p>
          <a:p>
            <a:pPr indent="0" lvl="0" marL="0" rtl="0" algn="l">
              <a:lnSpc>
                <a:spcPct val="100000"/>
              </a:lnSpc>
              <a:spcBef>
                <a:spcPts val="600"/>
              </a:spcBef>
              <a:spcAft>
                <a:spcPts val="0"/>
              </a:spcAft>
              <a:buClr>
                <a:schemeClr val="dk1"/>
              </a:buClr>
              <a:buSzPts val="1800"/>
              <a:buNone/>
            </a:pPr>
            <a:r>
              <a:rPr lang="en" sz="2800"/>
              <a:t>What data sources will lead us to decide upon a given focus area? </a:t>
            </a:r>
            <a:endParaRPr sz="2800"/>
          </a:p>
          <a:p>
            <a:pPr indent="0" lvl="0" marL="0" rtl="0" algn="l">
              <a:lnSpc>
                <a:spcPct val="100000"/>
              </a:lnSpc>
              <a:spcBef>
                <a:spcPts val="0"/>
              </a:spcBef>
              <a:spcAft>
                <a:spcPts val="0"/>
              </a:spcAft>
              <a:buClr>
                <a:schemeClr val="dk1"/>
              </a:buClr>
              <a:buSzPts val="1800"/>
              <a:buNone/>
            </a:pPr>
            <a:r>
              <a:t/>
            </a:r>
            <a:endParaRPr sz="2800"/>
          </a:p>
          <a:p>
            <a:pPr indent="0" lvl="0" marL="0" rtl="0" algn="l">
              <a:lnSpc>
                <a:spcPct val="100000"/>
              </a:lnSpc>
              <a:spcBef>
                <a:spcPts val="0"/>
              </a:spcBef>
              <a:spcAft>
                <a:spcPts val="0"/>
              </a:spcAft>
              <a:buClr>
                <a:schemeClr val="dk1"/>
              </a:buClr>
              <a:buSzPts val="1800"/>
              <a:buNone/>
            </a:pPr>
            <a:r>
              <a:t/>
            </a:r>
            <a:endParaRPr sz="2800"/>
          </a:p>
          <a:p>
            <a:pPr indent="0" lvl="0" marL="0" rtl="0" algn="l">
              <a:lnSpc>
                <a:spcPct val="100000"/>
              </a:lnSpc>
              <a:spcBef>
                <a:spcPts val="600"/>
              </a:spcBef>
              <a:spcAft>
                <a:spcPts val="0"/>
              </a:spcAft>
              <a:buClr>
                <a:schemeClr val="dk1"/>
              </a:buClr>
              <a:buSzPts val="1800"/>
              <a:buNone/>
            </a:pPr>
            <a:r>
              <a:rPr lang="en" sz="2800"/>
              <a:t>Consider both </a:t>
            </a:r>
            <a:r>
              <a:rPr b="1" lang="en" sz="2800"/>
              <a:t>quantitative and qualitative</a:t>
            </a:r>
            <a:r>
              <a:rPr lang="en" sz="2800"/>
              <a:t> data.</a:t>
            </a:r>
            <a:endParaRPr sz="2800"/>
          </a:p>
        </p:txBody>
      </p:sp>
    </p:spTree>
  </p:cSld>
  <p:clrMapOvr>
    <a:masterClrMapping/>
  </p:clrMapOvr>
</p:sld>
</file>

<file path=ppt/theme/theme1.xml><?xml version="1.0" encoding="utf-8"?>
<a:theme xmlns:a="http://schemas.openxmlformats.org/drawingml/2006/main" xmlns:r="http://schemas.openxmlformats.org/officeDocument/2006/relationships" name="Presentation Titles">
  <a:themeElements>
    <a:clrScheme name="Blue Warm">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2023-11-27T16:27:54Z</dcterms:created>
  <dc:creator>Kandy Grant</dc:creator>
</cp:coreProperties>
</file>