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Lst>
  <p:sldSz cx="9144000" cy="5715000" type="screen16x10"/>
  <p:notesSz cx="6858000" cy="9144000"/>
  <p:embeddedFontLst>
    <p:embeddedFont>
      <p:font typeface="Calibri" panose="020F0502020204030204" pitchFamily="34" charset="0"/>
      <p:regular r:id="rId125"/>
      <p:bold r:id="rId126"/>
      <p:italic r:id="rId127"/>
      <p:boldItalic r:id="rId128"/>
    </p:embeddedFont>
    <p:embeddedFont>
      <p:font typeface="Georgia" panose="02040502050405020303" pitchFamily="18" charset="0"/>
      <p:regular r:id="rId129"/>
      <p:bold r:id="rId130"/>
      <p:italic r:id="rId131"/>
      <p:boldItalic r:id="rId132"/>
    </p:embeddedFont>
    <p:embeddedFont>
      <p:font typeface="Pacifico" panose="020B0604020202020204" charset="0"/>
      <p:regular r:id="rId133"/>
    </p:embeddedFont>
    <p:embeddedFont>
      <p:font typeface="Playfair Display" panose="00000500000000000000" pitchFamily="2" charset="0"/>
      <p:regular r:id="rId134"/>
      <p:bold r:id="rId135"/>
      <p:italic r:id="rId136"/>
      <p:boldItalic r:id="rId137"/>
    </p:embeddedFont>
    <p:embeddedFont>
      <p:font typeface="Quattrocento Sans" panose="020B0604020202020204" charset="0"/>
      <p:regular r:id="rId138"/>
      <p:bold r:id="rId139"/>
      <p:italic r:id="rId140"/>
      <p:boldItalic r:id="rId141"/>
    </p:embeddedFont>
    <p:embeddedFont>
      <p:font typeface="Roboto" panose="02000000000000000000" pitchFamily="2" charset="0"/>
      <p:regular r:id="rId142"/>
      <p:bold r:id="rId143"/>
      <p:italic r:id="rId144"/>
      <p:boldItalic r:id="rId145"/>
    </p:embeddedFont>
    <p:embeddedFont>
      <p:font typeface="Verdana" panose="020B0604030504040204" pitchFamily="34" charset="0"/>
      <p:regular r:id="rId146"/>
      <p:bold r:id="rId147"/>
      <p:italic r:id="rId148"/>
      <p:boldItalic r:id="rId1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40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0" roundtripDataSignature="AMtx7mjrEkQHHSmXQSV8YpDZZ3bt1yGJ5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a Thayer-Smith" initials="" lastIdx="13" clrIdx="0"/>
  <p:cmAuthor id="1" name="Kris Herakovich-Curtis" initials="" lastIdx="5" clrIdx="1"/>
  <p:cmAuthor id="2" name="Pat Clark" initials="" lastIdx="1" clrIdx="2"/>
  <p:cmAuthor id="3" name="Virginia Bussey"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8225" autoAdjust="0"/>
  </p:normalViewPr>
  <p:slideViewPr>
    <p:cSldViewPr snapToGrid="0">
      <p:cViewPr varScale="1">
        <p:scale>
          <a:sx n="82" d="100"/>
          <a:sy n="82" d="100"/>
        </p:scale>
        <p:origin x="1050" y="90"/>
      </p:cViewPr>
      <p:guideLst>
        <p:guide orient="horz" pos="180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40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4.fntdata"/><Relationship Id="rId149" Type="http://schemas.openxmlformats.org/officeDocument/2006/relationships/font" Target="fonts/font25.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50" Type="http://customschemas.google.com/relationships/presentationmetadata" Target="metadata"/><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6.fntdata"/><Relationship Id="rId14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51"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14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9.fntdata"/><Relationship Id="rId148"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20.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1116d01cc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dirty="0">
              <a:solidFill>
                <a:srgbClr val="222222"/>
              </a:solidFill>
              <a:highlight>
                <a:srgbClr val="FFFFFF"/>
              </a:highlight>
              <a:latin typeface="Arial"/>
              <a:ea typeface="Arial"/>
              <a:cs typeface="Arial"/>
              <a:sym typeface="Arial"/>
            </a:endParaRPr>
          </a:p>
        </p:txBody>
      </p:sp>
      <p:sp>
        <p:nvSpPr>
          <p:cNvPr id="123" name="Google Shape;123;g31116d01cc1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2a5bd0acfb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32a5bd0acf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000" dirty="0">
              <a:solidFill>
                <a:schemeClr val="dk1"/>
              </a:solidFill>
              <a:latin typeface="Verdana"/>
              <a:ea typeface="Verdana"/>
              <a:cs typeface="Verdana"/>
              <a:sym typeface="Verdana"/>
            </a:endParaRPr>
          </a:p>
        </p:txBody>
      </p:sp>
      <p:sp>
        <p:nvSpPr>
          <p:cNvPr id="196" name="Google Shape;196;g32a5bd0acfb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9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1054" name="Google Shape;105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9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latin typeface="Verdana"/>
              <a:ea typeface="Verdana"/>
              <a:cs typeface="Verdana"/>
              <a:sym typeface="Verdana"/>
            </a:endParaRPr>
          </a:p>
        </p:txBody>
      </p:sp>
      <p:sp>
        <p:nvSpPr>
          <p:cNvPr id="1062" name="Google Shape;1062;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9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300" dirty="0">
              <a:latin typeface="Verdana"/>
              <a:ea typeface="Verdana"/>
              <a:cs typeface="Verdana"/>
              <a:sym typeface="Verdana"/>
            </a:endParaRPr>
          </a:p>
        </p:txBody>
      </p:sp>
      <p:sp>
        <p:nvSpPr>
          <p:cNvPr id="1079" name="Google Shape;107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9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93" name="Google Shape;1093;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0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300" dirty="0">
              <a:latin typeface="Verdana"/>
              <a:ea typeface="Verdana"/>
              <a:cs typeface="Verdana"/>
              <a:sym typeface="Verdana"/>
            </a:endParaRPr>
          </a:p>
        </p:txBody>
      </p:sp>
      <p:sp>
        <p:nvSpPr>
          <p:cNvPr id="1100" name="Google Shape;110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108" name="Google Shape;1108;p10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0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6" name="Google Shape;111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Clr>
                <a:schemeClr val="dk1"/>
              </a:buClr>
              <a:buSzPts val="1100"/>
              <a:buFont typeface="Calibri"/>
              <a:buNone/>
            </a:pPr>
            <a:endParaRPr dirty="0"/>
          </a:p>
        </p:txBody>
      </p:sp>
      <p:sp>
        <p:nvSpPr>
          <p:cNvPr id="1117" name="Google Shape;111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0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3" name="Google Shape;112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endParaRPr>
          </a:p>
          <a:p>
            <a:pPr marL="0" lvl="0" indent="0" algn="l" rtl="0">
              <a:lnSpc>
                <a:spcPct val="100000"/>
              </a:lnSpc>
              <a:spcBef>
                <a:spcPts val="1200"/>
              </a:spcBef>
              <a:spcAft>
                <a:spcPts val="0"/>
              </a:spcAft>
              <a:buClr>
                <a:schemeClr val="dk1"/>
              </a:buClr>
              <a:buSzPts val="1100"/>
              <a:buFont typeface="Calibri"/>
              <a:buNone/>
            </a:pPr>
            <a:endParaRPr b="1"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10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0" name="Google Shape;113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Calibri"/>
              <a:buNone/>
            </a:pPr>
            <a:endParaRPr sz="1100" b="1"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136" name="Google Shape;1136;p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13e5b6aeb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p>
        </p:txBody>
      </p:sp>
      <p:sp>
        <p:nvSpPr>
          <p:cNvPr id="202" name="Google Shape;202;g313e5b6aeb6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0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b="1"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0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1" name="Google Shape;1151;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Calibri"/>
              <a:buNone/>
            </a:pPr>
            <a:endParaRPr sz="1100" b="1"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0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8" name="Google Shape;1158;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b="1"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1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8" name="Google Shape;1168;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b="1"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b="1"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6" name="Google Shape;119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solidFill>
                <a:srgbClr val="00212C"/>
              </a:solidFill>
              <a:latin typeface="Verdana"/>
              <a:ea typeface="Verdana"/>
              <a:cs typeface="Verdana"/>
              <a:sym typeface="Verdana"/>
            </a:endParaRPr>
          </a:p>
        </p:txBody>
      </p:sp>
      <p:sp>
        <p:nvSpPr>
          <p:cNvPr id="1203" name="Google Shape;1203;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add0c7cd33_3_103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2add0c7cd33_3_10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211" name="Google Shape;1211;g2add0c7cd33_3_10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b="1" dirty="0">
              <a:latin typeface="Verdana"/>
              <a:ea typeface="Verdana"/>
              <a:cs typeface="Verdana"/>
              <a:sym typeface="Verdana"/>
            </a:endParaRPr>
          </a:p>
        </p:txBody>
      </p:sp>
      <p:sp>
        <p:nvSpPr>
          <p:cNvPr id="1220" name="Google Shape;1220;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11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dirty="0"/>
          </a:p>
        </p:txBody>
      </p:sp>
      <p:sp>
        <p:nvSpPr>
          <p:cNvPr id="1229" name="Google Shape;1229;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13e5b6aeb6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dirty="0"/>
          </a:p>
        </p:txBody>
      </p:sp>
      <p:sp>
        <p:nvSpPr>
          <p:cNvPr id="208" name="Google Shape;208;g313e5b6aeb6_1_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000" dirty="0">
              <a:latin typeface="Verdana"/>
              <a:ea typeface="Verdana"/>
              <a:cs typeface="Verdana"/>
              <a:sym typeface="Verdana"/>
            </a:endParaRPr>
          </a:p>
        </p:txBody>
      </p:sp>
      <p:sp>
        <p:nvSpPr>
          <p:cNvPr id="1237" name="Google Shape;1237;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5" name="Google Shape;1245;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b="1" i="1" dirty="0">
              <a:solidFill>
                <a:srgbClr val="20212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00" b="1" i="1"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Calibri"/>
              <a:buNone/>
            </a:pPr>
            <a:endParaRPr sz="1000" b="1" dirty="0">
              <a:solidFill>
                <a:schemeClr val="dk1"/>
              </a:solidFill>
              <a:latin typeface="Verdana"/>
              <a:ea typeface="Verdana"/>
              <a:cs typeface="Verdana"/>
              <a:sym typeface="Verdana"/>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4" name="Google Shape;1254;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000" b="1" dirty="0">
              <a:solidFill>
                <a:schemeClr val="dk1"/>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highlight>
                <a:srgbClr val="FFFF00"/>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dirty="0">
              <a:highlight>
                <a:srgbClr val="FFFF00"/>
              </a:highlight>
            </a:endParaRPr>
          </a:p>
        </p:txBody>
      </p:sp>
      <p:sp>
        <p:nvSpPr>
          <p:cNvPr id="225" name="Google Shape;22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200" b="1" dirty="0">
              <a:highlight>
                <a:srgbClr val="FFFF00"/>
              </a:highlight>
            </a:endParaRPr>
          </a:p>
        </p:txBody>
      </p:sp>
      <p:sp>
        <p:nvSpPr>
          <p:cNvPr id="232" name="Google Shape;232;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add0c7cd33_3_1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add0c7cd33_3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250" name="Google Shape;250;g2add0c7cd33_3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0feaf8a1e7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0feaf8a1e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dirty="0"/>
          </a:p>
        </p:txBody>
      </p:sp>
      <p:sp>
        <p:nvSpPr>
          <p:cNvPr id="274" name="Google Shape;274;g30feaf8a1e7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0f8b00f97e_0_1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282" name="Google Shape;282;g30f8b00f97e_0_169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1002d60a2b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1002d60a2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ae3685904b_5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ae3685904b_5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
        <p:nvSpPr>
          <p:cNvPr id="130" name="Google Shape;130;g2ae3685904b_5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1002d60a2b_0_57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31002d60a2b_0_5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latin typeface="Verdana"/>
              <a:ea typeface="Verdana"/>
              <a:cs typeface="Verdana"/>
              <a:sym typeface="Verdana"/>
            </a:endParaRPr>
          </a:p>
        </p:txBody>
      </p:sp>
      <p:sp>
        <p:nvSpPr>
          <p:cNvPr id="305" name="Google Shape;305;g31002d60a2b_0_5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b36195063_0_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32b36195063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8" name="Google Shape;318;g32b36195063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1116d01cc1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332" name="Google Shape;332;g31116d01cc1_0_63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dd0c7cd33_3_13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add0c7cd33_3_13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39" name="Google Shape;339;g2add0c7cd33_3_13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a5bd0acfb_4_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32a5bd0acfb_4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Clr>
                <a:schemeClr val="hlink"/>
              </a:buClr>
              <a:buSzPts val="1100"/>
              <a:buFont typeface="Verdana"/>
              <a:buNone/>
            </a:pPr>
            <a:endParaRPr sz="1100" dirty="0"/>
          </a:p>
          <a:p>
            <a:pPr marL="0" lvl="0" indent="0" algn="l" rtl="0">
              <a:lnSpc>
                <a:spcPct val="100000"/>
              </a:lnSpc>
              <a:spcBef>
                <a:spcPts val="0"/>
              </a:spcBef>
              <a:spcAft>
                <a:spcPts val="0"/>
              </a:spcAft>
              <a:buClr>
                <a:schemeClr val="hlink"/>
              </a:buClr>
              <a:buSzPts val="1100"/>
              <a:buFont typeface="Verdana"/>
              <a:buNone/>
            </a:pPr>
            <a:endParaRPr sz="1100" dirty="0"/>
          </a:p>
          <a:p>
            <a:pPr marL="0" lvl="0" indent="0" algn="l" rtl="0">
              <a:lnSpc>
                <a:spcPct val="100000"/>
              </a:lnSpc>
              <a:spcBef>
                <a:spcPts val="0"/>
              </a:spcBef>
              <a:spcAft>
                <a:spcPts val="0"/>
              </a:spcAft>
              <a:buClr>
                <a:schemeClr val="hlink"/>
              </a:buClr>
              <a:buSzPts val="1100"/>
              <a:buFont typeface="Verdana"/>
              <a:buNone/>
            </a:pPr>
            <a:endParaRPr sz="1000" dirty="0"/>
          </a:p>
          <a:p>
            <a:pPr marL="0" lvl="0" indent="0" algn="l" rtl="0">
              <a:lnSpc>
                <a:spcPct val="100000"/>
              </a:lnSpc>
              <a:spcBef>
                <a:spcPts val="0"/>
              </a:spcBef>
              <a:spcAft>
                <a:spcPts val="0"/>
              </a:spcAft>
              <a:buClr>
                <a:schemeClr val="dk1"/>
              </a:buClr>
              <a:buSzPts val="1100"/>
              <a:buFont typeface="Verdana"/>
              <a:buNone/>
            </a:pPr>
            <a:endParaRPr sz="1000" dirty="0">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1002d60a2b_0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31002d60a2b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1002d60a2b_0_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31002d60a2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1002d60a2b_0_1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1002d60a2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1002d60a2b_0_2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1002d60a2b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2700" marR="39370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1002d60a2b_0_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31002d60a2b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1002d60a2b_0_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1002d60a2b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1002d60a2b_0_4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31002d60a2b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1002d60a2b_0_5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1002d60a2b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dirty="0">
              <a:solidFill>
                <a:srgbClr val="0000FF"/>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400"/>
              <a:buNone/>
            </a:pPr>
            <a:endParaRPr sz="1000" dirty="0">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ad03d6ac0b_0_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g2ad03d6ac0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sz="1100" b="1"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1116d01cc1_0_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1116d01cc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000" dirty="0">
              <a:solidFill>
                <a:schemeClr val="dk1"/>
              </a:solidFill>
              <a:latin typeface="Verdana"/>
              <a:ea typeface="Verdana"/>
              <a:cs typeface="Verdana"/>
              <a:sym typeface="Verdana"/>
            </a:endParaRPr>
          </a:p>
        </p:txBody>
      </p:sp>
      <p:sp>
        <p:nvSpPr>
          <p:cNvPr id="144" name="Google Shape;144;g31116d01cc1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16281c0984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316281c09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63" name="Google Shape;463;g316281c098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2a5bd0acfb_4_2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32a5bd0acfb_4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0" name="Google Shape;470;g32a5bd0acfb_4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0f8b00f97e_0_98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30f8b00f97e_0_98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78" name="Google Shape;478;g30f8b00f97e_0_9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2a5bd0acfb_5_1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32a5bd0acfb_5_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86" name="Google Shape;486;g32a5bd0acfb_5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0f8b00f97e_0_98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30f8b00f97e_0_9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494" name="Google Shape;494;g30f8b00f97e_0_9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0f8b00f97e_0_97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30f8b00f97e_0_9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300" b="1" dirty="0">
              <a:latin typeface="Times New Roman"/>
              <a:ea typeface="Times New Roman"/>
              <a:cs typeface="Times New Roman"/>
              <a:sym typeface="Times New Roman"/>
            </a:endParaRPr>
          </a:p>
        </p:txBody>
      </p:sp>
      <p:sp>
        <p:nvSpPr>
          <p:cNvPr id="502" name="Google Shape;502;g30f8b00f97e_0_9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197d2f822c_5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3197d2f822c_5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b="1" dirty="0"/>
          </a:p>
        </p:txBody>
      </p:sp>
      <p:sp>
        <p:nvSpPr>
          <p:cNvPr id="510" name="Google Shape;510;g3197d2f822c_5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2a5bd0acfb_5_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g32a5bd0acfb_5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18" name="Google Shape;518;g32a5bd0acfb_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1002d60a2b_0_6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31002d60a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b="1" dirty="0"/>
          </a:p>
        </p:txBody>
      </p:sp>
      <p:sp>
        <p:nvSpPr>
          <p:cNvPr id="536" name="Google Shape;53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49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ae3685904b_2_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2ae3685904b_2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1116d01cc1_0_114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31116d01cc1_0_1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00FF00"/>
              </a:highlight>
            </a:endParaRPr>
          </a:p>
        </p:txBody>
      </p:sp>
      <p:sp>
        <p:nvSpPr>
          <p:cNvPr id="557" name="Google Shape;557;g31116d01cc1_0_1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50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6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ae81711785_0_6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ae81711785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72" name="Google Shape;572;g2ae81711785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ad03d6ac0b_0_2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ad03d6ac0b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579" name="Google Shape;579;g2ad03d6ac0b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add0c7cd33_3_138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add0c7cd33_3_13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dirty="0"/>
          </a:p>
        </p:txBody>
      </p:sp>
      <p:sp>
        <p:nvSpPr>
          <p:cNvPr id="588" name="Google Shape;588;g2add0c7cd33_3_13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1002d60a2b_0_7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31002d60a2b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8" name="Google Shape;598;g31002d60a2b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Calibri"/>
              <a:buNone/>
            </a:pPr>
            <a:endParaRPr dirty="0"/>
          </a:p>
        </p:txBody>
      </p:sp>
      <p:sp>
        <p:nvSpPr>
          <p:cNvPr id="607" name="Google Shape;607;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b="1" dirty="0">
              <a:solidFill>
                <a:schemeClr val="dk1"/>
              </a:solidFill>
              <a:latin typeface="Verdana"/>
              <a:ea typeface="Verdana"/>
              <a:cs typeface="Verdana"/>
              <a:sym typeface="Verdana"/>
            </a:endParaRPr>
          </a:p>
        </p:txBody>
      </p:sp>
      <p:sp>
        <p:nvSpPr>
          <p:cNvPr id="616" name="Google Shape;616;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28f0cc80ce_0_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328f0cc80c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dirty="0"/>
          </a:p>
        </p:txBody>
      </p:sp>
      <p:sp>
        <p:nvSpPr>
          <p:cNvPr id="623" name="Google Shape;623;g328f0cc80ce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1116d01cc1_0_89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31116d01cc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i="0" u="none" strike="noStrike" cap="none" dirty="0">
              <a:latin typeface="Verdana"/>
              <a:ea typeface="Verdana"/>
              <a:cs typeface="Verdana"/>
              <a:sym typeface="Verdana"/>
            </a:endParaRPr>
          </a:p>
        </p:txBody>
      </p:sp>
      <p:sp>
        <p:nvSpPr>
          <p:cNvPr id="633" name="Google Shape;633;g31116d01cc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0ad83a179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b0ad83a17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p:txBody>
      </p:sp>
      <p:sp>
        <p:nvSpPr>
          <p:cNvPr id="169" name="Google Shape;169;g2b0ad83a17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19cffdb2bf_0_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19cffdb2bf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1" name="Google Shape;641;g319cffdb2bf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1002d60a2b_0_7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31002d60a2b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dirty="0">
              <a:solidFill>
                <a:srgbClr val="3C4043"/>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658" name="Google Shape;658;p5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add0c7cd33_3_126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add0c7cd33_3_1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66" name="Google Shape;666;g2add0c7cd33_3_1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a15433797a_0_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2a15433797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74" name="Google Shape;674;g2a15433797a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aea8c0d526_2_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2aea8c0d526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83" name="Google Shape;683;g2aea8c0d526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164a11c96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g3164a11c96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highlight>
                <a:srgbClr val="FFFF00"/>
              </a:highligh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28f0cc80ce_0_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g328f0cc80c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ae81711785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 name="Google Shape;719;g2ae8171178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000" dirty="0">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2d27be69e9_0_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2d27be69e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32d27be69e9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1002d60a2b_0_3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g31002d60a2b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729" name="Google Shape;729;g31002d60a2b_0_3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1002d60a2b_0_32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31002d60a2b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dirty="0"/>
          </a:p>
        </p:txBody>
      </p:sp>
      <p:sp>
        <p:nvSpPr>
          <p:cNvPr id="738" name="Google Shape;738;g31002d60a2b_0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100" dirty="0">
              <a:latin typeface="Verdana"/>
              <a:ea typeface="Verdana"/>
              <a:cs typeface="Verdana"/>
              <a:sym typeface="Verdana"/>
            </a:endParaRPr>
          </a:p>
        </p:txBody>
      </p:sp>
      <p:sp>
        <p:nvSpPr>
          <p:cNvPr id="746" name="Google Shape;746;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Verdana"/>
              <a:buNone/>
            </a:pPr>
            <a:endParaRPr dirty="0"/>
          </a:p>
          <a:p>
            <a:pPr marL="0" lvl="0" indent="0" algn="l" rtl="0">
              <a:lnSpc>
                <a:spcPct val="100000"/>
              </a:lnSpc>
              <a:spcBef>
                <a:spcPts val="0"/>
              </a:spcBef>
              <a:spcAft>
                <a:spcPts val="0"/>
              </a:spcAft>
              <a:buClr>
                <a:schemeClr val="dk1"/>
              </a:buClr>
              <a:buSzPts val="1200"/>
              <a:buFont typeface="Verdana"/>
              <a:buNone/>
            </a:pPr>
            <a:endParaRPr sz="1000" b="1" dirty="0"/>
          </a:p>
        </p:txBody>
      </p:sp>
      <p:sp>
        <p:nvSpPr>
          <p:cNvPr id="756" name="Google Shape;756;p6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ae81711785_0_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2ae81711785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767" name="Google Shape;767;g2ae81711785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1002d60a2b_0_3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31002d60a2b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28f0cc80ce_0_1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g328f0cc80ce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6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792" name="Google Shape;79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4" name="Google Shape;814;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7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b="1" dirty="0"/>
          </a:p>
        </p:txBody>
      </p:sp>
      <p:sp>
        <p:nvSpPr>
          <p:cNvPr id="822" name="Google Shape;82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183" name="Google Shape;18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dirty="0"/>
          </a:p>
        </p:txBody>
      </p:sp>
      <p:sp>
        <p:nvSpPr>
          <p:cNvPr id="834" name="Google Shape;834;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0" name="Google Shape;84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b="1" dirty="0"/>
          </a:p>
        </p:txBody>
      </p:sp>
      <p:sp>
        <p:nvSpPr>
          <p:cNvPr id="841" name="Google Shape;841;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ae81711785_0_8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ae81711785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100" dirty="0"/>
          </a:p>
        </p:txBody>
      </p:sp>
      <p:sp>
        <p:nvSpPr>
          <p:cNvPr id="852" name="Google Shape;852;g2ae81711785_0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7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861" name="Google Shape;861;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28f0cc80ce_0_25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g328f0cc80ce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sz="1100"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7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aea8c0d52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2aea8c0d5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1" name="Google Shape;891;g2aea8c0d52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2b36195063_5_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32b36195063_5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98" name="Google Shape;898;g32b36195063_5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aea8c0d526_0_45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aea8c0d526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b="1" dirty="0">
              <a:highlight>
                <a:srgbClr val="FFFF00"/>
              </a:highlight>
            </a:endParaRPr>
          </a:p>
        </p:txBody>
      </p:sp>
      <p:sp>
        <p:nvSpPr>
          <p:cNvPr id="905" name="Google Shape;905;g2aea8c0d526_0_4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200" dirty="0">
              <a:solidFill>
                <a:schemeClr val="dk1"/>
              </a:solidFill>
            </a:endParaRPr>
          </a:p>
          <a:p>
            <a:pPr marL="0" lvl="0" indent="0" algn="l" rtl="0">
              <a:lnSpc>
                <a:spcPct val="115000"/>
              </a:lnSpc>
              <a:spcBef>
                <a:spcPts val="0"/>
              </a:spcBef>
              <a:spcAft>
                <a:spcPts val="0"/>
              </a:spcAft>
              <a:buClr>
                <a:srgbClr val="000000"/>
              </a:buClr>
              <a:buSzPts val="1100"/>
              <a:buFont typeface="Arial"/>
              <a:buNone/>
            </a:pPr>
            <a:endParaRPr sz="1000" dirty="0"/>
          </a:p>
          <a:p>
            <a:pPr marL="0" lvl="0" indent="0" algn="l" rtl="0">
              <a:lnSpc>
                <a:spcPct val="115000"/>
              </a:lnSpc>
              <a:spcBef>
                <a:spcPts val="0"/>
              </a:spcBef>
              <a:spcAft>
                <a:spcPts val="0"/>
              </a:spcAft>
              <a:buClr>
                <a:srgbClr val="000000"/>
              </a:buClr>
              <a:buSzPts val="1100"/>
              <a:buFont typeface="Arial"/>
              <a:buNone/>
            </a:pPr>
            <a:endParaRPr sz="1000" dirty="0"/>
          </a:p>
          <a:p>
            <a:pPr marL="0" lvl="0" indent="0" algn="l" rtl="0">
              <a:lnSpc>
                <a:spcPct val="115000"/>
              </a:lnSpc>
              <a:spcBef>
                <a:spcPts val="0"/>
              </a:spcBef>
              <a:spcAft>
                <a:spcPts val="0"/>
              </a:spcAft>
              <a:buClr>
                <a:srgbClr val="000000"/>
              </a:buClr>
              <a:buSzPts val="1100"/>
              <a:buFont typeface="Arial"/>
              <a:buNone/>
            </a:pPr>
            <a:r>
              <a:rPr lang="en" sz="1000" dirty="0"/>
              <a:t> </a:t>
            </a:r>
            <a:endParaRPr sz="1000" dirty="0"/>
          </a:p>
          <a:p>
            <a:pPr marL="0" marR="0" lvl="0" indent="0" algn="l" rtl="0">
              <a:lnSpc>
                <a:spcPct val="100000"/>
              </a:lnSpc>
              <a:spcBef>
                <a:spcPts val="0"/>
              </a:spcBef>
              <a:spcAft>
                <a:spcPts val="0"/>
              </a:spcAft>
              <a:buClr>
                <a:srgbClr val="000000"/>
              </a:buClr>
              <a:buSzPts val="1400"/>
              <a:buFont typeface="Arial"/>
              <a:buNone/>
            </a:pPr>
            <a:endParaRPr sz="1200" dirty="0">
              <a:solidFill>
                <a:schemeClr val="dk1"/>
              </a:solidFill>
            </a:endParaRPr>
          </a:p>
        </p:txBody>
      </p:sp>
      <p:sp>
        <p:nvSpPr>
          <p:cNvPr id="188" name="Google Shape;188;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aea8c0d526_0_57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2aea8c0d526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912" name="Google Shape;912;g2aea8c0d526_0_5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add0c7cd33_3_8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latin typeface="Verdana"/>
              <a:ea typeface="Verdana"/>
              <a:cs typeface="Verdana"/>
              <a:sym typeface="Verdana"/>
            </a:endParaRPr>
          </a:p>
        </p:txBody>
      </p:sp>
      <p:sp>
        <p:nvSpPr>
          <p:cNvPr id="918" name="Google Shape;918;g2add0c7cd33_3_89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2aea8c0d526_1_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g2aea8c0d526_1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953" name="Google Shape;953;g2aea8c0d526_1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aea8c0d526_1_1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2aea8c0d526_1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960" name="Google Shape;960;g2aea8c0d526_1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aea8c0d526_1_24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g2aea8c0d526_1_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967" name="Google Shape;967;g2aea8c0d526_1_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9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latin typeface="Verdana"/>
              <a:ea typeface="Verdana"/>
              <a:cs typeface="Verdana"/>
              <a:sym typeface="Verdana"/>
            </a:endParaRPr>
          </a:p>
        </p:txBody>
      </p:sp>
      <p:sp>
        <p:nvSpPr>
          <p:cNvPr id="974" name="Google Shape;974;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9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984" name="Google Shape;984;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9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dirty="0"/>
          </a:p>
        </p:txBody>
      </p:sp>
      <p:sp>
        <p:nvSpPr>
          <p:cNvPr id="1004" name="Google Shape;1004;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add0c7cd33_3_15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sz="1200" dirty="0">
              <a:latin typeface="Verdana"/>
              <a:ea typeface="Verdana"/>
              <a:cs typeface="Verdana"/>
              <a:sym typeface="Verdana"/>
            </a:endParaRPr>
          </a:p>
        </p:txBody>
      </p:sp>
      <p:sp>
        <p:nvSpPr>
          <p:cNvPr id="1011" name="Google Shape;1011;g2add0c7cd33_3_15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Verdana"/>
              <a:buNone/>
            </a:pPr>
            <a:endParaRPr dirty="0"/>
          </a:p>
        </p:txBody>
      </p:sp>
      <p:sp>
        <p:nvSpPr>
          <p:cNvPr id="1045" name="Google Shape;1045;p9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Only NL" type="titleOnly">
  <p:cSld name="TITLE_ONLY">
    <p:spTree>
      <p:nvGrpSpPr>
        <p:cNvPr id="1" name="Shape 12"/>
        <p:cNvGrpSpPr/>
        <p:nvPr/>
      </p:nvGrpSpPr>
      <p:grpSpPr>
        <a:xfrm>
          <a:off x="0" y="0"/>
          <a:ext cx="0" cy="0"/>
          <a:chOff x="0" y="0"/>
          <a:chExt cx="0" cy="0"/>
        </a:xfrm>
      </p:grpSpPr>
      <p:sp>
        <p:nvSpPr>
          <p:cNvPr id="13" name="Google Shape;13;p125"/>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47"/>
        <p:cNvGrpSpPr/>
        <p:nvPr/>
      </p:nvGrpSpPr>
      <p:grpSpPr>
        <a:xfrm>
          <a:off x="0" y="0"/>
          <a:ext cx="0" cy="0"/>
          <a:chOff x="0" y="0"/>
          <a:chExt cx="0" cy="0"/>
        </a:xfrm>
      </p:grpSpPr>
      <p:sp>
        <p:nvSpPr>
          <p:cNvPr id="48" name="Google Shape;48;p127"/>
          <p:cNvSpPr txBox="1">
            <a:spLocks noGrp="1"/>
          </p:cNvSpPr>
          <p:nvPr>
            <p:ph type="body" idx="1"/>
          </p:nvPr>
        </p:nvSpPr>
        <p:spPr>
          <a:xfrm>
            <a:off x="457201" y="1333501"/>
            <a:ext cx="8229600" cy="381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27"/>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127"/>
          <p:cNvPicPr preferRelativeResize="0"/>
          <p:nvPr/>
        </p:nvPicPr>
        <p:blipFill rotWithShape="1">
          <a:blip r:embed="rId2">
            <a:alphaModFix/>
          </a:blip>
          <a:srcRect/>
          <a:stretch/>
        </p:blipFill>
        <p:spPr>
          <a:xfrm>
            <a:off x="7467600" y="5007679"/>
            <a:ext cx="1299417" cy="6562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51"/>
        <p:cNvGrpSpPr/>
        <p:nvPr/>
      </p:nvGrpSpPr>
      <p:grpSpPr>
        <a:xfrm>
          <a:off x="0" y="0"/>
          <a:ext cx="0" cy="0"/>
          <a:chOff x="0" y="0"/>
          <a:chExt cx="0" cy="0"/>
        </a:xfrm>
      </p:grpSpPr>
      <p:pic>
        <p:nvPicPr>
          <p:cNvPr id="52" name="Google Shape;52;p128"/>
          <p:cNvPicPr preferRelativeResize="0"/>
          <p:nvPr/>
        </p:nvPicPr>
        <p:blipFill rotWithShape="1">
          <a:blip r:embed="rId2">
            <a:alphaModFix/>
          </a:blip>
          <a:srcRect r="-136"/>
          <a:stretch/>
        </p:blipFill>
        <p:spPr>
          <a:xfrm rot="10800000">
            <a:off x="1524001" y="0"/>
            <a:ext cx="7619998" cy="1295507"/>
          </a:xfrm>
          <a:prstGeom prst="rect">
            <a:avLst/>
          </a:prstGeom>
          <a:noFill/>
          <a:ln>
            <a:noFill/>
          </a:ln>
        </p:spPr>
      </p:pic>
      <p:pic>
        <p:nvPicPr>
          <p:cNvPr id="53" name="Google Shape;53;p128"/>
          <p:cNvPicPr preferRelativeResize="0"/>
          <p:nvPr/>
        </p:nvPicPr>
        <p:blipFill rotWithShape="1">
          <a:blip r:embed="rId3">
            <a:alphaModFix/>
          </a:blip>
          <a:srcRect/>
          <a:stretch/>
        </p:blipFill>
        <p:spPr>
          <a:xfrm>
            <a:off x="76200" y="123891"/>
            <a:ext cx="875823" cy="442290"/>
          </a:xfrm>
          <a:prstGeom prst="rect">
            <a:avLst/>
          </a:prstGeom>
          <a:noFill/>
          <a:ln>
            <a:noFill/>
          </a:ln>
        </p:spPr>
      </p:pic>
      <p:sp>
        <p:nvSpPr>
          <p:cNvPr id="54" name="Google Shape;54;p128"/>
          <p:cNvSpPr txBox="1">
            <a:spLocks noGrp="1"/>
          </p:cNvSpPr>
          <p:nvPr>
            <p:ph type="body" idx="1"/>
          </p:nvPr>
        </p:nvSpPr>
        <p:spPr>
          <a:xfrm>
            <a:off x="457201" y="1333501"/>
            <a:ext cx="8229600" cy="381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55"/>
        <p:cNvGrpSpPr/>
        <p:nvPr/>
      </p:nvGrpSpPr>
      <p:grpSpPr>
        <a:xfrm>
          <a:off x="0" y="0"/>
          <a:ext cx="0" cy="0"/>
          <a:chOff x="0" y="0"/>
          <a:chExt cx="0" cy="0"/>
        </a:xfrm>
      </p:grpSpPr>
      <p:sp>
        <p:nvSpPr>
          <p:cNvPr id="56" name="Google Shape;56;p126"/>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 name="Google Shape;57;p126"/>
          <p:cNvPicPr preferRelativeResize="0"/>
          <p:nvPr/>
        </p:nvPicPr>
        <p:blipFill rotWithShape="1">
          <a:blip r:embed="rId2">
            <a:alphaModFix/>
          </a:blip>
          <a:srcRect/>
          <a:stretch/>
        </p:blipFill>
        <p:spPr>
          <a:xfrm>
            <a:off x="7467600" y="5007679"/>
            <a:ext cx="1299417" cy="65620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2 NL 1">
  <p:cSld name="Comparison 2 NL">
    <p:spTree>
      <p:nvGrpSpPr>
        <p:cNvPr id="1" name="Shape 58"/>
        <p:cNvGrpSpPr/>
        <p:nvPr/>
      </p:nvGrpSpPr>
      <p:grpSpPr>
        <a:xfrm>
          <a:off x="0" y="0"/>
          <a:ext cx="0" cy="0"/>
          <a:chOff x="0" y="0"/>
          <a:chExt cx="0" cy="0"/>
        </a:xfrm>
      </p:grpSpPr>
      <p:sp>
        <p:nvSpPr>
          <p:cNvPr id="59" name="Google Shape;59;g2add0c7cd33_3_1508"/>
          <p:cNvSpPr txBox="1">
            <a:spLocks noGrp="1"/>
          </p:cNvSpPr>
          <p:nvPr>
            <p:ph type="title"/>
          </p:nvPr>
        </p:nvSpPr>
        <p:spPr>
          <a:xfrm>
            <a:off x="457200" y="208756"/>
            <a:ext cx="8229600" cy="1104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2add0c7cd33_3_1508"/>
          <p:cNvSpPr txBox="1">
            <a:spLocks noGrp="1"/>
          </p:cNvSpPr>
          <p:nvPr>
            <p:ph type="body" idx="1"/>
          </p:nvPr>
        </p:nvSpPr>
        <p:spPr>
          <a:xfrm>
            <a:off x="912813" y="1388806"/>
            <a:ext cx="3582900" cy="548100"/>
          </a:xfrm>
          <a:prstGeom prst="rect">
            <a:avLst/>
          </a:prstGeom>
          <a:solidFill>
            <a:srgbClr val="003369">
              <a:alpha val="73725"/>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g2add0c7cd33_3_1508"/>
          <p:cNvSpPr txBox="1">
            <a:spLocks noGrp="1"/>
          </p:cNvSpPr>
          <p:nvPr>
            <p:ph type="body" idx="2"/>
          </p:nvPr>
        </p:nvSpPr>
        <p:spPr>
          <a:xfrm>
            <a:off x="465826" y="2043043"/>
            <a:ext cx="4040100" cy="3062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62" name="Google Shape;62;g2add0c7cd33_3_1508"/>
          <p:cNvSpPr txBox="1">
            <a:spLocks noGrp="1"/>
          </p:cNvSpPr>
          <p:nvPr>
            <p:ph type="body" idx="3"/>
          </p:nvPr>
        </p:nvSpPr>
        <p:spPr>
          <a:xfrm>
            <a:off x="5105400" y="1394583"/>
            <a:ext cx="3581400" cy="533400"/>
          </a:xfrm>
          <a:prstGeom prst="rect">
            <a:avLst/>
          </a:prstGeom>
          <a:solidFill>
            <a:srgbClr val="003369">
              <a:alpha val="73725"/>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g2add0c7cd33_3_1508"/>
          <p:cNvSpPr txBox="1">
            <a:spLocks noGrp="1"/>
          </p:cNvSpPr>
          <p:nvPr>
            <p:ph type="body" idx="4"/>
          </p:nvPr>
        </p:nvSpPr>
        <p:spPr>
          <a:xfrm>
            <a:off x="4648200" y="2043041"/>
            <a:ext cx="4038600" cy="3062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64" name="Google Shape;64;g2add0c7cd33_3_1508"/>
          <p:cNvSpPr/>
          <p:nvPr/>
        </p:nvSpPr>
        <p:spPr>
          <a:xfrm>
            <a:off x="457200" y="1393825"/>
            <a:ext cx="457200" cy="5430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65" name="Google Shape;65;g2add0c7cd33_3_1508"/>
          <p:cNvSpPr/>
          <p:nvPr/>
        </p:nvSpPr>
        <p:spPr>
          <a:xfrm>
            <a:off x="4648200" y="1388805"/>
            <a:ext cx="457200" cy="539100"/>
          </a:xfrm>
          <a:prstGeom prst="rect">
            <a:avLst/>
          </a:prstGeom>
          <a:solidFill>
            <a:srgbClr val="D8DDE5">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2 NL" type="twoTxTwoObj">
  <p:cSld name="TWO_OBJECTS_WITH_TEXT">
    <p:spTree>
      <p:nvGrpSpPr>
        <p:cNvPr id="1" name="Shape 66"/>
        <p:cNvGrpSpPr/>
        <p:nvPr/>
      </p:nvGrpSpPr>
      <p:grpSpPr>
        <a:xfrm>
          <a:off x="0" y="0"/>
          <a:ext cx="0" cy="0"/>
          <a:chOff x="0" y="0"/>
          <a:chExt cx="0" cy="0"/>
        </a:xfrm>
      </p:grpSpPr>
      <p:sp>
        <p:nvSpPr>
          <p:cNvPr id="67" name="Google Shape;67;p132"/>
          <p:cNvSpPr txBox="1">
            <a:spLocks noGrp="1"/>
          </p:cNvSpPr>
          <p:nvPr>
            <p:ph type="title"/>
          </p:nvPr>
        </p:nvSpPr>
        <p:spPr>
          <a:xfrm>
            <a:off x="457200" y="208756"/>
            <a:ext cx="8229600" cy="1104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32"/>
          <p:cNvSpPr txBox="1">
            <a:spLocks noGrp="1"/>
          </p:cNvSpPr>
          <p:nvPr>
            <p:ph type="body" idx="1"/>
          </p:nvPr>
        </p:nvSpPr>
        <p:spPr>
          <a:xfrm>
            <a:off x="912813" y="1388806"/>
            <a:ext cx="3582900" cy="547800"/>
          </a:xfrm>
          <a:prstGeom prst="rect">
            <a:avLst/>
          </a:prstGeom>
          <a:solidFill>
            <a:srgbClr val="003369">
              <a:alpha val="7294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132"/>
          <p:cNvSpPr txBox="1">
            <a:spLocks noGrp="1"/>
          </p:cNvSpPr>
          <p:nvPr>
            <p:ph type="body" idx="2"/>
          </p:nvPr>
        </p:nvSpPr>
        <p:spPr>
          <a:xfrm>
            <a:off x="465826" y="2043043"/>
            <a:ext cx="4040100" cy="3062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70" name="Google Shape;70;p132"/>
          <p:cNvSpPr txBox="1">
            <a:spLocks noGrp="1"/>
          </p:cNvSpPr>
          <p:nvPr>
            <p:ph type="body" idx="3"/>
          </p:nvPr>
        </p:nvSpPr>
        <p:spPr>
          <a:xfrm>
            <a:off x="5105400" y="1394583"/>
            <a:ext cx="3581400" cy="533100"/>
          </a:xfrm>
          <a:prstGeom prst="rect">
            <a:avLst/>
          </a:prstGeom>
          <a:solidFill>
            <a:srgbClr val="003369">
              <a:alpha val="7294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32"/>
          <p:cNvSpPr txBox="1">
            <a:spLocks noGrp="1"/>
          </p:cNvSpPr>
          <p:nvPr>
            <p:ph type="body" idx="4"/>
          </p:nvPr>
        </p:nvSpPr>
        <p:spPr>
          <a:xfrm>
            <a:off x="4648200" y="2043041"/>
            <a:ext cx="4038600" cy="3062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72" name="Google Shape;72;p132"/>
          <p:cNvSpPr/>
          <p:nvPr/>
        </p:nvSpPr>
        <p:spPr>
          <a:xfrm>
            <a:off x="457200" y="1393825"/>
            <a:ext cx="457200" cy="5430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r>
              <a:rPr lang="en" sz="1800" b="0" i="0" u="none" strike="noStrike" cap="none">
                <a:solidFill>
                  <a:schemeClr val="lt1"/>
                </a:solidFill>
                <a:latin typeface="Verdana"/>
                <a:ea typeface="Verdana"/>
                <a:cs typeface="Verdana"/>
                <a:sym typeface="Verdana"/>
              </a:rPr>
              <a:t> </a:t>
            </a:r>
            <a:endParaRPr sz="1800" b="0" i="0" u="none" strike="noStrike" cap="none">
              <a:solidFill>
                <a:schemeClr val="lt1"/>
              </a:solidFill>
              <a:latin typeface="Verdana"/>
              <a:ea typeface="Verdana"/>
              <a:cs typeface="Verdana"/>
              <a:sym typeface="Verdana"/>
            </a:endParaRPr>
          </a:p>
        </p:txBody>
      </p:sp>
      <p:sp>
        <p:nvSpPr>
          <p:cNvPr id="73" name="Google Shape;73;p132"/>
          <p:cNvSpPr/>
          <p:nvPr/>
        </p:nvSpPr>
        <p:spPr>
          <a:xfrm>
            <a:off x="4648200" y="1388805"/>
            <a:ext cx="457200" cy="538800"/>
          </a:xfrm>
          <a:prstGeom prst="rect">
            <a:avLst/>
          </a:prstGeom>
          <a:solidFill>
            <a:srgbClr val="D8DDE5">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2">
  <p:cSld name="Comparison 2">
    <p:spTree>
      <p:nvGrpSpPr>
        <p:cNvPr id="1" name="Shape 74"/>
        <p:cNvGrpSpPr/>
        <p:nvPr/>
      </p:nvGrpSpPr>
      <p:grpSpPr>
        <a:xfrm>
          <a:off x="0" y="0"/>
          <a:ext cx="0" cy="0"/>
          <a:chOff x="0" y="0"/>
          <a:chExt cx="0" cy="0"/>
        </a:xfrm>
      </p:grpSpPr>
      <p:sp>
        <p:nvSpPr>
          <p:cNvPr id="75" name="Google Shape;75;p133"/>
          <p:cNvSpPr txBox="1">
            <a:spLocks noGrp="1"/>
          </p:cNvSpPr>
          <p:nvPr>
            <p:ph type="title"/>
          </p:nvPr>
        </p:nvSpPr>
        <p:spPr>
          <a:xfrm>
            <a:off x="457200" y="208756"/>
            <a:ext cx="8229600" cy="1104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3"/>
          <p:cNvSpPr txBox="1">
            <a:spLocks noGrp="1"/>
          </p:cNvSpPr>
          <p:nvPr>
            <p:ph type="body" idx="1"/>
          </p:nvPr>
        </p:nvSpPr>
        <p:spPr>
          <a:xfrm>
            <a:off x="912813" y="1388806"/>
            <a:ext cx="3582900" cy="547800"/>
          </a:xfrm>
          <a:prstGeom prst="rect">
            <a:avLst/>
          </a:prstGeom>
          <a:solidFill>
            <a:srgbClr val="003369">
              <a:alpha val="7294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133"/>
          <p:cNvSpPr txBox="1">
            <a:spLocks noGrp="1"/>
          </p:cNvSpPr>
          <p:nvPr>
            <p:ph type="body" idx="2"/>
          </p:nvPr>
        </p:nvSpPr>
        <p:spPr>
          <a:xfrm>
            <a:off x="465826" y="2043043"/>
            <a:ext cx="4040100" cy="3062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78" name="Google Shape;78;p133"/>
          <p:cNvSpPr txBox="1">
            <a:spLocks noGrp="1"/>
          </p:cNvSpPr>
          <p:nvPr>
            <p:ph type="body" idx="3"/>
          </p:nvPr>
        </p:nvSpPr>
        <p:spPr>
          <a:xfrm>
            <a:off x="5105400" y="1394583"/>
            <a:ext cx="3581400" cy="533100"/>
          </a:xfrm>
          <a:prstGeom prst="rect">
            <a:avLst/>
          </a:prstGeom>
          <a:solidFill>
            <a:srgbClr val="003369">
              <a:alpha val="7294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133"/>
          <p:cNvSpPr txBox="1">
            <a:spLocks noGrp="1"/>
          </p:cNvSpPr>
          <p:nvPr>
            <p:ph type="body" idx="4"/>
          </p:nvPr>
        </p:nvSpPr>
        <p:spPr>
          <a:xfrm>
            <a:off x="4648200" y="2043041"/>
            <a:ext cx="4038600" cy="3062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0" name="Google Shape;80;p133"/>
          <p:cNvSpPr/>
          <p:nvPr/>
        </p:nvSpPr>
        <p:spPr>
          <a:xfrm>
            <a:off x="457200" y="1393825"/>
            <a:ext cx="457200" cy="5430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r>
              <a:rPr lang="en" sz="1800" b="0" i="0" u="none" strike="noStrike" cap="none">
                <a:solidFill>
                  <a:schemeClr val="lt1"/>
                </a:solidFill>
                <a:latin typeface="Verdana"/>
                <a:ea typeface="Verdana"/>
                <a:cs typeface="Verdana"/>
                <a:sym typeface="Verdana"/>
              </a:rPr>
              <a:t> </a:t>
            </a:r>
            <a:endParaRPr sz="1800" b="0" i="0" u="none" strike="noStrike" cap="none">
              <a:solidFill>
                <a:schemeClr val="lt1"/>
              </a:solidFill>
              <a:latin typeface="Verdana"/>
              <a:ea typeface="Verdana"/>
              <a:cs typeface="Verdana"/>
              <a:sym typeface="Verdana"/>
            </a:endParaRPr>
          </a:p>
        </p:txBody>
      </p:sp>
      <p:sp>
        <p:nvSpPr>
          <p:cNvPr id="81" name="Google Shape;81;p133"/>
          <p:cNvSpPr/>
          <p:nvPr/>
        </p:nvSpPr>
        <p:spPr>
          <a:xfrm>
            <a:off x="4648200" y="1388805"/>
            <a:ext cx="457200" cy="538800"/>
          </a:xfrm>
          <a:prstGeom prst="rect">
            <a:avLst/>
          </a:prstGeom>
          <a:solidFill>
            <a:srgbClr val="D8DDE5">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Verdana"/>
              <a:ea typeface="Verdana"/>
              <a:cs typeface="Verdana"/>
              <a:sym typeface="Verdana"/>
            </a:endParaRPr>
          </a:p>
        </p:txBody>
      </p:sp>
      <p:pic>
        <p:nvPicPr>
          <p:cNvPr id="82" name="Google Shape;82;p133"/>
          <p:cNvPicPr preferRelativeResize="0"/>
          <p:nvPr/>
        </p:nvPicPr>
        <p:blipFill rotWithShape="1">
          <a:blip r:embed="rId2">
            <a:alphaModFix/>
          </a:blip>
          <a:srcRect/>
          <a:stretch/>
        </p:blipFill>
        <p:spPr>
          <a:xfrm>
            <a:off x="7467600" y="4956565"/>
            <a:ext cx="1299417" cy="75843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83"/>
        <p:cNvGrpSpPr/>
        <p:nvPr/>
      </p:nvGrpSpPr>
      <p:grpSpPr>
        <a:xfrm>
          <a:off x="0" y="0"/>
          <a:ext cx="0" cy="0"/>
          <a:chOff x="0" y="0"/>
          <a:chExt cx="0" cy="0"/>
        </a:xfrm>
      </p:grpSpPr>
      <p:pic>
        <p:nvPicPr>
          <p:cNvPr id="84" name="Google Shape;84;p135"/>
          <p:cNvPicPr preferRelativeResize="0"/>
          <p:nvPr/>
        </p:nvPicPr>
        <p:blipFill rotWithShape="1">
          <a:blip r:embed="rId2">
            <a:alphaModFix/>
          </a:blip>
          <a:srcRect/>
          <a:stretch/>
        </p:blipFill>
        <p:spPr>
          <a:xfrm>
            <a:off x="0" y="1563456"/>
            <a:ext cx="7622515" cy="1842107"/>
          </a:xfrm>
          <a:prstGeom prst="rect">
            <a:avLst/>
          </a:prstGeom>
          <a:noFill/>
          <a:ln>
            <a:noFill/>
          </a:ln>
        </p:spPr>
      </p:pic>
      <p:sp>
        <p:nvSpPr>
          <p:cNvPr id="85" name="Google Shape;85;p135"/>
          <p:cNvSpPr txBox="1">
            <a:spLocks noGrp="1"/>
          </p:cNvSpPr>
          <p:nvPr>
            <p:ph type="ctrTitle"/>
          </p:nvPr>
        </p:nvSpPr>
        <p:spPr>
          <a:xfrm>
            <a:off x="953254" y="3059295"/>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5"/>
          <p:cNvSpPr txBox="1">
            <a:spLocks noGrp="1"/>
          </p:cNvSpPr>
          <p:nvPr>
            <p:ph type="subTitle" idx="1"/>
          </p:nvPr>
        </p:nvSpPr>
        <p:spPr>
          <a:xfrm>
            <a:off x="1373109" y="4381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7" name="Google Shape;87;p135"/>
          <p:cNvPicPr preferRelativeResize="0"/>
          <p:nvPr/>
        </p:nvPicPr>
        <p:blipFill rotWithShape="1">
          <a:blip r:embed="rId3">
            <a:alphaModFix/>
          </a:blip>
          <a:srcRect/>
          <a:stretch/>
        </p:blipFill>
        <p:spPr>
          <a:xfrm>
            <a:off x="3200400" y="87425"/>
            <a:ext cx="2222500" cy="112236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88"/>
        <p:cNvGrpSpPr/>
        <p:nvPr/>
      </p:nvGrpSpPr>
      <p:grpSpPr>
        <a:xfrm>
          <a:off x="0" y="0"/>
          <a:ext cx="0" cy="0"/>
          <a:chOff x="0" y="0"/>
          <a:chExt cx="0" cy="0"/>
        </a:xfrm>
      </p:grpSpPr>
      <p:sp>
        <p:nvSpPr>
          <p:cNvPr id="89" name="Google Shape;89;p131"/>
          <p:cNvSpPr txBox="1">
            <a:spLocks noGrp="1"/>
          </p:cNvSpPr>
          <p:nvPr>
            <p:ph type="body" idx="1"/>
          </p:nvPr>
        </p:nvSpPr>
        <p:spPr>
          <a:xfrm>
            <a:off x="457201" y="1333501"/>
            <a:ext cx="8229600" cy="29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1"/>
          <p:cNvSpPr txBox="1">
            <a:spLocks noGrp="1"/>
          </p:cNvSpPr>
          <p:nvPr>
            <p:ph type="title"/>
          </p:nvPr>
        </p:nvSpPr>
        <p:spPr>
          <a:xfrm>
            <a:off x="2057400" y="190500"/>
            <a:ext cx="6858000" cy="825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 name="Google Shape;91;p131"/>
          <p:cNvPicPr preferRelativeResize="0"/>
          <p:nvPr/>
        </p:nvPicPr>
        <p:blipFill rotWithShape="1">
          <a:blip r:embed="rId2">
            <a:alphaModFix/>
          </a:blip>
          <a:srcRect/>
          <a:stretch/>
        </p:blipFill>
        <p:spPr>
          <a:xfrm>
            <a:off x="94165" y="245514"/>
            <a:ext cx="1416774" cy="715471"/>
          </a:xfrm>
          <a:prstGeom prst="rect">
            <a:avLst/>
          </a:prstGeom>
          <a:noFill/>
          <a:ln>
            <a:noFill/>
          </a:ln>
        </p:spPr>
      </p:pic>
      <p:pic>
        <p:nvPicPr>
          <p:cNvPr id="92" name="Google Shape;92;p131"/>
          <p:cNvPicPr preferRelativeResize="0"/>
          <p:nvPr/>
        </p:nvPicPr>
        <p:blipFill rotWithShape="1">
          <a:blip r:embed="rId3">
            <a:alphaModFix/>
          </a:blip>
          <a:srcRect r="-126"/>
          <a:stretch/>
        </p:blipFill>
        <p:spPr>
          <a:xfrm>
            <a:off x="11502" y="4319198"/>
            <a:ext cx="7620001" cy="140059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93"/>
        <p:cNvGrpSpPr/>
        <p:nvPr/>
      </p:nvGrpSpPr>
      <p:grpSpPr>
        <a:xfrm>
          <a:off x="0" y="0"/>
          <a:ext cx="0" cy="0"/>
          <a:chOff x="0" y="0"/>
          <a:chExt cx="0" cy="0"/>
        </a:xfrm>
      </p:grpSpPr>
      <p:sp>
        <p:nvSpPr>
          <p:cNvPr id="94" name="Google Shape;94;p130"/>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0"/>
          <p:cNvSpPr txBox="1">
            <a:spLocks noGrp="1"/>
          </p:cNvSpPr>
          <p:nvPr>
            <p:ph type="body" idx="1"/>
          </p:nvPr>
        </p:nvSpPr>
        <p:spPr>
          <a:xfrm>
            <a:off x="3575050" y="227542"/>
            <a:ext cx="5111700" cy="47289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p130"/>
          <p:cNvSpPr/>
          <p:nvPr/>
        </p:nvSpPr>
        <p:spPr>
          <a:xfrm>
            <a:off x="457200" y="227802"/>
            <a:ext cx="457200" cy="9678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Verdana"/>
              <a:ea typeface="Verdana"/>
              <a:cs typeface="Verdana"/>
              <a:sym typeface="Verdana"/>
            </a:endParaRPr>
          </a:p>
        </p:txBody>
      </p:sp>
      <p:pic>
        <p:nvPicPr>
          <p:cNvPr id="97" name="Google Shape;97;p130"/>
          <p:cNvPicPr preferRelativeResize="0"/>
          <p:nvPr/>
        </p:nvPicPr>
        <p:blipFill rotWithShape="1">
          <a:blip r:embed="rId2">
            <a:alphaModFix/>
          </a:blip>
          <a:srcRect/>
          <a:stretch/>
        </p:blipFill>
        <p:spPr>
          <a:xfrm>
            <a:off x="7467600" y="5007679"/>
            <a:ext cx="1299417" cy="65620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98"/>
        <p:cNvGrpSpPr/>
        <p:nvPr/>
      </p:nvGrpSpPr>
      <p:grpSpPr>
        <a:xfrm>
          <a:off x="0" y="0"/>
          <a:ext cx="0" cy="0"/>
          <a:chOff x="0" y="0"/>
          <a:chExt cx="0" cy="0"/>
        </a:xfrm>
      </p:grpSpPr>
      <p:pic>
        <p:nvPicPr>
          <p:cNvPr id="99" name="Google Shape;99;p134"/>
          <p:cNvPicPr preferRelativeResize="0"/>
          <p:nvPr/>
        </p:nvPicPr>
        <p:blipFill rotWithShape="1">
          <a:blip r:embed="rId2">
            <a:alphaModFix/>
          </a:blip>
          <a:srcRect/>
          <a:stretch/>
        </p:blipFill>
        <p:spPr>
          <a:xfrm>
            <a:off x="0" y="1563456"/>
            <a:ext cx="7622515" cy="1842107"/>
          </a:xfrm>
          <a:prstGeom prst="rect">
            <a:avLst/>
          </a:prstGeom>
          <a:noFill/>
          <a:ln>
            <a:noFill/>
          </a:ln>
        </p:spPr>
      </p:pic>
      <p:sp>
        <p:nvSpPr>
          <p:cNvPr id="100" name="Google Shape;100;p134"/>
          <p:cNvSpPr txBox="1">
            <a:spLocks noGrp="1"/>
          </p:cNvSpPr>
          <p:nvPr>
            <p:ph type="ctrTitle"/>
          </p:nvPr>
        </p:nvSpPr>
        <p:spPr>
          <a:xfrm>
            <a:off x="953254" y="3059295"/>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34"/>
          <p:cNvSpPr txBox="1">
            <a:spLocks noGrp="1"/>
          </p:cNvSpPr>
          <p:nvPr>
            <p:ph type="subTitle" idx="1"/>
          </p:nvPr>
        </p:nvSpPr>
        <p:spPr>
          <a:xfrm>
            <a:off x="1373109" y="4381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02" name="Google Shape;102;p134"/>
          <p:cNvPicPr preferRelativeResize="0"/>
          <p:nvPr/>
        </p:nvPicPr>
        <p:blipFill rotWithShape="1">
          <a:blip r:embed="rId3">
            <a:alphaModFix/>
          </a:blip>
          <a:srcRect/>
          <a:stretch/>
        </p:blipFill>
        <p:spPr>
          <a:xfrm>
            <a:off x="3200400" y="87425"/>
            <a:ext cx="2222500" cy="11223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4"/>
        <p:cNvGrpSpPr/>
        <p:nvPr/>
      </p:nvGrpSpPr>
      <p:grpSpPr>
        <a:xfrm>
          <a:off x="0" y="0"/>
          <a:ext cx="0" cy="0"/>
          <a:chOff x="0" y="0"/>
          <a:chExt cx="0" cy="0"/>
        </a:xfrm>
      </p:grpSpPr>
      <p:pic>
        <p:nvPicPr>
          <p:cNvPr id="15" name="Google Shape;15;p119" descr="Decorative Image of Smiling kids" title="Decorative image"/>
          <p:cNvPicPr preferRelativeResize="0"/>
          <p:nvPr/>
        </p:nvPicPr>
        <p:blipFill rotWithShape="1">
          <a:blip r:embed="rId2">
            <a:alphaModFix/>
          </a:blip>
          <a:srcRect/>
          <a:stretch/>
        </p:blipFill>
        <p:spPr>
          <a:xfrm>
            <a:off x="0" y="1297213"/>
            <a:ext cx="7622515" cy="2374592"/>
          </a:xfrm>
          <a:prstGeom prst="rect">
            <a:avLst/>
          </a:prstGeom>
          <a:noFill/>
          <a:ln>
            <a:noFill/>
          </a:ln>
        </p:spPr>
      </p:pic>
      <p:sp>
        <p:nvSpPr>
          <p:cNvPr id="16" name="Google Shape;16;p119"/>
          <p:cNvSpPr txBox="1">
            <a:spLocks noGrp="1"/>
          </p:cNvSpPr>
          <p:nvPr>
            <p:ph type="ctrTitle"/>
          </p:nvPr>
        </p:nvSpPr>
        <p:spPr>
          <a:xfrm>
            <a:off x="953254" y="3059295"/>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9"/>
          <p:cNvSpPr txBox="1">
            <a:spLocks noGrp="1"/>
          </p:cNvSpPr>
          <p:nvPr>
            <p:ph type="subTitle" idx="1"/>
          </p:nvPr>
        </p:nvSpPr>
        <p:spPr>
          <a:xfrm>
            <a:off x="1373109" y="4381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 name="Google Shape;18;p119"/>
          <p:cNvPicPr preferRelativeResize="0"/>
          <p:nvPr/>
        </p:nvPicPr>
        <p:blipFill rotWithShape="1">
          <a:blip r:embed="rId3">
            <a:alphaModFix/>
          </a:blip>
          <a:srcRect/>
          <a:stretch/>
        </p:blipFill>
        <p:spPr>
          <a:xfrm>
            <a:off x="3200400" y="87425"/>
            <a:ext cx="2222500" cy="1122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103"/>
        <p:cNvGrpSpPr/>
        <p:nvPr/>
      </p:nvGrpSpPr>
      <p:grpSpPr>
        <a:xfrm>
          <a:off x="0" y="0"/>
          <a:ext cx="0" cy="0"/>
          <a:chOff x="0" y="0"/>
          <a:chExt cx="0" cy="0"/>
        </a:xfrm>
      </p:grpSpPr>
      <p:pic>
        <p:nvPicPr>
          <p:cNvPr id="104" name="Google Shape;104;p136"/>
          <p:cNvPicPr preferRelativeResize="0"/>
          <p:nvPr/>
        </p:nvPicPr>
        <p:blipFill rotWithShape="1">
          <a:blip r:embed="rId2">
            <a:alphaModFix/>
          </a:blip>
          <a:srcRect/>
          <a:stretch/>
        </p:blipFill>
        <p:spPr>
          <a:xfrm>
            <a:off x="0" y="1563456"/>
            <a:ext cx="7622515" cy="1842107"/>
          </a:xfrm>
          <a:prstGeom prst="rect">
            <a:avLst/>
          </a:prstGeom>
          <a:noFill/>
          <a:ln>
            <a:noFill/>
          </a:ln>
        </p:spPr>
      </p:pic>
      <p:sp>
        <p:nvSpPr>
          <p:cNvPr id="105" name="Google Shape;105;p136"/>
          <p:cNvSpPr txBox="1">
            <a:spLocks noGrp="1"/>
          </p:cNvSpPr>
          <p:nvPr>
            <p:ph type="ctrTitle"/>
          </p:nvPr>
        </p:nvSpPr>
        <p:spPr>
          <a:xfrm>
            <a:off x="953254" y="3059295"/>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36"/>
          <p:cNvSpPr txBox="1">
            <a:spLocks noGrp="1"/>
          </p:cNvSpPr>
          <p:nvPr>
            <p:ph type="subTitle" idx="1"/>
          </p:nvPr>
        </p:nvSpPr>
        <p:spPr>
          <a:xfrm>
            <a:off x="1373109" y="4381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07" name="Google Shape;107;p136"/>
          <p:cNvPicPr preferRelativeResize="0"/>
          <p:nvPr/>
        </p:nvPicPr>
        <p:blipFill rotWithShape="1">
          <a:blip r:embed="rId3">
            <a:alphaModFix/>
          </a:blip>
          <a:srcRect/>
          <a:stretch/>
        </p:blipFill>
        <p:spPr>
          <a:xfrm>
            <a:off x="3200401" y="87425"/>
            <a:ext cx="2222498" cy="112236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108"/>
        <p:cNvGrpSpPr/>
        <p:nvPr/>
      </p:nvGrpSpPr>
      <p:grpSpPr>
        <a:xfrm>
          <a:off x="0" y="0"/>
          <a:ext cx="0" cy="0"/>
          <a:chOff x="0" y="0"/>
          <a:chExt cx="0" cy="0"/>
        </a:xfrm>
      </p:grpSpPr>
      <p:pic>
        <p:nvPicPr>
          <p:cNvPr id="109" name="Google Shape;109;p137"/>
          <p:cNvPicPr preferRelativeResize="0"/>
          <p:nvPr/>
        </p:nvPicPr>
        <p:blipFill rotWithShape="1">
          <a:blip r:embed="rId2">
            <a:alphaModFix/>
          </a:blip>
          <a:srcRect/>
          <a:stretch/>
        </p:blipFill>
        <p:spPr>
          <a:xfrm>
            <a:off x="0" y="1333192"/>
            <a:ext cx="7622515" cy="2302634"/>
          </a:xfrm>
          <a:prstGeom prst="rect">
            <a:avLst/>
          </a:prstGeom>
          <a:noFill/>
          <a:ln>
            <a:noFill/>
          </a:ln>
        </p:spPr>
      </p:pic>
      <p:sp>
        <p:nvSpPr>
          <p:cNvPr id="110" name="Google Shape;110;p137"/>
          <p:cNvSpPr txBox="1">
            <a:spLocks noGrp="1"/>
          </p:cNvSpPr>
          <p:nvPr>
            <p:ph type="ctrTitle"/>
          </p:nvPr>
        </p:nvSpPr>
        <p:spPr>
          <a:xfrm>
            <a:off x="953254" y="3059295"/>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37"/>
          <p:cNvSpPr txBox="1">
            <a:spLocks noGrp="1"/>
          </p:cNvSpPr>
          <p:nvPr>
            <p:ph type="subTitle" idx="1"/>
          </p:nvPr>
        </p:nvSpPr>
        <p:spPr>
          <a:xfrm>
            <a:off x="1373109" y="4381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12" name="Google Shape;112;p137"/>
          <p:cNvPicPr preferRelativeResize="0"/>
          <p:nvPr/>
        </p:nvPicPr>
        <p:blipFill rotWithShape="1">
          <a:blip r:embed="rId3">
            <a:alphaModFix/>
          </a:blip>
          <a:srcRect/>
          <a:stretch/>
        </p:blipFill>
        <p:spPr>
          <a:xfrm>
            <a:off x="3200401" y="87425"/>
            <a:ext cx="2222498" cy="112236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113"/>
        <p:cNvGrpSpPr/>
        <p:nvPr/>
      </p:nvGrpSpPr>
      <p:grpSpPr>
        <a:xfrm>
          <a:off x="0" y="0"/>
          <a:ext cx="0" cy="0"/>
          <a:chOff x="0" y="0"/>
          <a:chExt cx="0" cy="0"/>
        </a:xfrm>
      </p:grpSpPr>
      <p:sp>
        <p:nvSpPr>
          <p:cNvPr id="114" name="Google Shape;114;p139"/>
          <p:cNvSpPr txBox="1">
            <a:spLocks noGrp="1"/>
          </p:cNvSpPr>
          <p:nvPr>
            <p:ph type="ctrTitle"/>
          </p:nvPr>
        </p:nvSpPr>
        <p:spPr>
          <a:xfrm>
            <a:off x="928464" y="1333500"/>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39"/>
          <p:cNvSpPr txBox="1">
            <a:spLocks noGrp="1"/>
          </p:cNvSpPr>
          <p:nvPr>
            <p:ph type="subTitle" idx="1"/>
          </p:nvPr>
        </p:nvSpPr>
        <p:spPr>
          <a:xfrm>
            <a:off x="1348319" y="2857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6" name="Google Shape;116;p139"/>
          <p:cNvSpPr txBox="1"/>
          <p:nvPr/>
        </p:nvSpPr>
        <p:spPr>
          <a:xfrm>
            <a:off x="152400" y="393320"/>
            <a:ext cx="87630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17"/>
        <p:cNvGrpSpPr/>
        <p:nvPr/>
      </p:nvGrpSpPr>
      <p:grpSpPr>
        <a:xfrm>
          <a:off x="0" y="0"/>
          <a:ext cx="0" cy="0"/>
          <a:chOff x="0" y="0"/>
          <a:chExt cx="0" cy="0"/>
        </a:xfrm>
      </p:grpSpPr>
      <p:sp>
        <p:nvSpPr>
          <p:cNvPr id="118" name="Google Shape;118;g2aea8c0d526_0_569"/>
          <p:cNvSpPr txBox="1">
            <a:spLocks noGrp="1"/>
          </p:cNvSpPr>
          <p:nvPr>
            <p:ph type="ctrTitle"/>
          </p:nvPr>
        </p:nvSpPr>
        <p:spPr>
          <a:xfrm>
            <a:off x="928464" y="1333500"/>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2aea8c0d526_0_569"/>
          <p:cNvSpPr txBox="1">
            <a:spLocks noGrp="1"/>
          </p:cNvSpPr>
          <p:nvPr>
            <p:ph type="subTitle" idx="1"/>
          </p:nvPr>
        </p:nvSpPr>
        <p:spPr>
          <a:xfrm>
            <a:off x="1348319" y="2857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0" name="Google Shape;120;g2aea8c0d526_0_569"/>
          <p:cNvPicPr preferRelativeResize="0"/>
          <p:nvPr/>
        </p:nvPicPr>
        <p:blipFill rotWithShape="1">
          <a:blip r:embed="rId2">
            <a:alphaModFix/>
          </a:blip>
          <a:srcRect/>
          <a:stretch/>
        </p:blipFill>
        <p:spPr>
          <a:xfrm>
            <a:off x="3200400" y="0"/>
            <a:ext cx="2222499" cy="12972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NL" type="objTx">
  <p:cSld name="OBJECT_WITH_CAPTION_TEXT">
    <p:spTree>
      <p:nvGrpSpPr>
        <p:cNvPr id="1" name="Shape 19"/>
        <p:cNvGrpSpPr/>
        <p:nvPr/>
      </p:nvGrpSpPr>
      <p:grpSpPr>
        <a:xfrm>
          <a:off x="0" y="0"/>
          <a:ext cx="0" cy="0"/>
          <a:chOff x="0" y="0"/>
          <a:chExt cx="0" cy="0"/>
        </a:xfrm>
      </p:grpSpPr>
      <p:sp>
        <p:nvSpPr>
          <p:cNvPr id="20" name="Google Shape;20;p121"/>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21"/>
          <p:cNvSpPr txBox="1">
            <a:spLocks noGrp="1"/>
          </p:cNvSpPr>
          <p:nvPr>
            <p:ph type="body" idx="1"/>
          </p:nvPr>
        </p:nvSpPr>
        <p:spPr>
          <a:xfrm>
            <a:off x="3575050" y="227542"/>
            <a:ext cx="5111700" cy="47289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 name="Google Shape;22;p121"/>
          <p:cNvSpPr txBox="1">
            <a:spLocks noGrp="1"/>
          </p:cNvSpPr>
          <p:nvPr>
            <p:ph type="body" idx="2"/>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3" name="Google Shape;23;p121"/>
          <p:cNvSpPr/>
          <p:nvPr/>
        </p:nvSpPr>
        <p:spPr>
          <a:xfrm>
            <a:off x="457200" y="227802"/>
            <a:ext cx="457200" cy="9678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4"/>
        <p:cNvGrpSpPr/>
        <p:nvPr/>
      </p:nvGrpSpPr>
      <p:grpSpPr>
        <a:xfrm>
          <a:off x="0" y="0"/>
          <a:ext cx="0" cy="0"/>
          <a:chOff x="0" y="0"/>
          <a:chExt cx="0" cy="0"/>
        </a:xfrm>
      </p:grpSpPr>
      <p:sp>
        <p:nvSpPr>
          <p:cNvPr id="25" name="Google Shape;25;p122"/>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2"/>
          <p:cNvSpPr txBox="1">
            <a:spLocks noGrp="1"/>
          </p:cNvSpPr>
          <p:nvPr>
            <p:ph type="body" idx="1"/>
          </p:nvPr>
        </p:nvSpPr>
        <p:spPr>
          <a:xfrm>
            <a:off x="3575050" y="227542"/>
            <a:ext cx="5111700" cy="47289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 name="Google Shape;27;p122"/>
          <p:cNvSpPr txBox="1">
            <a:spLocks noGrp="1"/>
          </p:cNvSpPr>
          <p:nvPr>
            <p:ph type="body" idx="2"/>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8" name="Google Shape;28;p122"/>
          <p:cNvSpPr/>
          <p:nvPr/>
        </p:nvSpPr>
        <p:spPr>
          <a:xfrm>
            <a:off x="457200" y="227802"/>
            <a:ext cx="457200" cy="9678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Verdana"/>
              <a:ea typeface="Verdana"/>
              <a:cs typeface="Verdana"/>
              <a:sym typeface="Verdana"/>
            </a:endParaRPr>
          </a:p>
        </p:txBody>
      </p:sp>
      <p:pic>
        <p:nvPicPr>
          <p:cNvPr id="29" name="Google Shape;29;p122"/>
          <p:cNvPicPr preferRelativeResize="0"/>
          <p:nvPr/>
        </p:nvPicPr>
        <p:blipFill rotWithShape="1">
          <a:blip r:embed="rId2">
            <a:alphaModFix/>
          </a:blip>
          <a:srcRect/>
          <a:stretch/>
        </p:blipFill>
        <p:spPr>
          <a:xfrm>
            <a:off x="7467600" y="5007679"/>
            <a:ext cx="1299417" cy="6562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NL" type="blank">
  <p:cSld name="BLANK">
    <p:bg>
      <p:bgPr>
        <a:solidFill>
          <a:schemeClr val="lt1"/>
        </a:solidFill>
        <a:effectLst/>
      </p:bgPr>
    </p:bg>
    <p:spTree>
      <p:nvGrpSpPr>
        <p:cNvPr id="1" name="Shape 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1"/>
        <p:cNvGrpSpPr/>
        <p:nvPr/>
      </p:nvGrpSpPr>
      <p:grpSpPr>
        <a:xfrm>
          <a:off x="0" y="0"/>
          <a:ext cx="0" cy="0"/>
          <a:chOff x="0" y="0"/>
          <a:chExt cx="0" cy="0"/>
        </a:xfrm>
      </p:grpSpPr>
      <p:sp>
        <p:nvSpPr>
          <p:cNvPr id="32" name="Google Shape;32;p123"/>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3"/>
          <p:cNvSpPr txBox="1">
            <a:spLocks noGrp="1"/>
          </p:cNvSpPr>
          <p:nvPr>
            <p:ph type="sldNum" idx="12"/>
          </p:nvPr>
        </p:nvSpPr>
        <p:spPr>
          <a:xfrm>
            <a:off x="8556784" y="5277612"/>
            <a:ext cx="548700" cy="4374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123"/>
          <p:cNvSpPr txBox="1">
            <a:spLocks noGrp="1"/>
          </p:cNvSpPr>
          <p:nvPr>
            <p:ph type="body" idx="1"/>
          </p:nvPr>
        </p:nvSpPr>
        <p:spPr>
          <a:xfrm>
            <a:off x="452375" y="1259104"/>
            <a:ext cx="8233200" cy="3651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a:lvl1pPr>
            <a:lvl2pPr marL="914400" lvl="1" indent="-406400" algn="l">
              <a:lnSpc>
                <a:spcPct val="100000"/>
              </a:lnSpc>
              <a:spcBef>
                <a:spcPts val="560"/>
              </a:spcBef>
              <a:spcAft>
                <a:spcPts val="0"/>
              </a:spcAft>
              <a:buClr>
                <a:schemeClr val="dk1"/>
              </a:buClr>
              <a:buSzPts val="2800"/>
              <a:buChar char="–"/>
              <a:defRPr/>
            </a:lvl2pPr>
            <a:lvl3pPr marL="1371600" lvl="2" indent="-381000" algn="l">
              <a:lnSpc>
                <a:spcPct val="100000"/>
              </a:lnSpc>
              <a:spcBef>
                <a:spcPts val="480"/>
              </a:spcBef>
              <a:spcAft>
                <a:spcPts val="0"/>
              </a:spcAft>
              <a:buClr>
                <a:schemeClr val="dk1"/>
              </a:buClr>
              <a:buSzPts val="2400"/>
              <a:buChar char="•"/>
              <a:defRPr/>
            </a:lvl3pPr>
            <a:lvl4pPr marL="1828800" lvl="3" indent="-355600" algn="l">
              <a:lnSpc>
                <a:spcPct val="100000"/>
              </a:lnSpc>
              <a:spcBef>
                <a:spcPts val="400"/>
              </a:spcBef>
              <a:spcAft>
                <a:spcPts val="0"/>
              </a:spcAft>
              <a:buClr>
                <a:schemeClr val="dk1"/>
              </a:buClr>
              <a:buSzPts val="2000"/>
              <a:buChar char="–"/>
              <a:defRPr/>
            </a:lvl4pPr>
            <a:lvl5pPr marL="2286000" lvl="4" indent="-355600" algn="l">
              <a:lnSpc>
                <a:spcPct val="100000"/>
              </a:lnSpc>
              <a:spcBef>
                <a:spcPts val="400"/>
              </a:spcBef>
              <a:spcAft>
                <a:spcPts val="0"/>
              </a:spcAft>
              <a:buClr>
                <a:schemeClr val="dk1"/>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and Content NL" type="obj">
  <p:cSld name="OBJECT">
    <p:spTree>
      <p:nvGrpSpPr>
        <p:cNvPr id="1" name="Shape 35"/>
        <p:cNvGrpSpPr/>
        <p:nvPr/>
      </p:nvGrpSpPr>
      <p:grpSpPr>
        <a:xfrm>
          <a:off x="0" y="0"/>
          <a:ext cx="0" cy="0"/>
          <a:chOff x="0" y="0"/>
          <a:chExt cx="0" cy="0"/>
        </a:xfrm>
      </p:grpSpPr>
      <p:sp>
        <p:nvSpPr>
          <p:cNvPr id="36" name="Google Shape;36;p124"/>
          <p:cNvSpPr txBox="1">
            <a:spLocks noGrp="1"/>
          </p:cNvSpPr>
          <p:nvPr>
            <p:ph type="body" idx="1"/>
          </p:nvPr>
        </p:nvSpPr>
        <p:spPr>
          <a:xfrm>
            <a:off x="457201" y="1333501"/>
            <a:ext cx="8229600" cy="381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4"/>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38"/>
        <p:cNvGrpSpPr/>
        <p:nvPr/>
      </p:nvGrpSpPr>
      <p:grpSpPr>
        <a:xfrm>
          <a:off x="0" y="0"/>
          <a:ext cx="0" cy="0"/>
          <a:chOff x="0" y="0"/>
          <a:chExt cx="0" cy="0"/>
        </a:xfrm>
      </p:grpSpPr>
      <p:sp>
        <p:nvSpPr>
          <p:cNvPr id="39" name="Google Shape;39;p138"/>
          <p:cNvSpPr txBox="1">
            <a:spLocks noGrp="1"/>
          </p:cNvSpPr>
          <p:nvPr>
            <p:ph type="ctrTitle"/>
          </p:nvPr>
        </p:nvSpPr>
        <p:spPr>
          <a:xfrm>
            <a:off x="928464" y="1333500"/>
            <a:ext cx="7240500" cy="1224900"/>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8"/>
          <p:cNvSpPr txBox="1">
            <a:spLocks noGrp="1"/>
          </p:cNvSpPr>
          <p:nvPr>
            <p:ph type="subTitle" idx="1"/>
          </p:nvPr>
        </p:nvSpPr>
        <p:spPr>
          <a:xfrm>
            <a:off x="1348319" y="2857500"/>
            <a:ext cx="6400800" cy="7620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1" name="Google Shape;41;p138"/>
          <p:cNvPicPr preferRelativeResize="0"/>
          <p:nvPr/>
        </p:nvPicPr>
        <p:blipFill rotWithShape="1">
          <a:blip r:embed="rId2">
            <a:alphaModFix/>
          </a:blip>
          <a:srcRect/>
          <a:stretch/>
        </p:blipFill>
        <p:spPr>
          <a:xfrm>
            <a:off x="3200400" y="87425"/>
            <a:ext cx="2222500" cy="112236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NL" type="twoObj">
  <p:cSld name="TWO_OBJECTS">
    <p:spTree>
      <p:nvGrpSpPr>
        <p:cNvPr id="1" name="Shape 42"/>
        <p:cNvGrpSpPr/>
        <p:nvPr/>
      </p:nvGrpSpPr>
      <p:grpSpPr>
        <a:xfrm>
          <a:off x="0" y="0"/>
          <a:ext cx="0" cy="0"/>
          <a:chOff x="0" y="0"/>
          <a:chExt cx="0" cy="0"/>
        </a:xfrm>
      </p:grpSpPr>
      <p:sp>
        <p:nvSpPr>
          <p:cNvPr id="43" name="Google Shape;43;p129"/>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9"/>
          <p:cNvSpPr txBox="1">
            <a:spLocks noGrp="1"/>
          </p:cNvSpPr>
          <p:nvPr>
            <p:ph type="body" idx="1"/>
          </p:nvPr>
        </p:nvSpPr>
        <p:spPr>
          <a:xfrm>
            <a:off x="457200" y="1333501"/>
            <a:ext cx="4038600" cy="2793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45" name="Google Shape;45;p129"/>
          <p:cNvSpPr txBox="1">
            <a:spLocks noGrp="1"/>
          </p:cNvSpPr>
          <p:nvPr>
            <p:ph type="body" idx="2"/>
          </p:nvPr>
        </p:nvSpPr>
        <p:spPr>
          <a:xfrm>
            <a:off x="4597399" y="1333500"/>
            <a:ext cx="4038600" cy="2793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46" name="Google Shape;46;p129"/>
          <p:cNvPicPr preferRelativeResize="0"/>
          <p:nvPr/>
        </p:nvPicPr>
        <p:blipFill rotWithShape="1">
          <a:blip r:embed="rId2">
            <a:alphaModFix/>
          </a:blip>
          <a:srcRect/>
          <a:stretch/>
        </p:blipFill>
        <p:spPr>
          <a:xfrm>
            <a:off x="48426" y="129080"/>
            <a:ext cx="2222500" cy="11223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8"/>
          <p:cNvSpPr txBox="1">
            <a:spLocks noGrp="1"/>
          </p:cNvSpPr>
          <p:nvPr>
            <p:ph type="title"/>
          </p:nvPr>
        </p:nvSpPr>
        <p:spPr>
          <a:xfrm>
            <a:off x="457200" y="228865"/>
            <a:ext cx="8229600" cy="9525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8"/>
          <p:cNvSpPr txBox="1">
            <a:spLocks noGrp="1"/>
          </p:cNvSpPr>
          <p:nvPr>
            <p:ph type="body" idx="1"/>
          </p:nvPr>
        </p:nvSpPr>
        <p:spPr>
          <a:xfrm>
            <a:off x="457200" y="1333500"/>
            <a:ext cx="8229600" cy="37716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7.xml"/><Relationship Id="rId1" Type="http://schemas.openxmlformats.org/officeDocument/2006/relationships/slideLayout" Target="../slideLayouts/slideLayout10.xml"/><Relationship Id="rId4" Type="http://schemas.openxmlformats.org/officeDocument/2006/relationships/hyperlink" Target="https://docs.google.com/document/d/1NOyAscHo4ZE8yJzCZNdHyf-ugWuxRaTp/edit#heading=h.gjdgxs"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9.xml"/><Relationship Id="rId1" Type="http://schemas.openxmlformats.org/officeDocument/2006/relationships/slideLayout" Target="../slideLayouts/slideLayout9.xml"/><Relationship Id="rId5" Type="http://schemas.openxmlformats.org/officeDocument/2006/relationships/image" Target="../media/image106.jpg"/><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ourfiniteworld.com/2020/03/11/it-is-easy-to-overdo-covid-19-quarantines/comment-page-5/"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2.xml"/><Relationship Id="rId1" Type="http://schemas.openxmlformats.org/officeDocument/2006/relationships/slideLayout" Target="../slideLayouts/slideLayout10.xml"/><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3" Type="http://schemas.openxmlformats.org/officeDocument/2006/relationships/hyperlink" Target="http://peter.baumgartner.name/2014/05/23/double-blind-review-ein-fallbeispiel/" TargetMode="Externa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hyperlink" Target="https://docs.google.com/forms/d/1v1aw8LlnrTSHgE_bdB7VEG-51XxlSW4zOtyZjEbaK4k/edit?ts=650c4c68" TargetMode="Externa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vtss-ric.vcu.edu/implementers/systems-coaching/systems-coaching-institute-10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TYW24vp9P3ym10akWvfxU7ORmCG5CydX/edit"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drive.google.com/file/d/1Tzp3gFk4OhBZVgy-Yg_vDFhlriX1Va4W/view"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b4B7FQxND6w"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drive.google.com/file/d/1aR3YjZ_7XtoLr4dyxSb4cg1KoyG-Zuf0/view"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HQuTCa_uOXA"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6.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tinyurl.com/5n6j9v54"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hyperlink" Target="https://vtss-ric.vcu.edu/implementers/systems-coaching/systems-coaching-institute-102/"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hyperlink" Target="https://vtss-ric.vcu.edu/" TargetMode="Externa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hyperlink" Target="https://docs.google.com/forms/d/1v1aw8LlnrTSHgE_bdB7VEG-51XxlSW4zOtyZjEbaK4k/edit?ts=650c4c68"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hyperlink" Target="https://implementation.fpg.unc.edu/wp-content/uploads/Practice-Profile-for-Coaching.docx.pdf" TargetMode="Externa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docs.google.com/document/d/1sG96jPnCX-pbpNUKdVtYveSWUSJKsPUe/edit"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www.brightmorningteam.com/podcast/coaching-resistance-part-1-what-is-resistance"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docs.google.com/document/d/1KlnVyQNsInkhKZ9YKOphDwQAclViSYfY/edit?usp=share_link&amp;ouid=101138290019461494780&amp;rtpof=true&amp;sd=true" TargetMode="External"/><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hyperlink" Target="https://docs.google.com/document/d/1yBWDMdrj0phX9LGgSWIelkqkQc44d3P5/edit?usp=share_link&amp;ouid=101138290019461494780&amp;rtpof=true&amp;sd=true"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gKuP1ooYkOY" TargetMode="External"/><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87.jpg"/></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1116d01cc1_0_0"/>
          <p:cNvSpPr txBox="1">
            <a:spLocks noGrp="1"/>
          </p:cNvSpPr>
          <p:nvPr>
            <p:ph type="ctrTitle"/>
          </p:nvPr>
        </p:nvSpPr>
        <p:spPr>
          <a:xfrm>
            <a:off x="951754" y="3690338"/>
            <a:ext cx="7240500" cy="1020900"/>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 sz="4000"/>
              <a:t>Systems  Coaching Institute 102</a:t>
            </a:r>
            <a:endParaRPr sz="4000"/>
          </a:p>
        </p:txBody>
      </p:sp>
      <p:sp>
        <p:nvSpPr>
          <p:cNvPr id="126" name="Google Shape;126;g31116d01cc1_0_0"/>
          <p:cNvSpPr txBox="1">
            <a:spLocks noGrp="1"/>
          </p:cNvSpPr>
          <p:nvPr>
            <p:ph type="subTitle" idx="1"/>
          </p:nvPr>
        </p:nvSpPr>
        <p:spPr>
          <a:xfrm>
            <a:off x="1371600" y="4782833"/>
            <a:ext cx="6400800" cy="975600"/>
          </a:xfrm>
          <a:prstGeom prst="rect">
            <a:avLst/>
          </a:prstGeom>
          <a:solidFill>
            <a:schemeClr val="lt1">
              <a:alpha val="65490"/>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None/>
            </a:pPr>
            <a:r>
              <a:rPr lang="en" sz="2400">
                <a:solidFill>
                  <a:srgbClr val="444444"/>
                </a:solidFill>
              </a:rPr>
              <a:t>February 19 &amp; 20, 2025</a:t>
            </a:r>
            <a:endParaRPr sz="2400">
              <a:solidFill>
                <a:srgbClr val="444444"/>
              </a:solidFill>
            </a:endParaRPr>
          </a:p>
          <a:p>
            <a:pPr marL="457200" lvl="0" indent="-431800" algn="ctr" rtl="0">
              <a:lnSpc>
                <a:spcPct val="100000"/>
              </a:lnSpc>
              <a:spcBef>
                <a:spcPts val="640"/>
              </a:spcBef>
              <a:spcAft>
                <a:spcPts val="0"/>
              </a:spcAft>
              <a:buSzPts val="3200"/>
              <a:buNone/>
            </a:pPr>
            <a:r>
              <a:rPr lang="en" sz="2400">
                <a:solidFill>
                  <a:srgbClr val="444444"/>
                </a:solidFill>
              </a:rPr>
              <a:t>Virtual</a:t>
            </a:r>
            <a:endParaRPr sz="2400">
              <a:solidFill>
                <a:srgbClr val="444444"/>
              </a:solidFill>
            </a:endParaRPr>
          </a:p>
          <a:p>
            <a:pPr marL="457200" lvl="0" indent="-431800" algn="ctr" rtl="0">
              <a:lnSpc>
                <a:spcPct val="100000"/>
              </a:lnSpc>
              <a:spcBef>
                <a:spcPts val="640"/>
              </a:spcBef>
              <a:spcAft>
                <a:spcPts val="0"/>
              </a:spcAft>
              <a:buSzPts val="32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2a5bd0acfb_1_0"/>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Big Picture of the 2 Days</a:t>
            </a:r>
            <a:endParaRPr/>
          </a:p>
        </p:txBody>
      </p:sp>
      <p:sp>
        <p:nvSpPr>
          <p:cNvPr id="199" name="Google Shape;199;g32a5bd0acfb_1_0"/>
          <p:cNvSpPr txBox="1"/>
          <p:nvPr/>
        </p:nvSpPr>
        <p:spPr>
          <a:xfrm>
            <a:off x="167475" y="1143250"/>
            <a:ext cx="8865600" cy="4176300"/>
          </a:xfrm>
          <a:prstGeom prst="rect">
            <a:avLst/>
          </a:prstGeom>
          <a:noFill/>
          <a:ln>
            <a:noFill/>
          </a:ln>
        </p:spPr>
        <p:txBody>
          <a:bodyPr spcFirstLastPara="1" wrap="square" lIns="91425" tIns="91425" rIns="91425" bIns="91425" anchor="t" anchorCtr="0">
            <a:spAutoFit/>
          </a:bodyPr>
          <a:lstStyle/>
          <a:p>
            <a:pPr marL="0" lvl="0" indent="0" algn="l" rtl="0">
              <a:spcBef>
                <a:spcPts val="560"/>
              </a:spcBef>
              <a:spcAft>
                <a:spcPts val="0"/>
              </a:spcAft>
              <a:buNone/>
            </a:pPr>
            <a:r>
              <a:rPr lang="en" sz="1800" b="1" i="1">
                <a:solidFill>
                  <a:schemeClr val="dk1"/>
                </a:solidFill>
                <a:latin typeface="Verdana"/>
                <a:ea typeface="Verdana"/>
                <a:cs typeface="Verdana"/>
                <a:sym typeface="Verdana"/>
              </a:rPr>
              <a:t>Morning: Reorientation </a:t>
            </a:r>
            <a:endParaRPr sz="1800" b="1" i="1">
              <a:solidFill>
                <a:schemeClr val="dk1"/>
              </a:solidFill>
              <a:latin typeface="Verdana"/>
              <a:ea typeface="Verdana"/>
              <a:cs typeface="Verdana"/>
              <a:sym typeface="Verdana"/>
            </a:endParaRPr>
          </a:p>
          <a:p>
            <a:pPr marL="457200" lvl="0" indent="-342900" algn="l" rtl="0">
              <a:spcBef>
                <a:spcPts val="560"/>
              </a:spcBef>
              <a:spcAft>
                <a:spcPts val="0"/>
              </a:spcAft>
              <a:buClr>
                <a:schemeClr val="dk1"/>
              </a:buClr>
              <a:buSzPts val="1800"/>
              <a:buFont typeface="Verdana"/>
              <a:buChar char="●"/>
            </a:pPr>
            <a:r>
              <a:rPr lang="en" sz="1800" i="1">
                <a:solidFill>
                  <a:schemeClr val="dk1"/>
                </a:solidFill>
                <a:latin typeface="Verdana"/>
                <a:ea typeface="Verdana"/>
                <a:cs typeface="Verdana"/>
                <a:sym typeface="Verdana"/>
              </a:rPr>
              <a:t>Why you are here, your work in understanding educational systems and the impact systems have on outcomes.</a:t>
            </a:r>
            <a:endParaRPr sz="1800" i="1">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i="1">
                <a:solidFill>
                  <a:schemeClr val="dk1"/>
                </a:solidFill>
                <a:latin typeface="Verdana"/>
                <a:ea typeface="Verdana"/>
                <a:cs typeface="Verdana"/>
                <a:sym typeface="Verdana"/>
              </a:rPr>
              <a:t>Core Competencies Self assessment -pages 299-303 </a:t>
            </a:r>
            <a:endParaRPr sz="1800" i="1">
              <a:solidFill>
                <a:schemeClr val="dk1"/>
              </a:solidFill>
              <a:latin typeface="Verdana"/>
              <a:ea typeface="Verdana"/>
              <a:cs typeface="Verdana"/>
              <a:sym typeface="Verdana"/>
            </a:endParaRPr>
          </a:p>
          <a:p>
            <a:pPr marL="914400" lvl="1" indent="-342900" algn="l" rtl="0">
              <a:spcBef>
                <a:spcPts val="0"/>
              </a:spcBef>
              <a:spcAft>
                <a:spcPts val="0"/>
              </a:spcAft>
              <a:buClr>
                <a:schemeClr val="dk1"/>
              </a:buClr>
              <a:buSzPts val="1800"/>
              <a:buFont typeface="Verdana"/>
              <a:buChar char="○"/>
            </a:pPr>
            <a:r>
              <a:rPr lang="en" sz="1800" i="1">
                <a:solidFill>
                  <a:schemeClr val="dk1"/>
                </a:solidFill>
                <a:latin typeface="Verdana"/>
                <a:ea typeface="Verdana"/>
                <a:cs typeface="Verdana"/>
                <a:sym typeface="Verdana"/>
              </a:rPr>
              <a:t>Completed core competency no.1-Skills and Knowledge</a:t>
            </a:r>
            <a:endParaRPr sz="1800" i="1">
              <a:solidFill>
                <a:schemeClr val="dk1"/>
              </a:solidFill>
              <a:latin typeface="Verdana"/>
              <a:ea typeface="Verdana"/>
              <a:cs typeface="Verdana"/>
              <a:sym typeface="Verdana"/>
            </a:endParaRPr>
          </a:p>
          <a:p>
            <a:pPr marL="914400" lvl="1" indent="-342900" algn="l" rtl="0">
              <a:spcBef>
                <a:spcPts val="0"/>
              </a:spcBef>
              <a:spcAft>
                <a:spcPts val="0"/>
              </a:spcAft>
              <a:buClr>
                <a:schemeClr val="dk1"/>
              </a:buClr>
              <a:buSzPts val="1800"/>
              <a:buFont typeface="Verdana"/>
              <a:buChar char="○"/>
            </a:pPr>
            <a:r>
              <a:rPr lang="en" sz="1800" i="1">
                <a:solidFill>
                  <a:schemeClr val="dk1"/>
                </a:solidFill>
                <a:latin typeface="Verdana"/>
                <a:ea typeface="Verdana"/>
                <a:cs typeface="Verdana"/>
                <a:sym typeface="Verdana"/>
              </a:rPr>
              <a:t>Core competency no.2-Emotional Intelligence</a:t>
            </a:r>
            <a:endParaRPr sz="1800" i="1">
              <a:solidFill>
                <a:schemeClr val="dk1"/>
              </a:solidFill>
              <a:latin typeface="Verdana"/>
              <a:ea typeface="Verdana"/>
              <a:cs typeface="Verdana"/>
              <a:sym typeface="Verdana"/>
            </a:endParaRPr>
          </a:p>
          <a:p>
            <a:pPr marL="0" lvl="0" indent="0" algn="l" rtl="0">
              <a:spcBef>
                <a:spcPts val="560"/>
              </a:spcBef>
              <a:spcAft>
                <a:spcPts val="0"/>
              </a:spcAft>
              <a:buNone/>
            </a:pPr>
            <a:r>
              <a:rPr lang="en" sz="1800" b="1" i="1">
                <a:solidFill>
                  <a:schemeClr val="dk1"/>
                </a:solidFill>
                <a:latin typeface="Verdana"/>
                <a:ea typeface="Verdana"/>
                <a:cs typeface="Verdana"/>
                <a:sym typeface="Verdana"/>
              </a:rPr>
              <a:t>Lunch</a:t>
            </a:r>
            <a:endParaRPr sz="1800" b="1" i="1">
              <a:solidFill>
                <a:schemeClr val="dk1"/>
              </a:solidFill>
              <a:latin typeface="Verdana"/>
              <a:ea typeface="Verdana"/>
              <a:cs typeface="Verdana"/>
              <a:sym typeface="Verdana"/>
            </a:endParaRPr>
          </a:p>
          <a:p>
            <a:pPr marL="0" lvl="0" indent="0" algn="l" rtl="0">
              <a:spcBef>
                <a:spcPts val="560"/>
              </a:spcBef>
              <a:spcAft>
                <a:spcPts val="0"/>
              </a:spcAft>
              <a:buNone/>
            </a:pPr>
            <a:r>
              <a:rPr lang="en" sz="1800" b="1" i="1">
                <a:solidFill>
                  <a:schemeClr val="dk1"/>
                </a:solidFill>
                <a:latin typeface="Verdana"/>
                <a:ea typeface="Verdana"/>
                <a:cs typeface="Verdana"/>
                <a:sym typeface="Verdana"/>
              </a:rPr>
              <a:t>How you show up to teams and team functioning</a:t>
            </a:r>
            <a:endParaRPr sz="1800" b="1" i="1">
              <a:solidFill>
                <a:schemeClr val="dk1"/>
              </a:solidFill>
              <a:latin typeface="Verdana"/>
              <a:ea typeface="Verdana"/>
              <a:cs typeface="Verdana"/>
              <a:sym typeface="Verdana"/>
            </a:endParaRPr>
          </a:p>
          <a:p>
            <a:pPr marL="457200" lvl="0" indent="-342900" algn="l" rtl="0">
              <a:spcBef>
                <a:spcPts val="56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The impact of </a:t>
            </a:r>
            <a:r>
              <a:rPr lang="en" sz="1800" b="1">
                <a:solidFill>
                  <a:schemeClr val="dk1"/>
                </a:solidFill>
                <a:latin typeface="Verdana"/>
                <a:ea typeface="Verdana"/>
                <a:cs typeface="Verdana"/>
                <a:sym typeface="Verdana"/>
              </a:rPr>
              <a:t>EI</a:t>
            </a:r>
            <a:r>
              <a:rPr lang="en" sz="1800">
                <a:solidFill>
                  <a:schemeClr val="dk1"/>
                </a:solidFill>
                <a:latin typeface="Verdana"/>
                <a:ea typeface="Verdana"/>
                <a:cs typeface="Verdana"/>
                <a:sym typeface="Verdana"/>
              </a:rPr>
              <a:t> accountability, engagement and collaborative decision making in team functioning</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Communication, feedback, dealing with conflict </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Coaching Service Delivery Plan </a:t>
            </a:r>
            <a:endParaRPr sz="1800">
              <a:solidFill>
                <a:schemeClr val="dk1"/>
              </a:solidFill>
              <a:latin typeface="Verdana"/>
              <a:ea typeface="Verdana"/>
              <a:cs typeface="Verdana"/>
              <a:sym typeface="Verdana"/>
            </a:endParaRPr>
          </a:p>
          <a:p>
            <a:pPr marL="0" lvl="0" indent="0" algn="l" rtl="0">
              <a:spcBef>
                <a:spcPts val="560"/>
              </a:spcBef>
              <a:spcAft>
                <a:spcPts val="0"/>
              </a:spcAft>
              <a:buNone/>
            </a:pPr>
            <a:endParaRPr sz="2000" b="1" i="1">
              <a:solidFill>
                <a:schemeClr val="dk1"/>
              </a:solidFill>
              <a:latin typeface="Verdana"/>
              <a:ea typeface="Verdana"/>
              <a:cs typeface="Verdana"/>
              <a:sym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96"/>
          <p:cNvSpPr txBox="1">
            <a:spLocks noGrp="1"/>
          </p:cNvSpPr>
          <p:nvPr>
            <p:ph type="body" idx="1"/>
          </p:nvPr>
        </p:nvSpPr>
        <p:spPr>
          <a:xfrm>
            <a:off x="457200" y="1143000"/>
            <a:ext cx="8229600" cy="29844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600"/>
              </a:spcBef>
              <a:spcAft>
                <a:spcPts val="0"/>
              </a:spcAft>
              <a:buClr>
                <a:schemeClr val="dk1"/>
              </a:buClr>
              <a:buSzPts val="1800"/>
              <a:buNone/>
            </a:pPr>
            <a:endParaRPr sz="2800"/>
          </a:p>
          <a:p>
            <a:pPr marL="0" lvl="0" indent="0" algn="l" rtl="0">
              <a:lnSpc>
                <a:spcPct val="100000"/>
              </a:lnSpc>
              <a:spcBef>
                <a:spcPts val="600"/>
              </a:spcBef>
              <a:spcAft>
                <a:spcPts val="0"/>
              </a:spcAft>
              <a:buClr>
                <a:schemeClr val="dk1"/>
              </a:buClr>
              <a:buSzPts val="1800"/>
              <a:buNone/>
            </a:pPr>
            <a:r>
              <a:rPr lang="en" sz="2800"/>
              <a:t>What data sources will lead us to decide upon a given focus area? </a:t>
            </a:r>
            <a:endParaRPr sz="2800"/>
          </a:p>
          <a:p>
            <a:pPr marL="0" lvl="0" indent="0" algn="l" rtl="0">
              <a:lnSpc>
                <a:spcPct val="100000"/>
              </a:lnSpc>
              <a:spcBef>
                <a:spcPts val="0"/>
              </a:spcBef>
              <a:spcAft>
                <a:spcPts val="0"/>
              </a:spcAft>
              <a:buClr>
                <a:schemeClr val="dk1"/>
              </a:buClr>
              <a:buSzPts val="1800"/>
              <a:buNone/>
            </a:pPr>
            <a:endParaRPr sz="2800"/>
          </a:p>
          <a:p>
            <a:pPr marL="0" lvl="0" indent="0" algn="l" rtl="0">
              <a:lnSpc>
                <a:spcPct val="100000"/>
              </a:lnSpc>
              <a:spcBef>
                <a:spcPts val="0"/>
              </a:spcBef>
              <a:spcAft>
                <a:spcPts val="0"/>
              </a:spcAft>
              <a:buClr>
                <a:schemeClr val="dk1"/>
              </a:buClr>
              <a:buSzPts val="1800"/>
              <a:buNone/>
            </a:pPr>
            <a:endParaRPr sz="2800"/>
          </a:p>
          <a:p>
            <a:pPr marL="0" lvl="0" indent="0" algn="l" rtl="0">
              <a:lnSpc>
                <a:spcPct val="100000"/>
              </a:lnSpc>
              <a:spcBef>
                <a:spcPts val="600"/>
              </a:spcBef>
              <a:spcAft>
                <a:spcPts val="0"/>
              </a:spcAft>
              <a:buClr>
                <a:schemeClr val="dk1"/>
              </a:buClr>
              <a:buSzPts val="1800"/>
              <a:buNone/>
            </a:pPr>
            <a:r>
              <a:rPr lang="en" sz="2800"/>
              <a:t>Consider both </a:t>
            </a:r>
            <a:r>
              <a:rPr lang="en" sz="2800" b="1"/>
              <a:t>quantitative and qualitative</a:t>
            </a:r>
            <a:r>
              <a:rPr lang="en" sz="2800"/>
              <a:t> data.</a:t>
            </a:r>
            <a:endParaRPr sz="2800"/>
          </a:p>
        </p:txBody>
      </p:sp>
      <p:sp>
        <p:nvSpPr>
          <p:cNvPr id="1057" name="Google Shape;1057;p96"/>
          <p:cNvSpPr txBox="1">
            <a:spLocks noGrp="1"/>
          </p:cNvSpPr>
          <p:nvPr>
            <p:ph type="title"/>
          </p:nvPr>
        </p:nvSpPr>
        <p:spPr>
          <a:xfrm>
            <a:off x="2057400" y="190500"/>
            <a:ext cx="6858000" cy="825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sz="3400"/>
              <a:t>Data to Support the Need</a:t>
            </a:r>
            <a:endParaRPr/>
          </a:p>
        </p:txBody>
      </p:sp>
      <p:sp>
        <p:nvSpPr>
          <p:cNvPr id="1058" name="Google Shape;1058;p96"/>
          <p:cNvSpPr/>
          <p:nvPr/>
        </p:nvSpPr>
        <p:spPr>
          <a:xfrm>
            <a:off x="321700" y="50442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97"/>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 sz="2400" b="1"/>
              <a:t>Quantitative</a:t>
            </a:r>
            <a:endParaRPr sz="1600"/>
          </a:p>
        </p:txBody>
      </p:sp>
      <p:sp>
        <p:nvSpPr>
          <p:cNvPr id="1065" name="Google Shape;1065;p97"/>
          <p:cNvSpPr txBox="1">
            <a:spLocks noGrp="1"/>
          </p:cNvSpPr>
          <p:nvPr>
            <p:ph type="body" idx="2"/>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 sz="3200"/>
              <a:t>DCA Scores</a:t>
            </a:r>
            <a:endParaRPr/>
          </a:p>
        </p:txBody>
      </p:sp>
      <p:sp>
        <p:nvSpPr>
          <p:cNvPr id="1066" name="Google Shape;1066;p97"/>
          <p:cNvSpPr txBox="1"/>
          <p:nvPr/>
        </p:nvSpPr>
        <p:spPr>
          <a:xfrm>
            <a:off x="6576600" y="3472063"/>
            <a:ext cx="23388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000000"/>
              </a:solidFill>
              <a:latin typeface="Arial"/>
              <a:ea typeface="Arial"/>
              <a:cs typeface="Arial"/>
              <a:sym typeface="Arial"/>
            </a:endParaRPr>
          </a:p>
        </p:txBody>
      </p:sp>
      <p:grpSp>
        <p:nvGrpSpPr>
          <p:cNvPr id="1067" name="Google Shape;1067;p97"/>
          <p:cNvGrpSpPr/>
          <p:nvPr/>
        </p:nvGrpSpPr>
        <p:grpSpPr>
          <a:xfrm>
            <a:off x="3575050" y="4"/>
            <a:ext cx="5111749" cy="5517828"/>
            <a:chOff x="0" y="-273056"/>
            <a:chExt cx="5111749" cy="6621658"/>
          </a:xfrm>
        </p:grpSpPr>
        <p:sp>
          <p:nvSpPr>
            <p:cNvPr id="1068" name="Google Shape;1068;p97"/>
            <p:cNvSpPr/>
            <p:nvPr/>
          </p:nvSpPr>
          <p:spPr>
            <a:xfrm>
              <a:off x="0" y="12538"/>
              <a:ext cx="5111749" cy="59962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69" name="Google Shape;1069;p97"/>
            <p:cNvSpPr txBox="1"/>
            <p:nvPr/>
          </p:nvSpPr>
          <p:spPr>
            <a:xfrm>
              <a:off x="29275" y="-273056"/>
              <a:ext cx="5053200" cy="8559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endParaRPr sz="2500">
                <a:solidFill>
                  <a:schemeClr val="lt1"/>
                </a:solidFill>
                <a:latin typeface="Verdana"/>
                <a:ea typeface="Verdana"/>
                <a:cs typeface="Verdana"/>
                <a:sym typeface="Verdana"/>
              </a:endParaRPr>
            </a:p>
            <a:p>
              <a:pPr marL="0" marR="0" lvl="0" indent="0" algn="l" rtl="0">
                <a:lnSpc>
                  <a:spcPct val="90000"/>
                </a:lnSpc>
                <a:spcBef>
                  <a:spcPts val="0"/>
                </a:spcBef>
                <a:spcAft>
                  <a:spcPts val="0"/>
                </a:spcAft>
                <a:buClr>
                  <a:schemeClr val="lt1"/>
                </a:buClr>
                <a:buSzPts val="2500"/>
                <a:buFont typeface="Calibri"/>
                <a:buNone/>
              </a:pPr>
              <a:r>
                <a:rPr lang="en" sz="2500" b="0" i="0" u="none" strike="noStrike" cap="none">
                  <a:solidFill>
                    <a:schemeClr val="lt1"/>
                  </a:solidFill>
                  <a:latin typeface="Verdana"/>
                  <a:ea typeface="Verdana"/>
                  <a:cs typeface="Verdana"/>
                  <a:sym typeface="Verdana"/>
                </a:rPr>
                <a:t>Overall Scales:</a:t>
              </a:r>
              <a:endParaRPr sz="2500" b="0" i="0" u="none" strike="noStrike" cap="none">
                <a:solidFill>
                  <a:schemeClr val="lt1"/>
                </a:solidFill>
                <a:latin typeface="Verdana"/>
                <a:ea typeface="Verdana"/>
                <a:cs typeface="Verdana"/>
                <a:sym typeface="Verdana"/>
              </a:endParaRPr>
            </a:p>
          </p:txBody>
        </p:sp>
        <p:sp>
          <p:nvSpPr>
            <p:cNvPr id="1070" name="Google Shape;1070;p97"/>
            <p:cNvSpPr/>
            <p:nvPr/>
          </p:nvSpPr>
          <p:spPr>
            <a:xfrm>
              <a:off x="0" y="612164"/>
              <a:ext cx="5111749" cy="103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71" name="Google Shape;1071;p97"/>
            <p:cNvSpPr txBox="1"/>
            <p:nvPr/>
          </p:nvSpPr>
          <p:spPr>
            <a:xfrm>
              <a:off x="0" y="612164"/>
              <a:ext cx="5111749" cy="1035000"/>
            </a:xfrm>
            <a:prstGeom prst="rect">
              <a:avLst/>
            </a:prstGeom>
            <a:noFill/>
            <a:ln>
              <a:noFill/>
            </a:ln>
          </p:spPr>
          <p:txBody>
            <a:bodyPr spcFirstLastPara="1" wrap="square" lIns="162275" tIns="31750" rIns="177800" bIns="3175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Organizational Leadership</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Competency</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Data System for Decision Making</a:t>
              </a:r>
              <a:endParaRPr sz="1800" b="0" i="0" u="none" strike="noStrike" cap="none">
                <a:solidFill>
                  <a:schemeClr val="dk1"/>
                </a:solidFill>
                <a:latin typeface="Verdana"/>
                <a:ea typeface="Verdana"/>
                <a:cs typeface="Verdana"/>
                <a:sym typeface="Verdana"/>
              </a:endParaRPr>
            </a:p>
          </p:txBody>
        </p:sp>
        <p:sp>
          <p:nvSpPr>
            <p:cNvPr id="1072" name="Google Shape;1072;p97"/>
            <p:cNvSpPr/>
            <p:nvPr/>
          </p:nvSpPr>
          <p:spPr>
            <a:xfrm>
              <a:off x="0" y="1686421"/>
              <a:ext cx="5111700" cy="59970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73" name="Google Shape;1073;p97"/>
            <p:cNvSpPr txBox="1"/>
            <p:nvPr/>
          </p:nvSpPr>
          <p:spPr>
            <a:xfrm>
              <a:off x="29271" y="1855662"/>
              <a:ext cx="5053200" cy="5412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 sz="2500" b="0" i="0" u="none" strike="noStrike" cap="none">
                  <a:solidFill>
                    <a:schemeClr val="lt1"/>
                  </a:solidFill>
                  <a:latin typeface="Verdana"/>
                  <a:ea typeface="Verdana"/>
                  <a:cs typeface="Verdana"/>
                  <a:sym typeface="Verdana"/>
                </a:rPr>
                <a:t>Drivers (subscales):</a:t>
              </a:r>
              <a:endParaRPr sz="2500" b="0" i="0" u="none" strike="noStrike" cap="none">
                <a:solidFill>
                  <a:schemeClr val="lt1"/>
                </a:solidFill>
                <a:latin typeface="Verdana"/>
                <a:ea typeface="Verdana"/>
                <a:cs typeface="Verdana"/>
                <a:sym typeface="Verdana"/>
              </a:endParaRPr>
            </a:p>
          </p:txBody>
        </p:sp>
        <p:sp>
          <p:nvSpPr>
            <p:cNvPr id="1074" name="Google Shape;1074;p97"/>
            <p:cNvSpPr/>
            <p:nvPr/>
          </p:nvSpPr>
          <p:spPr>
            <a:xfrm>
              <a:off x="0" y="2246789"/>
              <a:ext cx="5111749" cy="341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75" name="Google Shape;1075;p97"/>
            <p:cNvSpPr txBox="1"/>
            <p:nvPr/>
          </p:nvSpPr>
          <p:spPr>
            <a:xfrm>
              <a:off x="0" y="2325302"/>
              <a:ext cx="5111700" cy="4023300"/>
            </a:xfrm>
            <a:prstGeom prst="rect">
              <a:avLst/>
            </a:prstGeom>
            <a:noFill/>
            <a:ln>
              <a:noFill/>
            </a:ln>
          </p:spPr>
          <p:txBody>
            <a:bodyPr spcFirstLastPara="1" wrap="square" lIns="162275" tIns="31750" rIns="177800" bIns="3175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Leadership</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Competency</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Fidelity</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Selection</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Training</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Coaching</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Organization</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Data Support Decision Making</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Facilitative Administration</a:t>
              </a:r>
              <a:endParaRPr sz="1800" b="0" i="0" u="none" strike="noStrike" cap="none">
                <a:solidFill>
                  <a:schemeClr val="dk1"/>
                </a:solidFill>
                <a:latin typeface="Verdana"/>
                <a:ea typeface="Verdana"/>
                <a:cs typeface="Verdana"/>
                <a:sym typeface="Verdana"/>
              </a:endParaRPr>
            </a:p>
            <a:p>
              <a:pPr marL="457200" marR="0" lvl="2" indent="-228600" algn="l" rtl="0">
                <a:lnSpc>
                  <a:spcPct val="90000"/>
                </a:lnSpc>
                <a:spcBef>
                  <a:spcPts val="400"/>
                </a:spcBef>
                <a:spcAft>
                  <a:spcPts val="0"/>
                </a:spcAft>
                <a:buClr>
                  <a:schemeClr val="dk1"/>
                </a:buClr>
                <a:buSzPts val="2000"/>
                <a:buFont typeface="Calibri"/>
                <a:buChar char="•"/>
              </a:pPr>
              <a:r>
                <a:rPr lang="en" sz="2000" b="0" i="0" u="none" strike="noStrike" cap="none">
                  <a:solidFill>
                    <a:schemeClr val="dk1"/>
                  </a:solidFill>
                  <a:latin typeface="Verdana"/>
                  <a:ea typeface="Verdana"/>
                  <a:cs typeface="Verdana"/>
                  <a:sym typeface="Verdana"/>
                </a:rPr>
                <a:t>Systems Intervention</a:t>
              </a:r>
              <a:endParaRPr sz="18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98"/>
          <p:cNvSpPr txBox="1">
            <a:spLocks noGrp="1"/>
          </p:cNvSpPr>
          <p:nvPr>
            <p:ph type="title"/>
          </p:nvPr>
        </p:nvSpPr>
        <p:spPr>
          <a:xfrm>
            <a:off x="914399" y="227542"/>
            <a:ext cx="8030100" cy="9684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900"/>
              <a:buFont typeface="Calibri"/>
              <a:buNone/>
            </a:pPr>
            <a:r>
              <a:rPr lang="en" sz="2400"/>
              <a:t>Questions should include (but not limited to):</a:t>
            </a:r>
            <a:br>
              <a:rPr lang="en" sz="2400"/>
            </a:br>
            <a:endParaRPr sz="2400"/>
          </a:p>
        </p:txBody>
      </p:sp>
      <p:sp>
        <p:nvSpPr>
          <p:cNvPr id="1082" name="Google Shape;1082;p98"/>
          <p:cNvSpPr txBox="1">
            <a:spLocks noGrp="1"/>
          </p:cNvSpPr>
          <p:nvPr>
            <p:ph type="body" idx="2"/>
          </p:nvPr>
        </p:nvSpPr>
        <p:spPr>
          <a:xfrm>
            <a:off x="457199" y="1195917"/>
            <a:ext cx="4876800" cy="4291500"/>
          </a:xfrm>
          <a:prstGeom prst="rect">
            <a:avLst/>
          </a:prstGeom>
          <a:solidFill>
            <a:srgbClr val="003369">
              <a:alpha val="72941"/>
            </a:srgbClr>
          </a:solidFill>
          <a:ln>
            <a:noFill/>
          </a:ln>
        </p:spPr>
        <p:txBody>
          <a:bodyPr spcFirstLastPara="1" wrap="square" lIns="91425" tIns="45700" rIns="91425" bIns="45700" anchor="t" anchorCtr="0">
            <a:normAutofit lnSpcReduction="10000"/>
          </a:bodyPr>
          <a:lstStyle/>
          <a:p>
            <a:pPr marL="0" lvl="0" indent="0" algn="l" rtl="0">
              <a:lnSpc>
                <a:spcPct val="90000"/>
              </a:lnSpc>
              <a:spcBef>
                <a:spcPts val="360"/>
              </a:spcBef>
              <a:spcAft>
                <a:spcPts val="0"/>
              </a:spcAft>
              <a:buClr>
                <a:schemeClr val="lt1"/>
              </a:buClr>
              <a:buSzPct val="75000"/>
              <a:buNone/>
            </a:pPr>
            <a:endParaRPr/>
          </a:p>
          <a:p>
            <a:pPr marL="457200" lvl="0" indent="-369569" algn="l" rtl="0">
              <a:lnSpc>
                <a:spcPct val="90000"/>
              </a:lnSpc>
              <a:spcBef>
                <a:spcPts val="360"/>
              </a:spcBef>
              <a:spcAft>
                <a:spcPts val="0"/>
              </a:spcAft>
              <a:buClr>
                <a:schemeClr val="lt1"/>
              </a:buClr>
              <a:buSzPct val="73469"/>
              <a:buFont typeface="Verdana"/>
              <a:buChar char="•"/>
            </a:pPr>
            <a:r>
              <a:rPr lang="en"/>
              <a:t>How often did the district leadership team meet last year?</a:t>
            </a:r>
            <a:endParaRPr sz="2800"/>
          </a:p>
          <a:p>
            <a:pPr marL="457200" lvl="0" indent="0" algn="l" rtl="0">
              <a:lnSpc>
                <a:spcPct val="90000"/>
              </a:lnSpc>
              <a:spcBef>
                <a:spcPts val="360"/>
              </a:spcBef>
              <a:spcAft>
                <a:spcPts val="0"/>
              </a:spcAft>
              <a:buClr>
                <a:schemeClr val="lt1"/>
              </a:buClr>
              <a:buSzPct val="75000"/>
              <a:buNone/>
            </a:pPr>
            <a:endParaRPr/>
          </a:p>
          <a:p>
            <a:pPr marL="457200" lvl="0" indent="-369569" algn="l" rtl="0">
              <a:lnSpc>
                <a:spcPct val="90000"/>
              </a:lnSpc>
              <a:spcBef>
                <a:spcPts val="360"/>
              </a:spcBef>
              <a:spcAft>
                <a:spcPts val="0"/>
              </a:spcAft>
              <a:buClr>
                <a:schemeClr val="lt1"/>
              </a:buClr>
              <a:buSzPct val="73469"/>
              <a:buFont typeface="Verdana"/>
              <a:buChar char="•"/>
            </a:pPr>
            <a:r>
              <a:rPr lang="en"/>
              <a:t>Are tasks assigned and completed outside monthly meetings?</a:t>
            </a:r>
            <a:endParaRPr sz="2800"/>
          </a:p>
          <a:p>
            <a:pPr marL="0" lvl="0" indent="0" algn="l" rtl="0">
              <a:lnSpc>
                <a:spcPct val="90000"/>
              </a:lnSpc>
              <a:spcBef>
                <a:spcPts val="360"/>
              </a:spcBef>
              <a:spcAft>
                <a:spcPts val="0"/>
              </a:spcAft>
              <a:buClr>
                <a:schemeClr val="lt1"/>
              </a:buClr>
              <a:buSzPct val="75000"/>
              <a:buNone/>
            </a:pPr>
            <a:endParaRPr/>
          </a:p>
          <a:p>
            <a:pPr marL="457200" lvl="0" indent="-369569" algn="l" rtl="0">
              <a:lnSpc>
                <a:spcPct val="90000"/>
              </a:lnSpc>
              <a:spcBef>
                <a:spcPts val="360"/>
              </a:spcBef>
              <a:spcAft>
                <a:spcPts val="0"/>
              </a:spcAft>
              <a:buClr>
                <a:schemeClr val="lt1"/>
              </a:buClr>
              <a:buSzPct val="73469"/>
              <a:buFont typeface="Verdana"/>
              <a:buChar char="•"/>
            </a:pPr>
            <a:r>
              <a:rPr lang="en"/>
              <a:t>Does the DLT use a data informed decision-making process at each meeting?</a:t>
            </a:r>
            <a:endParaRPr sz="2800"/>
          </a:p>
          <a:p>
            <a:pPr marL="0" lvl="0" indent="0" algn="l" rtl="0">
              <a:lnSpc>
                <a:spcPct val="90000"/>
              </a:lnSpc>
              <a:spcBef>
                <a:spcPts val="360"/>
              </a:spcBef>
              <a:spcAft>
                <a:spcPts val="0"/>
              </a:spcAft>
              <a:buClr>
                <a:schemeClr val="lt1"/>
              </a:buClr>
              <a:buSzPct val="75000"/>
              <a:buNone/>
            </a:pPr>
            <a:endParaRPr/>
          </a:p>
          <a:p>
            <a:pPr marL="0" lvl="0" indent="0" algn="l" rtl="0">
              <a:lnSpc>
                <a:spcPct val="90000"/>
              </a:lnSpc>
              <a:spcBef>
                <a:spcPts val="360"/>
              </a:spcBef>
              <a:spcAft>
                <a:spcPts val="0"/>
              </a:spcAft>
              <a:buClr>
                <a:schemeClr val="lt1"/>
              </a:buClr>
              <a:buSzPct val="75000"/>
              <a:buNone/>
            </a:pPr>
            <a:endParaRPr/>
          </a:p>
          <a:p>
            <a:pPr marL="0" lvl="0" indent="0" algn="l" rtl="0">
              <a:lnSpc>
                <a:spcPct val="90000"/>
              </a:lnSpc>
              <a:spcBef>
                <a:spcPts val="360"/>
              </a:spcBef>
              <a:spcAft>
                <a:spcPts val="0"/>
              </a:spcAft>
              <a:buClr>
                <a:schemeClr val="lt1"/>
              </a:buClr>
              <a:buSzPct val="75000"/>
              <a:buNone/>
            </a:pPr>
            <a:endParaRPr/>
          </a:p>
        </p:txBody>
      </p:sp>
      <p:grpSp>
        <p:nvGrpSpPr>
          <p:cNvPr id="1083" name="Google Shape;1083;p98"/>
          <p:cNvGrpSpPr/>
          <p:nvPr/>
        </p:nvGrpSpPr>
        <p:grpSpPr>
          <a:xfrm>
            <a:off x="5377664" y="1195916"/>
            <a:ext cx="3581291" cy="4728834"/>
            <a:chOff x="0" y="0"/>
            <a:chExt cx="5111749" cy="5674828"/>
          </a:xfrm>
        </p:grpSpPr>
        <p:cxnSp>
          <p:nvCxnSpPr>
            <p:cNvPr id="1084" name="Google Shape;1084;p98"/>
            <p:cNvCxnSpPr/>
            <p:nvPr/>
          </p:nvCxnSpPr>
          <p:spPr>
            <a:xfrm>
              <a:off x="0" y="0"/>
              <a:ext cx="5111749"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1085" name="Google Shape;1085;p98"/>
            <p:cNvSpPr/>
            <p:nvPr/>
          </p:nvSpPr>
          <p:spPr>
            <a:xfrm>
              <a:off x="0" y="0"/>
              <a:ext cx="5111749" cy="283741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86" name="Google Shape;1086;p98"/>
            <p:cNvSpPr txBox="1"/>
            <p:nvPr/>
          </p:nvSpPr>
          <p:spPr>
            <a:xfrm>
              <a:off x="45214" y="0"/>
              <a:ext cx="4533061" cy="2837414"/>
            </a:xfrm>
            <a:prstGeom prst="rect">
              <a:avLst/>
            </a:prstGeom>
            <a:noFill/>
            <a:ln>
              <a:noFill/>
            </a:ln>
          </p:spPr>
          <p:txBody>
            <a:bodyPr spcFirstLastPara="1" wrap="square" lIns="167625" tIns="167625" rIns="167625" bIns="167625"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 sz="2400" b="0" i="0" u="none" strike="noStrike" cap="none">
                  <a:solidFill>
                    <a:schemeClr val="dk1"/>
                  </a:solidFill>
                  <a:latin typeface="Verdana"/>
                  <a:ea typeface="Verdana"/>
                  <a:cs typeface="Verdana"/>
                  <a:sym typeface="Verdana"/>
                </a:rPr>
                <a:t>Qualitative</a:t>
              </a:r>
              <a:endParaRPr sz="2400" b="0" i="0" u="none" strike="noStrike" cap="none">
                <a:solidFill>
                  <a:schemeClr val="dk1"/>
                </a:solidFill>
                <a:latin typeface="Verdana"/>
                <a:ea typeface="Verdana"/>
                <a:cs typeface="Verdana"/>
                <a:sym typeface="Verdana"/>
              </a:endParaRPr>
            </a:p>
          </p:txBody>
        </p:sp>
        <p:cxnSp>
          <p:nvCxnSpPr>
            <p:cNvPr id="1087" name="Google Shape;1087;p98"/>
            <p:cNvCxnSpPr/>
            <p:nvPr/>
          </p:nvCxnSpPr>
          <p:spPr>
            <a:xfrm>
              <a:off x="0" y="2837414"/>
              <a:ext cx="5111749"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1088" name="Google Shape;1088;p98"/>
            <p:cNvSpPr/>
            <p:nvPr/>
          </p:nvSpPr>
          <p:spPr>
            <a:xfrm>
              <a:off x="0" y="2837414"/>
              <a:ext cx="5111749" cy="283741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89" name="Google Shape;1089;p98"/>
            <p:cNvSpPr txBox="1"/>
            <p:nvPr/>
          </p:nvSpPr>
          <p:spPr>
            <a:xfrm>
              <a:off x="45214" y="2837414"/>
              <a:ext cx="5066535" cy="2837414"/>
            </a:xfrm>
            <a:prstGeom prst="rect">
              <a:avLst/>
            </a:prstGeom>
            <a:noFill/>
            <a:ln>
              <a:noFill/>
            </a:ln>
          </p:spPr>
          <p:txBody>
            <a:bodyPr spcFirstLastPara="1" wrap="square" lIns="167625" tIns="167625" rIns="167625" bIns="167625"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 sz="2400" b="0" i="0" u="none" strike="noStrike" cap="none">
                  <a:solidFill>
                    <a:schemeClr val="dk1"/>
                  </a:solidFill>
                  <a:latin typeface="Verdana"/>
                  <a:ea typeface="Verdana"/>
                  <a:cs typeface="Verdana"/>
                  <a:sym typeface="Verdana"/>
                </a:rPr>
                <a:t>Leadership/Teaming </a:t>
              </a:r>
              <a:endParaRPr sz="24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99"/>
          <p:cNvSpPr txBox="1">
            <a:spLocks noGrp="1"/>
          </p:cNvSpPr>
          <p:nvPr>
            <p:ph type="body" idx="1"/>
          </p:nvPr>
        </p:nvSpPr>
        <p:spPr>
          <a:xfrm>
            <a:off x="457201" y="1333501"/>
            <a:ext cx="8229600" cy="38100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360"/>
              </a:spcBef>
              <a:spcAft>
                <a:spcPts val="0"/>
              </a:spcAft>
              <a:buClr>
                <a:schemeClr val="dk1"/>
              </a:buClr>
              <a:buSzPct val="88452"/>
              <a:buNone/>
            </a:pPr>
            <a:r>
              <a:rPr lang="en" sz="2200"/>
              <a:t>Questions should include (but not limited to):</a:t>
            </a:r>
            <a:endParaRPr/>
          </a:p>
          <a:p>
            <a:pPr marL="0" lvl="0" indent="0" algn="l" rtl="0">
              <a:lnSpc>
                <a:spcPct val="90000"/>
              </a:lnSpc>
              <a:spcBef>
                <a:spcPts val="360"/>
              </a:spcBef>
              <a:spcAft>
                <a:spcPts val="0"/>
              </a:spcAft>
              <a:buClr>
                <a:schemeClr val="dk1"/>
              </a:buClr>
              <a:buSzPct val="88452"/>
              <a:buNone/>
            </a:pPr>
            <a:endParaRPr sz="2200"/>
          </a:p>
          <a:p>
            <a:pPr marL="457200" lvl="0" indent="-345302" algn="l" rtl="0">
              <a:lnSpc>
                <a:spcPct val="90000"/>
              </a:lnSpc>
              <a:spcBef>
                <a:spcPts val="360"/>
              </a:spcBef>
              <a:spcAft>
                <a:spcPts val="0"/>
              </a:spcAft>
              <a:buClr>
                <a:schemeClr val="dk1"/>
              </a:buClr>
              <a:buSzPct val="98279"/>
              <a:buFont typeface="Verdana"/>
              <a:buChar char="•"/>
            </a:pPr>
            <a:r>
              <a:rPr lang="en" sz="2200"/>
              <a:t>Do we have a formal internal PD plan for strengthening staff skills that includes opportunities for practice and feedback? </a:t>
            </a:r>
            <a:endParaRPr/>
          </a:p>
          <a:p>
            <a:pPr marL="0" lvl="0" indent="0" algn="l" rtl="0">
              <a:lnSpc>
                <a:spcPct val="90000"/>
              </a:lnSpc>
              <a:spcBef>
                <a:spcPts val="360"/>
              </a:spcBef>
              <a:spcAft>
                <a:spcPts val="0"/>
              </a:spcAft>
              <a:buClr>
                <a:schemeClr val="dk1"/>
              </a:buClr>
              <a:buSzPct val="88452"/>
              <a:buNone/>
            </a:pPr>
            <a:endParaRPr sz="2200"/>
          </a:p>
          <a:p>
            <a:pPr marL="457200" lvl="0" indent="-345302" algn="l" rtl="0">
              <a:lnSpc>
                <a:spcPct val="110000"/>
              </a:lnSpc>
              <a:spcBef>
                <a:spcPts val="360"/>
              </a:spcBef>
              <a:spcAft>
                <a:spcPts val="0"/>
              </a:spcAft>
              <a:buClr>
                <a:schemeClr val="dk1"/>
              </a:buClr>
              <a:buSzPct val="98279"/>
              <a:buFont typeface="Verdana"/>
              <a:buChar char="•"/>
            </a:pPr>
            <a:r>
              <a:rPr lang="en" sz="2200"/>
              <a:t>How frequently have we provided PD for the division and/or school teams outside of VTSS state-wide PD?</a:t>
            </a:r>
            <a:endParaRPr/>
          </a:p>
          <a:p>
            <a:pPr marL="457200" lvl="0" indent="0" algn="l" rtl="0">
              <a:lnSpc>
                <a:spcPct val="90000"/>
              </a:lnSpc>
              <a:spcBef>
                <a:spcPts val="360"/>
              </a:spcBef>
              <a:spcAft>
                <a:spcPts val="0"/>
              </a:spcAft>
              <a:buClr>
                <a:schemeClr val="dk1"/>
              </a:buClr>
              <a:buSzPct val="88452"/>
              <a:buNone/>
            </a:pPr>
            <a:endParaRPr sz="2200"/>
          </a:p>
          <a:p>
            <a:pPr marL="457200" lvl="0" indent="-345302" algn="l" rtl="0">
              <a:lnSpc>
                <a:spcPct val="90000"/>
              </a:lnSpc>
              <a:spcBef>
                <a:spcPts val="360"/>
              </a:spcBef>
              <a:spcAft>
                <a:spcPts val="0"/>
              </a:spcAft>
              <a:buClr>
                <a:schemeClr val="dk1"/>
              </a:buClr>
              <a:buSzPct val="98279"/>
              <a:buFont typeface="Verdana"/>
              <a:buChar char="•"/>
            </a:pPr>
            <a:r>
              <a:rPr lang="en" sz="2200"/>
              <a:t>Does someone from the division co-train (e.g., helping deliver the content) PD with school staff?</a:t>
            </a:r>
            <a:endParaRPr/>
          </a:p>
          <a:p>
            <a:pPr marL="457200" lvl="0" indent="0" algn="l" rtl="0">
              <a:lnSpc>
                <a:spcPct val="90000"/>
              </a:lnSpc>
              <a:spcBef>
                <a:spcPts val="360"/>
              </a:spcBef>
              <a:spcAft>
                <a:spcPts val="0"/>
              </a:spcAft>
              <a:buClr>
                <a:schemeClr val="dk1"/>
              </a:buClr>
              <a:buSzPct val="88452"/>
              <a:buNone/>
            </a:pPr>
            <a:endParaRPr sz="2200"/>
          </a:p>
          <a:p>
            <a:pPr marL="457200" lvl="0" indent="-345302" algn="l" rtl="0">
              <a:lnSpc>
                <a:spcPct val="90000"/>
              </a:lnSpc>
              <a:spcBef>
                <a:spcPts val="360"/>
              </a:spcBef>
              <a:spcAft>
                <a:spcPts val="0"/>
              </a:spcAft>
              <a:buClr>
                <a:schemeClr val="dk1"/>
              </a:buClr>
              <a:buSzPct val="98279"/>
              <a:buFont typeface="Verdana"/>
              <a:buChar char="•"/>
            </a:pPr>
            <a:r>
              <a:rPr lang="en" sz="2200"/>
              <a:t>Does the division have an internal system for providing VTSS PD to on boarding schools outside of demonstration sites? </a:t>
            </a:r>
            <a:endParaRPr/>
          </a:p>
        </p:txBody>
      </p:sp>
      <p:sp>
        <p:nvSpPr>
          <p:cNvPr id="1096" name="Google Shape;1096;p99"/>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Qualitative: Training</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00"/>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Qualitative: Coaching </a:t>
            </a:r>
            <a:endParaRPr/>
          </a:p>
        </p:txBody>
      </p:sp>
      <p:grpSp>
        <p:nvGrpSpPr>
          <p:cNvPr id="1103" name="Google Shape;1103;p100"/>
          <p:cNvGrpSpPr/>
          <p:nvPr/>
        </p:nvGrpSpPr>
        <p:grpSpPr>
          <a:xfrm>
            <a:off x="152420" y="1132298"/>
            <a:ext cx="8839504" cy="4377220"/>
            <a:chOff x="498276" y="1785"/>
            <a:chExt cx="7233045" cy="4676017"/>
          </a:xfrm>
        </p:grpSpPr>
        <p:sp>
          <p:nvSpPr>
            <p:cNvPr id="1104" name="Google Shape;1104;p100"/>
            <p:cNvSpPr/>
            <p:nvPr/>
          </p:nvSpPr>
          <p:spPr>
            <a:xfrm>
              <a:off x="498276" y="1785"/>
              <a:ext cx="7233045" cy="4160778"/>
            </a:xfrm>
            <a:prstGeom prst="roundRect">
              <a:avLst>
                <a:gd name="adj" fmla="val 10000"/>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05" name="Google Shape;1105;p100"/>
            <p:cNvSpPr txBox="1"/>
            <p:nvPr/>
          </p:nvSpPr>
          <p:spPr>
            <a:xfrm>
              <a:off x="514390" y="169290"/>
              <a:ext cx="6978827" cy="4508512"/>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 sz="2800" b="0" i="0" u="none" strike="noStrike" cap="none">
                  <a:solidFill>
                    <a:schemeClr val="lt1"/>
                  </a:solidFill>
                  <a:latin typeface="Verdana"/>
                  <a:ea typeface="Verdana"/>
                  <a:cs typeface="Verdana"/>
                  <a:sym typeface="Verdana"/>
                </a:rPr>
                <a:t>Questions should include (but not limited to):</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980"/>
                </a:spcBef>
                <a:spcAft>
                  <a:spcPts val="0"/>
                </a:spcAft>
                <a:buClr>
                  <a:schemeClr val="lt1"/>
                </a:buClr>
                <a:buSzPts val="2200"/>
                <a:buFont typeface="Calibri"/>
                <a:buChar char="•"/>
              </a:pPr>
              <a:r>
                <a:rPr lang="en" sz="2200" b="0" i="0" u="none" strike="noStrike" cap="none">
                  <a:solidFill>
                    <a:schemeClr val="lt1"/>
                  </a:solidFill>
                  <a:latin typeface="Verdana"/>
                  <a:ea typeface="Verdana"/>
                  <a:cs typeface="Verdana"/>
                  <a:sym typeface="Verdana"/>
                </a:rPr>
                <a:t>Are there designated division coaches to support school implementation?</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330"/>
                </a:spcBef>
                <a:spcAft>
                  <a:spcPts val="0"/>
                </a:spcAft>
                <a:buClr>
                  <a:schemeClr val="lt1"/>
                </a:buClr>
                <a:buSzPts val="2200"/>
                <a:buFont typeface="Calibri"/>
                <a:buChar char="•"/>
              </a:pPr>
              <a:r>
                <a:rPr lang="en" sz="2200" b="0" i="0" u="none" strike="noStrike" cap="none">
                  <a:solidFill>
                    <a:schemeClr val="lt1"/>
                  </a:solidFill>
                  <a:latin typeface="Verdana"/>
                  <a:ea typeface="Verdana"/>
                  <a:cs typeface="Verdana"/>
                  <a:sym typeface="Verdana"/>
                </a:rPr>
                <a:t>To what extent, do you facilitate DLT meetings (e.g., lead DLT meeting, create the agenda, complete follow up tasks)?</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330"/>
                </a:spcBef>
                <a:spcAft>
                  <a:spcPts val="0"/>
                </a:spcAft>
                <a:buClr>
                  <a:schemeClr val="lt1"/>
                </a:buClr>
                <a:buSzPts val="2200"/>
                <a:buFont typeface="Calibri"/>
                <a:buChar char="•"/>
              </a:pPr>
              <a:r>
                <a:rPr lang="en" sz="2200" b="0" i="0" u="none" strike="noStrike" cap="none">
                  <a:solidFill>
                    <a:schemeClr val="lt1"/>
                  </a:solidFill>
                  <a:latin typeface="Verdana"/>
                  <a:ea typeface="Verdana"/>
                  <a:cs typeface="Verdana"/>
                  <a:sym typeface="Verdana"/>
                </a:rPr>
                <a:t>To what extent, do you you support school teams (e.g., attend monthly meetings, create the agenda)?</a:t>
              </a:r>
              <a:endParaRPr sz="1800" b="0" i="0" u="none" strike="noStrike" cap="none">
                <a:solidFill>
                  <a:schemeClr val="dk1"/>
                </a:solidFill>
                <a:latin typeface="Verdana"/>
                <a:ea typeface="Verdana"/>
                <a:cs typeface="Verdana"/>
                <a:sym typeface="Verdana"/>
              </a:endParaRPr>
            </a:p>
            <a:p>
              <a:pPr marL="228600" marR="0" lvl="1" indent="-228600" algn="l" rtl="0">
                <a:lnSpc>
                  <a:spcPct val="90000"/>
                </a:lnSpc>
                <a:spcBef>
                  <a:spcPts val="330"/>
                </a:spcBef>
                <a:spcAft>
                  <a:spcPts val="0"/>
                </a:spcAft>
                <a:buClr>
                  <a:schemeClr val="lt1"/>
                </a:buClr>
                <a:buSzPts val="2200"/>
                <a:buFont typeface="Calibri"/>
                <a:buChar char="•"/>
              </a:pPr>
              <a:r>
                <a:rPr lang="en" sz="2200" b="0" i="0" u="none" strike="noStrike" cap="none">
                  <a:solidFill>
                    <a:schemeClr val="lt1"/>
                  </a:solidFill>
                  <a:latin typeface="Verdana"/>
                  <a:ea typeface="Verdana"/>
                  <a:cs typeface="Verdana"/>
                  <a:sym typeface="Verdana"/>
                </a:rPr>
                <a:t>Has the division transitioned from external state system coach support to internal local coaching capacity (i.e., consultation)?</a:t>
              </a:r>
              <a:endParaRPr sz="18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01"/>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
                <a:latin typeface="Verdana"/>
                <a:ea typeface="Verdana"/>
                <a:cs typeface="Verdana"/>
                <a:sym typeface="Verdana"/>
              </a:rPr>
              <a:t>Other Data to Support the Need</a:t>
            </a:r>
            <a:endParaRPr/>
          </a:p>
        </p:txBody>
      </p:sp>
      <p:sp>
        <p:nvSpPr>
          <p:cNvPr id="1111" name="Google Shape;1111;p101"/>
          <p:cNvSpPr txBox="1">
            <a:spLocks noGrp="1"/>
          </p:cNvSpPr>
          <p:nvPr>
            <p:ph type="body" idx="1"/>
          </p:nvPr>
        </p:nvSpPr>
        <p:spPr>
          <a:xfrm>
            <a:off x="457200" y="1333501"/>
            <a:ext cx="8077200" cy="2793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 sz="2400" b="1">
                <a:solidFill>
                  <a:schemeClr val="dk1"/>
                </a:solidFill>
              </a:rPr>
              <a:t>Key Question:</a:t>
            </a:r>
            <a:r>
              <a:rPr lang="en" sz="2400">
                <a:solidFill>
                  <a:schemeClr val="dk1"/>
                </a:solidFill>
              </a:rPr>
              <a:t> </a:t>
            </a:r>
            <a:endParaRPr/>
          </a:p>
          <a:p>
            <a:pPr marL="0" lvl="0" indent="0" algn="l" rtl="0">
              <a:lnSpc>
                <a:spcPct val="90000"/>
              </a:lnSpc>
              <a:spcBef>
                <a:spcPts val="1000"/>
              </a:spcBef>
              <a:spcAft>
                <a:spcPts val="0"/>
              </a:spcAft>
              <a:buClr>
                <a:schemeClr val="dk1"/>
              </a:buClr>
              <a:buSzPts val="2400"/>
              <a:buNone/>
            </a:pPr>
            <a:r>
              <a:rPr lang="en" sz="2400">
                <a:solidFill>
                  <a:schemeClr val="dk1"/>
                </a:solidFill>
              </a:rPr>
              <a:t>What focus area(s) will move your division forward in MTSS?</a:t>
            </a:r>
            <a:endParaRPr/>
          </a:p>
          <a:p>
            <a:pPr marL="228600" lvl="0" indent="-50800" algn="l" rtl="0">
              <a:lnSpc>
                <a:spcPct val="90000"/>
              </a:lnSpc>
              <a:spcBef>
                <a:spcPts val="1000"/>
              </a:spcBef>
              <a:spcAft>
                <a:spcPts val="0"/>
              </a:spcAft>
              <a:buClr>
                <a:schemeClr val="dk1"/>
              </a:buClr>
              <a:buSzPts val="2800"/>
              <a:buNone/>
            </a:pPr>
            <a:endParaRPr/>
          </a:p>
        </p:txBody>
      </p:sp>
      <p:sp>
        <p:nvSpPr>
          <p:cNvPr id="1112" name="Google Shape;1112;p101"/>
          <p:cNvSpPr txBox="1">
            <a:spLocks noGrp="1"/>
          </p:cNvSpPr>
          <p:nvPr>
            <p:ph type="body" idx="2"/>
          </p:nvPr>
        </p:nvSpPr>
        <p:spPr>
          <a:xfrm>
            <a:off x="4530090" y="2286000"/>
            <a:ext cx="4038600" cy="304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 sz="2400">
                <a:solidFill>
                  <a:schemeClr val="dk1"/>
                </a:solidFill>
              </a:rPr>
              <a:t>How much data?</a:t>
            </a:r>
            <a:endParaRPr/>
          </a:p>
          <a:p>
            <a:pPr marL="228600" lvl="0" indent="-228600" algn="l" rtl="0">
              <a:lnSpc>
                <a:spcPct val="90000"/>
              </a:lnSpc>
              <a:spcBef>
                <a:spcPts val="1000"/>
              </a:spcBef>
              <a:spcAft>
                <a:spcPts val="0"/>
              </a:spcAft>
              <a:buClr>
                <a:schemeClr val="dk1"/>
              </a:buClr>
              <a:buSzPts val="2400"/>
              <a:buChar char="•"/>
            </a:pPr>
            <a:r>
              <a:rPr lang="en" sz="2400">
                <a:solidFill>
                  <a:schemeClr val="dk1"/>
                </a:solidFill>
              </a:rPr>
              <a:t>Enough to identify a focus area</a:t>
            </a:r>
            <a:endParaRPr/>
          </a:p>
          <a:p>
            <a:pPr marL="228600" lvl="0" indent="-228600" algn="l" rtl="0">
              <a:lnSpc>
                <a:spcPct val="90000"/>
              </a:lnSpc>
              <a:spcBef>
                <a:spcPts val="1000"/>
              </a:spcBef>
              <a:spcAft>
                <a:spcPts val="0"/>
              </a:spcAft>
              <a:buClr>
                <a:schemeClr val="dk1"/>
              </a:buClr>
              <a:buSzPts val="2400"/>
              <a:buChar char="•"/>
            </a:pPr>
            <a:r>
              <a:rPr lang="en" sz="2400">
                <a:solidFill>
                  <a:schemeClr val="dk1"/>
                </a:solidFill>
              </a:rPr>
              <a:t>NOT too much to get lost</a:t>
            </a:r>
            <a:endParaRPr/>
          </a:p>
          <a:p>
            <a:pPr marL="228600" lvl="0" indent="-50800" algn="l" rtl="0">
              <a:lnSpc>
                <a:spcPct val="90000"/>
              </a:lnSpc>
              <a:spcBef>
                <a:spcPts val="1000"/>
              </a:spcBef>
              <a:spcAft>
                <a:spcPts val="0"/>
              </a:spcAft>
              <a:buClr>
                <a:schemeClr val="dk1"/>
              </a:buClr>
              <a:buSzPts val="2800"/>
              <a:buNone/>
            </a:pPr>
            <a:endParaRPr sz="2800">
              <a:solidFill>
                <a:schemeClr val="dk1"/>
              </a:solidFill>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None/>
            </a:pPr>
            <a:endParaRPr/>
          </a:p>
        </p:txBody>
      </p:sp>
      <p:pic>
        <p:nvPicPr>
          <p:cNvPr id="1113" name="Google Shape;1113;p101" descr="A silhouette of a person with a hand on his head&#10;&#10;Description automatically generated"/>
          <p:cNvPicPr preferRelativeResize="0"/>
          <p:nvPr/>
        </p:nvPicPr>
        <p:blipFill rotWithShape="1">
          <a:blip r:embed="rId3">
            <a:alphaModFix/>
          </a:blip>
          <a:srcRect/>
          <a:stretch/>
        </p:blipFill>
        <p:spPr>
          <a:xfrm>
            <a:off x="838200" y="2857500"/>
            <a:ext cx="2353725" cy="247649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02"/>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990"/>
              <a:buFont typeface="Arial"/>
              <a:buNone/>
            </a:pPr>
            <a:r>
              <a:rPr lang="en"/>
              <a:t>Coaching Checklist</a:t>
            </a:r>
            <a:endParaRPr/>
          </a:p>
        </p:txBody>
      </p:sp>
      <p:pic>
        <p:nvPicPr>
          <p:cNvPr id="1120" name="Google Shape;1120;p102"/>
          <p:cNvPicPr preferRelativeResize="0"/>
          <p:nvPr/>
        </p:nvPicPr>
        <p:blipFill>
          <a:blip r:embed="rId3">
            <a:alphaModFix/>
          </a:blip>
          <a:stretch>
            <a:fillRect/>
          </a:stretch>
        </p:blipFill>
        <p:spPr>
          <a:xfrm>
            <a:off x="127150" y="1582825"/>
            <a:ext cx="8686798" cy="36563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103" descr="A group of people sitting at a table&#10;&#10;Description automatically generated"/>
          <p:cNvPicPr preferRelativeResize="0"/>
          <p:nvPr/>
        </p:nvPicPr>
        <p:blipFill rotWithShape="1">
          <a:blip r:embed="rId3">
            <a:alphaModFix/>
          </a:blip>
          <a:srcRect t="174" b="173"/>
          <a:stretch/>
        </p:blipFill>
        <p:spPr>
          <a:xfrm>
            <a:off x="571500" y="1270000"/>
            <a:ext cx="6667500" cy="3704167"/>
          </a:xfrm>
          <a:prstGeom prst="rect">
            <a:avLst/>
          </a:prstGeom>
          <a:noFill/>
          <a:ln>
            <a:noFill/>
          </a:ln>
        </p:spPr>
      </p:pic>
      <p:sp>
        <p:nvSpPr>
          <p:cNvPr id="1126" name="Google Shape;1126;p103"/>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Coaching Scenario</a:t>
            </a:r>
            <a:endParaRPr/>
          </a:p>
        </p:txBody>
      </p:sp>
      <p:sp>
        <p:nvSpPr>
          <p:cNvPr id="1127" name="Google Shape;1127;p103"/>
          <p:cNvSpPr txBox="1"/>
          <p:nvPr/>
        </p:nvSpPr>
        <p:spPr>
          <a:xfrm>
            <a:off x="419700" y="5101167"/>
            <a:ext cx="8304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sng" strike="noStrike" cap="none">
                <a:solidFill>
                  <a:schemeClr val="hlink"/>
                </a:solidFill>
                <a:latin typeface="Verdana"/>
                <a:ea typeface="Verdana"/>
                <a:cs typeface="Verdana"/>
                <a:sym typeface="Verdana"/>
                <a:hlinkClick r:id="rId4"/>
              </a:rPr>
              <a:t>Link</a:t>
            </a:r>
            <a:r>
              <a:rPr lang="en" sz="3200" b="0" i="0" u="none" strike="noStrike" cap="none">
                <a:solidFill>
                  <a:schemeClr val="dk1"/>
                </a:solidFill>
                <a:latin typeface="Verdana"/>
                <a:ea typeface="Verdana"/>
                <a:cs typeface="Verdana"/>
                <a:sym typeface="Verdana"/>
              </a:rPr>
              <a:t> to Scenario CSDP</a:t>
            </a:r>
            <a:endParaRPr sz="3200" b="0" i="0" u="none" strike="noStrike" cap="none">
              <a:solidFill>
                <a:schemeClr val="dk1"/>
              </a:solidFill>
              <a:latin typeface="Verdana"/>
              <a:ea typeface="Verdana"/>
              <a:cs typeface="Verdana"/>
              <a:sym typeface="Verdan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pic>
        <p:nvPicPr>
          <p:cNvPr id="1132" name="Google Shape;1132;p104"/>
          <p:cNvPicPr preferRelativeResize="0"/>
          <p:nvPr/>
        </p:nvPicPr>
        <p:blipFill rotWithShape="1">
          <a:blip r:embed="rId3">
            <a:alphaModFix/>
          </a:blip>
          <a:srcRect/>
          <a:stretch/>
        </p:blipFill>
        <p:spPr>
          <a:xfrm>
            <a:off x="124925" y="1516000"/>
            <a:ext cx="8790474" cy="3010725"/>
          </a:xfrm>
          <a:prstGeom prst="rect">
            <a:avLst/>
          </a:prstGeom>
          <a:noFill/>
          <a:ln>
            <a:noFill/>
          </a:ln>
        </p:spPr>
      </p:pic>
      <p:sp>
        <p:nvSpPr>
          <p:cNvPr id="1133" name="Google Shape;1133;p104"/>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CSDP Part 1</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05"/>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
              <a:t>CSDP Part 2</a:t>
            </a:r>
            <a:endParaRPr/>
          </a:p>
        </p:txBody>
      </p:sp>
      <p:pic>
        <p:nvPicPr>
          <p:cNvPr id="1139" name="Google Shape;1139;p105"/>
          <p:cNvPicPr preferRelativeResize="0">
            <a:picLocks noGrp="1"/>
          </p:cNvPicPr>
          <p:nvPr>
            <p:ph type="body" idx="1"/>
          </p:nvPr>
        </p:nvPicPr>
        <p:blipFill rotWithShape="1">
          <a:blip r:embed="rId3">
            <a:alphaModFix/>
          </a:blip>
          <a:srcRect/>
          <a:stretch/>
        </p:blipFill>
        <p:spPr>
          <a:xfrm>
            <a:off x="457200" y="1359278"/>
            <a:ext cx="3352800" cy="545100"/>
          </a:xfrm>
          <a:prstGeom prst="rect">
            <a:avLst/>
          </a:prstGeom>
          <a:noFill/>
          <a:ln>
            <a:noFill/>
          </a:ln>
        </p:spPr>
      </p:pic>
      <p:pic>
        <p:nvPicPr>
          <p:cNvPr id="1140" name="Google Shape;1140;p105"/>
          <p:cNvPicPr preferRelativeResize="0">
            <a:picLocks noGrp="1"/>
          </p:cNvPicPr>
          <p:nvPr>
            <p:ph type="body" idx="2"/>
          </p:nvPr>
        </p:nvPicPr>
        <p:blipFill rotWithShape="1">
          <a:blip r:embed="rId4">
            <a:alphaModFix/>
          </a:blip>
          <a:srcRect/>
          <a:stretch/>
        </p:blipFill>
        <p:spPr>
          <a:xfrm>
            <a:off x="990600" y="1904320"/>
            <a:ext cx="6781800" cy="1524600"/>
          </a:xfrm>
          <a:prstGeom prst="rect">
            <a:avLst/>
          </a:prstGeom>
          <a:noFill/>
          <a:ln w="9525" cap="flat" cmpd="sng">
            <a:solidFill>
              <a:schemeClr val="dk1"/>
            </a:solidFill>
            <a:prstDash val="solid"/>
            <a:round/>
            <a:headEnd type="none" w="sm" len="sm"/>
            <a:tailEnd type="none" w="sm" len="sm"/>
          </a:ln>
        </p:spPr>
      </p:pic>
      <p:pic>
        <p:nvPicPr>
          <p:cNvPr id="1141" name="Google Shape;1141;p105" descr="Several hands holding up the word team&#10;&#10;Description automatically generated"/>
          <p:cNvPicPr preferRelativeResize="0"/>
          <p:nvPr/>
        </p:nvPicPr>
        <p:blipFill rotWithShape="1">
          <a:blip r:embed="rId5">
            <a:alphaModFix/>
          </a:blip>
          <a:srcRect/>
          <a:stretch/>
        </p:blipFill>
        <p:spPr>
          <a:xfrm>
            <a:off x="4876800" y="3175000"/>
            <a:ext cx="3238500" cy="215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313e5b6aeb6_1_0"/>
          <p:cNvSpPr txBox="1">
            <a:spLocks noGrp="1"/>
          </p:cNvSpPr>
          <p:nvPr>
            <p:ph type="title"/>
          </p:nvPr>
        </p:nvSpPr>
        <p:spPr>
          <a:xfrm>
            <a:off x="628650" y="253559"/>
            <a:ext cx="7886700" cy="920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 sz="3400"/>
              <a:t>Where we’ve been </a:t>
            </a:r>
            <a:endParaRPr sz="3400"/>
          </a:p>
          <a:p>
            <a:pPr marL="0" lvl="0" indent="0" algn="ctr" rtl="0">
              <a:lnSpc>
                <a:spcPct val="90000"/>
              </a:lnSpc>
              <a:spcBef>
                <a:spcPts val="0"/>
              </a:spcBef>
              <a:spcAft>
                <a:spcPts val="0"/>
              </a:spcAft>
              <a:buClr>
                <a:schemeClr val="lt1"/>
              </a:buClr>
              <a:buSzPts val="3400"/>
              <a:buFont typeface="Verdana"/>
              <a:buNone/>
            </a:pPr>
            <a:r>
              <a:rPr lang="en" sz="3400"/>
              <a:t>SCI 101 Learning Intentions</a:t>
            </a:r>
            <a:endParaRPr/>
          </a:p>
        </p:txBody>
      </p:sp>
      <p:sp>
        <p:nvSpPr>
          <p:cNvPr id="205" name="Google Shape;205;g313e5b6aeb6_1_0"/>
          <p:cNvSpPr txBox="1">
            <a:spLocks noGrp="1"/>
          </p:cNvSpPr>
          <p:nvPr>
            <p:ph type="body" idx="4294967295"/>
          </p:nvPr>
        </p:nvSpPr>
        <p:spPr>
          <a:xfrm>
            <a:off x="136500" y="1268400"/>
            <a:ext cx="8871000" cy="4446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3000" b="1" dirty="0">
                <a:latin typeface="Arial"/>
                <a:ea typeface="Arial"/>
                <a:cs typeface="Arial"/>
                <a:sym typeface="Arial"/>
              </a:rPr>
              <a:t>Day 1 </a:t>
            </a:r>
            <a:endParaRPr sz="2400" dirty="0"/>
          </a:p>
          <a:p>
            <a:pPr marL="457200" lvl="0" indent="-381000" algn="l" rtl="0">
              <a:spcBef>
                <a:spcPts val="0"/>
              </a:spcBef>
              <a:spcAft>
                <a:spcPts val="0"/>
              </a:spcAft>
              <a:buSzPts val="2400"/>
              <a:buFont typeface="Verdana"/>
              <a:buChar char="●"/>
            </a:pPr>
            <a:r>
              <a:rPr lang="en" sz="2400" dirty="0"/>
              <a:t>Examine educational systems and how systems change, and how to manage complex change</a:t>
            </a:r>
            <a:endParaRPr sz="2400" dirty="0"/>
          </a:p>
          <a:p>
            <a:pPr marL="457200" lvl="0" indent="-381000" algn="l" rtl="0">
              <a:spcBef>
                <a:spcPts val="0"/>
              </a:spcBef>
              <a:spcAft>
                <a:spcPts val="0"/>
              </a:spcAft>
              <a:buSzPts val="2400"/>
              <a:buFont typeface="Verdana"/>
              <a:buChar char="●"/>
            </a:pPr>
            <a:r>
              <a:rPr lang="en" sz="2400" dirty="0"/>
              <a:t>Understand how the MTSS framework can be applied to any initiative</a:t>
            </a:r>
            <a:endParaRPr sz="2400" dirty="0"/>
          </a:p>
          <a:p>
            <a:pPr marL="457200" lvl="0" indent="-381000" algn="l" rtl="0">
              <a:spcBef>
                <a:spcPts val="0"/>
              </a:spcBef>
              <a:spcAft>
                <a:spcPts val="0"/>
              </a:spcAft>
              <a:buSzPts val="2400"/>
              <a:buFont typeface="Verdana"/>
              <a:buChar char="●"/>
            </a:pPr>
            <a:r>
              <a:rPr lang="en" sz="2400" dirty="0"/>
              <a:t>Understand the Role &amp; Responsibilities of a Division Systems Coach and 3 key principles that guide the work</a:t>
            </a:r>
            <a:endParaRPr sz="2400" dirty="0"/>
          </a:p>
          <a:p>
            <a:pPr marL="457200" lvl="0" indent="-381000" algn="l" rtl="0">
              <a:spcBef>
                <a:spcPts val="0"/>
              </a:spcBef>
              <a:spcAft>
                <a:spcPts val="0"/>
              </a:spcAft>
              <a:buSzPts val="2400"/>
              <a:buFont typeface="Verdana"/>
              <a:buChar char="●"/>
            </a:pPr>
            <a:r>
              <a:rPr lang="en" sz="2400" dirty="0"/>
              <a:t>Develop knowledge of VA’s MTSS 5 Core Components and their Features 2.0 and tools to support implementation</a:t>
            </a:r>
            <a:endParaRPr sz="2400" dirty="0"/>
          </a:p>
          <a:p>
            <a:pPr marL="457200" lvl="0" indent="0" algn="l" rtl="0">
              <a:spcBef>
                <a:spcPts val="0"/>
              </a:spcBef>
              <a:spcAft>
                <a:spcPts val="0"/>
              </a:spcAft>
              <a:buNone/>
            </a:pPr>
            <a:endParaRPr sz="2400" dirty="0"/>
          </a:p>
          <a:p>
            <a:pPr marL="0" lvl="0" indent="0" algn="l" rtl="0">
              <a:spcBef>
                <a:spcPts val="0"/>
              </a:spcBef>
              <a:spcAft>
                <a:spcPts val="0"/>
              </a:spcAft>
              <a:buNone/>
            </a:pPr>
            <a:endParaRPr sz="26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pic>
        <p:nvPicPr>
          <p:cNvPr id="1146" name="Google Shape;1146;p106"/>
          <p:cNvPicPr preferRelativeResize="0"/>
          <p:nvPr/>
        </p:nvPicPr>
        <p:blipFill rotWithShape="1">
          <a:blip r:embed="rId3">
            <a:alphaModFix/>
          </a:blip>
          <a:srcRect/>
          <a:stretch/>
        </p:blipFill>
        <p:spPr>
          <a:xfrm>
            <a:off x="457199" y="1778001"/>
            <a:ext cx="8229601" cy="2626360"/>
          </a:xfrm>
          <a:prstGeom prst="rect">
            <a:avLst/>
          </a:prstGeom>
          <a:noFill/>
          <a:ln w="12700" cap="flat" cmpd="sng">
            <a:solidFill>
              <a:schemeClr val="dk1"/>
            </a:solidFill>
            <a:prstDash val="solid"/>
            <a:round/>
            <a:headEnd type="none" w="sm" len="sm"/>
            <a:tailEnd type="none" w="sm" len="sm"/>
          </a:ln>
        </p:spPr>
      </p:pic>
      <p:sp>
        <p:nvSpPr>
          <p:cNvPr id="1147" name="Google Shape;1147;p106"/>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CSDP Part 3</a:t>
            </a:r>
            <a:endParaRPr/>
          </a:p>
        </p:txBody>
      </p:sp>
      <p:cxnSp>
        <p:nvCxnSpPr>
          <p:cNvPr id="1148" name="Google Shape;1148;p106"/>
          <p:cNvCxnSpPr/>
          <p:nvPr/>
        </p:nvCxnSpPr>
        <p:spPr>
          <a:xfrm>
            <a:off x="457199" y="2072641"/>
            <a:ext cx="0" cy="23316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107" descr="A white paper with black text&#10;&#10;Description automatically generated"/>
          <p:cNvPicPr preferRelativeResize="0"/>
          <p:nvPr/>
        </p:nvPicPr>
        <p:blipFill rotWithShape="1">
          <a:blip r:embed="rId3">
            <a:alphaModFix/>
          </a:blip>
          <a:srcRect/>
          <a:stretch/>
        </p:blipFill>
        <p:spPr>
          <a:xfrm>
            <a:off x="457201" y="1866900"/>
            <a:ext cx="6858001" cy="2743200"/>
          </a:xfrm>
          <a:prstGeom prst="rect">
            <a:avLst/>
          </a:prstGeom>
          <a:noFill/>
          <a:ln w="12700" cap="flat" cmpd="sng">
            <a:solidFill>
              <a:schemeClr val="dk1"/>
            </a:solidFill>
            <a:prstDash val="solid"/>
            <a:round/>
            <a:headEnd type="none" w="sm" len="sm"/>
            <a:tailEnd type="none" w="sm" len="sm"/>
          </a:ln>
        </p:spPr>
      </p:pic>
      <p:sp>
        <p:nvSpPr>
          <p:cNvPr id="1154" name="Google Shape;1154;p107"/>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CSDP Part 4</a:t>
            </a:r>
            <a:endParaRPr/>
          </a:p>
        </p:txBody>
      </p:sp>
      <p:cxnSp>
        <p:nvCxnSpPr>
          <p:cNvPr id="1155" name="Google Shape;1155;p107"/>
          <p:cNvCxnSpPr/>
          <p:nvPr/>
        </p:nvCxnSpPr>
        <p:spPr>
          <a:xfrm>
            <a:off x="8686799" y="1866900"/>
            <a:ext cx="0" cy="2743200"/>
          </a:xfrm>
          <a:prstGeom prst="straightConnector1">
            <a:avLst/>
          </a:prstGeom>
          <a:noFill/>
          <a:ln w="15875" cap="flat" cmpd="sng">
            <a:solidFill>
              <a:schemeClr val="dk1"/>
            </a:solidFill>
            <a:prstDash val="solid"/>
            <a:miter lim="800000"/>
            <a:headEnd type="none" w="sm" len="sm"/>
            <a:tailEnd type="none" w="sm" len="sm"/>
          </a:ln>
        </p:spPr>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08"/>
          <p:cNvSpPr txBox="1"/>
          <p:nvPr/>
        </p:nvSpPr>
        <p:spPr>
          <a:xfrm>
            <a:off x="565850" y="1224667"/>
            <a:ext cx="8349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Verdana"/>
                <a:ea typeface="Verdana"/>
                <a:cs typeface="Verdana"/>
                <a:sym typeface="Verdana"/>
              </a:rPr>
              <a:t>Building Coaches (Division to Site)</a:t>
            </a:r>
            <a:endParaRPr sz="2400" b="0" i="0" u="none" strike="noStrike" cap="none">
              <a:solidFill>
                <a:srgbClr val="000000"/>
              </a:solidFill>
              <a:latin typeface="Verdana"/>
              <a:ea typeface="Verdana"/>
              <a:cs typeface="Verdana"/>
              <a:sym typeface="Verdana"/>
            </a:endParaRPr>
          </a:p>
        </p:txBody>
      </p:sp>
      <p:sp>
        <p:nvSpPr>
          <p:cNvPr id="1161" name="Google Shape;1161;p108"/>
          <p:cNvSpPr txBox="1"/>
          <p:nvPr/>
        </p:nvSpPr>
        <p:spPr>
          <a:xfrm>
            <a:off x="854450" y="3948354"/>
            <a:ext cx="8012400" cy="1554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000" b="0" i="0" u="none" strike="noStrike" cap="none">
                <a:solidFill>
                  <a:srgbClr val="000000"/>
                </a:solidFill>
                <a:latin typeface="Verdana"/>
                <a:ea typeface="Verdana"/>
                <a:cs typeface="Verdana"/>
                <a:sym typeface="Verdana"/>
              </a:rPr>
              <a:t>4. Support Building Teams in designing and delivering professional learning to staff focused on increasing understanding of MTSS and capacity to implement related classroom practices (TFI 1.7-1.9)</a:t>
            </a:r>
            <a:endParaRPr sz="2000" b="0" i="0" u="none" strike="noStrike" cap="none">
              <a:solidFill>
                <a:srgbClr val="000000"/>
              </a:solidFill>
              <a:latin typeface="Verdana"/>
              <a:ea typeface="Verdana"/>
              <a:cs typeface="Verdana"/>
              <a:sym typeface="Verdana"/>
            </a:endParaRPr>
          </a:p>
        </p:txBody>
      </p:sp>
      <p:sp>
        <p:nvSpPr>
          <p:cNvPr id="1162" name="Google Shape;1162;p108"/>
          <p:cNvSpPr txBox="1"/>
          <p:nvPr/>
        </p:nvSpPr>
        <p:spPr>
          <a:xfrm>
            <a:off x="452675" y="1582479"/>
            <a:ext cx="7469100" cy="8004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 sz="2000" b="0" i="0" u="none" strike="noStrike" cap="none">
                <a:solidFill>
                  <a:srgbClr val="000000"/>
                </a:solidFill>
                <a:latin typeface="Verdana"/>
                <a:ea typeface="Verdana"/>
                <a:cs typeface="Verdana"/>
                <a:sym typeface="Verdana"/>
              </a:rPr>
              <a:t>1. Division coach will observe state coaches in 3 assigned schools</a:t>
            </a:r>
            <a:endParaRPr sz="2000" b="0" i="0" u="none" strike="noStrike" cap="none">
              <a:solidFill>
                <a:srgbClr val="000000"/>
              </a:solidFill>
              <a:latin typeface="Verdana"/>
              <a:ea typeface="Verdana"/>
              <a:cs typeface="Verdana"/>
              <a:sym typeface="Verdana"/>
            </a:endParaRPr>
          </a:p>
        </p:txBody>
      </p:sp>
      <p:sp>
        <p:nvSpPr>
          <p:cNvPr id="1163" name="Google Shape;1163;p108"/>
          <p:cNvSpPr txBox="1"/>
          <p:nvPr/>
        </p:nvSpPr>
        <p:spPr>
          <a:xfrm>
            <a:off x="869150" y="2375042"/>
            <a:ext cx="8012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000" b="0" i="0" u="none" strike="noStrike" cap="none">
                <a:solidFill>
                  <a:srgbClr val="000000"/>
                </a:solidFill>
                <a:latin typeface="Verdana"/>
                <a:ea typeface="Verdana"/>
                <a:cs typeface="Verdana"/>
                <a:sym typeface="Verdana"/>
              </a:rPr>
              <a:t>2. Assess strengths and needs of the school coach to support implementation at the building level</a:t>
            </a:r>
            <a:endParaRPr sz="2000" b="0" i="0" u="none" strike="noStrike" cap="none">
              <a:solidFill>
                <a:srgbClr val="000000"/>
              </a:solidFill>
              <a:latin typeface="Verdana"/>
              <a:ea typeface="Verdana"/>
              <a:cs typeface="Verdana"/>
              <a:sym typeface="Verdana"/>
            </a:endParaRPr>
          </a:p>
        </p:txBody>
      </p:sp>
      <p:sp>
        <p:nvSpPr>
          <p:cNvPr id="1164" name="Google Shape;1164;p108"/>
          <p:cNvSpPr txBox="1"/>
          <p:nvPr/>
        </p:nvSpPr>
        <p:spPr>
          <a:xfrm>
            <a:off x="869150" y="3121282"/>
            <a:ext cx="7743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000" b="0" i="0" u="none" strike="noStrike" cap="none">
                <a:solidFill>
                  <a:srgbClr val="000000"/>
                </a:solidFill>
                <a:latin typeface="Verdana"/>
                <a:ea typeface="Verdana"/>
                <a:cs typeface="Verdana"/>
                <a:sym typeface="Verdana"/>
              </a:rPr>
              <a:t>3. Debrief meetings using a reflection protocol monthly within 3 days of meeting </a:t>
            </a:r>
            <a:endParaRPr sz="1200" b="0" i="0" u="none" strike="noStrike" cap="none">
              <a:solidFill>
                <a:srgbClr val="000000"/>
              </a:solidFill>
              <a:latin typeface="Verdana"/>
              <a:ea typeface="Verdana"/>
              <a:cs typeface="Verdana"/>
              <a:sym typeface="Verdana"/>
            </a:endParaRPr>
          </a:p>
        </p:txBody>
      </p:sp>
      <p:sp>
        <p:nvSpPr>
          <p:cNvPr id="1165" name="Google Shape;1165;p108"/>
          <p:cNvSpPr txBox="1">
            <a:spLocks noGrp="1"/>
          </p:cNvSpPr>
          <p:nvPr>
            <p:ph type="title"/>
          </p:nvPr>
        </p:nvSpPr>
        <p:spPr>
          <a:xfrm>
            <a:off x="628650" y="96968"/>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CSDP Part 4 (continued)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2"/>
                                        </p:tgtEl>
                                        <p:attrNameLst>
                                          <p:attrName>style.visibility</p:attrName>
                                        </p:attrNameLst>
                                      </p:cBhvr>
                                      <p:to>
                                        <p:strVal val="visible"/>
                                      </p:to>
                                    </p:set>
                                    <p:animEffect transition="in" filter="fade">
                                      <p:cBhvr>
                                        <p:cTn id="7" dur="1000"/>
                                        <p:tgtEl>
                                          <p:spTgt spid="11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3"/>
                                        </p:tgtEl>
                                        <p:attrNameLst>
                                          <p:attrName>style.visibility</p:attrName>
                                        </p:attrNameLst>
                                      </p:cBhvr>
                                      <p:to>
                                        <p:strVal val="visible"/>
                                      </p:to>
                                    </p:set>
                                    <p:animEffect transition="in" filter="fade">
                                      <p:cBhvr>
                                        <p:cTn id="12" dur="1000"/>
                                        <p:tgtEl>
                                          <p:spTgt spid="11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1"/>
                                        </p:tgtEl>
                                        <p:attrNameLst>
                                          <p:attrName>style.visibility</p:attrName>
                                        </p:attrNameLst>
                                      </p:cBhvr>
                                      <p:to>
                                        <p:strVal val="visible"/>
                                      </p:to>
                                    </p:set>
                                    <p:animEffect transition="in" filter="fade">
                                      <p:cBhvr>
                                        <p:cTn id="22" dur="10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p109"/>
          <p:cNvPicPr preferRelativeResize="0"/>
          <p:nvPr/>
        </p:nvPicPr>
        <p:blipFill rotWithShape="1">
          <a:blip r:embed="rId3">
            <a:alphaModFix/>
          </a:blip>
          <a:srcRect/>
          <a:stretch/>
        </p:blipFill>
        <p:spPr>
          <a:xfrm>
            <a:off x="457201" y="1587500"/>
            <a:ext cx="8229601" cy="3031173"/>
          </a:xfrm>
          <a:prstGeom prst="rect">
            <a:avLst/>
          </a:prstGeom>
          <a:noFill/>
          <a:ln w="9525" cap="flat" cmpd="sng">
            <a:solidFill>
              <a:schemeClr val="lt1"/>
            </a:solidFill>
            <a:prstDash val="solid"/>
            <a:round/>
            <a:headEnd type="none" w="sm" len="sm"/>
            <a:tailEnd type="none" w="sm" len="sm"/>
          </a:ln>
        </p:spPr>
      </p:pic>
      <p:sp>
        <p:nvSpPr>
          <p:cNvPr id="1171" name="Google Shape;1171;p109"/>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CSDP Part 5, 6, 7</a:t>
            </a:r>
            <a:endParaRPr/>
          </a:p>
        </p:txBody>
      </p:sp>
      <p:cxnSp>
        <p:nvCxnSpPr>
          <p:cNvPr id="1172" name="Google Shape;1172;p109"/>
          <p:cNvCxnSpPr/>
          <p:nvPr/>
        </p:nvCxnSpPr>
        <p:spPr>
          <a:xfrm>
            <a:off x="457201" y="1858328"/>
            <a:ext cx="0" cy="27603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10"/>
          <p:cNvSpPr txBox="1">
            <a:spLocks noGrp="1"/>
          </p:cNvSpPr>
          <p:nvPr>
            <p:ph type="body" idx="2"/>
          </p:nvPr>
        </p:nvSpPr>
        <p:spPr>
          <a:xfrm>
            <a:off x="457199" y="1397000"/>
            <a:ext cx="3008400" cy="2741100"/>
          </a:xfrm>
          <a:prstGeom prst="rect">
            <a:avLst/>
          </a:prstGeom>
          <a:solidFill>
            <a:srgbClr val="003369">
              <a:alpha val="72941"/>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1178" name="Google Shape;1178;p110"/>
          <p:cNvGrpSpPr/>
          <p:nvPr/>
        </p:nvGrpSpPr>
        <p:grpSpPr>
          <a:xfrm>
            <a:off x="3575050" y="391847"/>
            <a:ext cx="5111749" cy="4561110"/>
            <a:chOff x="0" y="812773"/>
            <a:chExt cx="5111749" cy="4049281"/>
          </a:xfrm>
        </p:grpSpPr>
        <p:sp>
          <p:nvSpPr>
            <p:cNvPr id="1179" name="Google Shape;1179;p110"/>
            <p:cNvSpPr/>
            <p:nvPr/>
          </p:nvSpPr>
          <p:spPr>
            <a:xfrm>
              <a:off x="0" y="812773"/>
              <a:ext cx="5111749" cy="636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80" name="Google Shape;1180;p110"/>
            <p:cNvSpPr txBox="1"/>
            <p:nvPr/>
          </p:nvSpPr>
          <p:spPr>
            <a:xfrm>
              <a:off x="31070" y="843843"/>
              <a:ext cx="5049609"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Silently review and read the CSDP used in the scenario.</a:t>
              </a:r>
              <a:endParaRPr sz="1600" b="0" i="0" u="none" strike="noStrike" cap="none">
                <a:solidFill>
                  <a:schemeClr val="lt1"/>
                </a:solidFill>
                <a:latin typeface="Verdana"/>
                <a:ea typeface="Verdana"/>
                <a:cs typeface="Verdana"/>
                <a:sym typeface="Verdana"/>
              </a:endParaRPr>
            </a:p>
          </p:txBody>
        </p:sp>
        <p:sp>
          <p:nvSpPr>
            <p:cNvPr id="1181" name="Google Shape;1181;p110"/>
            <p:cNvSpPr/>
            <p:nvPr/>
          </p:nvSpPr>
          <p:spPr>
            <a:xfrm>
              <a:off x="0" y="1495333"/>
              <a:ext cx="5111749" cy="636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82" name="Google Shape;1182;p110"/>
            <p:cNvSpPr txBox="1"/>
            <p:nvPr/>
          </p:nvSpPr>
          <p:spPr>
            <a:xfrm>
              <a:off x="31070" y="1526403"/>
              <a:ext cx="5049609"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Select a spokesperson for sharing key points discussed .</a:t>
              </a:r>
              <a:endParaRPr sz="1600" b="0" i="0" u="none" strike="noStrike" cap="none">
                <a:solidFill>
                  <a:schemeClr val="lt1"/>
                </a:solidFill>
                <a:latin typeface="Verdana"/>
                <a:ea typeface="Verdana"/>
                <a:cs typeface="Verdana"/>
                <a:sym typeface="Verdana"/>
              </a:endParaRPr>
            </a:p>
          </p:txBody>
        </p:sp>
        <p:sp>
          <p:nvSpPr>
            <p:cNvPr id="1183" name="Google Shape;1183;p110"/>
            <p:cNvSpPr/>
            <p:nvPr/>
          </p:nvSpPr>
          <p:spPr>
            <a:xfrm>
              <a:off x="0" y="2177893"/>
              <a:ext cx="5111749" cy="636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84" name="Google Shape;1184;p110"/>
            <p:cNvSpPr txBox="1"/>
            <p:nvPr/>
          </p:nvSpPr>
          <p:spPr>
            <a:xfrm>
              <a:off x="31070" y="2208963"/>
              <a:ext cx="5049609"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Respond to the following questions:</a:t>
              </a:r>
              <a:endParaRPr sz="1600" b="0" i="0" u="none" strike="noStrike" cap="none">
                <a:solidFill>
                  <a:schemeClr val="lt1"/>
                </a:solidFill>
                <a:latin typeface="Verdana"/>
                <a:ea typeface="Verdana"/>
                <a:cs typeface="Verdana"/>
                <a:sym typeface="Verdana"/>
              </a:endParaRPr>
            </a:p>
          </p:txBody>
        </p:sp>
        <p:sp>
          <p:nvSpPr>
            <p:cNvPr id="1185" name="Google Shape;1185;p110"/>
            <p:cNvSpPr/>
            <p:nvPr/>
          </p:nvSpPr>
          <p:spPr>
            <a:xfrm>
              <a:off x="0" y="2860453"/>
              <a:ext cx="5111749" cy="636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86" name="Google Shape;1186;p110"/>
            <p:cNvSpPr txBox="1"/>
            <p:nvPr/>
          </p:nvSpPr>
          <p:spPr>
            <a:xfrm>
              <a:off x="31070" y="2891523"/>
              <a:ext cx="5049609"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What were your first impressions of how the plan could support your work as a systems coach?</a:t>
              </a:r>
              <a:endParaRPr sz="1600" b="0" i="0" u="none" strike="noStrike" cap="none">
                <a:solidFill>
                  <a:schemeClr val="lt1"/>
                </a:solidFill>
                <a:latin typeface="Verdana"/>
                <a:ea typeface="Verdana"/>
                <a:cs typeface="Verdana"/>
                <a:sym typeface="Verdana"/>
              </a:endParaRPr>
            </a:p>
          </p:txBody>
        </p:sp>
        <p:sp>
          <p:nvSpPr>
            <p:cNvPr id="1187" name="Google Shape;1187;p110"/>
            <p:cNvSpPr/>
            <p:nvPr/>
          </p:nvSpPr>
          <p:spPr>
            <a:xfrm>
              <a:off x="0" y="3543014"/>
              <a:ext cx="5111749" cy="636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88" name="Google Shape;1188;p110"/>
            <p:cNvSpPr txBox="1"/>
            <p:nvPr/>
          </p:nvSpPr>
          <p:spPr>
            <a:xfrm>
              <a:off x="31070" y="3574084"/>
              <a:ext cx="5049609"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Using the scenario, what were similarities to your division’s ongoing coaching supports to implement MTSS?</a:t>
              </a:r>
              <a:endParaRPr sz="1600" b="0" i="0" u="none" strike="noStrike" cap="none">
                <a:solidFill>
                  <a:schemeClr val="lt1"/>
                </a:solidFill>
                <a:latin typeface="Verdana"/>
                <a:ea typeface="Verdana"/>
                <a:cs typeface="Verdana"/>
                <a:sym typeface="Verdana"/>
              </a:endParaRPr>
            </a:p>
          </p:txBody>
        </p:sp>
        <p:sp>
          <p:nvSpPr>
            <p:cNvPr id="1189" name="Google Shape;1189;p110"/>
            <p:cNvSpPr/>
            <p:nvPr/>
          </p:nvSpPr>
          <p:spPr>
            <a:xfrm>
              <a:off x="0" y="4225574"/>
              <a:ext cx="5111749" cy="636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190" name="Google Shape;1190;p110"/>
            <p:cNvSpPr txBox="1"/>
            <p:nvPr/>
          </p:nvSpPr>
          <p:spPr>
            <a:xfrm>
              <a:off x="31070" y="4256644"/>
              <a:ext cx="5049609"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What data and focus area would you like to discuss with your VTSS Systems Coach?</a:t>
              </a:r>
              <a:endParaRPr sz="1600" b="0" i="0" u="none" strike="noStrike" cap="none">
                <a:solidFill>
                  <a:schemeClr val="lt1"/>
                </a:solidFill>
                <a:latin typeface="Verdana"/>
                <a:ea typeface="Verdana"/>
                <a:cs typeface="Verdana"/>
                <a:sym typeface="Verdana"/>
              </a:endParaRPr>
            </a:p>
          </p:txBody>
        </p:sp>
      </p:grpSp>
      <p:pic>
        <p:nvPicPr>
          <p:cNvPr id="1191" name="Google Shape;1191;p110" descr="Woman sitting at desk laughing"/>
          <p:cNvPicPr preferRelativeResize="0"/>
          <p:nvPr/>
        </p:nvPicPr>
        <p:blipFill rotWithShape="1">
          <a:blip r:embed="rId3">
            <a:alphaModFix/>
          </a:blip>
          <a:srcRect/>
          <a:stretch/>
        </p:blipFill>
        <p:spPr>
          <a:xfrm>
            <a:off x="457198" y="1465790"/>
            <a:ext cx="3008312" cy="2603500"/>
          </a:xfrm>
          <a:prstGeom prst="rect">
            <a:avLst/>
          </a:prstGeom>
          <a:noFill/>
          <a:ln>
            <a:noFill/>
          </a:ln>
        </p:spPr>
      </p:pic>
      <p:sp>
        <p:nvSpPr>
          <p:cNvPr id="1192" name="Google Shape;1192;p110"/>
          <p:cNvSpPr txBox="1"/>
          <p:nvPr/>
        </p:nvSpPr>
        <p:spPr>
          <a:xfrm>
            <a:off x="1156200" y="391854"/>
            <a:ext cx="21180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800"/>
              <a:buFont typeface="Verdana"/>
              <a:buNone/>
            </a:pPr>
            <a:r>
              <a:rPr lang="en" sz="2800" b="0" i="0" u="none" strike="noStrike" cap="none">
                <a:solidFill>
                  <a:schemeClr val="dk1"/>
                </a:solidFill>
                <a:latin typeface="Verdana"/>
                <a:ea typeface="Verdana"/>
                <a:cs typeface="Verdana"/>
                <a:sym typeface="Verdana"/>
              </a:rPr>
              <a:t>Table Work</a:t>
            </a:r>
            <a:endParaRPr sz="2800" b="0" i="0" u="none" strike="noStrike" cap="none">
              <a:solidFill>
                <a:schemeClr val="dk1"/>
              </a:solidFill>
              <a:latin typeface="Verdana"/>
              <a:ea typeface="Verdana"/>
              <a:cs typeface="Verdana"/>
              <a:sym typeface="Verdana"/>
            </a:endParaRPr>
          </a:p>
        </p:txBody>
      </p:sp>
      <p:sp>
        <p:nvSpPr>
          <p:cNvPr id="1193" name="Google Shape;1193;p110"/>
          <p:cNvSpPr/>
          <p:nvPr/>
        </p:nvSpPr>
        <p:spPr>
          <a:xfrm>
            <a:off x="92750" y="49820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1198" name="Google Shape;1198;p111"/>
          <p:cNvPicPr preferRelativeResize="0"/>
          <p:nvPr/>
        </p:nvPicPr>
        <p:blipFill rotWithShape="1">
          <a:blip r:embed="rId3">
            <a:alphaModFix/>
          </a:blip>
          <a:srcRect/>
          <a:stretch/>
        </p:blipFill>
        <p:spPr>
          <a:xfrm>
            <a:off x="899713" y="1333501"/>
            <a:ext cx="6120479" cy="3809999"/>
          </a:xfrm>
          <a:prstGeom prst="rect">
            <a:avLst/>
          </a:prstGeom>
          <a:noFill/>
          <a:ln>
            <a:noFill/>
          </a:ln>
        </p:spPr>
      </p:pic>
      <p:sp>
        <p:nvSpPr>
          <p:cNvPr id="1199" name="Google Shape;1199;p111"/>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b="1"/>
              <a:t>Large Group Share Out</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12"/>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True or False?</a:t>
            </a:r>
            <a:endParaRPr/>
          </a:p>
        </p:txBody>
      </p:sp>
      <p:sp>
        <p:nvSpPr>
          <p:cNvPr id="1206" name="Google Shape;1206;p112"/>
          <p:cNvSpPr txBox="1">
            <a:spLocks noGrp="1"/>
          </p:cNvSpPr>
          <p:nvPr>
            <p:ph type="body" idx="1"/>
          </p:nvPr>
        </p:nvSpPr>
        <p:spPr>
          <a:xfrm>
            <a:off x="381000" y="1676625"/>
            <a:ext cx="4724400" cy="3429000"/>
          </a:xfrm>
          <a:prstGeom prst="rect">
            <a:avLst/>
          </a:prstGeom>
          <a:noFill/>
          <a:ln>
            <a:noFill/>
          </a:ln>
        </p:spPr>
        <p:txBody>
          <a:bodyPr spcFirstLastPara="1" wrap="square" lIns="91425" tIns="45700" rIns="91425" bIns="45700" anchor="t" anchorCtr="0">
            <a:normAutofit fontScale="85000" lnSpcReduction="20000"/>
          </a:bodyPr>
          <a:lstStyle/>
          <a:p>
            <a:pPr marL="311150" lvl="0" indent="-252795" algn="l" rtl="0">
              <a:lnSpc>
                <a:spcPct val="90000"/>
              </a:lnSpc>
              <a:spcBef>
                <a:spcPts val="360"/>
              </a:spcBef>
              <a:spcAft>
                <a:spcPts val="0"/>
              </a:spcAft>
              <a:buClr>
                <a:schemeClr val="dk1"/>
              </a:buClr>
              <a:buSzPct val="144144"/>
              <a:buChar char="•"/>
            </a:pPr>
            <a:r>
              <a:rPr lang="en" sz="2400"/>
              <a:t>CSDPs are Flexible</a:t>
            </a:r>
            <a:endParaRPr sz="3600"/>
          </a:p>
          <a:p>
            <a:pPr marL="742950" lvl="0" indent="-171450" algn="l" rtl="0">
              <a:lnSpc>
                <a:spcPct val="90000"/>
              </a:lnSpc>
              <a:spcBef>
                <a:spcPts val="360"/>
              </a:spcBef>
              <a:spcAft>
                <a:spcPts val="0"/>
              </a:spcAft>
              <a:buClr>
                <a:schemeClr val="dk1"/>
              </a:buClr>
              <a:buSzPct val="81081"/>
              <a:buNone/>
            </a:pPr>
            <a:endParaRPr sz="2400"/>
          </a:p>
          <a:p>
            <a:pPr marL="311150" lvl="0" indent="-252795" algn="l" rtl="0">
              <a:lnSpc>
                <a:spcPct val="90000"/>
              </a:lnSpc>
              <a:spcBef>
                <a:spcPts val="360"/>
              </a:spcBef>
              <a:spcAft>
                <a:spcPts val="0"/>
              </a:spcAft>
              <a:buClr>
                <a:schemeClr val="dk1"/>
              </a:buClr>
              <a:buSzPct val="144144"/>
              <a:buChar char="•"/>
            </a:pPr>
            <a:r>
              <a:rPr lang="en" sz="2400"/>
              <a:t>CSDPs should be active documents</a:t>
            </a:r>
            <a:endParaRPr sz="3600"/>
          </a:p>
          <a:p>
            <a:pPr marL="742950" lvl="0" indent="-171450" algn="l" rtl="0">
              <a:lnSpc>
                <a:spcPct val="90000"/>
              </a:lnSpc>
              <a:spcBef>
                <a:spcPts val="360"/>
              </a:spcBef>
              <a:spcAft>
                <a:spcPts val="0"/>
              </a:spcAft>
              <a:buClr>
                <a:schemeClr val="dk1"/>
              </a:buClr>
              <a:buSzPct val="81081"/>
              <a:buNone/>
            </a:pPr>
            <a:endParaRPr sz="2400"/>
          </a:p>
          <a:p>
            <a:pPr marL="311150" lvl="0" indent="-252795" algn="l" rtl="0">
              <a:lnSpc>
                <a:spcPct val="90000"/>
              </a:lnSpc>
              <a:spcBef>
                <a:spcPts val="360"/>
              </a:spcBef>
              <a:spcAft>
                <a:spcPts val="0"/>
              </a:spcAft>
              <a:buClr>
                <a:schemeClr val="dk1"/>
              </a:buClr>
              <a:buSzPct val="144144"/>
              <a:buChar char="•"/>
            </a:pPr>
            <a:r>
              <a:rPr lang="en" sz="2400"/>
              <a:t>CSDP should NOT be data driven</a:t>
            </a:r>
            <a:endParaRPr sz="3600"/>
          </a:p>
          <a:p>
            <a:pPr marL="742950" lvl="0" indent="-171450" algn="l" rtl="0">
              <a:lnSpc>
                <a:spcPct val="90000"/>
              </a:lnSpc>
              <a:spcBef>
                <a:spcPts val="360"/>
              </a:spcBef>
              <a:spcAft>
                <a:spcPts val="0"/>
              </a:spcAft>
              <a:buClr>
                <a:schemeClr val="dk1"/>
              </a:buClr>
              <a:buSzPct val="81081"/>
              <a:buNone/>
            </a:pPr>
            <a:endParaRPr sz="2400"/>
          </a:p>
          <a:p>
            <a:pPr marL="311150" lvl="0" indent="-252795" algn="l" rtl="0">
              <a:lnSpc>
                <a:spcPct val="90000"/>
              </a:lnSpc>
              <a:spcBef>
                <a:spcPts val="360"/>
              </a:spcBef>
              <a:spcAft>
                <a:spcPts val="0"/>
              </a:spcAft>
              <a:buClr>
                <a:schemeClr val="dk1"/>
              </a:buClr>
              <a:buSzPct val="144144"/>
              <a:buChar char="•"/>
            </a:pPr>
            <a:r>
              <a:rPr lang="en" sz="2400"/>
              <a:t>CSDP are flexible as to the number of Focus Areas </a:t>
            </a:r>
            <a:endParaRPr sz="3600"/>
          </a:p>
          <a:p>
            <a:pPr marL="742950" lvl="0" indent="-82550" algn="l" rtl="0">
              <a:lnSpc>
                <a:spcPct val="90000"/>
              </a:lnSpc>
              <a:spcBef>
                <a:spcPts val="360"/>
              </a:spcBef>
              <a:spcAft>
                <a:spcPts val="0"/>
              </a:spcAft>
              <a:buClr>
                <a:schemeClr val="dk1"/>
              </a:buClr>
              <a:buSzPct val="144144"/>
              <a:buNone/>
            </a:pPr>
            <a:endParaRPr sz="2400"/>
          </a:p>
          <a:p>
            <a:pPr marL="311150" lvl="0" indent="-252795" algn="l" rtl="0">
              <a:lnSpc>
                <a:spcPct val="90000"/>
              </a:lnSpc>
              <a:spcBef>
                <a:spcPts val="360"/>
              </a:spcBef>
              <a:spcAft>
                <a:spcPts val="0"/>
              </a:spcAft>
              <a:buClr>
                <a:schemeClr val="dk1"/>
              </a:buClr>
              <a:buSzPct val="144144"/>
              <a:buChar char="•"/>
            </a:pPr>
            <a:r>
              <a:rPr lang="en" sz="2400"/>
              <a:t>CSDP are to be developed by you  beginning next week? </a:t>
            </a:r>
            <a:endParaRPr sz="3600"/>
          </a:p>
        </p:txBody>
      </p:sp>
      <p:pic>
        <p:nvPicPr>
          <p:cNvPr id="1207" name="Google Shape;1207;p112"/>
          <p:cNvPicPr preferRelativeResize="0"/>
          <p:nvPr/>
        </p:nvPicPr>
        <p:blipFill rotWithShape="1">
          <a:blip r:embed="rId3">
            <a:alphaModFix/>
          </a:blip>
          <a:srcRect/>
          <a:stretch/>
        </p:blipFill>
        <p:spPr>
          <a:xfrm>
            <a:off x="5105400" y="2188950"/>
            <a:ext cx="3505200" cy="20828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g2add0c7cd33_3_1034"/>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Practice</a:t>
            </a:r>
            <a:endParaRPr/>
          </a:p>
        </p:txBody>
      </p:sp>
      <p:pic>
        <p:nvPicPr>
          <p:cNvPr id="1214" name="Google Shape;1214;g2add0c7cd33_3_1034"/>
          <p:cNvPicPr preferRelativeResize="0"/>
          <p:nvPr/>
        </p:nvPicPr>
        <p:blipFill rotWithShape="1">
          <a:blip r:embed="rId3">
            <a:alphaModFix/>
          </a:blip>
          <a:srcRect/>
          <a:stretch/>
        </p:blipFill>
        <p:spPr>
          <a:xfrm>
            <a:off x="565250" y="1433020"/>
            <a:ext cx="2751584" cy="2751584"/>
          </a:xfrm>
          <a:prstGeom prst="rect">
            <a:avLst/>
          </a:prstGeom>
          <a:noFill/>
          <a:ln>
            <a:noFill/>
          </a:ln>
        </p:spPr>
      </p:pic>
      <p:sp>
        <p:nvSpPr>
          <p:cNvPr id="1215" name="Google Shape;1215;g2add0c7cd33_3_1034"/>
          <p:cNvSpPr/>
          <p:nvPr/>
        </p:nvSpPr>
        <p:spPr>
          <a:xfrm>
            <a:off x="565250" y="4066063"/>
            <a:ext cx="3160203" cy="83260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E4650B"/>
                </a:solidFill>
                <a:latin typeface="Verdana"/>
              </a:rPr>
              <a:t>TIME</a:t>
            </a:r>
          </a:p>
        </p:txBody>
      </p:sp>
      <p:pic>
        <p:nvPicPr>
          <p:cNvPr id="1216" name="Google Shape;1216;g2add0c7cd33_3_1034"/>
          <p:cNvPicPr preferRelativeResize="0"/>
          <p:nvPr/>
        </p:nvPicPr>
        <p:blipFill rotWithShape="1">
          <a:blip r:embed="rId4">
            <a:alphaModFix/>
          </a:blip>
          <a:srcRect/>
          <a:stretch/>
        </p:blipFill>
        <p:spPr>
          <a:xfrm>
            <a:off x="4205925" y="1846147"/>
            <a:ext cx="3993774" cy="32264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Google Shape;1222;p113"/>
          <p:cNvPicPr preferRelativeResize="0"/>
          <p:nvPr/>
        </p:nvPicPr>
        <p:blipFill rotWithShape="1">
          <a:blip r:embed="rId3">
            <a:alphaModFix/>
          </a:blip>
          <a:srcRect/>
          <a:stretch/>
        </p:blipFill>
        <p:spPr>
          <a:xfrm>
            <a:off x="861500" y="1524000"/>
            <a:ext cx="7421000" cy="3359002"/>
          </a:xfrm>
          <a:prstGeom prst="rect">
            <a:avLst/>
          </a:prstGeom>
          <a:noFill/>
          <a:ln>
            <a:noFill/>
          </a:ln>
        </p:spPr>
      </p:pic>
      <p:sp>
        <p:nvSpPr>
          <p:cNvPr id="1223" name="Google Shape;1223;p113"/>
          <p:cNvSpPr txBox="1"/>
          <p:nvPr/>
        </p:nvSpPr>
        <p:spPr>
          <a:xfrm>
            <a:off x="750570" y="3683000"/>
            <a:ext cx="27834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FFFFFF"/>
                </a:solidFill>
                <a:latin typeface="Verdana"/>
                <a:ea typeface="Verdana"/>
                <a:cs typeface="Verdana"/>
                <a:sym typeface="Verdana"/>
              </a:rPr>
              <a:t>MTSS CONTENT KNOWLEDGE</a:t>
            </a:r>
            <a:endParaRPr sz="1800" b="0" i="0" u="none" strike="noStrike" cap="none">
              <a:solidFill>
                <a:schemeClr val="dk1"/>
              </a:solidFill>
              <a:latin typeface="Verdana"/>
              <a:ea typeface="Verdana"/>
              <a:cs typeface="Verdana"/>
              <a:sym typeface="Verdana"/>
            </a:endParaRPr>
          </a:p>
        </p:txBody>
      </p:sp>
      <p:sp>
        <p:nvSpPr>
          <p:cNvPr id="1224" name="Google Shape;1224;p113"/>
          <p:cNvSpPr txBox="1"/>
          <p:nvPr/>
        </p:nvSpPr>
        <p:spPr>
          <a:xfrm>
            <a:off x="5323830" y="3675063"/>
            <a:ext cx="3069600" cy="120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FFFFFF"/>
                </a:solidFill>
                <a:latin typeface="Verdana"/>
                <a:ea typeface="Verdana"/>
                <a:cs typeface="Verdana"/>
                <a:sym typeface="Verdana"/>
              </a:rPr>
              <a:t>COACHING KNOWLEDGE </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FFFFFF"/>
                </a:solidFill>
                <a:latin typeface="Verdana"/>
                <a:ea typeface="Verdana"/>
                <a:cs typeface="Verdana"/>
                <a:sym typeface="Verdana"/>
              </a:rPr>
              <a:t>&amp; SKILLS</a:t>
            </a:r>
            <a:endParaRPr sz="1800" b="0" i="0" u="none" strike="noStrike" cap="none">
              <a:solidFill>
                <a:schemeClr val="dk1"/>
              </a:solidFill>
              <a:latin typeface="Verdana"/>
              <a:ea typeface="Verdana"/>
              <a:cs typeface="Verdana"/>
              <a:sym typeface="Verdana"/>
            </a:endParaRPr>
          </a:p>
        </p:txBody>
      </p:sp>
      <p:sp>
        <p:nvSpPr>
          <p:cNvPr id="1225" name="Google Shape;1225;p113"/>
          <p:cNvSpPr txBox="1">
            <a:spLocks noGrp="1"/>
          </p:cNvSpPr>
          <p:nvPr>
            <p:ph type="title"/>
          </p:nvPr>
        </p:nvSpPr>
        <p:spPr>
          <a:xfrm>
            <a:off x="861500" y="304271"/>
            <a:ext cx="74211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Summarizing Your Role</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14"/>
          <p:cNvSpPr txBox="1">
            <a:spLocks noGrp="1"/>
          </p:cNvSpPr>
          <p:nvPr>
            <p:ph type="title"/>
          </p:nvPr>
        </p:nvSpPr>
        <p:spPr>
          <a:xfrm>
            <a:off x="914400" y="227542"/>
            <a:ext cx="6629400" cy="9684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Calibri"/>
              <a:buNone/>
            </a:pPr>
            <a:r>
              <a:rPr lang="en" b="1"/>
              <a:t>Summarize Your Role as a Systems Coach </a:t>
            </a:r>
            <a:endParaRPr/>
          </a:p>
        </p:txBody>
      </p:sp>
      <p:pic>
        <p:nvPicPr>
          <p:cNvPr id="1232" name="Google Shape;1232;p114"/>
          <p:cNvPicPr preferRelativeResize="0"/>
          <p:nvPr/>
        </p:nvPicPr>
        <p:blipFill rotWithShape="1">
          <a:blip r:embed="rId3">
            <a:alphaModFix/>
          </a:blip>
          <a:srcRect l="11943" r="20499"/>
          <a:stretch/>
        </p:blipFill>
        <p:spPr>
          <a:xfrm>
            <a:off x="5029200" y="1236467"/>
            <a:ext cx="3962400" cy="3242065"/>
          </a:xfrm>
          <a:prstGeom prst="rect">
            <a:avLst/>
          </a:prstGeom>
          <a:noFill/>
          <a:ln w="38100" cap="flat" cmpd="sng">
            <a:solidFill>
              <a:srgbClr val="003369"/>
            </a:solidFill>
            <a:prstDash val="dash"/>
            <a:round/>
            <a:headEnd type="none" w="sm" len="sm"/>
            <a:tailEnd type="none" w="sm" len="sm"/>
          </a:ln>
        </p:spPr>
      </p:pic>
      <p:sp>
        <p:nvSpPr>
          <p:cNvPr id="1233" name="Google Shape;1233;p114"/>
          <p:cNvSpPr txBox="1">
            <a:spLocks noGrp="1"/>
          </p:cNvSpPr>
          <p:nvPr>
            <p:ph type="body" idx="2"/>
          </p:nvPr>
        </p:nvSpPr>
        <p:spPr>
          <a:xfrm>
            <a:off x="457200" y="1195917"/>
            <a:ext cx="4419600" cy="4291500"/>
          </a:xfrm>
          <a:prstGeom prst="rect">
            <a:avLst/>
          </a:prstGeom>
          <a:solidFill>
            <a:srgbClr val="003369">
              <a:alpha val="72941"/>
            </a:srgbClr>
          </a:solid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360"/>
              </a:spcBef>
              <a:spcAft>
                <a:spcPts val="0"/>
              </a:spcAft>
              <a:buClr>
                <a:schemeClr val="lt1"/>
              </a:buClr>
              <a:buSzPct val="157248"/>
              <a:buNone/>
            </a:pPr>
            <a:endParaRPr sz="2200" b="1"/>
          </a:p>
          <a:p>
            <a:pPr marL="457200" lvl="0" indent="-368643" algn="l" rtl="0">
              <a:lnSpc>
                <a:spcPct val="110000"/>
              </a:lnSpc>
              <a:spcBef>
                <a:spcPts val="360"/>
              </a:spcBef>
              <a:spcAft>
                <a:spcPts val="0"/>
              </a:spcAft>
              <a:buClr>
                <a:schemeClr val="lt1"/>
              </a:buClr>
              <a:buSzPct val="117936"/>
              <a:buChar char="•"/>
            </a:pPr>
            <a:r>
              <a:rPr lang="en" sz="2200"/>
              <a:t>What are you still curious about?</a:t>
            </a:r>
            <a:endParaRPr/>
          </a:p>
          <a:p>
            <a:pPr marL="76200" lvl="0" indent="0" algn="l" rtl="0">
              <a:lnSpc>
                <a:spcPct val="110000"/>
              </a:lnSpc>
              <a:spcBef>
                <a:spcPts val="360"/>
              </a:spcBef>
              <a:spcAft>
                <a:spcPts val="0"/>
              </a:spcAft>
              <a:buClr>
                <a:schemeClr val="lt1"/>
              </a:buClr>
              <a:buSzPct val="99792"/>
              <a:buNone/>
            </a:pPr>
            <a:endParaRPr sz="2600"/>
          </a:p>
          <a:p>
            <a:pPr marL="457200" lvl="0" indent="-368643" algn="l" rtl="0">
              <a:lnSpc>
                <a:spcPct val="110000"/>
              </a:lnSpc>
              <a:spcBef>
                <a:spcPts val="0"/>
              </a:spcBef>
              <a:spcAft>
                <a:spcPts val="0"/>
              </a:spcAft>
              <a:buClr>
                <a:schemeClr val="lt1"/>
              </a:buClr>
              <a:buSzPct val="117936"/>
              <a:buChar char="•"/>
            </a:pPr>
            <a:r>
              <a:rPr lang="en" sz="2200"/>
              <a:t>What are you feeling good about?</a:t>
            </a:r>
            <a:endParaRPr/>
          </a:p>
          <a:p>
            <a:pPr marL="76200" lvl="0" indent="0" algn="l" rtl="0">
              <a:lnSpc>
                <a:spcPct val="110000"/>
              </a:lnSpc>
              <a:spcBef>
                <a:spcPts val="0"/>
              </a:spcBef>
              <a:spcAft>
                <a:spcPts val="0"/>
              </a:spcAft>
              <a:buClr>
                <a:schemeClr val="lt1"/>
              </a:buClr>
              <a:buSzPct val="99792"/>
              <a:buNone/>
            </a:pPr>
            <a:endParaRPr sz="2600"/>
          </a:p>
          <a:p>
            <a:pPr marL="457200" lvl="0" indent="-368643" algn="l" rtl="0">
              <a:lnSpc>
                <a:spcPct val="110000"/>
              </a:lnSpc>
              <a:spcBef>
                <a:spcPts val="0"/>
              </a:spcBef>
              <a:spcAft>
                <a:spcPts val="0"/>
              </a:spcAft>
              <a:buClr>
                <a:schemeClr val="lt1"/>
              </a:buClr>
              <a:buSzPct val="117936"/>
              <a:buChar char="•"/>
            </a:pPr>
            <a:r>
              <a:rPr lang="en" sz="2200"/>
              <a:t>What are your questions around systems work?</a:t>
            </a:r>
            <a:endParaRPr/>
          </a:p>
          <a:p>
            <a:pPr marL="76200" lvl="0" indent="0" algn="l" rtl="0">
              <a:lnSpc>
                <a:spcPct val="110000"/>
              </a:lnSpc>
              <a:spcBef>
                <a:spcPts val="0"/>
              </a:spcBef>
              <a:spcAft>
                <a:spcPts val="0"/>
              </a:spcAft>
              <a:buClr>
                <a:schemeClr val="lt1"/>
              </a:buClr>
              <a:buSzPct val="99792"/>
              <a:buNone/>
            </a:pPr>
            <a:endParaRPr sz="2600"/>
          </a:p>
          <a:p>
            <a:pPr marL="457200" lvl="0" indent="-368643" algn="l" rtl="0">
              <a:lnSpc>
                <a:spcPct val="110000"/>
              </a:lnSpc>
              <a:spcBef>
                <a:spcPts val="0"/>
              </a:spcBef>
              <a:spcAft>
                <a:spcPts val="0"/>
              </a:spcAft>
              <a:buClr>
                <a:schemeClr val="lt1"/>
              </a:buClr>
              <a:buSzPct val="117936"/>
              <a:buChar char="•"/>
            </a:pPr>
            <a:r>
              <a:rPr lang="en" sz="2200"/>
              <a:t>What professional learning opportunities could we provide you to support implementation and systems work?  Topics?</a:t>
            </a:r>
            <a:endParaRPr sz="2600"/>
          </a:p>
          <a:p>
            <a:pPr marL="0" lvl="0" indent="0" algn="l" rtl="0">
              <a:lnSpc>
                <a:spcPct val="90000"/>
              </a:lnSpc>
              <a:spcBef>
                <a:spcPts val="360"/>
              </a:spcBef>
              <a:spcAft>
                <a:spcPts val="0"/>
              </a:spcAft>
              <a:buClr>
                <a:schemeClr val="lt1"/>
              </a:buClr>
              <a:buSzPct val="182076"/>
              <a:buNone/>
            </a:pPr>
            <a:endParaRPr sz="1900" b="1"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13e5b6aeb6_1_5"/>
          <p:cNvSpPr txBox="1">
            <a:spLocks noGrp="1"/>
          </p:cNvSpPr>
          <p:nvPr>
            <p:ph type="title"/>
          </p:nvPr>
        </p:nvSpPr>
        <p:spPr>
          <a:xfrm>
            <a:off x="628650" y="253559"/>
            <a:ext cx="7886700" cy="920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 sz="3400"/>
              <a:t>Where we’ve been</a:t>
            </a:r>
            <a:endParaRPr sz="3400"/>
          </a:p>
          <a:p>
            <a:pPr marL="0" lvl="0" indent="0" algn="ctr" rtl="0">
              <a:lnSpc>
                <a:spcPct val="90000"/>
              </a:lnSpc>
              <a:spcBef>
                <a:spcPts val="0"/>
              </a:spcBef>
              <a:spcAft>
                <a:spcPts val="0"/>
              </a:spcAft>
              <a:buClr>
                <a:schemeClr val="lt1"/>
              </a:buClr>
              <a:buSzPts val="3400"/>
              <a:buFont typeface="Verdana"/>
              <a:buNone/>
            </a:pPr>
            <a:r>
              <a:rPr lang="en" sz="3400"/>
              <a:t>SCI 101 Learning Intentions cont.</a:t>
            </a:r>
            <a:endParaRPr/>
          </a:p>
        </p:txBody>
      </p:sp>
      <p:sp>
        <p:nvSpPr>
          <p:cNvPr id="211" name="Google Shape;211;g313e5b6aeb6_1_5"/>
          <p:cNvSpPr txBox="1">
            <a:spLocks noGrp="1"/>
          </p:cNvSpPr>
          <p:nvPr>
            <p:ph type="body" idx="4294967295"/>
          </p:nvPr>
        </p:nvSpPr>
        <p:spPr>
          <a:xfrm>
            <a:off x="115125" y="1173950"/>
            <a:ext cx="8892300" cy="4582800"/>
          </a:xfrm>
          <a:prstGeom prst="rect">
            <a:avLst/>
          </a:prstGeom>
          <a:noFill/>
          <a:ln>
            <a:noFill/>
          </a:ln>
        </p:spPr>
        <p:txBody>
          <a:bodyPr spcFirstLastPara="1" wrap="square" lIns="91425" tIns="45700" rIns="91425" bIns="45700" anchor="t" anchorCtr="0">
            <a:noAutofit/>
          </a:bodyPr>
          <a:lstStyle/>
          <a:p>
            <a:pPr marL="457200" lvl="1" indent="0">
              <a:spcBef>
                <a:spcPts val="0"/>
              </a:spcBef>
              <a:buNone/>
            </a:pPr>
            <a:r>
              <a:rPr lang="en" sz="2500" b="1" dirty="0">
                <a:latin typeface="Arial"/>
                <a:ea typeface="Arial"/>
                <a:cs typeface="Arial"/>
                <a:sym typeface="Arial"/>
              </a:rPr>
              <a:t>Day 2 </a:t>
            </a:r>
            <a:endParaRPr sz="2500" b="1" dirty="0">
              <a:latin typeface="Arial"/>
              <a:ea typeface="Arial"/>
              <a:cs typeface="Arial"/>
              <a:sym typeface="Arial"/>
            </a:endParaRPr>
          </a:p>
          <a:p>
            <a:pPr lvl="1" indent="-381000">
              <a:spcBef>
                <a:spcPts val="0"/>
              </a:spcBef>
              <a:buSzPts val="2400"/>
              <a:buFont typeface="Verdana"/>
              <a:buChar char="•"/>
            </a:pPr>
            <a:r>
              <a:rPr lang="en" sz="2000" dirty="0"/>
              <a:t>Continue to apply a systems coaching lens to Core Component 1 - Aligned organizational structures with a focus on Workforce Capacity- Features: Professional Learning, Routines and Procedures and Coaching </a:t>
            </a:r>
            <a:endParaRPr sz="2000" dirty="0"/>
          </a:p>
          <a:p>
            <a:pPr lvl="1" indent="-381000">
              <a:spcBef>
                <a:spcPts val="0"/>
              </a:spcBef>
              <a:buSzPts val="2400"/>
              <a:buFont typeface="Verdana"/>
              <a:buChar char="•"/>
            </a:pPr>
            <a:r>
              <a:rPr lang="en" sz="2000" dirty="0"/>
              <a:t>Develop conceptual understanding and skill acquisition of effective communication skills and their place within aligned organizational structures</a:t>
            </a:r>
            <a:endParaRPr sz="2000" dirty="0"/>
          </a:p>
          <a:p>
            <a:pPr lvl="1" indent="-381000">
              <a:spcBef>
                <a:spcPts val="0"/>
              </a:spcBef>
              <a:buSzPts val="2400"/>
              <a:buFont typeface="Verdana"/>
              <a:buChar char="•"/>
            </a:pPr>
            <a:r>
              <a:rPr lang="en" sz="2000" dirty="0"/>
              <a:t>Complete a Coaches Self-Assessment (from Teaming Book, Aguilar)</a:t>
            </a:r>
            <a:endParaRPr sz="2000" dirty="0"/>
          </a:p>
          <a:p>
            <a:pPr marL="457200" lvl="1" indent="0">
              <a:spcBef>
                <a:spcPts val="0"/>
              </a:spcBef>
              <a:buNone/>
            </a:pPr>
            <a:endParaRPr sz="2400" dirty="0">
              <a:latin typeface="Arial"/>
              <a:ea typeface="Arial"/>
              <a:cs typeface="Arial"/>
              <a:sym typeface="Arial"/>
            </a:endParaRPr>
          </a:p>
          <a:p>
            <a:pPr marL="0" lvl="0" indent="0" algn="l" rtl="0">
              <a:spcBef>
                <a:spcPts val="0"/>
              </a:spcBef>
              <a:spcAft>
                <a:spcPts val="0"/>
              </a:spcAft>
              <a:buNone/>
            </a:pPr>
            <a:endParaRPr sz="2300" dirty="0">
              <a:latin typeface="Arial"/>
              <a:ea typeface="Arial"/>
              <a:cs typeface="Arial"/>
              <a:sym typeface="Arial"/>
            </a:endParaRPr>
          </a:p>
          <a:p>
            <a:pPr marL="457200" lvl="0" indent="0" algn="l" rtl="0">
              <a:spcBef>
                <a:spcPts val="0"/>
              </a:spcBef>
              <a:spcAft>
                <a:spcPts val="0"/>
              </a:spcAft>
              <a:buNone/>
            </a:pPr>
            <a:endParaRPr sz="2300" dirty="0">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15"/>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
                <a:latin typeface="Arial"/>
                <a:ea typeface="Arial"/>
                <a:cs typeface="Arial"/>
                <a:sym typeface="Arial"/>
              </a:rPr>
              <a:t>Congratulations!</a:t>
            </a:r>
            <a:endParaRPr/>
          </a:p>
        </p:txBody>
      </p:sp>
      <p:sp>
        <p:nvSpPr>
          <p:cNvPr id="1240" name="Google Shape;1240;p115"/>
          <p:cNvSpPr txBox="1">
            <a:spLocks noGrp="1"/>
          </p:cNvSpPr>
          <p:nvPr>
            <p:ph type="body" idx="4294967295"/>
          </p:nvPr>
        </p:nvSpPr>
        <p:spPr>
          <a:xfrm>
            <a:off x="1118875" y="4553450"/>
            <a:ext cx="6105600" cy="1104600"/>
          </a:xfrm>
          <a:prstGeom prst="rect">
            <a:avLst/>
          </a:prstGeom>
          <a:noFill/>
          <a:ln>
            <a:noFill/>
          </a:ln>
        </p:spPr>
        <p:txBody>
          <a:bodyPr spcFirstLastPara="1" wrap="square" lIns="91425" tIns="45700" rIns="91425" bIns="45700" anchor="t" anchorCtr="0">
            <a:normAutofit fontScale="25000" lnSpcReduction="10000"/>
          </a:bodyPr>
          <a:lstStyle/>
          <a:p>
            <a:pPr marL="0" lvl="0" indent="0" algn="l" rtl="0">
              <a:lnSpc>
                <a:spcPct val="120000"/>
              </a:lnSpc>
              <a:spcBef>
                <a:spcPts val="1500"/>
              </a:spcBef>
              <a:spcAft>
                <a:spcPts val="0"/>
              </a:spcAft>
              <a:buClr>
                <a:schemeClr val="dk1"/>
              </a:buClr>
              <a:buSzPct val="76293"/>
              <a:buNone/>
            </a:pPr>
            <a:r>
              <a:rPr lang="en" sz="7200" b="1" i="1"/>
              <a:t>You have hereby successfully completed the </a:t>
            </a:r>
            <a:endParaRPr sz="7200" b="1" i="1"/>
          </a:p>
          <a:p>
            <a:pPr marL="0" lvl="0" indent="0" algn="l" rtl="0">
              <a:lnSpc>
                <a:spcPct val="120000"/>
              </a:lnSpc>
              <a:spcBef>
                <a:spcPts val="1500"/>
              </a:spcBef>
              <a:spcAft>
                <a:spcPts val="0"/>
              </a:spcAft>
              <a:buClr>
                <a:schemeClr val="dk1"/>
              </a:buClr>
              <a:buSzPct val="76293"/>
              <a:buNone/>
            </a:pPr>
            <a:r>
              <a:rPr lang="en" sz="7200" b="1" i="1"/>
              <a:t>         VTSS Systems Coaching Institute</a:t>
            </a:r>
            <a:endParaRPr sz="1200"/>
          </a:p>
          <a:p>
            <a:pPr marL="0" lvl="0" indent="0" algn="ctr" rtl="0">
              <a:lnSpc>
                <a:spcPct val="90000"/>
              </a:lnSpc>
              <a:spcBef>
                <a:spcPts val="0"/>
              </a:spcBef>
              <a:spcAft>
                <a:spcPts val="0"/>
              </a:spcAft>
              <a:buClr>
                <a:schemeClr val="dk1"/>
              </a:buClr>
              <a:buSzPct val="172972"/>
              <a:buNone/>
            </a:pPr>
            <a:endParaRPr sz="1200">
              <a:highlight>
                <a:srgbClr val="FFFFFF"/>
              </a:highlight>
            </a:endParaRPr>
          </a:p>
          <a:p>
            <a:pPr marL="0" lvl="0" indent="0" algn="ctr" rtl="0">
              <a:lnSpc>
                <a:spcPct val="90000"/>
              </a:lnSpc>
              <a:spcBef>
                <a:spcPts val="0"/>
              </a:spcBef>
              <a:spcAft>
                <a:spcPts val="0"/>
              </a:spcAft>
              <a:buClr>
                <a:schemeClr val="dk1"/>
              </a:buClr>
              <a:buSzPct val="157248"/>
              <a:buNone/>
            </a:pPr>
            <a:endParaRPr sz="1200" b="1" i="1">
              <a:highlight>
                <a:srgbClr val="FFFFFF"/>
              </a:highlight>
            </a:endParaRPr>
          </a:p>
        </p:txBody>
      </p:sp>
      <p:pic>
        <p:nvPicPr>
          <p:cNvPr id="1241" name="Google Shape;1241;p115" descr="Fireworks in the sky&#10;&#10;Description automatically generated"/>
          <p:cNvPicPr preferRelativeResize="0"/>
          <p:nvPr/>
        </p:nvPicPr>
        <p:blipFill rotWithShape="1">
          <a:blip r:embed="rId3">
            <a:alphaModFix/>
          </a:blip>
          <a:srcRect/>
          <a:stretch/>
        </p:blipFill>
        <p:spPr>
          <a:xfrm>
            <a:off x="2209800" y="1487388"/>
            <a:ext cx="3723212" cy="2794000"/>
          </a:xfrm>
          <a:prstGeom prst="rect">
            <a:avLst/>
          </a:prstGeom>
          <a:noFill/>
          <a:ln>
            <a:noFill/>
          </a:ln>
        </p:spPr>
      </p:pic>
      <p:sp>
        <p:nvSpPr>
          <p:cNvPr id="1242" name="Google Shape;1242;p115"/>
          <p:cNvSpPr txBox="1"/>
          <p:nvPr/>
        </p:nvSpPr>
        <p:spPr>
          <a:xfrm>
            <a:off x="4800600" y="4244975"/>
            <a:ext cx="29718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
              <a:buFont typeface="Verdana"/>
              <a:buNone/>
            </a:pPr>
            <a:r>
              <a:rPr lang="en" sz="600" b="0" i="0" u="sng" strike="noStrike" cap="none">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This Photo</a:t>
            </a:r>
            <a:r>
              <a:rPr lang="en" sz="600" b="0" i="0" u="none" strike="noStrike" cap="none">
                <a:solidFill>
                  <a:schemeClr val="dk1"/>
                </a:solidFill>
                <a:latin typeface="Verdana"/>
                <a:ea typeface="Verdana"/>
                <a:cs typeface="Verdana"/>
                <a:sym typeface="Verdana"/>
              </a:rPr>
              <a:t> by Unknown Author is licensed under </a:t>
            </a:r>
            <a:r>
              <a:rPr lang="en" sz="600" b="0" i="0" u="sng" strike="noStrike" cap="none">
                <a:solidFill>
                  <a:schemeClr val="dk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CC BY-NC</a:t>
            </a:r>
            <a:endParaRPr sz="600" b="0" i="0" u="none" strike="noStrike" cap="none">
              <a:solidFill>
                <a:schemeClr val="dk1"/>
              </a:solidFill>
              <a:latin typeface="Verdana"/>
              <a:ea typeface="Verdana"/>
              <a:cs typeface="Verdana"/>
              <a:sym typeface="Verdana"/>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116" descr="Colorful hot air balloon on sunset sky"/>
          <p:cNvPicPr preferRelativeResize="0"/>
          <p:nvPr/>
        </p:nvPicPr>
        <p:blipFill rotWithShape="1">
          <a:blip r:embed="rId3">
            <a:alphaModFix/>
          </a:blip>
          <a:srcRect/>
          <a:stretch/>
        </p:blipFill>
        <p:spPr>
          <a:xfrm>
            <a:off x="1162050" y="1466368"/>
            <a:ext cx="6819901" cy="4041250"/>
          </a:xfrm>
          <a:prstGeom prst="rect">
            <a:avLst/>
          </a:prstGeom>
          <a:noFill/>
          <a:ln>
            <a:noFill/>
          </a:ln>
        </p:spPr>
      </p:pic>
      <p:sp>
        <p:nvSpPr>
          <p:cNvPr id="1248" name="Google Shape;1248;p116"/>
          <p:cNvSpPr txBox="1">
            <a:spLocks noGrp="1"/>
          </p:cNvSpPr>
          <p:nvPr>
            <p:ph type="title"/>
          </p:nvPr>
        </p:nvSpPr>
        <p:spPr>
          <a:xfrm>
            <a:off x="609600" y="213249"/>
            <a:ext cx="7886700" cy="1104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Optimistic Closure</a:t>
            </a:r>
            <a:endParaRPr/>
          </a:p>
        </p:txBody>
      </p:sp>
      <p:sp>
        <p:nvSpPr>
          <p:cNvPr id="1249" name="Google Shape;1249;p116"/>
          <p:cNvSpPr txBox="1"/>
          <p:nvPr/>
        </p:nvSpPr>
        <p:spPr>
          <a:xfrm>
            <a:off x="2743200" y="1524000"/>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250" name="Google Shape;1250;p116"/>
          <p:cNvSpPr txBox="1"/>
          <p:nvPr/>
        </p:nvSpPr>
        <p:spPr>
          <a:xfrm>
            <a:off x="1752600" y="1714500"/>
            <a:ext cx="56262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Verdana"/>
              <a:buNone/>
            </a:pPr>
            <a:r>
              <a:rPr lang="en" sz="2000" b="1" i="0" u="none" strike="noStrike" cap="none">
                <a:solidFill>
                  <a:schemeClr val="lt1"/>
                </a:solidFill>
                <a:latin typeface="Verdana"/>
                <a:ea typeface="Verdana"/>
                <a:cs typeface="Verdana"/>
                <a:sym typeface="Verdana"/>
              </a:rPr>
              <a:t>“In difficult times carry something beautiful in your heart”</a:t>
            </a:r>
            <a:endParaRPr sz="2000" b="1"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lt1"/>
              </a:buClr>
              <a:buSzPts val="2000"/>
              <a:buFont typeface="Verdana"/>
              <a:buNone/>
            </a:pPr>
            <a:r>
              <a:rPr lang="en" sz="2000" b="1" i="0" u="none" strike="noStrike" cap="none">
                <a:solidFill>
                  <a:schemeClr val="lt1"/>
                </a:solidFill>
                <a:latin typeface="Verdana"/>
                <a:ea typeface="Verdana"/>
                <a:cs typeface="Verdana"/>
                <a:sym typeface="Verdana"/>
              </a:rPr>
              <a:t>			-</a:t>
            </a:r>
            <a:r>
              <a:rPr lang="en" sz="1600" b="1" i="0" u="none" strike="noStrike" cap="none">
                <a:solidFill>
                  <a:schemeClr val="lt1"/>
                </a:solidFill>
                <a:latin typeface="Verdana"/>
                <a:ea typeface="Verdana"/>
                <a:cs typeface="Verdana"/>
                <a:sym typeface="Verdana"/>
              </a:rPr>
              <a:t>Blaise Pascal</a:t>
            </a:r>
            <a:endParaRPr sz="2000" b="1" i="0" u="none" strike="noStrike" cap="none">
              <a:solidFill>
                <a:schemeClr val="dk1"/>
              </a:solidFill>
              <a:latin typeface="Verdana"/>
              <a:ea typeface="Verdana"/>
              <a:cs typeface="Verdana"/>
              <a:sym typeface="Verdana"/>
            </a:endParaRPr>
          </a:p>
        </p:txBody>
      </p:sp>
      <p:sp>
        <p:nvSpPr>
          <p:cNvPr id="1251" name="Google Shape;1251;p116"/>
          <p:cNvSpPr txBox="1"/>
          <p:nvPr/>
        </p:nvSpPr>
        <p:spPr>
          <a:xfrm>
            <a:off x="4862370" y="3175000"/>
            <a:ext cx="2082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000"/>
              <a:buFont typeface="Arial"/>
              <a:buNone/>
            </a:pPr>
            <a:r>
              <a:rPr lang="en" sz="6000" b="1" i="0" u="none" strike="noStrike" cap="none">
                <a:solidFill>
                  <a:schemeClr val="lt1"/>
                </a:solidFill>
                <a:latin typeface="Arial"/>
                <a:ea typeface="Arial"/>
                <a:cs typeface="Arial"/>
                <a:sym typeface="Arial"/>
              </a:rPr>
              <a:t>hope</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Google Shape;1256;p117"/>
          <p:cNvPicPr preferRelativeResize="0"/>
          <p:nvPr/>
        </p:nvPicPr>
        <p:blipFill rotWithShape="1">
          <a:blip r:embed="rId3">
            <a:alphaModFix/>
          </a:blip>
          <a:srcRect/>
          <a:stretch/>
        </p:blipFill>
        <p:spPr>
          <a:xfrm>
            <a:off x="632599" y="1793961"/>
            <a:ext cx="4307374" cy="2821333"/>
          </a:xfrm>
          <a:prstGeom prst="rect">
            <a:avLst/>
          </a:prstGeom>
          <a:noFill/>
          <a:ln>
            <a:noFill/>
          </a:ln>
        </p:spPr>
      </p:pic>
      <p:sp>
        <p:nvSpPr>
          <p:cNvPr id="1257" name="Google Shape;1257;p117"/>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Evaluation</a:t>
            </a:r>
            <a:endParaRPr/>
          </a:p>
        </p:txBody>
      </p:sp>
      <p:sp>
        <p:nvSpPr>
          <p:cNvPr id="1258" name="Google Shape;1258;p117"/>
          <p:cNvSpPr txBox="1"/>
          <p:nvPr/>
        </p:nvSpPr>
        <p:spPr>
          <a:xfrm>
            <a:off x="580175" y="4952700"/>
            <a:ext cx="6734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1600" dirty="0">
                <a:latin typeface="Verdana"/>
                <a:ea typeface="Verdana"/>
                <a:cs typeface="Verdana"/>
                <a:sym typeface="Verdana"/>
              </a:rPr>
              <a:t>https://odu.co1.qualtrics.com/jfe/form/SV_ai2Ow1qZOaYcSHk</a:t>
            </a:r>
            <a:endParaRPr sz="1600" b="0" i="0" u="none" strike="noStrike" cap="none" dirty="0">
              <a:solidFill>
                <a:schemeClr val="dk1"/>
              </a:solidFill>
              <a:latin typeface="Verdana"/>
              <a:ea typeface="Verdana"/>
              <a:cs typeface="Verdana"/>
              <a:sym typeface="Verdana"/>
            </a:endParaRPr>
          </a:p>
        </p:txBody>
      </p:sp>
      <p:pic>
        <p:nvPicPr>
          <p:cNvPr id="1259" name="Google Shape;1259;p117"/>
          <p:cNvPicPr preferRelativeResize="0"/>
          <p:nvPr/>
        </p:nvPicPr>
        <p:blipFill rotWithShape="1">
          <a:blip r:embed="rId4">
            <a:alphaModFix/>
          </a:blip>
          <a:srcRect/>
          <a:stretch/>
        </p:blipFill>
        <p:spPr>
          <a:xfrm>
            <a:off x="5493428" y="1619775"/>
            <a:ext cx="2995525" cy="2995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p:nvPr/>
        </p:nvSpPr>
        <p:spPr>
          <a:xfrm>
            <a:off x="356975" y="3985250"/>
            <a:ext cx="5468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17" name="Google Shape;217;p15"/>
          <p:cNvSpPr txBox="1"/>
          <p:nvPr/>
        </p:nvSpPr>
        <p:spPr>
          <a:xfrm>
            <a:off x="6379758" y="5183162"/>
            <a:ext cx="23070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700"/>
              <a:buFont typeface="Verdana"/>
              <a:buNone/>
            </a:pPr>
            <a:r>
              <a:rPr lang="en" sz="700" b="0" i="0" u="sng" strike="noStrike" cap="none">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This Photo</a:t>
            </a:r>
            <a:r>
              <a:rPr lang="en" sz="700" b="0" i="0" u="none" strike="noStrike" cap="none">
                <a:solidFill>
                  <a:schemeClr val="dk1"/>
                </a:solidFill>
                <a:latin typeface="Verdana"/>
                <a:ea typeface="Verdana"/>
                <a:cs typeface="Verdana"/>
                <a:sym typeface="Verdana"/>
              </a:rPr>
              <a:t> by Unknown Author is licensed under </a:t>
            </a:r>
            <a:r>
              <a:rPr lang="en" sz="700" b="0" i="0" u="sng" strike="noStrike" cap="none">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CC BY-SA</a:t>
            </a:r>
            <a:endParaRPr sz="700" b="0" i="0" u="none" strike="noStrike" cap="none">
              <a:solidFill>
                <a:schemeClr val="dk1"/>
              </a:solidFill>
              <a:latin typeface="Verdana"/>
              <a:ea typeface="Verdana"/>
              <a:cs typeface="Verdana"/>
              <a:sym typeface="Verdana"/>
            </a:endParaRPr>
          </a:p>
        </p:txBody>
      </p:sp>
      <p:sp>
        <p:nvSpPr>
          <p:cNvPr id="218" name="Google Shape;218;p15"/>
          <p:cNvSpPr txBox="1"/>
          <p:nvPr/>
        </p:nvSpPr>
        <p:spPr>
          <a:xfrm>
            <a:off x="706150" y="3084708"/>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lt1"/>
              </a:buClr>
              <a:buSzPts val="2400"/>
              <a:buFont typeface="Verdana"/>
              <a:buNone/>
            </a:pPr>
            <a:r>
              <a:rPr lang="en" sz="2400" b="0" i="0" u="sng" strike="noStrike" cap="none">
                <a:solidFill>
                  <a:schemeClr val="lt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SCI 101 Review</a:t>
            </a:r>
            <a:endParaRPr sz="2400" b="0" i="0" u="none" strike="noStrike" cap="none">
              <a:solidFill>
                <a:schemeClr val="lt1"/>
              </a:solidFill>
              <a:latin typeface="Verdana"/>
              <a:ea typeface="Verdana"/>
              <a:cs typeface="Verdana"/>
              <a:sym typeface="Verdana"/>
            </a:endParaRPr>
          </a:p>
        </p:txBody>
      </p:sp>
      <p:pic>
        <p:nvPicPr>
          <p:cNvPr id="219" name="Google Shape;219;p15"/>
          <p:cNvPicPr preferRelativeResize="0"/>
          <p:nvPr/>
        </p:nvPicPr>
        <p:blipFill rotWithShape="1">
          <a:blip r:embed="rId6">
            <a:alphaModFix/>
          </a:blip>
          <a:srcRect/>
          <a:stretch/>
        </p:blipFill>
        <p:spPr>
          <a:xfrm>
            <a:off x="2840925" y="1372207"/>
            <a:ext cx="6279399" cy="4295416"/>
          </a:xfrm>
          <a:prstGeom prst="rect">
            <a:avLst/>
          </a:prstGeom>
          <a:noFill/>
          <a:ln>
            <a:noFill/>
          </a:ln>
        </p:spPr>
      </p:pic>
      <p:sp>
        <p:nvSpPr>
          <p:cNvPr id="220" name="Google Shape;220;p15"/>
          <p:cNvSpPr/>
          <p:nvPr/>
        </p:nvSpPr>
        <p:spPr>
          <a:xfrm>
            <a:off x="228600" y="5018958"/>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21" name="Google Shape;221;p15"/>
          <p:cNvPicPr preferRelativeResize="0"/>
          <p:nvPr/>
        </p:nvPicPr>
        <p:blipFill rotWithShape="1">
          <a:blip r:embed="rId7">
            <a:alphaModFix/>
          </a:blip>
          <a:srcRect/>
          <a:stretch/>
        </p:blipFill>
        <p:spPr>
          <a:xfrm>
            <a:off x="304800" y="1769850"/>
            <a:ext cx="2536125" cy="2542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8"/>
          <p:cNvPicPr preferRelativeResize="0"/>
          <p:nvPr/>
        </p:nvPicPr>
        <p:blipFill rotWithShape="1">
          <a:blip r:embed="rId3">
            <a:alphaModFix/>
          </a:blip>
          <a:srcRect/>
          <a:stretch/>
        </p:blipFill>
        <p:spPr>
          <a:xfrm>
            <a:off x="1340905" y="1333501"/>
            <a:ext cx="5385159" cy="3809999"/>
          </a:xfrm>
          <a:prstGeom prst="rect">
            <a:avLst/>
          </a:prstGeom>
          <a:noFill/>
          <a:ln>
            <a:noFill/>
          </a:ln>
        </p:spPr>
      </p:pic>
      <p:sp>
        <p:nvSpPr>
          <p:cNvPr id="228" name="Google Shape;228;p8"/>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360"/>
              </a:spcBef>
              <a:spcAft>
                <a:spcPts val="0"/>
              </a:spcAft>
              <a:buClr>
                <a:schemeClr val="dk1"/>
              </a:buClr>
              <a:buSzPct val="32351"/>
              <a:buFont typeface="Arial"/>
              <a:buNone/>
            </a:pPr>
            <a:r>
              <a:rPr lang="en" sz="3400"/>
              <a:t>We began with a </a:t>
            </a:r>
            <a:endParaRPr/>
          </a:p>
          <a:p>
            <a:pPr marL="0" lvl="0" indent="0" algn="ctr" rtl="0">
              <a:lnSpc>
                <a:spcPct val="90000"/>
              </a:lnSpc>
              <a:spcBef>
                <a:spcPts val="360"/>
              </a:spcBef>
              <a:spcAft>
                <a:spcPts val="0"/>
              </a:spcAft>
              <a:buClr>
                <a:schemeClr val="dk1"/>
              </a:buClr>
              <a:buSzPct val="32351"/>
              <a:buFont typeface="Arial"/>
              <a:buNone/>
            </a:pPr>
            <a:r>
              <a:rPr lang="en" sz="3400"/>
              <a:t>Systems Check</a:t>
            </a:r>
            <a:endParaRPr/>
          </a:p>
        </p:txBody>
      </p:sp>
      <p:sp>
        <p:nvSpPr>
          <p:cNvPr id="229" name="Google Shape;229;p8"/>
          <p:cNvSpPr/>
          <p:nvPr/>
        </p:nvSpPr>
        <p:spPr>
          <a:xfrm>
            <a:off x="228600" y="5018958"/>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9"/>
          <p:cNvSpPr/>
          <p:nvPr/>
        </p:nvSpPr>
        <p:spPr>
          <a:xfrm>
            <a:off x="2666975" y="2431036"/>
            <a:ext cx="3921900" cy="1394700"/>
          </a:xfrm>
          <a:prstGeom prst="ellipse">
            <a:avLst/>
          </a:prstGeom>
          <a:solidFill>
            <a:srgbClr val="FFFF00">
              <a:alpha val="4745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3600" b="0" i="0" u="none" strike="noStrike" cap="none">
                <a:solidFill>
                  <a:schemeClr val="dk1"/>
                </a:solidFill>
                <a:latin typeface="Verdana"/>
                <a:ea typeface="Verdana"/>
                <a:cs typeface="Verdana"/>
                <a:sym typeface="Verdana"/>
              </a:rPr>
              <a:t>Education System</a:t>
            </a:r>
            <a:endParaRPr sz="1400" b="0" i="0" u="none" strike="noStrike" cap="none">
              <a:solidFill>
                <a:srgbClr val="000000"/>
              </a:solidFill>
              <a:latin typeface="Arial"/>
              <a:ea typeface="Arial"/>
              <a:cs typeface="Arial"/>
              <a:sym typeface="Arial"/>
            </a:endParaRPr>
          </a:p>
        </p:txBody>
      </p:sp>
      <p:sp>
        <p:nvSpPr>
          <p:cNvPr id="235" name="Google Shape;235;p9"/>
          <p:cNvSpPr/>
          <p:nvPr/>
        </p:nvSpPr>
        <p:spPr>
          <a:xfrm>
            <a:off x="216351" y="2306531"/>
            <a:ext cx="2395500" cy="961800"/>
          </a:xfrm>
          <a:prstGeom prst="roundRect">
            <a:avLst>
              <a:gd name="adj" fmla="val 16667"/>
            </a:avLst>
          </a:prstGeom>
          <a:solidFill>
            <a:srgbClr val="A9DCF2">
              <a:alpha val="6509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9"/>
          <p:cNvSpPr/>
          <p:nvPr/>
        </p:nvSpPr>
        <p:spPr>
          <a:xfrm>
            <a:off x="3357050" y="1435450"/>
            <a:ext cx="2774100" cy="859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1" i="0" u="none" strike="noStrike" cap="none">
              <a:solidFill>
                <a:srgbClr val="000000"/>
              </a:solidFill>
              <a:latin typeface="Arial"/>
              <a:ea typeface="Arial"/>
              <a:cs typeface="Arial"/>
              <a:sym typeface="Arial"/>
            </a:endParaRPr>
          </a:p>
        </p:txBody>
      </p:sp>
      <p:sp>
        <p:nvSpPr>
          <p:cNvPr id="237" name="Google Shape;237;p9"/>
          <p:cNvSpPr txBox="1"/>
          <p:nvPr/>
        </p:nvSpPr>
        <p:spPr>
          <a:xfrm>
            <a:off x="5924001" y="5358007"/>
            <a:ext cx="3261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Verdana"/>
                <a:ea typeface="Verdana"/>
                <a:cs typeface="Verdana"/>
                <a:sym typeface="Verdana"/>
              </a:rPr>
              <a:t>Adapted COACHING FOR SYSTEMS CHANGE-PIERCE AND ST.MARTIN 2023</a:t>
            </a:r>
            <a:endParaRPr sz="1400" b="0" i="0" u="none" strike="noStrike" cap="none">
              <a:solidFill>
                <a:srgbClr val="000000"/>
              </a:solidFill>
              <a:latin typeface="Arial"/>
              <a:ea typeface="Arial"/>
              <a:cs typeface="Arial"/>
              <a:sym typeface="Arial"/>
            </a:endParaRPr>
          </a:p>
        </p:txBody>
      </p:sp>
      <p:sp>
        <p:nvSpPr>
          <p:cNvPr id="238" name="Google Shape;238;p9"/>
          <p:cNvSpPr/>
          <p:nvPr/>
        </p:nvSpPr>
        <p:spPr>
          <a:xfrm>
            <a:off x="6643926" y="2290383"/>
            <a:ext cx="2417100" cy="9684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1" i="0" u="none" strike="noStrike" cap="none">
              <a:solidFill>
                <a:srgbClr val="000000"/>
              </a:solidFill>
              <a:latin typeface="Arial"/>
              <a:ea typeface="Arial"/>
              <a:cs typeface="Arial"/>
              <a:sym typeface="Arial"/>
            </a:endParaRPr>
          </a:p>
        </p:txBody>
      </p:sp>
      <p:sp>
        <p:nvSpPr>
          <p:cNvPr id="239" name="Google Shape;239;p9"/>
          <p:cNvSpPr/>
          <p:nvPr/>
        </p:nvSpPr>
        <p:spPr>
          <a:xfrm>
            <a:off x="1215999" y="3835974"/>
            <a:ext cx="2421900" cy="1027500"/>
          </a:xfrm>
          <a:prstGeom prst="roundRect">
            <a:avLst>
              <a:gd name="adj" fmla="val 16667"/>
            </a:avLst>
          </a:prstGeom>
          <a:solidFill>
            <a:srgbClr val="8E7CC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900" b="0" i="0" u="none" strike="noStrike" cap="none">
                <a:solidFill>
                  <a:schemeClr val="dk1"/>
                </a:solidFill>
                <a:latin typeface="Verdana"/>
                <a:ea typeface="Verdana"/>
                <a:cs typeface="Verdana"/>
                <a:sym typeface="Verdana"/>
              </a:rPr>
              <a:t>PROCESSES AND PROCEDURES</a:t>
            </a:r>
            <a:endParaRPr sz="2100" b="1" i="0" u="none" strike="noStrike" cap="none">
              <a:solidFill>
                <a:srgbClr val="000000"/>
              </a:solidFill>
              <a:latin typeface="Arial"/>
              <a:ea typeface="Arial"/>
              <a:cs typeface="Arial"/>
              <a:sym typeface="Arial"/>
            </a:endParaRPr>
          </a:p>
        </p:txBody>
      </p:sp>
      <p:sp>
        <p:nvSpPr>
          <p:cNvPr id="240" name="Google Shape;240;p9"/>
          <p:cNvSpPr/>
          <p:nvPr/>
        </p:nvSpPr>
        <p:spPr>
          <a:xfrm>
            <a:off x="5593574" y="3813032"/>
            <a:ext cx="2507400" cy="1027500"/>
          </a:xfrm>
          <a:prstGeom prst="roundRect">
            <a:avLst>
              <a:gd name="adj" fmla="val 16667"/>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1" i="0" u="none" strike="noStrike" cap="none">
              <a:solidFill>
                <a:srgbClr val="000000"/>
              </a:solidFill>
              <a:latin typeface="Arial"/>
              <a:ea typeface="Arial"/>
              <a:cs typeface="Arial"/>
              <a:sym typeface="Arial"/>
            </a:endParaRPr>
          </a:p>
        </p:txBody>
      </p:sp>
      <p:sp>
        <p:nvSpPr>
          <p:cNvPr id="241" name="Google Shape;241;p9"/>
          <p:cNvSpPr txBox="1"/>
          <p:nvPr/>
        </p:nvSpPr>
        <p:spPr>
          <a:xfrm>
            <a:off x="1521304" y="242113"/>
            <a:ext cx="5974500" cy="767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369"/>
              </a:buClr>
              <a:buSzPts val="3200"/>
              <a:buFont typeface="Calibri"/>
              <a:buNone/>
            </a:pPr>
            <a:endParaRPr sz="3100" b="1" i="1" u="none" strike="noStrike" cap="none">
              <a:solidFill>
                <a:schemeClr val="dk1"/>
              </a:solidFill>
              <a:latin typeface="Verdana"/>
              <a:ea typeface="Verdana"/>
              <a:cs typeface="Verdana"/>
              <a:sym typeface="Verdana"/>
            </a:endParaRPr>
          </a:p>
        </p:txBody>
      </p:sp>
      <p:sp>
        <p:nvSpPr>
          <p:cNvPr id="242" name="Google Shape;242;p9"/>
          <p:cNvSpPr txBox="1"/>
          <p:nvPr/>
        </p:nvSpPr>
        <p:spPr>
          <a:xfrm>
            <a:off x="3534200" y="1523888"/>
            <a:ext cx="2303100" cy="5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100"/>
              <a:buFont typeface="Verdana"/>
              <a:buNone/>
            </a:pPr>
            <a:r>
              <a:rPr lang="en" sz="2100" b="0" i="0" u="none" strike="noStrike" cap="none">
                <a:solidFill>
                  <a:schemeClr val="dk1"/>
                </a:solidFill>
                <a:latin typeface="Verdana"/>
                <a:ea typeface="Verdana"/>
                <a:cs typeface="Verdana"/>
                <a:sym typeface="Verdana"/>
              </a:rPr>
              <a:t>HUMAN RESOURCES</a:t>
            </a:r>
            <a:endParaRPr sz="2100" b="0" i="0" u="none" strike="noStrike" cap="none">
              <a:solidFill>
                <a:schemeClr val="dk1"/>
              </a:solidFill>
              <a:latin typeface="Verdana"/>
              <a:ea typeface="Verdana"/>
              <a:cs typeface="Verdana"/>
              <a:sym typeface="Verdana"/>
            </a:endParaRPr>
          </a:p>
        </p:txBody>
      </p:sp>
      <p:sp>
        <p:nvSpPr>
          <p:cNvPr id="243" name="Google Shape;243;p9"/>
          <p:cNvSpPr txBox="1"/>
          <p:nvPr/>
        </p:nvSpPr>
        <p:spPr>
          <a:xfrm>
            <a:off x="6777722" y="2324313"/>
            <a:ext cx="2149500" cy="78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900"/>
              <a:buFont typeface="Verdana"/>
              <a:buNone/>
            </a:pPr>
            <a:r>
              <a:rPr lang="en" sz="1900" b="0" i="0" u="none" strike="noStrike" cap="none">
                <a:solidFill>
                  <a:schemeClr val="dk1"/>
                </a:solidFill>
                <a:latin typeface="Verdana"/>
                <a:ea typeface="Verdana"/>
                <a:cs typeface="Verdana"/>
                <a:sym typeface="Verdana"/>
              </a:rPr>
              <a:t>FISCAL RESOURCES</a:t>
            </a:r>
            <a:endParaRPr sz="1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900"/>
              <a:buFont typeface="Verdana"/>
              <a:buNone/>
            </a:pPr>
            <a:r>
              <a:rPr lang="en" sz="1900" b="0" i="0" u="none" strike="noStrike" cap="none">
                <a:solidFill>
                  <a:schemeClr val="dk1"/>
                </a:solidFill>
                <a:latin typeface="Verdana"/>
                <a:ea typeface="Verdana"/>
                <a:cs typeface="Verdana"/>
                <a:sym typeface="Verdana"/>
              </a:rPr>
              <a:t>      $$$$$$</a:t>
            </a:r>
            <a:endParaRPr sz="1900" b="0" i="0" u="none" strike="noStrike" cap="none">
              <a:solidFill>
                <a:schemeClr val="dk1"/>
              </a:solidFill>
              <a:latin typeface="Verdana"/>
              <a:ea typeface="Verdana"/>
              <a:cs typeface="Verdana"/>
              <a:sym typeface="Verdana"/>
            </a:endParaRPr>
          </a:p>
        </p:txBody>
      </p:sp>
      <p:sp>
        <p:nvSpPr>
          <p:cNvPr id="244" name="Google Shape;244;p9"/>
          <p:cNvSpPr txBox="1"/>
          <p:nvPr/>
        </p:nvSpPr>
        <p:spPr>
          <a:xfrm>
            <a:off x="5734313" y="4040998"/>
            <a:ext cx="21183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900"/>
              <a:buFont typeface="Verdana"/>
              <a:buNone/>
            </a:pPr>
            <a:r>
              <a:rPr lang="en" sz="1900" b="0" i="0" u="none" strike="noStrike" cap="none">
                <a:solidFill>
                  <a:schemeClr val="dk1"/>
                </a:solidFill>
                <a:latin typeface="Verdana"/>
                <a:ea typeface="Verdana"/>
                <a:cs typeface="Verdana"/>
                <a:sym typeface="Verdana"/>
              </a:rPr>
              <a:t>POLICIES AND REGULATIONS</a:t>
            </a:r>
            <a:endParaRPr sz="2100" b="0" i="0" u="none" strike="noStrike" cap="none">
              <a:solidFill>
                <a:schemeClr val="dk1"/>
              </a:solidFill>
              <a:latin typeface="Verdana"/>
              <a:ea typeface="Verdana"/>
              <a:cs typeface="Verdana"/>
              <a:sym typeface="Verdana"/>
            </a:endParaRPr>
          </a:p>
        </p:txBody>
      </p:sp>
      <p:sp>
        <p:nvSpPr>
          <p:cNvPr id="245" name="Google Shape;245;p9"/>
          <p:cNvSpPr txBox="1"/>
          <p:nvPr/>
        </p:nvSpPr>
        <p:spPr>
          <a:xfrm>
            <a:off x="239542" y="2431036"/>
            <a:ext cx="2187300" cy="58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100"/>
              <a:buFont typeface="Verdana"/>
              <a:buNone/>
            </a:pPr>
            <a:r>
              <a:rPr lang="en" sz="2100" b="0" i="0" u="none" strike="noStrike" cap="none">
                <a:solidFill>
                  <a:schemeClr val="dk1"/>
                </a:solidFill>
                <a:latin typeface="Verdana"/>
                <a:ea typeface="Verdana"/>
                <a:cs typeface="Verdana"/>
                <a:sym typeface="Verdana"/>
              </a:rPr>
              <a:t>MATERIAL RESOURCES</a:t>
            </a:r>
            <a:endParaRPr sz="2100" b="0" i="0" u="none" strike="noStrike" cap="none">
              <a:solidFill>
                <a:schemeClr val="dk1"/>
              </a:solidFill>
              <a:latin typeface="Verdana"/>
              <a:ea typeface="Verdana"/>
              <a:cs typeface="Verdana"/>
              <a:sym typeface="Verdana"/>
            </a:endParaRPr>
          </a:p>
        </p:txBody>
      </p:sp>
      <p:sp>
        <p:nvSpPr>
          <p:cNvPr id="246" name="Google Shape;246;p9"/>
          <p:cNvSpPr txBox="1">
            <a:spLocks noGrp="1"/>
          </p:cNvSpPr>
          <p:nvPr>
            <p:ph type="title"/>
          </p:nvPr>
        </p:nvSpPr>
        <p:spPr>
          <a:xfrm>
            <a:off x="565200" y="157438"/>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3369"/>
              </a:buClr>
              <a:buSzPts val="3200"/>
              <a:buFont typeface="Calibri"/>
              <a:buNone/>
            </a:pPr>
            <a:r>
              <a:rPr lang="en" sz="3100">
                <a:latin typeface="Arial"/>
                <a:ea typeface="Arial"/>
                <a:cs typeface="Arial"/>
                <a:sym typeface="Arial"/>
              </a:rPr>
              <a:t>COMPONENTS OF A SYSTEM</a:t>
            </a:r>
            <a:endParaRPr sz="3100">
              <a:latin typeface="Arial"/>
              <a:ea typeface="Arial"/>
              <a:cs typeface="Arial"/>
              <a:sym typeface="Arial"/>
            </a:endParaRPr>
          </a:p>
          <a:p>
            <a:pPr marL="0" lvl="0" indent="0" algn="ctr" rtl="0">
              <a:lnSpc>
                <a:spcPct val="90000"/>
              </a:lnSpc>
              <a:spcBef>
                <a:spcPts val="0"/>
              </a:spcBef>
              <a:spcAft>
                <a:spcPts val="0"/>
              </a:spcAft>
              <a:buClr>
                <a:srgbClr val="003369"/>
              </a:buClr>
              <a:buSzPts val="3200"/>
              <a:buFont typeface="Calibri"/>
              <a:buNone/>
            </a:pPr>
            <a:r>
              <a:rPr lang="en" sz="3100">
                <a:latin typeface="Arial"/>
                <a:ea typeface="Arial"/>
                <a:cs typeface="Arial"/>
                <a:sym typeface="Arial"/>
              </a:rPr>
              <a:t>      A constellation of parts. </a:t>
            </a:r>
            <a:endParaRPr sz="31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add0c7cd33_3_177"/>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
              <a:t>Goals</a:t>
            </a:r>
            <a:endParaRPr/>
          </a:p>
        </p:txBody>
      </p:sp>
      <p:sp>
        <p:nvSpPr>
          <p:cNvPr id="253" name="Google Shape;253;g2add0c7cd33_3_177"/>
          <p:cNvSpPr/>
          <p:nvPr/>
        </p:nvSpPr>
        <p:spPr>
          <a:xfrm>
            <a:off x="1480950" y="1657400"/>
            <a:ext cx="2060700" cy="1823400"/>
          </a:xfrm>
          <a:prstGeom prst="round2DiagRect">
            <a:avLst>
              <a:gd name="adj1" fmla="val 16667"/>
              <a:gd name="adj2" fmla="val 0"/>
            </a:avLst>
          </a:prstGeom>
          <a:solidFill>
            <a:srgbClr val="939598"/>
          </a:solidFill>
          <a:ln w="28575" cap="flat" cmpd="sng">
            <a:solidFill>
              <a:srgbClr val="193F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193F70"/>
                </a:solidFill>
                <a:latin typeface="Arial"/>
                <a:ea typeface="Arial"/>
                <a:cs typeface="Arial"/>
                <a:sym typeface="Arial"/>
              </a:rPr>
              <a:t>Improve Division Systems &amp; Build Local Capacity</a:t>
            </a:r>
            <a:endParaRPr sz="2400" b="1" i="0" u="none" strike="noStrike" cap="none">
              <a:solidFill>
                <a:srgbClr val="193F70"/>
              </a:solidFill>
              <a:latin typeface="Arial"/>
              <a:ea typeface="Arial"/>
              <a:cs typeface="Arial"/>
              <a:sym typeface="Arial"/>
            </a:endParaRPr>
          </a:p>
        </p:txBody>
      </p:sp>
      <p:sp>
        <p:nvSpPr>
          <p:cNvPr id="254" name="Google Shape;254;g2add0c7cd33_3_177"/>
          <p:cNvSpPr/>
          <p:nvPr/>
        </p:nvSpPr>
        <p:spPr>
          <a:xfrm>
            <a:off x="5602350" y="1580525"/>
            <a:ext cx="2060700" cy="1900200"/>
          </a:xfrm>
          <a:prstGeom prst="round2DiagRect">
            <a:avLst>
              <a:gd name="adj1" fmla="val 16667"/>
              <a:gd name="adj2" fmla="val 0"/>
            </a:avLst>
          </a:prstGeom>
          <a:solidFill>
            <a:srgbClr val="939598"/>
          </a:solidFill>
          <a:ln w="28575" cap="flat" cmpd="sng">
            <a:solidFill>
              <a:srgbClr val="193F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193F70"/>
                </a:solidFill>
                <a:latin typeface="Arial"/>
                <a:ea typeface="Arial"/>
                <a:cs typeface="Arial"/>
                <a:sym typeface="Arial"/>
              </a:rPr>
              <a:t>Improve PreK-12 classroom &amp; school Systems &amp; Practices</a:t>
            </a:r>
            <a:endParaRPr sz="2100" b="1" i="0" u="none" strike="noStrike" cap="none">
              <a:solidFill>
                <a:srgbClr val="193F70"/>
              </a:solidFill>
              <a:latin typeface="Arial"/>
              <a:ea typeface="Arial"/>
              <a:cs typeface="Arial"/>
              <a:sym typeface="Arial"/>
            </a:endParaRPr>
          </a:p>
        </p:txBody>
      </p:sp>
      <p:sp>
        <p:nvSpPr>
          <p:cNvPr id="255" name="Google Shape;255;g2add0c7cd33_3_177"/>
          <p:cNvSpPr/>
          <p:nvPr/>
        </p:nvSpPr>
        <p:spPr>
          <a:xfrm>
            <a:off x="3541650" y="4378458"/>
            <a:ext cx="2060700" cy="1130400"/>
          </a:xfrm>
          <a:prstGeom prst="round2DiagRect">
            <a:avLst>
              <a:gd name="adj1" fmla="val 16667"/>
              <a:gd name="adj2" fmla="val 0"/>
            </a:avLst>
          </a:prstGeom>
          <a:solidFill>
            <a:srgbClr val="939598"/>
          </a:solidFill>
          <a:ln w="28575" cap="flat" cmpd="sng">
            <a:solidFill>
              <a:srgbClr val="193F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193F70"/>
                </a:solidFill>
                <a:latin typeface="Arial"/>
                <a:ea typeface="Arial"/>
                <a:cs typeface="Arial"/>
                <a:sym typeface="Arial"/>
              </a:rPr>
              <a:t>Improve Student Outcomes</a:t>
            </a:r>
            <a:endParaRPr sz="2500" b="1" i="0" u="none" strike="noStrike" cap="none">
              <a:solidFill>
                <a:srgbClr val="193F70"/>
              </a:solidFill>
              <a:latin typeface="Arial"/>
              <a:ea typeface="Arial"/>
              <a:cs typeface="Arial"/>
              <a:sym typeface="Arial"/>
            </a:endParaRPr>
          </a:p>
        </p:txBody>
      </p:sp>
      <p:grpSp>
        <p:nvGrpSpPr>
          <p:cNvPr id="256" name="Google Shape;256;g2add0c7cd33_3_177"/>
          <p:cNvGrpSpPr/>
          <p:nvPr/>
        </p:nvGrpSpPr>
        <p:grpSpPr>
          <a:xfrm>
            <a:off x="4017769" y="2190148"/>
            <a:ext cx="1500841" cy="744814"/>
            <a:chOff x="3833994" y="2706220"/>
            <a:chExt cx="1500841" cy="893813"/>
          </a:xfrm>
        </p:grpSpPr>
        <p:grpSp>
          <p:nvGrpSpPr>
            <p:cNvPr id="257" name="Google Shape;257;g2add0c7cd33_3_177"/>
            <p:cNvGrpSpPr/>
            <p:nvPr/>
          </p:nvGrpSpPr>
          <p:grpSpPr>
            <a:xfrm>
              <a:off x="3961983" y="2706220"/>
              <a:ext cx="1372852" cy="893813"/>
              <a:chOff x="4858109" y="2631368"/>
              <a:chExt cx="316442" cy="315000"/>
            </a:xfrm>
          </p:grpSpPr>
          <p:sp>
            <p:nvSpPr>
              <p:cNvPr id="258" name="Google Shape;258;g2add0c7cd33_3_17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add0c7cd33_3_177"/>
              <p:cNvSpPr/>
              <p:nvPr/>
            </p:nvSpPr>
            <p:spPr>
              <a:xfrm>
                <a:off x="4858109" y="2739300"/>
                <a:ext cx="239100" cy="990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
          <p:nvSpPr>
            <p:cNvPr id="260" name="Google Shape;260;g2add0c7cd33_3_177"/>
            <p:cNvSpPr/>
            <p:nvPr/>
          </p:nvSpPr>
          <p:spPr>
            <a:xfrm rot="10796023">
              <a:off x="3834156" y="3012563"/>
              <a:ext cx="1037401" cy="2811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grpSp>
        <p:nvGrpSpPr>
          <p:cNvPr id="261" name="Google Shape;261;g2add0c7cd33_3_177"/>
          <p:cNvGrpSpPr/>
          <p:nvPr/>
        </p:nvGrpSpPr>
        <p:grpSpPr>
          <a:xfrm rot="2858619">
            <a:off x="3239658" y="3556879"/>
            <a:ext cx="1182648" cy="668174"/>
            <a:chOff x="3833994" y="2706220"/>
            <a:chExt cx="1500841" cy="893813"/>
          </a:xfrm>
        </p:grpSpPr>
        <p:grpSp>
          <p:nvGrpSpPr>
            <p:cNvPr id="262" name="Google Shape;262;g2add0c7cd33_3_177"/>
            <p:cNvGrpSpPr/>
            <p:nvPr/>
          </p:nvGrpSpPr>
          <p:grpSpPr>
            <a:xfrm>
              <a:off x="3961983" y="2706220"/>
              <a:ext cx="1372852" cy="893813"/>
              <a:chOff x="4858109" y="2631368"/>
              <a:chExt cx="316442" cy="315000"/>
            </a:xfrm>
          </p:grpSpPr>
          <p:sp>
            <p:nvSpPr>
              <p:cNvPr id="263" name="Google Shape;263;g2add0c7cd33_3_17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2add0c7cd33_3_177"/>
              <p:cNvSpPr/>
              <p:nvPr/>
            </p:nvSpPr>
            <p:spPr>
              <a:xfrm>
                <a:off x="4858109" y="2739300"/>
                <a:ext cx="239100" cy="990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
          <p:nvSpPr>
            <p:cNvPr id="265" name="Google Shape;265;g2add0c7cd33_3_177"/>
            <p:cNvSpPr/>
            <p:nvPr/>
          </p:nvSpPr>
          <p:spPr>
            <a:xfrm rot="10796023">
              <a:off x="3834156" y="3012563"/>
              <a:ext cx="1037401" cy="2811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grpSp>
        <p:nvGrpSpPr>
          <p:cNvPr id="266" name="Google Shape;266;g2add0c7cd33_3_177"/>
          <p:cNvGrpSpPr/>
          <p:nvPr/>
        </p:nvGrpSpPr>
        <p:grpSpPr>
          <a:xfrm rot="-3677995">
            <a:off x="5065087" y="3568605"/>
            <a:ext cx="850322" cy="644734"/>
            <a:chOff x="3833994" y="2706207"/>
            <a:chExt cx="1262665" cy="772935"/>
          </a:xfrm>
        </p:grpSpPr>
        <p:grpSp>
          <p:nvGrpSpPr>
            <p:cNvPr id="267" name="Google Shape;267;g2add0c7cd33_3_177"/>
            <p:cNvGrpSpPr/>
            <p:nvPr/>
          </p:nvGrpSpPr>
          <p:grpSpPr>
            <a:xfrm>
              <a:off x="3961983" y="2706207"/>
              <a:ext cx="1134676" cy="772935"/>
              <a:chOff x="4858109" y="2631364"/>
              <a:chExt cx="261543" cy="272400"/>
            </a:xfrm>
          </p:grpSpPr>
          <p:sp>
            <p:nvSpPr>
              <p:cNvPr id="268" name="Google Shape;268;g2add0c7cd33_3_177"/>
              <p:cNvSpPr/>
              <p:nvPr/>
            </p:nvSpPr>
            <p:spPr>
              <a:xfrm>
                <a:off x="4859552" y="2631364"/>
                <a:ext cx="260100" cy="27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add0c7cd33_3_177"/>
              <p:cNvSpPr/>
              <p:nvPr/>
            </p:nvSpPr>
            <p:spPr>
              <a:xfrm>
                <a:off x="4858109" y="2739300"/>
                <a:ext cx="239100" cy="990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
          <p:nvSpPr>
            <p:cNvPr id="270" name="Google Shape;270;g2add0c7cd33_3_177"/>
            <p:cNvSpPr/>
            <p:nvPr/>
          </p:nvSpPr>
          <p:spPr>
            <a:xfrm rot="10796023">
              <a:off x="3834156" y="3012563"/>
              <a:ext cx="1037401" cy="2811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0feaf8a1e7_1_0"/>
          <p:cNvSpPr txBox="1">
            <a:spLocks noGrp="1"/>
          </p:cNvSpPr>
          <p:nvPr>
            <p:ph type="title"/>
          </p:nvPr>
        </p:nvSpPr>
        <p:spPr>
          <a:xfrm>
            <a:off x="228600" y="158750"/>
            <a:ext cx="8686800" cy="9849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
              <a:t>The Three Principles that Guide Systems Work</a:t>
            </a:r>
            <a:endParaRPr/>
          </a:p>
        </p:txBody>
      </p:sp>
      <p:sp>
        <p:nvSpPr>
          <p:cNvPr id="277" name="Google Shape;277;g30feaf8a1e7_1_0"/>
          <p:cNvSpPr txBox="1">
            <a:spLocks noGrp="1"/>
          </p:cNvSpPr>
          <p:nvPr>
            <p:ph type="body" idx="1"/>
          </p:nvPr>
        </p:nvSpPr>
        <p:spPr>
          <a:xfrm>
            <a:off x="457200" y="1333500"/>
            <a:ext cx="4037700" cy="984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56250"/>
              <a:buNone/>
            </a:pPr>
            <a:endParaRPr/>
          </a:p>
          <a:p>
            <a:pPr marL="0" lvl="0" indent="0" algn="l" rtl="0">
              <a:lnSpc>
                <a:spcPct val="90000"/>
              </a:lnSpc>
              <a:spcBef>
                <a:spcPts val="1000"/>
              </a:spcBef>
              <a:spcAft>
                <a:spcPts val="0"/>
              </a:spcAft>
              <a:buSzPct val="56250"/>
              <a:buNone/>
            </a:pPr>
            <a:endParaRPr/>
          </a:p>
          <a:p>
            <a:pPr marL="0" lvl="0" indent="0" algn="l" rtl="0">
              <a:lnSpc>
                <a:spcPct val="90000"/>
              </a:lnSpc>
              <a:spcBef>
                <a:spcPts val="1000"/>
              </a:spcBef>
              <a:spcAft>
                <a:spcPts val="0"/>
              </a:spcAft>
              <a:buSzPct val="56250"/>
              <a:buNone/>
            </a:pPr>
            <a:endParaRPr/>
          </a:p>
        </p:txBody>
      </p:sp>
      <p:pic>
        <p:nvPicPr>
          <p:cNvPr id="278" name="Google Shape;278;g30feaf8a1e7_1_0"/>
          <p:cNvPicPr preferRelativeResize="0"/>
          <p:nvPr/>
        </p:nvPicPr>
        <p:blipFill rotWithShape="1">
          <a:blip r:embed="rId3">
            <a:alphaModFix/>
          </a:blip>
          <a:srcRect/>
          <a:stretch/>
        </p:blipFill>
        <p:spPr>
          <a:xfrm>
            <a:off x="5076225" y="1682798"/>
            <a:ext cx="3969849" cy="2808650"/>
          </a:xfrm>
          <a:prstGeom prst="rect">
            <a:avLst/>
          </a:prstGeom>
          <a:noFill/>
          <a:ln>
            <a:noFill/>
          </a:ln>
        </p:spPr>
      </p:pic>
      <p:sp>
        <p:nvSpPr>
          <p:cNvPr id="279" name="Google Shape;279;g30feaf8a1e7_1_0"/>
          <p:cNvSpPr txBox="1"/>
          <p:nvPr/>
        </p:nvSpPr>
        <p:spPr>
          <a:xfrm>
            <a:off x="228600" y="1554825"/>
            <a:ext cx="4772100" cy="36900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90000"/>
              </a:lnSpc>
              <a:spcBef>
                <a:spcPts val="1000"/>
              </a:spcBef>
              <a:spcAft>
                <a:spcPts val="0"/>
              </a:spcAft>
              <a:buClr>
                <a:schemeClr val="dk1"/>
              </a:buClr>
              <a:buSzPts val="2400"/>
              <a:buFont typeface="Verdana"/>
              <a:buAutoNum type="arabicPeriod"/>
            </a:pPr>
            <a:r>
              <a:rPr lang="en" sz="2400" b="0" i="0" u="none" strike="noStrike" cap="none">
                <a:solidFill>
                  <a:schemeClr val="dk1"/>
                </a:solidFill>
                <a:latin typeface="Verdana"/>
                <a:ea typeface="Verdana"/>
                <a:cs typeface="Verdana"/>
                <a:sym typeface="Verdana"/>
              </a:rPr>
              <a:t>Understand the system to understand outcomes.</a:t>
            </a:r>
            <a:endParaRPr sz="2400" b="0" i="0" u="none" strike="noStrike" cap="none">
              <a:solidFill>
                <a:schemeClr val="dk1"/>
              </a:solidFill>
              <a:latin typeface="Verdana"/>
              <a:ea typeface="Verdana"/>
              <a:cs typeface="Verdana"/>
              <a:sym typeface="Verdana"/>
            </a:endParaRPr>
          </a:p>
          <a:p>
            <a:pPr marL="457200" marR="0" lvl="0" indent="0" algn="l" rtl="0">
              <a:lnSpc>
                <a:spcPct val="90000"/>
              </a:lnSpc>
              <a:spcBef>
                <a:spcPts val="1000"/>
              </a:spcBef>
              <a:spcAft>
                <a:spcPts val="0"/>
              </a:spcAft>
              <a:buNone/>
            </a:pPr>
            <a:endParaRPr sz="2400">
              <a:solidFill>
                <a:schemeClr val="dk1"/>
              </a:solidFill>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Font typeface="Verdana"/>
              <a:buAutoNum type="arabicPeriod"/>
            </a:pPr>
            <a:r>
              <a:rPr lang="en" sz="2400">
                <a:solidFill>
                  <a:schemeClr val="dk1"/>
                </a:solidFill>
                <a:latin typeface="Verdana"/>
                <a:ea typeface="Verdana"/>
                <a:cs typeface="Verdana"/>
                <a:sym typeface="Verdana"/>
              </a:rPr>
              <a:t>Systems-level change is an intentional and continuous process.</a:t>
            </a:r>
            <a:endParaRPr sz="2400">
              <a:solidFill>
                <a:schemeClr val="dk1"/>
              </a:solidFill>
              <a:latin typeface="Verdana"/>
              <a:ea typeface="Verdana"/>
              <a:cs typeface="Verdana"/>
              <a:sym typeface="Verdana"/>
            </a:endParaRPr>
          </a:p>
          <a:p>
            <a:pPr marL="457200" lvl="0" indent="0" algn="l" rtl="0">
              <a:lnSpc>
                <a:spcPct val="90000"/>
              </a:lnSpc>
              <a:spcBef>
                <a:spcPts val="1000"/>
              </a:spcBef>
              <a:spcAft>
                <a:spcPts val="0"/>
              </a:spcAft>
              <a:buNone/>
            </a:pPr>
            <a:endParaRPr sz="2400">
              <a:solidFill>
                <a:schemeClr val="dk1"/>
              </a:solidFill>
              <a:latin typeface="Verdana"/>
              <a:ea typeface="Verdana"/>
              <a:cs typeface="Verdana"/>
              <a:sym typeface="Verdana"/>
            </a:endParaRPr>
          </a:p>
          <a:p>
            <a:pPr marL="457200" lvl="0" indent="-381000" algn="l" rtl="0">
              <a:lnSpc>
                <a:spcPct val="90000"/>
              </a:lnSpc>
              <a:spcBef>
                <a:spcPts val="1000"/>
              </a:spcBef>
              <a:spcAft>
                <a:spcPts val="0"/>
              </a:spcAft>
              <a:buClr>
                <a:schemeClr val="dk1"/>
              </a:buClr>
              <a:buSzPts val="2400"/>
              <a:buFont typeface="Verdana"/>
              <a:buAutoNum type="arabicPeriod"/>
            </a:pPr>
            <a:r>
              <a:rPr lang="en" sz="2400">
                <a:solidFill>
                  <a:schemeClr val="dk1"/>
                </a:solidFill>
                <a:latin typeface="Verdana"/>
                <a:ea typeface="Verdana"/>
                <a:cs typeface="Verdana"/>
                <a:sym typeface="Verdana"/>
              </a:rPr>
              <a:t>Systems-level change is an adaptive challenge.</a:t>
            </a:r>
            <a:endParaRPr sz="24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0f8b00f97e_0_1690"/>
          <p:cNvSpPr txBox="1">
            <a:spLocks noGrp="1"/>
          </p:cNvSpPr>
          <p:nvPr>
            <p:ph type="title"/>
          </p:nvPr>
        </p:nvSpPr>
        <p:spPr>
          <a:xfrm>
            <a:off x="628650" y="253559"/>
            <a:ext cx="7886700" cy="920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 sz="2700" b="1"/>
              <a:t>2024-5 </a:t>
            </a:r>
            <a:r>
              <a:rPr lang="en" sz="2700"/>
              <a:t>Systems Coaching Institute 102</a:t>
            </a:r>
            <a:br>
              <a:rPr lang="en" sz="2700"/>
            </a:br>
            <a:r>
              <a:rPr lang="en" sz="2700"/>
              <a:t>Learning Intentions</a:t>
            </a:r>
            <a:endParaRPr sz="3300"/>
          </a:p>
        </p:txBody>
      </p:sp>
      <p:sp>
        <p:nvSpPr>
          <p:cNvPr id="285" name="Google Shape;285;g30f8b00f97e_0_1690"/>
          <p:cNvSpPr txBox="1">
            <a:spLocks noGrp="1"/>
          </p:cNvSpPr>
          <p:nvPr>
            <p:ph type="body" idx="4294967295"/>
          </p:nvPr>
        </p:nvSpPr>
        <p:spPr>
          <a:xfrm>
            <a:off x="122850" y="1173950"/>
            <a:ext cx="8898300" cy="4353600"/>
          </a:xfrm>
          <a:prstGeom prst="rect">
            <a:avLst/>
          </a:prstGeom>
          <a:noFill/>
          <a:ln>
            <a:noFill/>
          </a:ln>
        </p:spPr>
        <p:txBody>
          <a:bodyPr spcFirstLastPara="1" wrap="square" lIns="91425" tIns="45700" rIns="91425" bIns="45700" anchor="t" anchorCtr="0">
            <a:noAutofit/>
          </a:bodyPr>
          <a:lstStyle/>
          <a:p>
            <a:pPr marL="228600" lvl="0" indent="-193675" algn="l" rtl="0">
              <a:lnSpc>
                <a:spcPct val="100000"/>
              </a:lnSpc>
              <a:spcBef>
                <a:spcPts val="0"/>
              </a:spcBef>
              <a:spcAft>
                <a:spcPts val="0"/>
              </a:spcAft>
              <a:buClr>
                <a:schemeClr val="dk1"/>
              </a:buClr>
              <a:buSzPts val="550"/>
              <a:buNone/>
            </a:pPr>
            <a:r>
              <a:rPr lang="en" sz="1800" b="1">
                <a:solidFill>
                  <a:srgbClr val="000000"/>
                </a:solidFill>
                <a:highlight>
                  <a:srgbClr val="FFF2CC"/>
                </a:highlight>
              </a:rPr>
              <a:t>Day 1 </a:t>
            </a:r>
            <a:endParaRPr sz="1800" b="1">
              <a:solidFill>
                <a:srgbClr val="000000"/>
              </a:solidFill>
              <a:highlight>
                <a:srgbClr val="FFF2CC"/>
              </a:highlight>
            </a:endParaRPr>
          </a:p>
          <a:p>
            <a:pPr marL="457200" lvl="0" indent="-342900" algn="l" rtl="0">
              <a:spcBef>
                <a:spcPts val="0"/>
              </a:spcBef>
              <a:spcAft>
                <a:spcPts val="0"/>
              </a:spcAft>
              <a:buSzPts val="1800"/>
              <a:buChar char="•"/>
            </a:pPr>
            <a:r>
              <a:rPr lang="en" sz="1800"/>
              <a:t>Utilize the 3 key principles that guide systems coaching</a:t>
            </a:r>
            <a:endParaRPr sz="1800">
              <a:solidFill>
                <a:srgbClr val="000000"/>
              </a:solidFill>
            </a:endParaRPr>
          </a:p>
          <a:p>
            <a:pPr marL="457200" lvl="0" indent="-342900" algn="l" rtl="0">
              <a:lnSpc>
                <a:spcPct val="100000"/>
              </a:lnSpc>
              <a:spcBef>
                <a:spcPts val="0"/>
              </a:spcBef>
              <a:spcAft>
                <a:spcPts val="0"/>
              </a:spcAft>
              <a:buClr>
                <a:srgbClr val="000000"/>
              </a:buClr>
              <a:buSzPts val="1800"/>
              <a:buChar char="•"/>
            </a:pPr>
            <a:r>
              <a:rPr lang="en" sz="1800">
                <a:solidFill>
                  <a:srgbClr val="000000"/>
                </a:solidFill>
              </a:rPr>
              <a:t>Understand the importance of </a:t>
            </a:r>
            <a:r>
              <a:rPr lang="en" sz="1800" b="1">
                <a:solidFill>
                  <a:srgbClr val="000000"/>
                </a:solidFill>
              </a:rPr>
              <a:t>teams</a:t>
            </a:r>
            <a:r>
              <a:rPr lang="en" sz="1800">
                <a:solidFill>
                  <a:srgbClr val="000000"/>
                </a:solidFill>
              </a:rPr>
              <a:t> in the work of systems that impact change</a:t>
            </a:r>
            <a:endParaRPr sz="1800">
              <a:solidFill>
                <a:srgbClr val="000000"/>
              </a:solidFill>
            </a:endParaRPr>
          </a:p>
          <a:p>
            <a:pPr marL="457200" lvl="0" indent="-342900" algn="l" rtl="0">
              <a:lnSpc>
                <a:spcPct val="100000"/>
              </a:lnSpc>
              <a:spcBef>
                <a:spcPts val="0"/>
              </a:spcBef>
              <a:spcAft>
                <a:spcPts val="0"/>
              </a:spcAft>
              <a:buClr>
                <a:srgbClr val="000000"/>
              </a:buClr>
              <a:buSzPts val="1800"/>
              <a:buChar char="•"/>
            </a:pPr>
            <a:r>
              <a:rPr lang="en" sz="1800">
                <a:solidFill>
                  <a:srgbClr val="000000"/>
                </a:solidFill>
              </a:rPr>
              <a:t>Understand and facilitate the development of highly </a:t>
            </a:r>
            <a:r>
              <a:rPr lang="en" sz="1800" b="1">
                <a:solidFill>
                  <a:srgbClr val="000000"/>
                </a:solidFill>
              </a:rPr>
              <a:t>effective</a:t>
            </a:r>
            <a:r>
              <a:rPr lang="en" sz="1800">
                <a:solidFill>
                  <a:srgbClr val="000000"/>
                </a:solidFill>
              </a:rPr>
              <a:t> teams</a:t>
            </a:r>
            <a:endParaRPr sz="1800">
              <a:solidFill>
                <a:srgbClr val="000000"/>
              </a:solidFill>
            </a:endParaRPr>
          </a:p>
          <a:p>
            <a:pPr marL="457200" lvl="0" indent="-342900" algn="l" rtl="0">
              <a:lnSpc>
                <a:spcPct val="100000"/>
              </a:lnSpc>
              <a:spcBef>
                <a:spcPts val="0"/>
              </a:spcBef>
              <a:spcAft>
                <a:spcPts val="0"/>
              </a:spcAft>
              <a:buClr>
                <a:srgbClr val="000000"/>
              </a:buClr>
              <a:buSzPts val="1800"/>
              <a:buChar char="•"/>
            </a:pPr>
            <a:r>
              <a:rPr lang="en" sz="1800">
                <a:solidFill>
                  <a:srgbClr val="000000"/>
                </a:solidFill>
              </a:rPr>
              <a:t>Identify, choose and implement strategies/structures for enhancing team </a:t>
            </a:r>
            <a:r>
              <a:rPr lang="en" sz="1800" b="1">
                <a:solidFill>
                  <a:srgbClr val="000000"/>
                </a:solidFill>
              </a:rPr>
              <a:t>functioning </a:t>
            </a:r>
            <a:endParaRPr sz="1800" b="1">
              <a:solidFill>
                <a:srgbClr val="000000"/>
              </a:solidFill>
            </a:endParaRPr>
          </a:p>
          <a:p>
            <a:pPr marL="457200" lvl="0" indent="-342900" algn="l" rtl="0">
              <a:lnSpc>
                <a:spcPct val="100000"/>
              </a:lnSpc>
              <a:spcBef>
                <a:spcPts val="0"/>
              </a:spcBef>
              <a:spcAft>
                <a:spcPts val="0"/>
              </a:spcAft>
              <a:buClr>
                <a:srgbClr val="000000"/>
              </a:buClr>
              <a:buSzPts val="1800"/>
              <a:buChar char="•"/>
            </a:pPr>
            <a:r>
              <a:rPr lang="en" sz="1800">
                <a:solidFill>
                  <a:srgbClr val="000000"/>
                </a:solidFill>
              </a:rPr>
              <a:t>Understand, apply and uphold concepts of </a:t>
            </a:r>
            <a:r>
              <a:rPr lang="en" sz="1800" b="1">
                <a:solidFill>
                  <a:srgbClr val="000000"/>
                </a:solidFill>
              </a:rPr>
              <a:t>emotional intelligence,</a:t>
            </a:r>
            <a:r>
              <a:rPr lang="en" sz="1800">
                <a:solidFill>
                  <a:srgbClr val="000000"/>
                </a:solidFill>
              </a:rPr>
              <a:t> accountability, engagement and collaborative decision making </a:t>
            </a:r>
            <a:r>
              <a:rPr lang="en" sz="1800" b="1">
                <a:solidFill>
                  <a:srgbClr val="000000"/>
                </a:solidFill>
              </a:rPr>
              <a:t>within a team structure</a:t>
            </a:r>
            <a:endParaRPr sz="1800" b="1">
              <a:solidFill>
                <a:srgbClr val="000000"/>
              </a:solidFill>
            </a:endParaRPr>
          </a:p>
          <a:p>
            <a:pPr marL="457200" lvl="0" indent="-342900" algn="l" rtl="0">
              <a:lnSpc>
                <a:spcPct val="100000"/>
              </a:lnSpc>
              <a:spcBef>
                <a:spcPts val="0"/>
              </a:spcBef>
              <a:spcAft>
                <a:spcPts val="0"/>
              </a:spcAft>
              <a:buSzPts val="1800"/>
              <a:buChar char="•"/>
            </a:pPr>
            <a:r>
              <a:rPr lang="en" sz="1800">
                <a:solidFill>
                  <a:srgbClr val="000000"/>
                </a:solidFill>
              </a:rPr>
              <a:t>Utilize effective </a:t>
            </a:r>
            <a:r>
              <a:rPr lang="en" sz="1800" b="1">
                <a:solidFill>
                  <a:srgbClr val="000000"/>
                </a:solidFill>
              </a:rPr>
              <a:t>communication</a:t>
            </a:r>
            <a:r>
              <a:rPr lang="en" sz="1800">
                <a:solidFill>
                  <a:srgbClr val="000000"/>
                </a:solidFill>
              </a:rPr>
              <a:t> and other coaching techniques to impact systems change. </a:t>
            </a:r>
            <a:r>
              <a:rPr lang="en" sz="1800"/>
              <a:t>Alliance strategies vs. relationship</a:t>
            </a:r>
            <a:endParaRPr sz="1800"/>
          </a:p>
          <a:p>
            <a:pPr marL="0" lvl="0" indent="0" algn="l" rtl="0">
              <a:lnSpc>
                <a:spcPct val="100000"/>
              </a:lnSpc>
              <a:spcBef>
                <a:spcPts val="0"/>
              </a:spcBef>
              <a:spcAft>
                <a:spcPts val="0"/>
              </a:spcAft>
              <a:buNone/>
            </a:pPr>
            <a:endParaRPr sz="1800">
              <a:solidFill>
                <a:srgbClr val="000000"/>
              </a:solidFill>
            </a:endParaRPr>
          </a:p>
          <a:p>
            <a:pPr marL="0" lvl="0" indent="0" algn="l" rtl="0">
              <a:lnSpc>
                <a:spcPct val="100000"/>
              </a:lnSpc>
              <a:spcBef>
                <a:spcPts val="0"/>
              </a:spcBef>
              <a:spcAft>
                <a:spcPts val="0"/>
              </a:spcAft>
              <a:buNone/>
            </a:pPr>
            <a:r>
              <a:rPr lang="en" sz="1800" b="1">
                <a:solidFill>
                  <a:srgbClr val="000000"/>
                </a:solidFill>
              </a:rPr>
              <a:t>Day 2 </a:t>
            </a:r>
            <a:endParaRPr sz="1800" b="1">
              <a:solidFill>
                <a:srgbClr val="000000"/>
              </a:solidFill>
            </a:endParaRPr>
          </a:p>
          <a:p>
            <a:pPr marL="457200" lvl="0" indent="-342900" algn="l" rtl="0">
              <a:spcBef>
                <a:spcPts val="0"/>
              </a:spcBef>
              <a:spcAft>
                <a:spcPts val="0"/>
              </a:spcAft>
              <a:buSzPts val="1800"/>
              <a:buChar char="•"/>
            </a:pPr>
            <a:r>
              <a:rPr lang="en" sz="1800"/>
              <a:t>Understand the purpose of, practice in the development of and the ongoing utilization of a </a:t>
            </a:r>
            <a:r>
              <a:rPr lang="en" sz="1800" b="1"/>
              <a:t>Coaching</a:t>
            </a:r>
            <a:r>
              <a:rPr lang="en" sz="1800"/>
              <a:t> </a:t>
            </a:r>
            <a:r>
              <a:rPr lang="en" sz="1800" b="1"/>
              <a:t>Service Delivery Plan</a:t>
            </a:r>
            <a:endParaRPr sz="1800"/>
          </a:p>
          <a:p>
            <a:pPr marL="457200" lvl="0" indent="0" algn="l" rtl="0">
              <a:lnSpc>
                <a:spcPct val="100000"/>
              </a:lnSpc>
              <a:spcBef>
                <a:spcPts val="0"/>
              </a:spcBef>
              <a:spcAft>
                <a:spcPts val="0"/>
              </a:spcAft>
              <a:buClr>
                <a:schemeClr val="dk1"/>
              </a:buClr>
              <a:buSzPts val="3200"/>
              <a:buNone/>
            </a:pPr>
            <a:endParaRPr sz="1500">
              <a:solidFill>
                <a:srgbClr val="000000"/>
              </a:solidFill>
            </a:endParaRPr>
          </a:p>
          <a:p>
            <a:pPr marL="457200" lvl="0" indent="0" algn="l" rtl="0">
              <a:lnSpc>
                <a:spcPct val="100000"/>
              </a:lnSpc>
              <a:spcBef>
                <a:spcPts val="0"/>
              </a:spcBef>
              <a:spcAft>
                <a:spcPts val="0"/>
              </a:spcAft>
              <a:buClr>
                <a:schemeClr val="dk1"/>
              </a:buClr>
              <a:buSzPts val="3200"/>
              <a:buNone/>
            </a:pPr>
            <a:endParaRPr sz="20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g31002d60a2b_0_0"/>
          <p:cNvPicPr preferRelativeResize="0"/>
          <p:nvPr/>
        </p:nvPicPr>
        <p:blipFill>
          <a:blip r:embed="rId3">
            <a:alphaModFix/>
          </a:blip>
          <a:stretch>
            <a:fillRect/>
          </a:stretch>
        </p:blipFill>
        <p:spPr>
          <a:xfrm>
            <a:off x="68350" y="1187125"/>
            <a:ext cx="6214049" cy="4275726"/>
          </a:xfrm>
          <a:prstGeom prst="rect">
            <a:avLst/>
          </a:prstGeom>
          <a:noFill/>
          <a:ln>
            <a:noFill/>
          </a:ln>
        </p:spPr>
      </p:pic>
      <p:pic>
        <p:nvPicPr>
          <p:cNvPr id="291" name="Google Shape;291;g31002d60a2b_0_0"/>
          <p:cNvPicPr preferRelativeResize="0"/>
          <p:nvPr/>
        </p:nvPicPr>
        <p:blipFill>
          <a:blip r:embed="rId4">
            <a:alphaModFix/>
          </a:blip>
          <a:stretch>
            <a:fillRect/>
          </a:stretch>
        </p:blipFill>
        <p:spPr>
          <a:xfrm>
            <a:off x="1697825" y="2776450"/>
            <a:ext cx="3680975" cy="2004825"/>
          </a:xfrm>
          <a:prstGeom prst="rect">
            <a:avLst/>
          </a:prstGeom>
          <a:noFill/>
          <a:ln>
            <a:noFill/>
          </a:ln>
        </p:spPr>
      </p:pic>
      <p:pic>
        <p:nvPicPr>
          <p:cNvPr id="292" name="Google Shape;292;g31002d60a2b_0_0"/>
          <p:cNvPicPr preferRelativeResize="0"/>
          <p:nvPr/>
        </p:nvPicPr>
        <p:blipFill>
          <a:blip r:embed="rId5">
            <a:alphaModFix/>
          </a:blip>
          <a:stretch>
            <a:fillRect/>
          </a:stretch>
        </p:blipFill>
        <p:spPr>
          <a:xfrm>
            <a:off x="5975550" y="937800"/>
            <a:ext cx="2952750" cy="1136300"/>
          </a:xfrm>
          <a:prstGeom prst="rect">
            <a:avLst/>
          </a:prstGeom>
          <a:noFill/>
          <a:ln>
            <a:noFill/>
          </a:ln>
        </p:spPr>
      </p:pic>
      <p:pic>
        <p:nvPicPr>
          <p:cNvPr id="293" name="Google Shape;293;g31002d60a2b_0_0"/>
          <p:cNvPicPr preferRelativeResize="0"/>
          <p:nvPr/>
        </p:nvPicPr>
        <p:blipFill>
          <a:blip r:embed="rId6">
            <a:alphaModFix/>
          </a:blip>
          <a:stretch>
            <a:fillRect/>
          </a:stretch>
        </p:blipFill>
        <p:spPr>
          <a:xfrm>
            <a:off x="5870775" y="2074100"/>
            <a:ext cx="3448050" cy="1136300"/>
          </a:xfrm>
          <a:prstGeom prst="rect">
            <a:avLst/>
          </a:prstGeom>
          <a:noFill/>
          <a:ln>
            <a:noFill/>
          </a:ln>
        </p:spPr>
      </p:pic>
      <p:pic>
        <p:nvPicPr>
          <p:cNvPr id="294" name="Google Shape;294;g31002d60a2b_0_0"/>
          <p:cNvPicPr preferRelativeResize="0"/>
          <p:nvPr/>
        </p:nvPicPr>
        <p:blipFill>
          <a:blip r:embed="rId7">
            <a:alphaModFix/>
          </a:blip>
          <a:stretch>
            <a:fillRect/>
          </a:stretch>
        </p:blipFill>
        <p:spPr>
          <a:xfrm>
            <a:off x="5861250" y="3312013"/>
            <a:ext cx="3181350" cy="819150"/>
          </a:xfrm>
          <a:prstGeom prst="rect">
            <a:avLst/>
          </a:prstGeom>
          <a:noFill/>
          <a:ln>
            <a:noFill/>
          </a:ln>
        </p:spPr>
      </p:pic>
      <p:pic>
        <p:nvPicPr>
          <p:cNvPr id="295" name="Google Shape;295;g31002d60a2b_0_0"/>
          <p:cNvPicPr preferRelativeResize="0"/>
          <p:nvPr/>
        </p:nvPicPr>
        <p:blipFill>
          <a:blip r:embed="rId8">
            <a:alphaModFix/>
          </a:blip>
          <a:stretch>
            <a:fillRect/>
          </a:stretch>
        </p:blipFill>
        <p:spPr>
          <a:xfrm>
            <a:off x="5861250" y="4121025"/>
            <a:ext cx="3467100" cy="1565400"/>
          </a:xfrm>
          <a:prstGeom prst="rect">
            <a:avLst/>
          </a:prstGeom>
          <a:noFill/>
          <a:ln>
            <a:noFill/>
          </a:ln>
        </p:spPr>
      </p:pic>
      <p:pic>
        <p:nvPicPr>
          <p:cNvPr id="296" name="Google Shape;296;g31002d60a2b_0_0"/>
          <p:cNvPicPr preferRelativeResize="0"/>
          <p:nvPr/>
        </p:nvPicPr>
        <p:blipFill>
          <a:blip r:embed="rId9">
            <a:alphaModFix/>
          </a:blip>
          <a:stretch>
            <a:fillRect/>
          </a:stretch>
        </p:blipFill>
        <p:spPr>
          <a:xfrm>
            <a:off x="68350" y="1103075"/>
            <a:ext cx="5105400" cy="2208950"/>
          </a:xfrm>
          <a:prstGeom prst="rect">
            <a:avLst/>
          </a:prstGeom>
          <a:noFill/>
          <a:ln>
            <a:noFill/>
          </a:ln>
        </p:spPr>
      </p:pic>
      <p:cxnSp>
        <p:nvCxnSpPr>
          <p:cNvPr id="297" name="Google Shape;297;g31002d60a2b_0_0"/>
          <p:cNvCxnSpPr/>
          <p:nvPr/>
        </p:nvCxnSpPr>
        <p:spPr>
          <a:xfrm rot="10800000" flipH="1">
            <a:off x="4937600" y="1491800"/>
            <a:ext cx="1260600" cy="1754400"/>
          </a:xfrm>
          <a:prstGeom prst="straightConnector1">
            <a:avLst/>
          </a:prstGeom>
          <a:noFill/>
          <a:ln w="38100" cap="flat" cmpd="sng">
            <a:solidFill>
              <a:srgbClr val="FF0000"/>
            </a:solidFill>
            <a:prstDash val="solid"/>
            <a:round/>
            <a:headEnd type="oval" w="med" len="med"/>
            <a:tailEnd type="triangle" w="med" len="med"/>
          </a:ln>
        </p:spPr>
      </p:cxnSp>
      <p:cxnSp>
        <p:nvCxnSpPr>
          <p:cNvPr id="298" name="Google Shape;298;g31002d60a2b_0_0"/>
          <p:cNvCxnSpPr/>
          <p:nvPr/>
        </p:nvCxnSpPr>
        <p:spPr>
          <a:xfrm rot="10800000" flipH="1">
            <a:off x="4926975" y="2668450"/>
            <a:ext cx="1166100" cy="535800"/>
          </a:xfrm>
          <a:prstGeom prst="straightConnector1">
            <a:avLst/>
          </a:prstGeom>
          <a:noFill/>
          <a:ln w="38100" cap="flat" cmpd="sng">
            <a:solidFill>
              <a:srgbClr val="FF0000"/>
            </a:solidFill>
            <a:prstDash val="solid"/>
            <a:round/>
            <a:headEnd type="oval" w="med" len="med"/>
            <a:tailEnd type="triangle" w="med" len="med"/>
          </a:ln>
        </p:spPr>
      </p:cxnSp>
      <p:cxnSp>
        <p:nvCxnSpPr>
          <p:cNvPr id="299" name="Google Shape;299;g31002d60a2b_0_0"/>
          <p:cNvCxnSpPr/>
          <p:nvPr/>
        </p:nvCxnSpPr>
        <p:spPr>
          <a:xfrm>
            <a:off x="4926975" y="3130588"/>
            <a:ext cx="1155600" cy="525300"/>
          </a:xfrm>
          <a:prstGeom prst="straightConnector1">
            <a:avLst/>
          </a:prstGeom>
          <a:noFill/>
          <a:ln w="38100" cap="flat" cmpd="sng">
            <a:solidFill>
              <a:srgbClr val="FF0000"/>
            </a:solidFill>
            <a:prstDash val="solid"/>
            <a:round/>
            <a:headEnd type="oval" w="med" len="med"/>
            <a:tailEnd type="triangle" w="med" len="med"/>
          </a:ln>
        </p:spPr>
      </p:cxnSp>
      <p:cxnSp>
        <p:nvCxnSpPr>
          <p:cNvPr id="300" name="Google Shape;300;g31002d60a2b_0_0"/>
          <p:cNvCxnSpPr/>
          <p:nvPr/>
        </p:nvCxnSpPr>
        <p:spPr>
          <a:xfrm>
            <a:off x="4927075" y="3099125"/>
            <a:ext cx="1145100" cy="1565400"/>
          </a:xfrm>
          <a:prstGeom prst="straightConnector1">
            <a:avLst/>
          </a:prstGeom>
          <a:noFill/>
          <a:ln w="38100" cap="flat" cmpd="sng">
            <a:solidFill>
              <a:srgbClr val="FF0000"/>
            </a:solidFill>
            <a:prstDash val="solid"/>
            <a:round/>
            <a:headEnd type="oval" w="med" len="med"/>
            <a:tailEnd type="triangle" w="med" len="med"/>
          </a:ln>
        </p:spPr>
      </p:cxnSp>
      <p:sp>
        <p:nvSpPr>
          <p:cNvPr id="301" name="Google Shape;301;g31002d60a2b_0_0"/>
          <p:cNvSpPr txBox="1"/>
          <p:nvPr/>
        </p:nvSpPr>
        <p:spPr>
          <a:xfrm>
            <a:off x="465675" y="338850"/>
            <a:ext cx="8074800" cy="5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dk1"/>
                </a:solidFill>
                <a:latin typeface="Verdana"/>
                <a:ea typeface="Verdana"/>
                <a:cs typeface="Verdana"/>
                <a:sym typeface="Verdana"/>
              </a:rPr>
              <a:t>People make Systems Work!</a:t>
            </a:r>
            <a:endParaRPr sz="3200">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ae3685904b_5_0"/>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Welcome</a:t>
            </a:r>
            <a:endParaRPr/>
          </a:p>
          <a:p>
            <a:pPr marL="0" lvl="0" indent="0" algn="ctr" rtl="0">
              <a:lnSpc>
                <a:spcPct val="90000"/>
              </a:lnSpc>
              <a:spcBef>
                <a:spcPts val="0"/>
              </a:spcBef>
              <a:spcAft>
                <a:spcPts val="0"/>
              </a:spcAft>
              <a:buSzPts val="4000"/>
              <a:buNone/>
            </a:pPr>
            <a:r>
              <a:rPr lang="en"/>
              <a:t>Gathering Your Materials </a:t>
            </a:r>
            <a:endParaRPr/>
          </a:p>
        </p:txBody>
      </p:sp>
      <p:sp>
        <p:nvSpPr>
          <p:cNvPr id="133" name="Google Shape;133;g2ae3685904b_5_0"/>
          <p:cNvSpPr txBox="1"/>
          <p:nvPr/>
        </p:nvSpPr>
        <p:spPr>
          <a:xfrm>
            <a:off x="547050" y="1466475"/>
            <a:ext cx="8338800" cy="390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 sz="2200" i="0" u="none" strike="noStrike" cap="none">
                <a:solidFill>
                  <a:schemeClr val="dk1"/>
                </a:solidFill>
                <a:latin typeface="Verdana"/>
                <a:ea typeface="Verdana"/>
                <a:cs typeface="Verdana"/>
                <a:sym typeface="Verdana"/>
              </a:rPr>
              <a:t>Create a new folder on your desktop.</a:t>
            </a: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200"/>
              <a:buFont typeface="Arial"/>
              <a:buNone/>
            </a:pP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200"/>
              <a:buFont typeface="Arial"/>
              <a:buNone/>
            </a:pPr>
            <a:r>
              <a:rPr lang="en" sz="2200" i="0" u="none" strike="noStrike" cap="none">
                <a:solidFill>
                  <a:schemeClr val="dk1"/>
                </a:solidFill>
                <a:latin typeface="Verdana"/>
                <a:ea typeface="Verdana"/>
                <a:cs typeface="Verdana"/>
                <a:sym typeface="Verdana"/>
              </a:rPr>
              <a:t>You may want to name the folder SCI 102.</a:t>
            </a: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200"/>
              <a:buFont typeface="Arial"/>
              <a:buNone/>
            </a:pPr>
            <a:r>
              <a:rPr lang="en" sz="2200">
                <a:solidFill>
                  <a:schemeClr val="dk1"/>
                </a:solidFill>
                <a:latin typeface="Verdana"/>
                <a:ea typeface="Verdana"/>
                <a:cs typeface="Verdana"/>
                <a:sym typeface="Verdana"/>
              </a:rPr>
              <a:t>You will be using the Coaching Checklist again</a:t>
            </a:r>
            <a:r>
              <a:rPr lang="en" sz="2200" i="0" u="none" strike="noStrike" cap="none">
                <a:solidFill>
                  <a:schemeClr val="dk1"/>
                </a:solidFill>
                <a:latin typeface="Verdana"/>
                <a:ea typeface="Verdana"/>
                <a:cs typeface="Verdana"/>
                <a:sym typeface="Verdana"/>
              </a:rPr>
              <a:t> </a:t>
            </a: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200"/>
              <a:buFont typeface="Arial"/>
              <a:buNone/>
            </a:pP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200"/>
              <a:buFont typeface="Arial"/>
              <a:buNone/>
            </a:pPr>
            <a:r>
              <a:rPr lang="en" sz="2200" i="0" u="none" strike="noStrike" cap="none">
                <a:solidFill>
                  <a:schemeClr val="dk1"/>
                </a:solidFill>
                <a:latin typeface="Verdana"/>
                <a:ea typeface="Verdana"/>
                <a:cs typeface="Verdana"/>
                <a:sym typeface="Verdana"/>
              </a:rPr>
              <a:t>Download the ppt first please</a:t>
            </a: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20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 sz="2200" i="0" u="none" strike="noStrike" cap="none">
                <a:solidFill>
                  <a:srgbClr val="000000"/>
                </a:solidFill>
                <a:latin typeface="Verdana"/>
                <a:ea typeface="Verdana"/>
                <a:cs typeface="Verdana"/>
                <a:sym typeface="Verdana"/>
              </a:rPr>
              <a:t>Use this </a:t>
            </a:r>
            <a:r>
              <a:rPr lang="en" sz="2200" i="0" u="sng" strike="noStrike" cap="none">
                <a:solidFill>
                  <a:schemeClr val="hlink"/>
                </a:solidFill>
                <a:latin typeface="Verdana"/>
                <a:ea typeface="Verdana"/>
                <a:cs typeface="Verdana"/>
                <a:sym typeface="Verdana"/>
                <a:hlinkClick r:id="rId3"/>
              </a:rPr>
              <a:t>Link</a:t>
            </a:r>
            <a:r>
              <a:rPr lang="en" sz="2200" i="0" u="none" strike="noStrike" cap="none">
                <a:solidFill>
                  <a:schemeClr val="dk1"/>
                </a:solidFill>
                <a:latin typeface="Verdana"/>
                <a:ea typeface="Verdana"/>
                <a:cs typeface="Verdana"/>
                <a:sym typeface="Verdana"/>
              </a:rPr>
              <a:t> or the QR Code </a:t>
            </a: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 sz="2200" i="0" u="none" strike="noStrike" cap="none">
                <a:solidFill>
                  <a:schemeClr val="dk1"/>
                </a:solidFill>
                <a:latin typeface="Verdana"/>
                <a:ea typeface="Verdana"/>
                <a:cs typeface="Verdana"/>
                <a:sym typeface="Verdana"/>
              </a:rPr>
              <a:t>to get materials as we go along.</a:t>
            </a:r>
            <a:endParaRPr sz="22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2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 sz="2200" b="1">
                <a:solidFill>
                  <a:schemeClr val="dk1"/>
                </a:solidFill>
                <a:latin typeface="Verdana"/>
                <a:ea typeface="Verdana"/>
                <a:cs typeface="Verdana"/>
                <a:sym typeface="Verdana"/>
              </a:rPr>
              <a:t>Locate your Self assessment data for Competency 1</a:t>
            </a:r>
            <a:endParaRPr sz="2200" b="1">
              <a:solidFill>
                <a:schemeClr val="dk1"/>
              </a:solidFill>
              <a:latin typeface="Verdana"/>
              <a:ea typeface="Verdana"/>
              <a:cs typeface="Verdana"/>
              <a:sym typeface="Verdana"/>
            </a:endParaRPr>
          </a:p>
        </p:txBody>
      </p:sp>
      <p:pic>
        <p:nvPicPr>
          <p:cNvPr id="134" name="Google Shape;134;g2ae3685904b_5_0"/>
          <p:cNvPicPr preferRelativeResize="0"/>
          <p:nvPr/>
        </p:nvPicPr>
        <p:blipFill rotWithShape="1">
          <a:blip r:embed="rId4">
            <a:alphaModFix/>
          </a:blip>
          <a:srcRect/>
          <a:stretch/>
        </p:blipFill>
        <p:spPr>
          <a:xfrm>
            <a:off x="6628574" y="2940176"/>
            <a:ext cx="2019375" cy="2019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1002d60a2b_0_570"/>
          <p:cNvSpPr txBox="1"/>
          <p:nvPr/>
        </p:nvSpPr>
        <p:spPr>
          <a:xfrm>
            <a:off x="228600" y="1130450"/>
            <a:ext cx="6871500" cy="29553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000000"/>
              </a:buClr>
              <a:buSzPts val="3000"/>
              <a:buFont typeface="Verdana"/>
              <a:buChar char="●"/>
            </a:pPr>
            <a:r>
              <a:rPr lang="en" sz="3000" b="0" i="0" u="none" strike="noStrike" cap="none">
                <a:solidFill>
                  <a:srgbClr val="000000"/>
                </a:solidFill>
                <a:latin typeface="Verdana"/>
                <a:ea typeface="Verdana"/>
                <a:cs typeface="Verdana"/>
                <a:sym typeface="Verdana"/>
              </a:rPr>
              <a:t>a farmer because…</a:t>
            </a:r>
            <a:endParaRPr sz="3000" b="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Verdana"/>
              <a:buChar char="●"/>
            </a:pPr>
            <a:r>
              <a:rPr lang="en" sz="3000" b="0" i="0" u="none" strike="noStrike" cap="none">
                <a:solidFill>
                  <a:srgbClr val="000000"/>
                </a:solidFill>
                <a:latin typeface="Verdana"/>
                <a:ea typeface="Verdana"/>
                <a:cs typeface="Verdana"/>
                <a:sym typeface="Verdana"/>
              </a:rPr>
              <a:t>a chiropractor because…</a:t>
            </a:r>
            <a:endParaRPr sz="3000" b="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Verdana"/>
              <a:buChar char="●"/>
            </a:pPr>
            <a:r>
              <a:rPr lang="en" sz="3000" b="0" i="0" u="none" strike="noStrike" cap="none">
                <a:solidFill>
                  <a:srgbClr val="000000"/>
                </a:solidFill>
                <a:latin typeface="Verdana"/>
                <a:ea typeface="Verdana"/>
                <a:cs typeface="Verdana"/>
                <a:sym typeface="Verdana"/>
              </a:rPr>
              <a:t>a tour guide because…</a:t>
            </a:r>
            <a:endParaRPr sz="3000" b="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Verdana"/>
              <a:buChar char="●"/>
            </a:pPr>
            <a:r>
              <a:rPr lang="en" sz="3000" b="0" i="0" u="none" strike="noStrike" cap="none">
                <a:solidFill>
                  <a:srgbClr val="000000"/>
                </a:solidFill>
                <a:latin typeface="Verdana"/>
                <a:ea typeface="Verdana"/>
                <a:cs typeface="Verdana"/>
                <a:sym typeface="Verdana"/>
              </a:rPr>
              <a:t>a dance partner because…</a:t>
            </a:r>
            <a:endParaRPr sz="3000" b="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Verdana"/>
              <a:buChar char="●"/>
            </a:pPr>
            <a:r>
              <a:rPr lang="en" sz="3000" b="0" i="0" u="none" strike="noStrike" cap="none">
                <a:solidFill>
                  <a:srgbClr val="000000"/>
                </a:solidFill>
                <a:latin typeface="Verdana"/>
                <a:ea typeface="Verdana"/>
                <a:cs typeface="Verdana"/>
                <a:sym typeface="Verdana"/>
              </a:rPr>
              <a:t>the conductor of an orchestra because…</a:t>
            </a:r>
            <a:endParaRPr sz="3000" b="0" i="0" u="none" strike="noStrike" cap="none">
              <a:solidFill>
                <a:srgbClr val="000000"/>
              </a:solidFill>
              <a:latin typeface="Verdana"/>
              <a:ea typeface="Verdana"/>
              <a:cs typeface="Verdana"/>
              <a:sym typeface="Verdana"/>
            </a:endParaRPr>
          </a:p>
        </p:txBody>
      </p:sp>
      <p:pic>
        <p:nvPicPr>
          <p:cNvPr id="308" name="Google Shape;308;g31002d60a2b_0_570"/>
          <p:cNvPicPr preferRelativeResize="0"/>
          <p:nvPr/>
        </p:nvPicPr>
        <p:blipFill rotWithShape="1">
          <a:blip r:embed="rId3">
            <a:alphaModFix/>
          </a:blip>
          <a:srcRect/>
          <a:stretch/>
        </p:blipFill>
        <p:spPr>
          <a:xfrm>
            <a:off x="2932554" y="3853209"/>
            <a:ext cx="1198541" cy="1791081"/>
          </a:xfrm>
          <a:prstGeom prst="rect">
            <a:avLst/>
          </a:prstGeom>
          <a:noFill/>
          <a:ln>
            <a:noFill/>
          </a:ln>
        </p:spPr>
      </p:pic>
      <p:pic>
        <p:nvPicPr>
          <p:cNvPr id="309" name="Google Shape;309;g31002d60a2b_0_570"/>
          <p:cNvPicPr preferRelativeResize="0"/>
          <p:nvPr/>
        </p:nvPicPr>
        <p:blipFill rotWithShape="1">
          <a:blip r:embed="rId4">
            <a:alphaModFix/>
          </a:blip>
          <a:srcRect/>
          <a:stretch/>
        </p:blipFill>
        <p:spPr>
          <a:xfrm>
            <a:off x="4735650" y="4077500"/>
            <a:ext cx="1941455" cy="1296188"/>
          </a:xfrm>
          <a:prstGeom prst="rect">
            <a:avLst/>
          </a:prstGeom>
          <a:noFill/>
          <a:ln>
            <a:noFill/>
          </a:ln>
        </p:spPr>
      </p:pic>
      <p:pic>
        <p:nvPicPr>
          <p:cNvPr id="310" name="Google Shape;310;g31002d60a2b_0_570"/>
          <p:cNvPicPr preferRelativeResize="0"/>
          <p:nvPr/>
        </p:nvPicPr>
        <p:blipFill rotWithShape="1">
          <a:blip r:embed="rId5">
            <a:alphaModFix/>
          </a:blip>
          <a:srcRect/>
          <a:stretch/>
        </p:blipFill>
        <p:spPr>
          <a:xfrm>
            <a:off x="7186963" y="1425792"/>
            <a:ext cx="1440366" cy="1919979"/>
          </a:xfrm>
          <a:prstGeom prst="rect">
            <a:avLst/>
          </a:prstGeom>
          <a:noFill/>
          <a:ln>
            <a:noFill/>
          </a:ln>
        </p:spPr>
      </p:pic>
      <p:pic>
        <p:nvPicPr>
          <p:cNvPr id="311" name="Google Shape;311;g31002d60a2b_0_570"/>
          <p:cNvPicPr preferRelativeResize="0"/>
          <p:nvPr/>
        </p:nvPicPr>
        <p:blipFill rotWithShape="1">
          <a:blip r:embed="rId6">
            <a:alphaModFix/>
          </a:blip>
          <a:srcRect/>
          <a:stretch/>
        </p:blipFill>
        <p:spPr>
          <a:xfrm>
            <a:off x="7325324" y="3455223"/>
            <a:ext cx="1198541" cy="2259777"/>
          </a:xfrm>
          <a:prstGeom prst="rect">
            <a:avLst/>
          </a:prstGeom>
          <a:noFill/>
          <a:ln>
            <a:noFill/>
          </a:ln>
        </p:spPr>
      </p:pic>
      <p:pic>
        <p:nvPicPr>
          <p:cNvPr id="312" name="Google Shape;312;g31002d60a2b_0_570"/>
          <p:cNvPicPr preferRelativeResize="0"/>
          <p:nvPr/>
        </p:nvPicPr>
        <p:blipFill rotWithShape="1">
          <a:blip r:embed="rId7">
            <a:alphaModFix/>
          </a:blip>
          <a:srcRect l="1719" b="18460"/>
          <a:stretch/>
        </p:blipFill>
        <p:spPr>
          <a:xfrm>
            <a:off x="88775" y="4324541"/>
            <a:ext cx="2499800" cy="1296187"/>
          </a:xfrm>
          <a:prstGeom prst="rect">
            <a:avLst/>
          </a:prstGeom>
          <a:noFill/>
          <a:ln>
            <a:noFill/>
          </a:ln>
        </p:spPr>
      </p:pic>
      <p:sp>
        <p:nvSpPr>
          <p:cNvPr id="313" name="Google Shape;313;g31002d60a2b_0_570"/>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
              <a:t>Coaching for change is like being… </a:t>
            </a:r>
            <a:endParaRPr/>
          </a:p>
        </p:txBody>
      </p:sp>
      <p:sp>
        <p:nvSpPr>
          <p:cNvPr id="314" name="Google Shape;314;g31002d60a2b_0_570"/>
          <p:cNvSpPr/>
          <p:nvPr/>
        </p:nvSpPr>
        <p:spPr>
          <a:xfrm>
            <a:off x="0" y="35829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32b36195063_0_3"/>
          <p:cNvPicPr preferRelativeResize="0"/>
          <p:nvPr/>
        </p:nvPicPr>
        <p:blipFill rotWithShape="1">
          <a:blip r:embed="rId3">
            <a:alphaModFix/>
          </a:blip>
          <a:srcRect/>
          <a:stretch/>
        </p:blipFill>
        <p:spPr>
          <a:xfrm>
            <a:off x="547850" y="1408866"/>
            <a:ext cx="7083917" cy="3913664"/>
          </a:xfrm>
          <a:prstGeom prst="rect">
            <a:avLst/>
          </a:prstGeom>
          <a:noFill/>
          <a:ln>
            <a:noFill/>
          </a:ln>
        </p:spPr>
      </p:pic>
      <p:sp>
        <p:nvSpPr>
          <p:cNvPr id="321" name="Google Shape;321;g32b36195063_0_3"/>
          <p:cNvSpPr txBox="1"/>
          <p:nvPr/>
        </p:nvSpPr>
        <p:spPr>
          <a:xfrm>
            <a:off x="0" y="4945975"/>
            <a:ext cx="9032400" cy="76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Source: Adapted from Knoster, T., Villa R., &amp; Thousand, J. (2000). A framework for thinking about systems change. In R. villa &amp; J. Thousand (Eds.), Restructuring for caring and effective education: Piecing the puzzle together (pp. 93-128). Baltimore: Paul H. Brookes Publishing Co.</a:t>
            </a:r>
            <a:endParaRPr sz="1100" b="0" i="0" u="none" strike="noStrike" cap="none">
              <a:solidFill>
                <a:srgbClr val="000000"/>
              </a:solidFill>
              <a:latin typeface="Arial"/>
              <a:ea typeface="Arial"/>
              <a:cs typeface="Arial"/>
              <a:sym typeface="Arial"/>
            </a:endParaRPr>
          </a:p>
        </p:txBody>
      </p:sp>
      <p:sp>
        <p:nvSpPr>
          <p:cNvPr id="322" name="Google Shape;322;g32b36195063_0_3"/>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Managing Complex Change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3"/>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5262"/>
              <a:buFont typeface="Verdana"/>
              <a:buNone/>
            </a:pPr>
            <a:r>
              <a:rPr lang="en">
                <a:latin typeface="Verdana"/>
                <a:ea typeface="Verdana"/>
                <a:cs typeface="Verdana"/>
                <a:sym typeface="Verdana"/>
              </a:rPr>
              <a:t>Key Role of a Division Coach is systems work!</a:t>
            </a:r>
            <a:endParaRPr/>
          </a:p>
        </p:txBody>
      </p:sp>
      <p:pic>
        <p:nvPicPr>
          <p:cNvPr id="328" name="Google Shape;328;p33" descr="Woman using tablet standing in front of digital display"/>
          <p:cNvPicPr preferRelativeResize="0"/>
          <p:nvPr/>
        </p:nvPicPr>
        <p:blipFill rotWithShape="1">
          <a:blip r:embed="rId3">
            <a:alphaModFix/>
          </a:blip>
          <a:srcRect b="-2"/>
          <a:stretch/>
        </p:blipFill>
        <p:spPr>
          <a:xfrm>
            <a:off x="525750" y="1499625"/>
            <a:ext cx="3418949" cy="3460582"/>
          </a:xfrm>
          <a:prstGeom prst="rect">
            <a:avLst/>
          </a:prstGeom>
          <a:noFill/>
          <a:ln>
            <a:noFill/>
          </a:ln>
        </p:spPr>
      </p:pic>
      <p:sp>
        <p:nvSpPr>
          <p:cNvPr id="329" name="Google Shape;329;p33"/>
          <p:cNvSpPr txBox="1"/>
          <p:nvPr/>
        </p:nvSpPr>
        <p:spPr>
          <a:xfrm>
            <a:off x="4107550" y="1309700"/>
            <a:ext cx="5036400" cy="2793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Verdana"/>
              <a:buNone/>
            </a:pPr>
            <a:r>
              <a:rPr lang="en" sz="2000" b="0" i="0" u="none" strike="noStrike" cap="none">
                <a:solidFill>
                  <a:schemeClr val="dk1"/>
                </a:solidFill>
                <a:highlight>
                  <a:srgbClr val="FFFFFF"/>
                </a:highlight>
                <a:latin typeface="Verdana"/>
                <a:ea typeface="Verdana"/>
                <a:cs typeface="Verdana"/>
                <a:sym typeface="Verdana"/>
              </a:rPr>
              <a:t>The </a:t>
            </a:r>
            <a:r>
              <a:rPr lang="en" sz="2000" b="0" i="0" u="none" strike="noStrike" cap="none">
                <a:solidFill>
                  <a:schemeClr val="dk1"/>
                </a:solidFill>
                <a:highlight>
                  <a:schemeClr val="lt1"/>
                </a:highlight>
                <a:latin typeface="Verdana"/>
                <a:ea typeface="Verdana"/>
                <a:cs typeface="Verdana"/>
                <a:sym typeface="Verdana"/>
              </a:rPr>
              <a:t>key role and responsibility of 'systems' coaches is to facilitate the development of and to monitor </a:t>
            </a:r>
            <a:r>
              <a:rPr lang="en" sz="2000" b="0" i="0" u="none" strike="noStrike" cap="none">
                <a:solidFill>
                  <a:schemeClr val="dk1"/>
                </a:solidFill>
                <a:highlight>
                  <a:srgbClr val="FFFFFF"/>
                </a:highlight>
                <a:latin typeface="Verdana"/>
                <a:ea typeface="Verdana"/>
                <a:cs typeface="Verdana"/>
                <a:sym typeface="Verdana"/>
              </a:rPr>
              <a:t>multi-tiered systems for the division. MTSS work is the result of:</a:t>
            </a:r>
            <a:endParaRPr sz="2000" b="0" i="0" u="none" strike="noStrike" cap="none">
              <a:solidFill>
                <a:schemeClr val="dk1"/>
              </a:solidFill>
              <a:highlight>
                <a:srgbClr val="FFFFFF"/>
              </a:highlight>
              <a:latin typeface="Verdana"/>
              <a:ea typeface="Verdana"/>
              <a:cs typeface="Verdana"/>
              <a:sym typeface="Verdana"/>
            </a:endParaRPr>
          </a:p>
          <a:p>
            <a:pPr marL="0" marR="0" lvl="0" indent="0" algn="l" rtl="0">
              <a:lnSpc>
                <a:spcPct val="90000"/>
              </a:lnSpc>
              <a:spcBef>
                <a:spcPts val="0"/>
              </a:spcBef>
              <a:spcAft>
                <a:spcPts val="0"/>
              </a:spcAft>
              <a:buClr>
                <a:schemeClr val="dk1"/>
              </a:buClr>
              <a:buSzPts val="2000"/>
              <a:buFont typeface="Verdana"/>
              <a:buNone/>
            </a:pPr>
            <a:endParaRPr sz="2000">
              <a:solidFill>
                <a:schemeClr val="dk1"/>
              </a:solidFill>
              <a:highlight>
                <a:srgbClr val="FFFFFF"/>
              </a:highlight>
              <a:latin typeface="Verdana"/>
              <a:ea typeface="Verdana"/>
              <a:cs typeface="Verdana"/>
              <a:sym typeface="Verdana"/>
            </a:endParaRPr>
          </a:p>
          <a:p>
            <a:pPr marL="0" marR="0" lvl="0" indent="190500" algn="l" rtl="0">
              <a:lnSpc>
                <a:spcPct val="90000"/>
              </a:lnSpc>
              <a:spcBef>
                <a:spcPts val="600"/>
              </a:spcBef>
              <a:spcAft>
                <a:spcPts val="0"/>
              </a:spcAft>
              <a:buClr>
                <a:srgbClr val="000000"/>
              </a:buClr>
              <a:buSzPts val="3000"/>
              <a:buFont typeface="Arial"/>
              <a:buNone/>
            </a:pPr>
            <a:r>
              <a:rPr lang="en" sz="2000">
                <a:solidFill>
                  <a:schemeClr val="dk1"/>
                </a:solidFill>
                <a:highlight>
                  <a:srgbClr val="FFFFFF"/>
                </a:highlight>
                <a:latin typeface="Verdana"/>
                <a:ea typeface="Verdana"/>
                <a:cs typeface="Verdana"/>
                <a:sym typeface="Verdana"/>
              </a:rPr>
              <a:t>VTSS Core component no 1: </a:t>
            </a:r>
            <a:endParaRPr sz="2000" b="0" i="0" u="none" strike="noStrike" cap="none">
              <a:solidFill>
                <a:schemeClr val="dk1"/>
              </a:solidFill>
              <a:highlight>
                <a:srgbClr val="FFFFFF"/>
              </a:highlight>
              <a:latin typeface="Verdana"/>
              <a:ea typeface="Verdana"/>
              <a:cs typeface="Verdana"/>
              <a:sym typeface="Verdana"/>
            </a:endParaRPr>
          </a:p>
          <a:p>
            <a:pPr marL="457200" marR="0" lvl="0" indent="-228600" algn="l" rtl="0">
              <a:lnSpc>
                <a:spcPct val="90000"/>
              </a:lnSpc>
              <a:spcBef>
                <a:spcPts val="600"/>
              </a:spcBef>
              <a:spcAft>
                <a:spcPts val="0"/>
              </a:spcAft>
              <a:buClr>
                <a:srgbClr val="00212C"/>
              </a:buClr>
              <a:buSzPts val="3000"/>
              <a:buFont typeface="Arial"/>
              <a:buChar char="•"/>
            </a:pPr>
            <a:r>
              <a:rPr lang="en" sz="2000" b="0" i="0" u="none" strike="noStrike" cap="none">
                <a:solidFill>
                  <a:schemeClr val="dk1"/>
                </a:solidFill>
                <a:latin typeface="Verdana"/>
                <a:ea typeface="Verdana"/>
                <a:cs typeface="Verdana"/>
                <a:sym typeface="Verdana"/>
              </a:rPr>
              <a:t>Highly effective teams that use data to inform their decisions </a:t>
            </a:r>
            <a:endParaRPr sz="20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0"/>
              </a:spcAft>
              <a:buClr>
                <a:srgbClr val="00212C"/>
              </a:buClr>
              <a:buSzPts val="3000"/>
              <a:buFont typeface="Arial"/>
              <a:buChar char="•"/>
            </a:pPr>
            <a:r>
              <a:rPr lang="en" sz="2000" b="0" i="0" u="none" strike="noStrike" cap="none">
                <a:solidFill>
                  <a:schemeClr val="dk1"/>
                </a:solidFill>
                <a:latin typeface="Verdana"/>
                <a:ea typeface="Verdana"/>
                <a:cs typeface="Verdana"/>
                <a:sym typeface="Verdana"/>
              </a:rPr>
              <a:t>Creating communication protocols</a:t>
            </a:r>
            <a:endParaRPr sz="20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600"/>
              </a:spcAft>
              <a:buClr>
                <a:srgbClr val="00212C"/>
              </a:buClr>
              <a:buSzPts val="3000"/>
              <a:buFont typeface="Arial"/>
              <a:buChar char="•"/>
            </a:pPr>
            <a:r>
              <a:rPr lang="en" sz="2000" b="0" i="0" u="none" strike="noStrike" cap="none">
                <a:solidFill>
                  <a:schemeClr val="dk1"/>
                </a:solidFill>
                <a:latin typeface="Verdana"/>
                <a:ea typeface="Verdana"/>
                <a:cs typeface="Verdana"/>
                <a:sym typeface="Verdana"/>
              </a:rPr>
              <a:t>Aligned Professional Learning for staff, inclusive of coaching </a:t>
            </a:r>
            <a:endParaRPr sz="2000" b="0" i="0" u="none" strike="noStrike" cap="none">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1116d01cc1_0_638"/>
          <p:cNvSpPr txBox="1">
            <a:spLocks noGrp="1"/>
          </p:cNvSpPr>
          <p:nvPr>
            <p:ph type="title"/>
          </p:nvPr>
        </p:nvSpPr>
        <p:spPr>
          <a:xfrm>
            <a:off x="628650" y="253546"/>
            <a:ext cx="7886700" cy="14028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 sz="3000" b="1"/>
              <a:t>Making the Shift-</a:t>
            </a:r>
            <a:endParaRPr sz="3000" b="1"/>
          </a:p>
          <a:p>
            <a:pPr marL="0" lvl="0" indent="0" algn="ctr" rtl="0">
              <a:lnSpc>
                <a:spcPct val="90000"/>
              </a:lnSpc>
              <a:spcBef>
                <a:spcPts val="0"/>
              </a:spcBef>
              <a:spcAft>
                <a:spcPts val="0"/>
              </a:spcAft>
              <a:buClr>
                <a:schemeClr val="lt1"/>
              </a:buClr>
              <a:buSzPts val="3400"/>
              <a:buFont typeface="Verdana"/>
              <a:buNone/>
            </a:pPr>
            <a:r>
              <a:rPr lang="en" sz="3000" b="1"/>
              <a:t>From YOU to Your work with TEAMS</a:t>
            </a:r>
            <a:endParaRPr sz="3000" b="1"/>
          </a:p>
        </p:txBody>
      </p:sp>
      <p:sp>
        <p:nvSpPr>
          <p:cNvPr id="335" name="Google Shape;335;g31116d01cc1_0_638"/>
          <p:cNvSpPr txBox="1">
            <a:spLocks noGrp="1"/>
          </p:cNvSpPr>
          <p:nvPr>
            <p:ph type="body" idx="4294967295"/>
          </p:nvPr>
        </p:nvSpPr>
        <p:spPr>
          <a:xfrm>
            <a:off x="136500" y="1831375"/>
            <a:ext cx="8682900" cy="3597000"/>
          </a:xfrm>
          <a:prstGeom prst="rect">
            <a:avLst/>
          </a:prstGeom>
          <a:noFill/>
          <a:ln>
            <a:noFill/>
          </a:ln>
        </p:spPr>
        <p:txBody>
          <a:bodyPr spcFirstLastPara="1" wrap="square" lIns="91425" tIns="45700" rIns="91425" bIns="45700" anchor="t" anchorCtr="0">
            <a:noAutofit/>
          </a:bodyPr>
          <a:lstStyle/>
          <a:p>
            <a:pPr marL="228600" lvl="0" indent="-193675" algn="l" rtl="0">
              <a:lnSpc>
                <a:spcPct val="100000"/>
              </a:lnSpc>
              <a:spcBef>
                <a:spcPts val="0"/>
              </a:spcBef>
              <a:spcAft>
                <a:spcPts val="0"/>
              </a:spcAft>
              <a:buClr>
                <a:schemeClr val="dk1"/>
              </a:buClr>
              <a:buSzPts val="550"/>
              <a:buNone/>
            </a:pPr>
            <a:r>
              <a:rPr lang="en" sz="2000" b="1">
                <a:solidFill>
                  <a:srgbClr val="000000"/>
                </a:solidFill>
              </a:rPr>
              <a:t>Day 1 </a:t>
            </a:r>
            <a:endParaRPr sz="2000" b="1">
              <a:solidFill>
                <a:srgbClr val="000000"/>
              </a:solidFill>
            </a:endParaRPr>
          </a:p>
          <a:p>
            <a:pPr marL="457200" lvl="0" indent="0" algn="l" rtl="0">
              <a:lnSpc>
                <a:spcPct val="100000"/>
              </a:lnSpc>
              <a:spcBef>
                <a:spcPts val="0"/>
              </a:spcBef>
              <a:spcAft>
                <a:spcPts val="0"/>
              </a:spcAft>
              <a:buNone/>
            </a:pPr>
            <a:r>
              <a:rPr lang="en" sz="2300" b="1">
                <a:solidFill>
                  <a:srgbClr val="000000"/>
                </a:solidFill>
              </a:rPr>
              <a:t>Teams: </a:t>
            </a:r>
            <a:r>
              <a:rPr lang="en" sz="2000">
                <a:solidFill>
                  <a:srgbClr val="000000"/>
                </a:solidFill>
              </a:rPr>
              <a:t>are they effective, how do you know, characteristics of highly functioning teams </a:t>
            </a:r>
            <a:endParaRPr sz="2000">
              <a:solidFill>
                <a:srgbClr val="000000"/>
              </a:solidFill>
            </a:endParaRPr>
          </a:p>
          <a:p>
            <a:pPr marL="0" lvl="0" indent="0" algn="l" rtl="0">
              <a:lnSpc>
                <a:spcPct val="100000"/>
              </a:lnSpc>
              <a:spcBef>
                <a:spcPts val="0"/>
              </a:spcBef>
              <a:spcAft>
                <a:spcPts val="0"/>
              </a:spcAft>
              <a:buNone/>
            </a:pPr>
            <a:endParaRPr sz="2000">
              <a:solidFill>
                <a:srgbClr val="000000"/>
              </a:solidFill>
            </a:endParaRPr>
          </a:p>
          <a:p>
            <a:pPr marL="0" lvl="0" indent="0" algn="l" rtl="0">
              <a:lnSpc>
                <a:spcPct val="100000"/>
              </a:lnSpc>
              <a:spcBef>
                <a:spcPts val="0"/>
              </a:spcBef>
              <a:spcAft>
                <a:spcPts val="0"/>
              </a:spcAft>
              <a:buNone/>
            </a:pPr>
            <a:endParaRPr sz="2000">
              <a:solidFill>
                <a:srgbClr val="000000"/>
              </a:solidFill>
            </a:endParaRPr>
          </a:p>
          <a:p>
            <a:pPr marL="0" lvl="0" indent="0" algn="l" rtl="0">
              <a:lnSpc>
                <a:spcPct val="100000"/>
              </a:lnSpc>
              <a:spcBef>
                <a:spcPts val="0"/>
              </a:spcBef>
              <a:spcAft>
                <a:spcPts val="0"/>
              </a:spcAft>
              <a:buNone/>
            </a:pPr>
            <a:r>
              <a:rPr lang="en" sz="2000" b="1">
                <a:solidFill>
                  <a:srgbClr val="000000"/>
                </a:solidFill>
              </a:rPr>
              <a:t>Day 2 </a:t>
            </a:r>
            <a:endParaRPr sz="2000" b="1">
              <a:solidFill>
                <a:srgbClr val="000000"/>
              </a:solidFill>
            </a:endParaRPr>
          </a:p>
          <a:p>
            <a:pPr marL="457200" lvl="0" indent="0" algn="l" rtl="0">
              <a:spcBef>
                <a:spcPts val="0"/>
              </a:spcBef>
              <a:spcAft>
                <a:spcPts val="0"/>
              </a:spcAft>
              <a:buNone/>
            </a:pPr>
            <a:r>
              <a:rPr lang="en" sz="2400">
                <a:latin typeface="Arial"/>
                <a:ea typeface="Arial"/>
                <a:cs typeface="Arial"/>
                <a:sym typeface="Arial"/>
              </a:rPr>
              <a:t>Understand the purpose of, practice in the development of and ongoing utilization of a </a:t>
            </a:r>
            <a:r>
              <a:rPr lang="en" sz="2400" b="1">
                <a:latin typeface="Arial"/>
                <a:ea typeface="Arial"/>
                <a:cs typeface="Arial"/>
                <a:sym typeface="Arial"/>
              </a:rPr>
              <a:t>Coaching</a:t>
            </a:r>
            <a:r>
              <a:rPr lang="en" sz="2400">
                <a:latin typeface="Arial"/>
                <a:ea typeface="Arial"/>
                <a:cs typeface="Arial"/>
                <a:sym typeface="Arial"/>
              </a:rPr>
              <a:t> </a:t>
            </a:r>
            <a:r>
              <a:rPr lang="en" sz="2400" b="1">
                <a:latin typeface="Arial"/>
                <a:ea typeface="Arial"/>
                <a:cs typeface="Arial"/>
                <a:sym typeface="Arial"/>
              </a:rPr>
              <a:t>Service Delivery Plan</a:t>
            </a:r>
            <a:endParaRPr sz="2400">
              <a:latin typeface="Arial"/>
              <a:ea typeface="Arial"/>
              <a:cs typeface="Arial"/>
              <a:sym typeface="Arial"/>
            </a:endParaRPr>
          </a:p>
          <a:p>
            <a:pPr marL="457200" lvl="0" indent="0" algn="l" rtl="0">
              <a:lnSpc>
                <a:spcPct val="100000"/>
              </a:lnSpc>
              <a:spcBef>
                <a:spcPts val="0"/>
              </a:spcBef>
              <a:spcAft>
                <a:spcPts val="0"/>
              </a:spcAft>
              <a:buClr>
                <a:schemeClr val="dk1"/>
              </a:buClr>
              <a:buSzPts val="3200"/>
              <a:buNone/>
            </a:pPr>
            <a:endParaRPr sz="1500">
              <a:solidFill>
                <a:srgbClr val="000000"/>
              </a:solidFill>
            </a:endParaRPr>
          </a:p>
          <a:p>
            <a:pPr marL="457200" lvl="0" indent="0" algn="l" rtl="0">
              <a:lnSpc>
                <a:spcPct val="100000"/>
              </a:lnSpc>
              <a:spcBef>
                <a:spcPts val="0"/>
              </a:spcBef>
              <a:spcAft>
                <a:spcPts val="0"/>
              </a:spcAft>
              <a:buClr>
                <a:schemeClr val="dk1"/>
              </a:buClr>
              <a:buSzPts val="3200"/>
              <a:buNone/>
            </a:pPr>
            <a:endParaRPr sz="200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add0c7cd33_3_1377"/>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Break </a:t>
            </a:r>
            <a:endParaRPr/>
          </a:p>
        </p:txBody>
      </p:sp>
      <p:pic>
        <p:nvPicPr>
          <p:cNvPr id="342" name="Google Shape;342;g2add0c7cd33_3_1377"/>
          <p:cNvPicPr preferRelativeResize="0"/>
          <p:nvPr/>
        </p:nvPicPr>
        <p:blipFill rotWithShape="1">
          <a:blip r:embed="rId3">
            <a:alphaModFix/>
          </a:blip>
          <a:srcRect/>
          <a:stretch/>
        </p:blipFill>
        <p:spPr>
          <a:xfrm>
            <a:off x="1659850" y="1530071"/>
            <a:ext cx="6181802" cy="40519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32a5bd0acfb_4_8"/>
          <p:cNvPicPr preferRelativeResize="0"/>
          <p:nvPr/>
        </p:nvPicPr>
        <p:blipFill rotWithShape="1">
          <a:blip r:embed="rId3">
            <a:alphaModFix/>
          </a:blip>
          <a:srcRect/>
          <a:stretch/>
        </p:blipFill>
        <p:spPr>
          <a:xfrm>
            <a:off x="228600" y="1185250"/>
            <a:ext cx="8686800" cy="3950333"/>
          </a:xfrm>
          <a:prstGeom prst="rect">
            <a:avLst/>
          </a:prstGeom>
          <a:noFill/>
          <a:ln w="9525" cap="flat" cmpd="sng">
            <a:solidFill>
              <a:schemeClr val="dk1"/>
            </a:solidFill>
            <a:prstDash val="solid"/>
            <a:round/>
            <a:headEnd type="none" w="sm" len="sm"/>
            <a:tailEnd type="none" w="sm" len="sm"/>
          </a:ln>
        </p:spPr>
      </p:pic>
      <p:sp>
        <p:nvSpPr>
          <p:cNvPr id="348" name="Google Shape;348;g32a5bd0acfb_4_8"/>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How’s your EI? √ it now</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8"/>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
              <a:t>What is your </a:t>
            </a:r>
            <a:endParaRPr/>
          </a:p>
          <a:p>
            <a:pPr marL="0" lvl="0" indent="0" algn="ctr" rtl="0">
              <a:lnSpc>
                <a:spcPct val="90000"/>
              </a:lnSpc>
              <a:spcBef>
                <a:spcPts val="0"/>
              </a:spcBef>
              <a:spcAft>
                <a:spcPts val="0"/>
              </a:spcAft>
              <a:buClr>
                <a:schemeClr val="lt1"/>
              </a:buClr>
              <a:buSzPct val="100000"/>
              <a:buFont typeface="Verdana"/>
              <a:buNone/>
            </a:pPr>
            <a:r>
              <a:rPr lang="en"/>
              <a:t>Emotional Intelligence (EI)?</a:t>
            </a:r>
            <a:endParaRPr/>
          </a:p>
        </p:txBody>
      </p:sp>
      <p:sp>
        <p:nvSpPr>
          <p:cNvPr id="354" name="Google Shape;354;p58"/>
          <p:cNvSpPr txBox="1"/>
          <p:nvPr/>
        </p:nvSpPr>
        <p:spPr>
          <a:xfrm>
            <a:off x="6374131" y="4699000"/>
            <a:ext cx="19050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pic>
        <p:nvPicPr>
          <p:cNvPr id="355" name="Google Shape;355;p58"/>
          <p:cNvPicPr preferRelativeResize="0"/>
          <p:nvPr/>
        </p:nvPicPr>
        <p:blipFill rotWithShape="1">
          <a:blip r:embed="rId3">
            <a:alphaModFix/>
          </a:blip>
          <a:srcRect/>
          <a:stretch/>
        </p:blipFill>
        <p:spPr>
          <a:xfrm>
            <a:off x="762000" y="1602195"/>
            <a:ext cx="7620000" cy="3810010"/>
          </a:xfrm>
          <a:prstGeom prst="rect">
            <a:avLst/>
          </a:prstGeom>
          <a:noFill/>
          <a:ln>
            <a:noFill/>
          </a:ln>
        </p:spPr>
      </p:pic>
      <p:sp>
        <p:nvSpPr>
          <p:cNvPr id="356" name="Google Shape;356;p58"/>
          <p:cNvSpPr txBox="1"/>
          <p:nvPr/>
        </p:nvSpPr>
        <p:spPr>
          <a:xfrm>
            <a:off x="628650" y="5219025"/>
            <a:ext cx="7099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1002d60a2b_0_45"/>
          <p:cNvSpPr txBox="1"/>
          <p:nvPr/>
        </p:nvSpPr>
        <p:spPr>
          <a:xfrm>
            <a:off x="317950" y="1244051"/>
            <a:ext cx="8597400" cy="4013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000000"/>
              </a:buClr>
              <a:buSzPts val="3000"/>
              <a:buFont typeface="Verdana"/>
              <a:buAutoNum type="arabicPeriod"/>
            </a:pPr>
            <a:r>
              <a:rPr lang="en" sz="3000" b="0" i="0" u="none" strike="noStrike" cap="none">
                <a:solidFill>
                  <a:srgbClr val="000000"/>
                </a:solidFill>
                <a:latin typeface="Verdana"/>
                <a:ea typeface="Verdana"/>
                <a:cs typeface="Verdana"/>
                <a:sym typeface="Verdana"/>
              </a:rPr>
              <a:t>Please turn to pp. 301-303 in your Aguilar book.</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3000" b="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Verdana"/>
              <a:buAutoNum type="arabicPeriod"/>
            </a:pPr>
            <a:r>
              <a:rPr lang="en" sz="3000" b="0" i="0" u="none" strike="noStrike" cap="none">
                <a:solidFill>
                  <a:srgbClr val="000000"/>
                </a:solidFill>
                <a:latin typeface="Verdana"/>
                <a:ea typeface="Verdana"/>
                <a:cs typeface="Verdana"/>
                <a:sym typeface="Verdana"/>
              </a:rPr>
              <a:t>Read through each element and rate your current EI using the scale of 1-5.</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3000" b="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Verdana"/>
              <a:buAutoNum type="arabicPeriod"/>
            </a:pPr>
            <a:r>
              <a:rPr lang="en" sz="3000" b="0" i="0" u="none" strike="noStrike" cap="none">
                <a:solidFill>
                  <a:srgbClr val="000000"/>
                </a:solidFill>
                <a:latin typeface="Verdana"/>
                <a:ea typeface="Verdana"/>
                <a:cs typeface="Verdana"/>
                <a:sym typeface="Verdana"/>
              </a:rPr>
              <a:t>Highlight any areas in which you scored a 1 or 2 that you might wish to work on.</a:t>
            </a:r>
            <a:endParaRPr sz="3000" b="0" i="0" u="none" strike="noStrike" cap="none">
              <a:solidFill>
                <a:srgbClr val="000000"/>
              </a:solidFill>
              <a:latin typeface="Verdana"/>
              <a:ea typeface="Verdana"/>
              <a:cs typeface="Verdana"/>
              <a:sym typeface="Verdana"/>
            </a:endParaRPr>
          </a:p>
        </p:txBody>
      </p:sp>
      <p:sp>
        <p:nvSpPr>
          <p:cNvPr id="362" name="Google Shape;362;g31002d60a2b_0_45"/>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Reflect on Emotional Intelligence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31002d60a2b_0_6"/>
          <p:cNvSpPr txBox="1">
            <a:spLocks noGrp="1"/>
          </p:cNvSpPr>
          <p:nvPr>
            <p:ph type="body" idx="1"/>
          </p:nvPr>
        </p:nvSpPr>
        <p:spPr>
          <a:xfrm>
            <a:off x="468000" y="1356225"/>
            <a:ext cx="8208000" cy="3621900"/>
          </a:xfrm>
          <a:prstGeom prst="rect">
            <a:avLst/>
          </a:prstGeom>
          <a:noFill/>
          <a:ln>
            <a:noFill/>
          </a:ln>
        </p:spPr>
        <p:txBody>
          <a:bodyPr spcFirstLastPara="1" wrap="square" lIns="91425" tIns="45700" rIns="91425" bIns="45700" anchor="t" anchorCtr="0">
            <a:normAutofit lnSpcReduction="10000"/>
          </a:bodyPr>
          <a:lstStyle/>
          <a:p>
            <a:pPr marL="25400" lvl="0" indent="0" algn="l" rtl="0">
              <a:lnSpc>
                <a:spcPct val="100000"/>
              </a:lnSpc>
              <a:spcBef>
                <a:spcPts val="640"/>
              </a:spcBef>
              <a:spcAft>
                <a:spcPts val="0"/>
              </a:spcAft>
              <a:buSzPts val="3200"/>
              <a:buNone/>
            </a:pPr>
            <a:r>
              <a:rPr lang="en" sz="3000"/>
              <a:t>“EI is the foundation of building trusting relationships, interpersonal communication, flexibility, time management, empathy, decision making, collaboration, presentation skills, assertiveness, regulating stress, managing anger, dealing with unexpected change, and resilience.”</a:t>
            </a:r>
            <a:endParaRPr sz="3000"/>
          </a:p>
        </p:txBody>
      </p:sp>
      <p:sp>
        <p:nvSpPr>
          <p:cNvPr id="368" name="Google Shape;368;g31002d60a2b_0_6"/>
          <p:cNvSpPr txBox="1"/>
          <p:nvPr/>
        </p:nvSpPr>
        <p:spPr>
          <a:xfrm>
            <a:off x="0" y="5381500"/>
            <a:ext cx="733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Aguilar, The Art of Coaching Teams, pg. 18</a:t>
            </a:r>
            <a:endParaRPr sz="1400" b="0" i="0" u="none" strike="noStrike" cap="none">
              <a:solidFill>
                <a:srgbClr val="000000"/>
              </a:solidFill>
              <a:latin typeface="Verdana"/>
              <a:ea typeface="Verdana"/>
              <a:cs typeface="Verdana"/>
              <a:sym typeface="Verdana"/>
            </a:endParaRPr>
          </a:p>
        </p:txBody>
      </p:sp>
      <p:sp>
        <p:nvSpPr>
          <p:cNvPr id="369" name="Google Shape;369;g31002d60a2b_0_6"/>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Emotional Intelligence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1002d60a2b_0_18"/>
          <p:cNvSpPr txBox="1">
            <a:spLocks noGrp="1"/>
          </p:cNvSpPr>
          <p:nvPr>
            <p:ph type="body" idx="1"/>
          </p:nvPr>
        </p:nvSpPr>
        <p:spPr>
          <a:xfrm>
            <a:off x="452375" y="1220925"/>
            <a:ext cx="8233200" cy="42864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 sz="3000"/>
              <a:t>Emotional intelligence refers to the ability to identify and manage one’s own emotions, as well as the emotions of others.</a:t>
            </a:r>
            <a:endParaRPr sz="3000"/>
          </a:p>
          <a:p>
            <a:pPr marL="457200" lvl="0" indent="-419100" algn="l" rtl="0">
              <a:lnSpc>
                <a:spcPct val="100000"/>
              </a:lnSpc>
              <a:spcBef>
                <a:spcPts val="640"/>
              </a:spcBef>
              <a:spcAft>
                <a:spcPts val="0"/>
              </a:spcAft>
              <a:buSzPts val="3000"/>
              <a:buChar char="•"/>
            </a:pPr>
            <a:r>
              <a:rPr lang="en" sz="3000"/>
              <a:t>Self-Awareness</a:t>
            </a:r>
            <a:endParaRPr sz="3000"/>
          </a:p>
          <a:p>
            <a:pPr marL="457200" lvl="0" indent="-419100" algn="l" rtl="0">
              <a:lnSpc>
                <a:spcPct val="100000"/>
              </a:lnSpc>
              <a:spcBef>
                <a:spcPts val="640"/>
              </a:spcBef>
              <a:spcAft>
                <a:spcPts val="0"/>
              </a:spcAft>
              <a:buSzPts val="3000"/>
              <a:buChar char="•"/>
            </a:pPr>
            <a:r>
              <a:rPr lang="en" sz="3000"/>
              <a:t>Self-Management</a:t>
            </a:r>
            <a:endParaRPr sz="3000"/>
          </a:p>
          <a:p>
            <a:pPr marL="457200" lvl="0" indent="-419100" algn="l" rtl="0">
              <a:lnSpc>
                <a:spcPct val="100000"/>
              </a:lnSpc>
              <a:spcBef>
                <a:spcPts val="640"/>
              </a:spcBef>
              <a:spcAft>
                <a:spcPts val="0"/>
              </a:spcAft>
              <a:buSzPts val="3000"/>
              <a:buChar char="•"/>
            </a:pPr>
            <a:r>
              <a:rPr lang="en" sz="3000"/>
              <a:t>Social Awareness/Empathy</a:t>
            </a:r>
            <a:endParaRPr sz="3000"/>
          </a:p>
          <a:p>
            <a:pPr marL="457200" lvl="0" indent="-419100" algn="l" rtl="0">
              <a:lnSpc>
                <a:spcPct val="100000"/>
              </a:lnSpc>
              <a:spcBef>
                <a:spcPts val="640"/>
              </a:spcBef>
              <a:spcAft>
                <a:spcPts val="0"/>
              </a:spcAft>
              <a:buSzPts val="3000"/>
              <a:buChar char="•"/>
            </a:pPr>
            <a:r>
              <a:rPr lang="en" sz="3000"/>
              <a:t>Social Management/Social Skills</a:t>
            </a:r>
            <a:endParaRPr sz="3000"/>
          </a:p>
          <a:p>
            <a:pPr marL="457200" lvl="0" indent="-228600" algn="l" rtl="0">
              <a:lnSpc>
                <a:spcPct val="100000"/>
              </a:lnSpc>
              <a:spcBef>
                <a:spcPts val="640"/>
              </a:spcBef>
              <a:spcAft>
                <a:spcPts val="0"/>
              </a:spcAft>
              <a:buSzPts val="3200"/>
              <a:buNone/>
            </a:pPr>
            <a:endParaRPr/>
          </a:p>
        </p:txBody>
      </p:sp>
      <p:sp>
        <p:nvSpPr>
          <p:cNvPr id="375" name="Google Shape;375;g31002d60a2b_0_18"/>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Emotional Intelligence Continued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81"/>
          <p:cNvPicPr preferRelativeResize="0"/>
          <p:nvPr/>
        </p:nvPicPr>
        <p:blipFill rotWithShape="1">
          <a:blip r:embed="rId3">
            <a:alphaModFix/>
          </a:blip>
          <a:srcRect/>
          <a:stretch/>
        </p:blipFill>
        <p:spPr>
          <a:xfrm>
            <a:off x="2680336" y="1333501"/>
            <a:ext cx="3152773" cy="3809999"/>
          </a:xfrm>
          <a:prstGeom prst="rect">
            <a:avLst/>
          </a:prstGeom>
          <a:noFill/>
          <a:ln>
            <a:noFill/>
          </a:ln>
        </p:spPr>
      </p:pic>
      <p:sp>
        <p:nvSpPr>
          <p:cNvPr id="140" name="Google Shape;140;p81"/>
          <p:cNvSpPr txBox="1"/>
          <p:nvPr/>
        </p:nvSpPr>
        <p:spPr>
          <a:xfrm>
            <a:off x="381000" y="317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Verdana"/>
              <a:buNone/>
            </a:pPr>
            <a:r>
              <a:rPr lang="en" sz="4000" b="0" i="0" u="none" strike="noStrike" cap="none">
                <a:solidFill>
                  <a:schemeClr val="lt1"/>
                </a:solidFill>
                <a:latin typeface="Verdana"/>
                <a:ea typeface="Verdana"/>
                <a:cs typeface="Verdana"/>
                <a:sym typeface="Verdana"/>
              </a:rPr>
              <a:t>THE ART….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1002d60a2b_0_23"/>
          <p:cNvSpPr txBox="1"/>
          <p:nvPr/>
        </p:nvSpPr>
        <p:spPr>
          <a:xfrm>
            <a:off x="457200" y="1349469"/>
            <a:ext cx="8229600" cy="346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3000"/>
              <a:buFont typeface="Arial"/>
              <a:buNone/>
            </a:pPr>
            <a:r>
              <a:rPr lang="en" sz="3000" b="0" i="0" u="none" strike="noStrike" cap="none">
                <a:solidFill>
                  <a:schemeClr val="accent3"/>
                </a:solidFill>
                <a:latin typeface="Verdana"/>
                <a:ea typeface="Verdana"/>
                <a:cs typeface="Verdana"/>
                <a:sym typeface="Verdana"/>
              </a:rPr>
              <a:t>Self Awareness:</a:t>
            </a:r>
            <a:r>
              <a:rPr lang="en" sz="3000" b="0" i="0" u="none" strike="noStrike" cap="none">
                <a:solidFill>
                  <a:schemeClr val="dk1"/>
                </a:solidFill>
                <a:latin typeface="Verdana"/>
                <a:ea typeface="Verdana"/>
                <a:cs typeface="Verdana"/>
                <a:sym typeface="Verdana"/>
              </a:rPr>
              <a:t> The ability to recognize your own feelings </a:t>
            </a:r>
            <a:r>
              <a:rPr lang="en" sz="3000" b="0" i="0" u="none" strike="noStrike" cap="none">
                <a:solidFill>
                  <a:srgbClr val="307BF3"/>
                </a:solidFill>
                <a:latin typeface="Verdana"/>
                <a:ea typeface="Verdana"/>
                <a:cs typeface="Verdana"/>
                <a:sym typeface="Verdana"/>
              </a:rPr>
              <a:t>and to name them,</a:t>
            </a:r>
            <a:r>
              <a:rPr lang="en" sz="3000" b="1" i="0" u="none" strike="noStrike" cap="none">
                <a:solidFill>
                  <a:schemeClr val="dk1"/>
                </a:solidFill>
                <a:latin typeface="Verdana"/>
                <a:ea typeface="Verdana"/>
                <a:cs typeface="Verdana"/>
                <a:sym typeface="Verdana"/>
              </a:rPr>
              <a:t> </a:t>
            </a:r>
            <a:r>
              <a:rPr lang="en" sz="3000" b="0" i="0" u="none" strike="noStrike" cap="none">
                <a:solidFill>
                  <a:schemeClr val="dk1"/>
                </a:solidFill>
                <a:latin typeface="Verdana"/>
                <a:ea typeface="Verdana"/>
                <a:cs typeface="Verdana"/>
                <a:sym typeface="Verdana"/>
              </a:rPr>
              <a:t>recognizing the impact of your emotions, and to know your strengths and limits, and to have self-confidence and the awareness of your capabilities.</a:t>
            </a:r>
            <a:endParaRPr sz="3000" b="1" i="0" u="none" strike="noStrike" cap="none">
              <a:solidFill>
                <a:schemeClr val="dk1"/>
              </a:solidFill>
              <a:latin typeface="Verdana"/>
              <a:ea typeface="Verdana"/>
              <a:cs typeface="Verdana"/>
              <a:sym typeface="Verdana"/>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p:txBody>
      </p:sp>
      <p:sp>
        <p:nvSpPr>
          <p:cNvPr id="381" name="Google Shape;381;g31002d60a2b_0_23"/>
          <p:cNvSpPr txBox="1"/>
          <p:nvPr/>
        </p:nvSpPr>
        <p:spPr>
          <a:xfrm>
            <a:off x="0" y="5023458"/>
            <a:ext cx="5861100" cy="71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Elena Aguilar, The Art of Coaching Teams: Building Resilient Communities that Transform Schools. Jossey-Bass, 2016.</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2" name="Google Shape;382;g31002d60a2b_0_23"/>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Self Awareness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1002d60a2b_0_29"/>
          <p:cNvSpPr txBox="1"/>
          <p:nvPr/>
        </p:nvSpPr>
        <p:spPr>
          <a:xfrm>
            <a:off x="457200" y="1339500"/>
            <a:ext cx="8229600" cy="347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3000"/>
              <a:buFont typeface="Arial"/>
              <a:buNone/>
            </a:pPr>
            <a:r>
              <a:rPr lang="en" sz="3000" b="0" i="0" u="none" strike="noStrike" cap="none">
                <a:solidFill>
                  <a:schemeClr val="accent3"/>
                </a:solidFill>
                <a:latin typeface="Verdana"/>
                <a:ea typeface="Verdana"/>
                <a:cs typeface="Verdana"/>
                <a:sym typeface="Verdana"/>
              </a:rPr>
              <a:t>Self Management (Regulation):</a:t>
            </a:r>
            <a:r>
              <a:rPr lang="en" sz="3000" b="1" i="0" u="none" strike="noStrike" cap="none">
                <a:solidFill>
                  <a:schemeClr val="dk1"/>
                </a:solidFill>
                <a:latin typeface="Verdana"/>
                <a:ea typeface="Verdana"/>
                <a:cs typeface="Verdana"/>
                <a:sym typeface="Verdana"/>
              </a:rPr>
              <a:t> </a:t>
            </a:r>
            <a:r>
              <a:rPr lang="en" sz="3000" b="0" i="0" u="none" strike="noStrike" cap="none">
                <a:solidFill>
                  <a:schemeClr val="dk1"/>
                </a:solidFill>
                <a:latin typeface="Verdana"/>
                <a:ea typeface="Verdana"/>
                <a:cs typeface="Verdana"/>
                <a:sym typeface="Verdana"/>
              </a:rPr>
              <a:t>The ability to make conscious decisions on how to respond to emotions (emotional self-control, transparency, and adaptability, and initiative—the readiness to act and to anticipate the consequences, aligned with your values)</a:t>
            </a:r>
            <a:endParaRPr sz="3000" b="0" i="0" u="none" strike="noStrike" cap="none">
              <a:solidFill>
                <a:schemeClr val="dk1"/>
              </a:solidFill>
              <a:latin typeface="Verdana"/>
              <a:ea typeface="Verdana"/>
              <a:cs typeface="Verdana"/>
              <a:sym typeface="Verdana"/>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p:txBody>
      </p:sp>
      <p:sp>
        <p:nvSpPr>
          <p:cNvPr id="388" name="Google Shape;388;g31002d60a2b_0_29"/>
          <p:cNvSpPr txBox="1"/>
          <p:nvPr/>
        </p:nvSpPr>
        <p:spPr>
          <a:xfrm>
            <a:off x="616375" y="5000500"/>
            <a:ext cx="5861100" cy="71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Elena Aguilar, The Art of Coaching Teams: Building Resilient Communities that Transform Schools. Jossey-Bass, 2016.</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9" name="Google Shape;389;g31002d60a2b_0_29"/>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Self Management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1002d60a2b_0_35"/>
          <p:cNvSpPr txBox="1"/>
          <p:nvPr/>
        </p:nvSpPr>
        <p:spPr>
          <a:xfrm>
            <a:off x="457200" y="1378250"/>
            <a:ext cx="8229600" cy="29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chemeClr val="dk1"/>
              </a:buClr>
              <a:buSzPts val="2202"/>
              <a:buFont typeface="Arial"/>
              <a:buNone/>
            </a:pPr>
            <a:r>
              <a:rPr lang="en" sz="3000" b="0" i="0" u="none" strike="noStrike" cap="none">
                <a:solidFill>
                  <a:schemeClr val="accent3"/>
                </a:solidFill>
                <a:latin typeface="Verdana"/>
                <a:ea typeface="Verdana"/>
                <a:cs typeface="Verdana"/>
                <a:sym typeface="Verdana"/>
              </a:rPr>
              <a:t>Social Awareness (Empathy):</a:t>
            </a:r>
            <a:r>
              <a:rPr lang="en" sz="3000" b="0" i="0" u="none" strike="noStrike" cap="none">
                <a:solidFill>
                  <a:schemeClr val="dk1"/>
                </a:solidFill>
                <a:latin typeface="Verdana"/>
                <a:ea typeface="Verdana"/>
                <a:cs typeface="Verdana"/>
                <a:sym typeface="Verdana"/>
              </a:rPr>
              <a:t> The ability to recognize and understand the feelings that other people experience (empathy, organizational awareness, service—the needs of others and meeting them)</a:t>
            </a:r>
            <a:endParaRPr sz="3000" b="0" i="0" u="none" strike="noStrike" cap="none">
              <a:solidFill>
                <a:schemeClr val="dk1"/>
              </a:solidFill>
              <a:latin typeface="Verdana"/>
              <a:ea typeface="Verdana"/>
              <a:cs typeface="Verdana"/>
              <a:sym typeface="Verdana"/>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                       </a:t>
            </a:r>
            <a:endParaRPr sz="1200" b="0" i="0" u="none" strike="noStrike" cap="none">
              <a:solidFill>
                <a:schemeClr val="dk1"/>
              </a:solidFill>
              <a:latin typeface="Verdana"/>
              <a:ea typeface="Verdana"/>
              <a:cs typeface="Verdana"/>
              <a:sym typeface="Verdana"/>
            </a:endParaRPr>
          </a:p>
          <a:p>
            <a:pPr marL="0" marR="0" lvl="0" indent="0" algn="l" rtl="0">
              <a:lnSpc>
                <a:spcPct val="70000"/>
              </a:lnSpc>
              <a:spcBef>
                <a:spcPts val="120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Elena Aguilar, The Art of Coaching Teams: Building Resilient Communities that </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Transform Schools. Jossey-Bass, 2016.</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914400" marR="0" lvl="0" indent="457200" algn="l" rtl="0">
              <a:lnSpc>
                <a:spcPct val="100000"/>
              </a:lnSpc>
              <a:spcBef>
                <a:spcPts val="640"/>
              </a:spcBef>
              <a:spcAft>
                <a:spcPts val="0"/>
              </a:spcAft>
              <a:buClr>
                <a:schemeClr val="dk1"/>
              </a:buClr>
              <a:buSzPts val="1100"/>
              <a:buFont typeface="Arial"/>
              <a:buNone/>
            </a:pPr>
            <a:endParaRPr sz="3000" b="0" i="0" u="none" strike="noStrike" cap="none">
              <a:solidFill>
                <a:schemeClr val="dk1"/>
              </a:solidFill>
              <a:latin typeface="Verdana"/>
              <a:ea typeface="Verdana"/>
              <a:cs typeface="Verdana"/>
              <a:sym typeface="Verdana"/>
            </a:endParaRPr>
          </a:p>
        </p:txBody>
      </p:sp>
      <p:sp>
        <p:nvSpPr>
          <p:cNvPr id="395" name="Google Shape;395;g31002d60a2b_0_35"/>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Social Awareness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31002d60a2b_0_40"/>
          <p:cNvSpPr txBox="1"/>
          <p:nvPr/>
        </p:nvSpPr>
        <p:spPr>
          <a:xfrm>
            <a:off x="457200" y="1338375"/>
            <a:ext cx="8229600" cy="30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3000"/>
              <a:buFont typeface="Arial"/>
              <a:buNone/>
            </a:pPr>
            <a:r>
              <a:rPr lang="en" sz="3000" b="0" i="0" u="none" strike="noStrike" cap="none">
                <a:solidFill>
                  <a:schemeClr val="accent3"/>
                </a:solidFill>
                <a:latin typeface="Verdana"/>
                <a:ea typeface="Verdana"/>
                <a:cs typeface="Verdana"/>
                <a:sym typeface="Verdana"/>
              </a:rPr>
              <a:t>Social Management (Skills/ Motivation):</a:t>
            </a:r>
            <a:r>
              <a:rPr lang="en" sz="3000" b="1" i="0" u="none" strike="noStrike" cap="none">
                <a:solidFill>
                  <a:schemeClr val="dk1"/>
                </a:solidFill>
                <a:latin typeface="Verdana"/>
                <a:ea typeface="Verdana"/>
                <a:cs typeface="Verdana"/>
                <a:sym typeface="Verdana"/>
              </a:rPr>
              <a:t> </a:t>
            </a:r>
            <a:r>
              <a:rPr lang="en" sz="3000" b="0" i="0" u="none" strike="noStrike" cap="none">
                <a:solidFill>
                  <a:schemeClr val="dk1"/>
                </a:solidFill>
                <a:latin typeface="Verdana"/>
                <a:ea typeface="Verdana"/>
                <a:cs typeface="Verdana"/>
                <a:sym typeface="Verdana"/>
              </a:rPr>
              <a:t>The ability to manage conflict with others to form healthy relationships, collaboration, feedback and guidance, and to motivate and inspire others		</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                        </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Elena Aguilar, The Art of Coaching Teams: Building Resilient Communities that Transform </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r>
              <a:rPr lang="en" sz="1200" b="0" i="0" u="none" strike="noStrike" cap="none">
                <a:solidFill>
                  <a:schemeClr val="dk1"/>
                </a:solidFill>
                <a:latin typeface="Verdana"/>
                <a:ea typeface="Verdana"/>
                <a:cs typeface="Verdana"/>
                <a:sym typeface="Verdana"/>
              </a:rPr>
              <a:t>Schools. Jossey-Bass, 2016.</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914400" marR="0" lvl="0" indent="457200" algn="l" rtl="0">
              <a:lnSpc>
                <a:spcPct val="100000"/>
              </a:lnSpc>
              <a:spcBef>
                <a:spcPts val="640"/>
              </a:spcBef>
              <a:spcAft>
                <a:spcPts val="0"/>
              </a:spcAft>
              <a:buClr>
                <a:schemeClr val="dk1"/>
              </a:buClr>
              <a:buSzPts val="1100"/>
              <a:buFont typeface="Arial"/>
              <a:buNone/>
            </a:pPr>
            <a:endParaRPr sz="3000" b="0" i="0" u="none" strike="noStrike" cap="none">
              <a:solidFill>
                <a:schemeClr val="dk1"/>
              </a:solidFill>
              <a:latin typeface="Verdana"/>
              <a:ea typeface="Verdana"/>
              <a:cs typeface="Verdana"/>
              <a:sym typeface="Verdana"/>
            </a:endParaRPr>
          </a:p>
        </p:txBody>
      </p:sp>
      <p:sp>
        <p:nvSpPr>
          <p:cNvPr id="401" name="Google Shape;401;g31002d60a2b_0_40"/>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Social Management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1002d60a2b_0_50"/>
          <p:cNvSpPr txBox="1">
            <a:spLocks noGrp="1"/>
          </p:cNvSpPr>
          <p:nvPr>
            <p:ph type="body" idx="1"/>
          </p:nvPr>
        </p:nvSpPr>
        <p:spPr>
          <a:xfrm>
            <a:off x="455400" y="1480700"/>
            <a:ext cx="8233200" cy="34032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 sz="3000"/>
              <a:t>In the article, “</a:t>
            </a:r>
            <a:r>
              <a:rPr lang="en" sz="3000" u="sng">
                <a:solidFill>
                  <a:schemeClr val="hlink"/>
                </a:solidFill>
                <a:hlinkClick r:id="rId3"/>
              </a:rPr>
              <a:t>50 Tips For Improving Your Emotional Intelligence,”</a:t>
            </a:r>
            <a:r>
              <a:rPr lang="en" sz="3000"/>
              <a:t> the tips are broken down by domains. </a:t>
            </a:r>
            <a:endParaRPr sz="3000"/>
          </a:p>
          <a:p>
            <a:pPr marL="25400" lvl="0" indent="0" algn="l" rtl="0">
              <a:lnSpc>
                <a:spcPct val="100000"/>
              </a:lnSpc>
              <a:spcBef>
                <a:spcPts val="640"/>
              </a:spcBef>
              <a:spcAft>
                <a:spcPts val="0"/>
              </a:spcAft>
              <a:buSzPts val="3200"/>
              <a:buNone/>
            </a:pPr>
            <a:endParaRPr sz="3000"/>
          </a:p>
          <a:p>
            <a:pPr marL="25400" lvl="0" indent="0" algn="l" rtl="0">
              <a:lnSpc>
                <a:spcPct val="100000"/>
              </a:lnSpc>
              <a:spcBef>
                <a:spcPts val="640"/>
              </a:spcBef>
              <a:spcAft>
                <a:spcPts val="0"/>
              </a:spcAft>
              <a:buSzPts val="3200"/>
              <a:buNone/>
            </a:pPr>
            <a:r>
              <a:rPr lang="en" sz="3000"/>
              <a:t>Highlight a couple strategies you will use to improve the areas you identified.</a:t>
            </a:r>
            <a:endParaRPr sz="3000"/>
          </a:p>
        </p:txBody>
      </p:sp>
      <p:sp>
        <p:nvSpPr>
          <p:cNvPr id="407" name="Google Shape;407;g31002d60a2b_0_50"/>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Individual Goal Setting</a:t>
            </a:r>
            <a:endParaRPr/>
          </a:p>
        </p:txBody>
      </p:sp>
      <p:sp>
        <p:nvSpPr>
          <p:cNvPr id="408" name="Google Shape;408;g31002d60a2b_0_50"/>
          <p:cNvSpPr/>
          <p:nvPr/>
        </p:nvSpPr>
        <p:spPr>
          <a:xfrm>
            <a:off x="228600" y="488390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5"/>
          <p:cNvSpPr txBox="1"/>
          <p:nvPr/>
        </p:nvSpPr>
        <p:spPr>
          <a:xfrm>
            <a:off x="3756475" y="1347100"/>
            <a:ext cx="4777200" cy="3321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b" anchorCtr="0">
            <a:normAutofit fontScale="70000" lnSpcReduction="20000"/>
          </a:bodyPr>
          <a:lstStyle/>
          <a:p>
            <a:pPr marL="0" marR="0" lvl="0" indent="0" algn="ctr" rtl="0">
              <a:lnSpc>
                <a:spcPct val="100000"/>
              </a:lnSpc>
              <a:spcBef>
                <a:spcPts val="600"/>
              </a:spcBef>
              <a:spcAft>
                <a:spcPts val="0"/>
              </a:spcAft>
              <a:buClr>
                <a:schemeClr val="dk1"/>
              </a:buClr>
              <a:buSzPct val="57831"/>
              <a:buFont typeface="Verdana"/>
              <a:buNone/>
            </a:pPr>
            <a:endParaRPr sz="4150">
              <a:solidFill>
                <a:schemeClr val="dk1"/>
              </a:solidFill>
              <a:highlight>
                <a:schemeClr val="lt1"/>
              </a:highlight>
              <a:latin typeface="Verdana"/>
              <a:ea typeface="Verdana"/>
              <a:cs typeface="Verdana"/>
              <a:sym typeface="Verdana"/>
            </a:endParaRPr>
          </a:p>
          <a:p>
            <a:pPr marL="0" marR="0" lvl="0" indent="0" algn="ctr" rtl="0">
              <a:lnSpc>
                <a:spcPct val="100000"/>
              </a:lnSpc>
              <a:spcBef>
                <a:spcPts val="600"/>
              </a:spcBef>
              <a:spcAft>
                <a:spcPts val="0"/>
              </a:spcAft>
              <a:buClr>
                <a:schemeClr val="dk1"/>
              </a:buClr>
              <a:buSzPct val="57831"/>
              <a:buFont typeface="Verdana"/>
              <a:buNone/>
            </a:pPr>
            <a:endParaRPr sz="4150">
              <a:solidFill>
                <a:schemeClr val="dk1"/>
              </a:solidFill>
              <a:highlight>
                <a:schemeClr val="lt1"/>
              </a:highlight>
              <a:latin typeface="Verdana"/>
              <a:ea typeface="Verdana"/>
              <a:cs typeface="Verdana"/>
              <a:sym typeface="Verdana"/>
            </a:endParaRPr>
          </a:p>
          <a:p>
            <a:pPr marL="0" marR="0" lvl="0" indent="0" algn="ctr" rtl="0">
              <a:lnSpc>
                <a:spcPct val="100000"/>
              </a:lnSpc>
              <a:spcBef>
                <a:spcPts val="600"/>
              </a:spcBef>
              <a:spcAft>
                <a:spcPts val="0"/>
              </a:spcAft>
              <a:buClr>
                <a:schemeClr val="dk1"/>
              </a:buClr>
              <a:buSzPct val="57831"/>
              <a:buFont typeface="Verdana"/>
              <a:buNone/>
            </a:pPr>
            <a:endParaRPr sz="4150" b="0" i="0" u="none" strike="noStrike" cap="none">
              <a:solidFill>
                <a:schemeClr val="dk1"/>
              </a:solidFill>
              <a:highlight>
                <a:schemeClr val="lt1"/>
              </a:highlight>
              <a:latin typeface="Verdana"/>
              <a:ea typeface="Verdana"/>
              <a:cs typeface="Verdana"/>
              <a:sym typeface="Verdana"/>
            </a:endParaRPr>
          </a:p>
          <a:p>
            <a:pPr marL="0" marR="0" lvl="0" indent="0" algn="ctr" rtl="0">
              <a:lnSpc>
                <a:spcPct val="100000"/>
              </a:lnSpc>
              <a:spcBef>
                <a:spcPts val="600"/>
              </a:spcBef>
              <a:spcAft>
                <a:spcPts val="0"/>
              </a:spcAft>
              <a:buClr>
                <a:schemeClr val="dk1"/>
              </a:buClr>
              <a:buSzPct val="43565"/>
              <a:buFont typeface="Verdana"/>
              <a:buNone/>
            </a:pPr>
            <a:r>
              <a:rPr lang="en" sz="5508" b="0" i="0" u="none" strike="noStrike" cap="none">
                <a:solidFill>
                  <a:schemeClr val="dk1"/>
                </a:solidFill>
                <a:highlight>
                  <a:schemeClr val="lt1"/>
                </a:highlight>
                <a:latin typeface="Verdana"/>
                <a:ea typeface="Verdana"/>
                <a:cs typeface="Verdana"/>
                <a:sym typeface="Verdana"/>
              </a:rPr>
              <a:t>Why are teams important in systems change? </a:t>
            </a:r>
            <a:endParaRPr sz="5508" b="0" i="0" u="none" strike="noStrike" cap="none">
              <a:solidFill>
                <a:schemeClr val="dk1"/>
              </a:solidFill>
              <a:latin typeface="Verdana"/>
              <a:ea typeface="Verdana"/>
              <a:cs typeface="Verdana"/>
              <a:sym typeface="Verdana"/>
            </a:endParaRPr>
          </a:p>
          <a:p>
            <a:pPr marL="0" marR="0" lvl="0" indent="0" algn="l" rtl="0">
              <a:lnSpc>
                <a:spcPct val="100000"/>
              </a:lnSpc>
              <a:spcBef>
                <a:spcPts val="600"/>
              </a:spcBef>
              <a:spcAft>
                <a:spcPts val="0"/>
              </a:spcAft>
              <a:buClr>
                <a:schemeClr val="dk1"/>
              </a:buClr>
              <a:buSzPct val="57831"/>
              <a:buFont typeface="Verdana"/>
              <a:buNone/>
            </a:pPr>
            <a:endParaRPr sz="4150" b="0" i="0" u="none" strike="noStrike" cap="none">
              <a:solidFill>
                <a:schemeClr val="dk1"/>
              </a:solidFill>
              <a:highlight>
                <a:schemeClr val="lt1"/>
              </a:highlight>
              <a:latin typeface="Verdana"/>
              <a:ea typeface="Verdana"/>
              <a:cs typeface="Verdana"/>
              <a:sym typeface="Verdana"/>
            </a:endParaRPr>
          </a:p>
          <a:p>
            <a:pPr marL="0" marR="0" lvl="0" indent="0" algn="l" rtl="0">
              <a:lnSpc>
                <a:spcPct val="100000"/>
              </a:lnSpc>
              <a:spcBef>
                <a:spcPts val="600"/>
              </a:spcBef>
              <a:spcAft>
                <a:spcPts val="0"/>
              </a:spcAft>
              <a:buClr>
                <a:schemeClr val="dk1"/>
              </a:buClr>
              <a:buSzPct val="57831"/>
              <a:buFont typeface="Verdana"/>
              <a:buNone/>
            </a:pPr>
            <a:endParaRPr sz="4150" b="0" i="0" u="none" strike="noStrike" cap="none">
              <a:solidFill>
                <a:schemeClr val="dk1"/>
              </a:solidFill>
              <a:highlight>
                <a:schemeClr val="lt1"/>
              </a:highlight>
              <a:latin typeface="Verdana"/>
              <a:ea typeface="Verdana"/>
              <a:cs typeface="Verdana"/>
              <a:sym typeface="Verdana"/>
            </a:endParaRPr>
          </a:p>
          <a:p>
            <a:pPr marL="0" marR="0" lvl="0" indent="0" algn="l" rtl="0">
              <a:lnSpc>
                <a:spcPct val="100000"/>
              </a:lnSpc>
              <a:spcBef>
                <a:spcPts val="600"/>
              </a:spcBef>
              <a:spcAft>
                <a:spcPts val="0"/>
              </a:spcAft>
              <a:buClr>
                <a:schemeClr val="dk1"/>
              </a:buClr>
              <a:buSzPct val="57831"/>
              <a:buFont typeface="Verdana"/>
              <a:buNone/>
            </a:pPr>
            <a:endParaRPr sz="4150" b="0" i="0" u="none" strike="noStrike" cap="none">
              <a:solidFill>
                <a:schemeClr val="dk1"/>
              </a:solidFill>
              <a:latin typeface="Verdana"/>
              <a:ea typeface="Verdana"/>
              <a:cs typeface="Verdana"/>
              <a:sym typeface="Verdana"/>
            </a:endParaRPr>
          </a:p>
          <a:p>
            <a:pPr marL="0" marR="0" lvl="0" indent="0" algn="l" rtl="0">
              <a:lnSpc>
                <a:spcPct val="100000"/>
              </a:lnSpc>
              <a:spcBef>
                <a:spcPts val="600"/>
              </a:spcBef>
              <a:spcAft>
                <a:spcPts val="0"/>
              </a:spcAft>
              <a:buClr>
                <a:schemeClr val="dk1"/>
              </a:buClr>
              <a:buSzPct val="57831"/>
              <a:buFont typeface="Verdana"/>
              <a:buNone/>
            </a:pPr>
            <a:endParaRPr sz="4150" b="0" i="0" u="none" strike="noStrike" cap="none">
              <a:solidFill>
                <a:schemeClr val="dk1"/>
              </a:solidFill>
              <a:highlight>
                <a:schemeClr val="lt1"/>
              </a:highlight>
              <a:latin typeface="Verdana"/>
              <a:ea typeface="Verdana"/>
              <a:cs typeface="Verdana"/>
              <a:sym typeface="Verdana"/>
            </a:endParaRPr>
          </a:p>
          <a:p>
            <a:pPr marL="0" marR="0" lvl="0" indent="0" algn="l" rtl="0">
              <a:lnSpc>
                <a:spcPct val="90000"/>
              </a:lnSpc>
              <a:spcBef>
                <a:spcPts val="600"/>
              </a:spcBef>
              <a:spcAft>
                <a:spcPts val="600"/>
              </a:spcAft>
              <a:buClr>
                <a:schemeClr val="dk1"/>
              </a:buClr>
              <a:buSzPct val="100000"/>
              <a:buFont typeface="Verdana"/>
              <a:buNone/>
            </a:pPr>
            <a:endParaRPr sz="2400" b="0" i="0" u="none" strike="noStrike" cap="none">
              <a:solidFill>
                <a:schemeClr val="dk1"/>
              </a:solidFill>
              <a:highlight>
                <a:srgbClr val="FFFFFF"/>
              </a:highlight>
              <a:latin typeface="Verdana"/>
              <a:ea typeface="Verdana"/>
              <a:cs typeface="Verdana"/>
              <a:sym typeface="Verdana"/>
            </a:endParaRPr>
          </a:p>
        </p:txBody>
      </p:sp>
      <p:sp>
        <p:nvSpPr>
          <p:cNvPr id="414" name="Google Shape;414;p35"/>
          <p:cNvSpPr txBox="1">
            <a:spLocks noGrp="1"/>
          </p:cNvSpPr>
          <p:nvPr>
            <p:ph type="title"/>
          </p:nvPr>
        </p:nvSpPr>
        <p:spPr>
          <a:xfrm>
            <a:off x="268075" y="138925"/>
            <a:ext cx="8608500" cy="953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Systems Change and Teams</a:t>
            </a:r>
            <a:endParaRPr/>
          </a:p>
        </p:txBody>
      </p:sp>
      <p:sp>
        <p:nvSpPr>
          <p:cNvPr id="415" name="Google Shape;415;p35"/>
          <p:cNvSpPr/>
          <p:nvPr/>
        </p:nvSpPr>
        <p:spPr>
          <a:xfrm>
            <a:off x="321700" y="48156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416" name="Google Shape;416;p35"/>
          <p:cNvPicPr preferRelativeResize="0"/>
          <p:nvPr/>
        </p:nvPicPr>
        <p:blipFill rotWithShape="1">
          <a:blip r:embed="rId3">
            <a:alphaModFix/>
          </a:blip>
          <a:srcRect/>
          <a:stretch/>
        </p:blipFill>
        <p:spPr>
          <a:xfrm>
            <a:off x="268075" y="1609274"/>
            <a:ext cx="3106976" cy="267293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6"/>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
              <a:t>WHY</a:t>
            </a:r>
            <a:r>
              <a:rPr lang="en" b="0">
                <a:latin typeface="Verdana"/>
                <a:ea typeface="Verdana"/>
                <a:cs typeface="Verdana"/>
                <a:sym typeface="Verdana"/>
              </a:rPr>
              <a:t> teams are so important</a:t>
            </a:r>
            <a:endParaRPr/>
          </a:p>
        </p:txBody>
      </p:sp>
      <p:pic>
        <p:nvPicPr>
          <p:cNvPr id="422" name="Google Shape;422;p36" descr="Man smiling during a work meeting"/>
          <p:cNvPicPr preferRelativeResize="0">
            <a:picLocks noGrp="1"/>
          </p:cNvPicPr>
          <p:nvPr>
            <p:ph type="body" idx="1"/>
          </p:nvPr>
        </p:nvPicPr>
        <p:blipFill rotWithShape="1">
          <a:blip r:embed="rId3">
            <a:alphaModFix/>
          </a:blip>
          <a:srcRect/>
          <a:stretch/>
        </p:blipFill>
        <p:spPr>
          <a:xfrm>
            <a:off x="3575050" y="227542"/>
            <a:ext cx="5111700" cy="4728900"/>
          </a:xfrm>
          <a:prstGeom prst="rect">
            <a:avLst/>
          </a:prstGeom>
          <a:noFill/>
          <a:ln w="38100" cap="flat" cmpd="sng">
            <a:solidFill>
              <a:srgbClr val="003369"/>
            </a:solidFill>
            <a:prstDash val="dash"/>
            <a:round/>
            <a:headEnd type="none" w="sm" len="sm"/>
            <a:tailEnd type="none" w="sm" len="sm"/>
          </a:ln>
        </p:spPr>
      </p:pic>
      <p:sp>
        <p:nvSpPr>
          <p:cNvPr id="423" name="Google Shape;423;p36"/>
          <p:cNvSpPr txBox="1"/>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1000"/>
              </a:spcBef>
              <a:spcAft>
                <a:spcPts val="0"/>
              </a:spcAft>
              <a:buClr>
                <a:schemeClr val="lt1"/>
              </a:buClr>
              <a:buSzPts val="2400"/>
              <a:buFont typeface="Verdana"/>
              <a:buNone/>
            </a:pPr>
            <a:r>
              <a:rPr lang="en" sz="2400" b="0" i="0" u="none" strike="noStrike" cap="none">
                <a:solidFill>
                  <a:schemeClr val="lt1"/>
                </a:solidFill>
                <a:latin typeface="Verdana"/>
                <a:ea typeface="Verdana"/>
                <a:cs typeface="Verdana"/>
                <a:sym typeface="Verdana"/>
              </a:rPr>
              <a:t>You cannot do it alone</a:t>
            </a:r>
            <a:endParaRPr sz="1800" b="0" i="0" u="none" strike="noStrike" cap="none">
              <a:solidFill>
                <a:schemeClr val="dk1"/>
              </a:solidFill>
              <a:latin typeface="Verdana"/>
              <a:ea typeface="Verdana"/>
              <a:cs typeface="Verdana"/>
              <a:sym typeface="Verdana"/>
            </a:endParaRPr>
          </a:p>
          <a:p>
            <a:pPr marL="0" marR="0" lvl="0" indent="0" algn="l" rtl="0">
              <a:lnSpc>
                <a:spcPct val="90000"/>
              </a:lnSpc>
              <a:spcBef>
                <a:spcPts val="1600"/>
              </a:spcBef>
              <a:spcAft>
                <a:spcPts val="0"/>
              </a:spcAft>
              <a:buClr>
                <a:schemeClr val="dk1"/>
              </a:buClr>
              <a:buSzPts val="2400"/>
              <a:buFont typeface="Verdana"/>
              <a:buNone/>
            </a:pPr>
            <a:endParaRPr sz="2400" b="0" i="0" u="none" strike="noStrike" cap="none">
              <a:solidFill>
                <a:schemeClr val="lt1"/>
              </a:solidFill>
              <a:latin typeface="Verdana"/>
              <a:ea typeface="Verdana"/>
              <a:cs typeface="Verdana"/>
              <a:sym typeface="Verdana"/>
            </a:endParaRPr>
          </a:p>
          <a:p>
            <a:pPr marL="0" marR="0" lvl="0" indent="0" algn="l" rtl="0">
              <a:lnSpc>
                <a:spcPct val="90000"/>
              </a:lnSpc>
              <a:spcBef>
                <a:spcPts val="1600"/>
              </a:spcBef>
              <a:spcAft>
                <a:spcPts val="600"/>
              </a:spcAft>
              <a:buClr>
                <a:schemeClr val="lt1"/>
              </a:buClr>
              <a:buSzPts val="2400"/>
              <a:buFont typeface="Verdana"/>
              <a:buNone/>
            </a:pPr>
            <a:r>
              <a:rPr lang="en" sz="2400" b="0" i="0" u="none" strike="noStrike" cap="none">
                <a:solidFill>
                  <a:schemeClr val="lt1"/>
                </a:solidFill>
                <a:latin typeface="Verdana"/>
                <a:ea typeface="Verdana"/>
                <a:cs typeface="Verdana"/>
                <a:sym typeface="Verdana"/>
              </a:rPr>
              <a:t>Creating schools into places where all children get what they need each and every day, is hard work and requires solving hard problems.  </a:t>
            </a: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4"/>
          <p:cNvSpPr txBox="1"/>
          <p:nvPr/>
        </p:nvSpPr>
        <p:spPr>
          <a:xfrm>
            <a:off x="286500" y="1501600"/>
            <a:ext cx="8571000" cy="42732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Alignment</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Purpose/Function/Focus</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Stability</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Membership </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Leadership</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Culture of Learning</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Decision-Making</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Trust</a:t>
            </a:r>
            <a:endParaRPr sz="2400">
              <a:solidFill>
                <a:schemeClr val="dk1"/>
              </a:solidFill>
              <a:highlight>
                <a:schemeClr val="lt1"/>
              </a:highlight>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 sz="2400">
                <a:solidFill>
                  <a:schemeClr val="dk1"/>
                </a:solidFill>
                <a:highlight>
                  <a:schemeClr val="lt1"/>
                </a:highlight>
                <a:latin typeface="Verdana"/>
                <a:ea typeface="Verdana"/>
                <a:cs typeface="Verdana"/>
                <a:sym typeface="Verdana"/>
              </a:rPr>
              <a:t>Time</a:t>
            </a:r>
            <a:endParaRPr sz="2400">
              <a:solidFill>
                <a:schemeClr val="dk1"/>
              </a:solidFill>
              <a:highlight>
                <a:schemeClr val="lt1"/>
              </a:highlight>
              <a:latin typeface="Verdana"/>
              <a:ea typeface="Verdana"/>
              <a:cs typeface="Verdana"/>
              <a:sym typeface="Verdana"/>
            </a:endParaRPr>
          </a:p>
        </p:txBody>
      </p:sp>
      <p:sp>
        <p:nvSpPr>
          <p:cNvPr id="429" name="Google Shape;429;p34"/>
          <p:cNvSpPr txBox="1">
            <a:spLocks noGrp="1"/>
          </p:cNvSpPr>
          <p:nvPr>
            <p:ph type="title"/>
          </p:nvPr>
        </p:nvSpPr>
        <p:spPr>
          <a:xfrm>
            <a:off x="298175" y="114300"/>
            <a:ext cx="8617200" cy="1287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sz="2850">
                <a:latin typeface="Verdana"/>
                <a:ea typeface="Verdana"/>
                <a:cs typeface="Verdana"/>
                <a:sym typeface="Verdana"/>
              </a:rPr>
              <a:t>Systems Change Requires…</a:t>
            </a:r>
            <a:endParaRPr sz="2850">
              <a:latin typeface="Verdana"/>
              <a:ea typeface="Verdana"/>
              <a:cs typeface="Verdana"/>
              <a:sym typeface="Verdana"/>
            </a:endParaRPr>
          </a:p>
          <a:p>
            <a:pPr marL="0" lvl="0" indent="0" algn="ctr" rtl="0">
              <a:lnSpc>
                <a:spcPct val="90000"/>
              </a:lnSpc>
              <a:spcBef>
                <a:spcPts val="0"/>
              </a:spcBef>
              <a:spcAft>
                <a:spcPts val="0"/>
              </a:spcAft>
              <a:buSzPts val="4000"/>
              <a:buNone/>
            </a:pPr>
            <a:r>
              <a:rPr lang="en" sz="2850"/>
              <a:t>Organizational Conditions for Effective Teams</a:t>
            </a:r>
            <a:endParaRPr/>
          </a:p>
        </p:txBody>
      </p:sp>
      <p:sp>
        <p:nvSpPr>
          <p:cNvPr id="430" name="Google Shape;430;p34"/>
          <p:cNvSpPr txBox="1"/>
          <p:nvPr/>
        </p:nvSpPr>
        <p:spPr>
          <a:xfrm>
            <a:off x="-74300" y="4971600"/>
            <a:ext cx="7600800" cy="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Verdana"/>
                <a:ea typeface="Verdana"/>
                <a:cs typeface="Verdana"/>
                <a:sym typeface="Verdana"/>
              </a:rPr>
              <a:t>Exhibit 13.4. © Elena Aguilar, The Art of Coaching Teams: Building Resilient Communities that Transform Schools. Jossey-Bass, 2016.</a:t>
            </a:r>
            <a:endParaRPr>
              <a:solidFill>
                <a:schemeClr val="dk1"/>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ad03d6ac0b_0_6"/>
          <p:cNvSpPr txBox="1"/>
          <p:nvPr/>
        </p:nvSpPr>
        <p:spPr>
          <a:xfrm>
            <a:off x="3030675" y="1233925"/>
            <a:ext cx="5736600" cy="3709800"/>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100000"/>
              </a:lnSpc>
              <a:spcBef>
                <a:spcPts val="600"/>
              </a:spcBef>
              <a:spcAft>
                <a:spcPts val="0"/>
              </a:spcAft>
              <a:buClr>
                <a:schemeClr val="dk1"/>
              </a:buClr>
              <a:buSzPct val="57831"/>
              <a:buFont typeface="Verdana"/>
              <a:buNone/>
            </a:pPr>
            <a:r>
              <a:rPr lang="en" sz="4150" b="0" i="0" u="none" strike="noStrike" cap="none">
                <a:solidFill>
                  <a:schemeClr val="dk1"/>
                </a:solidFill>
                <a:highlight>
                  <a:schemeClr val="lt1"/>
                </a:highlight>
                <a:latin typeface="Verdana"/>
                <a:ea typeface="Verdana"/>
                <a:cs typeface="Verdana"/>
                <a:sym typeface="Verdana"/>
              </a:rPr>
              <a:t>If you had a highly effective team, what would that look like in practice?</a:t>
            </a:r>
            <a:endParaRPr sz="4150" b="0" i="0" u="none" strike="noStrike" cap="none">
              <a:solidFill>
                <a:schemeClr val="dk1"/>
              </a:solidFill>
              <a:highlight>
                <a:schemeClr val="lt1"/>
              </a:highlight>
              <a:latin typeface="Verdana"/>
              <a:ea typeface="Verdana"/>
              <a:cs typeface="Verdana"/>
              <a:sym typeface="Verdana"/>
            </a:endParaRPr>
          </a:p>
          <a:p>
            <a:pPr marL="0" marR="0" lvl="0" indent="0" algn="ctr" rtl="0">
              <a:lnSpc>
                <a:spcPct val="100000"/>
              </a:lnSpc>
              <a:spcBef>
                <a:spcPts val="600"/>
              </a:spcBef>
              <a:spcAft>
                <a:spcPts val="0"/>
              </a:spcAft>
              <a:buClr>
                <a:schemeClr val="dk1"/>
              </a:buClr>
              <a:buSzPct val="72148"/>
              <a:buFont typeface="Verdana"/>
              <a:buNone/>
            </a:pPr>
            <a:endParaRPr sz="3326" b="0" i="0" u="none" strike="noStrike" cap="none">
              <a:solidFill>
                <a:schemeClr val="dk1"/>
              </a:solidFill>
              <a:highlight>
                <a:schemeClr val="lt1"/>
              </a:highlight>
              <a:latin typeface="Verdana"/>
              <a:ea typeface="Verdana"/>
              <a:cs typeface="Verdana"/>
              <a:sym typeface="Verdana"/>
            </a:endParaRPr>
          </a:p>
          <a:p>
            <a:pPr marL="0" marR="0" lvl="0" indent="0" algn="ctr" rtl="0">
              <a:lnSpc>
                <a:spcPct val="100000"/>
              </a:lnSpc>
              <a:spcBef>
                <a:spcPts val="600"/>
              </a:spcBef>
              <a:spcAft>
                <a:spcPts val="0"/>
              </a:spcAft>
              <a:buClr>
                <a:schemeClr val="dk1"/>
              </a:buClr>
              <a:buSzPct val="57831"/>
              <a:buFont typeface="Verdana"/>
              <a:buNone/>
            </a:pPr>
            <a:r>
              <a:rPr lang="en" sz="4150" b="0" i="0" u="none" strike="noStrike" cap="none">
                <a:solidFill>
                  <a:schemeClr val="dk1"/>
                </a:solidFill>
                <a:highlight>
                  <a:schemeClr val="lt1"/>
                </a:highlight>
                <a:latin typeface="Verdana"/>
                <a:ea typeface="Verdana"/>
                <a:cs typeface="Verdana"/>
                <a:sym typeface="Verdana"/>
              </a:rPr>
              <a:t>What role would you play as the Division Coach? </a:t>
            </a:r>
            <a:endParaRPr sz="2400" b="0" i="0" u="none" strike="noStrike" cap="none">
              <a:solidFill>
                <a:schemeClr val="dk1"/>
              </a:solidFill>
              <a:highlight>
                <a:srgbClr val="FFFFFF"/>
              </a:highlight>
              <a:latin typeface="Verdana"/>
              <a:ea typeface="Verdana"/>
              <a:cs typeface="Verdana"/>
              <a:sym typeface="Verdana"/>
            </a:endParaRPr>
          </a:p>
        </p:txBody>
      </p:sp>
      <p:sp>
        <p:nvSpPr>
          <p:cNvPr id="436" name="Google Shape;436;g2ad03d6ac0b_0_6"/>
          <p:cNvSpPr txBox="1">
            <a:spLocks noGrp="1"/>
          </p:cNvSpPr>
          <p:nvPr>
            <p:ph type="title"/>
          </p:nvPr>
        </p:nvSpPr>
        <p:spPr>
          <a:xfrm>
            <a:off x="237100" y="101750"/>
            <a:ext cx="8616900" cy="9801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What is an Effective Team?</a:t>
            </a:r>
            <a:endParaRPr/>
          </a:p>
        </p:txBody>
      </p:sp>
      <p:sp>
        <p:nvSpPr>
          <p:cNvPr id="437" name="Google Shape;437;g2ad03d6ac0b_0_6"/>
          <p:cNvSpPr/>
          <p:nvPr/>
        </p:nvSpPr>
        <p:spPr>
          <a:xfrm>
            <a:off x="237100" y="4988646"/>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438" name="Google Shape;438;g2ad03d6ac0b_0_6"/>
          <p:cNvPicPr preferRelativeResize="0"/>
          <p:nvPr/>
        </p:nvPicPr>
        <p:blipFill rotWithShape="1">
          <a:blip r:embed="rId3">
            <a:alphaModFix/>
          </a:blip>
          <a:srcRect/>
          <a:stretch/>
        </p:blipFill>
        <p:spPr>
          <a:xfrm>
            <a:off x="329650" y="1419629"/>
            <a:ext cx="2875728" cy="2875728"/>
          </a:xfrm>
          <a:prstGeom prst="rect">
            <a:avLst/>
          </a:prstGeom>
          <a:noFill/>
          <a:ln>
            <a:noFill/>
          </a:ln>
        </p:spPr>
      </p:pic>
      <p:sp>
        <p:nvSpPr>
          <p:cNvPr id="439" name="Google Shape;439;g2ad03d6ac0b_0_6"/>
          <p:cNvSpPr/>
          <p:nvPr/>
        </p:nvSpPr>
        <p:spPr>
          <a:xfrm>
            <a:off x="1277225" y="4952000"/>
            <a:ext cx="7666625" cy="691299"/>
          </a:xfrm>
          <a:prstGeom prst="rect">
            <a:avLst/>
          </a:prstGeom>
        </p:spPr>
        <p:txBody>
          <a:bodyPr>
            <a:prstTxWarp prst="textPlain">
              <a:avLst/>
            </a:prstTxWarp>
          </a:bodyPr>
          <a:lstStyle/>
          <a:p>
            <a:pPr lvl="0" algn="ctr"/>
            <a:r>
              <a:rPr b="0" i="1">
                <a:ln w="9525" cap="flat" cmpd="sng">
                  <a:solidFill>
                    <a:schemeClr val="dk2"/>
                  </a:solidFill>
                  <a:prstDash val="solid"/>
                  <a:round/>
                  <a:headEnd type="none" w="sm" len="sm"/>
                  <a:tailEnd type="none" w="sm" len="sm"/>
                </a:ln>
                <a:solidFill>
                  <a:srgbClr val="FF6600"/>
                </a:solidFill>
                <a:latin typeface="Verdana"/>
              </a:rPr>
              <a:t>FIRESIDE CHAT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6"/>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66666"/>
              <a:buFont typeface="Calibri"/>
              <a:buNone/>
            </a:pPr>
            <a:r>
              <a:rPr lang="en" sz="2400" b="0">
                <a:latin typeface="Verdana"/>
                <a:ea typeface="Verdana"/>
                <a:cs typeface="Verdana"/>
                <a:sym typeface="Verdana"/>
              </a:rPr>
              <a:t>Does your team know its Purpose?</a:t>
            </a:r>
            <a:endParaRPr/>
          </a:p>
        </p:txBody>
      </p:sp>
      <p:sp>
        <p:nvSpPr>
          <p:cNvPr id="445" name="Google Shape;445;p46"/>
          <p:cNvSpPr txBox="1">
            <a:spLocks noGrp="1"/>
          </p:cNvSpPr>
          <p:nvPr>
            <p:ph type="body" idx="2"/>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446" name="Google Shape;446;p46"/>
          <p:cNvGrpSpPr/>
          <p:nvPr/>
        </p:nvGrpSpPr>
        <p:grpSpPr>
          <a:xfrm>
            <a:off x="3575050" y="228119"/>
            <a:ext cx="5111750" cy="4727679"/>
            <a:chOff x="0" y="692"/>
            <a:chExt cx="5111750" cy="5673442"/>
          </a:xfrm>
        </p:grpSpPr>
        <p:sp>
          <p:nvSpPr>
            <p:cNvPr id="447" name="Google Shape;447;p46"/>
            <p:cNvSpPr/>
            <p:nvPr/>
          </p:nvSpPr>
          <p:spPr>
            <a:xfrm>
              <a:off x="0" y="692"/>
              <a:ext cx="5111749" cy="1620983"/>
            </a:xfrm>
            <a:prstGeom prst="roundRect">
              <a:avLst>
                <a:gd name="adj" fmla="val 10000"/>
              </a:avLst>
            </a:prstGeom>
            <a:solidFill>
              <a:srgbClr val="92D050">
                <a:alpha val="24705"/>
              </a:srgbClr>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48" name="Google Shape;448;p46"/>
            <p:cNvSpPr/>
            <p:nvPr/>
          </p:nvSpPr>
          <p:spPr>
            <a:xfrm>
              <a:off x="490347" y="365414"/>
              <a:ext cx="891540" cy="89154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49" name="Google Shape;449;p46"/>
            <p:cNvSpPr/>
            <p:nvPr/>
          </p:nvSpPr>
          <p:spPr>
            <a:xfrm>
              <a:off x="1872236" y="692"/>
              <a:ext cx="3239513" cy="16209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0" name="Google Shape;450;p46"/>
            <p:cNvSpPr txBox="1"/>
            <p:nvPr/>
          </p:nvSpPr>
          <p:spPr>
            <a:xfrm>
              <a:off x="1225550" y="41217"/>
              <a:ext cx="3886199" cy="1620983"/>
            </a:xfrm>
            <a:prstGeom prst="rect">
              <a:avLst/>
            </a:prstGeom>
            <a:noFill/>
            <a:ln>
              <a:noFill/>
            </a:ln>
          </p:spPr>
          <p:txBody>
            <a:bodyPr spcFirstLastPara="1" wrap="square" lIns="171550" tIns="171550" rIns="171550" bIns="1715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 sz="2400" b="0" i="0" u="none" strike="noStrike" cap="none">
                  <a:solidFill>
                    <a:schemeClr val="dk1"/>
                  </a:solidFill>
                  <a:latin typeface="Verdana"/>
                  <a:ea typeface="Verdana"/>
                  <a:cs typeface="Verdana"/>
                  <a:sym typeface="Verdana"/>
                </a:rPr>
                <a:t>Reflect on purpose, pg. 64</a:t>
              </a:r>
              <a:endParaRPr sz="2400" b="0" i="0" u="none" strike="noStrike" cap="none">
                <a:solidFill>
                  <a:schemeClr val="dk1"/>
                </a:solidFill>
                <a:latin typeface="Verdana"/>
                <a:ea typeface="Verdana"/>
                <a:cs typeface="Verdana"/>
                <a:sym typeface="Verdana"/>
              </a:endParaRPr>
            </a:p>
          </p:txBody>
        </p:sp>
        <p:sp>
          <p:nvSpPr>
            <p:cNvPr id="451" name="Google Shape;451;p46"/>
            <p:cNvSpPr/>
            <p:nvPr/>
          </p:nvSpPr>
          <p:spPr>
            <a:xfrm>
              <a:off x="0" y="2026922"/>
              <a:ext cx="5111749" cy="1620983"/>
            </a:xfrm>
            <a:prstGeom prst="roundRect">
              <a:avLst>
                <a:gd name="adj" fmla="val 10000"/>
              </a:avLst>
            </a:prstGeom>
            <a:solidFill>
              <a:srgbClr val="92D050">
                <a:alpha val="24705"/>
              </a:srgbClr>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2" name="Google Shape;452;p46"/>
            <p:cNvSpPr/>
            <p:nvPr/>
          </p:nvSpPr>
          <p:spPr>
            <a:xfrm>
              <a:off x="490347" y="2391643"/>
              <a:ext cx="891540" cy="89154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3" name="Google Shape;453;p46"/>
            <p:cNvSpPr/>
            <p:nvPr/>
          </p:nvSpPr>
          <p:spPr>
            <a:xfrm>
              <a:off x="1872236" y="2026922"/>
              <a:ext cx="3239513" cy="16209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4" name="Google Shape;454;p46"/>
            <p:cNvSpPr txBox="1"/>
            <p:nvPr/>
          </p:nvSpPr>
          <p:spPr>
            <a:xfrm>
              <a:off x="1303717" y="2026922"/>
              <a:ext cx="3729863" cy="1620983"/>
            </a:xfrm>
            <a:prstGeom prst="rect">
              <a:avLst/>
            </a:prstGeom>
            <a:noFill/>
            <a:ln>
              <a:noFill/>
            </a:ln>
          </p:spPr>
          <p:txBody>
            <a:bodyPr spcFirstLastPara="1" wrap="square" lIns="171550" tIns="171550" rIns="171550" bIns="1715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 sz="2400" b="0" i="0" u="none" strike="noStrike" cap="none">
                  <a:solidFill>
                    <a:schemeClr val="dk1"/>
                  </a:solidFill>
                  <a:latin typeface="Verdana"/>
                  <a:ea typeface="Verdana"/>
                  <a:cs typeface="Verdana"/>
                  <a:sym typeface="Verdana"/>
                </a:rPr>
                <a:t>Keeping students at the center, pg. 65</a:t>
              </a:r>
              <a:endParaRPr sz="2400" b="0" i="0" u="none" strike="noStrike" cap="none">
                <a:solidFill>
                  <a:schemeClr val="dk1"/>
                </a:solidFill>
                <a:latin typeface="Verdana"/>
                <a:ea typeface="Verdana"/>
                <a:cs typeface="Verdana"/>
                <a:sym typeface="Verdana"/>
              </a:endParaRPr>
            </a:p>
          </p:txBody>
        </p:sp>
        <p:sp>
          <p:nvSpPr>
            <p:cNvPr id="455" name="Google Shape;455;p46"/>
            <p:cNvSpPr/>
            <p:nvPr/>
          </p:nvSpPr>
          <p:spPr>
            <a:xfrm>
              <a:off x="0" y="4053151"/>
              <a:ext cx="5111749" cy="1620983"/>
            </a:xfrm>
            <a:prstGeom prst="roundRect">
              <a:avLst>
                <a:gd name="adj" fmla="val 10000"/>
              </a:avLst>
            </a:prstGeom>
            <a:solidFill>
              <a:srgbClr val="92D050">
                <a:alpha val="25098"/>
              </a:srgbClr>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6" name="Google Shape;456;p46"/>
            <p:cNvSpPr/>
            <p:nvPr/>
          </p:nvSpPr>
          <p:spPr>
            <a:xfrm>
              <a:off x="490347" y="4417872"/>
              <a:ext cx="891540" cy="89154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7" name="Google Shape;457;p46"/>
            <p:cNvSpPr/>
            <p:nvPr/>
          </p:nvSpPr>
          <p:spPr>
            <a:xfrm>
              <a:off x="1872236" y="4053151"/>
              <a:ext cx="3239513" cy="16209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58" name="Google Shape;458;p46"/>
            <p:cNvSpPr txBox="1"/>
            <p:nvPr/>
          </p:nvSpPr>
          <p:spPr>
            <a:xfrm>
              <a:off x="1381888" y="4053151"/>
              <a:ext cx="3729862" cy="1620983"/>
            </a:xfrm>
            <a:prstGeom prst="rect">
              <a:avLst/>
            </a:prstGeom>
            <a:noFill/>
            <a:ln>
              <a:noFill/>
            </a:ln>
          </p:spPr>
          <p:txBody>
            <a:bodyPr spcFirstLastPara="1" wrap="square" lIns="171550" tIns="171550" rIns="171550" bIns="1715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 sz="2400" b="0" i="0" u="none" strike="noStrike" cap="none">
                  <a:solidFill>
                    <a:schemeClr val="dk1"/>
                  </a:solidFill>
                  <a:latin typeface="Verdana"/>
                  <a:ea typeface="Verdana"/>
                  <a:cs typeface="Verdana"/>
                  <a:sym typeface="Verdana"/>
                </a:rPr>
                <a:t>Determining a team’s mission and vision, pg. 69</a:t>
              </a:r>
              <a:endParaRPr sz="2400" b="0" i="0" u="none" strike="noStrike" cap="none">
                <a:solidFill>
                  <a:schemeClr val="dk1"/>
                </a:solidFill>
                <a:latin typeface="Verdana"/>
                <a:ea typeface="Verdana"/>
                <a:cs typeface="Verdana"/>
                <a:sym typeface="Verdana"/>
              </a:endParaRPr>
            </a:p>
          </p:txBody>
        </p:sp>
      </p:grpSp>
      <p:pic>
        <p:nvPicPr>
          <p:cNvPr id="459" name="Google Shape;459;p46" descr="Directional sign with colorful arrows"/>
          <p:cNvPicPr preferRelativeResize="0"/>
          <p:nvPr/>
        </p:nvPicPr>
        <p:blipFill rotWithShape="1">
          <a:blip r:embed="rId6">
            <a:alphaModFix/>
          </a:blip>
          <a:srcRect/>
          <a:stretch/>
        </p:blipFill>
        <p:spPr>
          <a:xfrm>
            <a:off x="533400" y="1205941"/>
            <a:ext cx="2819399" cy="37506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1116d01cc1_0_12"/>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Virtual Community Agreements</a:t>
            </a:r>
            <a:endParaRPr/>
          </a:p>
        </p:txBody>
      </p:sp>
      <p:sp>
        <p:nvSpPr>
          <p:cNvPr id="147" name="Google Shape;147;g31116d01cc1_0_12"/>
          <p:cNvSpPr txBox="1"/>
          <p:nvPr/>
        </p:nvSpPr>
        <p:spPr>
          <a:xfrm>
            <a:off x="167475" y="1143250"/>
            <a:ext cx="8865600" cy="4443300"/>
          </a:xfrm>
          <a:prstGeom prst="rect">
            <a:avLst/>
          </a:prstGeom>
          <a:noFill/>
          <a:ln>
            <a:noFill/>
          </a:ln>
        </p:spPr>
        <p:txBody>
          <a:bodyPr spcFirstLastPara="1" wrap="square" lIns="91425" tIns="91425" rIns="91425" bIns="91425" anchor="t" anchorCtr="0">
            <a:spAutoFit/>
          </a:bodyPr>
          <a:lstStyle/>
          <a:p>
            <a:pPr marL="0" lvl="0" indent="0" algn="l" rtl="0">
              <a:spcBef>
                <a:spcPts val="640"/>
              </a:spcBef>
              <a:spcAft>
                <a:spcPts val="0"/>
              </a:spcAft>
              <a:buNone/>
            </a:pPr>
            <a:r>
              <a:rPr lang="en" sz="2000" b="1" i="1">
                <a:solidFill>
                  <a:schemeClr val="dk1"/>
                </a:solidFill>
                <a:latin typeface="Verdana"/>
                <a:ea typeface="Verdana"/>
                <a:cs typeface="Verdana"/>
                <a:sym typeface="Verdana"/>
              </a:rPr>
              <a:t>Be Responsible:</a:t>
            </a:r>
            <a:endParaRPr sz="2000" b="1" i="1">
              <a:solidFill>
                <a:schemeClr val="dk1"/>
              </a:solidFill>
              <a:latin typeface="Verdana"/>
              <a:ea typeface="Verdana"/>
              <a:cs typeface="Verdana"/>
              <a:sym typeface="Verdana"/>
            </a:endParaRPr>
          </a:p>
          <a:p>
            <a:pPr marL="914400" lvl="1" indent="-381000" algn="l" rtl="0">
              <a:spcBef>
                <a:spcPts val="56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Take care of your needs</a:t>
            </a:r>
            <a:endParaRPr sz="2000">
              <a:solidFill>
                <a:schemeClr val="dk1"/>
              </a:solidFill>
              <a:latin typeface="Verdana"/>
              <a:ea typeface="Verdana"/>
              <a:cs typeface="Verdana"/>
              <a:sym typeface="Verdana"/>
            </a:endParaRPr>
          </a:p>
          <a:p>
            <a:pPr marL="914400" lvl="1" indent="-381000" algn="l" rtl="0">
              <a:spcBef>
                <a:spcPts val="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Share your questions with the group</a:t>
            </a:r>
            <a:endParaRPr sz="2000">
              <a:solidFill>
                <a:schemeClr val="dk1"/>
              </a:solidFill>
              <a:latin typeface="Verdana"/>
              <a:ea typeface="Verdana"/>
              <a:cs typeface="Verdana"/>
              <a:sym typeface="Verdana"/>
            </a:endParaRPr>
          </a:p>
          <a:p>
            <a:pPr marL="0" lvl="0" indent="0" algn="l" rtl="0">
              <a:spcBef>
                <a:spcPts val="640"/>
              </a:spcBef>
              <a:spcAft>
                <a:spcPts val="0"/>
              </a:spcAft>
              <a:buNone/>
            </a:pPr>
            <a:r>
              <a:rPr lang="en" sz="2000" b="1" i="1">
                <a:solidFill>
                  <a:schemeClr val="dk1"/>
                </a:solidFill>
                <a:latin typeface="Verdana"/>
                <a:ea typeface="Verdana"/>
                <a:cs typeface="Verdana"/>
                <a:sym typeface="Verdana"/>
              </a:rPr>
              <a:t>Be Respectful:</a:t>
            </a:r>
            <a:endParaRPr sz="2000" b="1" i="1">
              <a:solidFill>
                <a:schemeClr val="dk1"/>
              </a:solidFill>
              <a:latin typeface="Verdana"/>
              <a:ea typeface="Verdana"/>
              <a:cs typeface="Verdana"/>
              <a:sym typeface="Verdana"/>
            </a:endParaRPr>
          </a:p>
          <a:p>
            <a:pPr marL="914400" lvl="1" indent="-381000" algn="l" rtl="0">
              <a:spcBef>
                <a:spcPts val="56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Turn volume/sound off on cell phones</a:t>
            </a:r>
            <a:endParaRPr sz="2000">
              <a:solidFill>
                <a:schemeClr val="dk1"/>
              </a:solidFill>
              <a:latin typeface="Verdana"/>
              <a:ea typeface="Verdana"/>
              <a:cs typeface="Verdana"/>
              <a:sym typeface="Verdana"/>
            </a:endParaRPr>
          </a:p>
          <a:p>
            <a:pPr marL="914400" lvl="1" indent="-381000" algn="l" rtl="0">
              <a:spcBef>
                <a:spcPts val="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Listen to others attentively</a:t>
            </a:r>
            <a:endParaRPr sz="2000">
              <a:solidFill>
                <a:schemeClr val="dk1"/>
              </a:solidFill>
              <a:latin typeface="Verdana"/>
              <a:ea typeface="Verdana"/>
              <a:cs typeface="Verdana"/>
              <a:sym typeface="Verdana"/>
            </a:endParaRPr>
          </a:p>
          <a:p>
            <a:pPr marL="914400" lvl="1" indent="-381000" algn="l" rtl="0">
              <a:spcBef>
                <a:spcPts val="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Follow up and complete assigned tasks</a:t>
            </a:r>
            <a:endParaRPr sz="2000">
              <a:solidFill>
                <a:schemeClr val="dk1"/>
              </a:solidFill>
              <a:latin typeface="Verdana"/>
              <a:ea typeface="Verdana"/>
              <a:cs typeface="Verdana"/>
              <a:sym typeface="Verdana"/>
            </a:endParaRPr>
          </a:p>
          <a:p>
            <a:pPr marL="0" lvl="0" indent="0" algn="l" rtl="0">
              <a:spcBef>
                <a:spcPts val="640"/>
              </a:spcBef>
              <a:spcAft>
                <a:spcPts val="0"/>
              </a:spcAft>
              <a:buNone/>
            </a:pPr>
            <a:r>
              <a:rPr lang="en" sz="2000" b="1" i="1">
                <a:solidFill>
                  <a:schemeClr val="dk1"/>
                </a:solidFill>
                <a:latin typeface="Verdana"/>
                <a:ea typeface="Verdana"/>
                <a:cs typeface="Verdana"/>
                <a:sym typeface="Verdana"/>
              </a:rPr>
              <a:t>Be Engaged:</a:t>
            </a:r>
            <a:endParaRPr sz="2000" b="1" i="1">
              <a:solidFill>
                <a:schemeClr val="dk1"/>
              </a:solidFill>
              <a:latin typeface="Verdana"/>
              <a:ea typeface="Verdana"/>
              <a:cs typeface="Verdana"/>
              <a:sym typeface="Verdana"/>
            </a:endParaRPr>
          </a:p>
          <a:p>
            <a:pPr marL="914400" lvl="1" indent="-381000" algn="l" rtl="0">
              <a:spcBef>
                <a:spcPts val="56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Please keep your video on as much as possible</a:t>
            </a:r>
            <a:endParaRPr sz="2000">
              <a:solidFill>
                <a:schemeClr val="dk1"/>
              </a:solidFill>
              <a:latin typeface="Verdana"/>
              <a:ea typeface="Verdana"/>
              <a:cs typeface="Verdana"/>
              <a:sym typeface="Verdana"/>
            </a:endParaRPr>
          </a:p>
          <a:p>
            <a:pPr marL="914400" lvl="1" indent="-381000" algn="l" rtl="0">
              <a:spcBef>
                <a:spcPts val="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Ask what you need to know to understand and contribute</a:t>
            </a:r>
            <a:endParaRPr sz="2000">
              <a:solidFill>
                <a:schemeClr val="dk1"/>
              </a:solidFill>
              <a:latin typeface="Verdana"/>
              <a:ea typeface="Verdana"/>
              <a:cs typeface="Verdana"/>
              <a:sym typeface="Verdana"/>
            </a:endParaRPr>
          </a:p>
          <a:p>
            <a:pPr marL="914400" lvl="1" indent="-381000" algn="l" rtl="0">
              <a:spcBef>
                <a:spcPts val="0"/>
              </a:spcBef>
              <a:spcAft>
                <a:spcPts val="0"/>
              </a:spcAft>
              <a:buClr>
                <a:schemeClr val="dk1"/>
              </a:buClr>
              <a:buSzPts val="2400"/>
              <a:buFont typeface="Verdana"/>
              <a:buChar char="–"/>
            </a:pPr>
            <a:r>
              <a:rPr lang="en" sz="2000">
                <a:solidFill>
                  <a:schemeClr val="dk1"/>
                </a:solidFill>
                <a:latin typeface="Verdana"/>
                <a:ea typeface="Verdana"/>
                <a:cs typeface="Verdana"/>
                <a:sym typeface="Verdana"/>
              </a:rPr>
              <a:t>Share your expertise, information and ideas</a:t>
            </a:r>
            <a:endParaRPr sz="2000"/>
          </a:p>
        </p:txBody>
      </p:sp>
      <p:sp>
        <p:nvSpPr>
          <p:cNvPr id="148" name="Google Shape;148;g31116d01cc1_0_12"/>
          <p:cNvSpPr txBox="1"/>
          <p:nvPr/>
        </p:nvSpPr>
        <p:spPr>
          <a:xfrm>
            <a:off x="6999775" y="1934525"/>
            <a:ext cx="217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149" name="Google Shape;149;g31116d01cc1_0_12"/>
          <p:cNvSpPr txBox="1"/>
          <p:nvPr/>
        </p:nvSpPr>
        <p:spPr>
          <a:xfrm>
            <a:off x="5877425" y="1143250"/>
            <a:ext cx="35739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Verdana"/>
                <a:ea typeface="Verdana"/>
                <a:cs typeface="Verdana"/>
                <a:sym typeface="Verdana"/>
              </a:rPr>
              <a:t>The blue star identifies activities</a:t>
            </a:r>
            <a:endParaRPr sz="1700">
              <a:solidFill>
                <a:schemeClr val="dk1"/>
              </a:solidFill>
              <a:latin typeface="Verdana"/>
              <a:ea typeface="Verdana"/>
              <a:cs typeface="Verdana"/>
              <a:sym typeface="Verdana"/>
            </a:endParaRPr>
          </a:p>
        </p:txBody>
      </p:sp>
      <p:sp>
        <p:nvSpPr>
          <p:cNvPr id="150" name="Google Shape;150;g31116d01cc1_0_12"/>
          <p:cNvSpPr/>
          <p:nvPr/>
        </p:nvSpPr>
        <p:spPr>
          <a:xfrm>
            <a:off x="7265375" y="14773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316281c0984_0_0"/>
          <p:cNvSpPr txBox="1">
            <a:spLocks noGrp="1"/>
          </p:cNvSpPr>
          <p:nvPr>
            <p:ph type="body" idx="1"/>
          </p:nvPr>
        </p:nvSpPr>
        <p:spPr>
          <a:xfrm>
            <a:off x="457201" y="1333501"/>
            <a:ext cx="8229600" cy="38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1800"/>
              <a:buNone/>
            </a:pPr>
            <a:endParaRPr sz="4000">
              <a:latin typeface="Pacifico"/>
              <a:ea typeface="Pacifico"/>
              <a:cs typeface="Pacifico"/>
              <a:sym typeface="Pacifico"/>
            </a:endParaRPr>
          </a:p>
        </p:txBody>
      </p:sp>
      <p:pic>
        <p:nvPicPr>
          <p:cNvPr id="466" name="Google Shape;466;g316281c0984_0_0"/>
          <p:cNvPicPr preferRelativeResize="0"/>
          <p:nvPr/>
        </p:nvPicPr>
        <p:blipFill rotWithShape="1">
          <a:blip r:embed="rId3">
            <a:alphaModFix/>
          </a:blip>
          <a:srcRect/>
          <a:stretch/>
        </p:blipFill>
        <p:spPr>
          <a:xfrm>
            <a:off x="0" y="1228583"/>
            <a:ext cx="9144003" cy="44153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g32a5bd0acfb_4_27"/>
          <p:cNvPicPr preferRelativeResize="0"/>
          <p:nvPr/>
        </p:nvPicPr>
        <p:blipFill>
          <a:blip r:embed="rId3">
            <a:alphaModFix/>
          </a:blip>
          <a:stretch>
            <a:fillRect/>
          </a:stretch>
        </p:blipFill>
        <p:spPr>
          <a:xfrm rot="-565112">
            <a:off x="3188943" y="1406267"/>
            <a:ext cx="5860589" cy="3829214"/>
          </a:xfrm>
          <a:prstGeom prst="rect">
            <a:avLst/>
          </a:prstGeom>
          <a:noFill/>
          <a:ln>
            <a:noFill/>
          </a:ln>
        </p:spPr>
      </p:pic>
      <p:sp>
        <p:nvSpPr>
          <p:cNvPr id="473" name="Google Shape;473;g32a5bd0acfb_4_27"/>
          <p:cNvSpPr txBox="1">
            <a:spLocks noGrp="1"/>
          </p:cNvSpPr>
          <p:nvPr>
            <p:ph type="body" idx="1"/>
          </p:nvPr>
        </p:nvSpPr>
        <p:spPr>
          <a:xfrm>
            <a:off x="228600" y="1255375"/>
            <a:ext cx="2999700" cy="4065300"/>
          </a:xfrm>
          <a:prstGeom prst="rect">
            <a:avLst/>
          </a:prstGeom>
          <a:noFill/>
          <a:ln>
            <a:noFill/>
          </a:ln>
        </p:spPr>
        <p:txBody>
          <a:bodyPr spcFirstLastPara="1" wrap="square" lIns="91400" tIns="45700" rIns="91400" bIns="45700" anchor="t" anchorCtr="0">
            <a:normAutofit fontScale="62500" lnSpcReduction="20000"/>
          </a:bodyPr>
          <a:lstStyle/>
          <a:p>
            <a:pPr marL="0" lvl="0" indent="0" algn="l" rtl="0">
              <a:lnSpc>
                <a:spcPct val="100000"/>
              </a:lnSpc>
              <a:spcBef>
                <a:spcPts val="640"/>
              </a:spcBef>
              <a:spcAft>
                <a:spcPts val="0"/>
              </a:spcAft>
              <a:buNone/>
            </a:pPr>
            <a:r>
              <a:rPr lang="en"/>
              <a:t>What is the teaming infrastructure in the school (may also be helpful to consider at division level)?</a:t>
            </a:r>
            <a:endParaRPr/>
          </a:p>
          <a:p>
            <a:pPr marL="0" lvl="0" indent="0" algn="l" rtl="0">
              <a:lnSpc>
                <a:spcPct val="100000"/>
              </a:lnSpc>
              <a:spcBef>
                <a:spcPts val="640"/>
              </a:spcBef>
              <a:spcAft>
                <a:spcPts val="0"/>
              </a:spcAft>
              <a:buNone/>
            </a:pPr>
            <a:endParaRPr/>
          </a:p>
          <a:p>
            <a:pPr marL="0" lvl="0" indent="0" algn="l" rtl="0">
              <a:lnSpc>
                <a:spcPct val="100000"/>
              </a:lnSpc>
              <a:spcBef>
                <a:spcPts val="640"/>
              </a:spcBef>
              <a:spcAft>
                <a:spcPts val="0"/>
              </a:spcAft>
              <a:buNone/>
            </a:pPr>
            <a:r>
              <a:rPr lang="en"/>
              <a:t>Conducting an </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inventory</a:t>
            </a:r>
            <a:r>
              <a:rPr lang="en"/>
              <a:t> of teams within the school (and/or division) can be helpful</a:t>
            </a:r>
            <a:endParaRPr/>
          </a:p>
          <a:p>
            <a:pPr marL="0" lvl="0" indent="0" algn="l" rtl="0">
              <a:lnSpc>
                <a:spcPct val="100000"/>
              </a:lnSpc>
              <a:spcBef>
                <a:spcPts val="640"/>
              </a:spcBef>
              <a:spcAft>
                <a:spcPts val="0"/>
              </a:spcAft>
              <a:buNone/>
            </a:pPr>
            <a:endParaRPr/>
          </a:p>
          <a:p>
            <a:pPr marL="0" lvl="0" indent="0" algn="l" rtl="0">
              <a:lnSpc>
                <a:spcPct val="100000"/>
              </a:lnSpc>
              <a:spcBef>
                <a:spcPts val="640"/>
              </a:spcBef>
              <a:spcAft>
                <a:spcPts val="0"/>
              </a:spcAft>
              <a:buNone/>
            </a:pPr>
            <a:r>
              <a:rPr lang="en"/>
              <a:t>What team are YOU coaching?</a:t>
            </a:r>
            <a:endParaRPr/>
          </a:p>
        </p:txBody>
      </p:sp>
      <p:sp>
        <p:nvSpPr>
          <p:cNvPr id="474" name="Google Shape;474;g32a5bd0acfb_4_27"/>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Team Alignment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30f8b00f97e_0_987"/>
          <p:cNvSpPr txBox="1">
            <a:spLocks noGrp="1"/>
          </p:cNvSpPr>
          <p:nvPr>
            <p:ph type="body" idx="1"/>
          </p:nvPr>
        </p:nvSpPr>
        <p:spPr>
          <a:xfrm>
            <a:off x="455400" y="1155999"/>
            <a:ext cx="8233200" cy="4002900"/>
          </a:xfrm>
          <a:prstGeom prst="rect">
            <a:avLst/>
          </a:prstGeom>
          <a:noFill/>
          <a:ln>
            <a:noFill/>
          </a:ln>
        </p:spPr>
        <p:txBody>
          <a:bodyPr spcFirstLastPara="1" wrap="square" lIns="91400" tIns="45700" rIns="91400" bIns="45700" anchor="t" anchorCtr="0">
            <a:normAutofit fontScale="77500" lnSpcReduction="20000"/>
          </a:bodyPr>
          <a:lstStyle/>
          <a:p>
            <a:pPr marL="0" lvl="0" indent="0" algn="l" rtl="0">
              <a:lnSpc>
                <a:spcPct val="100000"/>
              </a:lnSpc>
              <a:spcBef>
                <a:spcPts val="640"/>
              </a:spcBef>
              <a:spcAft>
                <a:spcPts val="0"/>
              </a:spcAft>
              <a:buNone/>
            </a:pPr>
            <a:r>
              <a:rPr lang="en"/>
              <a:t>What is the purpose or the role of a Tier 1 team in schools?</a:t>
            </a:r>
            <a:endParaRPr/>
          </a:p>
          <a:p>
            <a:pPr marL="0" lvl="0" indent="0" algn="l" rtl="0">
              <a:lnSpc>
                <a:spcPct val="100000"/>
              </a:lnSpc>
              <a:spcBef>
                <a:spcPts val="640"/>
              </a:spcBef>
              <a:spcAft>
                <a:spcPts val="0"/>
              </a:spcAft>
              <a:buNone/>
            </a:pPr>
            <a:endParaRPr/>
          </a:p>
          <a:p>
            <a:pPr marL="0" lvl="0" indent="0" algn="l" rtl="0">
              <a:lnSpc>
                <a:spcPct val="100000"/>
              </a:lnSpc>
              <a:spcBef>
                <a:spcPts val="640"/>
              </a:spcBef>
              <a:spcAft>
                <a:spcPts val="0"/>
              </a:spcAft>
              <a:buClr>
                <a:schemeClr val="dk1"/>
              </a:buClr>
              <a:buSzPct val="34375"/>
              <a:buFont typeface="Arial"/>
              <a:buNone/>
            </a:pPr>
            <a:r>
              <a:rPr lang="en"/>
              <a:t>What is the purpose or the role of a Tier 2/Advanced tier team in schools?</a:t>
            </a:r>
            <a:endParaRPr/>
          </a:p>
          <a:p>
            <a:pPr marL="0" lvl="0" indent="0" algn="l" rtl="0">
              <a:lnSpc>
                <a:spcPct val="100000"/>
              </a:lnSpc>
              <a:spcBef>
                <a:spcPts val="640"/>
              </a:spcBef>
              <a:spcAft>
                <a:spcPts val="0"/>
              </a:spcAft>
              <a:buNone/>
            </a:pPr>
            <a:endParaRPr/>
          </a:p>
          <a:p>
            <a:pPr marL="0" lvl="0" indent="0" algn="l" rtl="0">
              <a:lnSpc>
                <a:spcPct val="100000"/>
              </a:lnSpc>
              <a:spcBef>
                <a:spcPts val="640"/>
              </a:spcBef>
              <a:spcAft>
                <a:spcPts val="0"/>
              </a:spcAft>
              <a:buNone/>
            </a:pPr>
            <a:r>
              <a:rPr lang="en"/>
              <a:t>How could you as a coach ‘coach’ a team to clarity of its purpose?</a:t>
            </a:r>
            <a:endParaRPr/>
          </a:p>
          <a:p>
            <a:pPr marL="0" lvl="0" indent="0" algn="l" rtl="0">
              <a:lnSpc>
                <a:spcPct val="100000"/>
              </a:lnSpc>
              <a:spcBef>
                <a:spcPts val="640"/>
              </a:spcBef>
              <a:spcAft>
                <a:spcPts val="0"/>
              </a:spcAft>
              <a:buNone/>
            </a:pPr>
            <a:endParaRPr/>
          </a:p>
          <a:p>
            <a:pPr marL="0" lvl="0" indent="0" algn="l" rtl="0">
              <a:lnSpc>
                <a:spcPct val="100000"/>
              </a:lnSpc>
              <a:spcBef>
                <a:spcPts val="640"/>
              </a:spcBef>
              <a:spcAft>
                <a:spcPts val="0"/>
              </a:spcAft>
              <a:buClr>
                <a:schemeClr val="dk1"/>
              </a:buClr>
              <a:buSzPct val="34375"/>
              <a:buFont typeface="Arial"/>
              <a:buNone/>
            </a:pPr>
            <a:r>
              <a:rPr lang="en"/>
              <a:t>How could you as a coach ‘coach’ a team to value stability of the team and consistent attendance?</a:t>
            </a:r>
            <a:endParaRPr/>
          </a:p>
        </p:txBody>
      </p:sp>
      <p:sp>
        <p:nvSpPr>
          <p:cNvPr id="481" name="Google Shape;481;g30f8b00f97e_0_987"/>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
              <a:t>Team: Purpose/Function/Stability</a:t>
            </a:r>
            <a:endParaRPr/>
          </a:p>
        </p:txBody>
      </p:sp>
      <p:sp>
        <p:nvSpPr>
          <p:cNvPr id="482" name="Google Shape;482;g30f8b00f97e_0_987"/>
          <p:cNvSpPr/>
          <p:nvPr/>
        </p:nvSpPr>
        <p:spPr>
          <a:xfrm>
            <a:off x="0" y="503301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32a5bd0acfb_5_15"/>
          <p:cNvSpPr txBox="1">
            <a:spLocks noGrp="1"/>
          </p:cNvSpPr>
          <p:nvPr>
            <p:ph type="body" idx="1"/>
          </p:nvPr>
        </p:nvSpPr>
        <p:spPr>
          <a:xfrm>
            <a:off x="527775" y="1156000"/>
            <a:ext cx="8457900" cy="4296000"/>
          </a:xfrm>
          <a:prstGeom prst="rect">
            <a:avLst/>
          </a:prstGeom>
          <a:noFill/>
          <a:ln>
            <a:noFill/>
          </a:ln>
        </p:spPr>
        <p:txBody>
          <a:bodyPr spcFirstLastPara="1" wrap="square" lIns="91400" tIns="45700" rIns="91400" bIns="45700" anchor="t" anchorCtr="0">
            <a:normAutofit fontScale="77500" lnSpcReduction="20000"/>
          </a:bodyPr>
          <a:lstStyle/>
          <a:p>
            <a:pPr marL="0" lvl="0" indent="0" algn="l" rtl="0">
              <a:lnSpc>
                <a:spcPct val="100000"/>
              </a:lnSpc>
              <a:spcBef>
                <a:spcPts val="640"/>
              </a:spcBef>
              <a:spcAft>
                <a:spcPts val="0"/>
              </a:spcAft>
              <a:buNone/>
            </a:pPr>
            <a:r>
              <a:rPr lang="en" sz="3400" b="1"/>
              <a:t>Learning Organization</a:t>
            </a:r>
            <a:r>
              <a:rPr lang="en" sz="3400"/>
              <a:t>: Read &amp; Rate </a:t>
            </a:r>
            <a:endParaRPr sz="3400"/>
          </a:p>
          <a:p>
            <a:pPr marL="0" lvl="0" indent="0" algn="l" rtl="0">
              <a:lnSpc>
                <a:spcPct val="100000"/>
              </a:lnSpc>
              <a:spcBef>
                <a:spcPts val="640"/>
              </a:spcBef>
              <a:spcAft>
                <a:spcPts val="0"/>
              </a:spcAft>
              <a:buNone/>
            </a:pPr>
            <a:r>
              <a:rPr lang="en" sz="2129" i="1"/>
              <a:t>(pp. 186-187)</a:t>
            </a:r>
            <a:endParaRPr sz="2129" i="1"/>
          </a:p>
          <a:p>
            <a:pPr marL="457200" lvl="0" indent="-327025" algn="l" rtl="0">
              <a:lnSpc>
                <a:spcPct val="100000"/>
              </a:lnSpc>
              <a:spcBef>
                <a:spcPts val="640"/>
              </a:spcBef>
              <a:spcAft>
                <a:spcPts val="0"/>
              </a:spcAft>
              <a:buSzPct val="58823"/>
              <a:buChar char="•"/>
            </a:pPr>
            <a:r>
              <a:rPr lang="en" sz="3400"/>
              <a:t>Learning environment</a:t>
            </a:r>
            <a:endParaRPr sz="3400"/>
          </a:p>
          <a:p>
            <a:pPr marL="457200" lvl="0" indent="-327025" algn="l" rtl="0">
              <a:lnSpc>
                <a:spcPct val="100000"/>
              </a:lnSpc>
              <a:spcBef>
                <a:spcPts val="0"/>
              </a:spcBef>
              <a:spcAft>
                <a:spcPts val="0"/>
              </a:spcAft>
              <a:buSzPct val="58823"/>
              <a:buChar char="•"/>
            </a:pPr>
            <a:r>
              <a:rPr lang="en" sz="3400"/>
              <a:t>Learning processes &amp; practices</a:t>
            </a:r>
            <a:endParaRPr sz="3400"/>
          </a:p>
          <a:p>
            <a:pPr marL="457200" lvl="0" indent="-327025" algn="l" rtl="0">
              <a:lnSpc>
                <a:spcPct val="100000"/>
              </a:lnSpc>
              <a:spcBef>
                <a:spcPts val="0"/>
              </a:spcBef>
              <a:spcAft>
                <a:spcPts val="0"/>
              </a:spcAft>
              <a:buSzPct val="58823"/>
              <a:buChar char="•"/>
            </a:pPr>
            <a:r>
              <a:rPr lang="en" sz="3400"/>
              <a:t>Leadership</a:t>
            </a:r>
            <a:endParaRPr sz="3400"/>
          </a:p>
          <a:p>
            <a:pPr marL="457200" lvl="0" indent="0" algn="l" rtl="0">
              <a:lnSpc>
                <a:spcPct val="100000"/>
              </a:lnSpc>
              <a:spcBef>
                <a:spcPts val="640"/>
              </a:spcBef>
              <a:spcAft>
                <a:spcPts val="0"/>
              </a:spcAft>
              <a:buNone/>
            </a:pPr>
            <a:endParaRPr sz="3400"/>
          </a:p>
          <a:p>
            <a:pPr marL="0" lvl="0" indent="0" algn="l" rtl="0">
              <a:lnSpc>
                <a:spcPct val="100000"/>
              </a:lnSpc>
              <a:spcBef>
                <a:spcPts val="640"/>
              </a:spcBef>
              <a:spcAft>
                <a:spcPts val="0"/>
              </a:spcAft>
              <a:buNone/>
            </a:pPr>
            <a:r>
              <a:rPr lang="en" sz="3400"/>
              <a:t>Think about a team you are working with, which of these indicators are present and which ones are not?</a:t>
            </a:r>
            <a:endParaRPr sz="3400"/>
          </a:p>
          <a:p>
            <a:pPr marL="0" lvl="0" indent="0" algn="l" rtl="0">
              <a:lnSpc>
                <a:spcPct val="100000"/>
              </a:lnSpc>
              <a:spcBef>
                <a:spcPts val="640"/>
              </a:spcBef>
              <a:spcAft>
                <a:spcPts val="0"/>
              </a:spcAft>
              <a:buNone/>
            </a:pPr>
            <a:r>
              <a:rPr lang="en" sz="3400"/>
              <a:t> </a:t>
            </a:r>
            <a:endParaRPr sz="3400"/>
          </a:p>
          <a:p>
            <a:pPr marL="0" lvl="0" indent="0" algn="l" rtl="0">
              <a:lnSpc>
                <a:spcPct val="100000"/>
              </a:lnSpc>
              <a:spcBef>
                <a:spcPts val="640"/>
              </a:spcBef>
              <a:spcAft>
                <a:spcPts val="0"/>
              </a:spcAft>
              <a:buNone/>
            </a:pPr>
            <a:r>
              <a:rPr lang="en" sz="3400"/>
              <a:t>How might you use this questionnaire?</a:t>
            </a:r>
            <a:endParaRPr sz="3400"/>
          </a:p>
        </p:txBody>
      </p:sp>
      <p:sp>
        <p:nvSpPr>
          <p:cNvPr id="489" name="Google Shape;489;g32a5bd0acfb_5_15"/>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Team - Culture of Learning</a:t>
            </a:r>
            <a:endParaRPr/>
          </a:p>
        </p:txBody>
      </p:sp>
      <p:sp>
        <p:nvSpPr>
          <p:cNvPr id="490" name="Google Shape;490;g32a5bd0acfb_5_15"/>
          <p:cNvSpPr/>
          <p:nvPr/>
        </p:nvSpPr>
        <p:spPr>
          <a:xfrm>
            <a:off x="0" y="5096992"/>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30f8b00f97e_0_981"/>
          <p:cNvSpPr txBox="1">
            <a:spLocks noGrp="1"/>
          </p:cNvSpPr>
          <p:nvPr>
            <p:ph type="title"/>
          </p:nvPr>
        </p:nvSpPr>
        <p:spPr>
          <a:xfrm>
            <a:off x="228600" y="158750"/>
            <a:ext cx="8686800" cy="1271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11111"/>
              <a:buFont typeface="Verdana"/>
              <a:buNone/>
            </a:pPr>
            <a:r>
              <a:rPr lang="en"/>
              <a:t>Team - Culture of Trust </a:t>
            </a:r>
            <a:endParaRPr/>
          </a:p>
          <a:p>
            <a:pPr marL="0" lvl="0" indent="0" algn="ctr" rtl="0">
              <a:spcBef>
                <a:spcPts val="0"/>
              </a:spcBef>
              <a:spcAft>
                <a:spcPts val="0"/>
              </a:spcAft>
              <a:buClr>
                <a:schemeClr val="lt1"/>
              </a:buClr>
              <a:buSzPct val="111111"/>
              <a:buFont typeface="Verdana"/>
              <a:buNone/>
            </a:pPr>
            <a:r>
              <a:rPr lang="en"/>
              <a:t>Making People Feel Safe</a:t>
            </a:r>
            <a:endParaRPr/>
          </a:p>
        </p:txBody>
      </p:sp>
      <p:pic>
        <p:nvPicPr>
          <p:cNvPr id="497" name="Google Shape;497;g30f8b00f97e_0_981" title="Why good leaders (TED) (1).mp4">
            <a:hlinkClick r:id="rId3"/>
          </p:cNvPr>
          <p:cNvPicPr preferRelativeResize="0"/>
          <p:nvPr/>
        </p:nvPicPr>
        <p:blipFill rotWithShape="1">
          <a:blip r:embed="rId4">
            <a:alphaModFix/>
          </a:blip>
          <a:srcRect/>
          <a:stretch/>
        </p:blipFill>
        <p:spPr>
          <a:xfrm>
            <a:off x="991375" y="1430450"/>
            <a:ext cx="7161250" cy="4028200"/>
          </a:xfrm>
          <a:prstGeom prst="rect">
            <a:avLst/>
          </a:prstGeom>
          <a:noFill/>
          <a:ln>
            <a:noFill/>
          </a:ln>
        </p:spPr>
      </p:pic>
      <p:sp>
        <p:nvSpPr>
          <p:cNvPr id="498" name="Google Shape;498;g30f8b00f97e_0_981"/>
          <p:cNvSpPr txBox="1"/>
          <p:nvPr/>
        </p:nvSpPr>
        <p:spPr>
          <a:xfrm>
            <a:off x="1150825" y="2199475"/>
            <a:ext cx="2766900" cy="504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4444"/>
              <a:buFont typeface="Arial"/>
              <a:buNone/>
            </a:pPr>
            <a:r>
              <a:rPr lang="en" sz="4000">
                <a:solidFill>
                  <a:schemeClr val="lt1"/>
                </a:solidFill>
                <a:latin typeface="Verdana"/>
                <a:ea typeface="Verdana"/>
                <a:cs typeface="Verdana"/>
                <a:sym typeface="Verdana"/>
              </a:rPr>
              <a:t>Where does it begin?</a:t>
            </a:r>
            <a:endParaRPr sz="32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30f8b00f97e_0_970"/>
          <p:cNvSpPr txBox="1">
            <a:spLocks noGrp="1"/>
          </p:cNvSpPr>
          <p:nvPr>
            <p:ph type="body" idx="1"/>
          </p:nvPr>
        </p:nvSpPr>
        <p:spPr>
          <a:xfrm>
            <a:off x="87625" y="1143250"/>
            <a:ext cx="8981100" cy="45078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1000"/>
              </a:spcBef>
              <a:spcAft>
                <a:spcPts val="0"/>
              </a:spcAft>
              <a:buSzPts val="2200"/>
              <a:buAutoNum type="arabicPeriod"/>
            </a:pPr>
            <a:r>
              <a:rPr lang="en" sz="2200"/>
              <a:t>“Trust is the glue of life. It’s the most essential ingredient in effective communication. It’s the foundational principle that holds all relationships.” – Stephen R. Covey</a:t>
            </a:r>
            <a:endParaRPr sz="2200"/>
          </a:p>
          <a:p>
            <a:pPr marL="457200" lvl="0" indent="-368300" algn="l" rtl="0">
              <a:lnSpc>
                <a:spcPct val="100000"/>
              </a:lnSpc>
              <a:spcBef>
                <a:spcPts val="0"/>
              </a:spcBef>
              <a:spcAft>
                <a:spcPts val="0"/>
              </a:spcAft>
              <a:buSzPts val="2200"/>
              <a:buAutoNum type="arabicPeriod"/>
            </a:pPr>
            <a:r>
              <a:rPr lang="en" sz="2200"/>
              <a:t>“The ability to establish, grow, extend, and restore trust is the key professional and personal competency of our time.” – Stephen R. Covey</a:t>
            </a:r>
            <a:endParaRPr sz="2200"/>
          </a:p>
          <a:p>
            <a:pPr marL="457200" lvl="0" indent="-368300" algn="l" rtl="0">
              <a:lnSpc>
                <a:spcPct val="100000"/>
              </a:lnSpc>
              <a:spcBef>
                <a:spcPts val="0"/>
              </a:spcBef>
              <a:spcAft>
                <a:spcPts val="0"/>
              </a:spcAft>
              <a:buSzPts val="2200"/>
              <a:buAutoNum type="arabicPeriod"/>
            </a:pPr>
            <a:r>
              <a:rPr lang="en" sz="2200"/>
              <a:t>“Leaders empower individuals by building trust and coaching competence...” – Kenneth Blanchard</a:t>
            </a:r>
            <a:endParaRPr sz="2200"/>
          </a:p>
          <a:p>
            <a:pPr marL="457200" lvl="0" indent="-368300" algn="l" rtl="0">
              <a:lnSpc>
                <a:spcPct val="100000"/>
              </a:lnSpc>
              <a:spcBef>
                <a:spcPts val="0"/>
              </a:spcBef>
              <a:spcAft>
                <a:spcPts val="0"/>
              </a:spcAft>
              <a:buSzPts val="2200"/>
              <a:buAutoNum type="arabicPeriod"/>
            </a:pPr>
            <a:r>
              <a:rPr lang="en" sz="2200"/>
              <a:t>“To be trusted is a greater compliment than being loved.” </a:t>
            </a:r>
            <a:endParaRPr sz="2200"/>
          </a:p>
          <a:p>
            <a:pPr marL="457200" lvl="0" indent="0" algn="l" rtl="0">
              <a:lnSpc>
                <a:spcPct val="100000"/>
              </a:lnSpc>
              <a:spcBef>
                <a:spcPts val="0"/>
              </a:spcBef>
              <a:spcAft>
                <a:spcPts val="0"/>
              </a:spcAft>
              <a:buNone/>
            </a:pPr>
            <a:r>
              <a:rPr lang="en" sz="2200"/>
              <a:t>– George MacDonald</a:t>
            </a:r>
            <a:endParaRPr sz="2200"/>
          </a:p>
          <a:p>
            <a:pPr marL="457200" lvl="0" indent="-368300" algn="l" rtl="0">
              <a:lnSpc>
                <a:spcPct val="100000"/>
              </a:lnSpc>
              <a:spcBef>
                <a:spcPts val="0"/>
              </a:spcBef>
              <a:spcAft>
                <a:spcPts val="0"/>
              </a:spcAft>
              <a:buSzPts val="2200"/>
              <a:buAutoNum type="arabicPeriod"/>
            </a:pPr>
            <a:r>
              <a:rPr lang="en" sz="2200"/>
              <a:t>“Trust is built when someone is vulnerable and not taken advantage of..” – Bob Vanourek</a:t>
            </a:r>
            <a:endParaRPr sz="2200"/>
          </a:p>
        </p:txBody>
      </p:sp>
      <p:sp>
        <p:nvSpPr>
          <p:cNvPr id="505" name="Google Shape;505;g30f8b00f97e_0_970"/>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Choose your favorite quote</a:t>
            </a:r>
            <a:endParaRPr/>
          </a:p>
        </p:txBody>
      </p:sp>
      <p:sp>
        <p:nvSpPr>
          <p:cNvPr id="506" name="Google Shape;506;g30f8b00f97e_0_970"/>
          <p:cNvSpPr/>
          <p:nvPr/>
        </p:nvSpPr>
        <p:spPr>
          <a:xfrm>
            <a:off x="0" y="503301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3197d2f822c_5_0"/>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Indicators of Trust</a:t>
            </a:r>
            <a:endParaRPr/>
          </a:p>
        </p:txBody>
      </p:sp>
      <p:sp>
        <p:nvSpPr>
          <p:cNvPr id="513" name="Google Shape;513;g3197d2f822c_5_0"/>
          <p:cNvSpPr txBox="1"/>
          <p:nvPr/>
        </p:nvSpPr>
        <p:spPr>
          <a:xfrm>
            <a:off x="6980050" y="5245229"/>
            <a:ext cx="2259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Verdana"/>
                <a:ea typeface="Verdana"/>
                <a:cs typeface="Verdana"/>
                <a:sym typeface="Verdana"/>
              </a:rPr>
              <a:t>Pages </a:t>
            </a:r>
            <a:r>
              <a:rPr lang="en" sz="2100">
                <a:solidFill>
                  <a:schemeClr val="dk1"/>
                </a:solidFill>
                <a:latin typeface="Verdana"/>
                <a:ea typeface="Verdana"/>
                <a:cs typeface="Verdana"/>
                <a:sym typeface="Verdana"/>
              </a:rPr>
              <a:t>282-3</a:t>
            </a:r>
            <a:endParaRPr sz="2100" b="0" i="0" u="none" strike="noStrike" cap="none">
              <a:solidFill>
                <a:schemeClr val="dk1"/>
              </a:solidFill>
              <a:latin typeface="Verdana"/>
              <a:ea typeface="Verdana"/>
              <a:cs typeface="Verdana"/>
              <a:sym typeface="Verdana"/>
            </a:endParaRPr>
          </a:p>
        </p:txBody>
      </p:sp>
      <p:pic>
        <p:nvPicPr>
          <p:cNvPr id="514" name="Google Shape;514;g3197d2f822c_5_0"/>
          <p:cNvPicPr preferRelativeResize="0"/>
          <p:nvPr/>
        </p:nvPicPr>
        <p:blipFill>
          <a:blip r:embed="rId3">
            <a:alphaModFix/>
          </a:blip>
          <a:stretch>
            <a:fillRect/>
          </a:stretch>
        </p:blipFill>
        <p:spPr>
          <a:xfrm>
            <a:off x="1557222" y="1061250"/>
            <a:ext cx="5396901" cy="4653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2a5bd0acfb_5_0"/>
          <p:cNvSpPr txBox="1">
            <a:spLocks noGrp="1"/>
          </p:cNvSpPr>
          <p:nvPr>
            <p:ph type="body" idx="1"/>
          </p:nvPr>
        </p:nvSpPr>
        <p:spPr>
          <a:xfrm>
            <a:off x="455400" y="1155999"/>
            <a:ext cx="8233200" cy="4002900"/>
          </a:xfrm>
          <a:prstGeom prst="rect">
            <a:avLst/>
          </a:prstGeom>
          <a:noFill/>
          <a:ln>
            <a:noFill/>
          </a:ln>
        </p:spPr>
        <p:txBody>
          <a:bodyPr spcFirstLastPara="1" wrap="square" lIns="91400" tIns="45700" rIns="91400" bIns="45700" anchor="t" anchorCtr="0">
            <a:normAutofit fontScale="92500" lnSpcReduction="20000"/>
          </a:bodyPr>
          <a:lstStyle/>
          <a:p>
            <a:pPr marL="25400" lvl="0" indent="0" algn="l" rtl="0">
              <a:lnSpc>
                <a:spcPct val="100000"/>
              </a:lnSpc>
              <a:spcBef>
                <a:spcPts val="640"/>
              </a:spcBef>
              <a:spcAft>
                <a:spcPts val="0"/>
              </a:spcAft>
              <a:buSzPct val="100000"/>
              <a:buNone/>
            </a:pPr>
            <a:r>
              <a:rPr lang="en"/>
              <a:t>My division:</a:t>
            </a:r>
            <a:endParaRPr/>
          </a:p>
          <a:p>
            <a:pPr marL="457200" lvl="0" indent="-416560" algn="l" rtl="0">
              <a:lnSpc>
                <a:spcPct val="100000"/>
              </a:lnSpc>
              <a:spcBef>
                <a:spcPts val="640"/>
              </a:spcBef>
              <a:spcAft>
                <a:spcPts val="0"/>
              </a:spcAft>
              <a:buSzPct val="100000"/>
              <a:buChar char="•"/>
            </a:pPr>
            <a:r>
              <a:rPr lang="en"/>
              <a:t>Promotes a culture of ‘asking’ for coaching</a:t>
            </a:r>
            <a:endParaRPr/>
          </a:p>
          <a:p>
            <a:pPr marL="457200" lvl="0" indent="-416560" algn="l" rtl="0">
              <a:lnSpc>
                <a:spcPct val="100000"/>
              </a:lnSpc>
              <a:spcBef>
                <a:spcPts val="640"/>
              </a:spcBef>
              <a:spcAft>
                <a:spcPts val="0"/>
              </a:spcAft>
              <a:buSzPct val="100000"/>
              <a:buChar char="•"/>
            </a:pPr>
            <a:r>
              <a:rPr lang="en"/>
              <a:t>Encourages risk taking </a:t>
            </a:r>
            <a:endParaRPr/>
          </a:p>
          <a:p>
            <a:pPr marL="457200" lvl="0" indent="-416560" algn="l" rtl="0">
              <a:lnSpc>
                <a:spcPct val="100000"/>
              </a:lnSpc>
              <a:spcBef>
                <a:spcPts val="640"/>
              </a:spcBef>
              <a:spcAft>
                <a:spcPts val="0"/>
              </a:spcAft>
              <a:buSzPct val="100000"/>
              <a:buChar char="•"/>
            </a:pPr>
            <a:r>
              <a:rPr lang="en"/>
              <a:t>Views mistakes as learning opportunities</a:t>
            </a:r>
            <a:endParaRPr/>
          </a:p>
          <a:p>
            <a:pPr marL="457200" lvl="0" indent="-416560" algn="l" rtl="0">
              <a:lnSpc>
                <a:spcPct val="100000"/>
              </a:lnSpc>
              <a:spcBef>
                <a:spcPts val="640"/>
              </a:spcBef>
              <a:spcAft>
                <a:spcPts val="0"/>
              </a:spcAft>
              <a:buSzPct val="100000"/>
              <a:buChar char="•"/>
            </a:pPr>
            <a:r>
              <a:rPr lang="en"/>
              <a:t>Ensures processes and decision making are transparent</a:t>
            </a:r>
            <a:endParaRPr/>
          </a:p>
          <a:p>
            <a:pPr marL="457200" lvl="0" indent="-416560" algn="l" rtl="0">
              <a:lnSpc>
                <a:spcPct val="100000"/>
              </a:lnSpc>
              <a:spcBef>
                <a:spcPts val="640"/>
              </a:spcBef>
              <a:spcAft>
                <a:spcPts val="0"/>
              </a:spcAft>
              <a:buSzPct val="100000"/>
              <a:buChar char="•"/>
            </a:pPr>
            <a:r>
              <a:rPr lang="en"/>
              <a:t>Ensures information is shared openly</a:t>
            </a:r>
            <a:endParaRPr/>
          </a:p>
        </p:txBody>
      </p:sp>
      <p:pic>
        <p:nvPicPr>
          <p:cNvPr id="521" name="Google Shape;521;g32a5bd0acfb_5_0" title="decorative"/>
          <p:cNvPicPr preferRelativeResize="0"/>
          <p:nvPr/>
        </p:nvPicPr>
        <p:blipFill rotWithShape="1">
          <a:blip r:embed="rId3">
            <a:alphaModFix/>
          </a:blip>
          <a:srcRect l="23659" r="22186"/>
          <a:stretch/>
        </p:blipFill>
        <p:spPr>
          <a:xfrm>
            <a:off x="7468024" y="1416250"/>
            <a:ext cx="1447376" cy="2727313"/>
          </a:xfrm>
          <a:prstGeom prst="rect">
            <a:avLst/>
          </a:prstGeom>
          <a:noFill/>
          <a:ln>
            <a:noFill/>
          </a:ln>
        </p:spPr>
      </p:pic>
      <p:sp>
        <p:nvSpPr>
          <p:cNvPr id="522" name="Google Shape;522;g32a5bd0acfb_5_0"/>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On a scale of 1-5 </a:t>
            </a:r>
            <a:endParaRPr/>
          </a:p>
        </p:txBody>
      </p:sp>
      <p:sp>
        <p:nvSpPr>
          <p:cNvPr id="523" name="Google Shape;523;g32a5bd0acfb_5_0"/>
          <p:cNvSpPr/>
          <p:nvPr/>
        </p:nvSpPr>
        <p:spPr>
          <a:xfrm>
            <a:off x="0" y="503301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31002d60a2b_0_60"/>
          <p:cNvSpPr txBox="1">
            <a:spLocks noGrp="1"/>
          </p:cNvSpPr>
          <p:nvPr>
            <p:ph type="body" idx="1"/>
          </p:nvPr>
        </p:nvSpPr>
        <p:spPr>
          <a:xfrm>
            <a:off x="452375" y="1487700"/>
            <a:ext cx="6902700" cy="3238500"/>
          </a:xfrm>
          <a:prstGeom prst="rect">
            <a:avLst/>
          </a:prstGeom>
          <a:noFill/>
          <a:ln>
            <a:noFill/>
          </a:ln>
        </p:spPr>
        <p:txBody>
          <a:bodyPr spcFirstLastPara="1" wrap="square" lIns="91425" tIns="45700" rIns="91425" bIns="45700" anchor="t" anchorCtr="0">
            <a:normAutofit/>
          </a:bodyPr>
          <a:lstStyle/>
          <a:p>
            <a:pPr marL="457200" lvl="0" indent="-425544" algn="l" rtl="0">
              <a:lnSpc>
                <a:spcPct val="100000"/>
              </a:lnSpc>
              <a:spcBef>
                <a:spcPts val="640"/>
              </a:spcBef>
              <a:spcAft>
                <a:spcPts val="0"/>
              </a:spcAft>
              <a:buSzPts val="3100"/>
              <a:buChar char="•"/>
            </a:pPr>
            <a:r>
              <a:rPr lang="en" sz="3100"/>
              <a:t>It takes skill</a:t>
            </a:r>
            <a:endParaRPr sz="3100"/>
          </a:p>
          <a:p>
            <a:pPr marL="0" lvl="0" indent="0" algn="l" rtl="0">
              <a:lnSpc>
                <a:spcPct val="100000"/>
              </a:lnSpc>
              <a:spcBef>
                <a:spcPts val="640"/>
              </a:spcBef>
              <a:spcAft>
                <a:spcPts val="0"/>
              </a:spcAft>
              <a:buNone/>
            </a:pPr>
            <a:endParaRPr sz="3100"/>
          </a:p>
          <a:p>
            <a:pPr marL="457200" lvl="0" indent="-425544" algn="l" rtl="0">
              <a:lnSpc>
                <a:spcPct val="100000"/>
              </a:lnSpc>
              <a:spcBef>
                <a:spcPts val="640"/>
              </a:spcBef>
              <a:spcAft>
                <a:spcPts val="0"/>
              </a:spcAft>
              <a:buSzPts val="3100"/>
              <a:buChar char="•"/>
            </a:pPr>
            <a:r>
              <a:rPr lang="en" sz="3100"/>
              <a:t>It takes knowledge </a:t>
            </a:r>
            <a:endParaRPr sz="3100"/>
          </a:p>
          <a:p>
            <a:pPr marL="0" lvl="0" indent="0" algn="l" rtl="0">
              <a:lnSpc>
                <a:spcPct val="100000"/>
              </a:lnSpc>
              <a:spcBef>
                <a:spcPts val="640"/>
              </a:spcBef>
              <a:spcAft>
                <a:spcPts val="0"/>
              </a:spcAft>
              <a:buNone/>
            </a:pPr>
            <a:endParaRPr sz="3100"/>
          </a:p>
          <a:p>
            <a:pPr marL="457200" lvl="0" indent="-425544" algn="l" rtl="0">
              <a:lnSpc>
                <a:spcPct val="100000"/>
              </a:lnSpc>
              <a:spcBef>
                <a:spcPts val="640"/>
              </a:spcBef>
              <a:spcAft>
                <a:spcPts val="0"/>
              </a:spcAft>
              <a:buSzPts val="3100"/>
              <a:buChar char="•"/>
            </a:pPr>
            <a:r>
              <a:rPr lang="en" sz="3100"/>
              <a:t>It takes TIME</a:t>
            </a:r>
            <a:endParaRPr/>
          </a:p>
        </p:txBody>
      </p:sp>
      <p:sp>
        <p:nvSpPr>
          <p:cNvPr id="529" name="Google Shape;529;g31002d60a2b_0_60"/>
          <p:cNvSpPr txBox="1">
            <a:spLocks noGrp="1"/>
          </p:cNvSpPr>
          <p:nvPr>
            <p:ph type="title"/>
          </p:nvPr>
        </p:nvSpPr>
        <p:spPr>
          <a:xfrm>
            <a:off x="228600" y="158750"/>
            <a:ext cx="8686800" cy="1113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
              <a:t>Building the Emotional Intelligence of Teams </a:t>
            </a:r>
            <a:endParaRPr/>
          </a:p>
        </p:txBody>
      </p:sp>
      <p:sp>
        <p:nvSpPr>
          <p:cNvPr id="530" name="Google Shape;530;g31002d60a2b_0_60"/>
          <p:cNvSpPr/>
          <p:nvPr/>
        </p:nvSpPr>
        <p:spPr>
          <a:xfrm>
            <a:off x="65350" y="5096992"/>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31" name="Google Shape;531;g31002d60a2b_0_60"/>
          <p:cNvSpPr txBox="1"/>
          <p:nvPr/>
        </p:nvSpPr>
        <p:spPr>
          <a:xfrm>
            <a:off x="1950550" y="4941400"/>
            <a:ext cx="6964800" cy="618000"/>
          </a:xfrm>
          <a:prstGeom prst="rect">
            <a:avLst/>
          </a:prstGeom>
          <a:noFill/>
          <a:ln>
            <a:noFill/>
          </a:ln>
        </p:spPr>
        <p:txBody>
          <a:bodyPr spcFirstLastPara="1" wrap="square" lIns="91425" tIns="91425" rIns="91425" bIns="91425" anchor="t" anchorCtr="0">
            <a:noAutofit/>
          </a:bodyPr>
          <a:lstStyle/>
          <a:p>
            <a:pPr marL="25400" lvl="0" indent="0" algn="l" rtl="0">
              <a:spcBef>
                <a:spcPts val="640"/>
              </a:spcBef>
              <a:spcAft>
                <a:spcPts val="0"/>
              </a:spcAft>
              <a:buClr>
                <a:schemeClr val="dk1"/>
              </a:buClr>
              <a:buSzPts val="3459"/>
              <a:buFont typeface="Arial"/>
              <a:buNone/>
            </a:pPr>
            <a:r>
              <a:rPr lang="en">
                <a:solidFill>
                  <a:schemeClr val="dk1"/>
                </a:solidFill>
                <a:latin typeface="Verdana"/>
                <a:ea typeface="Verdana"/>
                <a:cs typeface="Verdana"/>
                <a:sym typeface="Verdana"/>
              </a:rPr>
              <a:t>Elena Aguilar, The Art of Coaching Teams: Building Resilient Communities that Transform Schools. Jossey-Bass, pg. 130-131. 2016.</a:t>
            </a:r>
            <a:endParaRPr sz="3200">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pic>
        <p:nvPicPr>
          <p:cNvPr id="532" name="Google Shape;532;g31002d60a2b_0_60" descr="How To Develop A Highly Effective Crisis Management Team | BC Training"/>
          <p:cNvPicPr preferRelativeResize="0"/>
          <p:nvPr/>
        </p:nvPicPr>
        <p:blipFill>
          <a:blip r:embed="rId3">
            <a:alphaModFix/>
          </a:blip>
          <a:stretch>
            <a:fillRect/>
          </a:stretch>
        </p:blipFill>
        <p:spPr>
          <a:xfrm>
            <a:off x="5099550" y="1728175"/>
            <a:ext cx="3615374" cy="24102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9"/>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50000"/>
              <a:buFont typeface="Calibri"/>
              <a:buNone/>
            </a:pPr>
            <a:r>
              <a:rPr lang="en" sz="2200" b="0"/>
              <a:t>Foundations for Trust and Safety:  </a:t>
            </a:r>
            <a:endParaRPr sz="2300" b="0"/>
          </a:p>
        </p:txBody>
      </p:sp>
      <p:sp>
        <p:nvSpPr>
          <p:cNvPr id="539" name="Google Shape;539;p49"/>
          <p:cNvSpPr txBox="1">
            <a:spLocks noGrp="1"/>
          </p:cNvSpPr>
          <p:nvPr>
            <p:ph type="body" idx="2"/>
          </p:nvPr>
        </p:nvSpPr>
        <p:spPr>
          <a:xfrm>
            <a:off x="457200" y="1195917"/>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 b="1" i="0"/>
              <a:t> </a:t>
            </a:r>
            <a:endParaRPr/>
          </a:p>
          <a:p>
            <a:pPr marL="0" lvl="0" indent="0" algn="ctr" rtl="0">
              <a:lnSpc>
                <a:spcPct val="90000"/>
              </a:lnSpc>
              <a:spcBef>
                <a:spcPts val="1000"/>
              </a:spcBef>
              <a:spcAft>
                <a:spcPts val="0"/>
              </a:spcAft>
              <a:buClr>
                <a:schemeClr val="lt1"/>
              </a:buClr>
              <a:buSzPts val="3600"/>
              <a:buNone/>
            </a:pPr>
            <a:endParaRPr sz="3600" b="1"/>
          </a:p>
          <a:p>
            <a:pPr marL="0" lvl="0" indent="0" algn="ctr" rtl="0">
              <a:lnSpc>
                <a:spcPct val="90000"/>
              </a:lnSpc>
              <a:spcBef>
                <a:spcPts val="1000"/>
              </a:spcBef>
              <a:spcAft>
                <a:spcPts val="0"/>
              </a:spcAft>
              <a:buClr>
                <a:schemeClr val="lt1"/>
              </a:buClr>
              <a:buSzPts val="3600"/>
              <a:buNone/>
            </a:pPr>
            <a:endParaRPr sz="3600" b="1" i="0"/>
          </a:p>
          <a:p>
            <a:pPr marL="0" lvl="0" indent="0" algn="ctr" rtl="0">
              <a:lnSpc>
                <a:spcPct val="90000"/>
              </a:lnSpc>
              <a:spcBef>
                <a:spcPts val="1000"/>
              </a:spcBef>
              <a:spcAft>
                <a:spcPts val="0"/>
              </a:spcAft>
              <a:buClr>
                <a:schemeClr val="lt1"/>
              </a:buClr>
              <a:buSzPts val="3600"/>
              <a:buNone/>
            </a:pPr>
            <a:r>
              <a:rPr lang="en" sz="3600" i="0"/>
              <a:t>Community Agreements </a:t>
            </a:r>
            <a:endParaRPr sz="3600"/>
          </a:p>
          <a:p>
            <a:pPr marL="0" lvl="0" indent="0" algn="l" rtl="0">
              <a:lnSpc>
                <a:spcPct val="90000"/>
              </a:lnSpc>
              <a:spcBef>
                <a:spcPts val="1000"/>
              </a:spcBef>
              <a:spcAft>
                <a:spcPts val="0"/>
              </a:spcAft>
              <a:buClr>
                <a:schemeClr val="lt1"/>
              </a:buClr>
              <a:buSzPts val="2400"/>
              <a:buNone/>
            </a:pPr>
            <a:endParaRPr/>
          </a:p>
        </p:txBody>
      </p:sp>
      <p:sp>
        <p:nvSpPr>
          <p:cNvPr id="540" name="Google Shape;540;p49"/>
          <p:cNvSpPr txBox="1"/>
          <p:nvPr/>
        </p:nvSpPr>
        <p:spPr>
          <a:xfrm>
            <a:off x="6938350" y="5316042"/>
            <a:ext cx="1359600" cy="2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grpSp>
        <p:nvGrpSpPr>
          <p:cNvPr id="541" name="Google Shape;541;p49"/>
          <p:cNvGrpSpPr/>
          <p:nvPr/>
        </p:nvGrpSpPr>
        <p:grpSpPr>
          <a:xfrm>
            <a:off x="3575051" y="317501"/>
            <a:ext cx="5111749" cy="4897261"/>
            <a:chOff x="0" y="22691"/>
            <a:chExt cx="5111749" cy="5853766"/>
          </a:xfrm>
        </p:grpSpPr>
        <p:sp>
          <p:nvSpPr>
            <p:cNvPr id="542" name="Google Shape;542;p49"/>
            <p:cNvSpPr/>
            <p:nvPr/>
          </p:nvSpPr>
          <p:spPr>
            <a:xfrm>
              <a:off x="0" y="22691"/>
              <a:ext cx="5111749" cy="108089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43" name="Google Shape;543;p49"/>
            <p:cNvSpPr txBox="1"/>
            <p:nvPr/>
          </p:nvSpPr>
          <p:spPr>
            <a:xfrm>
              <a:off x="52765" y="75456"/>
              <a:ext cx="5006219" cy="975367"/>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Community agreements lay the foundation for positive culture, build trust, people feel safe. </a:t>
              </a:r>
              <a:endParaRPr sz="1600" b="0" i="0" u="none" strike="noStrike" cap="none">
                <a:solidFill>
                  <a:schemeClr val="lt1"/>
                </a:solidFill>
                <a:latin typeface="Verdana"/>
                <a:ea typeface="Verdana"/>
                <a:cs typeface="Verdana"/>
                <a:sym typeface="Verdana"/>
              </a:endParaRPr>
            </a:p>
          </p:txBody>
        </p:sp>
        <p:sp>
          <p:nvSpPr>
            <p:cNvPr id="544" name="Google Shape;544;p49"/>
            <p:cNvSpPr/>
            <p:nvPr/>
          </p:nvSpPr>
          <p:spPr>
            <a:xfrm>
              <a:off x="0" y="1149668"/>
              <a:ext cx="5111749" cy="108089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45" name="Google Shape;545;p49"/>
            <p:cNvSpPr txBox="1"/>
            <p:nvPr/>
          </p:nvSpPr>
          <p:spPr>
            <a:xfrm>
              <a:off x="52765" y="1202433"/>
              <a:ext cx="5006219" cy="975367"/>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Why have Community Agreements? </a:t>
              </a:r>
              <a:endParaRPr sz="1800" b="0" i="0" u="none" strike="noStrike" cap="none">
                <a:solidFill>
                  <a:schemeClr val="dk1"/>
                </a:solidFill>
                <a:latin typeface="Verdana"/>
                <a:ea typeface="Verdana"/>
                <a:cs typeface="Verdana"/>
                <a:sym typeface="Verdana"/>
              </a:endParaRPr>
            </a:p>
            <a:p>
              <a:pPr marL="0" marR="0" lvl="0" indent="0" algn="l" rtl="0">
                <a:lnSpc>
                  <a:spcPct val="90000"/>
                </a:lnSpc>
                <a:spcBef>
                  <a:spcPts val="56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Effective agreements = goals achieved.</a:t>
              </a:r>
              <a:endParaRPr sz="1600" b="0" i="0" u="none" strike="noStrike" cap="none">
                <a:solidFill>
                  <a:schemeClr val="lt1"/>
                </a:solidFill>
                <a:latin typeface="Verdana"/>
                <a:ea typeface="Verdana"/>
                <a:cs typeface="Verdana"/>
                <a:sym typeface="Verdana"/>
              </a:endParaRPr>
            </a:p>
          </p:txBody>
        </p:sp>
        <p:sp>
          <p:nvSpPr>
            <p:cNvPr id="546" name="Google Shape;546;p49"/>
            <p:cNvSpPr/>
            <p:nvPr/>
          </p:nvSpPr>
          <p:spPr>
            <a:xfrm>
              <a:off x="0" y="2276645"/>
              <a:ext cx="5111749" cy="108089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47" name="Google Shape;547;p49"/>
            <p:cNvSpPr txBox="1"/>
            <p:nvPr/>
          </p:nvSpPr>
          <p:spPr>
            <a:xfrm>
              <a:off x="52765" y="2329410"/>
              <a:ext cx="5006219" cy="975367"/>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How to develop these: Together as a team!</a:t>
              </a:r>
              <a:endParaRPr sz="1600" b="0" i="0" u="none" strike="noStrike" cap="none">
                <a:solidFill>
                  <a:schemeClr val="lt1"/>
                </a:solidFill>
                <a:latin typeface="Verdana"/>
                <a:ea typeface="Verdana"/>
                <a:cs typeface="Verdana"/>
                <a:sym typeface="Verdana"/>
              </a:endParaRPr>
            </a:p>
          </p:txBody>
        </p:sp>
        <p:sp>
          <p:nvSpPr>
            <p:cNvPr id="548" name="Google Shape;548;p49"/>
            <p:cNvSpPr/>
            <p:nvPr/>
          </p:nvSpPr>
          <p:spPr>
            <a:xfrm>
              <a:off x="0" y="3403623"/>
              <a:ext cx="5111749" cy="108089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49" name="Google Shape;549;p49"/>
            <p:cNvSpPr txBox="1"/>
            <p:nvPr/>
          </p:nvSpPr>
          <p:spPr>
            <a:xfrm>
              <a:off x="52765" y="3456388"/>
              <a:ext cx="5006219" cy="975367"/>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600" b="0" i="0" u="none" strike="noStrike" cap="none">
                  <a:solidFill>
                    <a:schemeClr val="lt1"/>
                  </a:solidFill>
                  <a:latin typeface="Verdana"/>
                  <a:ea typeface="Verdana"/>
                  <a:cs typeface="Verdana"/>
                  <a:sym typeface="Verdana"/>
                </a:rPr>
                <a:t>Ideal number is 5-7. Review every meeting. </a:t>
              </a:r>
              <a:endParaRPr sz="1600" b="0" i="0" u="none" strike="noStrike" cap="none">
                <a:solidFill>
                  <a:schemeClr val="lt1"/>
                </a:solidFill>
                <a:latin typeface="Verdana"/>
                <a:ea typeface="Verdana"/>
                <a:cs typeface="Verdana"/>
                <a:sym typeface="Verdana"/>
              </a:endParaRPr>
            </a:p>
          </p:txBody>
        </p:sp>
        <p:sp>
          <p:nvSpPr>
            <p:cNvPr id="550" name="Google Shape;550;p49"/>
            <p:cNvSpPr/>
            <p:nvPr/>
          </p:nvSpPr>
          <p:spPr>
            <a:xfrm>
              <a:off x="0" y="4530600"/>
              <a:ext cx="5111749" cy="108089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51" name="Google Shape;551;p49"/>
            <p:cNvSpPr txBox="1"/>
            <p:nvPr/>
          </p:nvSpPr>
          <p:spPr>
            <a:xfrm>
              <a:off x="52765" y="4583365"/>
              <a:ext cx="5006219" cy="929287"/>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 sz="1400" b="0" i="0" u="none" strike="noStrike" cap="none">
                  <a:solidFill>
                    <a:schemeClr val="lt1"/>
                  </a:solidFill>
                  <a:latin typeface="Verdana"/>
                  <a:ea typeface="Verdana"/>
                  <a:cs typeface="Verdana"/>
                  <a:sym typeface="Verdana"/>
                </a:rPr>
                <a:t>2 types: </a:t>
              </a:r>
              <a:endParaRPr sz="1400" b="0" i="0" u="none" strike="noStrike" cap="none">
                <a:solidFill>
                  <a:schemeClr val="dk1"/>
                </a:solidFill>
                <a:latin typeface="Verdana"/>
                <a:ea typeface="Verdana"/>
                <a:cs typeface="Verdana"/>
                <a:sym typeface="Verdana"/>
              </a:endParaRPr>
            </a:p>
            <a:p>
              <a:pPr marL="0" marR="0" lvl="0" indent="0" algn="l" rtl="0">
                <a:lnSpc>
                  <a:spcPct val="90000"/>
                </a:lnSpc>
                <a:spcBef>
                  <a:spcPts val="560"/>
                </a:spcBef>
                <a:spcAft>
                  <a:spcPts val="0"/>
                </a:spcAft>
                <a:buClr>
                  <a:schemeClr val="lt1"/>
                </a:buClr>
                <a:buSzPts val="1600"/>
                <a:buFont typeface="Calibri"/>
                <a:buNone/>
              </a:pPr>
              <a:r>
                <a:rPr lang="en" sz="1400" b="0" i="0" u="none" strike="noStrike" cap="none">
                  <a:solidFill>
                    <a:schemeClr val="lt1"/>
                  </a:solidFill>
                  <a:latin typeface="Verdana"/>
                  <a:ea typeface="Verdana"/>
                  <a:cs typeface="Verdana"/>
                  <a:sym typeface="Verdana"/>
                </a:rPr>
                <a:t>Procedural e.g., start and end on time, keep minutes </a:t>
              </a:r>
              <a:endParaRPr sz="1400" b="0" i="0" u="none" strike="noStrike" cap="none">
                <a:solidFill>
                  <a:schemeClr val="lt1"/>
                </a:solidFill>
                <a:latin typeface="Verdana"/>
                <a:ea typeface="Verdana"/>
                <a:cs typeface="Verdana"/>
                <a:sym typeface="Verdana"/>
              </a:endParaRPr>
            </a:p>
            <a:p>
              <a:pPr marL="0" marR="0" lvl="0" indent="0" algn="l" rtl="0">
                <a:lnSpc>
                  <a:spcPct val="90000"/>
                </a:lnSpc>
                <a:spcBef>
                  <a:spcPts val="560"/>
                </a:spcBef>
                <a:spcAft>
                  <a:spcPts val="0"/>
                </a:spcAft>
                <a:buClr>
                  <a:schemeClr val="lt1"/>
                </a:buClr>
                <a:buSzPts val="1600"/>
                <a:buFont typeface="Calibri"/>
                <a:buNone/>
              </a:pPr>
              <a:r>
                <a:rPr lang="en" sz="1400" b="0" i="0" u="none" strike="noStrike" cap="none">
                  <a:solidFill>
                    <a:schemeClr val="lt1"/>
                  </a:solidFill>
                  <a:latin typeface="Verdana"/>
                  <a:ea typeface="Verdana"/>
                  <a:cs typeface="Verdana"/>
                  <a:sym typeface="Verdana"/>
                </a:rPr>
                <a:t>Behavioral e.g., offer solutions, listen to understand</a:t>
              </a:r>
              <a:endParaRPr sz="1400" b="0" i="0" u="none" strike="noStrike" cap="none">
                <a:solidFill>
                  <a:schemeClr val="lt1"/>
                </a:solidFill>
                <a:latin typeface="Verdana"/>
                <a:ea typeface="Verdana"/>
                <a:cs typeface="Verdana"/>
                <a:sym typeface="Verdana"/>
              </a:endParaRPr>
            </a:p>
          </p:txBody>
        </p:sp>
        <p:sp>
          <p:nvSpPr>
            <p:cNvPr id="552" name="Google Shape;552;p49"/>
            <p:cNvSpPr/>
            <p:nvPr/>
          </p:nvSpPr>
          <p:spPr>
            <a:xfrm>
              <a:off x="0" y="5611497"/>
              <a:ext cx="5111749" cy="264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53" name="Google Shape;553;p49"/>
            <p:cNvSpPr txBox="1"/>
            <p:nvPr/>
          </p:nvSpPr>
          <p:spPr>
            <a:xfrm>
              <a:off x="0" y="5611497"/>
              <a:ext cx="5111749" cy="264960"/>
            </a:xfrm>
            <a:prstGeom prst="rect">
              <a:avLst/>
            </a:prstGeom>
            <a:noFill/>
            <a:ln>
              <a:noFill/>
            </a:ln>
          </p:spPr>
          <p:txBody>
            <a:bodyPr spcFirstLastPara="1" wrap="square" lIns="162275" tIns="20300" rIns="113775" bIns="20300" anchor="t" anchorCtr="0">
              <a:noAutofit/>
            </a:bodyPr>
            <a:lstStyle/>
            <a:p>
              <a:pPr marL="114300" marR="0" lvl="1" indent="-38100" algn="l" rtl="0">
                <a:lnSpc>
                  <a:spcPct val="90000"/>
                </a:lnSpc>
                <a:spcBef>
                  <a:spcPts val="0"/>
                </a:spcBef>
                <a:spcAft>
                  <a:spcPts val="0"/>
                </a:spcAft>
                <a:buClr>
                  <a:schemeClr val="dk1"/>
                </a:buClr>
                <a:buSzPts val="1200"/>
                <a:buFont typeface="Calibri"/>
                <a:buNone/>
              </a:pPr>
              <a:endParaRPr sz="12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ae3685904b_2_1"/>
          <p:cNvSpPr txBox="1">
            <a:spLocks noGrp="1"/>
          </p:cNvSpPr>
          <p:nvPr>
            <p:ph type="title"/>
          </p:nvPr>
        </p:nvSpPr>
        <p:spPr>
          <a:xfrm>
            <a:off x="228600" y="254000"/>
            <a:ext cx="8686800" cy="995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
              <a:t>Inclusive Opener</a:t>
            </a:r>
            <a:endParaRPr/>
          </a:p>
        </p:txBody>
      </p:sp>
      <p:sp>
        <p:nvSpPr>
          <p:cNvPr id="156" name="Google Shape;156;g2ae3685904b_2_1"/>
          <p:cNvSpPr txBox="1">
            <a:spLocks noGrp="1"/>
          </p:cNvSpPr>
          <p:nvPr>
            <p:ph type="body" idx="4294967295"/>
          </p:nvPr>
        </p:nvSpPr>
        <p:spPr>
          <a:xfrm>
            <a:off x="307900" y="2093400"/>
            <a:ext cx="2497200" cy="2169900"/>
          </a:xfrm>
          <a:prstGeom prst="rect">
            <a:avLst/>
          </a:prstGeom>
          <a:noFill/>
          <a:ln>
            <a:noFill/>
          </a:ln>
        </p:spPr>
        <p:txBody>
          <a:bodyPr spcFirstLastPara="1" wrap="square" lIns="68550" tIns="34275" rIns="68550" bIns="34275" anchor="t" anchorCtr="0">
            <a:noAutofit/>
          </a:bodyPr>
          <a:lstStyle/>
          <a:p>
            <a:pPr marL="0" lvl="0" indent="0" algn="l" rtl="0">
              <a:lnSpc>
                <a:spcPct val="80000"/>
              </a:lnSpc>
              <a:spcBef>
                <a:spcPts val="750"/>
              </a:spcBef>
              <a:spcAft>
                <a:spcPts val="0"/>
              </a:spcAft>
              <a:buSzPts val="2040"/>
              <a:buNone/>
            </a:pPr>
            <a:r>
              <a:rPr lang="en" sz="2420">
                <a:latin typeface="Verdana"/>
                <a:ea typeface="Verdana"/>
                <a:cs typeface="Verdana"/>
                <a:sym typeface="Verdana"/>
              </a:rPr>
              <a:t>Signifies a success. What is working well related to </a:t>
            </a:r>
            <a:r>
              <a:rPr lang="en" sz="2420"/>
              <a:t>your role as a Systems Coach?</a:t>
            </a:r>
            <a:endParaRPr sz="2420">
              <a:latin typeface="Verdana"/>
              <a:ea typeface="Verdana"/>
              <a:cs typeface="Verdana"/>
              <a:sym typeface="Verdana"/>
            </a:endParaRPr>
          </a:p>
        </p:txBody>
      </p:sp>
      <p:sp>
        <p:nvSpPr>
          <p:cNvPr id="157" name="Google Shape;157;g2ae3685904b_2_1"/>
          <p:cNvSpPr txBox="1">
            <a:spLocks noGrp="1"/>
          </p:cNvSpPr>
          <p:nvPr>
            <p:ph type="body" idx="4294967295"/>
          </p:nvPr>
        </p:nvSpPr>
        <p:spPr>
          <a:xfrm>
            <a:off x="6309625" y="2261575"/>
            <a:ext cx="2634900" cy="1674000"/>
          </a:xfrm>
          <a:prstGeom prst="rect">
            <a:avLst/>
          </a:prstGeom>
          <a:noFill/>
          <a:ln>
            <a:noFill/>
          </a:ln>
        </p:spPr>
        <p:txBody>
          <a:bodyPr spcFirstLastPara="1" wrap="square" lIns="68550" tIns="34275" rIns="68550" bIns="34275" anchor="t" anchorCtr="0">
            <a:normAutofit/>
          </a:bodyPr>
          <a:lstStyle/>
          <a:p>
            <a:pPr marL="0" lvl="0" indent="0" algn="l" rtl="0">
              <a:lnSpc>
                <a:spcPct val="80000"/>
              </a:lnSpc>
              <a:spcBef>
                <a:spcPts val="750"/>
              </a:spcBef>
              <a:spcAft>
                <a:spcPts val="0"/>
              </a:spcAft>
              <a:buSzPts val="2040"/>
              <a:buNone/>
            </a:pPr>
            <a:r>
              <a:rPr lang="en" sz="2420">
                <a:latin typeface="Verdana"/>
                <a:ea typeface="Verdana"/>
                <a:cs typeface="Verdana"/>
                <a:sym typeface="Verdana"/>
              </a:rPr>
              <a:t>What has been a barrier to </a:t>
            </a:r>
            <a:r>
              <a:rPr lang="en" sz="2420"/>
              <a:t>your role as a systems coach?</a:t>
            </a:r>
            <a:endParaRPr sz="2320"/>
          </a:p>
        </p:txBody>
      </p:sp>
      <p:sp>
        <p:nvSpPr>
          <p:cNvPr id="158" name="Google Shape;158;g2ae3685904b_2_1"/>
          <p:cNvSpPr txBox="1">
            <a:spLocks noGrp="1"/>
          </p:cNvSpPr>
          <p:nvPr>
            <p:ph type="body" idx="4294967295"/>
          </p:nvPr>
        </p:nvSpPr>
        <p:spPr>
          <a:xfrm>
            <a:off x="3278825" y="2271925"/>
            <a:ext cx="2497200" cy="1270800"/>
          </a:xfrm>
          <a:prstGeom prst="rect">
            <a:avLst/>
          </a:prstGeom>
          <a:noFill/>
          <a:ln>
            <a:noFill/>
          </a:ln>
        </p:spPr>
        <p:txBody>
          <a:bodyPr spcFirstLastPara="1" wrap="square" lIns="68550" tIns="34275" rIns="68550" bIns="34275" anchor="t" anchorCtr="0">
            <a:noAutofit/>
          </a:bodyPr>
          <a:lstStyle/>
          <a:p>
            <a:pPr marL="0" lvl="0" indent="0" algn="l" rtl="0">
              <a:lnSpc>
                <a:spcPct val="80000"/>
              </a:lnSpc>
              <a:spcBef>
                <a:spcPts val="750"/>
              </a:spcBef>
              <a:spcAft>
                <a:spcPts val="0"/>
              </a:spcAft>
              <a:buSzPts val="2040"/>
              <a:buNone/>
            </a:pPr>
            <a:r>
              <a:rPr lang="en" sz="2420">
                <a:latin typeface="Verdana"/>
                <a:ea typeface="Verdana"/>
                <a:cs typeface="Verdana"/>
                <a:sym typeface="Verdana"/>
              </a:rPr>
              <a:t>What is an area of growth </a:t>
            </a:r>
            <a:r>
              <a:rPr lang="en" sz="2420"/>
              <a:t>within your role?</a:t>
            </a:r>
            <a:r>
              <a:rPr lang="en" sz="2420">
                <a:latin typeface="Verdana"/>
                <a:ea typeface="Verdana"/>
                <a:cs typeface="Verdana"/>
                <a:sym typeface="Verdana"/>
              </a:rPr>
              <a:t> </a:t>
            </a:r>
            <a:endParaRPr sz="2420">
              <a:latin typeface="Verdana"/>
              <a:ea typeface="Verdana"/>
              <a:cs typeface="Verdana"/>
              <a:sym typeface="Verdana"/>
            </a:endParaRPr>
          </a:p>
        </p:txBody>
      </p:sp>
      <p:pic>
        <p:nvPicPr>
          <p:cNvPr id="159" name="Google Shape;159;g2ae3685904b_2_1"/>
          <p:cNvPicPr preferRelativeResize="0"/>
          <p:nvPr/>
        </p:nvPicPr>
        <p:blipFill rotWithShape="1">
          <a:blip r:embed="rId3">
            <a:alphaModFix/>
          </a:blip>
          <a:srcRect/>
          <a:stretch/>
        </p:blipFill>
        <p:spPr>
          <a:xfrm>
            <a:off x="990950" y="4226842"/>
            <a:ext cx="831236" cy="1270751"/>
          </a:xfrm>
          <a:prstGeom prst="rect">
            <a:avLst/>
          </a:prstGeom>
          <a:noFill/>
          <a:ln w="19050" cap="flat" cmpd="sng">
            <a:solidFill>
              <a:srgbClr val="008000"/>
            </a:solidFill>
            <a:prstDash val="solid"/>
            <a:round/>
            <a:headEnd type="none" w="sm" len="sm"/>
            <a:tailEnd type="none" w="sm" len="sm"/>
          </a:ln>
        </p:spPr>
      </p:pic>
      <p:pic>
        <p:nvPicPr>
          <p:cNvPr id="160" name="Google Shape;160;g2ae3685904b_2_1"/>
          <p:cNvPicPr preferRelativeResize="0"/>
          <p:nvPr/>
        </p:nvPicPr>
        <p:blipFill rotWithShape="1">
          <a:blip r:embed="rId4">
            <a:alphaModFix/>
          </a:blip>
          <a:srcRect/>
          <a:stretch/>
        </p:blipFill>
        <p:spPr>
          <a:xfrm>
            <a:off x="6973563" y="4107258"/>
            <a:ext cx="920625" cy="1343916"/>
          </a:xfrm>
          <a:prstGeom prst="rect">
            <a:avLst/>
          </a:prstGeom>
          <a:noFill/>
          <a:ln>
            <a:noFill/>
          </a:ln>
        </p:spPr>
      </p:pic>
      <p:pic>
        <p:nvPicPr>
          <p:cNvPr id="161" name="Google Shape;161;g2ae3685904b_2_1"/>
          <p:cNvPicPr preferRelativeResize="0"/>
          <p:nvPr/>
        </p:nvPicPr>
        <p:blipFill rotWithShape="1">
          <a:blip r:embed="rId5">
            <a:alphaModFix/>
          </a:blip>
          <a:srcRect/>
          <a:stretch/>
        </p:blipFill>
        <p:spPr>
          <a:xfrm>
            <a:off x="3867763" y="4107258"/>
            <a:ext cx="894346" cy="1343917"/>
          </a:xfrm>
          <a:prstGeom prst="rect">
            <a:avLst/>
          </a:prstGeom>
          <a:noFill/>
          <a:ln>
            <a:noFill/>
          </a:ln>
        </p:spPr>
      </p:pic>
      <p:sp>
        <p:nvSpPr>
          <p:cNvPr id="162" name="Google Shape;162;g2ae3685904b_2_1"/>
          <p:cNvSpPr txBox="1"/>
          <p:nvPr/>
        </p:nvSpPr>
        <p:spPr>
          <a:xfrm>
            <a:off x="394225" y="1466417"/>
            <a:ext cx="2248500" cy="528600"/>
          </a:xfrm>
          <a:prstGeom prst="rect">
            <a:avLst/>
          </a:prstGeom>
          <a:solidFill>
            <a:schemeClr val="dk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chemeClr val="lt1"/>
                </a:solidFill>
                <a:latin typeface="Verdana"/>
                <a:ea typeface="Verdana"/>
                <a:cs typeface="Verdana"/>
                <a:sym typeface="Verdana"/>
              </a:rPr>
              <a:t>ROSE</a:t>
            </a:r>
            <a:endParaRPr sz="3200" b="1" i="0" u="none" strike="noStrike" cap="none">
              <a:solidFill>
                <a:schemeClr val="lt1"/>
              </a:solidFill>
              <a:latin typeface="Verdana"/>
              <a:ea typeface="Verdana"/>
              <a:cs typeface="Verdana"/>
              <a:sym typeface="Verdana"/>
            </a:endParaRPr>
          </a:p>
        </p:txBody>
      </p:sp>
      <p:sp>
        <p:nvSpPr>
          <p:cNvPr id="163" name="Google Shape;163;g2ae3685904b_2_1"/>
          <p:cNvSpPr txBox="1"/>
          <p:nvPr/>
        </p:nvSpPr>
        <p:spPr>
          <a:xfrm>
            <a:off x="6309625" y="1466417"/>
            <a:ext cx="2248500" cy="528600"/>
          </a:xfrm>
          <a:prstGeom prst="rect">
            <a:avLst/>
          </a:prstGeom>
          <a:solidFill>
            <a:schemeClr val="dk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chemeClr val="lt1"/>
                </a:solidFill>
                <a:latin typeface="Verdana"/>
                <a:ea typeface="Verdana"/>
                <a:cs typeface="Verdana"/>
                <a:sym typeface="Verdana"/>
              </a:rPr>
              <a:t>THORN</a:t>
            </a:r>
            <a:endParaRPr sz="3200" b="1" i="0" u="none" strike="noStrike" cap="none">
              <a:solidFill>
                <a:schemeClr val="lt1"/>
              </a:solidFill>
              <a:latin typeface="Verdana"/>
              <a:ea typeface="Verdana"/>
              <a:cs typeface="Verdana"/>
              <a:sym typeface="Verdana"/>
            </a:endParaRPr>
          </a:p>
        </p:txBody>
      </p:sp>
      <p:sp>
        <p:nvSpPr>
          <p:cNvPr id="164" name="Google Shape;164;g2ae3685904b_2_1"/>
          <p:cNvSpPr txBox="1"/>
          <p:nvPr/>
        </p:nvSpPr>
        <p:spPr>
          <a:xfrm>
            <a:off x="3321963" y="1466407"/>
            <a:ext cx="2248500" cy="528600"/>
          </a:xfrm>
          <a:prstGeom prst="rect">
            <a:avLst/>
          </a:prstGeom>
          <a:solidFill>
            <a:schemeClr val="dk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chemeClr val="lt1"/>
                </a:solidFill>
                <a:latin typeface="Verdana"/>
                <a:ea typeface="Verdana"/>
                <a:cs typeface="Verdana"/>
                <a:sym typeface="Verdana"/>
              </a:rPr>
              <a:t>BUD</a:t>
            </a:r>
            <a:endParaRPr sz="3200" b="1" i="0" u="none" strike="noStrike" cap="none">
              <a:solidFill>
                <a:schemeClr val="lt1"/>
              </a:solidFill>
              <a:latin typeface="Verdana"/>
              <a:ea typeface="Verdana"/>
              <a:cs typeface="Verdana"/>
              <a:sym typeface="Verdana"/>
            </a:endParaRPr>
          </a:p>
        </p:txBody>
      </p:sp>
      <p:sp>
        <p:nvSpPr>
          <p:cNvPr id="165" name="Google Shape;165;g2ae3685904b_2_1"/>
          <p:cNvSpPr/>
          <p:nvPr/>
        </p:nvSpPr>
        <p:spPr>
          <a:xfrm>
            <a:off x="0" y="49622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31116d01cc1_0_1141"/>
          <p:cNvSpPr txBox="1">
            <a:spLocks noGrp="1"/>
          </p:cNvSpPr>
          <p:nvPr>
            <p:ph type="title"/>
          </p:nvPr>
        </p:nvSpPr>
        <p:spPr>
          <a:xfrm>
            <a:off x="228600" y="158750"/>
            <a:ext cx="8686800" cy="1118400"/>
          </a:xfrm>
          <a:prstGeom prst="rect">
            <a:avLst/>
          </a:prstGeom>
          <a:solidFill>
            <a:srgbClr val="003369"/>
          </a:solid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Foundations for Trust and Safety:  </a:t>
            </a:r>
            <a:endParaRPr/>
          </a:p>
          <a:p>
            <a:pPr marL="0" lvl="0" indent="0" algn="ctr" rtl="0">
              <a:lnSpc>
                <a:spcPct val="100000"/>
              </a:lnSpc>
              <a:spcBef>
                <a:spcPts val="0"/>
              </a:spcBef>
              <a:spcAft>
                <a:spcPts val="0"/>
              </a:spcAft>
              <a:buSzPct val="111111"/>
              <a:buNone/>
            </a:pPr>
            <a:r>
              <a:rPr lang="en"/>
              <a:t>  Norms continued</a:t>
            </a:r>
            <a:endParaRPr/>
          </a:p>
        </p:txBody>
      </p:sp>
      <p:sp>
        <p:nvSpPr>
          <p:cNvPr id="560" name="Google Shape;560;g31116d01cc1_0_1141"/>
          <p:cNvSpPr txBox="1"/>
          <p:nvPr/>
        </p:nvSpPr>
        <p:spPr>
          <a:xfrm>
            <a:off x="723800" y="1176175"/>
            <a:ext cx="8420100" cy="453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9E3611"/>
                </a:solidFill>
                <a:latin typeface="Verdana"/>
                <a:ea typeface="Verdana"/>
                <a:cs typeface="Verdana"/>
                <a:sym typeface="Verdana"/>
              </a:rPr>
              <a:t>Clarify each norm: </a:t>
            </a:r>
            <a:r>
              <a:rPr lang="en" sz="2200" b="0" i="0" u="none" strike="noStrike" cap="none">
                <a:solidFill>
                  <a:schemeClr val="dk1"/>
                </a:solidFill>
                <a:latin typeface="Verdana"/>
                <a:ea typeface="Verdana"/>
                <a:cs typeface="Verdana"/>
                <a:sym typeface="Verdana"/>
              </a:rPr>
              <a:t>Interpretations could be different, what does it sound and feel like. e.g. assume positive intent -what does that norm mean?</a:t>
            </a: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9E3611"/>
                </a:solidFill>
                <a:latin typeface="Verdana"/>
                <a:ea typeface="Verdana"/>
                <a:cs typeface="Verdana"/>
                <a:sym typeface="Verdana"/>
              </a:rPr>
              <a:t>Visibility: </a:t>
            </a:r>
            <a:r>
              <a:rPr lang="en" sz="2200" b="0" i="0" u="none" strike="noStrike" cap="none">
                <a:solidFill>
                  <a:schemeClr val="dk1"/>
                </a:solidFill>
                <a:latin typeface="Verdana"/>
                <a:ea typeface="Verdana"/>
                <a:cs typeface="Verdana"/>
                <a:sym typeface="Verdana"/>
              </a:rPr>
              <a:t>On the agenda and around the room.</a:t>
            </a: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9E3611"/>
                </a:solidFill>
                <a:latin typeface="Verdana"/>
                <a:ea typeface="Verdana"/>
                <a:cs typeface="Verdana"/>
                <a:sym typeface="Verdana"/>
              </a:rPr>
              <a:t>Revisit them: </a:t>
            </a:r>
            <a:r>
              <a:rPr lang="en" sz="2200" b="0" i="0" u="none" strike="noStrike" cap="none">
                <a:solidFill>
                  <a:schemeClr val="dk1"/>
                </a:solidFill>
                <a:latin typeface="Verdana"/>
                <a:ea typeface="Verdana"/>
                <a:cs typeface="Verdana"/>
                <a:sym typeface="Verdana"/>
              </a:rPr>
              <a:t>Are they working? What can we do to make them better?</a:t>
            </a: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2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rgbClr val="105775"/>
                </a:solidFill>
                <a:latin typeface="Verdana"/>
                <a:ea typeface="Verdana"/>
                <a:cs typeface="Verdana"/>
                <a:sym typeface="Verdana"/>
              </a:rPr>
              <a:t>Activity:</a:t>
            </a:r>
            <a:r>
              <a:rPr lang="en" sz="2200" b="1" i="0" u="none" strike="noStrike" cap="none">
                <a:solidFill>
                  <a:schemeClr val="dk1"/>
                </a:solidFill>
                <a:latin typeface="Verdana"/>
                <a:ea typeface="Verdana"/>
                <a:cs typeface="Verdana"/>
                <a:sym typeface="Verdana"/>
              </a:rPr>
              <a:t> </a:t>
            </a:r>
            <a:r>
              <a:rPr lang="en" sz="2200" b="0" i="0" u="none" strike="noStrike" cap="none">
                <a:solidFill>
                  <a:schemeClr val="dk1"/>
                </a:solidFill>
                <a:latin typeface="Verdana"/>
                <a:ea typeface="Verdana"/>
                <a:cs typeface="Verdana"/>
                <a:sym typeface="Verdana"/>
              </a:rPr>
              <a:t>Read scenario pp. 95-96 in book. As a coach working with this team, what would be your next steps as you meet with the school coach at the end of this meeting? </a:t>
            </a:r>
            <a:r>
              <a:rPr lang="en" sz="2200">
                <a:solidFill>
                  <a:schemeClr val="dk1"/>
                </a:solidFill>
                <a:latin typeface="Verdana"/>
                <a:ea typeface="Verdana"/>
                <a:cs typeface="Verdana"/>
                <a:sym typeface="Verdana"/>
              </a:rPr>
              <a:t>Is there need for another norm(s)?</a:t>
            </a:r>
            <a:r>
              <a:rPr lang="en" sz="2300" b="0" i="0" u="none" strike="noStrike" cap="none">
                <a:solidFill>
                  <a:schemeClr val="dk1"/>
                </a:solidFill>
                <a:latin typeface="Verdana"/>
                <a:ea typeface="Verdana"/>
                <a:cs typeface="Verdana"/>
                <a:sym typeface="Verdana"/>
              </a:rPr>
              <a:t>  </a:t>
            </a:r>
            <a:r>
              <a:rPr lang="en" sz="2600" b="0" i="0" u="none" strike="noStrike" cap="none">
                <a:solidFill>
                  <a:schemeClr val="dk1"/>
                </a:solidFill>
                <a:latin typeface="Verdana"/>
                <a:ea typeface="Verdana"/>
                <a:cs typeface="Verdana"/>
                <a:sym typeface="Verdana"/>
              </a:rPr>
              <a:t> </a:t>
            </a:r>
            <a:r>
              <a:rPr lang="en" sz="2500" b="0" i="0" u="none" strike="noStrike" cap="none">
                <a:solidFill>
                  <a:schemeClr val="dk1"/>
                </a:solidFill>
                <a:latin typeface="Verdana"/>
                <a:ea typeface="Verdana"/>
                <a:cs typeface="Verdana"/>
                <a:sym typeface="Verdana"/>
              </a:rPr>
              <a:t>            </a:t>
            </a:r>
            <a:endParaRPr sz="2500" b="0" i="0" u="none" strike="noStrike" cap="none">
              <a:solidFill>
                <a:schemeClr val="dk1"/>
              </a:solidFill>
              <a:latin typeface="Verdana"/>
              <a:ea typeface="Verdana"/>
              <a:cs typeface="Verdana"/>
              <a:sym typeface="Verdana"/>
            </a:endParaRPr>
          </a:p>
        </p:txBody>
      </p:sp>
      <p:sp>
        <p:nvSpPr>
          <p:cNvPr id="561" name="Google Shape;561;g31116d01cc1_0_1141"/>
          <p:cNvSpPr/>
          <p:nvPr/>
        </p:nvSpPr>
        <p:spPr>
          <a:xfrm>
            <a:off x="-12" y="5123742"/>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7"/>
          <p:cNvSpPr txBox="1"/>
          <p:nvPr/>
        </p:nvSpPr>
        <p:spPr>
          <a:xfrm>
            <a:off x="457201" y="1333501"/>
            <a:ext cx="8229600" cy="3810000"/>
          </a:xfrm>
          <a:prstGeom prst="rect">
            <a:avLst/>
          </a:prstGeom>
          <a:noFill/>
          <a:ln>
            <a:noFill/>
          </a:ln>
        </p:spPr>
        <p:txBody>
          <a:bodyPr spcFirstLastPara="1" wrap="square" lIns="91425" tIns="45700" rIns="91425" bIns="45700" anchor="t" anchorCtr="0">
            <a:normAutofit fontScale="92500"/>
          </a:bodyPr>
          <a:lstStyle/>
          <a:p>
            <a:pPr marL="0" marR="0" lvl="0" indent="171450" algn="l" rtl="0">
              <a:lnSpc>
                <a:spcPct val="90000"/>
              </a:lnSpc>
              <a:spcBef>
                <a:spcPts val="0"/>
              </a:spcBef>
              <a:spcAft>
                <a:spcPts val="0"/>
              </a:spcAft>
              <a:buClr>
                <a:srgbClr val="000000"/>
              </a:buClr>
              <a:buSzPts val="2700"/>
              <a:buFont typeface="Arial"/>
              <a:buNone/>
            </a:pPr>
            <a:endParaRPr sz="24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0"/>
              </a:spcAft>
              <a:buClr>
                <a:srgbClr val="000000"/>
              </a:buClr>
              <a:buSzPts val="2700"/>
              <a:buFont typeface="Arial"/>
              <a:buChar char="•"/>
            </a:pPr>
            <a:r>
              <a:rPr lang="en" sz="2400" b="0" i="0" u="none" strike="noStrike" cap="none">
                <a:solidFill>
                  <a:schemeClr val="dk1"/>
                </a:solidFill>
                <a:latin typeface="Verdana"/>
                <a:ea typeface="Verdana"/>
                <a:cs typeface="Verdana"/>
                <a:sym typeface="Verdana"/>
              </a:rPr>
              <a:t>Multi-voting - used to whittle down from a lot of choices, ranking</a:t>
            </a:r>
            <a:endParaRPr sz="24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0"/>
              </a:spcAft>
              <a:buClr>
                <a:srgbClr val="000000"/>
              </a:buClr>
              <a:buSzPts val="2700"/>
              <a:buFont typeface="Arial"/>
              <a:buChar char="•"/>
            </a:pPr>
            <a:r>
              <a:rPr lang="en" sz="2400" b="0" i="0" u="none" strike="noStrike" cap="none">
                <a:solidFill>
                  <a:schemeClr val="dk1"/>
                </a:solidFill>
                <a:latin typeface="Verdana"/>
                <a:ea typeface="Verdana"/>
                <a:cs typeface="Verdana"/>
                <a:sym typeface="Verdana"/>
              </a:rPr>
              <a:t>Compromise - both sides may feel they’ve lost</a:t>
            </a:r>
            <a:endParaRPr sz="24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0"/>
              </a:spcAft>
              <a:buClr>
                <a:srgbClr val="000000"/>
              </a:buClr>
              <a:buSzPts val="2700"/>
              <a:buFont typeface="Arial"/>
              <a:buChar char="•"/>
            </a:pPr>
            <a:r>
              <a:rPr lang="en" sz="2400" b="0" i="0" u="none" strike="noStrike" cap="none">
                <a:solidFill>
                  <a:schemeClr val="dk1"/>
                </a:solidFill>
                <a:latin typeface="Verdana"/>
                <a:ea typeface="Verdana"/>
                <a:cs typeface="Verdana"/>
                <a:sym typeface="Verdana"/>
              </a:rPr>
              <a:t>Majority Voting - someone(s) lose</a:t>
            </a:r>
            <a:endParaRPr sz="24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0"/>
              </a:spcAft>
              <a:buClr>
                <a:srgbClr val="000000"/>
              </a:buClr>
              <a:buSzPts val="2700"/>
              <a:buFont typeface="Arial"/>
              <a:buChar char="•"/>
            </a:pPr>
            <a:r>
              <a:rPr lang="en" sz="2400" b="0" i="0" u="none" strike="noStrike" cap="none">
                <a:solidFill>
                  <a:schemeClr val="dk1"/>
                </a:solidFill>
                <a:latin typeface="Verdana"/>
                <a:ea typeface="Verdana"/>
                <a:cs typeface="Verdana"/>
                <a:sym typeface="Verdana"/>
              </a:rPr>
              <a:t>Unilateral Decisions - One person is designated to decide for the group</a:t>
            </a:r>
            <a:endParaRPr sz="24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0"/>
              </a:spcAft>
              <a:buClr>
                <a:srgbClr val="000000"/>
              </a:buClr>
              <a:buSzPts val="2700"/>
              <a:buFont typeface="Arial"/>
              <a:buChar char="•"/>
            </a:pPr>
            <a:r>
              <a:rPr lang="en" sz="2400" b="0" i="0" u="none" strike="noStrike" cap="none">
                <a:solidFill>
                  <a:schemeClr val="dk1"/>
                </a:solidFill>
                <a:latin typeface="Verdana"/>
                <a:ea typeface="Verdana"/>
                <a:cs typeface="Verdana"/>
                <a:sym typeface="Verdana"/>
              </a:rPr>
              <a:t>Consensus (using Fist to Five vote)</a:t>
            </a:r>
            <a:endParaRPr sz="2400" b="0" i="0" u="none" strike="noStrike" cap="none">
              <a:solidFill>
                <a:schemeClr val="dk1"/>
              </a:solidFill>
              <a:latin typeface="Verdana"/>
              <a:ea typeface="Verdana"/>
              <a:cs typeface="Verdana"/>
              <a:sym typeface="Verdana"/>
            </a:endParaRPr>
          </a:p>
          <a:p>
            <a:pPr marL="457200" marR="0" lvl="0" indent="-228600" algn="l" rtl="0">
              <a:lnSpc>
                <a:spcPct val="90000"/>
              </a:lnSpc>
              <a:spcBef>
                <a:spcPts val="600"/>
              </a:spcBef>
              <a:spcAft>
                <a:spcPts val="600"/>
              </a:spcAft>
              <a:buClr>
                <a:srgbClr val="000000"/>
              </a:buClr>
              <a:buSzPts val="2700"/>
              <a:buFont typeface="Arial"/>
              <a:buChar char="•"/>
            </a:pPr>
            <a:r>
              <a:rPr lang="en" sz="2400" b="0" i="0" u="none" strike="noStrike" cap="none">
                <a:solidFill>
                  <a:schemeClr val="dk1"/>
                </a:solidFill>
                <a:latin typeface="Verdana"/>
                <a:ea typeface="Verdana"/>
                <a:cs typeface="Verdana"/>
                <a:sym typeface="Verdana"/>
              </a:rPr>
              <a:t>Consent-based - a proposal is made, clarified, modified and there are no objections (Fist to Five works here, too)</a:t>
            </a:r>
            <a:endParaRPr sz="2400" b="0" i="0" u="none" strike="noStrike" cap="none">
              <a:solidFill>
                <a:schemeClr val="dk1"/>
              </a:solidFill>
              <a:latin typeface="Verdana"/>
              <a:ea typeface="Verdana"/>
              <a:cs typeface="Verdana"/>
              <a:sym typeface="Verdana"/>
            </a:endParaRPr>
          </a:p>
        </p:txBody>
      </p:sp>
      <p:sp>
        <p:nvSpPr>
          <p:cNvPr id="567" name="Google Shape;567;p67"/>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sz="3700">
                <a:latin typeface="Verdana"/>
                <a:ea typeface="Verdana"/>
                <a:cs typeface="Verdana"/>
                <a:sym typeface="Verdana"/>
              </a:rPr>
              <a:t>Collaborative Decision Making</a:t>
            </a:r>
            <a:endParaRPr/>
          </a:p>
        </p:txBody>
      </p:sp>
      <p:sp>
        <p:nvSpPr>
          <p:cNvPr id="568" name="Google Shape;568;p67"/>
          <p:cNvSpPr txBox="1"/>
          <p:nvPr/>
        </p:nvSpPr>
        <p:spPr>
          <a:xfrm>
            <a:off x="557800" y="5029208"/>
            <a:ext cx="5861400" cy="4617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Verdana"/>
                <a:ea typeface="Verdana"/>
                <a:cs typeface="Verdana"/>
                <a:sym typeface="Verdana"/>
              </a:rPr>
              <a:t>Art of Coaching Teams - Chapter 8 </a:t>
            </a:r>
            <a:endParaRPr sz="2200" b="1"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ae81711785_0_69"/>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a:t>Fist to Five</a:t>
            </a:r>
            <a:endParaRPr/>
          </a:p>
        </p:txBody>
      </p:sp>
      <p:pic>
        <p:nvPicPr>
          <p:cNvPr id="575" name="Google Shape;575;g2ae81711785_0_69" descr="Tools for decision making that can help any group, even the Council of Elrond. &#10;Morsel: bite-size wisdom from MIT's Office of Religious, Spiritual, and Ethical Life" title="Fist to Five and Frodo: How to find consensus">
            <a:hlinkClick r:id="rId3"/>
          </p:cNvPr>
          <p:cNvPicPr preferRelativeResize="0"/>
          <p:nvPr/>
        </p:nvPicPr>
        <p:blipFill rotWithShape="1">
          <a:blip r:embed="rId4">
            <a:alphaModFix/>
          </a:blip>
          <a:srcRect/>
          <a:stretch/>
        </p:blipFill>
        <p:spPr>
          <a:xfrm>
            <a:off x="284125" y="1143000"/>
            <a:ext cx="8575750" cy="454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ad03d6ac0b_0_22"/>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endParaRPr sz="3400"/>
          </a:p>
          <a:p>
            <a:pPr marL="0" lvl="0" indent="0" algn="ctr" rtl="0">
              <a:lnSpc>
                <a:spcPct val="90000"/>
              </a:lnSpc>
              <a:spcBef>
                <a:spcPts val="0"/>
              </a:spcBef>
              <a:spcAft>
                <a:spcPts val="0"/>
              </a:spcAft>
              <a:buSzPts val="4000"/>
              <a:buNone/>
            </a:pPr>
            <a:r>
              <a:rPr lang="en" sz="3600"/>
              <a:t>Document Your </a:t>
            </a:r>
            <a:endParaRPr sz="3600"/>
          </a:p>
          <a:p>
            <a:pPr marL="0" lvl="0" indent="0" algn="ctr" rtl="0">
              <a:lnSpc>
                <a:spcPct val="90000"/>
              </a:lnSpc>
              <a:spcBef>
                <a:spcPts val="0"/>
              </a:spcBef>
              <a:spcAft>
                <a:spcPts val="0"/>
              </a:spcAft>
              <a:buSzPts val="4000"/>
              <a:buNone/>
            </a:pPr>
            <a:r>
              <a:rPr lang="en" sz="3600"/>
              <a:t>Decision Making Process </a:t>
            </a:r>
            <a:endParaRPr sz="3600"/>
          </a:p>
          <a:p>
            <a:pPr marL="0" lvl="0" indent="0" algn="ctr" rtl="0">
              <a:lnSpc>
                <a:spcPct val="90000"/>
              </a:lnSpc>
              <a:spcBef>
                <a:spcPts val="0"/>
              </a:spcBef>
              <a:spcAft>
                <a:spcPts val="0"/>
              </a:spcAft>
              <a:buSzPts val="4000"/>
              <a:buNone/>
            </a:pPr>
            <a:endParaRPr sz="3600"/>
          </a:p>
        </p:txBody>
      </p:sp>
      <p:pic>
        <p:nvPicPr>
          <p:cNvPr id="582" name="Google Shape;582;g2ad03d6ac0b_0_22"/>
          <p:cNvPicPr preferRelativeResize="0"/>
          <p:nvPr/>
        </p:nvPicPr>
        <p:blipFill rotWithShape="1">
          <a:blip r:embed="rId3">
            <a:alphaModFix/>
          </a:blip>
          <a:srcRect/>
          <a:stretch/>
        </p:blipFill>
        <p:spPr>
          <a:xfrm>
            <a:off x="545525" y="1577021"/>
            <a:ext cx="2592499" cy="3312938"/>
          </a:xfrm>
          <a:prstGeom prst="rect">
            <a:avLst/>
          </a:prstGeom>
          <a:noFill/>
          <a:ln>
            <a:noFill/>
          </a:ln>
        </p:spPr>
      </p:pic>
      <p:pic>
        <p:nvPicPr>
          <p:cNvPr id="583" name="Google Shape;583;g2ad03d6ac0b_0_22"/>
          <p:cNvPicPr preferRelativeResize="0"/>
          <p:nvPr/>
        </p:nvPicPr>
        <p:blipFill rotWithShape="1">
          <a:blip r:embed="rId4">
            <a:alphaModFix/>
          </a:blip>
          <a:srcRect/>
          <a:stretch/>
        </p:blipFill>
        <p:spPr>
          <a:xfrm>
            <a:off x="3656525" y="1481677"/>
            <a:ext cx="3963772" cy="2546730"/>
          </a:xfrm>
          <a:prstGeom prst="rect">
            <a:avLst/>
          </a:prstGeom>
          <a:noFill/>
          <a:ln>
            <a:noFill/>
          </a:ln>
        </p:spPr>
      </p:pic>
      <p:pic>
        <p:nvPicPr>
          <p:cNvPr id="584" name="Google Shape;584;g2ad03d6ac0b_0_22"/>
          <p:cNvPicPr preferRelativeResize="0"/>
          <p:nvPr/>
        </p:nvPicPr>
        <p:blipFill rotWithShape="1">
          <a:blip r:embed="rId5">
            <a:alphaModFix/>
          </a:blip>
          <a:srcRect/>
          <a:stretch/>
        </p:blipFill>
        <p:spPr>
          <a:xfrm>
            <a:off x="3560900" y="3539020"/>
            <a:ext cx="2727228" cy="211341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add0c7cd33_3_1383"/>
          <p:cNvSpPr txBox="1">
            <a:spLocks noGrp="1"/>
          </p:cNvSpPr>
          <p:nvPr>
            <p:ph type="title"/>
          </p:nvPr>
        </p:nvSpPr>
        <p:spPr>
          <a:xfrm>
            <a:off x="457200" y="208756"/>
            <a:ext cx="8229600" cy="1104900"/>
          </a:xfrm>
          <a:prstGeom prst="rect">
            <a:avLst/>
          </a:prstGeom>
          <a:solidFill>
            <a:srgbClr val="003369"/>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Playfair Display"/>
              <a:buNone/>
            </a:pPr>
            <a:r>
              <a:rPr lang="en" sz="3200">
                <a:solidFill>
                  <a:schemeClr val="lt1"/>
                </a:solidFill>
              </a:rPr>
              <a:t>Where is your </a:t>
            </a:r>
            <a:r>
              <a:rPr lang="en" sz="3200"/>
              <a:t>Team?</a:t>
            </a:r>
            <a:r>
              <a:rPr lang="en" sz="3200">
                <a:solidFill>
                  <a:schemeClr val="lt1"/>
                </a:solidFill>
              </a:rPr>
              <a:t> </a:t>
            </a:r>
            <a:br>
              <a:rPr lang="en" sz="3200">
                <a:solidFill>
                  <a:schemeClr val="lt1"/>
                </a:solidFill>
              </a:rPr>
            </a:br>
            <a:r>
              <a:rPr lang="en" sz="3200">
                <a:solidFill>
                  <a:schemeClr val="lt1"/>
                </a:solidFill>
              </a:rPr>
              <a:t>Typical vs. Effective Problem Solvers</a:t>
            </a:r>
            <a:endParaRPr sz="3200">
              <a:solidFill>
                <a:schemeClr val="lt1"/>
              </a:solidFill>
            </a:endParaRPr>
          </a:p>
        </p:txBody>
      </p:sp>
      <p:sp>
        <p:nvSpPr>
          <p:cNvPr id="591" name="Google Shape;591;g2add0c7cd33_3_1383"/>
          <p:cNvSpPr txBox="1">
            <a:spLocks noGrp="1"/>
          </p:cNvSpPr>
          <p:nvPr>
            <p:ph type="body" idx="1"/>
          </p:nvPr>
        </p:nvSpPr>
        <p:spPr>
          <a:xfrm>
            <a:off x="912813" y="1388806"/>
            <a:ext cx="3582900" cy="548100"/>
          </a:xfrm>
          <a:prstGeom prst="rect">
            <a:avLst/>
          </a:prstGeom>
          <a:solidFill>
            <a:schemeClr val="dk2"/>
          </a:solid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ts val="2400"/>
              <a:buNone/>
            </a:pPr>
            <a:r>
              <a:rPr lang="en">
                <a:solidFill>
                  <a:schemeClr val="lt1"/>
                </a:solidFill>
                <a:latin typeface="Verdana"/>
                <a:ea typeface="Verdana"/>
                <a:cs typeface="Verdana"/>
                <a:sym typeface="Verdana"/>
              </a:rPr>
              <a:t>Effective Problem Solvers…</a:t>
            </a:r>
            <a:endParaRPr>
              <a:solidFill>
                <a:schemeClr val="lt1"/>
              </a:solidFill>
              <a:latin typeface="Verdana"/>
              <a:ea typeface="Verdana"/>
              <a:cs typeface="Verdana"/>
              <a:sym typeface="Verdana"/>
            </a:endParaRPr>
          </a:p>
        </p:txBody>
      </p:sp>
      <p:sp>
        <p:nvSpPr>
          <p:cNvPr id="592" name="Google Shape;592;g2add0c7cd33_3_1383"/>
          <p:cNvSpPr txBox="1">
            <a:spLocks noGrp="1"/>
          </p:cNvSpPr>
          <p:nvPr>
            <p:ph type="body" idx="2"/>
          </p:nvPr>
        </p:nvSpPr>
        <p:spPr>
          <a:xfrm>
            <a:off x="187825" y="1936900"/>
            <a:ext cx="4561200" cy="4157100"/>
          </a:xfrm>
          <a:prstGeom prst="rect">
            <a:avLst/>
          </a:prstGeom>
          <a:noFill/>
          <a:ln>
            <a:noFill/>
          </a:ln>
        </p:spPr>
        <p:txBody>
          <a:bodyPr spcFirstLastPara="1" wrap="square" lIns="91425" tIns="45700" rIns="91425" bIns="45700" anchor="t" anchorCtr="0">
            <a:noAutofit/>
          </a:bodyPr>
          <a:lstStyle/>
          <a:p>
            <a:pPr marL="228600" lvl="0" indent="-209550" algn="l" rtl="0">
              <a:lnSpc>
                <a:spcPct val="100000"/>
              </a:lnSpc>
              <a:spcBef>
                <a:spcPts val="0"/>
              </a:spcBef>
              <a:spcAft>
                <a:spcPts val="0"/>
              </a:spcAft>
              <a:buSzPts val="1550"/>
              <a:buFont typeface="Verdana"/>
              <a:buChar char="•"/>
            </a:pPr>
            <a:r>
              <a:rPr lang="en" sz="1550">
                <a:latin typeface="Verdana"/>
                <a:ea typeface="Verdana"/>
                <a:cs typeface="Verdana"/>
                <a:sym typeface="Verdana"/>
              </a:rPr>
              <a:t>Define a problem in observable and measurable terms</a:t>
            </a:r>
            <a:endParaRPr sz="1550">
              <a:latin typeface="Verdana"/>
              <a:ea typeface="Verdana"/>
              <a:cs typeface="Verdana"/>
              <a:sym typeface="Verdana"/>
            </a:endParaRPr>
          </a:p>
          <a:p>
            <a:pPr marL="228600" lvl="0" indent="-209550" algn="l" rtl="0">
              <a:lnSpc>
                <a:spcPct val="100000"/>
              </a:lnSpc>
              <a:spcBef>
                <a:spcPts val="1000"/>
              </a:spcBef>
              <a:spcAft>
                <a:spcPts val="0"/>
              </a:spcAft>
              <a:buSzPts val="1550"/>
              <a:buFont typeface="Verdana"/>
              <a:buChar char="•"/>
            </a:pPr>
            <a:r>
              <a:rPr lang="en" sz="1550">
                <a:latin typeface="Verdana"/>
                <a:ea typeface="Verdana"/>
                <a:cs typeface="Verdana"/>
                <a:sym typeface="Verdana"/>
              </a:rPr>
              <a:t>Collect and use multiple sources of information to validate assumptions about the problem</a:t>
            </a:r>
            <a:endParaRPr sz="1550">
              <a:latin typeface="Verdana"/>
              <a:ea typeface="Verdana"/>
              <a:cs typeface="Verdana"/>
              <a:sym typeface="Verdana"/>
            </a:endParaRPr>
          </a:p>
          <a:p>
            <a:pPr marL="228600" lvl="0" indent="-209550" algn="l" rtl="0">
              <a:lnSpc>
                <a:spcPct val="100000"/>
              </a:lnSpc>
              <a:spcBef>
                <a:spcPts val="1000"/>
              </a:spcBef>
              <a:spcAft>
                <a:spcPts val="0"/>
              </a:spcAft>
              <a:buSzPts val="1550"/>
              <a:buFont typeface="Verdana"/>
              <a:buChar char="•"/>
            </a:pPr>
            <a:r>
              <a:rPr lang="en" sz="1550">
                <a:latin typeface="Verdana"/>
                <a:ea typeface="Verdana"/>
                <a:cs typeface="Verdana"/>
                <a:sym typeface="Verdana"/>
              </a:rPr>
              <a:t>Create highly detailed steps to implement the intervention with fidelity including assessment procedures, decision-rules and actions to support interventionists</a:t>
            </a:r>
            <a:endParaRPr sz="1550">
              <a:latin typeface="Verdana"/>
              <a:ea typeface="Verdana"/>
              <a:cs typeface="Verdana"/>
              <a:sym typeface="Verdana"/>
            </a:endParaRPr>
          </a:p>
          <a:p>
            <a:pPr marL="228600" lvl="0" indent="-209550" algn="l" rtl="0">
              <a:lnSpc>
                <a:spcPct val="100000"/>
              </a:lnSpc>
              <a:spcBef>
                <a:spcPts val="1000"/>
              </a:spcBef>
              <a:spcAft>
                <a:spcPts val="0"/>
              </a:spcAft>
              <a:buSzPts val="1550"/>
              <a:buFont typeface="Verdana"/>
              <a:buChar char="•"/>
            </a:pPr>
            <a:r>
              <a:rPr lang="en" sz="1550">
                <a:latin typeface="Verdana"/>
                <a:ea typeface="Verdana"/>
                <a:cs typeface="Verdana"/>
                <a:sym typeface="Verdana"/>
              </a:rPr>
              <a:t>Use student data &amp; intervention fidelity to identify &amp; implement next steps through continuous cycles of problem solving</a:t>
            </a:r>
            <a:endParaRPr sz="1550">
              <a:latin typeface="Verdana"/>
              <a:ea typeface="Verdana"/>
              <a:cs typeface="Verdana"/>
              <a:sym typeface="Verdana"/>
            </a:endParaRPr>
          </a:p>
        </p:txBody>
      </p:sp>
      <p:sp>
        <p:nvSpPr>
          <p:cNvPr id="593" name="Google Shape;593;g2add0c7cd33_3_1383"/>
          <p:cNvSpPr txBox="1">
            <a:spLocks noGrp="1"/>
          </p:cNvSpPr>
          <p:nvPr>
            <p:ph type="body" idx="3"/>
          </p:nvPr>
        </p:nvSpPr>
        <p:spPr>
          <a:xfrm>
            <a:off x="5105400" y="1394583"/>
            <a:ext cx="3581400" cy="533400"/>
          </a:xfrm>
          <a:prstGeom prst="rect">
            <a:avLst/>
          </a:prstGeom>
          <a:solidFill>
            <a:schemeClr val="dk2"/>
          </a:solid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14284"/>
              <a:buNone/>
            </a:pPr>
            <a:r>
              <a:rPr lang="en">
                <a:solidFill>
                  <a:schemeClr val="lt1"/>
                </a:solidFill>
                <a:latin typeface="Verdana"/>
                <a:ea typeface="Verdana"/>
                <a:cs typeface="Verdana"/>
                <a:sym typeface="Verdana"/>
              </a:rPr>
              <a:t>Typical Problem Solvers…</a:t>
            </a:r>
            <a:endParaRPr>
              <a:solidFill>
                <a:schemeClr val="lt1"/>
              </a:solidFill>
              <a:latin typeface="Verdana"/>
              <a:ea typeface="Verdana"/>
              <a:cs typeface="Verdana"/>
              <a:sym typeface="Verdana"/>
            </a:endParaRPr>
          </a:p>
        </p:txBody>
      </p:sp>
      <p:sp>
        <p:nvSpPr>
          <p:cNvPr id="594" name="Google Shape;594;g2add0c7cd33_3_1383"/>
          <p:cNvSpPr txBox="1">
            <a:spLocks noGrp="1"/>
          </p:cNvSpPr>
          <p:nvPr>
            <p:ph type="body" idx="4"/>
          </p:nvPr>
        </p:nvSpPr>
        <p:spPr>
          <a:xfrm>
            <a:off x="4966500" y="2043042"/>
            <a:ext cx="3859200" cy="3062100"/>
          </a:xfrm>
          <a:prstGeom prst="rect">
            <a:avLst/>
          </a:prstGeom>
          <a:noFill/>
          <a:ln>
            <a:noFill/>
          </a:ln>
        </p:spPr>
        <p:txBody>
          <a:bodyPr spcFirstLastPara="1" wrap="square" lIns="91425" tIns="45700" rIns="91425" bIns="45700" anchor="t" anchorCtr="0">
            <a:normAutofit fontScale="92500"/>
          </a:bodyPr>
          <a:lstStyle/>
          <a:p>
            <a:pPr marL="228600" lvl="0" indent="-206375" algn="l" rtl="0">
              <a:lnSpc>
                <a:spcPct val="100000"/>
              </a:lnSpc>
              <a:spcBef>
                <a:spcPts val="0"/>
              </a:spcBef>
              <a:spcAft>
                <a:spcPts val="0"/>
              </a:spcAft>
              <a:buClr>
                <a:schemeClr val="dk1"/>
              </a:buClr>
              <a:buSzPts val="1650"/>
              <a:buFont typeface="Verdana"/>
              <a:buChar char="•"/>
            </a:pPr>
            <a:r>
              <a:rPr lang="en" sz="1650">
                <a:solidFill>
                  <a:schemeClr val="dk1"/>
                </a:solidFill>
                <a:latin typeface="Verdana"/>
                <a:ea typeface="Verdana"/>
                <a:cs typeface="Verdana"/>
                <a:sym typeface="Verdana"/>
              </a:rPr>
              <a:t>Define problems loosely or vaguely</a:t>
            </a:r>
            <a:endParaRPr sz="1650">
              <a:latin typeface="Verdana"/>
              <a:ea typeface="Verdana"/>
              <a:cs typeface="Verdana"/>
              <a:sym typeface="Verdana"/>
            </a:endParaRPr>
          </a:p>
          <a:p>
            <a:pPr marL="228600" lvl="0" indent="-206375" algn="l" rtl="0">
              <a:lnSpc>
                <a:spcPct val="100000"/>
              </a:lnSpc>
              <a:spcBef>
                <a:spcPts val="1000"/>
              </a:spcBef>
              <a:spcAft>
                <a:spcPts val="0"/>
              </a:spcAft>
              <a:buClr>
                <a:schemeClr val="dk1"/>
              </a:buClr>
              <a:buSzPts val="1650"/>
              <a:buFont typeface="Verdana"/>
              <a:buChar char="•"/>
            </a:pPr>
            <a:r>
              <a:rPr lang="en" sz="1650">
                <a:solidFill>
                  <a:schemeClr val="dk1"/>
                </a:solidFill>
                <a:latin typeface="Verdana"/>
                <a:ea typeface="Verdana"/>
                <a:cs typeface="Verdana"/>
                <a:sym typeface="Verdana"/>
              </a:rPr>
              <a:t>Don’t validate assumptions before building a plan</a:t>
            </a:r>
            <a:endParaRPr sz="1650">
              <a:latin typeface="Verdana"/>
              <a:ea typeface="Verdana"/>
              <a:cs typeface="Verdana"/>
              <a:sym typeface="Verdana"/>
            </a:endParaRPr>
          </a:p>
          <a:p>
            <a:pPr marL="228600" lvl="0" indent="-206375" algn="l" rtl="0">
              <a:lnSpc>
                <a:spcPct val="100000"/>
              </a:lnSpc>
              <a:spcBef>
                <a:spcPts val="1000"/>
              </a:spcBef>
              <a:spcAft>
                <a:spcPts val="0"/>
              </a:spcAft>
              <a:buClr>
                <a:schemeClr val="dk1"/>
              </a:buClr>
              <a:buSzPts val="1650"/>
              <a:buFont typeface="Verdana"/>
              <a:buChar char="•"/>
            </a:pPr>
            <a:r>
              <a:rPr lang="en" sz="1650">
                <a:solidFill>
                  <a:schemeClr val="dk1"/>
                </a:solidFill>
                <a:latin typeface="Verdana"/>
                <a:ea typeface="Verdana"/>
                <a:cs typeface="Verdana"/>
                <a:sym typeface="Verdana"/>
              </a:rPr>
              <a:t>Develop generic plans</a:t>
            </a:r>
            <a:endParaRPr sz="1650">
              <a:latin typeface="Verdana"/>
              <a:ea typeface="Verdana"/>
              <a:cs typeface="Verdana"/>
              <a:sym typeface="Verdana"/>
            </a:endParaRPr>
          </a:p>
          <a:p>
            <a:pPr marL="228600" lvl="0" indent="-206375" algn="l" rtl="0">
              <a:lnSpc>
                <a:spcPct val="100000"/>
              </a:lnSpc>
              <a:spcBef>
                <a:spcPts val="1000"/>
              </a:spcBef>
              <a:spcAft>
                <a:spcPts val="0"/>
              </a:spcAft>
              <a:buClr>
                <a:schemeClr val="dk1"/>
              </a:buClr>
              <a:buSzPts val="1650"/>
              <a:buFont typeface="Verdana"/>
              <a:buChar char="•"/>
            </a:pPr>
            <a:r>
              <a:rPr lang="en" sz="1650">
                <a:solidFill>
                  <a:schemeClr val="dk1"/>
                </a:solidFill>
                <a:latin typeface="Verdana"/>
                <a:ea typeface="Verdana"/>
                <a:cs typeface="Verdana"/>
                <a:sym typeface="Verdana"/>
              </a:rPr>
              <a:t>Monitor fidelity of actions</a:t>
            </a:r>
            <a:endParaRPr sz="1650">
              <a:latin typeface="Verdana"/>
              <a:ea typeface="Verdana"/>
              <a:cs typeface="Verdana"/>
              <a:sym typeface="Verdana"/>
            </a:endParaRPr>
          </a:p>
          <a:p>
            <a:pPr marL="228600" lvl="0" indent="-206375" algn="l" rtl="0">
              <a:lnSpc>
                <a:spcPct val="100000"/>
              </a:lnSpc>
              <a:spcBef>
                <a:spcPts val="1000"/>
              </a:spcBef>
              <a:spcAft>
                <a:spcPts val="0"/>
              </a:spcAft>
              <a:buClr>
                <a:schemeClr val="dk1"/>
              </a:buClr>
              <a:buSzPts val="1650"/>
              <a:buFont typeface="Verdana"/>
              <a:buChar char="•"/>
            </a:pPr>
            <a:r>
              <a:rPr lang="en" sz="1650">
                <a:solidFill>
                  <a:schemeClr val="dk1"/>
                </a:solidFill>
                <a:latin typeface="Verdana"/>
                <a:ea typeface="Verdana"/>
                <a:cs typeface="Verdana"/>
                <a:sym typeface="Verdana"/>
              </a:rPr>
              <a:t>Don’t measure or evaluate impacts</a:t>
            </a:r>
            <a:endParaRPr sz="1650">
              <a:latin typeface="Verdana"/>
              <a:ea typeface="Verdana"/>
              <a:cs typeface="Verdana"/>
              <a:sym typeface="Verdana"/>
            </a:endParaRPr>
          </a:p>
          <a:p>
            <a:pPr marL="228600" lvl="0" indent="-206375" algn="l" rtl="0">
              <a:lnSpc>
                <a:spcPct val="100000"/>
              </a:lnSpc>
              <a:spcBef>
                <a:spcPts val="1000"/>
              </a:spcBef>
              <a:spcAft>
                <a:spcPts val="0"/>
              </a:spcAft>
              <a:buClr>
                <a:schemeClr val="dk1"/>
              </a:buClr>
              <a:buSzPts val="1650"/>
              <a:buFont typeface="Verdana"/>
              <a:buChar char="•"/>
            </a:pPr>
            <a:r>
              <a:rPr lang="en" sz="1650">
                <a:solidFill>
                  <a:schemeClr val="dk1"/>
                </a:solidFill>
                <a:latin typeface="Verdana"/>
                <a:ea typeface="Verdana"/>
                <a:cs typeface="Verdana"/>
                <a:sym typeface="Verdana"/>
              </a:rPr>
              <a:t>Typically abandon interventions without considering fidelity or </a:t>
            </a:r>
            <a:r>
              <a:rPr lang="en" sz="1650">
                <a:latin typeface="Verdana"/>
                <a:ea typeface="Verdana"/>
                <a:cs typeface="Verdana"/>
                <a:sym typeface="Verdana"/>
              </a:rPr>
              <a:t>feasibility</a:t>
            </a:r>
            <a:endParaRPr sz="1650">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31002d60a2b_0_79"/>
          <p:cNvSpPr txBox="1">
            <a:spLocks noGrp="1"/>
          </p:cNvSpPr>
          <p:nvPr>
            <p:ph type="body" idx="1"/>
          </p:nvPr>
        </p:nvSpPr>
        <p:spPr>
          <a:xfrm>
            <a:off x="452375" y="1049253"/>
            <a:ext cx="8233200" cy="30429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pic>
        <p:nvPicPr>
          <p:cNvPr id="601" name="Google Shape;601;g31002d60a2b_0_79" title="Clipped Version Cumberland.mp4">
            <a:hlinkClick r:id="rId3"/>
          </p:cNvPr>
          <p:cNvPicPr preferRelativeResize="0"/>
          <p:nvPr/>
        </p:nvPicPr>
        <p:blipFill rotWithShape="1">
          <a:blip r:embed="rId4">
            <a:alphaModFix/>
          </a:blip>
          <a:srcRect/>
          <a:stretch/>
        </p:blipFill>
        <p:spPr>
          <a:xfrm>
            <a:off x="794088" y="1333500"/>
            <a:ext cx="6296518" cy="3541792"/>
          </a:xfrm>
          <a:prstGeom prst="rect">
            <a:avLst/>
          </a:prstGeom>
          <a:noFill/>
          <a:ln>
            <a:noFill/>
          </a:ln>
        </p:spPr>
      </p:pic>
      <p:pic>
        <p:nvPicPr>
          <p:cNvPr id="602" name="Google Shape;602;g31002d60a2b_0_79"/>
          <p:cNvPicPr preferRelativeResize="0"/>
          <p:nvPr/>
        </p:nvPicPr>
        <p:blipFill rotWithShape="1">
          <a:blip r:embed="rId5">
            <a:alphaModFix/>
          </a:blip>
          <a:srcRect/>
          <a:stretch/>
        </p:blipFill>
        <p:spPr>
          <a:xfrm>
            <a:off x="457200" y="5065791"/>
            <a:ext cx="5294709" cy="505813"/>
          </a:xfrm>
          <a:prstGeom prst="rect">
            <a:avLst/>
          </a:prstGeom>
          <a:noFill/>
          <a:ln>
            <a:noFill/>
          </a:ln>
        </p:spPr>
      </p:pic>
      <p:sp>
        <p:nvSpPr>
          <p:cNvPr id="603" name="Google Shape;603;g31002d60a2b_0_79"/>
          <p:cNvSpPr txBox="1">
            <a:spLocks noGrp="1"/>
          </p:cNvSpPr>
          <p:nvPr>
            <p:ph type="title"/>
          </p:nvPr>
        </p:nvSpPr>
        <p:spPr>
          <a:xfrm>
            <a:off x="228600" y="158750"/>
            <a:ext cx="8679300" cy="984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
              <a:t>Team Temperature Check - Let’s hear from Cumberland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1"/>
          <p:cNvPicPr preferRelativeResize="0"/>
          <p:nvPr/>
        </p:nvPicPr>
        <p:blipFill rotWithShape="1">
          <a:blip r:embed="rId3">
            <a:alphaModFix/>
          </a:blip>
          <a:srcRect/>
          <a:stretch/>
        </p:blipFill>
        <p:spPr>
          <a:xfrm>
            <a:off x="533400" y="1487271"/>
            <a:ext cx="4172276" cy="2613458"/>
          </a:xfrm>
          <a:prstGeom prst="rect">
            <a:avLst/>
          </a:prstGeom>
          <a:noFill/>
          <a:ln>
            <a:noFill/>
          </a:ln>
        </p:spPr>
      </p:pic>
      <p:pic>
        <p:nvPicPr>
          <p:cNvPr id="610" name="Google Shape;610;p51"/>
          <p:cNvPicPr preferRelativeResize="0"/>
          <p:nvPr/>
        </p:nvPicPr>
        <p:blipFill rotWithShape="1">
          <a:blip r:embed="rId4">
            <a:alphaModFix/>
          </a:blip>
          <a:srcRect/>
          <a:stretch/>
        </p:blipFill>
        <p:spPr>
          <a:xfrm>
            <a:off x="5049225" y="1974646"/>
            <a:ext cx="3637574" cy="1972312"/>
          </a:xfrm>
          <a:prstGeom prst="rect">
            <a:avLst/>
          </a:prstGeom>
          <a:noFill/>
          <a:ln>
            <a:noFill/>
          </a:ln>
        </p:spPr>
      </p:pic>
      <p:sp>
        <p:nvSpPr>
          <p:cNvPr id="611" name="Google Shape;611;p51"/>
          <p:cNvSpPr txBox="1"/>
          <p:nvPr/>
        </p:nvSpPr>
        <p:spPr>
          <a:xfrm>
            <a:off x="457200" y="4254500"/>
            <a:ext cx="8229600" cy="1155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0"/>
              </a:spcAft>
              <a:buClr>
                <a:schemeClr val="dk1"/>
              </a:buClr>
              <a:buSzPts val="1100"/>
              <a:buFont typeface="Arial"/>
              <a:buNone/>
            </a:pPr>
            <a:r>
              <a:rPr lang="en" sz="3400" b="0" i="0" u="none" strike="noStrike" cap="none">
                <a:solidFill>
                  <a:srgbClr val="000000"/>
                </a:solidFill>
                <a:latin typeface="Verdana"/>
                <a:ea typeface="Verdana"/>
                <a:cs typeface="Verdana"/>
                <a:sym typeface="Verdana"/>
              </a:rPr>
              <a:t>Decision Making </a:t>
            </a:r>
            <a:r>
              <a:rPr lang="en" sz="3400">
                <a:latin typeface="Verdana"/>
                <a:ea typeface="Verdana"/>
                <a:cs typeface="Verdana"/>
                <a:sym typeface="Verdana"/>
              </a:rPr>
              <a:t>Processes </a:t>
            </a:r>
            <a:r>
              <a:rPr lang="en" sz="3400" b="0" i="0" u="none" strike="noStrike" cap="none">
                <a:solidFill>
                  <a:srgbClr val="000000"/>
                </a:solidFill>
                <a:latin typeface="Verdana"/>
                <a:ea typeface="Verdana"/>
                <a:cs typeface="Verdana"/>
                <a:sym typeface="Verdana"/>
              </a:rPr>
              <a:t>Matter</a:t>
            </a:r>
            <a:endParaRPr sz="3400" b="0" i="0" u="none" strike="noStrike" cap="none">
              <a:solidFill>
                <a:srgbClr val="000000"/>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12" name="Google Shape;612;p51"/>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Team-What is their Level of Authority?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2"/>
          <p:cNvSpPr txBox="1">
            <a:spLocks noGrp="1"/>
          </p:cNvSpPr>
          <p:nvPr>
            <p:ph type="title"/>
          </p:nvPr>
        </p:nvSpPr>
        <p:spPr>
          <a:xfrm>
            <a:off x="228600" y="76646"/>
            <a:ext cx="8686800" cy="10662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15000"/>
              </a:lnSpc>
              <a:spcBef>
                <a:spcPts val="1200"/>
              </a:spcBef>
              <a:spcAft>
                <a:spcPts val="0"/>
              </a:spcAft>
              <a:buClr>
                <a:schemeClr val="dk1"/>
              </a:buClr>
              <a:buSzPct val="32351"/>
              <a:buFont typeface="Arial"/>
              <a:buNone/>
            </a:pPr>
            <a:endParaRPr sz="3400"/>
          </a:p>
          <a:p>
            <a:pPr marL="0" lvl="0" indent="0" algn="ctr" rtl="0">
              <a:lnSpc>
                <a:spcPct val="100000"/>
              </a:lnSpc>
              <a:spcBef>
                <a:spcPts val="1200"/>
              </a:spcBef>
              <a:spcAft>
                <a:spcPts val="0"/>
              </a:spcAft>
              <a:buClr>
                <a:schemeClr val="dk1"/>
              </a:buClr>
              <a:buSzPct val="29463"/>
              <a:buFont typeface="Arial"/>
              <a:buNone/>
            </a:pPr>
            <a:r>
              <a:rPr lang="en" sz="3733"/>
              <a:t>Ladder of Involvement</a:t>
            </a:r>
            <a:endParaRPr sz="3733"/>
          </a:p>
          <a:p>
            <a:pPr marL="0" lvl="0" indent="0" algn="ctr" rtl="0">
              <a:lnSpc>
                <a:spcPct val="90000"/>
              </a:lnSpc>
              <a:spcBef>
                <a:spcPts val="0"/>
              </a:spcBef>
              <a:spcAft>
                <a:spcPts val="0"/>
              </a:spcAft>
              <a:buClr>
                <a:schemeClr val="lt1"/>
              </a:buClr>
              <a:buSzPct val="100000"/>
              <a:buFont typeface="Verdana"/>
              <a:buNone/>
            </a:pPr>
            <a:endParaRPr/>
          </a:p>
        </p:txBody>
      </p:sp>
      <p:pic>
        <p:nvPicPr>
          <p:cNvPr id="619" name="Google Shape;619;p52" descr="Our role as facilitator is to make sure the audience knows how much decision making authority they have.  This Decision Making Ladder is a tool that will help you convey clearly to the group their authority with the information provided. See more facilitator tips: https://northstarfacilitators.com/blog/ &#10;&#10;#facilitationskills&#10;#facilitatorskills&#10;#facilitator" title="Decision Making Ladder">
            <a:hlinkClick r:id="rId3"/>
          </p:cNvPr>
          <p:cNvPicPr preferRelativeResize="0"/>
          <p:nvPr/>
        </p:nvPicPr>
        <p:blipFill rotWithShape="1">
          <a:blip r:embed="rId4">
            <a:alphaModFix/>
          </a:blip>
          <a:srcRect/>
          <a:stretch/>
        </p:blipFill>
        <p:spPr>
          <a:xfrm>
            <a:off x="352775" y="1258625"/>
            <a:ext cx="7135521" cy="40137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328f0cc80ce_0_4"/>
          <p:cNvSpPr txBox="1">
            <a:spLocks noGrp="1"/>
          </p:cNvSpPr>
          <p:nvPr>
            <p:ph type="body" idx="1"/>
          </p:nvPr>
        </p:nvSpPr>
        <p:spPr>
          <a:xfrm>
            <a:off x="952500" y="1259100"/>
            <a:ext cx="7204500" cy="4032600"/>
          </a:xfrm>
          <a:prstGeom prst="rect">
            <a:avLst/>
          </a:prstGeom>
          <a:noFill/>
          <a:ln>
            <a:noFill/>
          </a:ln>
        </p:spPr>
        <p:txBody>
          <a:bodyPr spcFirstLastPara="1" wrap="square" lIns="91425" tIns="45700" rIns="91425" bIns="45700" anchor="t" anchorCtr="0">
            <a:normAutofit fontScale="92500" lnSpcReduction="10000"/>
          </a:bodyPr>
          <a:lstStyle/>
          <a:p>
            <a:pPr marL="457200" lvl="0" indent="-412750" algn="l" rtl="0">
              <a:lnSpc>
                <a:spcPct val="100000"/>
              </a:lnSpc>
              <a:spcBef>
                <a:spcPts val="640"/>
              </a:spcBef>
              <a:spcAft>
                <a:spcPts val="0"/>
              </a:spcAft>
              <a:buSzPts val="2900"/>
              <a:buChar char="•"/>
            </a:pPr>
            <a:r>
              <a:rPr lang="en" sz="2900" b="1"/>
              <a:t>PAUSE &amp; consider the next four slides as opportunities for assessment</a:t>
            </a:r>
            <a:endParaRPr sz="2900" b="1"/>
          </a:p>
          <a:p>
            <a:pPr marL="0" lvl="0" indent="0" algn="l" rtl="0">
              <a:lnSpc>
                <a:spcPct val="100000"/>
              </a:lnSpc>
              <a:spcBef>
                <a:spcPts val="640"/>
              </a:spcBef>
              <a:spcAft>
                <a:spcPts val="0"/>
              </a:spcAft>
              <a:buNone/>
            </a:pPr>
            <a:endParaRPr sz="2900"/>
          </a:p>
          <a:p>
            <a:pPr marL="457200" lvl="0" indent="-412750" algn="l" rtl="0">
              <a:lnSpc>
                <a:spcPct val="100000"/>
              </a:lnSpc>
              <a:spcBef>
                <a:spcPts val="640"/>
              </a:spcBef>
              <a:spcAft>
                <a:spcPts val="0"/>
              </a:spcAft>
              <a:buSzPts val="2900"/>
              <a:buChar char="•"/>
            </a:pPr>
            <a:r>
              <a:rPr lang="en" sz="2900"/>
              <a:t>Spend a few minutes selecting one or more to consider</a:t>
            </a:r>
            <a:endParaRPr sz="2900"/>
          </a:p>
          <a:p>
            <a:pPr marL="0" lvl="0" indent="0" algn="l" rtl="0">
              <a:lnSpc>
                <a:spcPct val="100000"/>
              </a:lnSpc>
              <a:spcBef>
                <a:spcPts val="640"/>
              </a:spcBef>
              <a:spcAft>
                <a:spcPts val="0"/>
              </a:spcAft>
              <a:buNone/>
            </a:pPr>
            <a:endParaRPr sz="2900"/>
          </a:p>
          <a:p>
            <a:pPr marL="457200" lvl="0" indent="-412750" algn="l" rtl="0">
              <a:lnSpc>
                <a:spcPct val="100000"/>
              </a:lnSpc>
              <a:spcBef>
                <a:spcPts val="640"/>
              </a:spcBef>
              <a:spcAft>
                <a:spcPts val="0"/>
              </a:spcAft>
              <a:buSzPts val="2900"/>
              <a:buChar char="•"/>
            </a:pPr>
            <a:r>
              <a:rPr lang="en" sz="2900"/>
              <a:t>Spend some time thinking about next steps</a:t>
            </a:r>
            <a:endParaRPr sz="2900"/>
          </a:p>
        </p:txBody>
      </p:sp>
      <p:sp>
        <p:nvSpPr>
          <p:cNvPr id="626" name="Google Shape;626;g328f0cc80ce_0_4"/>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
              <a:t>Team Assessment Possibilities:</a:t>
            </a:r>
            <a:endParaRPr/>
          </a:p>
        </p:txBody>
      </p:sp>
      <p:pic>
        <p:nvPicPr>
          <p:cNvPr id="627" name="Google Shape;627;g328f0cc80ce_0_4"/>
          <p:cNvPicPr preferRelativeResize="0"/>
          <p:nvPr/>
        </p:nvPicPr>
        <p:blipFill rotWithShape="1">
          <a:blip r:embed="rId3">
            <a:alphaModFix/>
          </a:blip>
          <a:srcRect/>
          <a:stretch/>
        </p:blipFill>
        <p:spPr>
          <a:xfrm>
            <a:off x="0" y="4762500"/>
            <a:ext cx="952500" cy="952500"/>
          </a:xfrm>
          <a:prstGeom prst="rect">
            <a:avLst/>
          </a:prstGeom>
          <a:noFill/>
          <a:ln>
            <a:noFill/>
          </a:ln>
        </p:spPr>
      </p:pic>
      <p:pic>
        <p:nvPicPr>
          <p:cNvPr id="628" name="Google Shape;628;g328f0cc80ce_0_4"/>
          <p:cNvPicPr preferRelativeResize="0"/>
          <p:nvPr/>
        </p:nvPicPr>
        <p:blipFill rotWithShape="1">
          <a:blip r:embed="rId4">
            <a:alphaModFix/>
          </a:blip>
          <a:srcRect/>
          <a:stretch/>
        </p:blipFill>
        <p:spPr>
          <a:xfrm>
            <a:off x="7870150" y="3961996"/>
            <a:ext cx="1196313" cy="800500"/>
          </a:xfrm>
          <a:prstGeom prst="rect">
            <a:avLst/>
          </a:prstGeom>
          <a:noFill/>
          <a:ln>
            <a:noFill/>
          </a:ln>
        </p:spPr>
      </p:pic>
      <p:pic>
        <p:nvPicPr>
          <p:cNvPr id="629" name="Google Shape;629;g328f0cc80ce_0_4"/>
          <p:cNvPicPr preferRelativeResize="0"/>
          <p:nvPr/>
        </p:nvPicPr>
        <p:blipFill rotWithShape="1">
          <a:blip r:embed="rId5">
            <a:alphaModFix/>
          </a:blip>
          <a:srcRect/>
          <a:stretch/>
        </p:blipFill>
        <p:spPr>
          <a:xfrm rot="1177263">
            <a:off x="7241141" y="4857745"/>
            <a:ext cx="786468" cy="6666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31116d01cc1_0_895"/>
          <p:cNvSpPr txBox="1">
            <a:spLocks noGrp="1"/>
          </p:cNvSpPr>
          <p:nvPr>
            <p:ph type="body" idx="1"/>
          </p:nvPr>
        </p:nvSpPr>
        <p:spPr>
          <a:xfrm>
            <a:off x="1270000" y="1259104"/>
            <a:ext cx="7645500" cy="4032600"/>
          </a:xfrm>
          <a:prstGeom prst="rect">
            <a:avLst/>
          </a:prstGeom>
          <a:noFill/>
          <a:ln>
            <a:noFill/>
          </a:ln>
        </p:spPr>
        <p:txBody>
          <a:bodyPr spcFirstLastPara="1" wrap="square" lIns="91425" tIns="45700" rIns="91425" bIns="45700" anchor="t" anchorCtr="0">
            <a:normAutofit fontScale="92500"/>
          </a:bodyPr>
          <a:lstStyle/>
          <a:p>
            <a:pPr marL="457200" lvl="0" indent="-398938" algn="l" rtl="0">
              <a:lnSpc>
                <a:spcPct val="100000"/>
              </a:lnSpc>
              <a:spcBef>
                <a:spcPts val="640"/>
              </a:spcBef>
              <a:spcAft>
                <a:spcPts val="0"/>
              </a:spcAft>
              <a:buSzPct val="100000"/>
              <a:buChar char="•"/>
            </a:pPr>
            <a:r>
              <a:rPr lang="en" sz="2900"/>
              <a:t>Does your team have norms?</a:t>
            </a:r>
            <a:endParaRPr sz="2900"/>
          </a:p>
          <a:p>
            <a:pPr marL="457200" lvl="0" indent="-398938" algn="l" rtl="0">
              <a:lnSpc>
                <a:spcPct val="100000"/>
              </a:lnSpc>
              <a:spcBef>
                <a:spcPts val="640"/>
              </a:spcBef>
              <a:spcAft>
                <a:spcPts val="0"/>
              </a:spcAft>
              <a:buSzPct val="100000"/>
              <a:buChar char="•"/>
            </a:pPr>
            <a:r>
              <a:rPr lang="en" sz="2900"/>
              <a:t>Does your team meet at least monthly?</a:t>
            </a:r>
            <a:endParaRPr sz="2900"/>
          </a:p>
          <a:p>
            <a:pPr marL="457200" lvl="0" indent="-398938" algn="l" rtl="0">
              <a:lnSpc>
                <a:spcPct val="100000"/>
              </a:lnSpc>
              <a:spcBef>
                <a:spcPts val="640"/>
              </a:spcBef>
              <a:spcAft>
                <a:spcPts val="0"/>
              </a:spcAft>
              <a:buSzPct val="100000"/>
              <a:buChar char="•"/>
            </a:pPr>
            <a:r>
              <a:rPr lang="en" sz="2900"/>
              <a:t>Does your team use a structured agenda that is accessible to all? </a:t>
            </a:r>
            <a:endParaRPr sz="2900"/>
          </a:p>
          <a:p>
            <a:pPr marL="457200" lvl="0" indent="-398938" algn="l" rtl="0">
              <a:lnSpc>
                <a:spcPct val="100000"/>
              </a:lnSpc>
              <a:spcBef>
                <a:spcPts val="640"/>
              </a:spcBef>
              <a:spcAft>
                <a:spcPts val="0"/>
              </a:spcAft>
              <a:buSzPct val="100000"/>
              <a:buChar char="•"/>
            </a:pPr>
            <a:r>
              <a:rPr lang="en" sz="2900"/>
              <a:t>Has your team identified data points that are progress monitored regularly?</a:t>
            </a:r>
            <a:endParaRPr sz="2900"/>
          </a:p>
          <a:p>
            <a:pPr marL="457200" lvl="0" indent="-398938" algn="l" rtl="0">
              <a:lnSpc>
                <a:spcPct val="100000"/>
              </a:lnSpc>
              <a:spcBef>
                <a:spcPts val="640"/>
              </a:spcBef>
              <a:spcAft>
                <a:spcPts val="0"/>
              </a:spcAft>
              <a:buSzPct val="100000"/>
              <a:buChar char="•"/>
            </a:pPr>
            <a:r>
              <a:rPr lang="en" sz="2900"/>
              <a:t>Does your team use a process/protocol for data driven decision making?</a:t>
            </a:r>
            <a:endParaRPr sz="2900"/>
          </a:p>
        </p:txBody>
      </p:sp>
      <p:sp>
        <p:nvSpPr>
          <p:cNvPr id="636" name="Google Shape;636;g31116d01cc1_0_895"/>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
              <a:t>Pause and Reflect</a:t>
            </a:r>
            <a:endParaRPr/>
          </a:p>
        </p:txBody>
      </p:sp>
      <p:pic>
        <p:nvPicPr>
          <p:cNvPr id="637" name="Google Shape;637;g31116d01cc1_0_895"/>
          <p:cNvPicPr preferRelativeResize="0"/>
          <p:nvPr/>
        </p:nvPicPr>
        <p:blipFill rotWithShape="1">
          <a:blip r:embed="rId3">
            <a:alphaModFix/>
          </a:blip>
          <a:srcRect/>
          <a:stretch/>
        </p:blipFill>
        <p:spPr>
          <a:xfrm>
            <a:off x="0" y="4762500"/>
            <a:ext cx="952500" cy="952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b0ad83a179_0_0"/>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Day 1 Exit Ticket Feedback</a:t>
            </a:r>
            <a:endParaRPr/>
          </a:p>
        </p:txBody>
      </p:sp>
      <p:sp>
        <p:nvSpPr>
          <p:cNvPr id="172" name="Google Shape;172;g2b0ad83a179_0_0"/>
          <p:cNvSpPr txBox="1"/>
          <p:nvPr/>
        </p:nvSpPr>
        <p:spPr>
          <a:xfrm>
            <a:off x="349900" y="1523000"/>
            <a:ext cx="8531700" cy="410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500" b="1" i="1">
                <a:solidFill>
                  <a:schemeClr val="dk1"/>
                </a:solidFill>
                <a:latin typeface="Verdana"/>
                <a:ea typeface="Verdana"/>
                <a:cs typeface="Verdana"/>
                <a:sym typeface="Verdana"/>
              </a:rPr>
              <a:t>The qualitative feedback of responses were aggregated into the following themes.</a:t>
            </a:r>
            <a:endParaRPr sz="1500" b="1" i="1">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15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500" b="1" i="1">
                <a:solidFill>
                  <a:schemeClr val="dk1"/>
                </a:solidFill>
                <a:latin typeface="Verdana"/>
                <a:ea typeface="Verdana"/>
                <a:cs typeface="Verdana"/>
                <a:sym typeface="Verdana"/>
              </a:rPr>
              <a:t>What is an important takeaway? (Themes ranked ordinally)</a:t>
            </a:r>
            <a:endParaRPr sz="1500" b="1" i="1">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Effective/consistent communication</a:t>
            </a:r>
            <a:endParaRPr sz="1500">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Building trust</a:t>
            </a:r>
            <a:endParaRPr sz="1500">
              <a:solidFill>
                <a:schemeClr val="dk1"/>
              </a:solidFill>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457200" marR="0" lvl="0" indent="-323850" algn="l" rtl="0">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Understanding the why</a:t>
            </a:r>
            <a:endParaRPr sz="1500">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Importance of teaming</a:t>
            </a:r>
            <a:endParaRPr sz="15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15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500" b="1" i="1">
                <a:solidFill>
                  <a:schemeClr val="dk1"/>
                </a:solidFill>
                <a:latin typeface="Verdana"/>
                <a:ea typeface="Verdana"/>
                <a:cs typeface="Verdana"/>
                <a:sym typeface="Verdana"/>
              </a:rPr>
              <a:t>What further questions do you still have?</a:t>
            </a:r>
            <a:endParaRPr sz="1500" b="1" i="1">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Char char="●"/>
            </a:pPr>
            <a:r>
              <a:rPr lang="en" sz="1500">
                <a:solidFill>
                  <a:schemeClr val="dk1"/>
                </a:solidFill>
                <a:latin typeface="Verdana"/>
                <a:ea typeface="Verdana"/>
                <a:cs typeface="Verdana"/>
                <a:sym typeface="Verdana"/>
              </a:rPr>
              <a:t>How to expand the vision of MTSS in the school division?</a:t>
            </a:r>
            <a:endParaRPr sz="1500">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Char char="●"/>
            </a:pPr>
            <a:r>
              <a:rPr lang="en" sz="1500">
                <a:solidFill>
                  <a:schemeClr val="dk1"/>
                </a:solidFill>
                <a:latin typeface="Verdana"/>
                <a:ea typeface="Verdana"/>
                <a:cs typeface="Verdana"/>
                <a:sym typeface="Verdana"/>
              </a:rPr>
              <a:t>How to motivate individuals within the school division?</a:t>
            </a:r>
            <a:endParaRPr sz="1500">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Char char="●"/>
            </a:pPr>
            <a:r>
              <a:rPr lang="en" sz="1500">
                <a:solidFill>
                  <a:schemeClr val="dk1"/>
                </a:solidFill>
                <a:latin typeface="Verdana"/>
                <a:ea typeface="Verdana"/>
                <a:cs typeface="Verdana"/>
                <a:sym typeface="Verdana"/>
              </a:rPr>
              <a:t>What are other divisions doing?</a:t>
            </a:r>
            <a:endParaRPr sz="15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15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500" b="1" i="1">
                <a:solidFill>
                  <a:schemeClr val="dk1"/>
                </a:solidFill>
                <a:latin typeface="Verdana"/>
                <a:ea typeface="Verdana"/>
                <a:cs typeface="Verdana"/>
                <a:sym typeface="Verdana"/>
              </a:rPr>
              <a:t>What are you excited about</a:t>
            </a:r>
            <a:endParaRPr sz="1500" b="1" i="1">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Char char="●"/>
            </a:pPr>
            <a:r>
              <a:rPr lang="en" sz="1500">
                <a:solidFill>
                  <a:schemeClr val="dk1"/>
                </a:solidFill>
                <a:latin typeface="Verdana"/>
                <a:ea typeface="Verdana"/>
                <a:cs typeface="Verdana"/>
                <a:sym typeface="Verdana"/>
              </a:rPr>
              <a:t>Growing the team within the division</a:t>
            </a:r>
            <a:endParaRPr sz="1500">
              <a:solidFill>
                <a:schemeClr val="dk1"/>
              </a:solidFill>
              <a:latin typeface="Verdana"/>
              <a:ea typeface="Verdana"/>
              <a:cs typeface="Verdana"/>
              <a:sym typeface="Verdana"/>
            </a:endParaRPr>
          </a:p>
          <a:p>
            <a:pPr marL="457200" marR="0" lvl="0" indent="-323850" algn="l" rtl="0">
              <a:lnSpc>
                <a:spcPct val="100000"/>
              </a:lnSpc>
              <a:spcBef>
                <a:spcPts val="0"/>
              </a:spcBef>
              <a:spcAft>
                <a:spcPts val="0"/>
              </a:spcAft>
              <a:buClr>
                <a:schemeClr val="dk1"/>
              </a:buClr>
              <a:buSzPts val="1500"/>
              <a:buFont typeface="Verdana"/>
              <a:buChar char="●"/>
            </a:pPr>
            <a:r>
              <a:rPr lang="en" sz="1500">
                <a:solidFill>
                  <a:schemeClr val="dk1"/>
                </a:solidFill>
                <a:latin typeface="Verdana"/>
                <a:ea typeface="Verdana"/>
                <a:cs typeface="Verdana"/>
                <a:sym typeface="Verdana"/>
              </a:rPr>
              <a:t>Strategizing on building the capacity of the coaches throughout the division</a:t>
            </a:r>
            <a:endParaRPr sz="2900">
              <a:solidFill>
                <a:schemeClr val="dk1"/>
              </a:solidFill>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319cffdb2bf_0_5"/>
          <p:cNvSpPr txBox="1">
            <a:spLocks noGrp="1"/>
          </p:cNvSpPr>
          <p:nvPr>
            <p:ph type="title"/>
          </p:nvPr>
        </p:nvSpPr>
        <p:spPr>
          <a:xfrm>
            <a:off x="228600" y="190500"/>
            <a:ext cx="8686800" cy="9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t>How is your team feeling? </a:t>
            </a:r>
            <a:endParaRPr/>
          </a:p>
        </p:txBody>
      </p:sp>
      <p:pic>
        <p:nvPicPr>
          <p:cNvPr id="644" name="Google Shape;644;g319cffdb2bf_0_5"/>
          <p:cNvPicPr preferRelativeResize="0"/>
          <p:nvPr/>
        </p:nvPicPr>
        <p:blipFill>
          <a:blip r:embed="rId3">
            <a:alphaModFix/>
          </a:blip>
          <a:stretch>
            <a:fillRect/>
          </a:stretch>
        </p:blipFill>
        <p:spPr>
          <a:xfrm>
            <a:off x="638325" y="1143300"/>
            <a:ext cx="7501800" cy="4247074"/>
          </a:xfrm>
          <a:prstGeom prst="rect">
            <a:avLst/>
          </a:prstGeom>
          <a:noFill/>
          <a:ln>
            <a:noFill/>
          </a:ln>
        </p:spPr>
      </p:pic>
      <p:pic>
        <p:nvPicPr>
          <p:cNvPr id="645" name="Google Shape;645;g319cffdb2bf_0_5"/>
          <p:cNvPicPr preferRelativeResize="0"/>
          <p:nvPr/>
        </p:nvPicPr>
        <p:blipFill rotWithShape="1">
          <a:blip r:embed="rId4">
            <a:alphaModFix/>
          </a:blip>
          <a:srcRect/>
          <a:stretch/>
        </p:blipFill>
        <p:spPr>
          <a:xfrm>
            <a:off x="0" y="4762500"/>
            <a:ext cx="952500" cy="952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g31002d60a2b_0_74"/>
          <p:cNvPicPr preferRelativeResize="0"/>
          <p:nvPr/>
        </p:nvPicPr>
        <p:blipFill rotWithShape="1">
          <a:blip r:embed="rId3">
            <a:alphaModFix/>
          </a:blip>
          <a:srcRect/>
          <a:stretch/>
        </p:blipFill>
        <p:spPr>
          <a:xfrm>
            <a:off x="4050550" y="1277150"/>
            <a:ext cx="4570075" cy="4329550"/>
          </a:xfrm>
          <a:prstGeom prst="rect">
            <a:avLst/>
          </a:prstGeom>
          <a:noFill/>
          <a:ln w="9525" cap="flat" cmpd="sng">
            <a:solidFill>
              <a:schemeClr val="dk1"/>
            </a:solidFill>
            <a:prstDash val="solid"/>
            <a:round/>
            <a:headEnd type="none" w="sm" len="sm"/>
            <a:tailEnd type="none" w="sm" len="sm"/>
          </a:ln>
        </p:spPr>
      </p:pic>
      <p:sp>
        <p:nvSpPr>
          <p:cNvPr id="651" name="Google Shape;651;g31002d60a2b_0_74"/>
          <p:cNvSpPr txBox="1">
            <a:spLocks noGrp="1"/>
          </p:cNvSpPr>
          <p:nvPr>
            <p:ph type="title"/>
          </p:nvPr>
        </p:nvSpPr>
        <p:spPr>
          <a:xfrm>
            <a:off x="228600" y="158750"/>
            <a:ext cx="8686800" cy="11184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
              <a:t>Assess Current Team Effectiveness-Page 305</a:t>
            </a:r>
            <a:endParaRPr/>
          </a:p>
        </p:txBody>
      </p:sp>
      <p:pic>
        <p:nvPicPr>
          <p:cNvPr id="652" name="Google Shape;652;g31002d60a2b_0_74"/>
          <p:cNvPicPr preferRelativeResize="0"/>
          <p:nvPr/>
        </p:nvPicPr>
        <p:blipFill rotWithShape="1">
          <a:blip r:embed="rId4">
            <a:alphaModFix/>
          </a:blip>
          <a:srcRect/>
          <a:stretch/>
        </p:blipFill>
        <p:spPr>
          <a:xfrm>
            <a:off x="98725" y="1277151"/>
            <a:ext cx="2659274" cy="2659274"/>
          </a:xfrm>
          <a:prstGeom prst="rect">
            <a:avLst/>
          </a:prstGeom>
          <a:noFill/>
          <a:ln>
            <a:noFill/>
          </a:ln>
        </p:spPr>
      </p:pic>
      <p:sp>
        <p:nvSpPr>
          <p:cNvPr id="653" name="Google Shape;653;g31002d60a2b_0_74"/>
          <p:cNvSpPr/>
          <p:nvPr/>
        </p:nvSpPr>
        <p:spPr>
          <a:xfrm>
            <a:off x="169575" y="3574208"/>
            <a:ext cx="3160203" cy="83260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E4650B"/>
                </a:solidFill>
                <a:latin typeface="Verdana"/>
              </a:rPr>
              <a:t>TIME</a:t>
            </a:r>
          </a:p>
        </p:txBody>
      </p:sp>
      <p:sp>
        <p:nvSpPr>
          <p:cNvPr id="654" name="Google Shape;654;g31002d60a2b_0_74"/>
          <p:cNvSpPr txBox="1">
            <a:spLocks noGrp="1"/>
          </p:cNvSpPr>
          <p:nvPr>
            <p:ph type="body" idx="1"/>
          </p:nvPr>
        </p:nvSpPr>
        <p:spPr>
          <a:xfrm>
            <a:off x="318225" y="4571325"/>
            <a:ext cx="2990400" cy="875400"/>
          </a:xfrm>
          <a:prstGeom prst="rect">
            <a:avLst/>
          </a:prstGeom>
          <a:noFill/>
          <a:ln>
            <a:noFill/>
          </a:ln>
        </p:spPr>
        <p:txBody>
          <a:bodyPr spcFirstLastPara="1" wrap="square" lIns="91425" tIns="45700" rIns="91425" bIns="45700" anchor="t" anchorCtr="0">
            <a:normAutofit/>
          </a:bodyPr>
          <a:lstStyle/>
          <a:p>
            <a:pPr marL="457200" lvl="0" indent="0" algn="ctr" rtl="0">
              <a:lnSpc>
                <a:spcPct val="70000"/>
              </a:lnSpc>
              <a:spcBef>
                <a:spcPts val="640"/>
              </a:spcBef>
              <a:spcAft>
                <a:spcPts val="0"/>
              </a:spcAft>
              <a:buClr>
                <a:schemeClr val="dk1"/>
              </a:buClr>
              <a:buSzPts val="3200"/>
              <a:buNone/>
            </a:pPr>
            <a:r>
              <a:rPr lang="en" sz="2020"/>
              <a:t>Reference pages 305-306 in your Aguilar book.</a:t>
            </a:r>
            <a:endParaRPr sz="2760"/>
          </a:p>
        </p:txBody>
      </p:sp>
      <p:pic>
        <p:nvPicPr>
          <p:cNvPr id="655" name="Google Shape;655;g31002d60a2b_0_74"/>
          <p:cNvPicPr preferRelativeResize="0"/>
          <p:nvPr/>
        </p:nvPicPr>
        <p:blipFill rotWithShape="1">
          <a:blip r:embed="rId5">
            <a:alphaModFix/>
          </a:blip>
          <a:srcRect/>
          <a:stretch/>
        </p:blipFill>
        <p:spPr>
          <a:xfrm>
            <a:off x="0" y="4762500"/>
            <a:ext cx="952500" cy="952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6"/>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sz="4000"/>
              <a:t>Let’s look at your team: How will you facilitate next steps?</a:t>
            </a:r>
            <a:endParaRPr/>
          </a:p>
        </p:txBody>
      </p:sp>
      <p:sp>
        <p:nvSpPr>
          <p:cNvPr id="661" name="Google Shape;661;p56"/>
          <p:cNvSpPr txBox="1"/>
          <p:nvPr/>
        </p:nvSpPr>
        <p:spPr>
          <a:xfrm>
            <a:off x="1077300" y="1628000"/>
            <a:ext cx="7246200" cy="387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Verdana"/>
                <a:ea typeface="Verdana"/>
                <a:cs typeface="Verdana"/>
                <a:sym typeface="Verdana"/>
              </a:rPr>
              <a:t>Brand New</a:t>
            </a:r>
            <a:r>
              <a:rPr lang="en" sz="2400" b="0" i="0" u="none" strike="noStrike" cap="none">
                <a:solidFill>
                  <a:srgbClr val="000000"/>
                </a:solidFill>
                <a:latin typeface="Verdana"/>
                <a:ea typeface="Verdana"/>
                <a:cs typeface="Verdana"/>
                <a:sym typeface="Verdana"/>
              </a:rPr>
              <a:t> </a:t>
            </a:r>
            <a:r>
              <a:rPr lang="en" sz="2400">
                <a:latin typeface="Verdana"/>
                <a:ea typeface="Verdana"/>
                <a:cs typeface="Verdana"/>
                <a:sym typeface="Verdana"/>
              </a:rPr>
              <a:t>- </a:t>
            </a:r>
            <a:r>
              <a:rPr lang="en" sz="2400" b="0" i="0" u="none" strike="noStrike" cap="none">
                <a:solidFill>
                  <a:srgbClr val="000000"/>
                </a:solidFill>
                <a:latin typeface="Verdana"/>
                <a:ea typeface="Verdana"/>
                <a:cs typeface="Verdana"/>
                <a:sym typeface="Verdana"/>
              </a:rPr>
              <a:t>We need to work on our structure, process, and </a:t>
            </a:r>
            <a:r>
              <a:rPr lang="en" sz="2400" b="0" i="0" u="none" strike="noStrike" cap="none">
                <a:solidFill>
                  <a:srgbClr val="000000"/>
                </a:solidFill>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procedures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Verdana"/>
                <a:ea typeface="Verdana"/>
                <a:cs typeface="Verdana"/>
                <a:sym typeface="Verdana"/>
              </a:rPr>
              <a:t>Still Growing and/or Changing</a:t>
            </a:r>
            <a:r>
              <a:rPr lang="en" sz="2400" b="0" i="0" u="none" strike="noStrike" cap="none">
                <a:solidFill>
                  <a:srgbClr val="000000"/>
                </a:solidFill>
                <a:latin typeface="Verdana"/>
                <a:ea typeface="Verdana"/>
                <a:cs typeface="Verdana"/>
                <a:sym typeface="Verdana"/>
              </a:rPr>
              <a:t> </a:t>
            </a:r>
            <a:r>
              <a:rPr lang="en" sz="2400">
                <a:latin typeface="Verdana"/>
                <a:ea typeface="Verdana"/>
                <a:cs typeface="Verdana"/>
                <a:sym typeface="Verdana"/>
              </a:rPr>
              <a:t>- </a:t>
            </a:r>
            <a:r>
              <a:rPr lang="en" sz="2400" b="0" i="0" u="none" strike="noStrike" cap="none">
                <a:solidFill>
                  <a:srgbClr val="000000"/>
                </a:solidFill>
                <a:latin typeface="Verdana"/>
                <a:ea typeface="Verdana"/>
                <a:cs typeface="Verdana"/>
                <a:sym typeface="Verdana"/>
              </a:rPr>
              <a:t>We’ve accomplished a lot and just need to work on a few items due to change and/or growth</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Verdana"/>
                <a:ea typeface="Verdana"/>
                <a:cs typeface="Verdana"/>
                <a:sym typeface="Verdana"/>
              </a:rPr>
              <a:t>Seasoned</a:t>
            </a:r>
            <a:r>
              <a:rPr lang="en" sz="2400">
                <a:latin typeface="Verdana"/>
                <a:ea typeface="Verdana"/>
                <a:cs typeface="Verdana"/>
                <a:sym typeface="Verdana"/>
              </a:rPr>
              <a:t> - </a:t>
            </a:r>
            <a:r>
              <a:rPr lang="en" sz="2400" b="0" i="0" u="none" strike="noStrike" cap="none">
                <a:solidFill>
                  <a:srgbClr val="000000"/>
                </a:solidFill>
                <a:latin typeface="Verdana"/>
                <a:ea typeface="Verdana"/>
                <a:cs typeface="Verdana"/>
                <a:sym typeface="Verdana"/>
              </a:rPr>
              <a:t>We’ve been doing this for awhile and love to review our structure, process, and procedures</a:t>
            </a:r>
            <a:endParaRPr sz="2400" b="0" i="0" u="none" strike="noStrike" cap="none">
              <a:solidFill>
                <a:srgbClr val="000000"/>
              </a:solidFill>
              <a:latin typeface="Verdana"/>
              <a:ea typeface="Verdana"/>
              <a:cs typeface="Verdana"/>
              <a:sym typeface="Verdana"/>
            </a:endParaRPr>
          </a:p>
        </p:txBody>
      </p:sp>
      <p:sp>
        <p:nvSpPr>
          <p:cNvPr id="662" name="Google Shape;662;p56"/>
          <p:cNvSpPr/>
          <p:nvPr/>
        </p:nvSpPr>
        <p:spPr>
          <a:xfrm>
            <a:off x="92750" y="49820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2add0c7cd33_3_1267"/>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Exit Ticket</a:t>
            </a:r>
            <a:endParaRPr/>
          </a:p>
        </p:txBody>
      </p:sp>
      <p:sp>
        <p:nvSpPr>
          <p:cNvPr id="669" name="Google Shape;669;g2add0c7cd33_3_1267"/>
          <p:cNvSpPr txBox="1"/>
          <p:nvPr/>
        </p:nvSpPr>
        <p:spPr>
          <a:xfrm>
            <a:off x="193525" y="2720275"/>
            <a:ext cx="53307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700" b="0" i="0" u="sng" strike="noStrike" cap="none">
                <a:solidFill>
                  <a:schemeClr val="hlink"/>
                </a:solidFill>
                <a:latin typeface="Verdana"/>
                <a:ea typeface="Verdana"/>
                <a:cs typeface="Verdana"/>
                <a:sym typeface="Verdana"/>
                <a:hlinkClick r:id="rId3"/>
              </a:rPr>
              <a:t>http://tinyurl.com/5n6j9v54</a:t>
            </a:r>
            <a:endParaRPr sz="2700" b="0" i="0" u="none" strike="noStrike" cap="none">
              <a:solidFill>
                <a:srgbClr val="000000"/>
              </a:solidFill>
              <a:latin typeface="Verdana"/>
              <a:ea typeface="Verdana"/>
              <a:cs typeface="Verdana"/>
              <a:sym typeface="Verdana"/>
            </a:endParaRPr>
          </a:p>
        </p:txBody>
      </p:sp>
      <p:pic>
        <p:nvPicPr>
          <p:cNvPr id="670" name="Google Shape;670;g2add0c7cd33_3_1267"/>
          <p:cNvPicPr preferRelativeResize="0"/>
          <p:nvPr/>
        </p:nvPicPr>
        <p:blipFill rotWithShape="1">
          <a:blip r:embed="rId4">
            <a:alphaModFix/>
          </a:blip>
          <a:srcRect/>
          <a:stretch/>
        </p:blipFill>
        <p:spPr>
          <a:xfrm>
            <a:off x="5524225" y="1735075"/>
            <a:ext cx="2991125" cy="2991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a15433797a_0_16"/>
          <p:cNvSpPr txBox="1">
            <a:spLocks noGrp="1"/>
          </p:cNvSpPr>
          <p:nvPr>
            <p:ph type="title" idx="4294967295"/>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solidFill>
                  <a:schemeClr val="lt1"/>
                </a:solidFill>
              </a:rPr>
              <a:t>Welcome back! Day 2</a:t>
            </a:r>
            <a:endParaRPr>
              <a:solidFill>
                <a:schemeClr val="lt1"/>
              </a:solidFill>
            </a:endParaRPr>
          </a:p>
        </p:txBody>
      </p:sp>
      <p:pic>
        <p:nvPicPr>
          <p:cNvPr id="677" name="Google Shape;677;g2a15433797a_0_16"/>
          <p:cNvPicPr preferRelativeResize="0"/>
          <p:nvPr/>
        </p:nvPicPr>
        <p:blipFill rotWithShape="1">
          <a:blip r:embed="rId3">
            <a:alphaModFix/>
          </a:blip>
          <a:srcRect/>
          <a:stretch/>
        </p:blipFill>
        <p:spPr>
          <a:xfrm>
            <a:off x="1014600" y="1409175"/>
            <a:ext cx="3676875" cy="3676875"/>
          </a:xfrm>
          <a:prstGeom prst="rect">
            <a:avLst/>
          </a:prstGeom>
          <a:noFill/>
          <a:ln>
            <a:noFill/>
          </a:ln>
        </p:spPr>
      </p:pic>
      <p:pic>
        <p:nvPicPr>
          <p:cNvPr id="678" name="Google Shape;678;g2a15433797a_0_16"/>
          <p:cNvPicPr preferRelativeResize="0"/>
          <p:nvPr/>
        </p:nvPicPr>
        <p:blipFill rotWithShape="1">
          <a:blip r:embed="rId4">
            <a:alphaModFix/>
          </a:blip>
          <a:srcRect/>
          <a:stretch/>
        </p:blipFill>
        <p:spPr>
          <a:xfrm rot="943916">
            <a:off x="5776626" y="1887990"/>
            <a:ext cx="2250222" cy="2719244"/>
          </a:xfrm>
          <a:prstGeom prst="rect">
            <a:avLst/>
          </a:prstGeom>
          <a:noFill/>
          <a:ln>
            <a:noFill/>
          </a:ln>
        </p:spPr>
      </p:pic>
      <p:sp>
        <p:nvSpPr>
          <p:cNvPr id="679" name="Google Shape;679;g2a15433797a_0_16"/>
          <p:cNvSpPr txBox="1"/>
          <p:nvPr/>
        </p:nvSpPr>
        <p:spPr>
          <a:xfrm>
            <a:off x="466650" y="4954950"/>
            <a:ext cx="7886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1" i="0" u="none" strike="noStrike" cap="none">
                <a:solidFill>
                  <a:schemeClr val="dk1"/>
                </a:solidFill>
                <a:latin typeface="Verdana"/>
                <a:ea typeface="Verdana"/>
                <a:cs typeface="Verdana"/>
                <a:sym typeface="Verdana"/>
              </a:rPr>
              <a:t>Be sure to have your book handy!</a:t>
            </a:r>
            <a:endParaRPr sz="3200" b="1" i="0" u="none" strike="noStrike" cap="none">
              <a:solidFill>
                <a:schemeClr val="dk1"/>
              </a:solidFill>
              <a:latin typeface="Verdana"/>
              <a:ea typeface="Verdana"/>
              <a:cs typeface="Verdana"/>
              <a:sym typeface="Verdan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aea8c0d526_2_20"/>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Materials </a:t>
            </a:r>
            <a:endParaRPr/>
          </a:p>
        </p:txBody>
      </p:sp>
      <p:sp>
        <p:nvSpPr>
          <p:cNvPr id="686" name="Google Shape;686;g2aea8c0d526_2_20"/>
          <p:cNvSpPr txBox="1"/>
          <p:nvPr/>
        </p:nvSpPr>
        <p:spPr>
          <a:xfrm>
            <a:off x="178475" y="1911963"/>
            <a:ext cx="7791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sng" strike="noStrike" cap="none">
                <a:solidFill>
                  <a:schemeClr val="hlink"/>
                </a:solidFill>
                <a:latin typeface="Verdana"/>
                <a:ea typeface="Verdana"/>
                <a:cs typeface="Verdana"/>
                <a:sym typeface="Verdana"/>
                <a:hlinkClick r:id="rId3"/>
              </a:rPr>
              <a:t>Link</a:t>
            </a:r>
            <a:r>
              <a:rPr lang="en" sz="3200" b="0" i="0" u="none" strike="noStrike" cap="none">
                <a:solidFill>
                  <a:schemeClr val="dk1"/>
                </a:solidFill>
                <a:latin typeface="Verdana"/>
                <a:ea typeface="Verdana"/>
                <a:cs typeface="Verdana"/>
                <a:sym typeface="Verdana"/>
              </a:rPr>
              <a:t> to materials.</a:t>
            </a:r>
            <a:endParaRPr sz="3200" b="0" i="0" u="none" strike="noStrike" cap="none">
              <a:solidFill>
                <a:schemeClr val="dk1"/>
              </a:solidFill>
              <a:latin typeface="Verdana"/>
              <a:ea typeface="Verdana"/>
              <a:cs typeface="Verdana"/>
              <a:sym typeface="Verdana"/>
            </a:endParaRPr>
          </a:p>
        </p:txBody>
      </p:sp>
      <p:pic>
        <p:nvPicPr>
          <p:cNvPr id="687" name="Google Shape;687;g2aea8c0d526_2_20"/>
          <p:cNvPicPr preferRelativeResize="0"/>
          <p:nvPr/>
        </p:nvPicPr>
        <p:blipFill rotWithShape="1">
          <a:blip r:embed="rId4">
            <a:alphaModFix/>
          </a:blip>
          <a:srcRect/>
          <a:stretch/>
        </p:blipFill>
        <p:spPr>
          <a:xfrm>
            <a:off x="6198950" y="2077642"/>
            <a:ext cx="2196916" cy="2196916"/>
          </a:xfrm>
          <a:prstGeom prst="rect">
            <a:avLst/>
          </a:prstGeom>
          <a:noFill/>
          <a:ln>
            <a:noFill/>
          </a:ln>
        </p:spPr>
      </p:pic>
      <p:sp>
        <p:nvSpPr>
          <p:cNvPr id="688" name="Google Shape;688;g2aea8c0d526_2_20"/>
          <p:cNvSpPr txBox="1"/>
          <p:nvPr/>
        </p:nvSpPr>
        <p:spPr>
          <a:xfrm>
            <a:off x="178475" y="3091875"/>
            <a:ext cx="8125500" cy="158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 sz="3000" b="0" i="0" u="none" strike="noStrike" cap="none">
                <a:solidFill>
                  <a:schemeClr val="dk1"/>
                </a:solidFill>
                <a:latin typeface="Verdana"/>
                <a:ea typeface="Verdana"/>
                <a:cs typeface="Verdana"/>
                <a:sym typeface="Verdana"/>
              </a:rPr>
              <a:t>VTSS website:</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100"/>
              <a:buFont typeface="Arial"/>
              <a:buNone/>
            </a:pPr>
            <a:r>
              <a:rPr lang="en" sz="3000" b="0" i="0" u="sng" strike="noStrike" cap="none">
                <a:solidFill>
                  <a:schemeClr val="hlink"/>
                </a:solidFill>
                <a:latin typeface="Verdana"/>
                <a:ea typeface="Verdana"/>
                <a:cs typeface="Verdana"/>
                <a:sym typeface="Verdana"/>
                <a:hlinkClick r:id="rId5"/>
              </a:rPr>
              <a:t>https://vtss-ric.vcu.edu/</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100" b="0" i="0" u="none" strike="noStrike" cap="none">
              <a:solidFill>
                <a:schemeClr val="dk1"/>
              </a:solidFill>
              <a:latin typeface="Verdana"/>
              <a:ea typeface="Verdana"/>
              <a:cs typeface="Verdana"/>
              <a:sym typeface="Verdan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3164a11c966_0_0"/>
          <p:cNvSpPr txBox="1"/>
          <p:nvPr/>
        </p:nvSpPr>
        <p:spPr>
          <a:xfrm>
            <a:off x="356975" y="3985250"/>
            <a:ext cx="5468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94" name="Google Shape;694;g3164a11c966_0_0"/>
          <p:cNvSpPr txBox="1"/>
          <p:nvPr/>
        </p:nvSpPr>
        <p:spPr>
          <a:xfrm>
            <a:off x="706150" y="3084708"/>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lt1"/>
              </a:buClr>
              <a:buSzPts val="2400"/>
              <a:buFont typeface="Verdana"/>
              <a:buNone/>
            </a:pPr>
            <a:r>
              <a:rPr lang="en" sz="2400" b="0" i="0" u="sng" strike="noStrike" cap="none">
                <a:solidFill>
                  <a:schemeClr val="lt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SCI 101 Review</a:t>
            </a:r>
            <a:endParaRPr sz="2400" b="0" i="0" u="none" strike="noStrike" cap="none">
              <a:solidFill>
                <a:schemeClr val="lt1"/>
              </a:solidFill>
              <a:latin typeface="Verdana"/>
              <a:ea typeface="Verdana"/>
              <a:cs typeface="Verdana"/>
              <a:sym typeface="Verdana"/>
            </a:endParaRPr>
          </a:p>
        </p:txBody>
      </p:sp>
      <p:sp>
        <p:nvSpPr>
          <p:cNvPr id="695" name="Google Shape;695;g3164a11c966_0_0"/>
          <p:cNvSpPr txBox="1"/>
          <p:nvPr/>
        </p:nvSpPr>
        <p:spPr>
          <a:xfrm>
            <a:off x="272175" y="2553550"/>
            <a:ext cx="8308800" cy="21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i="1">
                <a:solidFill>
                  <a:schemeClr val="dk1"/>
                </a:solidFill>
                <a:latin typeface="Verdana"/>
                <a:ea typeface="Verdana"/>
                <a:cs typeface="Verdana"/>
                <a:sym typeface="Verdana"/>
              </a:rPr>
              <a:t>Let’s start with the data:</a:t>
            </a:r>
            <a:endParaRPr sz="3200" b="1" i="1">
              <a:solidFill>
                <a:schemeClr val="dk1"/>
              </a:solidFill>
              <a:latin typeface="Verdana"/>
              <a:ea typeface="Verdana"/>
              <a:cs typeface="Verdana"/>
              <a:sym typeface="Verdana"/>
            </a:endParaRPr>
          </a:p>
          <a:p>
            <a:pPr marL="0" lvl="0" indent="0" algn="ctr" rtl="0">
              <a:spcBef>
                <a:spcPts val="0"/>
              </a:spcBef>
              <a:spcAft>
                <a:spcPts val="0"/>
              </a:spcAft>
              <a:buNone/>
            </a:pPr>
            <a:r>
              <a:rPr lang="en" sz="3200" b="1" i="1">
                <a:solidFill>
                  <a:schemeClr val="dk1"/>
                </a:solidFill>
                <a:latin typeface="Verdana"/>
                <a:ea typeface="Verdana"/>
                <a:cs typeface="Verdana"/>
                <a:sym typeface="Verdana"/>
              </a:rPr>
              <a:t>Your comments from exit tickets</a:t>
            </a:r>
            <a:endParaRPr sz="3200" b="1" i="1">
              <a:solidFill>
                <a:schemeClr val="dk1"/>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1"/>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Intent vs. Impact</a:t>
            </a:r>
            <a:endParaRPr/>
          </a:p>
        </p:txBody>
      </p:sp>
      <p:sp>
        <p:nvSpPr>
          <p:cNvPr id="701" name="Google Shape;701;p61"/>
          <p:cNvSpPr txBox="1"/>
          <p:nvPr/>
        </p:nvSpPr>
        <p:spPr>
          <a:xfrm>
            <a:off x="594900" y="1903167"/>
            <a:ext cx="8576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p:txBody>
      </p:sp>
      <p:pic>
        <p:nvPicPr>
          <p:cNvPr id="702" name="Google Shape;702;p61"/>
          <p:cNvPicPr preferRelativeResize="0"/>
          <p:nvPr/>
        </p:nvPicPr>
        <p:blipFill rotWithShape="1">
          <a:blip r:embed="rId3">
            <a:alphaModFix/>
          </a:blip>
          <a:srcRect/>
          <a:stretch/>
        </p:blipFill>
        <p:spPr>
          <a:xfrm>
            <a:off x="273100" y="1690492"/>
            <a:ext cx="2633662" cy="1975250"/>
          </a:xfrm>
          <a:prstGeom prst="rect">
            <a:avLst/>
          </a:prstGeom>
          <a:noFill/>
          <a:ln>
            <a:noFill/>
          </a:ln>
        </p:spPr>
      </p:pic>
      <p:sp>
        <p:nvSpPr>
          <p:cNvPr id="703" name="Google Shape;703;p61"/>
          <p:cNvSpPr txBox="1"/>
          <p:nvPr/>
        </p:nvSpPr>
        <p:spPr>
          <a:xfrm>
            <a:off x="3178200" y="1408875"/>
            <a:ext cx="5965800" cy="412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333333"/>
                </a:solidFill>
                <a:highlight>
                  <a:srgbClr val="FFFFFF"/>
                </a:highlight>
                <a:latin typeface="Verdana"/>
                <a:ea typeface="Verdana"/>
                <a:cs typeface="Verdana"/>
                <a:sym typeface="Verdana"/>
              </a:rPr>
              <a:t>“The wake is the results we leave behind. </a:t>
            </a:r>
            <a:r>
              <a:rPr lang="en" sz="2400" b="0" i="1" u="none" strike="noStrike" cap="none">
                <a:solidFill>
                  <a:srgbClr val="333333"/>
                </a:solidFill>
                <a:highlight>
                  <a:srgbClr val="FFFFFF"/>
                </a:highlight>
                <a:latin typeface="Verdana"/>
                <a:ea typeface="Verdana"/>
                <a:cs typeface="Verdana"/>
                <a:sym typeface="Verdana"/>
              </a:rPr>
              <a:t>And the wake doesn’t lie and it doesn’t care about excuses.</a:t>
            </a:r>
            <a:r>
              <a:rPr lang="en" sz="2400" b="0" i="0" u="none" strike="noStrike" cap="none">
                <a:solidFill>
                  <a:srgbClr val="333333"/>
                </a:solidFill>
                <a:highlight>
                  <a:srgbClr val="FFFFFF"/>
                </a:highlight>
                <a:latin typeface="Verdana"/>
                <a:ea typeface="Verdana"/>
                <a:cs typeface="Verdana"/>
                <a:sym typeface="Verdana"/>
              </a:rPr>
              <a:t> It is what it is. No matter what we try to do to explain why, or to justify what the wake is, it still remains. It is what we leave behind and is our record.”                 </a:t>
            </a:r>
            <a:r>
              <a:rPr lang="en" sz="2200" b="0" i="1" u="none" strike="noStrike" cap="none">
                <a:solidFill>
                  <a:srgbClr val="333333"/>
                </a:solidFill>
                <a:highlight>
                  <a:srgbClr val="FFFFFF"/>
                </a:highlight>
                <a:latin typeface="Verdana"/>
                <a:ea typeface="Verdana"/>
                <a:cs typeface="Verdana"/>
                <a:sym typeface="Verdana"/>
              </a:rPr>
              <a:t>Dr. Henry Cloud</a:t>
            </a:r>
            <a:endParaRPr sz="2200" b="0" i="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p:txBody>
      </p:sp>
      <p:sp>
        <p:nvSpPr>
          <p:cNvPr id="704" name="Google Shape;704;p61"/>
          <p:cNvSpPr txBox="1"/>
          <p:nvPr/>
        </p:nvSpPr>
        <p:spPr>
          <a:xfrm>
            <a:off x="160225" y="4506025"/>
            <a:ext cx="8774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1" u="none" strike="noStrike" cap="none">
                <a:solidFill>
                  <a:schemeClr val="dk1"/>
                </a:solidFill>
                <a:latin typeface="Verdana"/>
                <a:ea typeface="Verdana"/>
                <a:cs typeface="Verdana"/>
                <a:sym typeface="Verdana"/>
              </a:rPr>
              <a:t>What are some team procedures and processes to help with intent vs. impact?</a:t>
            </a:r>
            <a:endParaRPr sz="3200" b="0" i="1" u="none" strike="noStrike" cap="none">
              <a:solidFill>
                <a:schemeClr val="dk1"/>
              </a:solidFill>
              <a:latin typeface="Verdana"/>
              <a:ea typeface="Verdana"/>
              <a:cs typeface="Verdana"/>
              <a:sym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328f0cc80ce_0_13"/>
          <p:cNvSpPr txBox="1">
            <a:spLocks noGrp="1"/>
          </p:cNvSpPr>
          <p:nvPr>
            <p:ph type="title"/>
          </p:nvPr>
        </p:nvSpPr>
        <p:spPr>
          <a:xfrm>
            <a:off x="914400" y="227542"/>
            <a:ext cx="2981700" cy="9684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br>
              <a:rPr lang="en" sz="2300" b="0" u="none" strike="noStrike" cap="none">
                <a:latin typeface="Verdana"/>
                <a:ea typeface="Verdana"/>
                <a:cs typeface="Verdana"/>
                <a:sym typeface="Verdana"/>
              </a:rPr>
            </a:br>
            <a:br>
              <a:rPr lang="en" sz="2300" b="0" u="none" strike="noStrike" cap="none">
                <a:latin typeface="Verdana"/>
                <a:ea typeface="Verdana"/>
                <a:cs typeface="Verdana"/>
                <a:sym typeface="Verdana"/>
              </a:rPr>
            </a:br>
            <a:r>
              <a:rPr lang="en" sz="2300" b="0" u="none" strike="noStrike" cap="none">
                <a:latin typeface="Verdana"/>
                <a:ea typeface="Verdana"/>
                <a:cs typeface="Verdana"/>
                <a:sym typeface="Verdana"/>
              </a:rPr>
              <a:t>What do you bring to the table? </a:t>
            </a:r>
            <a:br>
              <a:rPr lang="en" sz="2300" b="0" u="none" strike="noStrike" cap="none">
                <a:solidFill>
                  <a:schemeClr val="lt1"/>
                </a:solidFill>
                <a:latin typeface="Verdana"/>
                <a:ea typeface="Verdana"/>
                <a:cs typeface="Verdana"/>
                <a:sym typeface="Verdana"/>
              </a:rPr>
            </a:br>
            <a:r>
              <a:rPr lang="en" sz="2300" b="0" u="none" strike="noStrike" cap="none">
                <a:solidFill>
                  <a:schemeClr val="lt1"/>
                </a:solidFill>
                <a:latin typeface="Verdana"/>
                <a:ea typeface="Verdana"/>
                <a:cs typeface="Verdana"/>
                <a:sym typeface="Verdana"/>
              </a:rPr>
              <a:t> Coaching</a:t>
            </a:r>
            <a:br>
              <a:rPr lang="en" sz="2300" b="0" u="none" strike="noStrike" cap="none">
                <a:solidFill>
                  <a:schemeClr val="lt1"/>
                </a:solidFill>
                <a:latin typeface="Verdana"/>
                <a:ea typeface="Verdana"/>
                <a:cs typeface="Verdana"/>
                <a:sym typeface="Verdana"/>
              </a:rPr>
            </a:br>
            <a:endParaRPr sz="2300"/>
          </a:p>
        </p:txBody>
      </p:sp>
      <p:sp>
        <p:nvSpPr>
          <p:cNvPr id="710" name="Google Shape;710;g328f0cc80ce_0_13"/>
          <p:cNvSpPr txBox="1"/>
          <p:nvPr/>
        </p:nvSpPr>
        <p:spPr>
          <a:xfrm>
            <a:off x="457200" y="1195917"/>
            <a:ext cx="3438900" cy="3760800"/>
          </a:xfrm>
          <a:prstGeom prst="rect">
            <a:avLst/>
          </a:prstGeom>
          <a:solidFill>
            <a:srgbClr val="003369">
              <a:alpha val="72550"/>
            </a:srgbClr>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700"/>
              <a:buFont typeface="Verdana"/>
              <a:buNone/>
            </a:pPr>
            <a:endParaRPr sz="2300" b="0" i="0" u="none" strike="noStrike" cap="none">
              <a:solidFill>
                <a:schemeClr val="lt1"/>
              </a:solidFill>
              <a:latin typeface="Verdana"/>
              <a:ea typeface="Verdana"/>
              <a:cs typeface="Verdana"/>
              <a:sym typeface="Verdana"/>
            </a:endParaRPr>
          </a:p>
          <a:p>
            <a:pPr marL="0" marR="0" lvl="0" indent="0" algn="l" rtl="0">
              <a:lnSpc>
                <a:spcPct val="90000"/>
              </a:lnSpc>
              <a:spcBef>
                <a:spcPts val="1000"/>
              </a:spcBef>
              <a:spcAft>
                <a:spcPts val="0"/>
              </a:spcAft>
              <a:buClr>
                <a:schemeClr val="lt1"/>
              </a:buClr>
              <a:buSzPts val="1700"/>
              <a:buFont typeface="Verdana"/>
              <a:buNone/>
            </a:pPr>
            <a:r>
              <a:rPr lang="en" sz="2300" b="0" i="0" u="none" strike="noStrike" cap="none">
                <a:solidFill>
                  <a:schemeClr val="lt1"/>
                </a:solidFill>
                <a:latin typeface="Verdana"/>
                <a:ea typeface="Verdana"/>
                <a:cs typeface="Verdana"/>
                <a:sym typeface="Verdana"/>
              </a:rPr>
              <a:t>Utilize effective communication and other coaching techniques to impact systems change. </a:t>
            </a:r>
            <a:endParaRPr sz="24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lt1"/>
              </a:buClr>
              <a:buSzPts val="1700"/>
              <a:buFont typeface="Verdana"/>
              <a:buNone/>
            </a:pPr>
            <a:r>
              <a:rPr lang="en" sz="2300" b="0" i="0" u="none" strike="noStrike" cap="none">
                <a:solidFill>
                  <a:schemeClr val="lt1"/>
                </a:solidFill>
                <a:latin typeface="Verdana"/>
                <a:ea typeface="Verdana"/>
                <a:cs typeface="Verdana"/>
                <a:sym typeface="Verdana"/>
              </a:rPr>
              <a:t>Giving and receiving feedback; navigating conflict with healthy outcomes </a:t>
            </a:r>
            <a:endParaRPr sz="24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700"/>
              <a:buFont typeface="Verdana"/>
              <a:buNone/>
            </a:pPr>
            <a:endParaRPr sz="2300" b="0" i="0" u="none" strike="noStrike" cap="none">
              <a:solidFill>
                <a:schemeClr val="lt1"/>
              </a:solidFill>
              <a:latin typeface="Verdana"/>
              <a:ea typeface="Verdana"/>
              <a:cs typeface="Verdana"/>
              <a:sym typeface="Verdana"/>
            </a:endParaRPr>
          </a:p>
        </p:txBody>
      </p:sp>
      <p:grpSp>
        <p:nvGrpSpPr>
          <p:cNvPr id="711" name="Google Shape;711;g328f0cc80ce_0_13"/>
          <p:cNvGrpSpPr/>
          <p:nvPr/>
        </p:nvGrpSpPr>
        <p:grpSpPr>
          <a:xfrm>
            <a:off x="4172125" y="406960"/>
            <a:ext cx="4514656" cy="4528452"/>
            <a:chOff x="0" y="25763"/>
            <a:chExt cx="5111703" cy="5623311"/>
          </a:xfrm>
        </p:grpSpPr>
        <p:sp>
          <p:nvSpPr>
            <p:cNvPr id="712" name="Google Shape;712;g328f0cc80ce_0_13"/>
            <p:cNvSpPr/>
            <p:nvPr/>
          </p:nvSpPr>
          <p:spPr>
            <a:xfrm>
              <a:off x="0" y="25763"/>
              <a:ext cx="5111700" cy="2741100"/>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500" b="0" i="0" u="none" strike="noStrike" cap="none">
                <a:solidFill>
                  <a:schemeClr val="dk1"/>
                </a:solidFill>
                <a:latin typeface="Verdana"/>
                <a:ea typeface="Verdana"/>
                <a:cs typeface="Verdana"/>
                <a:sym typeface="Verdana"/>
              </a:endParaRPr>
            </a:p>
          </p:txBody>
        </p:sp>
        <p:sp>
          <p:nvSpPr>
            <p:cNvPr id="713" name="Google Shape;713;g328f0cc80ce_0_13"/>
            <p:cNvSpPr txBox="1"/>
            <p:nvPr/>
          </p:nvSpPr>
          <p:spPr>
            <a:xfrm>
              <a:off x="133803" y="261715"/>
              <a:ext cx="4977900" cy="2269200"/>
            </a:xfrm>
            <a:prstGeom prst="rect">
              <a:avLst/>
            </a:prstGeom>
            <a:noFill/>
            <a:ln>
              <a:noFill/>
            </a:ln>
          </p:spPr>
          <p:txBody>
            <a:bodyPr spcFirstLastPara="1" wrap="square" lIns="186675" tIns="186675" rIns="186675" bIns="18667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200" b="0" i="0" u="none" strike="noStrike" cap="none">
                  <a:solidFill>
                    <a:schemeClr val="lt1"/>
                  </a:solidFill>
                  <a:latin typeface="Verdana"/>
                  <a:ea typeface="Verdana"/>
                  <a:cs typeface="Verdana"/>
                  <a:sym typeface="Verdana"/>
                </a:rPr>
                <a:t>Systems Change Requires…</a:t>
              </a:r>
              <a:endParaRPr sz="4200" b="0" i="0" u="none" strike="noStrike" cap="none">
                <a:solidFill>
                  <a:schemeClr val="lt1"/>
                </a:solidFill>
                <a:latin typeface="Verdana"/>
                <a:ea typeface="Verdana"/>
                <a:cs typeface="Verdana"/>
                <a:sym typeface="Verdana"/>
              </a:endParaRPr>
            </a:p>
          </p:txBody>
        </p:sp>
        <p:sp>
          <p:nvSpPr>
            <p:cNvPr id="714" name="Google Shape;714;g328f0cc80ce_0_13"/>
            <p:cNvSpPr/>
            <p:nvPr/>
          </p:nvSpPr>
          <p:spPr>
            <a:xfrm>
              <a:off x="0" y="2907974"/>
              <a:ext cx="5111700" cy="2741100"/>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500" b="0" i="0" u="none" strike="noStrike" cap="none">
                <a:solidFill>
                  <a:schemeClr val="dk1"/>
                </a:solidFill>
                <a:latin typeface="Verdana"/>
                <a:ea typeface="Verdana"/>
                <a:cs typeface="Verdana"/>
                <a:sym typeface="Verdana"/>
              </a:endParaRPr>
            </a:p>
          </p:txBody>
        </p:sp>
        <p:sp>
          <p:nvSpPr>
            <p:cNvPr id="715" name="Google Shape;715;g328f0cc80ce_0_13"/>
            <p:cNvSpPr txBox="1"/>
            <p:nvPr/>
          </p:nvSpPr>
          <p:spPr>
            <a:xfrm>
              <a:off x="133809" y="3041783"/>
              <a:ext cx="4844100" cy="2473500"/>
            </a:xfrm>
            <a:prstGeom prst="rect">
              <a:avLst/>
            </a:prstGeom>
            <a:noFill/>
            <a:ln>
              <a:noFill/>
            </a:ln>
          </p:spPr>
          <p:txBody>
            <a:bodyPr spcFirstLastPara="1" wrap="square" lIns="186675" tIns="186675" rIns="186675" bIns="186675" anchor="ctr" anchorCtr="0">
              <a:noAutofit/>
            </a:bodyPr>
            <a:lstStyle/>
            <a:p>
              <a:pPr marL="0" marR="0" lvl="0" indent="0" algn="l" rtl="0">
                <a:lnSpc>
                  <a:spcPct val="90000"/>
                </a:lnSpc>
                <a:spcBef>
                  <a:spcPts val="0"/>
                </a:spcBef>
                <a:spcAft>
                  <a:spcPts val="0"/>
                </a:spcAft>
                <a:buClr>
                  <a:schemeClr val="lt1"/>
                </a:buClr>
                <a:buSzPts val="4900"/>
                <a:buFont typeface="Calibri"/>
                <a:buNone/>
              </a:pPr>
              <a:r>
                <a:rPr lang="en" sz="4600" b="0" i="0" u="none" strike="noStrike" cap="none">
                  <a:solidFill>
                    <a:schemeClr val="lt1"/>
                  </a:solidFill>
                  <a:latin typeface="Verdana"/>
                  <a:ea typeface="Verdana"/>
                  <a:cs typeface="Verdana"/>
                  <a:sym typeface="Verdana"/>
                </a:rPr>
                <a:t> </a:t>
              </a:r>
              <a:r>
                <a:rPr lang="en" sz="3700" b="0" i="0" u="none" strike="noStrike" cap="none">
                  <a:solidFill>
                    <a:schemeClr val="lt1"/>
                  </a:solidFill>
                  <a:latin typeface="Verdana"/>
                  <a:ea typeface="Verdana"/>
                  <a:cs typeface="Verdana"/>
                  <a:sym typeface="Verdana"/>
                </a:rPr>
                <a:t>Aligning Communication &amp; Coaching</a:t>
              </a:r>
              <a:endParaRPr sz="3700" b="0" i="0" u="none" strike="noStrike" cap="none">
                <a:solidFill>
                  <a:schemeClr val="lt1"/>
                </a:solidFill>
                <a:latin typeface="Verdana"/>
                <a:ea typeface="Verdana"/>
                <a:cs typeface="Verdana"/>
                <a:sym typeface="Verdana"/>
              </a:endParaRPr>
            </a:p>
          </p:txBody>
        </p:sp>
      </p:grpSp>
      <p:sp>
        <p:nvSpPr>
          <p:cNvPr id="716" name="Google Shape;716;g328f0cc80ce_0_13"/>
          <p:cNvSpPr txBox="1"/>
          <p:nvPr/>
        </p:nvSpPr>
        <p:spPr>
          <a:xfrm>
            <a:off x="457200" y="5150750"/>
            <a:ext cx="83619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Verdana"/>
                <a:ea typeface="Verdana"/>
                <a:cs typeface="Verdana"/>
                <a:sym typeface="Verdana"/>
              </a:rPr>
              <a:t>Handout</a:t>
            </a:r>
            <a:endParaRPr sz="3200" b="0" i="0" u="none" strike="noStrike" cap="none">
              <a:solidFill>
                <a:schemeClr val="dk1"/>
              </a:solidFill>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ae81711785_0_0"/>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800"/>
              <a:buFont typeface="Verdana"/>
              <a:buNone/>
            </a:pPr>
            <a:r>
              <a:rPr lang="en">
                <a:latin typeface="Verdana"/>
                <a:ea typeface="Verdana"/>
                <a:cs typeface="Verdana"/>
                <a:sym typeface="Verdana"/>
              </a:rPr>
              <a:t> YOU </a:t>
            </a:r>
            <a:r>
              <a:rPr lang="en"/>
              <a:t>set the tone!</a:t>
            </a:r>
            <a:endParaRPr/>
          </a:p>
        </p:txBody>
      </p:sp>
      <p:sp>
        <p:nvSpPr>
          <p:cNvPr id="722" name="Google Shape;722;g2ae81711785_0_0"/>
          <p:cNvSpPr txBox="1"/>
          <p:nvPr/>
        </p:nvSpPr>
        <p:spPr>
          <a:xfrm>
            <a:off x="278775" y="1560175"/>
            <a:ext cx="4039200" cy="34236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Verdana"/>
              <a:buNone/>
            </a:pPr>
            <a:r>
              <a:rPr lang="en" sz="2800" b="0" i="0" u="none" strike="noStrike" cap="none">
                <a:solidFill>
                  <a:schemeClr val="dk1"/>
                </a:solidFill>
                <a:highlight>
                  <a:schemeClr val="lt1"/>
                </a:highlight>
                <a:latin typeface="Verdana"/>
                <a:ea typeface="Verdana"/>
                <a:cs typeface="Verdana"/>
                <a:sym typeface="Verdana"/>
              </a:rPr>
              <a:t>  </a:t>
            </a:r>
            <a:r>
              <a:rPr lang="en" sz="8323" b="0" i="0" u="none" strike="noStrike" cap="none">
                <a:solidFill>
                  <a:schemeClr val="dk1"/>
                </a:solidFill>
                <a:highlight>
                  <a:schemeClr val="lt1"/>
                </a:highlight>
                <a:latin typeface="Verdana"/>
                <a:ea typeface="Verdana"/>
                <a:cs typeface="Verdana"/>
                <a:sym typeface="Verdana"/>
              </a:rPr>
              <a:t>      </a:t>
            </a:r>
            <a:endParaRPr sz="8323" b="0" i="0" u="none" strike="noStrike" cap="none">
              <a:solidFill>
                <a:schemeClr val="dk1"/>
              </a:solidFill>
              <a:latin typeface="Verdana"/>
              <a:ea typeface="Verdana"/>
              <a:cs typeface="Verdana"/>
              <a:sym typeface="Verdana"/>
            </a:endParaRPr>
          </a:p>
          <a:p>
            <a:pPr marL="0" marR="0" lvl="0" indent="0" algn="l" rtl="0">
              <a:lnSpc>
                <a:spcPct val="90000"/>
              </a:lnSpc>
              <a:spcBef>
                <a:spcPts val="600"/>
              </a:spcBef>
              <a:spcAft>
                <a:spcPts val="0"/>
              </a:spcAft>
              <a:buClr>
                <a:schemeClr val="dk1"/>
              </a:buClr>
              <a:buSzPct val="29165"/>
              <a:buFont typeface="Verdana"/>
              <a:buNone/>
            </a:pPr>
            <a:r>
              <a:rPr lang="en" sz="9600" b="0" i="0" u="none" strike="noStrike" cap="none">
                <a:solidFill>
                  <a:schemeClr val="dk1"/>
                </a:solidFill>
                <a:highlight>
                  <a:schemeClr val="lt1"/>
                </a:highlight>
                <a:latin typeface="Verdana"/>
                <a:ea typeface="Verdana"/>
                <a:cs typeface="Verdana"/>
                <a:sym typeface="Verdana"/>
              </a:rPr>
              <a:t>What do you bring to the teaming table?</a:t>
            </a:r>
            <a:endParaRPr sz="9600" b="0" i="0" u="none" strike="noStrike" cap="none">
              <a:solidFill>
                <a:schemeClr val="dk1"/>
              </a:solidFill>
              <a:highlight>
                <a:schemeClr val="lt1"/>
              </a:highlight>
              <a:latin typeface="Verdana"/>
              <a:ea typeface="Verdana"/>
              <a:cs typeface="Verdana"/>
              <a:sym typeface="Verdana"/>
            </a:endParaRPr>
          </a:p>
          <a:p>
            <a:pPr marL="0" marR="0" lvl="0" indent="0" algn="l" rtl="0">
              <a:lnSpc>
                <a:spcPct val="90000"/>
              </a:lnSpc>
              <a:spcBef>
                <a:spcPts val="600"/>
              </a:spcBef>
              <a:spcAft>
                <a:spcPts val="0"/>
              </a:spcAft>
              <a:buClr>
                <a:schemeClr val="dk1"/>
              </a:buClr>
              <a:buSzPct val="29165"/>
              <a:buFont typeface="Verdana"/>
              <a:buNone/>
            </a:pPr>
            <a:endParaRPr sz="9600" b="0" i="0" u="none" strike="noStrike" cap="none">
              <a:solidFill>
                <a:schemeClr val="dk1"/>
              </a:solidFill>
              <a:highlight>
                <a:schemeClr val="lt1"/>
              </a:highlight>
              <a:latin typeface="Verdana"/>
              <a:ea typeface="Verdana"/>
              <a:cs typeface="Verdana"/>
              <a:sym typeface="Verdana"/>
            </a:endParaRPr>
          </a:p>
          <a:p>
            <a:pPr marL="0" marR="0" lvl="0" indent="0" algn="l" rtl="0">
              <a:lnSpc>
                <a:spcPct val="90000"/>
              </a:lnSpc>
              <a:spcBef>
                <a:spcPts val="600"/>
              </a:spcBef>
              <a:spcAft>
                <a:spcPts val="0"/>
              </a:spcAft>
              <a:buClr>
                <a:schemeClr val="dk1"/>
              </a:buClr>
              <a:buSzPct val="29165"/>
              <a:buFont typeface="Verdana"/>
              <a:buNone/>
            </a:pPr>
            <a:endParaRPr sz="9600" b="0" i="0" u="none" strike="noStrike" cap="none">
              <a:solidFill>
                <a:schemeClr val="dk1"/>
              </a:solidFill>
              <a:highlight>
                <a:schemeClr val="lt1"/>
              </a:highlight>
              <a:latin typeface="Verdana"/>
              <a:ea typeface="Verdana"/>
              <a:cs typeface="Verdana"/>
              <a:sym typeface="Verdana"/>
            </a:endParaRPr>
          </a:p>
          <a:p>
            <a:pPr marL="0" marR="0" lvl="0" indent="0" algn="l" rtl="0">
              <a:lnSpc>
                <a:spcPct val="90000"/>
              </a:lnSpc>
              <a:spcBef>
                <a:spcPts val="600"/>
              </a:spcBef>
              <a:spcAft>
                <a:spcPts val="0"/>
              </a:spcAft>
              <a:buClr>
                <a:schemeClr val="dk1"/>
              </a:buClr>
              <a:buSzPct val="29165"/>
              <a:buFont typeface="Verdana"/>
              <a:buNone/>
            </a:pPr>
            <a:r>
              <a:rPr lang="en" sz="9600" b="0" i="0" u="none" strike="noStrike" cap="none">
                <a:solidFill>
                  <a:schemeClr val="dk1"/>
                </a:solidFill>
                <a:highlight>
                  <a:schemeClr val="lt1"/>
                </a:highlight>
                <a:latin typeface="Verdana"/>
                <a:ea typeface="Verdana"/>
                <a:cs typeface="Verdana"/>
                <a:sym typeface="Verdana"/>
              </a:rPr>
              <a:t>Take a moment, before you go to fill out the assessment on pages 299 - 303 from your book.</a:t>
            </a:r>
            <a:endParaRPr sz="8323" b="0" i="0" u="none" strike="noStrike" cap="none">
              <a:solidFill>
                <a:schemeClr val="dk1"/>
              </a:solidFill>
              <a:highlight>
                <a:schemeClr val="lt1"/>
              </a:highlight>
              <a:latin typeface="Verdana"/>
              <a:ea typeface="Verdana"/>
              <a:cs typeface="Verdana"/>
              <a:sym typeface="Verdana"/>
            </a:endParaRPr>
          </a:p>
          <a:p>
            <a:pPr marL="0" marR="0" lvl="0" indent="0" algn="l" rtl="0">
              <a:lnSpc>
                <a:spcPct val="90000"/>
              </a:lnSpc>
              <a:spcBef>
                <a:spcPts val="600"/>
              </a:spcBef>
              <a:spcAft>
                <a:spcPts val="600"/>
              </a:spcAft>
              <a:buClr>
                <a:schemeClr val="dk1"/>
              </a:buClr>
              <a:buSzPct val="100000"/>
              <a:buFont typeface="Verdana"/>
              <a:buNone/>
            </a:pPr>
            <a:endParaRPr sz="2800" b="0" i="0" u="none" strike="noStrike" cap="none">
              <a:solidFill>
                <a:schemeClr val="dk1"/>
              </a:solidFill>
              <a:highlight>
                <a:srgbClr val="FFFFFF"/>
              </a:highlight>
              <a:latin typeface="Verdana"/>
              <a:ea typeface="Verdana"/>
              <a:cs typeface="Verdana"/>
              <a:sym typeface="Verdana"/>
            </a:endParaRPr>
          </a:p>
        </p:txBody>
      </p:sp>
      <p:pic>
        <p:nvPicPr>
          <p:cNvPr id="723" name="Google Shape;723;g2ae81711785_0_0" descr="Woman seated at wood table strewn with papers, glasses of water, and mugs, with chalk diagrams on blackboard on wall"/>
          <p:cNvPicPr preferRelativeResize="0"/>
          <p:nvPr/>
        </p:nvPicPr>
        <p:blipFill rotWithShape="1">
          <a:blip r:embed="rId3">
            <a:alphaModFix/>
          </a:blip>
          <a:srcRect/>
          <a:stretch/>
        </p:blipFill>
        <p:spPr>
          <a:xfrm>
            <a:off x="4834825" y="1253100"/>
            <a:ext cx="3460854" cy="2873164"/>
          </a:xfrm>
          <a:prstGeom prst="rect">
            <a:avLst/>
          </a:prstGeom>
          <a:noFill/>
          <a:ln>
            <a:noFill/>
          </a:ln>
        </p:spPr>
      </p:pic>
      <p:sp>
        <p:nvSpPr>
          <p:cNvPr id="724" name="Google Shape;724;g2ae81711785_0_0"/>
          <p:cNvSpPr txBox="1"/>
          <p:nvPr/>
        </p:nvSpPr>
        <p:spPr>
          <a:xfrm>
            <a:off x="4572000" y="4212875"/>
            <a:ext cx="44499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1" u="none" strike="noStrike" cap="none">
                <a:solidFill>
                  <a:schemeClr val="dk1"/>
                </a:solidFill>
                <a:latin typeface="Verdana"/>
                <a:ea typeface="Verdana"/>
                <a:cs typeface="Verdana"/>
                <a:sym typeface="Verdana"/>
              </a:rPr>
              <a:t>If you’ve completed before, either review or feel free to take the assessment again.</a:t>
            </a:r>
            <a:endParaRPr sz="2400" b="0" i="1" u="none" strike="noStrike" cap="none">
              <a:solidFill>
                <a:schemeClr val="dk1"/>
              </a:solidFill>
              <a:latin typeface="Verdana"/>
              <a:ea typeface="Verdana"/>
              <a:cs typeface="Verdana"/>
              <a:sym typeface="Verdana"/>
            </a:endParaRPr>
          </a:p>
        </p:txBody>
      </p:sp>
      <p:pic>
        <p:nvPicPr>
          <p:cNvPr id="725" name="Google Shape;725;g2ae81711785_0_0"/>
          <p:cNvPicPr preferRelativeResize="0"/>
          <p:nvPr/>
        </p:nvPicPr>
        <p:blipFill rotWithShape="1">
          <a:blip r:embed="rId4">
            <a:alphaModFix/>
          </a:blip>
          <a:srcRect/>
          <a:stretch/>
        </p:blipFill>
        <p:spPr>
          <a:xfrm>
            <a:off x="0" y="4762500"/>
            <a:ext cx="952500" cy="95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2d27be69e9_0_1"/>
          <p:cNvSpPr txBox="1">
            <a:spLocks noGrp="1"/>
          </p:cNvSpPr>
          <p:nvPr>
            <p:ph type="title"/>
          </p:nvPr>
        </p:nvSpPr>
        <p:spPr>
          <a:xfrm>
            <a:off x="628650" y="304271"/>
            <a:ext cx="7886700" cy="1104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SCI 101 Evaluation Data</a:t>
            </a:r>
            <a:endParaRPr/>
          </a:p>
        </p:txBody>
      </p:sp>
      <p:sp>
        <p:nvSpPr>
          <p:cNvPr id="179" name="Google Shape;179;g32d27be69e9_0_1"/>
          <p:cNvSpPr txBox="1"/>
          <p:nvPr/>
        </p:nvSpPr>
        <p:spPr>
          <a:xfrm>
            <a:off x="664125" y="1642825"/>
            <a:ext cx="77772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Verdana"/>
                <a:ea typeface="Verdana"/>
                <a:cs typeface="Verdana"/>
                <a:sym typeface="Verdana"/>
              </a:rPr>
              <a:t>64% strongly agree that the content aligned with their division’s standards or goals.</a:t>
            </a:r>
            <a:endParaRPr sz="1600">
              <a:solidFill>
                <a:schemeClr val="dk1"/>
              </a:solidFill>
              <a:latin typeface="Verdana"/>
              <a:ea typeface="Verdana"/>
              <a:cs typeface="Verdana"/>
              <a:sym typeface="Verdana"/>
            </a:endParaRPr>
          </a:p>
          <a:p>
            <a:pPr marL="0" lvl="0" indent="0" algn="l" rtl="0">
              <a:spcBef>
                <a:spcPts val="0"/>
              </a:spcBef>
              <a:spcAft>
                <a:spcPts val="0"/>
              </a:spcAft>
              <a:buNone/>
            </a:pPr>
            <a:endParaRPr sz="1600">
              <a:solidFill>
                <a:schemeClr val="dk1"/>
              </a:solidFill>
              <a:latin typeface="Verdana"/>
              <a:ea typeface="Verdana"/>
              <a:cs typeface="Verdana"/>
              <a:sym typeface="Verdana"/>
            </a:endParaRPr>
          </a:p>
          <a:p>
            <a:pPr marL="0" lvl="0" indent="0" algn="l" rtl="0">
              <a:spcBef>
                <a:spcPts val="0"/>
              </a:spcBef>
              <a:spcAft>
                <a:spcPts val="0"/>
              </a:spcAft>
              <a:buNone/>
            </a:pPr>
            <a:r>
              <a:rPr lang="en" sz="1600">
                <a:solidFill>
                  <a:schemeClr val="dk1"/>
                </a:solidFill>
                <a:latin typeface="Verdana"/>
                <a:ea typeface="Verdana"/>
                <a:cs typeface="Verdana"/>
                <a:sym typeface="Verdana"/>
              </a:rPr>
              <a:t>41% strongly agree and 56% agree that as a result of attending, their knowledge of MTSS improved.</a:t>
            </a:r>
            <a:endParaRPr sz="1600">
              <a:solidFill>
                <a:schemeClr val="dk1"/>
              </a:solidFill>
              <a:latin typeface="Verdana"/>
              <a:ea typeface="Verdana"/>
              <a:cs typeface="Verdana"/>
              <a:sym typeface="Verdana"/>
            </a:endParaRPr>
          </a:p>
          <a:p>
            <a:pPr marL="0" lvl="0" indent="0" algn="l" rtl="0">
              <a:spcBef>
                <a:spcPts val="0"/>
              </a:spcBef>
              <a:spcAft>
                <a:spcPts val="0"/>
              </a:spcAft>
              <a:buNone/>
            </a:pPr>
            <a:endParaRPr sz="1600">
              <a:solidFill>
                <a:schemeClr val="dk1"/>
              </a:solidFill>
              <a:latin typeface="Verdana"/>
              <a:ea typeface="Verdana"/>
              <a:cs typeface="Verdana"/>
              <a:sym typeface="Verdana"/>
            </a:endParaRPr>
          </a:p>
          <a:p>
            <a:pPr marL="0" lvl="0" indent="0" algn="l" rtl="0">
              <a:spcBef>
                <a:spcPts val="0"/>
              </a:spcBef>
              <a:spcAft>
                <a:spcPts val="0"/>
              </a:spcAft>
              <a:buNone/>
            </a:pPr>
            <a:r>
              <a:rPr lang="en" sz="1600">
                <a:solidFill>
                  <a:schemeClr val="dk1"/>
                </a:solidFill>
                <a:latin typeface="Verdana"/>
                <a:ea typeface="Verdana"/>
                <a:cs typeface="Verdana"/>
                <a:sym typeface="Verdana"/>
              </a:rPr>
              <a:t>44% strongly agree and 54% agree that as a result of attending, they have developed an awareness of Virginia’s six core components of MTSS.</a:t>
            </a:r>
            <a:endParaRPr sz="1600">
              <a:solidFill>
                <a:schemeClr val="dk1"/>
              </a:solidFill>
              <a:latin typeface="Verdana"/>
              <a:ea typeface="Verdana"/>
              <a:cs typeface="Verdana"/>
              <a:sym typeface="Verdana"/>
            </a:endParaRPr>
          </a:p>
          <a:p>
            <a:pPr marL="0" lvl="0" indent="0" algn="l" rtl="0">
              <a:spcBef>
                <a:spcPts val="0"/>
              </a:spcBef>
              <a:spcAft>
                <a:spcPts val="0"/>
              </a:spcAft>
              <a:buNone/>
            </a:pPr>
            <a:endParaRPr sz="1600">
              <a:solidFill>
                <a:schemeClr val="dk1"/>
              </a:solidFill>
              <a:latin typeface="Verdana"/>
              <a:ea typeface="Verdana"/>
              <a:cs typeface="Verdana"/>
              <a:sym typeface="Verdana"/>
            </a:endParaRPr>
          </a:p>
          <a:p>
            <a:pPr marL="0" lvl="0" indent="0" algn="l" rtl="0">
              <a:spcBef>
                <a:spcPts val="0"/>
              </a:spcBef>
              <a:spcAft>
                <a:spcPts val="0"/>
              </a:spcAft>
              <a:buNone/>
            </a:pPr>
            <a:r>
              <a:rPr lang="en" sz="1600">
                <a:solidFill>
                  <a:schemeClr val="dk1"/>
                </a:solidFill>
                <a:latin typeface="Verdana"/>
                <a:ea typeface="Verdana"/>
                <a:cs typeface="Verdana"/>
                <a:sym typeface="Verdana"/>
              </a:rPr>
              <a:t>28% strongly agree and 70% agree that as a result of attending, they are able to apply the lens of coaching to the Aligned Organizational Structure VTSS component.</a:t>
            </a:r>
            <a:endParaRPr sz="1600">
              <a:solidFill>
                <a:schemeClr val="dk1"/>
              </a:solidFill>
              <a:latin typeface="Verdana"/>
              <a:ea typeface="Verdana"/>
              <a:cs typeface="Verdana"/>
              <a:sym typeface="Verdana"/>
            </a:endParaRPr>
          </a:p>
          <a:p>
            <a:pPr marL="0" lvl="0" indent="0" algn="l" rtl="0">
              <a:spcBef>
                <a:spcPts val="0"/>
              </a:spcBef>
              <a:spcAft>
                <a:spcPts val="0"/>
              </a:spcAft>
              <a:buNone/>
            </a:pPr>
            <a:endParaRPr sz="1600">
              <a:solidFill>
                <a:schemeClr val="dk1"/>
              </a:solidFill>
              <a:latin typeface="Verdana"/>
              <a:ea typeface="Verdana"/>
              <a:cs typeface="Verdana"/>
              <a:sym typeface="Verdana"/>
            </a:endParaRPr>
          </a:p>
          <a:p>
            <a:pPr marL="0" lvl="0" indent="0" algn="l" rtl="0">
              <a:spcBef>
                <a:spcPts val="0"/>
              </a:spcBef>
              <a:spcAft>
                <a:spcPts val="0"/>
              </a:spcAft>
              <a:buNone/>
            </a:pPr>
            <a:r>
              <a:rPr lang="en" sz="1600">
                <a:solidFill>
                  <a:schemeClr val="dk1"/>
                </a:solidFill>
                <a:latin typeface="Verdana"/>
                <a:ea typeface="Verdana"/>
                <a:cs typeface="Verdana"/>
                <a:sym typeface="Verdana"/>
              </a:rPr>
              <a:t>Communication skills and active listening were highest scored as ideas that are hoped to be applied  to daily practice.</a:t>
            </a:r>
            <a:endParaRPr sz="1600">
              <a:solidFill>
                <a:schemeClr val="dk1"/>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g31002d60a2b_0_315"/>
          <p:cNvPicPr preferRelativeResize="0"/>
          <p:nvPr/>
        </p:nvPicPr>
        <p:blipFill rotWithShape="1">
          <a:blip r:embed="rId3">
            <a:alphaModFix/>
          </a:blip>
          <a:srcRect/>
          <a:stretch/>
        </p:blipFill>
        <p:spPr>
          <a:xfrm>
            <a:off x="377575" y="3440500"/>
            <a:ext cx="8548349" cy="1663847"/>
          </a:xfrm>
          <a:prstGeom prst="rect">
            <a:avLst/>
          </a:prstGeom>
          <a:noFill/>
          <a:ln>
            <a:noFill/>
          </a:ln>
        </p:spPr>
      </p:pic>
      <p:pic>
        <p:nvPicPr>
          <p:cNvPr id="732" name="Google Shape;732;g31002d60a2b_0_315"/>
          <p:cNvPicPr preferRelativeResize="0"/>
          <p:nvPr/>
        </p:nvPicPr>
        <p:blipFill rotWithShape="1">
          <a:blip r:embed="rId4">
            <a:alphaModFix/>
          </a:blip>
          <a:srcRect/>
          <a:stretch/>
        </p:blipFill>
        <p:spPr>
          <a:xfrm>
            <a:off x="297813" y="1017038"/>
            <a:ext cx="8548374" cy="2423450"/>
          </a:xfrm>
          <a:prstGeom prst="rect">
            <a:avLst/>
          </a:prstGeom>
          <a:noFill/>
          <a:ln>
            <a:noFill/>
          </a:ln>
        </p:spPr>
      </p:pic>
      <p:sp>
        <p:nvSpPr>
          <p:cNvPr id="733" name="Google Shape;733;g31002d60a2b_0_315"/>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Performance Feedback </a:t>
            </a:r>
            <a:endParaRPr/>
          </a:p>
        </p:txBody>
      </p:sp>
      <p:sp>
        <p:nvSpPr>
          <p:cNvPr id="734" name="Google Shape;734;g31002d60a2b_0_315"/>
          <p:cNvSpPr txBox="1"/>
          <p:nvPr/>
        </p:nvSpPr>
        <p:spPr>
          <a:xfrm>
            <a:off x="1644975" y="5104350"/>
            <a:ext cx="6105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i="1" u="sng">
                <a:solidFill>
                  <a:schemeClr val="hlink"/>
                </a:solidFill>
                <a:latin typeface="Verdana"/>
                <a:ea typeface="Verdana"/>
                <a:cs typeface="Verdana"/>
                <a:sym typeface="Verdana"/>
                <a:hlinkClick r:id="rId5"/>
              </a:rPr>
              <a:t>LINK to PRACTICE PROFILE</a:t>
            </a:r>
            <a:endParaRPr sz="3200" i="1">
              <a:solidFill>
                <a:schemeClr val="dk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31002d60a2b_0_322"/>
          <p:cNvSpPr txBox="1"/>
          <p:nvPr/>
        </p:nvSpPr>
        <p:spPr>
          <a:xfrm>
            <a:off x="308925" y="1098375"/>
            <a:ext cx="8686800" cy="386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500" b="0" i="0" u="none" strike="noStrike" cap="none">
                <a:solidFill>
                  <a:schemeClr val="dk1"/>
                </a:solidFill>
                <a:latin typeface="Verdana"/>
                <a:ea typeface="Verdana"/>
                <a:cs typeface="Verdana"/>
                <a:sym typeface="Verdana"/>
              </a:rPr>
              <a:t>Performance feedback, which can be verbal or written, highlights behaviors that were used accurately, fluently, or whose modifications maintained fidelity to the practice. In use, feedback delivered is </a:t>
            </a:r>
            <a:r>
              <a:rPr lang="en" sz="2500" b="0" i="1" u="none" strike="noStrike" cap="none">
                <a:solidFill>
                  <a:schemeClr val="dk1"/>
                </a:solidFill>
                <a:latin typeface="Verdana"/>
                <a:ea typeface="Verdana"/>
                <a:cs typeface="Verdana"/>
                <a:sym typeface="Verdana"/>
              </a:rPr>
              <a:t>specific</a:t>
            </a:r>
            <a:r>
              <a:rPr lang="en" sz="2500" b="0" i="0" u="none" strike="noStrike" cap="none">
                <a:solidFill>
                  <a:schemeClr val="dk1"/>
                </a:solidFill>
                <a:latin typeface="Verdana"/>
                <a:ea typeface="Verdana"/>
                <a:cs typeface="Verdana"/>
                <a:sym typeface="Verdana"/>
              </a:rPr>
              <a:t> (describes behavior) and aligned to the desired goals of coaching (rationale provided that also describes how or why a coaching recipient’s behaviors may need to change to meet desired outcomes of coaching).</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741" name="Google Shape;741;g31002d60a2b_0_322"/>
          <p:cNvPicPr preferRelativeResize="0"/>
          <p:nvPr/>
        </p:nvPicPr>
        <p:blipFill rotWithShape="1">
          <a:blip r:embed="rId3">
            <a:alphaModFix/>
          </a:blip>
          <a:srcRect/>
          <a:stretch/>
        </p:blipFill>
        <p:spPr>
          <a:xfrm>
            <a:off x="2883250" y="4641175"/>
            <a:ext cx="3226499" cy="1073825"/>
          </a:xfrm>
          <a:prstGeom prst="rect">
            <a:avLst/>
          </a:prstGeom>
          <a:noFill/>
          <a:ln>
            <a:noFill/>
          </a:ln>
        </p:spPr>
      </p:pic>
      <p:sp>
        <p:nvSpPr>
          <p:cNvPr id="742" name="Google Shape;742;g31002d60a2b_0_322"/>
          <p:cNvSpPr txBox="1">
            <a:spLocks noGrp="1"/>
          </p:cNvSpPr>
          <p:nvPr>
            <p:ph type="title"/>
          </p:nvPr>
        </p:nvSpPr>
        <p:spPr>
          <a:xfrm>
            <a:off x="228600" y="158750"/>
            <a:ext cx="8686800" cy="7941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
              <a:t>Performance Feedback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3"/>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
              <a:t>Receiving and Giving Feedback</a:t>
            </a:r>
            <a:endParaRPr/>
          </a:p>
        </p:txBody>
      </p:sp>
      <p:sp>
        <p:nvSpPr>
          <p:cNvPr id="749" name="Google Shape;749;p63"/>
          <p:cNvSpPr txBox="1"/>
          <p:nvPr/>
        </p:nvSpPr>
        <p:spPr>
          <a:xfrm>
            <a:off x="3575050" y="356125"/>
            <a:ext cx="5294100" cy="46005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571500" marR="153035" lvl="0" indent="-304800" algn="l" rtl="0">
              <a:lnSpc>
                <a:spcPct val="90000"/>
              </a:lnSpc>
              <a:spcBef>
                <a:spcPts val="0"/>
              </a:spcBef>
              <a:spcAft>
                <a:spcPts val="0"/>
              </a:spcAft>
              <a:buClr>
                <a:schemeClr val="dk1"/>
              </a:buClr>
              <a:buSzPts val="2000"/>
              <a:buFont typeface="Arial"/>
              <a:buChar char="•"/>
            </a:pPr>
            <a:r>
              <a:rPr lang="en" sz="2000" b="0" i="0" u="none" strike="noStrike" cap="none">
                <a:solidFill>
                  <a:schemeClr val="dk1"/>
                </a:solidFill>
                <a:latin typeface="Verdana"/>
                <a:ea typeface="Verdana"/>
                <a:cs typeface="Verdana"/>
                <a:sym typeface="Verdana"/>
              </a:rPr>
              <a:t>Take 4 minutes to read the article individually. While reading, highlight 1-2 points that “hit home” for both receiving and giving feedback</a:t>
            </a:r>
            <a:endParaRPr sz="2000" b="0" i="0" u="none" strike="noStrike" cap="none">
              <a:solidFill>
                <a:schemeClr val="dk1"/>
              </a:solidFill>
              <a:latin typeface="Verdana"/>
              <a:ea typeface="Verdana"/>
              <a:cs typeface="Verdana"/>
              <a:sym typeface="Verdana"/>
            </a:endParaRPr>
          </a:p>
          <a:p>
            <a:pPr marL="228600" marR="153035" lvl="0" indent="0" algn="l" rtl="0">
              <a:lnSpc>
                <a:spcPct val="90000"/>
              </a:lnSpc>
              <a:spcBef>
                <a:spcPts val="600"/>
              </a:spcBef>
              <a:spcAft>
                <a:spcPts val="0"/>
              </a:spcAft>
              <a:buClr>
                <a:schemeClr val="dk1"/>
              </a:buClr>
              <a:buSzPts val="2200"/>
              <a:buFont typeface="Verdana"/>
              <a:buNone/>
            </a:pPr>
            <a:endParaRPr sz="2000" b="0" i="0" u="none" strike="noStrike" cap="none">
              <a:solidFill>
                <a:schemeClr val="dk1"/>
              </a:solidFill>
              <a:latin typeface="Verdana"/>
              <a:ea typeface="Verdana"/>
              <a:cs typeface="Verdana"/>
              <a:sym typeface="Verdana"/>
            </a:endParaRPr>
          </a:p>
          <a:p>
            <a:pPr marL="457200" marR="153035" lvl="0" indent="-190500" algn="l" rtl="0">
              <a:lnSpc>
                <a:spcPct val="90000"/>
              </a:lnSpc>
              <a:spcBef>
                <a:spcPts val="600"/>
              </a:spcBef>
              <a:spcAft>
                <a:spcPts val="0"/>
              </a:spcAft>
              <a:buClr>
                <a:schemeClr val="dk1"/>
              </a:buClr>
              <a:buSzPts val="2000"/>
              <a:buFont typeface="Arial"/>
              <a:buChar char="•"/>
            </a:pPr>
            <a:r>
              <a:rPr lang="en" sz="2000" b="0" i="0" u="none" strike="noStrike" cap="none">
                <a:solidFill>
                  <a:schemeClr val="dk1"/>
                </a:solidFill>
                <a:latin typeface="Verdana"/>
                <a:ea typeface="Verdana"/>
                <a:cs typeface="Verdana"/>
                <a:sym typeface="Verdana"/>
              </a:rPr>
              <a:t>In your groups, 1 person shares 1 point that “hit home” for them and why. Other group members can ask up to 2 clarifying questions for the speaker to respond to.</a:t>
            </a:r>
            <a:endParaRPr sz="2000" b="0" i="0" u="none" strike="noStrike" cap="none">
              <a:solidFill>
                <a:schemeClr val="dk1"/>
              </a:solidFill>
              <a:latin typeface="Verdana"/>
              <a:ea typeface="Verdana"/>
              <a:cs typeface="Verdana"/>
              <a:sym typeface="Verdana"/>
            </a:endParaRPr>
          </a:p>
          <a:p>
            <a:pPr marL="228600" marR="153035" lvl="0" indent="0" algn="l" rtl="0">
              <a:lnSpc>
                <a:spcPct val="90000"/>
              </a:lnSpc>
              <a:spcBef>
                <a:spcPts val="600"/>
              </a:spcBef>
              <a:spcAft>
                <a:spcPts val="0"/>
              </a:spcAft>
              <a:buClr>
                <a:schemeClr val="dk1"/>
              </a:buClr>
              <a:buSzPts val="2200"/>
              <a:buFont typeface="Verdana"/>
              <a:buNone/>
            </a:pPr>
            <a:endParaRPr sz="2000" b="0" i="0" u="none" strike="noStrike" cap="none">
              <a:solidFill>
                <a:schemeClr val="dk1"/>
              </a:solidFill>
              <a:latin typeface="Verdana"/>
              <a:ea typeface="Verdana"/>
              <a:cs typeface="Verdana"/>
              <a:sym typeface="Verdana"/>
            </a:endParaRPr>
          </a:p>
          <a:p>
            <a:pPr marL="457200" marR="153035" lvl="0" indent="-190500" algn="l" rtl="0">
              <a:lnSpc>
                <a:spcPct val="90000"/>
              </a:lnSpc>
              <a:spcBef>
                <a:spcPts val="600"/>
              </a:spcBef>
              <a:spcAft>
                <a:spcPts val="0"/>
              </a:spcAft>
              <a:buClr>
                <a:schemeClr val="dk1"/>
              </a:buClr>
              <a:buSzPts val="2000"/>
              <a:buFont typeface="Arial"/>
              <a:buChar char="•"/>
            </a:pPr>
            <a:r>
              <a:rPr lang="en" sz="2000" b="0" i="0" u="none" strike="noStrike" cap="none">
                <a:solidFill>
                  <a:schemeClr val="dk1"/>
                </a:solidFill>
                <a:latin typeface="Verdana"/>
                <a:ea typeface="Verdana"/>
                <a:cs typeface="Verdana"/>
                <a:sym typeface="Verdana"/>
              </a:rPr>
              <a:t>The next person in the circle shares a different point that “hit home” for them. The process continues until each group member has been the speaker.</a:t>
            </a:r>
            <a:endParaRPr sz="2200" b="0" i="0" u="none" strike="noStrike" cap="none">
              <a:solidFill>
                <a:schemeClr val="dk1"/>
              </a:solidFill>
              <a:latin typeface="Verdana"/>
              <a:ea typeface="Verdana"/>
              <a:cs typeface="Verdana"/>
              <a:sym typeface="Verdana"/>
            </a:endParaRPr>
          </a:p>
        </p:txBody>
      </p:sp>
      <p:sp>
        <p:nvSpPr>
          <p:cNvPr id="750" name="Google Shape;750;p63"/>
          <p:cNvSpPr txBox="1"/>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lt1"/>
              </a:buClr>
              <a:buSzPts val="1800"/>
              <a:buFont typeface="Verdana"/>
              <a:buNone/>
            </a:pPr>
            <a:r>
              <a:rPr lang="en" sz="1800" b="0" i="1" u="none" strike="noStrike" cap="none">
                <a:solidFill>
                  <a:schemeClr val="lt1"/>
                </a:solidFill>
                <a:latin typeface="Verdana"/>
                <a:ea typeface="Verdana"/>
                <a:cs typeface="Verdana"/>
                <a:sym typeface="Verdana"/>
              </a:rPr>
              <a:t>Adapted from National School Reform Faculty</a:t>
            </a:r>
            <a:endParaRPr sz="1800" b="0" i="1" u="none" strike="noStrike" cap="none">
              <a:solidFill>
                <a:schemeClr val="dk1"/>
              </a:solidFill>
              <a:latin typeface="Verdana"/>
              <a:ea typeface="Verdana"/>
              <a:cs typeface="Verdana"/>
              <a:sym typeface="Verdana"/>
            </a:endParaRPr>
          </a:p>
        </p:txBody>
      </p:sp>
      <p:sp>
        <p:nvSpPr>
          <p:cNvPr id="751" name="Google Shape;751;p63"/>
          <p:cNvSpPr txBox="1"/>
          <p:nvPr/>
        </p:nvSpPr>
        <p:spPr>
          <a:xfrm>
            <a:off x="990600" y="2237375"/>
            <a:ext cx="20769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900"/>
              <a:buFont typeface="Verdana"/>
              <a:buNone/>
            </a:pPr>
            <a:endParaRPr sz="2900" b="0" i="0" u="none" strike="noStrike" cap="none">
              <a:solidFill>
                <a:schemeClr val="dk1"/>
              </a:solidFill>
              <a:latin typeface="Verdana"/>
              <a:ea typeface="Verdana"/>
              <a:cs typeface="Verdana"/>
              <a:sym typeface="Verdana"/>
            </a:endParaRPr>
          </a:p>
        </p:txBody>
      </p:sp>
      <p:sp>
        <p:nvSpPr>
          <p:cNvPr id="752" name="Google Shape;752;p63"/>
          <p:cNvSpPr/>
          <p:nvPr/>
        </p:nvSpPr>
        <p:spPr>
          <a:xfrm>
            <a:off x="457200" y="4956563"/>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53" name="Google Shape;753;p63"/>
          <p:cNvSpPr txBox="1"/>
          <p:nvPr/>
        </p:nvSpPr>
        <p:spPr>
          <a:xfrm>
            <a:off x="854400" y="3636675"/>
            <a:ext cx="2214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1" i="0" u="sng" strike="noStrike" cap="none">
                <a:solidFill>
                  <a:schemeClr val="lt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Handout</a:t>
            </a:r>
            <a:endParaRPr sz="3200" b="1" i="0" u="none" strike="noStrike" cap="none">
              <a:solidFill>
                <a:schemeClr val="lt1"/>
              </a:solidFill>
              <a:latin typeface="Verdana"/>
              <a:ea typeface="Verdana"/>
              <a:cs typeface="Verdana"/>
              <a:sym typeface="Verdan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64"/>
          <p:cNvSpPr txBox="1">
            <a:spLocks noGrp="1"/>
          </p:cNvSpPr>
          <p:nvPr>
            <p:ph type="title"/>
          </p:nvPr>
        </p:nvSpPr>
        <p:spPr>
          <a:xfrm>
            <a:off x="457200" y="208756"/>
            <a:ext cx="8229600" cy="1104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Review: Feedback</a:t>
            </a:r>
            <a:endParaRPr/>
          </a:p>
        </p:txBody>
      </p:sp>
      <p:sp>
        <p:nvSpPr>
          <p:cNvPr id="759" name="Google Shape;759;p64"/>
          <p:cNvSpPr txBox="1">
            <a:spLocks noGrp="1"/>
          </p:cNvSpPr>
          <p:nvPr>
            <p:ph type="body" idx="1"/>
          </p:nvPr>
        </p:nvSpPr>
        <p:spPr>
          <a:xfrm>
            <a:off x="912813" y="1388806"/>
            <a:ext cx="3582900" cy="547800"/>
          </a:xfrm>
          <a:prstGeom prst="rect">
            <a:avLst/>
          </a:prstGeom>
          <a:solidFill>
            <a:srgbClr val="003369">
              <a:alpha val="72941"/>
            </a:srgbClr>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100"/>
              <a:buNone/>
            </a:pPr>
            <a:r>
              <a:rPr lang="en"/>
              <a:t>Receiving Feedback</a:t>
            </a:r>
            <a:endParaRPr/>
          </a:p>
        </p:txBody>
      </p:sp>
      <p:sp>
        <p:nvSpPr>
          <p:cNvPr id="760" name="Google Shape;760;p64"/>
          <p:cNvSpPr txBox="1">
            <a:spLocks noGrp="1"/>
          </p:cNvSpPr>
          <p:nvPr>
            <p:ph type="body" idx="2"/>
          </p:nvPr>
        </p:nvSpPr>
        <p:spPr>
          <a:xfrm>
            <a:off x="465826" y="2043043"/>
            <a:ext cx="4040100" cy="3062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0"/>
              </a:spcBef>
              <a:spcAft>
                <a:spcPts val="0"/>
              </a:spcAft>
              <a:buClr>
                <a:schemeClr val="dk1"/>
              </a:buClr>
              <a:buSzPts val="2600"/>
              <a:buChar char="•"/>
            </a:pPr>
            <a:r>
              <a:rPr lang="en" sz="2400"/>
              <a:t>Be prepared; be mindful</a:t>
            </a:r>
            <a:endParaRPr/>
          </a:p>
          <a:p>
            <a:pPr marL="457200" lvl="0" indent="-393700" algn="l" rtl="0">
              <a:lnSpc>
                <a:spcPct val="100000"/>
              </a:lnSpc>
              <a:spcBef>
                <a:spcPts val="0"/>
              </a:spcBef>
              <a:spcAft>
                <a:spcPts val="0"/>
              </a:spcAft>
              <a:buClr>
                <a:schemeClr val="dk1"/>
              </a:buClr>
              <a:buSzPts val="2600"/>
              <a:buChar char="•"/>
            </a:pPr>
            <a:r>
              <a:rPr lang="en" sz="2400"/>
              <a:t>Separate the strands: feeling, story, feedback</a:t>
            </a:r>
            <a:endParaRPr/>
          </a:p>
          <a:p>
            <a:pPr marL="457200" lvl="0" indent="-393700" algn="l" rtl="0">
              <a:lnSpc>
                <a:spcPct val="100000"/>
              </a:lnSpc>
              <a:spcBef>
                <a:spcPts val="0"/>
              </a:spcBef>
              <a:spcAft>
                <a:spcPts val="0"/>
              </a:spcAft>
              <a:buClr>
                <a:schemeClr val="dk1"/>
              </a:buClr>
              <a:buSzPts val="2600"/>
              <a:buChar char="•"/>
            </a:pPr>
            <a:r>
              <a:rPr lang="en" sz="2400"/>
              <a:t>Contain the story</a:t>
            </a:r>
            <a:endParaRPr/>
          </a:p>
          <a:p>
            <a:pPr marL="457200" lvl="0" indent="-393700" algn="l" rtl="0">
              <a:lnSpc>
                <a:spcPct val="100000"/>
              </a:lnSpc>
              <a:spcBef>
                <a:spcPts val="0"/>
              </a:spcBef>
              <a:spcAft>
                <a:spcPts val="0"/>
              </a:spcAft>
              <a:buClr>
                <a:schemeClr val="dk1"/>
              </a:buClr>
              <a:buSzPts val="2600"/>
              <a:buChar char="•"/>
            </a:pPr>
            <a:r>
              <a:rPr lang="en" sz="2400"/>
              <a:t>Change your vantage point</a:t>
            </a:r>
            <a:endParaRPr/>
          </a:p>
          <a:p>
            <a:pPr marL="0" lvl="0" indent="0" algn="l" rtl="0">
              <a:lnSpc>
                <a:spcPct val="90000"/>
              </a:lnSpc>
              <a:spcBef>
                <a:spcPts val="1000"/>
              </a:spcBef>
              <a:spcAft>
                <a:spcPts val="0"/>
              </a:spcAft>
              <a:buClr>
                <a:schemeClr val="dk1"/>
              </a:buClr>
              <a:buSzPts val="2400"/>
              <a:buNone/>
            </a:pPr>
            <a:endParaRPr/>
          </a:p>
        </p:txBody>
      </p:sp>
      <p:sp>
        <p:nvSpPr>
          <p:cNvPr id="761" name="Google Shape;761;p64"/>
          <p:cNvSpPr txBox="1">
            <a:spLocks noGrp="1"/>
          </p:cNvSpPr>
          <p:nvPr>
            <p:ph type="body" idx="3"/>
          </p:nvPr>
        </p:nvSpPr>
        <p:spPr>
          <a:xfrm>
            <a:off x="5105400" y="1394583"/>
            <a:ext cx="3581400" cy="533100"/>
          </a:xfrm>
          <a:prstGeom prst="rect">
            <a:avLst/>
          </a:prstGeom>
          <a:solidFill>
            <a:srgbClr val="003369">
              <a:alpha val="72941"/>
            </a:srgbClr>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100"/>
              <a:buNone/>
            </a:pPr>
            <a:r>
              <a:rPr lang="en"/>
              <a:t>Giving Feedback</a:t>
            </a:r>
            <a:endParaRPr/>
          </a:p>
        </p:txBody>
      </p:sp>
      <p:sp>
        <p:nvSpPr>
          <p:cNvPr id="762" name="Google Shape;762;p64"/>
          <p:cNvSpPr txBox="1">
            <a:spLocks noGrp="1"/>
          </p:cNvSpPr>
          <p:nvPr>
            <p:ph type="body" idx="4"/>
          </p:nvPr>
        </p:nvSpPr>
        <p:spPr>
          <a:xfrm>
            <a:off x="4648200" y="2043041"/>
            <a:ext cx="4038600" cy="3062100"/>
          </a:xfrm>
          <a:prstGeom prst="rect">
            <a:avLst/>
          </a:prstGeom>
          <a:noFill/>
          <a:ln>
            <a:noFill/>
          </a:ln>
        </p:spPr>
        <p:txBody>
          <a:bodyPr spcFirstLastPara="1" wrap="square" lIns="91425" tIns="45700" rIns="91425" bIns="45700" anchor="t" anchorCtr="0">
            <a:normAutofit fontScale="92500" lnSpcReduction="20000"/>
          </a:bodyPr>
          <a:lstStyle/>
          <a:p>
            <a:pPr marL="457200" lvl="0" indent="-368935" algn="l" rtl="0">
              <a:lnSpc>
                <a:spcPct val="100000"/>
              </a:lnSpc>
              <a:spcBef>
                <a:spcPts val="0"/>
              </a:spcBef>
              <a:spcAft>
                <a:spcPts val="0"/>
              </a:spcAft>
              <a:buClr>
                <a:schemeClr val="dk1"/>
              </a:buClr>
              <a:buSzPct val="108333"/>
              <a:buChar char="•"/>
            </a:pPr>
            <a:r>
              <a:rPr lang="en" sz="2400"/>
              <a:t>Appreciation: Validate and share concrete affirmation</a:t>
            </a:r>
            <a:endParaRPr/>
          </a:p>
          <a:p>
            <a:pPr marL="457200" lvl="0" indent="-368935" algn="l" rtl="0">
              <a:lnSpc>
                <a:spcPct val="100000"/>
              </a:lnSpc>
              <a:spcBef>
                <a:spcPts val="0"/>
              </a:spcBef>
              <a:spcAft>
                <a:spcPts val="0"/>
              </a:spcAft>
              <a:buClr>
                <a:schemeClr val="dk1"/>
              </a:buClr>
              <a:buSzPct val="108333"/>
              <a:buChar char="•"/>
            </a:pPr>
            <a:r>
              <a:rPr lang="en" sz="2400"/>
              <a:t>Coaching: creating conditions for transformation through inquiry</a:t>
            </a:r>
            <a:endParaRPr/>
          </a:p>
          <a:p>
            <a:pPr marL="457200" lvl="0" indent="-368935" algn="l" rtl="0">
              <a:lnSpc>
                <a:spcPct val="100000"/>
              </a:lnSpc>
              <a:spcBef>
                <a:spcPts val="0"/>
              </a:spcBef>
              <a:spcAft>
                <a:spcPts val="0"/>
              </a:spcAft>
              <a:buClr>
                <a:schemeClr val="dk1"/>
              </a:buClr>
              <a:buSzPct val="108333"/>
              <a:buChar char="•"/>
            </a:pPr>
            <a:r>
              <a:rPr lang="en" sz="2400"/>
              <a:t>Evaluation: letting someone know where they stand</a:t>
            </a:r>
            <a:endParaRPr/>
          </a:p>
          <a:p>
            <a:pPr marL="228600" lvl="0" indent="-76200" algn="l" rtl="0">
              <a:lnSpc>
                <a:spcPct val="90000"/>
              </a:lnSpc>
              <a:spcBef>
                <a:spcPts val="1000"/>
              </a:spcBef>
              <a:spcAft>
                <a:spcPts val="0"/>
              </a:spcAft>
              <a:buClr>
                <a:schemeClr val="dk1"/>
              </a:buClr>
              <a:buSzPct val="100000"/>
              <a:buNone/>
            </a:pPr>
            <a:endParaRPr/>
          </a:p>
        </p:txBody>
      </p:sp>
      <p:sp>
        <p:nvSpPr>
          <p:cNvPr id="763" name="Google Shape;763;p64"/>
          <p:cNvSpPr txBox="1"/>
          <p:nvPr/>
        </p:nvSpPr>
        <p:spPr>
          <a:xfrm>
            <a:off x="228600" y="5292458"/>
            <a:ext cx="5123400" cy="4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rgbClr val="000000"/>
                </a:solidFill>
                <a:latin typeface="Verdana"/>
                <a:ea typeface="Verdana"/>
                <a:cs typeface="Verdana"/>
                <a:sym typeface="Verdana"/>
              </a:rPr>
              <a:t>Receiving and Giving Feedback by Elena Aguilar </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ae81711785_0_35"/>
          <p:cNvSpPr txBox="1">
            <a:spLocks noGrp="1"/>
          </p:cNvSpPr>
          <p:nvPr>
            <p:ph type="title"/>
          </p:nvPr>
        </p:nvSpPr>
        <p:spPr>
          <a:xfrm>
            <a:off x="628650" y="134938"/>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What behaviors are perceived as resistance?</a:t>
            </a:r>
            <a:endParaRPr/>
          </a:p>
        </p:txBody>
      </p:sp>
      <p:sp>
        <p:nvSpPr>
          <p:cNvPr id="770" name="Google Shape;770;g2ae81711785_0_35"/>
          <p:cNvSpPr txBox="1"/>
          <p:nvPr/>
        </p:nvSpPr>
        <p:spPr>
          <a:xfrm>
            <a:off x="321600" y="1407550"/>
            <a:ext cx="8822400" cy="3524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3100" b="1">
                <a:solidFill>
                  <a:schemeClr val="dk1"/>
                </a:solidFill>
                <a:latin typeface="Verdana"/>
                <a:ea typeface="Verdana"/>
                <a:cs typeface="Verdana"/>
                <a:sym typeface="Verdana"/>
              </a:rPr>
              <a:t>Waterfall Chat:</a:t>
            </a:r>
            <a:r>
              <a:rPr lang="en" sz="3100">
                <a:solidFill>
                  <a:schemeClr val="dk1"/>
                </a:solidFill>
                <a:latin typeface="Verdana"/>
                <a:ea typeface="Verdana"/>
                <a:cs typeface="Verdana"/>
                <a:sym typeface="Verdana"/>
              </a:rPr>
              <a:t> </a:t>
            </a:r>
            <a:endParaRPr sz="310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None/>
            </a:pPr>
            <a:endParaRPr sz="310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None/>
            </a:pPr>
            <a:r>
              <a:rPr lang="en" sz="3100">
                <a:solidFill>
                  <a:schemeClr val="dk1"/>
                </a:solidFill>
                <a:latin typeface="Verdana"/>
                <a:ea typeface="Verdana"/>
                <a:cs typeface="Verdana"/>
                <a:sym typeface="Verdana"/>
              </a:rPr>
              <a:t>Answer the following question, but do not hit send until prompted:</a:t>
            </a:r>
            <a:endParaRPr sz="310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None/>
            </a:pPr>
            <a:endParaRPr sz="310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None/>
            </a:pPr>
            <a:r>
              <a:rPr lang="en" sz="3100">
                <a:solidFill>
                  <a:schemeClr val="dk1"/>
                </a:solidFill>
                <a:latin typeface="Verdana"/>
                <a:ea typeface="Verdana"/>
                <a:cs typeface="Verdana"/>
                <a:sym typeface="Verdana"/>
              </a:rPr>
              <a:t>What behaviors do you perceive as resistance on a team?</a:t>
            </a:r>
            <a:endParaRPr sz="1500" b="0" i="0" u="none" strike="noStrike" cap="none">
              <a:solidFill>
                <a:schemeClr val="dk1"/>
              </a:solidFill>
              <a:latin typeface="Verdana"/>
              <a:ea typeface="Verdana"/>
              <a:cs typeface="Verdana"/>
              <a:sym typeface="Verdana"/>
            </a:endParaRPr>
          </a:p>
        </p:txBody>
      </p:sp>
      <p:sp>
        <p:nvSpPr>
          <p:cNvPr id="771" name="Google Shape;771;g2ae81711785_0_35"/>
          <p:cNvSpPr/>
          <p:nvPr/>
        </p:nvSpPr>
        <p:spPr>
          <a:xfrm>
            <a:off x="92750" y="49820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31002d60a2b_0_336"/>
          <p:cNvSpPr txBox="1"/>
          <p:nvPr/>
        </p:nvSpPr>
        <p:spPr>
          <a:xfrm>
            <a:off x="297100" y="1147300"/>
            <a:ext cx="8720100" cy="417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600">
                <a:latin typeface="Verdana"/>
                <a:ea typeface="Verdana"/>
                <a:cs typeface="Verdana"/>
                <a:sym typeface="Verdana"/>
              </a:rPr>
              <a:t>Read silently at explanations-what resonated with you?</a:t>
            </a:r>
            <a:endParaRPr sz="260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Look inward</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Resistance masks fear</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What looks like resistance is often the need for help</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Be clear</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Trust reduces resistance</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Confront cynicism</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Reflect on team structures</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 sz="2400" b="0" i="0" u="none" strike="noStrike" cap="none">
                <a:solidFill>
                  <a:srgbClr val="000000"/>
                </a:solidFill>
                <a:latin typeface="Verdana"/>
                <a:ea typeface="Verdana"/>
                <a:cs typeface="Verdana"/>
                <a:sym typeface="Verdana"/>
              </a:rPr>
              <a:t>Don’t focus on the resisters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1000"/>
              </a:spcAft>
              <a:buClr>
                <a:srgbClr val="000000"/>
              </a:buClr>
              <a:buSzPts val="1200"/>
              <a:buFont typeface="Arial"/>
              <a:buNone/>
            </a:pPr>
            <a:endParaRPr sz="2400" b="0" i="0" u="none" strike="noStrike" cap="none">
              <a:solidFill>
                <a:srgbClr val="000000"/>
              </a:solidFill>
              <a:latin typeface="Verdana"/>
              <a:ea typeface="Verdana"/>
              <a:cs typeface="Verdana"/>
              <a:sym typeface="Verdana"/>
            </a:endParaRPr>
          </a:p>
        </p:txBody>
      </p:sp>
      <p:sp>
        <p:nvSpPr>
          <p:cNvPr id="777" name="Google Shape;777;g31002d60a2b_0_336"/>
          <p:cNvSpPr txBox="1">
            <a:spLocks noGrp="1"/>
          </p:cNvSpPr>
          <p:nvPr>
            <p:ph type="title"/>
          </p:nvPr>
        </p:nvSpPr>
        <p:spPr>
          <a:xfrm>
            <a:off x="228600" y="158800"/>
            <a:ext cx="8686800" cy="9885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
              <a:t>How do you Respond to Resistance </a:t>
            </a:r>
            <a:endParaRPr/>
          </a:p>
          <a:p>
            <a:pPr marL="0" lvl="0" indent="0" algn="ctr" rtl="0">
              <a:lnSpc>
                <a:spcPct val="100000"/>
              </a:lnSpc>
              <a:spcBef>
                <a:spcPts val="0"/>
              </a:spcBef>
              <a:spcAft>
                <a:spcPts val="0"/>
              </a:spcAft>
              <a:buClr>
                <a:schemeClr val="lt1"/>
              </a:buClr>
              <a:buSzPct val="100000"/>
              <a:buFont typeface="Verdana"/>
              <a:buNone/>
            </a:pPr>
            <a:r>
              <a:rPr lang="en"/>
              <a:t>(p 198-99) </a:t>
            </a:r>
            <a:endParaRPr/>
          </a:p>
        </p:txBody>
      </p:sp>
      <p:sp>
        <p:nvSpPr>
          <p:cNvPr id="778" name="Google Shape;778;g31002d60a2b_0_336"/>
          <p:cNvSpPr txBox="1"/>
          <p:nvPr/>
        </p:nvSpPr>
        <p:spPr>
          <a:xfrm>
            <a:off x="4233250" y="5088150"/>
            <a:ext cx="5081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4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Elena Aguilar, The Art of Coaching Teams: Building Resilient Communities that Transform Schools. Jossey-Bass, 2016.</a:t>
            </a:r>
            <a:endParaRPr sz="2400" b="0" i="0" u="none" strike="noStrike" cap="none">
              <a:solidFill>
                <a:schemeClr val="dk1"/>
              </a:solidFill>
              <a:latin typeface="Verdana"/>
              <a:ea typeface="Verdana"/>
              <a:cs typeface="Verdana"/>
              <a:sym typeface="Verdana"/>
            </a:endParaRPr>
          </a:p>
        </p:txBody>
      </p:sp>
      <p:sp>
        <p:nvSpPr>
          <p:cNvPr id="779" name="Google Shape;779;g31002d60a2b_0_336"/>
          <p:cNvSpPr/>
          <p:nvPr/>
        </p:nvSpPr>
        <p:spPr>
          <a:xfrm>
            <a:off x="321700" y="5044267"/>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80" name="Google Shape;780;g31002d60a2b_0_336"/>
          <p:cNvSpPr txBox="1"/>
          <p:nvPr/>
        </p:nvSpPr>
        <p:spPr>
          <a:xfrm>
            <a:off x="5547300" y="4308825"/>
            <a:ext cx="3134700" cy="7356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 sz="1700" u="sng">
                <a:solidFill>
                  <a:schemeClr val="hlink"/>
                </a:solidFill>
                <a:highlight>
                  <a:srgbClr val="FFFFFF"/>
                </a:highlight>
                <a:hlinkClick r:id="rId3"/>
              </a:rPr>
              <a:t>Coaching Resistance Part 1: What is Resistance?</a:t>
            </a:r>
            <a:endParaRPr sz="1700">
              <a:solidFill>
                <a:srgbClr val="262A3F"/>
              </a:solidFill>
              <a:highlight>
                <a:srgbClr val="FFFFFF"/>
              </a:highlight>
            </a:endParaRPr>
          </a:p>
          <a:p>
            <a:pPr marL="0" lvl="0" indent="0" algn="l" rtl="0">
              <a:spcBef>
                <a:spcPts val="400"/>
              </a:spcBef>
              <a:spcAft>
                <a:spcPts val="0"/>
              </a:spcAft>
              <a:buClr>
                <a:srgbClr val="000000"/>
              </a:buClr>
              <a:buSzPts val="1050"/>
              <a:buFont typeface="Arial"/>
              <a:buNone/>
            </a:pPr>
            <a:endParaRPr sz="1050">
              <a:solidFill>
                <a:srgbClr val="FFFFFF"/>
              </a:solidFill>
              <a:highlight>
                <a:srgbClr val="323639"/>
              </a:highlight>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328f0cc80ce_0_136"/>
          <p:cNvSpPr txBox="1">
            <a:spLocks noGrp="1"/>
          </p:cNvSpPr>
          <p:nvPr>
            <p:ph type="title"/>
          </p:nvPr>
        </p:nvSpPr>
        <p:spPr>
          <a:xfrm>
            <a:off x="2743200" y="213996"/>
            <a:ext cx="5943600" cy="1263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25000"/>
              <a:buFont typeface="Verdana"/>
              <a:buNone/>
            </a:pPr>
            <a:r>
              <a:rPr lang="en" sz="3200">
                <a:latin typeface="Verdana"/>
                <a:ea typeface="Verdana"/>
                <a:cs typeface="Verdana"/>
                <a:sym typeface="Verdana"/>
              </a:rPr>
              <a:t>Engagement Strategies </a:t>
            </a:r>
            <a:endParaRPr/>
          </a:p>
          <a:p>
            <a:pPr marL="0" lvl="0" indent="0" algn="ctr" rtl="0">
              <a:lnSpc>
                <a:spcPct val="90000"/>
              </a:lnSpc>
              <a:spcBef>
                <a:spcPts val="0"/>
              </a:spcBef>
              <a:spcAft>
                <a:spcPts val="0"/>
              </a:spcAft>
              <a:buClr>
                <a:schemeClr val="lt1"/>
              </a:buClr>
              <a:buSzPct val="125000"/>
              <a:buFont typeface="Verdana"/>
              <a:buNone/>
            </a:pPr>
            <a:r>
              <a:rPr lang="en" sz="3200">
                <a:latin typeface="Verdana"/>
                <a:ea typeface="Verdana"/>
                <a:cs typeface="Verdana"/>
                <a:sym typeface="Verdana"/>
              </a:rPr>
              <a:t>for </a:t>
            </a:r>
            <a:r>
              <a:rPr lang="en" sz="3200"/>
              <a:t>T</a:t>
            </a:r>
            <a:r>
              <a:rPr lang="en" sz="3200">
                <a:latin typeface="Verdana"/>
                <a:ea typeface="Verdana"/>
                <a:cs typeface="Verdana"/>
                <a:sym typeface="Verdana"/>
              </a:rPr>
              <a:t>eams to Help with Resistance</a:t>
            </a:r>
            <a:endParaRPr/>
          </a:p>
        </p:txBody>
      </p:sp>
      <p:sp>
        <p:nvSpPr>
          <p:cNvPr id="786" name="Google Shape;786;g328f0cc80ce_0_136"/>
          <p:cNvSpPr txBox="1"/>
          <p:nvPr/>
        </p:nvSpPr>
        <p:spPr>
          <a:xfrm>
            <a:off x="491025" y="1477600"/>
            <a:ext cx="5066400" cy="41274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chemeClr val="dk1"/>
              </a:buClr>
              <a:buSzPct val="29196"/>
              <a:buFont typeface="Verdana"/>
              <a:buNone/>
            </a:pPr>
            <a:r>
              <a:rPr lang="en" sz="8207" b="0" i="0" u="none" strike="noStrike" cap="none">
                <a:solidFill>
                  <a:schemeClr val="dk1"/>
                </a:solidFill>
                <a:latin typeface="Verdana"/>
                <a:ea typeface="Verdana"/>
                <a:cs typeface="Verdana"/>
                <a:sym typeface="Verdana"/>
              </a:rPr>
              <a:t>Every meeting should begin with identified outcomes!</a:t>
            </a:r>
            <a:endParaRPr sz="8207" b="0" i="0" u="none" strike="noStrike" cap="none">
              <a:solidFill>
                <a:schemeClr val="dk1"/>
              </a:solidFill>
              <a:latin typeface="Verdana"/>
              <a:ea typeface="Verdana"/>
              <a:cs typeface="Verdana"/>
              <a:sym typeface="Verdana"/>
            </a:endParaRPr>
          </a:p>
          <a:p>
            <a:pPr marL="0" marR="0" lvl="0" indent="152400" algn="l" rtl="0">
              <a:lnSpc>
                <a:spcPct val="100000"/>
              </a:lnSpc>
              <a:spcBef>
                <a:spcPts val="0"/>
              </a:spcBef>
              <a:spcAft>
                <a:spcPts val="0"/>
              </a:spcAft>
              <a:buClr>
                <a:srgbClr val="000000"/>
              </a:buClr>
              <a:buSzPct val="31582"/>
              <a:buFont typeface="Arial"/>
              <a:buNone/>
            </a:pPr>
            <a:endParaRPr sz="8207"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9196"/>
              <a:buFont typeface="Verdana"/>
              <a:buNone/>
            </a:pPr>
            <a:r>
              <a:rPr lang="en" sz="8207" b="0" i="0" u="none" strike="noStrike" cap="none">
                <a:solidFill>
                  <a:schemeClr val="dk1"/>
                </a:solidFill>
                <a:latin typeface="Verdana"/>
                <a:ea typeface="Verdana"/>
                <a:cs typeface="Verdana"/>
                <a:sym typeface="Verdana"/>
              </a:rPr>
              <a:t>Consider using structures or protocols for engagement:</a:t>
            </a:r>
            <a:endParaRPr sz="8207"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9212"/>
              <a:buFont typeface="Verdana"/>
              <a:buNone/>
            </a:pPr>
            <a:endParaRPr sz="8207" b="0" i="0" u="none" strike="noStrike" cap="none">
              <a:solidFill>
                <a:schemeClr val="dk1"/>
              </a:solidFill>
              <a:latin typeface="Verdana"/>
              <a:ea typeface="Verdana"/>
              <a:cs typeface="Verdana"/>
              <a:sym typeface="Verdana"/>
            </a:endParaRPr>
          </a:p>
          <a:p>
            <a:pPr marL="457200" marR="0" lvl="0" indent="-229579" algn="l" rtl="0">
              <a:lnSpc>
                <a:spcPct val="100000"/>
              </a:lnSpc>
              <a:spcBef>
                <a:spcPts val="0"/>
              </a:spcBef>
              <a:spcAft>
                <a:spcPts val="0"/>
              </a:spcAft>
              <a:buClr>
                <a:srgbClr val="000000"/>
              </a:buClr>
              <a:buSzPct val="100000"/>
              <a:buFont typeface="Arial"/>
              <a:buChar char="•"/>
            </a:pPr>
            <a:r>
              <a:rPr lang="en" sz="8207" b="0" i="0" u="none" strike="noStrike" cap="none">
                <a:solidFill>
                  <a:schemeClr val="dk1"/>
                </a:solidFill>
                <a:latin typeface="Verdana"/>
                <a:ea typeface="Verdana"/>
                <a:cs typeface="Verdana"/>
                <a:sym typeface="Verdana"/>
              </a:rPr>
              <a:t>Data Driven Dialogue </a:t>
            </a:r>
            <a:r>
              <a:rPr lang="en" sz="8207" b="0" i="0" u="sng" strike="noStrike" cap="none">
                <a:solidFill>
                  <a:schemeClr val="hlink"/>
                </a:solidFill>
                <a:latin typeface="Verdana"/>
                <a:ea typeface="Verdana"/>
                <a:cs typeface="Verdana"/>
                <a:sym typeface="Verdana"/>
                <a:hlinkClick r:id="rId3"/>
              </a:rPr>
              <a:t>(Link)</a:t>
            </a:r>
            <a:endParaRPr sz="8207" b="0" i="0" u="none" strike="noStrike" cap="none">
              <a:solidFill>
                <a:schemeClr val="dk1"/>
              </a:solidFill>
              <a:latin typeface="Verdana"/>
              <a:ea typeface="Verdana"/>
              <a:cs typeface="Verdana"/>
              <a:sym typeface="Verdana"/>
            </a:endParaRPr>
          </a:p>
          <a:p>
            <a:pPr marL="457200" marR="0" lvl="0" indent="-229579" algn="l" rtl="0">
              <a:lnSpc>
                <a:spcPct val="100000"/>
              </a:lnSpc>
              <a:spcBef>
                <a:spcPts val="0"/>
              </a:spcBef>
              <a:spcAft>
                <a:spcPts val="0"/>
              </a:spcAft>
              <a:buClr>
                <a:srgbClr val="000000"/>
              </a:buClr>
              <a:buSzPct val="100000"/>
              <a:buFont typeface="Arial"/>
              <a:buChar char="•"/>
            </a:pPr>
            <a:r>
              <a:rPr lang="en" sz="8207" b="0" i="0" u="none" strike="noStrike" cap="none">
                <a:solidFill>
                  <a:schemeClr val="dk1"/>
                </a:solidFill>
                <a:latin typeface="Verdana"/>
                <a:ea typeface="Verdana"/>
                <a:cs typeface="Verdana"/>
                <a:sym typeface="Verdana"/>
              </a:rPr>
              <a:t>Consultancy Protocol</a:t>
            </a:r>
            <a:endParaRPr sz="8207" b="0" i="0" u="none" strike="noStrike" cap="none">
              <a:solidFill>
                <a:schemeClr val="dk1"/>
              </a:solidFill>
              <a:latin typeface="Verdana"/>
              <a:ea typeface="Verdana"/>
              <a:cs typeface="Verdana"/>
              <a:sym typeface="Verdana"/>
            </a:endParaRPr>
          </a:p>
          <a:p>
            <a:pPr marL="457200" marR="0" lvl="0" indent="-229579" algn="l" rtl="0">
              <a:lnSpc>
                <a:spcPct val="100000"/>
              </a:lnSpc>
              <a:spcBef>
                <a:spcPts val="0"/>
              </a:spcBef>
              <a:spcAft>
                <a:spcPts val="0"/>
              </a:spcAft>
              <a:buClr>
                <a:srgbClr val="000000"/>
              </a:buClr>
              <a:buSzPct val="100000"/>
              <a:buFont typeface="Arial"/>
              <a:buChar char="•"/>
            </a:pPr>
            <a:r>
              <a:rPr lang="en" sz="8207" b="0" i="0" u="none" strike="noStrike" cap="none">
                <a:solidFill>
                  <a:schemeClr val="dk1"/>
                </a:solidFill>
                <a:latin typeface="Verdana"/>
                <a:ea typeface="Verdana"/>
                <a:cs typeface="Verdana"/>
                <a:sym typeface="Verdana"/>
              </a:rPr>
              <a:t>Discussion Protocols</a:t>
            </a:r>
            <a:endParaRPr sz="8207" b="0" i="0" u="none" strike="noStrike" cap="none">
              <a:solidFill>
                <a:schemeClr val="dk1"/>
              </a:solidFill>
              <a:latin typeface="Verdana"/>
              <a:ea typeface="Verdana"/>
              <a:cs typeface="Verdana"/>
              <a:sym typeface="Verdana"/>
            </a:endParaRPr>
          </a:p>
          <a:p>
            <a:pPr marL="457200" marR="0" lvl="0" indent="-229579" algn="l" rtl="0">
              <a:lnSpc>
                <a:spcPct val="100000"/>
              </a:lnSpc>
              <a:spcBef>
                <a:spcPts val="0"/>
              </a:spcBef>
              <a:spcAft>
                <a:spcPts val="0"/>
              </a:spcAft>
              <a:buClr>
                <a:srgbClr val="000000"/>
              </a:buClr>
              <a:buSzPct val="100000"/>
              <a:buFont typeface="Arial"/>
              <a:buChar char="•"/>
            </a:pPr>
            <a:r>
              <a:rPr lang="en" sz="8207" b="0" i="0" u="none" strike="noStrike" cap="none">
                <a:solidFill>
                  <a:schemeClr val="dk1"/>
                </a:solidFill>
                <a:latin typeface="Verdana"/>
                <a:ea typeface="Verdana"/>
                <a:cs typeface="Verdana"/>
                <a:sym typeface="Verdana"/>
              </a:rPr>
              <a:t>Feedback Protocol</a:t>
            </a:r>
            <a:endParaRPr sz="8207" b="0" i="0" u="none" strike="noStrike" cap="none">
              <a:solidFill>
                <a:schemeClr val="dk1"/>
              </a:solidFill>
              <a:latin typeface="Verdana"/>
              <a:ea typeface="Verdana"/>
              <a:cs typeface="Verdana"/>
              <a:sym typeface="Verdana"/>
            </a:endParaRPr>
          </a:p>
          <a:p>
            <a:pPr marL="457200" marR="0" lvl="0" indent="-229579" algn="l" rtl="0">
              <a:lnSpc>
                <a:spcPct val="100000"/>
              </a:lnSpc>
              <a:spcBef>
                <a:spcPts val="0"/>
              </a:spcBef>
              <a:spcAft>
                <a:spcPts val="0"/>
              </a:spcAft>
              <a:buClr>
                <a:srgbClr val="000000"/>
              </a:buClr>
              <a:buSzPct val="100000"/>
              <a:buFont typeface="Arial"/>
              <a:buChar char="•"/>
            </a:pPr>
            <a:r>
              <a:rPr lang="en" sz="8207" b="0" i="0" u="none" strike="noStrike" cap="none">
                <a:solidFill>
                  <a:schemeClr val="dk1"/>
                </a:solidFill>
                <a:latin typeface="Verdana"/>
                <a:ea typeface="Verdana"/>
                <a:cs typeface="Verdana"/>
                <a:sym typeface="Verdana"/>
              </a:rPr>
              <a:t>Chalk Talk</a:t>
            </a:r>
            <a:endParaRPr sz="8207" b="0" i="0" u="none" strike="noStrike" cap="none">
              <a:solidFill>
                <a:schemeClr val="dk1"/>
              </a:solidFill>
              <a:latin typeface="Verdana"/>
              <a:ea typeface="Verdana"/>
              <a:cs typeface="Verdana"/>
              <a:sym typeface="Verdana"/>
            </a:endParaRPr>
          </a:p>
          <a:p>
            <a:pPr marL="457200" marR="0" lvl="0" indent="-229579" algn="l" rtl="0">
              <a:lnSpc>
                <a:spcPct val="100000"/>
              </a:lnSpc>
              <a:spcBef>
                <a:spcPts val="0"/>
              </a:spcBef>
              <a:spcAft>
                <a:spcPts val="0"/>
              </a:spcAft>
              <a:buClr>
                <a:srgbClr val="000000"/>
              </a:buClr>
              <a:buSzPct val="100000"/>
              <a:buFont typeface="Arial"/>
              <a:buChar char="•"/>
            </a:pPr>
            <a:r>
              <a:rPr lang="en" sz="8207" b="0" i="0" u="none" strike="noStrike" cap="none">
                <a:solidFill>
                  <a:schemeClr val="dk1"/>
                </a:solidFill>
                <a:latin typeface="Verdana"/>
                <a:ea typeface="Verdana"/>
                <a:cs typeface="Verdana"/>
                <a:sym typeface="Verdana"/>
              </a:rPr>
              <a:t>Dyads</a:t>
            </a:r>
            <a:endParaRPr sz="8207"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ct val="33950"/>
              <a:buFont typeface="Arial"/>
              <a:buNone/>
            </a:pPr>
            <a:endParaRPr sz="8207" b="1"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ct val="33950"/>
              <a:buFont typeface="Arial"/>
              <a:buNone/>
            </a:pPr>
            <a:r>
              <a:rPr lang="en" sz="8207" b="1" i="0" u="none" strike="noStrike" cap="none">
                <a:solidFill>
                  <a:schemeClr val="dk1"/>
                </a:solidFill>
                <a:latin typeface="Verdana"/>
                <a:ea typeface="Verdana"/>
                <a:cs typeface="Verdana"/>
                <a:sym typeface="Verdana"/>
              </a:rPr>
              <a:t>Pages 320 - 325 in your book</a:t>
            </a:r>
            <a:endParaRPr sz="2787" b="1"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ct val="100000"/>
              <a:buFont typeface="Arial"/>
              <a:buNone/>
            </a:pPr>
            <a:endParaRPr sz="2787" b="1" i="0" u="none" strike="noStrike" cap="none">
              <a:solidFill>
                <a:schemeClr val="dk1"/>
              </a:solidFill>
              <a:latin typeface="Verdana"/>
              <a:ea typeface="Verdana"/>
              <a:cs typeface="Verdana"/>
              <a:sym typeface="Verdana"/>
            </a:endParaRPr>
          </a:p>
          <a:p>
            <a:pPr marL="0" marR="0" lvl="0" indent="0" algn="l" rtl="0">
              <a:lnSpc>
                <a:spcPct val="90000"/>
              </a:lnSpc>
              <a:spcBef>
                <a:spcPts val="640"/>
              </a:spcBef>
              <a:spcAft>
                <a:spcPts val="0"/>
              </a:spcAft>
              <a:buClr>
                <a:schemeClr val="dk1"/>
              </a:buClr>
              <a:buSzPct val="33060"/>
              <a:buFont typeface="Verdana"/>
              <a:buNone/>
            </a:pPr>
            <a:r>
              <a:rPr lang="en" sz="3931" b="0" i="0" u="none" strike="noStrike" cap="none">
                <a:solidFill>
                  <a:schemeClr val="dk1"/>
                </a:solidFill>
                <a:latin typeface="Verdana"/>
                <a:ea typeface="Verdana"/>
                <a:cs typeface="Verdana"/>
                <a:sym typeface="Verdana"/>
              </a:rPr>
              <a:t>Elena Aguilar, The Art of Coaching Teams: Building Resilient Communities that Transform Schools. Jossey-Bass, 2016.</a:t>
            </a:r>
            <a:endParaRPr sz="4431" b="0" i="0" u="none" strike="noStrike" cap="none">
              <a:solidFill>
                <a:schemeClr val="dk1"/>
              </a:solidFill>
              <a:latin typeface="Verdana"/>
              <a:ea typeface="Verdana"/>
              <a:cs typeface="Verdana"/>
              <a:sym typeface="Verdana"/>
            </a:endParaRPr>
          </a:p>
        </p:txBody>
      </p:sp>
      <p:pic>
        <p:nvPicPr>
          <p:cNvPr id="787" name="Google Shape;787;g328f0cc80ce_0_136"/>
          <p:cNvPicPr preferRelativeResize="0"/>
          <p:nvPr/>
        </p:nvPicPr>
        <p:blipFill rotWithShape="1">
          <a:blip r:embed="rId4">
            <a:alphaModFix/>
          </a:blip>
          <a:srcRect t="9088" b="18661"/>
          <a:stretch/>
        </p:blipFill>
        <p:spPr>
          <a:xfrm rot="611782">
            <a:off x="5689599" y="2428169"/>
            <a:ext cx="3187277" cy="1778309"/>
          </a:xfrm>
          <a:prstGeom prst="rect">
            <a:avLst/>
          </a:prstGeom>
          <a:noFill/>
          <a:ln>
            <a:noFill/>
          </a:ln>
        </p:spPr>
      </p:pic>
      <p:sp>
        <p:nvSpPr>
          <p:cNvPr id="788" name="Google Shape;788;g328f0cc80ce_0_136"/>
          <p:cNvSpPr/>
          <p:nvPr/>
        </p:nvSpPr>
        <p:spPr>
          <a:xfrm rot="1223958">
            <a:off x="4881346" y="1896873"/>
            <a:ext cx="1309098" cy="57970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69"/>
          <p:cNvPicPr preferRelativeResize="0"/>
          <p:nvPr/>
        </p:nvPicPr>
        <p:blipFill rotWithShape="1">
          <a:blip r:embed="rId3">
            <a:alphaModFix/>
          </a:blip>
          <a:srcRect/>
          <a:stretch/>
        </p:blipFill>
        <p:spPr>
          <a:xfrm>
            <a:off x="513575" y="959374"/>
            <a:ext cx="2685201" cy="1427458"/>
          </a:xfrm>
          <a:prstGeom prst="rect">
            <a:avLst/>
          </a:prstGeom>
          <a:noFill/>
          <a:ln w="9525" cap="flat" cmpd="sng">
            <a:solidFill>
              <a:schemeClr val="dk1"/>
            </a:solidFill>
            <a:prstDash val="solid"/>
            <a:round/>
            <a:headEnd type="none" w="sm" len="sm"/>
            <a:tailEnd type="none" w="sm" len="sm"/>
          </a:ln>
        </p:spPr>
      </p:pic>
      <p:pic>
        <p:nvPicPr>
          <p:cNvPr id="795" name="Google Shape;795;p69"/>
          <p:cNvPicPr preferRelativeResize="0"/>
          <p:nvPr/>
        </p:nvPicPr>
        <p:blipFill rotWithShape="1">
          <a:blip r:embed="rId4">
            <a:alphaModFix/>
          </a:blip>
          <a:srcRect/>
          <a:stretch/>
        </p:blipFill>
        <p:spPr>
          <a:xfrm>
            <a:off x="938844" y="3949348"/>
            <a:ext cx="2237668" cy="1474517"/>
          </a:xfrm>
          <a:prstGeom prst="rect">
            <a:avLst/>
          </a:prstGeom>
          <a:noFill/>
          <a:ln w="9525" cap="flat" cmpd="sng">
            <a:solidFill>
              <a:schemeClr val="dk1"/>
            </a:solidFill>
            <a:prstDash val="solid"/>
            <a:round/>
            <a:headEnd type="none" w="sm" len="sm"/>
            <a:tailEnd type="none" w="sm" len="sm"/>
          </a:ln>
        </p:spPr>
      </p:pic>
      <p:pic>
        <p:nvPicPr>
          <p:cNvPr id="796" name="Google Shape;796;p69"/>
          <p:cNvPicPr preferRelativeResize="0"/>
          <p:nvPr/>
        </p:nvPicPr>
        <p:blipFill rotWithShape="1">
          <a:blip r:embed="rId5">
            <a:alphaModFix/>
          </a:blip>
          <a:srcRect/>
          <a:stretch/>
        </p:blipFill>
        <p:spPr>
          <a:xfrm>
            <a:off x="5984148" y="2756832"/>
            <a:ext cx="2790250" cy="1515375"/>
          </a:xfrm>
          <a:prstGeom prst="rect">
            <a:avLst/>
          </a:prstGeom>
          <a:noFill/>
          <a:ln w="9525" cap="flat" cmpd="sng">
            <a:solidFill>
              <a:schemeClr val="dk1"/>
            </a:solidFill>
            <a:prstDash val="solid"/>
            <a:round/>
            <a:headEnd type="none" w="sm" len="sm"/>
            <a:tailEnd type="none" w="sm" len="sm"/>
          </a:ln>
        </p:spPr>
      </p:pic>
      <p:pic>
        <p:nvPicPr>
          <p:cNvPr id="797" name="Google Shape;797;p69"/>
          <p:cNvPicPr preferRelativeResize="0"/>
          <p:nvPr/>
        </p:nvPicPr>
        <p:blipFill rotWithShape="1">
          <a:blip r:embed="rId6">
            <a:alphaModFix/>
          </a:blip>
          <a:srcRect/>
          <a:stretch/>
        </p:blipFill>
        <p:spPr>
          <a:xfrm>
            <a:off x="5984148" y="1019398"/>
            <a:ext cx="2685175" cy="1515375"/>
          </a:xfrm>
          <a:prstGeom prst="rect">
            <a:avLst/>
          </a:prstGeom>
          <a:noFill/>
          <a:ln w="9525" cap="flat" cmpd="sng">
            <a:solidFill>
              <a:schemeClr val="dk1"/>
            </a:solidFill>
            <a:prstDash val="solid"/>
            <a:round/>
            <a:headEnd type="none" w="sm" len="sm"/>
            <a:tailEnd type="none" w="sm" len="sm"/>
          </a:ln>
        </p:spPr>
      </p:pic>
      <p:pic>
        <p:nvPicPr>
          <p:cNvPr id="798" name="Google Shape;798;p69"/>
          <p:cNvPicPr preferRelativeResize="0"/>
          <p:nvPr/>
        </p:nvPicPr>
        <p:blipFill rotWithShape="1">
          <a:blip r:embed="rId7">
            <a:alphaModFix/>
          </a:blip>
          <a:srcRect/>
          <a:stretch/>
        </p:blipFill>
        <p:spPr>
          <a:xfrm>
            <a:off x="504494" y="2454361"/>
            <a:ext cx="2685201" cy="1427458"/>
          </a:xfrm>
          <a:prstGeom prst="rect">
            <a:avLst/>
          </a:prstGeom>
          <a:noFill/>
          <a:ln>
            <a:noFill/>
          </a:ln>
        </p:spPr>
      </p:pic>
      <p:pic>
        <p:nvPicPr>
          <p:cNvPr id="799" name="Google Shape;799;p69"/>
          <p:cNvPicPr preferRelativeResize="0"/>
          <p:nvPr/>
        </p:nvPicPr>
        <p:blipFill rotWithShape="1">
          <a:blip r:embed="rId8">
            <a:alphaModFix/>
          </a:blip>
          <a:srcRect r="22214"/>
          <a:stretch/>
        </p:blipFill>
        <p:spPr>
          <a:xfrm>
            <a:off x="3354256" y="959374"/>
            <a:ext cx="2432362" cy="1737312"/>
          </a:xfrm>
          <a:prstGeom prst="rect">
            <a:avLst/>
          </a:prstGeom>
          <a:noFill/>
          <a:ln w="9525" cap="flat" cmpd="sng">
            <a:solidFill>
              <a:schemeClr val="dk1"/>
            </a:solidFill>
            <a:prstDash val="solid"/>
            <a:round/>
            <a:headEnd type="none" w="sm" len="sm"/>
            <a:tailEnd type="none" w="sm" len="sm"/>
          </a:ln>
        </p:spPr>
      </p:pic>
      <p:pic>
        <p:nvPicPr>
          <p:cNvPr id="800" name="Google Shape;800;p69"/>
          <p:cNvPicPr preferRelativeResize="0"/>
          <p:nvPr/>
        </p:nvPicPr>
        <p:blipFill rotWithShape="1">
          <a:blip r:embed="rId9">
            <a:alphaModFix/>
          </a:blip>
          <a:srcRect/>
          <a:stretch/>
        </p:blipFill>
        <p:spPr>
          <a:xfrm>
            <a:off x="3317350" y="4345375"/>
            <a:ext cx="2528424" cy="1183076"/>
          </a:xfrm>
          <a:prstGeom prst="rect">
            <a:avLst/>
          </a:prstGeom>
          <a:noFill/>
          <a:ln w="9525" cap="flat" cmpd="sng">
            <a:solidFill>
              <a:schemeClr val="dk1"/>
            </a:solidFill>
            <a:prstDash val="solid"/>
            <a:round/>
            <a:headEnd type="none" w="sm" len="sm"/>
            <a:tailEnd type="none" w="sm" len="sm"/>
          </a:ln>
        </p:spPr>
      </p:pic>
      <p:pic>
        <p:nvPicPr>
          <p:cNvPr id="801" name="Google Shape;801;p69"/>
          <p:cNvPicPr preferRelativeResize="0"/>
          <p:nvPr/>
        </p:nvPicPr>
        <p:blipFill rotWithShape="1">
          <a:blip r:embed="rId10">
            <a:alphaModFix/>
          </a:blip>
          <a:srcRect/>
          <a:stretch/>
        </p:blipFill>
        <p:spPr>
          <a:xfrm>
            <a:off x="3325747" y="2747043"/>
            <a:ext cx="2528425" cy="1541580"/>
          </a:xfrm>
          <a:prstGeom prst="rect">
            <a:avLst/>
          </a:prstGeom>
          <a:noFill/>
          <a:ln w="9525" cap="flat" cmpd="sng">
            <a:solidFill>
              <a:schemeClr val="dk1"/>
            </a:solidFill>
            <a:prstDash val="solid"/>
            <a:round/>
            <a:headEnd type="none" w="sm" len="sm"/>
            <a:tailEnd type="none" w="sm" len="sm"/>
          </a:ln>
        </p:spPr>
      </p:pic>
      <p:sp>
        <p:nvSpPr>
          <p:cNvPr id="802" name="Google Shape;802;p69"/>
          <p:cNvSpPr txBox="1"/>
          <p:nvPr/>
        </p:nvSpPr>
        <p:spPr>
          <a:xfrm>
            <a:off x="657625" y="1072542"/>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1</a:t>
            </a:r>
            <a:endParaRPr sz="1400" b="0" i="0" u="none" strike="noStrike" cap="none">
              <a:solidFill>
                <a:srgbClr val="000000"/>
              </a:solidFill>
              <a:latin typeface="Verdana"/>
              <a:ea typeface="Verdana"/>
              <a:cs typeface="Verdana"/>
              <a:sym typeface="Verdana"/>
            </a:endParaRPr>
          </a:p>
        </p:txBody>
      </p:sp>
      <p:sp>
        <p:nvSpPr>
          <p:cNvPr id="803" name="Google Shape;803;p69"/>
          <p:cNvSpPr txBox="1"/>
          <p:nvPr/>
        </p:nvSpPr>
        <p:spPr>
          <a:xfrm>
            <a:off x="3506250" y="1072542"/>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2</a:t>
            </a:r>
            <a:endParaRPr sz="1400" b="0" i="0" u="none" strike="noStrike" cap="none">
              <a:solidFill>
                <a:srgbClr val="000000"/>
              </a:solidFill>
              <a:latin typeface="Verdana"/>
              <a:ea typeface="Verdana"/>
              <a:cs typeface="Verdana"/>
              <a:sym typeface="Verdana"/>
            </a:endParaRPr>
          </a:p>
        </p:txBody>
      </p:sp>
      <p:sp>
        <p:nvSpPr>
          <p:cNvPr id="804" name="Google Shape;804;p69"/>
          <p:cNvSpPr txBox="1"/>
          <p:nvPr/>
        </p:nvSpPr>
        <p:spPr>
          <a:xfrm>
            <a:off x="6019800" y="978791"/>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3</a:t>
            </a:r>
            <a:endParaRPr sz="1400" b="0" i="0" u="none" strike="noStrike" cap="none">
              <a:solidFill>
                <a:srgbClr val="000000"/>
              </a:solidFill>
              <a:latin typeface="Verdana"/>
              <a:ea typeface="Verdana"/>
              <a:cs typeface="Verdana"/>
              <a:sym typeface="Verdana"/>
            </a:endParaRPr>
          </a:p>
        </p:txBody>
      </p:sp>
      <p:sp>
        <p:nvSpPr>
          <p:cNvPr id="805" name="Google Shape;805;p69"/>
          <p:cNvSpPr txBox="1"/>
          <p:nvPr/>
        </p:nvSpPr>
        <p:spPr>
          <a:xfrm>
            <a:off x="513575" y="2482271"/>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4</a:t>
            </a:r>
            <a:endParaRPr sz="1400" b="0" i="0" u="none" strike="noStrike" cap="none">
              <a:solidFill>
                <a:srgbClr val="000000"/>
              </a:solidFill>
              <a:latin typeface="Verdana"/>
              <a:ea typeface="Verdana"/>
              <a:cs typeface="Verdana"/>
              <a:sym typeface="Verdana"/>
            </a:endParaRPr>
          </a:p>
        </p:txBody>
      </p:sp>
      <p:sp>
        <p:nvSpPr>
          <p:cNvPr id="806" name="Google Shape;806;p69"/>
          <p:cNvSpPr txBox="1"/>
          <p:nvPr/>
        </p:nvSpPr>
        <p:spPr>
          <a:xfrm>
            <a:off x="3349300" y="2803792"/>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5</a:t>
            </a:r>
            <a:endParaRPr sz="1400" b="0" i="0" u="none" strike="noStrike" cap="none">
              <a:solidFill>
                <a:srgbClr val="000000"/>
              </a:solidFill>
              <a:latin typeface="Verdana"/>
              <a:ea typeface="Verdana"/>
              <a:cs typeface="Verdana"/>
              <a:sym typeface="Verdana"/>
            </a:endParaRPr>
          </a:p>
        </p:txBody>
      </p:sp>
      <p:sp>
        <p:nvSpPr>
          <p:cNvPr id="807" name="Google Shape;807;p69"/>
          <p:cNvSpPr txBox="1"/>
          <p:nvPr/>
        </p:nvSpPr>
        <p:spPr>
          <a:xfrm>
            <a:off x="6126275" y="2747042"/>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6</a:t>
            </a:r>
            <a:endParaRPr sz="1400" b="0" i="0" u="none" strike="noStrike" cap="none">
              <a:solidFill>
                <a:srgbClr val="000000"/>
              </a:solidFill>
              <a:latin typeface="Verdana"/>
              <a:ea typeface="Verdana"/>
              <a:cs typeface="Verdana"/>
              <a:sym typeface="Verdana"/>
            </a:endParaRPr>
          </a:p>
        </p:txBody>
      </p:sp>
      <p:sp>
        <p:nvSpPr>
          <p:cNvPr id="808" name="Google Shape;808;p69"/>
          <p:cNvSpPr txBox="1"/>
          <p:nvPr/>
        </p:nvSpPr>
        <p:spPr>
          <a:xfrm>
            <a:off x="657625" y="4064000"/>
            <a:ext cx="2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7</a:t>
            </a:r>
            <a:endParaRPr sz="1400" b="0" i="0" u="none" strike="noStrike" cap="none">
              <a:solidFill>
                <a:srgbClr val="000000"/>
              </a:solidFill>
              <a:latin typeface="Verdana"/>
              <a:ea typeface="Verdana"/>
              <a:cs typeface="Verdana"/>
              <a:sym typeface="Verdana"/>
            </a:endParaRPr>
          </a:p>
        </p:txBody>
      </p:sp>
      <p:sp>
        <p:nvSpPr>
          <p:cNvPr id="809" name="Google Shape;809;p69"/>
          <p:cNvSpPr txBox="1"/>
          <p:nvPr/>
        </p:nvSpPr>
        <p:spPr>
          <a:xfrm flipH="1">
            <a:off x="3429150" y="4642458"/>
            <a:ext cx="34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Verdana"/>
                <a:ea typeface="Verdana"/>
                <a:cs typeface="Verdana"/>
                <a:sym typeface="Verdana"/>
              </a:rPr>
              <a:t>8</a:t>
            </a:r>
            <a:endParaRPr sz="1400" b="0" i="0" u="none" strike="noStrike" cap="none">
              <a:solidFill>
                <a:srgbClr val="000000"/>
              </a:solidFill>
              <a:latin typeface="Verdana"/>
              <a:ea typeface="Verdana"/>
              <a:cs typeface="Verdana"/>
              <a:sym typeface="Verdana"/>
            </a:endParaRPr>
          </a:p>
        </p:txBody>
      </p:sp>
      <p:sp>
        <p:nvSpPr>
          <p:cNvPr id="810" name="Google Shape;810;p69"/>
          <p:cNvSpPr txBox="1">
            <a:spLocks noGrp="1"/>
          </p:cNvSpPr>
          <p:nvPr>
            <p:ph type="title"/>
          </p:nvPr>
        </p:nvSpPr>
        <p:spPr>
          <a:xfrm>
            <a:off x="617687" y="137581"/>
            <a:ext cx="7886700" cy="784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How do you feel?</a:t>
            </a:r>
            <a:endParaRPr/>
          </a:p>
        </p:txBody>
      </p:sp>
      <p:sp>
        <p:nvSpPr>
          <p:cNvPr id="811" name="Google Shape;811;p69"/>
          <p:cNvSpPr/>
          <p:nvPr/>
        </p:nvSpPr>
        <p:spPr>
          <a:xfrm>
            <a:off x="0" y="5042654"/>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8"/>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What about conflict?</a:t>
            </a:r>
            <a:endParaRPr/>
          </a:p>
        </p:txBody>
      </p:sp>
      <p:pic>
        <p:nvPicPr>
          <p:cNvPr id="817" name="Google Shape;817;p68" descr="Two penguins gawking"/>
          <p:cNvPicPr preferRelativeResize="0"/>
          <p:nvPr/>
        </p:nvPicPr>
        <p:blipFill rotWithShape="1">
          <a:blip r:embed="rId3">
            <a:alphaModFix/>
          </a:blip>
          <a:srcRect/>
          <a:stretch/>
        </p:blipFill>
        <p:spPr>
          <a:xfrm>
            <a:off x="1702799" y="1333500"/>
            <a:ext cx="4782000" cy="3962467"/>
          </a:xfrm>
          <a:prstGeom prst="rect">
            <a:avLst/>
          </a:prstGeom>
          <a:noFill/>
          <a:ln>
            <a:noFill/>
          </a:ln>
        </p:spPr>
      </p:pic>
      <p:sp>
        <p:nvSpPr>
          <p:cNvPr id="818" name="Google Shape;818;p68"/>
          <p:cNvSpPr txBox="1"/>
          <p:nvPr/>
        </p:nvSpPr>
        <p:spPr>
          <a:xfrm rot="-1554539">
            <a:off x="338199" y="2977634"/>
            <a:ext cx="2671516" cy="6086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Verdana"/>
                <a:ea typeface="Verdana"/>
                <a:cs typeface="Verdana"/>
                <a:sym typeface="Verdana"/>
              </a:rPr>
              <a:t>It is inevitable!</a:t>
            </a:r>
            <a:endParaRPr sz="4600">
              <a:solidFill>
                <a:schemeClr val="dk1"/>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70"/>
          <p:cNvSpPr txBox="1">
            <a:spLocks noGrp="1"/>
          </p:cNvSpPr>
          <p:nvPr>
            <p:ph type="body" idx="4294967295"/>
          </p:nvPr>
        </p:nvSpPr>
        <p:spPr>
          <a:xfrm>
            <a:off x="0" y="1333500"/>
            <a:ext cx="8229600" cy="381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p:txBody>
      </p:sp>
      <p:pic>
        <p:nvPicPr>
          <p:cNvPr id="825" name="Google Shape;825;p70"/>
          <p:cNvPicPr preferRelativeResize="0"/>
          <p:nvPr/>
        </p:nvPicPr>
        <p:blipFill rotWithShape="1">
          <a:blip r:embed="rId3">
            <a:alphaModFix/>
          </a:blip>
          <a:srcRect t="9623" b="23031"/>
          <a:stretch/>
        </p:blipFill>
        <p:spPr>
          <a:xfrm>
            <a:off x="259540" y="1482333"/>
            <a:ext cx="4650050" cy="1428750"/>
          </a:xfrm>
          <a:prstGeom prst="rect">
            <a:avLst/>
          </a:prstGeom>
          <a:noFill/>
          <a:ln w="9525" cap="flat" cmpd="sng">
            <a:solidFill>
              <a:schemeClr val="dk1"/>
            </a:solidFill>
            <a:prstDash val="solid"/>
            <a:round/>
            <a:headEnd type="none" w="sm" len="sm"/>
            <a:tailEnd type="none" w="sm" len="sm"/>
          </a:ln>
        </p:spPr>
      </p:pic>
      <p:pic>
        <p:nvPicPr>
          <p:cNvPr id="826" name="Google Shape;826;p70"/>
          <p:cNvPicPr preferRelativeResize="0"/>
          <p:nvPr/>
        </p:nvPicPr>
        <p:blipFill rotWithShape="1">
          <a:blip r:embed="rId4">
            <a:alphaModFix/>
          </a:blip>
          <a:srcRect/>
          <a:stretch/>
        </p:blipFill>
        <p:spPr>
          <a:xfrm>
            <a:off x="265255" y="3302917"/>
            <a:ext cx="4650050" cy="1428750"/>
          </a:xfrm>
          <a:prstGeom prst="rect">
            <a:avLst/>
          </a:prstGeom>
          <a:noFill/>
          <a:ln w="9525" cap="flat" cmpd="sng">
            <a:solidFill>
              <a:srgbClr val="783F04"/>
            </a:solidFill>
            <a:prstDash val="solid"/>
            <a:round/>
            <a:headEnd type="none" w="sm" len="sm"/>
            <a:tailEnd type="none" w="sm" len="sm"/>
          </a:ln>
        </p:spPr>
      </p:pic>
      <p:sp>
        <p:nvSpPr>
          <p:cNvPr id="827" name="Google Shape;827;p70"/>
          <p:cNvSpPr txBox="1"/>
          <p:nvPr/>
        </p:nvSpPr>
        <p:spPr>
          <a:xfrm>
            <a:off x="5103900" y="1714500"/>
            <a:ext cx="3354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400" b="0" i="0" u="none" strike="noStrike" cap="none">
                <a:solidFill>
                  <a:srgbClr val="000000"/>
                </a:solidFill>
                <a:latin typeface="Verdana"/>
                <a:ea typeface="Verdana"/>
                <a:cs typeface="Verdana"/>
                <a:sym typeface="Verdana"/>
              </a:rPr>
              <a:t>Different opinions about how to execute a task. </a:t>
            </a:r>
            <a:endParaRPr sz="2400" b="0" i="0" u="none" strike="noStrike" cap="none">
              <a:solidFill>
                <a:srgbClr val="000000"/>
              </a:solidFill>
              <a:latin typeface="Verdana"/>
              <a:ea typeface="Verdana"/>
              <a:cs typeface="Verdana"/>
              <a:sym typeface="Verdana"/>
            </a:endParaRPr>
          </a:p>
        </p:txBody>
      </p:sp>
      <p:sp>
        <p:nvSpPr>
          <p:cNvPr id="828" name="Google Shape;828;p70"/>
          <p:cNvSpPr txBox="1"/>
          <p:nvPr/>
        </p:nvSpPr>
        <p:spPr>
          <a:xfrm>
            <a:off x="5180560" y="3371342"/>
            <a:ext cx="3354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400" b="0" i="0" u="none" strike="noStrike" cap="none">
                <a:solidFill>
                  <a:srgbClr val="000000"/>
                </a:solidFill>
                <a:latin typeface="Verdana"/>
                <a:ea typeface="Verdana"/>
                <a:cs typeface="Verdana"/>
                <a:sym typeface="Verdana"/>
              </a:rPr>
              <a:t>More emotional; creates disconnect between people </a:t>
            </a:r>
            <a:endParaRPr sz="2400" b="0" i="0" u="none" strike="noStrike" cap="none">
              <a:solidFill>
                <a:srgbClr val="000000"/>
              </a:solidFill>
              <a:latin typeface="Verdana"/>
              <a:ea typeface="Verdana"/>
              <a:cs typeface="Verdana"/>
              <a:sym typeface="Verdana"/>
            </a:endParaRPr>
          </a:p>
        </p:txBody>
      </p:sp>
      <p:sp>
        <p:nvSpPr>
          <p:cNvPr id="829" name="Google Shape;829;p70"/>
          <p:cNvSpPr txBox="1"/>
          <p:nvPr/>
        </p:nvSpPr>
        <p:spPr>
          <a:xfrm>
            <a:off x="228600" y="5123500"/>
            <a:ext cx="6848100" cy="531900"/>
          </a:xfrm>
          <a:prstGeom prst="rect">
            <a:avLst/>
          </a:prstGeom>
          <a:noFill/>
          <a:ln>
            <a:noFill/>
          </a:ln>
        </p:spPr>
        <p:txBody>
          <a:bodyPr spcFirstLastPara="1" wrap="square" lIns="91425" tIns="91425" rIns="91425" bIns="91425" anchor="t" anchorCtr="0">
            <a:spAutoFit/>
          </a:bodyPr>
          <a:lstStyle/>
          <a:p>
            <a:pPr marL="457200" marR="0" lvl="0" indent="0" algn="l" rtl="0">
              <a:lnSpc>
                <a:spcPct val="105000"/>
              </a:lnSpc>
              <a:spcBef>
                <a:spcPts val="0"/>
              </a:spcBef>
              <a:spcAft>
                <a:spcPts val="0"/>
              </a:spcAft>
              <a:buClr>
                <a:srgbClr val="000000"/>
              </a:buClr>
              <a:buSzPts val="1420"/>
              <a:buFont typeface="Arial"/>
              <a:buNone/>
            </a:pPr>
            <a:r>
              <a:rPr lang="en" sz="1100" b="0" i="0" u="none" strike="noStrike" cap="none">
                <a:solidFill>
                  <a:schemeClr val="dk1"/>
                </a:solidFill>
                <a:latin typeface="Verdana"/>
                <a:ea typeface="Verdana"/>
                <a:cs typeface="Verdana"/>
                <a:sym typeface="Verdana"/>
              </a:rPr>
              <a:t>(Prosocial: Using Evolutionary Science To Build Productive, Equitable, and Collaborative Groups; Atkins, Wilson, and Hayes)</a:t>
            </a:r>
            <a:endParaRPr sz="1100" b="0" i="0" u="none" strike="noStrike" cap="none">
              <a:solidFill>
                <a:srgbClr val="000000"/>
              </a:solidFill>
              <a:latin typeface="Arial"/>
              <a:ea typeface="Arial"/>
              <a:cs typeface="Arial"/>
              <a:sym typeface="Arial"/>
            </a:endParaRPr>
          </a:p>
        </p:txBody>
      </p:sp>
      <p:sp>
        <p:nvSpPr>
          <p:cNvPr id="830" name="Google Shape;830;p70"/>
          <p:cNvSpPr txBox="1">
            <a:spLocks noGrp="1"/>
          </p:cNvSpPr>
          <p:nvPr>
            <p:ph type="title"/>
          </p:nvPr>
        </p:nvSpPr>
        <p:spPr>
          <a:xfrm>
            <a:off x="533400" y="165718"/>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
              <a:t>Task conflict vs. </a:t>
            </a:r>
            <a:endParaRPr/>
          </a:p>
          <a:p>
            <a:pPr marL="0" lvl="0" indent="0" algn="ctr" rtl="0">
              <a:lnSpc>
                <a:spcPct val="90000"/>
              </a:lnSpc>
              <a:spcBef>
                <a:spcPts val="0"/>
              </a:spcBef>
              <a:spcAft>
                <a:spcPts val="0"/>
              </a:spcAft>
              <a:buClr>
                <a:schemeClr val="lt1"/>
              </a:buClr>
              <a:buSzPts val="4000"/>
              <a:buFont typeface="Verdana"/>
              <a:buNone/>
            </a:pPr>
            <a:r>
              <a:rPr lang="en"/>
              <a:t>Relational conflict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5"/>
          <p:cNvPicPr preferRelativeResize="0"/>
          <p:nvPr/>
        </p:nvPicPr>
        <p:blipFill rotWithShape="1">
          <a:blip r:embed="rId3">
            <a:alphaModFix/>
          </a:blip>
          <a:srcRect/>
          <a:stretch/>
        </p:blipFill>
        <p:spPr>
          <a:xfrm>
            <a:off x="782800" y="695900"/>
            <a:ext cx="7366006" cy="432320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72"/>
          <p:cNvSpPr txBox="1">
            <a:spLocks noGrp="1"/>
          </p:cNvSpPr>
          <p:nvPr>
            <p:ph type="body" idx="1"/>
          </p:nvPr>
        </p:nvSpPr>
        <p:spPr>
          <a:xfrm>
            <a:off x="0" y="1285551"/>
            <a:ext cx="8787600" cy="4251300"/>
          </a:xfrm>
          <a:prstGeom prst="rect">
            <a:avLst/>
          </a:prstGeom>
          <a:noFill/>
          <a:ln>
            <a:noFill/>
          </a:ln>
        </p:spPr>
        <p:txBody>
          <a:bodyPr spcFirstLastPara="1" wrap="square" lIns="91425" tIns="45700" rIns="91425" bIns="45700" anchor="t" anchorCtr="0">
            <a:normAutofit fontScale="25000" lnSpcReduction="20000"/>
          </a:bodyPr>
          <a:lstStyle/>
          <a:p>
            <a:pPr marL="457200" lvl="0" indent="0" algn="l" rtl="0">
              <a:lnSpc>
                <a:spcPct val="90000"/>
              </a:lnSpc>
              <a:spcBef>
                <a:spcPts val="0"/>
              </a:spcBef>
              <a:spcAft>
                <a:spcPts val="0"/>
              </a:spcAft>
              <a:buClr>
                <a:schemeClr val="dk1"/>
              </a:buClr>
              <a:buSzPct val="59882"/>
              <a:buNone/>
            </a:pPr>
            <a:r>
              <a:rPr lang="en" sz="2000" i="1"/>
              <a:t>  </a:t>
            </a:r>
            <a:endParaRPr sz="2000"/>
          </a:p>
          <a:p>
            <a:pPr marL="457200" lvl="0" indent="0" algn="l" rtl="0">
              <a:lnSpc>
                <a:spcPct val="160000"/>
              </a:lnSpc>
              <a:spcBef>
                <a:spcPts val="600"/>
              </a:spcBef>
              <a:spcAft>
                <a:spcPts val="0"/>
              </a:spcAft>
              <a:buClr>
                <a:schemeClr val="dk1"/>
              </a:buClr>
              <a:buSzPct val="49901"/>
              <a:buNone/>
            </a:pPr>
            <a:endParaRPr sz="2400"/>
          </a:p>
          <a:p>
            <a:pPr marL="457200" lvl="0" indent="0" algn="l" rtl="0">
              <a:lnSpc>
                <a:spcPct val="160000"/>
              </a:lnSpc>
              <a:spcBef>
                <a:spcPts val="600"/>
              </a:spcBef>
              <a:spcAft>
                <a:spcPts val="0"/>
              </a:spcAft>
              <a:buClr>
                <a:schemeClr val="dk1"/>
              </a:buClr>
              <a:buSzPts val="389"/>
              <a:buNone/>
            </a:pPr>
            <a:r>
              <a:rPr lang="en" sz="6619" b="1"/>
              <a:t>“Conflict is maintained in our heads, in the judgments of right and wrong, good and bad, justified and unjustified, and stepping into the perspective of another, seeing things from their point of view and drawing a circle that takes them in, is one of the hardest things in the world to do.” </a:t>
            </a:r>
            <a:endParaRPr sz="6619" b="1"/>
          </a:p>
          <a:p>
            <a:pPr marL="457200" lvl="0" indent="0" algn="l" rtl="0">
              <a:lnSpc>
                <a:spcPct val="90000"/>
              </a:lnSpc>
              <a:spcBef>
                <a:spcPts val="600"/>
              </a:spcBef>
              <a:spcAft>
                <a:spcPts val="0"/>
              </a:spcAft>
              <a:buClr>
                <a:schemeClr val="dk1"/>
              </a:buClr>
              <a:buSzPct val="59882"/>
              <a:buNone/>
            </a:pPr>
            <a:endParaRPr sz="2000"/>
          </a:p>
          <a:p>
            <a:pPr marL="0" lvl="0" indent="0" algn="l" rtl="0">
              <a:lnSpc>
                <a:spcPct val="90000"/>
              </a:lnSpc>
              <a:spcBef>
                <a:spcPts val="600"/>
              </a:spcBef>
              <a:spcAft>
                <a:spcPts val="0"/>
              </a:spcAft>
              <a:buClr>
                <a:schemeClr val="dk1"/>
              </a:buClr>
              <a:buSzPct val="59882"/>
              <a:buNone/>
            </a:pPr>
            <a:endParaRPr sz="2000"/>
          </a:p>
          <a:p>
            <a:pPr marL="457200" lvl="0" indent="0" algn="l" rtl="0">
              <a:lnSpc>
                <a:spcPct val="90000"/>
              </a:lnSpc>
              <a:spcBef>
                <a:spcPts val="600"/>
              </a:spcBef>
              <a:spcAft>
                <a:spcPts val="0"/>
              </a:spcAft>
              <a:buClr>
                <a:schemeClr val="dk1"/>
              </a:buClr>
              <a:buSzPct val="52396"/>
              <a:buNone/>
            </a:pPr>
            <a:endParaRPr sz="2285"/>
          </a:p>
          <a:p>
            <a:pPr marL="457200" lvl="0" indent="0" algn="l" rtl="0">
              <a:lnSpc>
                <a:spcPct val="90000"/>
              </a:lnSpc>
              <a:spcBef>
                <a:spcPts val="600"/>
              </a:spcBef>
              <a:spcAft>
                <a:spcPts val="0"/>
              </a:spcAft>
              <a:buClr>
                <a:schemeClr val="dk1"/>
              </a:buClr>
              <a:buSzPct val="45428"/>
              <a:buNone/>
            </a:pPr>
            <a:r>
              <a:rPr lang="en" sz="2635"/>
              <a:t>Prosocial: Using Evolutionary Science To Build Productive, Equitable, and Collaborative Groups; Atkins, Wilson, and Hayes, pg. 177</a:t>
            </a:r>
            <a:endParaRPr sz="4735"/>
          </a:p>
          <a:p>
            <a:pPr marL="457200" lvl="0" indent="0" algn="l" rtl="0">
              <a:lnSpc>
                <a:spcPct val="90000"/>
              </a:lnSpc>
              <a:spcBef>
                <a:spcPts val="600"/>
              </a:spcBef>
              <a:spcAft>
                <a:spcPts val="0"/>
              </a:spcAft>
              <a:buClr>
                <a:schemeClr val="dk1"/>
              </a:buClr>
              <a:buSzPct val="59882"/>
              <a:buNone/>
            </a:pPr>
            <a:endParaRPr sz="2000"/>
          </a:p>
          <a:p>
            <a:pPr marL="457200" lvl="0" indent="0" algn="l" rtl="0">
              <a:lnSpc>
                <a:spcPct val="90000"/>
              </a:lnSpc>
              <a:spcBef>
                <a:spcPts val="600"/>
              </a:spcBef>
              <a:spcAft>
                <a:spcPts val="600"/>
              </a:spcAft>
              <a:buClr>
                <a:schemeClr val="dk1"/>
              </a:buClr>
              <a:buSzPct val="59882"/>
              <a:buNone/>
            </a:pPr>
            <a:r>
              <a:rPr lang="en" sz="2000" i="1"/>
              <a:t>                                                                              </a:t>
            </a:r>
            <a:endParaRPr/>
          </a:p>
        </p:txBody>
      </p:sp>
      <p:sp>
        <p:nvSpPr>
          <p:cNvPr id="837" name="Google Shape;837;p72"/>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Quote</a:t>
            </a:r>
            <a:endParaRPr>
              <a:highlight>
                <a:srgbClr val="A9DCF2"/>
              </a:highligh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3"/>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Build Interpersonal Skills</a:t>
            </a:r>
            <a:endParaRPr/>
          </a:p>
        </p:txBody>
      </p:sp>
      <p:sp>
        <p:nvSpPr>
          <p:cNvPr id="844" name="Google Shape;844;p73"/>
          <p:cNvSpPr txBox="1">
            <a:spLocks noGrp="1"/>
          </p:cNvSpPr>
          <p:nvPr>
            <p:ph type="body" idx="4294967295"/>
          </p:nvPr>
        </p:nvSpPr>
        <p:spPr>
          <a:xfrm>
            <a:off x="4585150" y="1587500"/>
            <a:ext cx="4380900" cy="4070100"/>
          </a:xfrm>
          <a:prstGeom prst="rect">
            <a:avLst/>
          </a:prstGeom>
          <a:solidFill>
            <a:schemeClr val="lt1"/>
          </a:solid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Clr>
                <a:schemeClr val="dk1"/>
              </a:buClr>
              <a:buSzPts val="2162"/>
              <a:buChar char="•"/>
            </a:pPr>
            <a:r>
              <a:rPr lang="en" sz="2000"/>
              <a:t>Separate people from the problem</a:t>
            </a:r>
            <a:endParaRPr/>
          </a:p>
          <a:p>
            <a:pPr marL="685800" lvl="1" indent="0" algn="l" rtl="0">
              <a:lnSpc>
                <a:spcPct val="100000"/>
              </a:lnSpc>
              <a:spcBef>
                <a:spcPts val="0"/>
              </a:spcBef>
              <a:spcAft>
                <a:spcPts val="0"/>
              </a:spcAft>
              <a:buClr>
                <a:schemeClr val="dk1"/>
              </a:buClr>
              <a:buSzPts val="2162"/>
              <a:buNone/>
            </a:pPr>
            <a:endParaRPr sz="2000"/>
          </a:p>
          <a:p>
            <a:pPr marL="914400" lvl="1" indent="-228600" algn="l" rtl="0">
              <a:lnSpc>
                <a:spcPct val="100000"/>
              </a:lnSpc>
              <a:spcBef>
                <a:spcPts val="0"/>
              </a:spcBef>
              <a:spcAft>
                <a:spcPts val="0"/>
              </a:spcAft>
              <a:buClr>
                <a:schemeClr val="dk1"/>
              </a:buClr>
              <a:buSzPts val="2162"/>
              <a:buChar char="•"/>
            </a:pPr>
            <a:r>
              <a:rPr lang="en" sz="2000"/>
              <a:t>Focus on the shared interests of both parties</a:t>
            </a:r>
            <a:endParaRPr/>
          </a:p>
          <a:p>
            <a:pPr marL="685800" lvl="1" indent="0" algn="l" rtl="0">
              <a:lnSpc>
                <a:spcPct val="100000"/>
              </a:lnSpc>
              <a:spcBef>
                <a:spcPts val="0"/>
              </a:spcBef>
              <a:spcAft>
                <a:spcPts val="0"/>
              </a:spcAft>
              <a:buClr>
                <a:schemeClr val="dk1"/>
              </a:buClr>
              <a:buSzPts val="2162"/>
              <a:buNone/>
            </a:pPr>
            <a:endParaRPr sz="2000"/>
          </a:p>
          <a:p>
            <a:pPr marL="914400" lvl="1" indent="-228600" algn="l" rtl="0">
              <a:lnSpc>
                <a:spcPct val="100000"/>
              </a:lnSpc>
              <a:spcBef>
                <a:spcPts val="0"/>
              </a:spcBef>
              <a:spcAft>
                <a:spcPts val="0"/>
              </a:spcAft>
              <a:buClr>
                <a:schemeClr val="dk1"/>
              </a:buClr>
              <a:buSzPts val="2162"/>
              <a:buChar char="•"/>
            </a:pPr>
            <a:r>
              <a:rPr lang="en" sz="2000"/>
              <a:t>Develop many options that can be used to solve the problem</a:t>
            </a:r>
            <a:endParaRPr/>
          </a:p>
          <a:p>
            <a:pPr marL="685800" lvl="1" indent="0" algn="l" rtl="0">
              <a:lnSpc>
                <a:spcPct val="100000"/>
              </a:lnSpc>
              <a:spcBef>
                <a:spcPts val="0"/>
              </a:spcBef>
              <a:spcAft>
                <a:spcPts val="0"/>
              </a:spcAft>
              <a:buClr>
                <a:schemeClr val="dk1"/>
              </a:buClr>
              <a:buSzPts val="2162"/>
              <a:buNone/>
            </a:pPr>
            <a:r>
              <a:rPr lang="en" sz="2000"/>
              <a:t> </a:t>
            </a:r>
            <a:endParaRPr sz="2000" b="1"/>
          </a:p>
          <a:p>
            <a:pPr marL="914400" lvl="1" indent="-228600" algn="l" rtl="0">
              <a:lnSpc>
                <a:spcPct val="100000"/>
              </a:lnSpc>
              <a:spcBef>
                <a:spcPts val="0"/>
              </a:spcBef>
              <a:spcAft>
                <a:spcPts val="0"/>
              </a:spcAft>
              <a:buClr>
                <a:schemeClr val="dk1"/>
              </a:buClr>
              <a:buSzPts val="2162"/>
              <a:buChar char="•"/>
            </a:pPr>
            <a:r>
              <a:rPr lang="en" sz="2000"/>
              <a:t>Evaluate the options using objective criteria</a:t>
            </a:r>
            <a:endParaRPr sz="2000"/>
          </a:p>
          <a:p>
            <a:pPr marL="0" lvl="0" indent="114300" algn="l" rtl="0">
              <a:lnSpc>
                <a:spcPct val="170000"/>
              </a:lnSpc>
              <a:spcBef>
                <a:spcPts val="0"/>
              </a:spcBef>
              <a:spcAft>
                <a:spcPts val="0"/>
              </a:spcAft>
              <a:buClr>
                <a:schemeClr val="dk1"/>
              </a:buClr>
              <a:buSzPts val="1946"/>
              <a:buNone/>
            </a:pPr>
            <a:endParaRPr sz="2000"/>
          </a:p>
          <a:p>
            <a:pPr marL="0" lvl="0" indent="114300" algn="l" rtl="0">
              <a:lnSpc>
                <a:spcPct val="170000"/>
              </a:lnSpc>
              <a:spcBef>
                <a:spcPts val="360"/>
              </a:spcBef>
              <a:spcAft>
                <a:spcPts val="0"/>
              </a:spcAft>
              <a:buClr>
                <a:schemeClr val="dk1"/>
              </a:buClr>
              <a:buSzPts val="1946"/>
              <a:buNone/>
            </a:pPr>
            <a:endParaRPr sz="2000"/>
          </a:p>
        </p:txBody>
      </p:sp>
      <p:sp>
        <p:nvSpPr>
          <p:cNvPr id="845" name="Google Shape;845;p73"/>
          <p:cNvSpPr txBox="1">
            <a:spLocks noGrp="1"/>
          </p:cNvSpPr>
          <p:nvPr>
            <p:ph type="body" idx="4294967295"/>
          </p:nvPr>
        </p:nvSpPr>
        <p:spPr>
          <a:xfrm>
            <a:off x="0" y="1389063"/>
            <a:ext cx="3582900" cy="547800"/>
          </a:xfrm>
          <a:prstGeom prst="rect">
            <a:avLst/>
          </a:prstGeom>
          <a:noFill/>
          <a:ln>
            <a:noFill/>
          </a:ln>
        </p:spPr>
        <p:txBody>
          <a:bodyPr spcFirstLastPara="1" wrap="square" lIns="91425" tIns="45700" rIns="91425" bIns="45700" anchor="t" anchorCtr="0">
            <a:normAutofit/>
          </a:bodyPr>
          <a:lstStyle/>
          <a:p>
            <a:pPr marL="228600" lvl="0" indent="-127000" algn="l" rtl="0">
              <a:lnSpc>
                <a:spcPct val="90000"/>
              </a:lnSpc>
              <a:spcBef>
                <a:spcPts val="0"/>
              </a:spcBef>
              <a:spcAft>
                <a:spcPts val="0"/>
              </a:spcAft>
              <a:buClr>
                <a:schemeClr val="dk1"/>
              </a:buClr>
              <a:buSzPct val="100000"/>
              <a:buNone/>
            </a:pPr>
            <a:endParaRPr sz="1600"/>
          </a:p>
          <a:p>
            <a:pPr marL="228600" lvl="0" indent="-127000" algn="l" rtl="0">
              <a:lnSpc>
                <a:spcPct val="90000"/>
              </a:lnSpc>
              <a:spcBef>
                <a:spcPts val="1000"/>
              </a:spcBef>
              <a:spcAft>
                <a:spcPts val="0"/>
              </a:spcAft>
              <a:buClr>
                <a:schemeClr val="dk1"/>
              </a:buClr>
              <a:buSzPct val="100000"/>
              <a:buNone/>
            </a:pPr>
            <a:endParaRPr sz="1600"/>
          </a:p>
          <a:p>
            <a:pPr marL="228600" lvl="0" indent="-127000" algn="l" rtl="0">
              <a:lnSpc>
                <a:spcPct val="90000"/>
              </a:lnSpc>
              <a:spcBef>
                <a:spcPts val="1000"/>
              </a:spcBef>
              <a:spcAft>
                <a:spcPts val="0"/>
              </a:spcAft>
              <a:buClr>
                <a:schemeClr val="dk1"/>
              </a:buClr>
              <a:buSzPct val="100000"/>
              <a:buNone/>
            </a:pPr>
            <a:endParaRPr sz="1600"/>
          </a:p>
          <a:p>
            <a:pPr marL="228600" lvl="0" indent="-127000" algn="l" rtl="0">
              <a:lnSpc>
                <a:spcPct val="90000"/>
              </a:lnSpc>
              <a:spcBef>
                <a:spcPts val="1000"/>
              </a:spcBef>
              <a:spcAft>
                <a:spcPts val="0"/>
              </a:spcAft>
              <a:buClr>
                <a:schemeClr val="dk1"/>
              </a:buClr>
              <a:buSzPct val="100000"/>
              <a:buNone/>
            </a:pPr>
            <a:endParaRPr sz="1600"/>
          </a:p>
          <a:p>
            <a:pPr marL="228600" lvl="0" indent="-127000" algn="l" rtl="0">
              <a:lnSpc>
                <a:spcPct val="90000"/>
              </a:lnSpc>
              <a:spcBef>
                <a:spcPts val="1000"/>
              </a:spcBef>
              <a:spcAft>
                <a:spcPts val="0"/>
              </a:spcAft>
              <a:buClr>
                <a:schemeClr val="dk1"/>
              </a:buClr>
              <a:buSzPct val="100000"/>
              <a:buNone/>
            </a:pPr>
            <a:endParaRPr sz="1600"/>
          </a:p>
          <a:p>
            <a:pPr marL="0" lvl="0" indent="0" algn="l" rtl="0">
              <a:lnSpc>
                <a:spcPct val="90000"/>
              </a:lnSpc>
              <a:spcBef>
                <a:spcPts val="1000"/>
              </a:spcBef>
              <a:spcAft>
                <a:spcPts val="0"/>
              </a:spcAft>
              <a:buClr>
                <a:schemeClr val="dk1"/>
              </a:buClr>
              <a:buSzPct val="100000"/>
              <a:buNone/>
            </a:pPr>
            <a:endParaRPr sz="2400"/>
          </a:p>
          <a:p>
            <a:pPr marL="228600" lvl="0" indent="-50800" algn="l" rtl="0">
              <a:lnSpc>
                <a:spcPct val="90000"/>
              </a:lnSpc>
              <a:spcBef>
                <a:spcPts val="1000"/>
              </a:spcBef>
              <a:spcAft>
                <a:spcPts val="0"/>
              </a:spcAft>
              <a:buClr>
                <a:schemeClr val="dk1"/>
              </a:buClr>
              <a:buSzPct val="87500"/>
              <a:buNone/>
            </a:pPr>
            <a:endParaRPr/>
          </a:p>
        </p:txBody>
      </p:sp>
      <p:pic>
        <p:nvPicPr>
          <p:cNvPr id="846" name="Google Shape;846;p73" descr="A person and person's head with speech bubbles&#10;&#10;Description automatically generated"/>
          <p:cNvPicPr preferRelativeResize="0"/>
          <p:nvPr/>
        </p:nvPicPr>
        <p:blipFill rotWithShape="1">
          <a:blip r:embed="rId3">
            <a:alphaModFix/>
          </a:blip>
          <a:srcRect/>
          <a:stretch/>
        </p:blipFill>
        <p:spPr>
          <a:xfrm>
            <a:off x="774344" y="2026853"/>
            <a:ext cx="3340454" cy="1989378"/>
          </a:xfrm>
          <a:prstGeom prst="rect">
            <a:avLst/>
          </a:prstGeom>
          <a:noFill/>
          <a:ln w="9525" cap="flat" cmpd="sng">
            <a:solidFill>
              <a:schemeClr val="dk1"/>
            </a:solidFill>
            <a:prstDash val="solid"/>
            <a:round/>
            <a:headEnd type="none" w="sm" len="sm"/>
            <a:tailEnd type="none" w="sm" len="sm"/>
          </a:ln>
        </p:spPr>
      </p:pic>
      <p:sp>
        <p:nvSpPr>
          <p:cNvPr id="847" name="Google Shape;847;p73"/>
          <p:cNvSpPr txBox="1"/>
          <p:nvPr/>
        </p:nvSpPr>
        <p:spPr>
          <a:xfrm>
            <a:off x="1003738" y="4271963"/>
            <a:ext cx="3581400" cy="533100"/>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l" rtl="0">
              <a:lnSpc>
                <a:spcPct val="90000"/>
              </a:lnSpc>
              <a:spcBef>
                <a:spcPts val="1000"/>
              </a:spcBef>
              <a:spcAft>
                <a:spcPts val="0"/>
              </a:spcAft>
              <a:buClr>
                <a:schemeClr val="dk1"/>
              </a:buClr>
              <a:buSzPts val="1000"/>
              <a:buFont typeface="Verdana"/>
              <a:buNone/>
            </a:pPr>
            <a:r>
              <a:rPr lang="en" sz="1000" b="0" i="0" u="none" strike="noStrike" cap="none">
                <a:solidFill>
                  <a:schemeClr val="dk1"/>
                </a:solidFill>
                <a:latin typeface="Verdana"/>
                <a:ea typeface="Verdana"/>
                <a:cs typeface="Verdana"/>
                <a:sym typeface="Verdana"/>
              </a:rPr>
              <a:t>Prosocial: Using Evolutionary Science To Build Productive, Equitable, and Collaborative Groups; Atkins, Wilson, and Hayes</a:t>
            </a:r>
            <a:endParaRPr sz="1800" b="0" i="0" u="none" strike="noStrike" cap="none">
              <a:solidFill>
                <a:schemeClr val="dk1"/>
              </a:solidFill>
              <a:latin typeface="Verdana"/>
              <a:ea typeface="Verdana"/>
              <a:cs typeface="Verdana"/>
              <a:sym typeface="Verdana"/>
            </a:endParaRPr>
          </a:p>
        </p:txBody>
      </p:sp>
      <p:sp>
        <p:nvSpPr>
          <p:cNvPr id="848" name="Google Shape;848;p73"/>
          <p:cNvSpPr txBox="1"/>
          <p:nvPr/>
        </p:nvSpPr>
        <p:spPr>
          <a:xfrm>
            <a:off x="59100" y="4949600"/>
            <a:ext cx="46884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chemeClr val="dk1"/>
                </a:solidFill>
                <a:latin typeface="Verdana"/>
                <a:ea typeface="Verdana"/>
                <a:cs typeface="Verdana"/>
                <a:sym typeface="Verdana"/>
              </a:rPr>
              <a:t>Link to </a:t>
            </a:r>
            <a:r>
              <a:rPr lang="en" sz="1700" b="0" i="0" u="sng" strike="noStrike" cap="none">
                <a:solidFill>
                  <a:srgbClr val="0000FF"/>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How can We Make Conversations More Prosocial?</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ae81711785_0_80"/>
          <p:cNvSpPr txBox="1">
            <a:spLocks noGrp="1"/>
          </p:cNvSpPr>
          <p:nvPr>
            <p:ph type="title"/>
          </p:nvPr>
        </p:nvSpPr>
        <p:spPr>
          <a:xfrm>
            <a:off x="628650" y="304271"/>
            <a:ext cx="7886700" cy="110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
              <a:t>Predictions</a:t>
            </a:r>
            <a:endParaRPr/>
          </a:p>
        </p:txBody>
      </p:sp>
      <p:pic>
        <p:nvPicPr>
          <p:cNvPr id="855" name="Google Shape;855;g2ae81711785_0_80" title="Hidden Brain Example">
            <a:hlinkClick r:id="rId3"/>
          </p:cNvPr>
          <p:cNvPicPr preferRelativeResize="0"/>
          <p:nvPr/>
        </p:nvPicPr>
        <p:blipFill rotWithShape="1">
          <a:blip r:embed="rId4">
            <a:alphaModFix/>
          </a:blip>
          <a:srcRect/>
          <a:stretch/>
        </p:blipFill>
        <p:spPr>
          <a:xfrm>
            <a:off x="1748250" y="1409171"/>
            <a:ext cx="5647479" cy="3176708"/>
          </a:xfrm>
          <a:prstGeom prst="rect">
            <a:avLst/>
          </a:prstGeom>
          <a:noFill/>
          <a:ln>
            <a:noFill/>
          </a:ln>
        </p:spPr>
      </p:pic>
      <p:sp>
        <p:nvSpPr>
          <p:cNvPr id="856" name="Google Shape;856;g2ae81711785_0_80"/>
          <p:cNvSpPr txBox="1"/>
          <p:nvPr/>
        </p:nvSpPr>
        <p:spPr>
          <a:xfrm>
            <a:off x="6668100" y="4720575"/>
            <a:ext cx="247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https://hiddenbrain.org/</a:t>
            </a:r>
            <a:endParaRPr sz="1400" b="0" i="0" u="none" strike="noStrike" cap="none">
              <a:solidFill>
                <a:srgbClr val="000000"/>
              </a:solidFill>
              <a:latin typeface="Arial"/>
              <a:ea typeface="Arial"/>
              <a:cs typeface="Arial"/>
              <a:sym typeface="Arial"/>
            </a:endParaRPr>
          </a:p>
        </p:txBody>
      </p:sp>
      <p:sp>
        <p:nvSpPr>
          <p:cNvPr id="857" name="Google Shape;857;g2ae81711785_0_80"/>
          <p:cNvSpPr txBox="1"/>
          <p:nvPr/>
        </p:nvSpPr>
        <p:spPr>
          <a:xfrm>
            <a:off x="179500" y="4720575"/>
            <a:ext cx="6281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1" u="none" strike="noStrike" cap="none">
                <a:solidFill>
                  <a:schemeClr val="dk1"/>
                </a:solidFill>
                <a:latin typeface="Verdana"/>
                <a:ea typeface="Verdana"/>
                <a:cs typeface="Verdana"/>
                <a:sym typeface="Verdana"/>
              </a:rPr>
              <a:t>“Your brain knew what was coming. It </a:t>
            </a:r>
            <a:r>
              <a:rPr lang="en" sz="2400" b="1" i="1" u="none" strike="noStrike" cap="none">
                <a:solidFill>
                  <a:schemeClr val="dk1"/>
                </a:solidFill>
                <a:latin typeface="Verdana"/>
                <a:ea typeface="Verdana"/>
                <a:cs typeface="Verdana"/>
                <a:sym typeface="Verdana"/>
              </a:rPr>
              <a:t>predicted</a:t>
            </a:r>
            <a:r>
              <a:rPr lang="en" sz="2400" b="0" i="1" u="none" strike="noStrike" cap="none">
                <a:solidFill>
                  <a:schemeClr val="dk1"/>
                </a:solidFill>
                <a:latin typeface="Verdana"/>
                <a:ea typeface="Verdana"/>
                <a:cs typeface="Verdana"/>
                <a:sym typeface="Verdana"/>
              </a:rPr>
              <a:t> what it was going to hear.”</a:t>
            </a:r>
            <a:endParaRPr sz="2400" b="0" i="1"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74"/>
          <p:cNvSpPr txBox="1">
            <a:spLocks noGrp="1"/>
          </p:cNvSpPr>
          <p:nvPr>
            <p:ph type="title"/>
          </p:nvPr>
        </p:nvSpPr>
        <p:spPr>
          <a:xfrm>
            <a:off x="457200" y="208756"/>
            <a:ext cx="8229600" cy="1104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800"/>
              <a:buFont typeface="Verdana"/>
              <a:buNone/>
            </a:pPr>
            <a:r>
              <a:rPr lang="en"/>
              <a:t>Enhance Personal Skills</a:t>
            </a:r>
            <a:endParaRPr/>
          </a:p>
        </p:txBody>
      </p:sp>
      <p:sp>
        <p:nvSpPr>
          <p:cNvPr id="864" name="Google Shape;864;p74"/>
          <p:cNvSpPr txBox="1"/>
          <p:nvPr/>
        </p:nvSpPr>
        <p:spPr>
          <a:xfrm>
            <a:off x="615225" y="1388827"/>
            <a:ext cx="3880500" cy="654300"/>
          </a:xfrm>
          <a:prstGeom prst="rect">
            <a:avLst/>
          </a:prstGeom>
          <a:solidFill>
            <a:srgbClr val="003369">
              <a:alpha val="72941"/>
            </a:srgbClr>
          </a:solidFill>
          <a:ln>
            <a:noFill/>
          </a:ln>
        </p:spPr>
        <p:txBody>
          <a:bodyPr spcFirstLastPara="1" wrap="square" lIns="91425" tIns="91425" rIns="91425" bIns="91425" anchor="b" anchorCtr="0">
            <a:noAutofit/>
          </a:bodyPr>
          <a:lstStyle/>
          <a:p>
            <a:pPr marL="0" marR="0" lvl="0" indent="0" algn="l" rtl="0">
              <a:lnSpc>
                <a:spcPct val="80000"/>
              </a:lnSpc>
              <a:spcBef>
                <a:spcPts val="0"/>
              </a:spcBef>
              <a:spcAft>
                <a:spcPts val="600"/>
              </a:spcAft>
              <a:buClr>
                <a:srgbClr val="000000"/>
              </a:buClr>
              <a:buSzPts val="1420"/>
              <a:buFont typeface="Arial"/>
              <a:buNone/>
            </a:pPr>
            <a:r>
              <a:rPr lang="en" sz="1600" b="1" i="0" u="none" strike="noStrike" cap="none">
                <a:solidFill>
                  <a:schemeClr val="lt1"/>
                </a:solidFill>
                <a:latin typeface="Verdana"/>
                <a:ea typeface="Verdana"/>
                <a:cs typeface="Verdana"/>
                <a:sym typeface="Verdana"/>
              </a:rPr>
              <a:t>Prosocial: </a:t>
            </a:r>
            <a:r>
              <a:rPr lang="en" sz="1200" b="0" i="0" u="none" strike="noStrike" cap="none">
                <a:solidFill>
                  <a:schemeClr val="lt1"/>
                </a:solidFill>
                <a:latin typeface="Verdana"/>
                <a:ea typeface="Verdana"/>
                <a:cs typeface="Verdana"/>
                <a:sym typeface="Verdana"/>
              </a:rPr>
              <a:t>Using Evolutionary Science To Build Productive, Equitable, and Collaborative Groups; Atkins, Wilson, and Hayes</a:t>
            </a:r>
            <a:endParaRPr sz="2000" b="0" i="0" u="none" strike="noStrike" cap="none">
              <a:solidFill>
                <a:schemeClr val="dk1"/>
              </a:solidFill>
              <a:latin typeface="Verdana"/>
              <a:ea typeface="Verdana"/>
              <a:cs typeface="Verdana"/>
              <a:sym typeface="Verdana"/>
            </a:endParaRPr>
          </a:p>
        </p:txBody>
      </p:sp>
      <p:sp>
        <p:nvSpPr>
          <p:cNvPr id="865" name="Google Shape;865;p74"/>
          <p:cNvSpPr txBox="1">
            <a:spLocks noGrp="1"/>
          </p:cNvSpPr>
          <p:nvPr>
            <p:ph type="body" idx="2"/>
          </p:nvPr>
        </p:nvSpPr>
        <p:spPr>
          <a:xfrm>
            <a:off x="387025" y="2159000"/>
            <a:ext cx="4463700" cy="3349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 sz="1800" b="1" i="1"/>
              <a:t>Psychological flexibility</a:t>
            </a:r>
            <a:endParaRPr sz="1800" b="1" i="1"/>
          </a:p>
          <a:p>
            <a:pPr marL="0" lvl="0" indent="0" algn="l" rtl="0">
              <a:lnSpc>
                <a:spcPct val="90000"/>
              </a:lnSpc>
              <a:spcBef>
                <a:spcPts val="0"/>
              </a:spcBef>
              <a:spcAft>
                <a:spcPts val="0"/>
              </a:spcAft>
              <a:buClr>
                <a:schemeClr val="dk1"/>
              </a:buClr>
              <a:buSzPct val="100000"/>
              <a:buNone/>
            </a:pPr>
            <a:endParaRPr sz="1800" b="1" i="1"/>
          </a:p>
          <a:p>
            <a:pPr marL="457200" lvl="0" indent="-334327" algn="l" rtl="0">
              <a:lnSpc>
                <a:spcPct val="90000"/>
              </a:lnSpc>
              <a:spcBef>
                <a:spcPts val="0"/>
              </a:spcBef>
              <a:spcAft>
                <a:spcPts val="0"/>
              </a:spcAft>
              <a:buSzPct val="100000"/>
              <a:buChar char="•"/>
            </a:pPr>
            <a:r>
              <a:rPr lang="en" sz="1800"/>
              <a:t>The capacity to be entirely aware and connected with the present moment while behaving in ways that promote one’s values </a:t>
            </a:r>
            <a:endParaRPr sz="1800"/>
          </a:p>
          <a:p>
            <a:pPr marL="0" lvl="0" indent="457200" algn="l" rtl="0">
              <a:lnSpc>
                <a:spcPct val="90000"/>
              </a:lnSpc>
              <a:spcBef>
                <a:spcPts val="0"/>
              </a:spcBef>
              <a:spcAft>
                <a:spcPts val="0"/>
              </a:spcAft>
              <a:buClr>
                <a:schemeClr val="dk1"/>
              </a:buClr>
              <a:buSzPct val="128571"/>
              <a:buNone/>
            </a:pPr>
            <a:r>
              <a:rPr lang="en" sz="1400" i="1"/>
              <a:t>(Biglan et al., 2013; Lloyd et al., 2013)</a:t>
            </a:r>
            <a:endParaRPr sz="1400" i="1"/>
          </a:p>
          <a:p>
            <a:pPr marL="533400" lvl="1" indent="0" algn="l" rtl="0">
              <a:lnSpc>
                <a:spcPct val="90000"/>
              </a:lnSpc>
              <a:spcBef>
                <a:spcPts val="0"/>
              </a:spcBef>
              <a:spcAft>
                <a:spcPts val="0"/>
              </a:spcAft>
              <a:buClr>
                <a:schemeClr val="dk1"/>
              </a:buClr>
              <a:buSzPct val="133333"/>
              <a:buNone/>
            </a:pPr>
            <a:endParaRPr sz="1800"/>
          </a:p>
          <a:p>
            <a:pPr marL="533400" lvl="1" indent="0" algn="l" rtl="0">
              <a:lnSpc>
                <a:spcPct val="90000"/>
              </a:lnSpc>
              <a:spcBef>
                <a:spcPts val="0"/>
              </a:spcBef>
              <a:spcAft>
                <a:spcPts val="0"/>
              </a:spcAft>
              <a:buClr>
                <a:schemeClr val="dk1"/>
              </a:buClr>
              <a:buSzPct val="133333"/>
              <a:buNone/>
            </a:pPr>
            <a:endParaRPr sz="1800"/>
          </a:p>
          <a:p>
            <a:pPr marL="76200" lvl="0" indent="0" algn="l" rtl="0">
              <a:lnSpc>
                <a:spcPct val="90000"/>
              </a:lnSpc>
              <a:spcBef>
                <a:spcPts val="0"/>
              </a:spcBef>
              <a:spcAft>
                <a:spcPts val="0"/>
              </a:spcAft>
              <a:buClr>
                <a:schemeClr val="dk1"/>
              </a:buClr>
              <a:buSzPct val="133333"/>
              <a:buNone/>
            </a:pPr>
            <a:r>
              <a:rPr lang="en" sz="1800" b="1" i="1"/>
              <a:t>Perspective taking</a:t>
            </a:r>
            <a:endParaRPr sz="1800" b="1" i="1"/>
          </a:p>
          <a:p>
            <a:pPr marL="76200" lvl="0" indent="0" algn="l" rtl="0">
              <a:lnSpc>
                <a:spcPct val="90000"/>
              </a:lnSpc>
              <a:spcBef>
                <a:spcPts val="0"/>
              </a:spcBef>
              <a:spcAft>
                <a:spcPts val="0"/>
              </a:spcAft>
              <a:buClr>
                <a:schemeClr val="dk1"/>
              </a:buClr>
              <a:buSzPct val="133333"/>
              <a:buNone/>
            </a:pPr>
            <a:endParaRPr sz="1800" b="1" i="1"/>
          </a:p>
          <a:p>
            <a:pPr marL="361950" lvl="0" indent="-283527" algn="l" rtl="0">
              <a:lnSpc>
                <a:spcPct val="90000"/>
              </a:lnSpc>
              <a:spcBef>
                <a:spcPts val="0"/>
              </a:spcBef>
              <a:spcAft>
                <a:spcPts val="0"/>
              </a:spcAft>
              <a:buClr>
                <a:schemeClr val="dk1"/>
              </a:buClr>
              <a:buSzPct val="100000"/>
              <a:buChar char="•"/>
            </a:pPr>
            <a:r>
              <a:rPr lang="en" sz="1800"/>
              <a:t>Get up on the balcony “observing self”</a:t>
            </a:r>
            <a:endParaRPr sz="1800"/>
          </a:p>
          <a:p>
            <a:pPr marL="0" lvl="0" indent="0" algn="l" rtl="0">
              <a:lnSpc>
                <a:spcPct val="90000"/>
              </a:lnSpc>
              <a:spcBef>
                <a:spcPts val="0"/>
              </a:spcBef>
              <a:spcAft>
                <a:spcPts val="0"/>
              </a:spcAft>
              <a:buNone/>
            </a:pPr>
            <a:endParaRPr sz="1800"/>
          </a:p>
          <a:p>
            <a:pPr marL="361950" lvl="0" indent="-283527" algn="l" rtl="0">
              <a:lnSpc>
                <a:spcPct val="90000"/>
              </a:lnSpc>
              <a:spcBef>
                <a:spcPts val="0"/>
              </a:spcBef>
              <a:spcAft>
                <a:spcPts val="0"/>
              </a:spcAft>
              <a:buClr>
                <a:schemeClr val="dk1"/>
              </a:buClr>
              <a:buSzPct val="100000"/>
              <a:buChar char="•"/>
            </a:pPr>
            <a:r>
              <a:rPr lang="en" sz="1800"/>
              <a:t>Separate people from the problem (content and relationship)</a:t>
            </a:r>
            <a:endParaRPr sz="1700"/>
          </a:p>
        </p:txBody>
      </p:sp>
      <p:sp>
        <p:nvSpPr>
          <p:cNvPr id="866" name="Google Shape;866;p74"/>
          <p:cNvSpPr txBox="1">
            <a:spLocks noGrp="1"/>
          </p:cNvSpPr>
          <p:nvPr>
            <p:ph type="body" idx="3"/>
          </p:nvPr>
        </p:nvSpPr>
        <p:spPr>
          <a:xfrm>
            <a:off x="5105400" y="1394583"/>
            <a:ext cx="3581400" cy="533100"/>
          </a:xfrm>
          <a:prstGeom prst="rect">
            <a:avLst/>
          </a:prstGeom>
          <a:solidFill>
            <a:srgbClr val="003369">
              <a:alpha val="72941"/>
            </a:srgbClr>
          </a:solidFill>
          <a:ln>
            <a:noFill/>
          </a:ln>
        </p:spPr>
        <p:txBody>
          <a:bodyPr spcFirstLastPara="1" wrap="square" lIns="91425" tIns="45700" rIns="91425" bIns="45700" anchor="ctr" anchorCtr="0">
            <a:normAutofit fontScale="25000" lnSpcReduction="20000"/>
          </a:bodyPr>
          <a:lstStyle/>
          <a:p>
            <a:pPr marL="457200" lvl="0" indent="0" algn="l" rtl="0">
              <a:lnSpc>
                <a:spcPct val="90000"/>
              </a:lnSpc>
              <a:spcBef>
                <a:spcPts val="0"/>
              </a:spcBef>
              <a:spcAft>
                <a:spcPts val="0"/>
              </a:spcAft>
              <a:buClr>
                <a:schemeClr val="lt1"/>
              </a:buClr>
              <a:buSzPct val="192513"/>
              <a:buNone/>
            </a:pPr>
            <a:endParaRPr sz="1700"/>
          </a:p>
          <a:p>
            <a:pPr marL="533400" lvl="1" indent="0" algn="l" rtl="0">
              <a:lnSpc>
                <a:spcPct val="90000"/>
              </a:lnSpc>
              <a:spcBef>
                <a:spcPts val="0"/>
              </a:spcBef>
              <a:spcAft>
                <a:spcPts val="0"/>
              </a:spcAft>
              <a:buClr>
                <a:schemeClr val="dk1"/>
              </a:buClr>
              <a:buSzPct val="256684"/>
              <a:buNone/>
            </a:pPr>
            <a:endParaRPr sz="1700"/>
          </a:p>
          <a:p>
            <a:pPr marL="533400" lvl="1" indent="0" algn="ctr" rtl="0">
              <a:lnSpc>
                <a:spcPct val="90000"/>
              </a:lnSpc>
              <a:spcBef>
                <a:spcPts val="0"/>
              </a:spcBef>
              <a:spcAft>
                <a:spcPts val="0"/>
              </a:spcAft>
              <a:buClr>
                <a:schemeClr val="dk1"/>
              </a:buClr>
              <a:buSzPct val="256684"/>
              <a:buNone/>
            </a:pPr>
            <a:endParaRPr sz="1700"/>
          </a:p>
          <a:p>
            <a:pPr marL="76200" lvl="0" indent="0" algn="ctr" rtl="0">
              <a:lnSpc>
                <a:spcPct val="90000"/>
              </a:lnSpc>
              <a:spcBef>
                <a:spcPts val="0"/>
              </a:spcBef>
              <a:spcAft>
                <a:spcPts val="0"/>
              </a:spcAft>
              <a:buClr>
                <a:schemeClr val="lt1"/>
              </a:buClr>
              <a:buSzPct val="72726"/>
              <a:buNone/>
            </a:pPr>
            <a:r>
              <a:rPr lang="en" sz="6000">
                <a:solidFill>
                  <a:schemeClr val="lt1"/>
                </a:solidFill>
              </a:rPr>
              <a:t>Psychological flexibility skills</a:t>
            </a:r>
            <a:endParaRPr sz="6000"/>
          </a:p>
          <a:p>
            <a:pPr marL="0" lvl="0" indent="0" algn="l" rtl="0">
              <a:lnSpc>
                <a:spcPct val="90000"/>
              </a:lnSpc>
              <a:spcBef>
                <a:spcPts val="1000"/>
              </a:spcBef>
              <a:spcAft>
                <a:spcPts val="0"/>
              </a:spcAft>
              <a:buClr>
                <a:schemeClr val="lt1"/>
              </a:buClr>
              <a:buSzPct val="100000"/>
              <a:buNone/>
            </a:pPr>
            <a:endParaRPr/>
          </a:p>
        </p:txBody>
      </p:sp>
      <p:pic>
        <p:nvPicPr>
          <p:cNvPr id="867" name="Google Shape;867;p74" descr="A group of people standing in front of a speech bubble&#10;&#10;Description automatically generated"/>
          <p:cNvPicPr preferRelativeResize="0"/>
          <p:nvPr/>
        </p:nvPicPr>
        <p:blipFill rotWithShape="1">
          <a:blip r:embed="rId3">
            <a:alphaModFix/>
          </a:blip>
          <a:srcRect/>
          <a:stretch/>
        </p:blipFill>
        <p:spPr>
          <a:xfrm>
            <a:off x="5187317" y="2558925"/>
            <a:ext cx="3417570" cy="1741710"/>
          </a:xfrm>
          <a:prstGeom prst="rect">
            <a:avLst/>
          </a:prstGeom>
          <a:noFill/>
          <a:ln w="9525" cap="flat" cmpd="sng">
            <a:solidFill>
              <a:srgbClr val="0074CC"/>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77"/>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Tools for Shifting Perspective</a:t>
            </a:r>
            <a:endParaRPr/>
          </a:p>
        </p:txBody>
      </p:sp>
      <p:sp>
        <p:nvSpPr>
          <p:cNvPr id="873" name="Google Shape;873;p77"/>
          <p:cNvSpPr txBox="1"/>
          <p:nvPr/>
        </p:nvSpPr>
        <p:spPr>
          <a:xfrm>
            <a:off x="181200" y="1225575"/>
            <a:ext cx="8901000" cy="40635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Verdana"/>
              <a:buChar char="●"/>
            </a:pPr>
            <a:r>
              <a:rPr lang="en" sz="2800">
                <a:solidFill>
                  <a:schemeClr val="dk1"/>
                </a:solidFill>
                <a:latin typeface="Verdana"/>
                <a:ea typeface="Verdana"/>
                <a:cs typeface="Verdana"/>
                <a:sym typeface="Verdana"/>
              </a:rPr>
              <a:t>Imagine what others might be noticing, feeling, thinking, and wanting. (Prediction!)</a:t>
            </a:r>
            <a:endParaRPr sz="2800">
              <a:solidFill>
                <a:schemeClr val="dk1"/>
              </a:solidFill>
              <a:latin typeface="Verdana"/>
              <a:ea typeface="Verdana"/>
              <a:cs typeface="Verdana"/>
              <a:sym typeface="Verdana"/>
            </a:endParaRPr>
          </a:p>
          <a:p>
            <a:pPr marL="45720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Char char="●"/>
            </a:pPr>
            <a:r>
              <a:rPr lang="en" sz="2800">
                <a:solidFill>
                  <a:schemeClr val="dk1"/>
                </a:solidFill>
                <a:latin typeface="Verdana"/>
                <a:ea typeface="Verdana"/>
                <a:cs typeface="Verdana"/>
                <a:sym typeface="Verdana"/>
              </a:rPr>
              <a:t>Actively ask others what they are noticing, feeling, thinking, and wanting.</a:t>
            </a:r>
            <a:endParaRPr sz="2800">
              <a:solidFill>
                <a:schemeClr val="dk1"/>
              </a:solidFill>
              <a:latin typeface="Verdana"/>
              <a:ea typeface="Verdana"/>
              <a:cs typeface="Verdana"/>
              <a:sym typeface="Verdana"/>
            </a:endParaRPr>
          </a:p>
          <a:p>
            <a:pPr marL="45720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Char char="●"/>
            </a:pPr>
            <a:r>
              <a:rPr lang="en" sz="2800">
                <a:solidFill>
                  <a:schemeClr val="dk1"/>
                </a:solidFill>
                <a:latin typeface="Verdana"/>
                <a:ea typeface="Verdana"/>
                <a:cs typeface="Verdana"/>
                <a:sym typeface="Verdana"/>
              </a:rPr>
              <a:t>Listening strategies (bookmark)</a:t>
            </a:r>
            <a:endParaRPr sz="2800">
              <a:solidFill>
                <a:schemeClr val="dk1"/>
              </a:solidFill>
              <a:latin typeface="Verdana"/>
              <a:ea typeface="Verdana"/>
              <a:cs typeface="Verdana"/>
              <a:sym typeface="Verdana"/>
            </a:endParaRPr>
          </a:p>
          <a:p>
            <a:pPr marL="45720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Char char="●"/>
            </a:pPr>
            <a:r>
              <a:rPr lang="en" sz="2800">
                <a:solidFill>
                  <a:schemeClr val="dk1"/>
                </a:solidFill>
                <a:latin typeface="Verdana"/>
                <a:ea typeface="Verdana"/>
                <a:cs typeface="Verdana"/>
                <a:sym typeface="Verdana"/>
              </a:rPr>
              <a:t>Reversing roles with others, empty chair</a:t>
            </a:r>
            <a:endParaRPr sz="2800">
              <a:solidFill>
                <a:schemeClr val="dk1"/>
              </a:solidFill>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328f0cc80ce_0_256"/>
          <p:cNvSpPr txBox="1"/>
          <p:nvPr/>
        </p:nvSpPr>
        <p:spPr>
          <a:xfrm>
            <a:off x="457201" y="1333501"/>
            <a:ext cx="8229600" cy="3810000"/>
          </a:xfrm>
          <a:prstGeom prst="rect">
            <a:avLst/>
          </a:prstGeom>
          <a:noFill/>
          <a:ln>
            <a:noFill/>
          </a:ln>
        </p:spPr>
        <p:txBody>
          <a:bodyPr spcFirstLastPara="1" wrap="square" lIns="91425" tIns="45700" rIns="91425" bIns="45700" anchor="t" anchorCtr="0">
            <a:normAutofit fontScale="85000" lnSpcReduction="20000"/>
          </a:bodyPr>
          <a:lstStyle/>
          <a:p>
            <a:pPr marL="457200" marR="0" lvl="0" indent="-217786" algn="l" rtl="0">
              <a:lnSpc>
                <a:spcPct val="90000"/>
              </a:lnSpc>
              <a:spcBef>
                <a:spcPts val="0"/>
              </a:spcBef>
              <a:spcAft>
                <a:spcPts val="0"/>
              </a:spcAft>
              <a:buClr>
                <a:srgbClr val="000000"/>
              </a:buClr>
              <a:buSzPct val="103194"/>
              <a:buFont typeface="Arial"/>
              <a:buChar char="•"/>
            </a:pPr>
            <a:r>
              <a:rPr lang="en" sz="2200" b="0" i="0" u="none" strike="noStrike" cap="none">
                <a:solidFill>
                  <a:schemeClr val="dk1"/>
                </a:solidFill>
                <a:latin typeface="Verdana"/>
                <a:ea typeface="Verdana"/>
                <a:cs typeface="Verdana"/>
                <a:sym typeface="Verdana"/>
              </a:rPr>
              <a:t>Think of a time when you were experiencing a conflict or a challenge with another person in the professional setting. What are your predictions or signals to be curious about?</a:t>
            </a:r>
            <a:endParaRPr sz="1800" b="0" i="0" u="none" strike="noStrike" cap="none">
              <a:solidFill>
                <a:schemeClr val="dk1"/>
              </a:solidFill>
              <a:latin typeface="Verdana"/>
              <a:ea typeface="Verdana"/>
              <a:cs typeface="Verdana"/>
              <a:sym typeface="Verdana"/>
            </a:endParaRPr>
          </a:p>
          <a:p>
            <a:pPr marL="457200" marR="0" lvl="0" indent="-217786" algn="l" rtl="0">
              <a:lnSpc>
                <a:spcPct val="90000"/>
              </a:lnSpc>
              <a:spcBef>
                <a:spcPts val="600"/>
              </a:spcBef>
              <a:spcAft>
                <a:spcPts val="0"/>
              </a:spcAft>
              <a:buClr>
                <a:srgbClr val="000000"/>
              </a:buClr>
              <a:buSzPct val="103194"/>
              <a:buFont typeface="Arial"/>
              <a:buChar char="•"/>
            </a:pPr>
            <a:r>
              <a:rPr lang="en" sz="2200" b="0" i="0" u="none" strike="noStrike" cap="none">
                <a:solidFill>
                  <a:schemeClr val="dk1"/>
                </a:solidFill>
                <a:highlight>
                  <a:srgbClr val="FFFF00"/>
                </a:highlight>
                <a:latin typeface="Verdana"/>
                <a:ea typeface="Verdana"/>
                <a:cs typeface="Verdana"/>
                <a:sym typeface="Verdana"/>
              </a:rPr>
              <a:t>Remember to keep the story confidential eliminating names and context.</a:t>
            </a:r>
            <a:endParaRPr sz="1800" b="0" i="0" u="none" strike="noStrike" cap="none">
              <a:solidFill>
                <a:schemeClr val="dk1"/>
              </a:solidFill>
              <a:latin typeface="Verdana"/>
              <a:ea typeface="Verdana"/>
              <a:cs typeface="Verdana"/>
              <a:sym typeface="Verdana"/>
            </a:endParaRPr>
          </a:p>
          <a:p>
            <a:pPr marL="457200" marR="0" lvl="0" indent="-217786" algn="l" rtl="0">
              <a:lnSpc>
                <a:spcPct val="90000"/>
              </a:lnSpc>
              <a:spcBef>
                <a:spcPts val="600"/>
              </a:spcBef>
              <a:spcAft>
                <a:spcPts val="0"/>
              </a:spcAft>
              <a:buClr>
                <a:srgbClr val="000000"/>
              </a:buClr>
              <a:buSzPct val="103194"/>
              <a:buFont typeface="Arial"/>
              <a:buChar char="•"/>
            </a:pPr>
            <a:r>
              <a:rPr lang="en" sz="2200" b="0" i="0" u="none" strike="noStrike" cap="none">
                <a:solidFill>
                  <a:schemeClr val="dk1"/>
                </a:solidFill>
                <a:latin typeface="Verdana"/>
                <a:ea typeface="Verdana"/>
                <a:cs typeface="Verdana"/>
                <a:sym typeface="Verdana"/>
              </a:rPr>
              <a:t>In your pair, Partner 1 shares story, one minute.</a:t>
            </a:r>
            <a:endParaRPr sz="1800" b="0" i="0" u="none" strike="noStrike" cap="none">
              <a:solidFill>
                <a:schemeClr val="dk1"/>
              </a:solidFill>
              <a:latin typeface="Verdana"/>
              <a:ea typeface="Verdana"/>
              <a:cs typeface="Verdana"/>
              <a:sym typeface="Verdana"/>
            </a:endParaRPr>
          </a:p>
          <a:p>
            <a:pPr marL="457200" marR="0" lvl="0" indent="-217786" algn="l" rtl="0">
              <a:lnSpc>
                <a:spcPct val="90000"/>
              </a:lnSpc>
              <a:spcBef>
                <a:spcPts val="600"/>
              </a:spcBef>
              <a:spcAft>
                <a:spcPts val="0"/>
              </a:spcAft>
              <a:buClr>
                <a:srgbClr val="000000"/>
              </a:buClr>
              <a:buSzPct val="103194"/>
              <a:buFont typeface="Arial"/>
              <a:buChar char="•"/>
            </a:pPr>
            <a:r>
              <a:rPr lang="en" sz="2200" b="0" i="0" u="none" strike="noStrike" cap="none">
                <a:solidFill>
                  <a:schemeClr val="dk1"/>
                </a:solidFill>
                <a:latin typeface="Verdana"/>
                <a:ea typeface="Verdana"/>
                <a:cs typeface="Verdana"/>
                <a:sym typeface="Verdana"/>
              </a:rPr>
              <a:t>Perspective Taking: Partner prompts the story-teller to retell the story from the other person’s perspective. </a:t>
            </a:r>
            <a:endParaRPr sz="1800" b="0" i="0" u="none" strike="noStrike" cap="none">
              <a:solidFill>
                <a:schemeClr val="dk1"/>
              </a:solidFill>
              <a:latin typeface="Verdana"/>
              <a:ea typeface="Verdana"/>
              <a:cs typeface="Verdana"/>
              <a:sym typeface="Verdana"/>
            </a:endParaRPr>
          </a:p>
          <a:p>
            <a:pPr marL="457200" marR="0" lvl="0" indent="-217786" algn="l" rtl="0">
              <a:lnSpc>
                <a:spcPct val="90000"/>
              </a:lnSpc>
              <a:spcBef>
                <a:spcPts val="600"/>
              </a:spcBef>
              <a:spcAft>
                <a:spcPts val="0"/>
              </a:spcAft>
              <a:buClr>
                <a:srgbClr val="000000"/>
              </a:buClr>
              <a:buSzPct val="103194"/>
              <a:buFont typeface="Arial"/>
              <a:buChar char="•"/>
            </a:pPr>
            <a:r>
              <a:rPr lang="en" sz="2200" b="0" i="0" u="none" strike="noStrike" cap="none">
                <a:solidFill>
                  <a:schemeClr val="dk1"/>
                </a:solidFill>
                <a:latin typeface="Verdana"/>
                <a:ea typeface="Verdana"/>
                <a:cs typeface="Verdana"/>
                <a:sym typeface="Verdana"/>
              </a:rPr>
              <a:t>Pivot Points: Partner finds a point in the story that seems pivotal and asks, what might have gone differently? Allow them to explain what might have changed in the story.</a:t>
            </a:r>
            <a:endParaRPr sz="1800" b="0" i="0" u="none" strike="noStrike" cap="none">
              <a:solidFill>
                <a:schemeClr val="dk1"/>
              </a:solidFill>
              <a:latin typeface="Verdana"/>
              <a:ea typeface="Verdana"/>
              <a:cs typeface="Verdana"/>
              <a:sym typeface="Verdana"/>
            </a:endParaRPr>
          </a:p>
          <a:p>
            <a:pPr marL="457200" marR="0" lvl="0" indent="-217786" algn="l" rtl="0">
              <a:lnSpc>
                <a:spcPct val="90000"/>
              </a:lnSpc>
              <a:spcBef>
                <a:spcPts val="600"/>
              </a:spcBef>
              <a:spcAft>
                <a:spcPts val="0"/>
              </a:spcAft>
              <a:buClr>
                <a:srgbClr val="000000"/>
              </a:buClr>
              <a:buSzPct val="103194"/>
              <a:buFont typeface="Arial"/>
              <a:buChar char="•"/>
            </a:pPr>
            <a:r>
              <a:rPr lang="en" sz="2200" b="0" i="0" u="none" strike="noStrike" cap="none">
                <a:solidFill>
                  <a:schemeClr val="dk1"/>
                </a:solidFill>
                <a:latin typeface="Verdana"/>
                <a:ea typeface="Verdana"/>
                <a:cs typeface="Verdana"/>
                <a:sym typeface="Verdana"/>
              </a:rPr>
              <a:t>Discuss together:</a:t>
            </a:r>
            <a:endParaRPr sz="1800" b="0" i="0" u="none" strike="noStrike" cap="none">
              <a:solidFill>
                <a:schemeClr val="dk1"/>
              </a:solidFill>
              <a:latin typeface="Verdana"/>
              <a:ea typeface="Verdana"/>
              <a:cs typeface="Verdana"/>
              <a:sym typeface="Verdana"/>
            </a:endParaRPr>
          </a:p>
          <a:p>
            <a:pPr marL="457200" marR="0" lvl="0" indent="0" algn="l" rtl="0">
              <a:lnSpc>
                <a:spcPct val="90000"/>
              </a:lnSpc>
              <a:spcBef>
                <a:spcPts val="600"/>
              </a:spcBef>
              <a:spcAft>
                <a:spcPts val="600"/>
              </a:spcAft>
              <a:buClr>
                <a:srgbClr val="000000"/>
              </a:buClr>
              <a:buSzPct val="100000"/>
              <a:buFont typeface="Arial"/>
              <a:buNone/>
            </a:pPr>
            <a:r>
              <a:rPr lang="en" sz="2200" b="0" i="0" u="none" strike="noStrike" cap="none">
                <a:solidFill>
                  <a:schemeClr val="dk1"/>
                </a:solidFill>
                <a:latin typeface="Verdana"/>
                <a:ea typeface="Verdana"/>
                <a:cs typeface="Verdana"/>
                <a:sym typeface="Verdana"/>
              </a:rPr>
              <a:t>In what ways did this “perspective taking” activity open new possibilities within your coaching conversations?</a:t>
            </a:r>
            <a:endParaRPr sz="1800" b="0" i="0" u="none" strike="noStrike" cap="none">
              <a:solidFill>
                <a:schemeClr val="dk1"/>
              </a:solidFill>
              <a:latin typeface="Verdana"/>
              <a:ea typeface="Verdana"/>
              <a:cs typeface="Verdana"/>
              <a:sym typeface="Verdana"/>
            </a:endParaRPr>
          </a:p>
        </p:txBody>
      </p:sp>
      <p:sp>
        <p:nvSpPr>
          <p:cNvPr id="879" name="Google Shape;879;g328f0cc80ce_0_256"/>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Perspective Taking Activity</a:t>
            </a:r>
            <a:endParaRPr/>
          </a:p>
        </p:txBody>
      </p:sp>
      <p:sp>
        <p:nvSpPr>
          <p:cNvPr id="880" name="Google Shape;880;g328f0cc80ce_0_256"/>
          <p:cNvSpPr/>
          <p:nvPr/>
        </p:nvSpPr>
        <p:spPr>
          <a:xfrm>
            <a:off x="0" y="5026304"/>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75"/>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Where is your focus?</a:t>
            </a:r>
            <a:endParaRPr/>
          </a:p>
        </p:txBody>
      </p:sp>
      <p:sp>
        <p:nvSpPr>
          <p:cNvPr id="886" name="Google Shape;886;p75"/>
          <p:cNvSpPr txBox="1">
            <a:spLocks noGrp="1"/>
          </p:cNvSpPr>
          <p:nvPr>
            <p:ph type="body" idx="1"/>
          </p:nvPr>
        </p:nvSpPr>
        <p:spPr>
          <a:xfrm>
            <a:off x="457200" y="1333501"/>
            <a:ext cx="4038600" cy="27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600"/>
              </a:spcAft>
              <a:buClr>
                <a:schemeClr val="dk1"/>
              </a:buClr>
              <a:buSzPts val="1100"/>
              <a:buFont typeface="Arial"/>
              <a:buNone/>
            </a:pPr>
            <a:r>
              <a:rPr lang="en"/>
              <a:t>“Play the ball, not the player.” </a:t>
            </a:r>
            <a:endParaRPr/>
          </a:p>
        </p:txBody>
      </p:sp>
      <p:pic>
        <p:nvPicPr>
          <p:cNvPr id="887" name="Google Shape;887;p75"/>
          <p:cNvPicPr preferRelativeResize="0"/>
          <p:nvPr/>
        </p:nvPicPr>
        <p:blipFill rotWithShape="1">
          <a:blip r:embed="rId3">
            <a:alphaModFix/>
          </a:blip>
          <a:srcRect/>
          <a:stretch/>
        </p:blipFill>
        <p:spPr>
          <a:xfrm>
            <a:off x="4741800" y="1255458"/>
            <a:ext cx="3153667" cy="409816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2aea8c0d526_0_0"/>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a:t>Break </a:t>
            </a:r>
            <a:endParaRPr/>
          </a:p>
        </p:txBody>
      </p:sp>
      <p:pic>
        <p:nvPicPr>
          <p:cNvPr id="894" name="Google Shape;894;g2aea8c0d526_0_0"/>
          <p:cNvPicPr preferRelativeResize="0"/>
          <p:nvPr/>
        </p:nvPicPr>
        <p:blipFill rotWithShape="1">
          <a:blip r:embed="rId3">
            <a:alphaModFix/>
          </a:blip>
          <a:srcRect/>
          <a:stretch/>
        </p:blipFill>
        <p:spPr>
          <a:xfrm>
            <a:off x="1052100" y="1260689"/>
            <a:ext cx="5791978" cy="42579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32b36195063_5_1"/>
          <p:cNvSpPr txBox="1">
            <a:spLocks noGrp="1"/>
          </p:cNvSpPr>
          <p:nvPr>
            <p:ph type="title"/>
          </p:nvPr>
        </p:nvSpPr>
        <p:spPr>
          <a:xfrm>
            <a:off x="228600" y="158750"/>
            <a:ext cx="8686800" cy="793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
              <a:t>Feature 4: Coaching Systems </a:t>
            </a:r>
            <a:endParaRPr/>
          </a:p>
        </p:txBody>
      </p:sp>
      <p:sp>
        <p:nvSpPr>
          <p:cNvPr id="901" name="Google Shape;901;g32b36195063_5_1"/>
          <p:cNvSpPr txBox="1"/>
          <p:nvPr/>
        </p:nvSpPr>
        <p:spPr>
          <a:xfrm>
            <a:off x="433925" y="1596313"/>
            <a:ext cx="8468700" cy="323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Verdana"/>
                <a:ea typeface="Verdana"/>
                <a:cs typeface="Verdana"/>
                <a:sym typeface="Verdana"/>
              </a:rPr>
              <a:t>Coaching for systems change involves collaborating with school and division leaders to develop, implement, and sustain an MTSS framework that emphasizes educational environments that improve student outcomes through leadership, facilitating resource allocation, fidelity of evidence-based practices, and addressing large-scale reform and whole-school organizational improvement.</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aea8c0d526_0_455"/>
          <p:cNvSpPr txBox="1">
            <a:spLocks noGrp="1"/>
          </p:cNvSpPr>
          <p:nvPr>
            <p:ph type="ctrTitle"/>
          </p:nvPr>
        </p:nvSpPr>
        <p:spPr>
          <a:xfrm>
            <a:off x="951739" y="0"/>
            <a:ext cx="7240500" cy="1224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 sz="4300">
                <a:solidFill>
                  <a:schemeClr val="lt1"/>
                </a:solidFill>
              </a:rPr>
              <a:t>Coaching Service Delivery Plan</a:t>
            </a:r>
            <a:endParaRPr sz="4300">
              <a:solidFill>
                <a:schemeClr val="lt1"/>
              </a:solidFill>
            </a:endParaRPr>
          </a:p>
        </p:txBody>
      </p:sp>
      <p:pic>
        <p:nvPicPr>
          <p:cNvPr id="908" name="Google Shape;908;g2aea8c0d526_0_455"/>
          <p:cNvPicPr preferRelativeResize="0"/>
          <p:nvPr/>
        </p:nvPicPr>
        <p:blipFill rotWithShape="1">
          <a:blip r:embed="rId3">
            <a:alphaModFix/>
          </a:blip>
          <a:srcRect/>
          <a:stretch/>
        </p:blipFill>
        <p:spPr>
          <a:xfrm>
            <a:off x="2177475" y="1377275"/>
            <a:ext cx="5369221" cy="43377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a:spLocks noGrp="1"/>
          </p:cNvSpPr>
          <p:nvPr>
            <p:ph type="title"/>
          </p:nvPr>
        </p:nvSpPr>
        <p:spPr>
          <a:xfrm>
            <a:off x="914400" y="227550"/>
            <a:ext cx="2551200" cy="968400"/>
          </a:xfrm>
          <a:prstGeom prst="rect">
            <a:avLst/>
          </a:prstGeom>
          <a:solidFill>
            <a:schemeClr val="lt1"/>
          </a:solidFill>
          <a:ln>
            <a:noFill/>
          </a:ln>
        </p:spPr>
        <p:txBody>
          <a:bodyPr spcFirstLastPara="1" wrap="square" lIns="91425" tIns="45700" rIns="91425" bIns="45700" anchor="b" anchorCtr="0">
            <a:normAutofit fontScale="90000"/>
          </a:bodyPr>
          <a:lstStyle/>
          <a:p>
            <a:pPr marL="0" marR="0" lvl="0" indent="0" algn="l" rtl="0">
              <a:lnSpc>
                <a:spcPct val="90000"/>
              </a:lnSpc>
              <a:spcBef>
                <a:spcPts val="0"/>
              </a:spcBef>
              <a:spcAft>
                <a:spcPts val="0"/>
              </a:spcAft>
              <a:buClr>
                <a:srgbClr val="00212C"/>
              </a:buClr>
              <a:buSzPct val="300000"/>
              <a:buFont typeface="Calibri"/>
              <a:buNone/>
            </a:pPr>
            <a:endParaRPr b="0">
              <a:solidFill>
                <a:schemeClr val="accent5"/>
              </a:solidFill>
              <a:latin typeface="Verdana"/>
              <a:ea typeface="Verdana"/>
              <a:cs typeface="Verdana"/>
              <a:sym typeface="Verdana"/>
            </a:endParaRPr>
          </a:p>
          <a:p>
            <a:pPr marL="0" marR="0" lvl="0" indent="0" algn="l" rtl="0">
              <a:lnSpc>
                <a:spcPct val="90000"/>
              </a:lnSpc>
              <a:spcBef>
                <a:spcPts val="0"/>
              </a:spcBef>
              <a:spcAft>
                <a:spcPts val="0"/>
              </a:spcAft>
              <a:buClr>
                <a:srgbClr val="00212C"/>
              </a:buClr>
              <a:buSzPct val="300000"/>
              <a:buFont typeface="Calibri"/>
              <a:buNone/>
            </a:pPr>
            <a:endParaRPr>
              <a:solidFill>
                <a:schemeClr val="accent5"/>
              </a:solidFill>
            </a:endParaRPr>
          </a:p>
          <a:p>
            <a:pPr marL="0" marR="0" lvl="0" indent="0" algn="l" rtl="0">
              <a:lnSpc>
                <a:spcPct val="90000"/>
              </a:lnSpc>
              <a:spcBef>
                <a:spcPts val="0"/>
              </a:spcBef>
              <a:spcAft>
                <a:spcPts val="0"/>
              </a:spcAft>
              <a:buClr>
                <a:srgbClr val="00212C"/>
              </a:buClr>
              <a:buSzPct val="300000"/>
              <a:buFont typeface="Calibri"/>
              <a:buNone/>
            </a:pPr>
            <a:endParaRPr>
              <a:solidFill>
                <a:schemeClr val="accent5"/>
              </a:solidFill>
            </a:endParaRPr>
          </a:p>
          <a:p>
            <a:pPr marL="0" marR="0" lvl="0" indent="0" algn="l" rtl="0">
              <a:lnSpc>
                <a:spcPct val="90000"/>
              </a:lnSpc>
              <a:spcBef>
                <a:spcPts val="0"/>
              </a:spcBef>
              <a:spcAft>
                <a:spcPts val="0"/>
              </a:spcAft>
              <a:buClr>
                <a:srgbClr val="00212C"/>
              </a:buClr>
              <a:buSzPct val="300000"/>
              <a:buFont typeface="Calibri"/>
              <a:buNone/>
            </a:pPr>
            <a:endParaRPr>
              <a:solidFill>
                <a:schemeClr val="accent5"/>
              </a:solidFill>
            </a:endParaRPr>
          </a:p>
          <a:p>
            <a:pPr marL="0" marR="0" lvl="0" indent="0" algn="l" rtl="0">
              <a:lnSpc>
                <a:spcPct val="90000"/>
              </a:lnSpc>
              <a:spcBef>
                <a:spcPts val="0"/>
              </a:spcBef>
              <a:spcAft>
                <a:spcPts val="0"/>
              </a:spcAft>
              <a:buClr>
                <a:srgbClr val="00212C"/>
              </a:buClr>
              <a:buSzPct val="300000"/>
              <a:buFont typeface="Calibri"/>
              <a:buNone/>
            </a:pPr>
            <a:r>
              <a:rPr lang="en">
                <a:solidFill>
                  <a:schemeClr val="accent5"/>
                </a:solidFill>
              </a:rPr>
              <a:t>Welcome to</a:t>
            </a:r>
            <a:endParaRPr/>
          </a:p>
          <a:p>
            <a:pPr marL="0" marR="0" lvl="0" indent="0" algn="l" rtl="0">
              <a:lnSpc>
                <a:spcPct val="90000"/>
              </a:lnSpc>
              <a:spcBef>
                <a:spcPts val="0"/>
              </a:spcBef>
              <a:spcAft>
                <a:spcPts val="0"/>
              </a:spcAft>
              <a:buClr>
                <a:srgbClr val="00212C"/>
              </a:buClr>
              <a:buSzPct val="300000"/>
              <a:buFont typeface="Calibri"/>
              <a:buNone/>
            </a:pPr>
            <a:r>
              <a:rPr lang="en" u="none" strike="noStrike" cap="none">
                <a:solidFill>
                  <a:schemeClr val="accent5"/>
                </a:solidFill>
              </a:rPr>
              <a:t>Systems Coaching 10</a:t>
            </a:r>
            <a:r>
              <a:rPr lang="en">
                <a:solidFill>
                  <a:schemeClr val="accent5"/>
                </a:solidFill>
              </a:rPr>
              <a:t>2</a:t>
            </a:r>
            <a:endParaRPr b="0" u="none" strike="noStrike" cap="none">
              <a:solidFill>
                <a:schemeClr val="accent5"/>
              </a:solidFill>
              <a:latin typeface="Verdana"/>
              <a:ea typeface="Verdana"/>
              <a:cs typeface="Verdana"/>
              <a:sym typeface="Verdana"/>
            </a:endParaRPr>
          </a:p>
        </p:txBody>
      </p:sp>
      <p:sp>
        <p:nvSpPr>
          <p:cNvPr id="191" name="Google Shape;191;p4"/>
          <p:cNvSpPr txBox="1"/>
          <p:nvPr/>
        </p:nvSpPr>
        <p:spPr>
          <a:xfrm>
            <a:off x="3575050" y="227542"/>
            <a:ext cx="5111700" cy="47289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600"/>
              </a:spcAft>
              <a:buClr>
                <a:schemeClr val="dk1"/>
              </a:buClr>
              <a:buSzPts val="2400"/>
              <a:buFont typeface="Verdana"/>
              <a:buNone/>
            </a:pPr>
            <a:r>
              <a:rPr lang="en" sz="2400" b="0" i="0" u="none" strike="noStrike" cap="none">
                <a:solidFill>
                  <a:schemeClr val="dk1"/>
                </a:solidFill>
                <a:latin typeface="Verdana"/>
                <a:ea typeface="Verdana"/>
                <a:cs typeface="Verdana"/>
                <a:sym typeface="Verdana"/>
              </a:rPr>
              <a:t>MTSS is a systemic, data-driven approach that allows divisions and schools to provide targeted, evidence-based interventions to meet the needs of their students. This is done through a clearly defined process that is implemented to fidelity by all stakeholders within the school and/or division.</a:t>
            </a:r>
            <a:endParaRPr sz="1800" b="0" i="0" u="none" strike="noStrike" cap="none">
              <a:solidFill>
                <a:schemeClr val="dk1"/>
              </a:solidFill>
              <a:latin typeface="Verdana"/>
              <a:ea typeface="Verdana"/>
              <a:cs typeface="Verdana"/>
              <a:sym typeface="Verdana"/>
            </a:endParaRPr>
          </a:p>
        </p:txBody>
      </p:sp>
      <p:sp>
        <p:nvSpPr>
          <p:cNvPr id="192" name="Google Shape;192;p4"/>
          <p:cNvSpPr txBox="1">
            <a:spLocks noGrp="1"/>
          </p:cNvSpPr>
          <p:nvPr>
            <p:ph type="body" idx="2"/>
          </p:nvPr>
        </p:nvSpPr>
        <p:spPr>
          <a:xfrm>
            <a:off x="457200" y="1195918"/>
            <a:ext cx="3008400" cy="3760500"/>
          </a:xfrm>
          <a:prstGeom prst="rect">
            <a:avLst/>
          </a:prstGeom>
          <a:solidFill>
            <a:srgbClr val="003369">
              <a:alpha val="72940"/>
            </a:srgbClr>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888A8C"/>
              </a:buClr>
              <a:buSzPts val="3200"/>
              <a:buNone/>
            </a:pPr>
            <a:endParaRPr u="none" strike="noStrike" cap="none">
              <a:latin typeface="Verdana"/>
              <a:ea typeface="Verdana"/>
              <a:cs typeface="Verdana"/>
              <a:sym typeface="Verdan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2aea8c0d526_0_575"/>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a:t>Purpose</a:t>
            </a:r>
            <a:endParaRPr/>
          </a:p>
        </p:txBody>
      </p:sp>
      <p:sp>
        <p:nvSpPr>
          <p:cNvPr id="915" name="Google Shape;915;g2aea8c0d526_0_575"/>
          <p:cNvSpPr txBox="1">
            <a:spLocks noGrp="1"/>
          </p:cNvSpPr>
          <p:nvPr>
            <p:ph type="body" idx="1"/>
          </p:nvPr>
        </p:nvSpPr>
        <p:spPr>
          <a:xfrm>
            <a:off x="228600" y="1333500"/>
            <a:ext cx="8686800" cy="41139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000"/>
              </a:spcBef>
              <a:spcAft>
                <a:spcPts val="0"/>
              </a:spcAft>
              <a:buSzPct val="60810"/>
              <a:buNone/>
            </a:pPr>
            <a:r>
              <a:rPr lang="en"/>
              <a:t>The Coaching Service Delivery Plan (CSDP) is a proactive approach, to purposeful and supportive coaching. It specifies the coaching elements that will promote quality service delivery and serve as the basis for continuous MTSS improvement. The CSDP details the responsibilities within a continuum of coaching supports and is adjusted over time - always with the goal of aligned systems and improved services and outcomes for all.</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g2add0c7cd33_3_897"/>
          <p:cNvGrpSpPr/>
          <p:nvPr/>
        </p:nvGrpSpPr>
        <p:grpSpPr>
          <a:xfrm>
            <a:off x="584556" y="60896"/>
            <a:ext cx="8027291" cy="5420098"/>
            <a:chOff x="2507407" y="1880"/>
            <a:chExt cx="6705054" cy="6575395"/>
          </a:xfrm>
        </p:grpSpPr>
        <p:sp>
          <p:nvSpPr>
            <p:cNvPr id="921" name="Google Shape;921;g2add0c7cd33_3_897"/>
            <p:cNvSpPr/>
            <p:nvPr/>
          </p:nvSpPr>
          <p:spPr>
            <a:xfrm>
              <a:off x="5093134" y="1880"/>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2" name="Google Shape;922;g2add0c7cd33_3_897"/>
            <p:cNvSpPr txBox="1"/>
            <p:nvPr/>
          </p:nvSpPr>
          <p:spPr>
            <a:xfrm>
              <a:off x="5317734" y="226480"/>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Data to  Support the Need </a:t>
              </a:r>
              <a:endParaRPr sz="1800" b="0" i="0" u="none" strike="noStrike" cap="none">
                <a:solidFill>
                  <a:schemeClr val="dk1"/>
                </a:solidFill>
                <a:latin typeface="Calibri"/>
                <a:ea typeface="Calibri"/>
                <a:cs typeface="Calibri"/>
                <a:sym typeface="Calibri"/>
              </a:endParaRPr>
            </a:p>
          </p:txBody>
        </p:sp>
        <p:sp>
          <p:nvSpPr>
            <p:cNvPr id="923" name="Google Shape;923;g2add0c7cd33_3_897"/>
            <p:cNvSpPr/>
            <p:nvPr/>
          </p:nvSpPr>
          <p:spPr>
            <a:xfrm rot="1544035">
              <a:off x="6682877" y="1004278"/>
              <a:ext cx="406962" cy="517796"/>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4" name="Google Shape;924;g2add0c7cd33_3_897"/>
            <p:cNvSpPr txBox="1"/>
            <p:nvPr/>
          </p:nvSpPr>
          <p:spPr>
            <a:xfrm rot="1542114">
              <a:off x="6688988" y="1081258"/>
              <a:ext cx="284997" cy="3106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925" name="Google Shape;925;g2add0c7cd33_3_897"/>
            <p:cNvSpPr/>
            <p:nvPr/>
          </p:nvSpPr>
          <p:spPr>
            <a:xfrm>
              <a:off x="7166726" y="100046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6" name="Google Shape;926;g2add0c7cd33_3_897"/>
            <p:cNvSpPr txBox="1"/>
            <p:nvPr/>
          </p:nvSpPr>
          <p:spPr>
            <a:xfrm>
              <a:off x="7391326" y="1225069"/>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Focus Areas/ Goals</a:t>
              </a:r>
              <a:endParaRPr sz="1600" b="0" i="0" u="none" strike="noStrike" cap="none">
                <a:solidFill>
                  <a:schemeClr val="dk1"/>
                </a:solidFill>
                <a:latin typeface="Calibri"/>
                <a:ea typeface="Calibri"/>
                <a:cs typeface="Calibri"/>
                <a:sym typeface="Calibri"/>
              </a:endParaRPr>
            </a:p>
          </p:txBody>
        </p:sp>
        <p:sp>
          <p:nvSpPr>
            <p:cNvPr id="927" name="Google Shape;927;g2add0c7cd33_3_897"/>
            <p:cNvSpPr/>
            <p:nvPr/>
          </p:nvSpPr>
          <p:spPr>
            <a:xfrm rot="4628488">
              <a:off x="7983547" y="2619274"/>
              <a:ext cx="407109" cy="517583"/>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8" name="Google Shape;928;g2add0c7cd33_3_897"/>
            <p:cNvSpPr txBox="1"/>
            <p:nvPr/>
          </p:nvSpPr>
          <p:spPr>
            <a:xfrm rot="4629819">
              <a:off x="8031016" y="2663225"/>
              <a:ext cx="284921" cy="31046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929" name="Google Shape;929;g2add0c7cd33_3_897"/>
            <p:cNvSpPr/>
            <p:nvPr/>
          </p:nvSpPr>
          <p:spPr>
            <a:xfrm>
              <a:off x="7678861" y="324427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0" name="Google Shape;930;g2add0c7cd33_3_897"/>
            <p:cNvSpPr txBox="1"/>
            <p:nvPr/>
          </p:nvSpPr>
          <p:spPr>
            <a:xfrm>
              <a:off x="7903461" y="3468879"/>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Systems &amp; Support Structures</a:t>
              </a:r>
              <a:endParaRPr sz="1600" b="0" i="0" u="none" strike="noStrike" cap="none">
                <a:solidFill>
                  <a:schemeClr val="dk1"/>
                </a:solidFill>
                <a:latin typeface="Calibri"/>
                <a:ea typeface="Calibri"/>
                <a:cs typeface="Calibri"/>
                <a:sym typeface="Calibri"/>
              </a:endParaRPr>
            </a:p>
          </p:txBody>
        </p:sp>
        <p:sp>
          <p:nvSpPr>
            <p:cNvPr id="931" name="Google Shape;931;g2add0c7cd33_3_897"/>
            <p:cNvSpPr/>
            <p:nvPr/>
          </p:nvSpPr>
          <p:spPr>
            <a:xfrm rot="7714049">
              <a:off x="7531826" y="4642961"/>
              <a:ext cx="407099" cy="51767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2" name="Google Shape;932;g2add0c7cd33_3_897"/>
            <p:cNvSpPr txBox="1"/>
            <p:nvPr/>
          </p:nvSpPr>
          <p:spPr>
            <a:xfrm rot="-3084936">
              <a:off x="7631034" y="4698831"/>
              <a:ext cx="284767" cy="31039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933" name="Google Shape;933;g2add0c7cd33_3_897"/>
            <p:cNvSpPr/>
            <p:nvPr/>
          </p:nvSpPr>
          <p:spPr>
            <a:xfrm>
              <a:off x="6243891" y="5043675"/>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4" name="Google Shape;934;g2add0c7cd33_3_897"/>
            <p:cNvSpPr txBox="1"/>
            <p:nvPr/>
          </p:nvSpPr>
          <p:spPr>
            <a:xfrm>
              <a:off x="6468491" y="5268275"/>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Coaching Process</a:t>
              </a:r>
              <a:endParaRPr sz="1600" b="0" i="0" u="none" strike="noStrike" cap="none">
                <a:solidFill>
                  <a:schemeClr val="dk1"/>
                </a:solidFill>
                <a:latin typeface="Calibri"/>
                <a:ea typeface="Calibri"/>
                <a:cs typeface="Calibri"/>
                <a:sym typeface="Calibri"/>
              </a:endParaRPr>
            </a:p>
          </p:txBody>
        </p:sp>
        <p:sp>
          <p:nvSpPr>
            <p:cNvPr id="935" name="Google Shape;935;g2add0c7cd33_3_897"/>
            <p:cNvSpPr/>
            <p:nvPr/>
          </p:nvSpPr>
          <p:spPr>
            <a:xfrm rot="10800000">
              <a:off x="5667863" y="5551812"/>
              <a:ext cx="407100" cy="51750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6" name="Google Shape;936;g2add0c7cd33_3_897"/>
            <p:cNvSpPr txBox="1"/>
            <p:nvPr/>
          </p:nvSpPr>
          <p:spPr>
            <a:xfrm>
              <a:off x="5790091" y="5655223"/>
              <a:ext cx="285000" cy="310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937" name="Google Shape;937;g2add0c7cd33_3_897"/>
            <p:cNvSpPr/>
            <p:nvPr/>
          </p:nvSpPr>
          <p:spPr>
            <a:xfrm>
              <a:off x="3942377" y="5043675"/>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8" name="Google Shape;938;g2add0c7cd33_3_897"/>
            <p:cNvSpPr txBox="1"/>
            <p:nvPr/>
          </p:nvSpPr>
          <p:spPr>
            <a:xfrm>
              <a:off x="4166977" y="5268275"/>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Frequency</a:t>
              </a:r>
              <a:endParaRPr sz="1600" b="0" i="0" u="none" strike="noStrike" cap="none">
                <a:solidFill>
                  <a:schemeClr val="dk1"/>
                </a:solidFill>
                <a:latin typeface="Calibri"/>
                <a:ea typeface="Calibri"/>
                <a:cs typeface="Calibri"/>
                <a:sym typeface="Calibri"/>
              </a:endParaRPr>
            </a:p>
          </p:txBody>
        </p:sp>
        <p:sp>
          <p:nvSpPr>
            <p:cNvPr id="939" name="Google Shape;939;g2add0c7cd33_3_897"/>
            <p:cNvSpPr/>
            <p:nvPr/>
          </p:nvSpPr>
          <p:spPr>
            <a:xfrm rot="-7714049">
              <a:off x="3795304" y="4660845"/>
              <a:ext cx="407099" cy="51767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0" name="Google Shape;940;g2add0c7cd33_3_897"/>
            <p:cNvSpPr txBox="1"/>
            <p:nvPr/>
          </p:nvSpPr>
          <p:spPr>
            <a:xfrm rot="3084936">
              <a:off x="3894595" y="4812171"/>
              <a:ext cx="284767" cy="31039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941" name="Google Shape;941;g2add0c7cd33_3_897"/>
            <p:cNvSpPr/>
            <p:nvPr/>
          </p:nvSpPr>
          <p:spPr>
            <a:xfrm>
              <a:off x="2507407" y="324427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2" name="Google Shape;942;g2add0c7cd33_3_897"/>
            <p:cNvSpPr txBox="1"/>
            <p:nvPr/>
          </p:nvSpPr>
          <p:spPr>
            <a:xfrm>
              <a:off x="2668956" y="3415649"/>
              <a:ext cx="1210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Feedback &amp; Communication</a:t>
              </a:r>
              <a:endParaRPr sz="1600" b="0" i="0" u="none" strike="noStrike" cap="none">
                <a:solidFill>
                  <a:schemeClr val="dk1"/>
                </a:solidFill>
                <a:latin typeface="Calibri"/>
                <a:ea typeface="Calibri"/>
                <a:cs typeface="Calibri"/>
                <a:sym typeface="Calibri"/>
              </a:endParaRPr>
            </a:p>
          </p:txBody>
        </p:sp>
        <p:sp>
          <p:nvSpPr>
            <p:cNvPr id="943" name="Google Shape;943;g2add0c7cd33_3_897"/>
            <p:cNvSpPr/>
            <p:nvPr/>
          </p:nvSpPr>
          <p:spPr>
            <a:xfrm rot="-4628488">
              <a:off x="3324191" y="2641589"/>
              <a:ext cx="407109" cy="517583"/>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4" name="Google Shape;944;g2add0c7cd33_3_897"/>
            <p:cNvSpPr txBox="1"/>
            <p:nvPr/>
          </p:nvSpPr>
          <p:spPr>
            <a:xfrm rot="-4629819">
              <a:off x="3371610" y="2804639"/>
              <a:ext cx="284921" cy="31046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945" name="Google Shape;945;g2add0c7cd33_3_897"/>
            <p:cNvSpPr/>
            <p:nvPr/>
          </p:nvSpPr>
          <p:spPr>
            <a:xfrm>
              <a:off x="3019542" y="100046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6" name="Google Shape;946;g2add0c7cd33_3_897"/>
            <p:cNvSpPr txBox="1"/>
            <p:nvPr/>
          </p:nvSpPr>
          <p:spPr>
            <a:xfrm>
              <a:off x="3244142" y="1225069"/>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Plan for Monitoring Adherence</a:t>
              </a:r>
              <a:endParaRPr sz="1600" b="0" i="0" u="none" strike="noStrike" cap="none">
                <a:solidFill>
                  <a:schemeClr val="dk1"/>
                </a:solidFill>
                <a:latin typeface="Calibri"/>
                <a:ea typeface="Calibri"/>
                <a:cs typeface="Calibri"/>
                <a:sym typeface="Calibri"/>
              </a:endParaRPr>
            </a:p>
          </p:txBody>
        </p:sp>
        <p:sp>
          <p:nvSpPr>
            <p:cNvPr id="947" name="Google Shape;947;g2add0c7cd33_3_897"/>
            <p:cNvSpPr/>
            <p:nvPr/>
          </p:nvSpPr>
          <p:spPr>
            <a:xfrm rot="-1544035">
              <a:off x="4609278" y="1014147"/>
              <a:ext cx="406962" cy="517796"/>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48" name="Google Shape;948;g2add0c7cd33_3_897"/>
            <p:cNvSpPr txBox="1"/>
            <p:nvPr/>
          </p:nvSpPr>
          <p:spPr>
            <a:xfrm rot="-1542114">
              <a:off x="4615332" y="1144226"/>
              <a:ext cx="284997" cy="3106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grpSp>
      <p:sp>
        <p:nvSpPr>
          <p:cNvPr id="949" name="Google Shape;949;g2add0c7cd33_3_897"/>
          <p:cNvSpPr txBox="1"/>
          <p:nvPr/>
        </p:nvSpPr>
        <p:spPr>
          <a:xfrm>
            <a:off x="2708800" y="2251553"/>
            <a:ext cx="37788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2300"/>
              <a:buFont typeface="Verdana"/>
              <a:buNone/>
            </a:pPr>
            <a:r>
              <a:rPr lang="en" sz="2300" b="0" i="0" u="none" strike="noStrike" cap="none">
                <a:solidFill>
                  <a:schemeClr val="dk1"/>
                </a:solidFill>
                <a:latin typeface="Verdana"/>
                <a:ea typeface="Verdana"/>
                <a:cs typeface="Verdana"/>
                <a:sym typeface="Verdana"/>
              </a:rPr>
              <a:t>Components of the CSDP</a:t>
            </a:r>
            <a:endParaRPr sz="2300" b="0" i="0" u="none" strike="noStrike" cap="none">
              <a:solidFill>
                <a:schemeClr val="dk1"/>
              </a:solidFill>
              <a:latin typeface="Verdana"/>
              <a:ea typeface="Verdana"/>
              <a:cs typeface="Verdana"/>
              <a:sym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g2aea8c0d526_1_4"/>
          <p:cNvSpPr txBox="1">
            <a:spLocks noGrp="1"/>
          </p:cNvSpPr>
          <p:nvPr>
            <p:ph type="body" idx="1"/>
          </p:nvPr>
        </p:nvSpPr>
        <p:spPr>
          <a:xfrm>
            <a:off x="228600" y="1316542"/>
            <a:ext cx="8686800" cy="3810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Font typeface="Verdana"/>
              <a:buChar char="●"/>
            </a:pPr>
            <a:r>
              <a:rPr lang="en" sz="2400" b="1"/>
              <a:t>Data to Support the Need</a:t>
            </a:r>
            <a:endParaRPr sz="2400" b="1"/>
          </a:p>
          <a:p>
            <a:pPr marL="914400" lvl="1" indent="-381000" algn="l" rtl="0">
              <a:lnSpc>
                <a:spcPct val="100000"/>
              </a:lnSpc>
              <a:spcBef>
                <a:spcPts val="1000"/>
              </a:spcBef>
              <a:spcAft>
                <a:spcPts val="0"/>
              </a:spcAft>
              <a:buSzPts val="2400"/>
              <a:buChar char="○"/>
            </a:pPr>
            <a:r>
              <a:rPr lang="en" sz="2400"/>
              <a:t>What data points lead us to decide upon a focus area? </a:t>
            </a:r>
            <a:endParaRPr sz="2400"/>
          </a:p>
          <a:p>
            <a:pPr marL="457200" lvl="0" indent="-381000" algn="l" rtl="0">
              <a:lnSpc>
                <a:spcPct val="100000"/>
              </a:lnSpc>
              <a:spcBef>
                <a:spcPts val="1000"/>
              </a:spcBef>
              <a:spcAft>
                <a:spcPts val="0"/>
              </a:spcAft>
              <a:buSzPts val="2400"/>
              <a:buFont typeface="Verdana"/>
              <a:buChar char="●"/>
            </a:pPr>
            <a:r>
              <a:rPr lang="en" sz="2400" b="1"/>
              <a:t>Focus Areas/Goal</a:t>
            </a:r>
            <a:r>
              <a:rPr lang="en" sz="2400"/>
              <a:t>s</a:t>
            </a:r>
            <a:endParaRPr sz="2400"/>
          </a:p>
          <a:p>
            <a:pPr marL="914400" lvl="1" indent="-381000" algn="l" rtl="0">
              <a:lnSpc>
                <a:spcPct val="100000"/>
              </a:lnSpc>
              <a:spcBef>
                <a:spcPts val="1000"/>
              </a:spcBef>
              <a:spcAft>
                <a:spcPts val="0"/>
              </a:spcAft>
              <a:buSzPts val="2400"/>
              <a:buChar char="○"/>
            </a:pPr>
            <a:r>
              <a:rPr lang="en" sz="2400"/>
              <a:t>What are the concepts, skills, or areas that need to be coached? </a:t>
            </a:r>
            <a:endParaRPr sz="2400"/>
          </a:p>
          <a:p>
            <a:pPr marL="457200" lvl="0" indent="-381000" algn="l" rtl="0">
              <a:lnSpc>
                <a:spcPct val="100000"/>
              </a:lnSpc>
              <a:spcBef>
                <a:spcPts val="1000"/>
              </a:spcBef>
              <a:spcAft>
                <a:spcPts val="0"/>
              </a:spcAft>
              <a:buSzPts val="2400"/>
              <a:buFont typeface="Verdana"/>
              <a:buChar char="●"/>
            </a:pPr>
            <a:r>
              <a:rPr lang="en" sz="2400" b="1"/>
              <a:t>Description of Systems &amp; Support Structure for Coaching</a:t>
            </a:r>
            <a:endParaRPr sz="2400" b="1"/>
          </a:p>
          <a:p>
            <a:pPr marL="914400" lvl="1" indent="-381000" algn="l" rtl="0">
              <a:lnSpc>
                <a:spcPct val="100000"/>
              </a:lnSpc>
              <a:spcBef>
                <a:spcPts val="1000"/>
              </a:spcBef>
              <a:spcAft>
                <a:spcPts val="0"/>
              </a:spcAft>
              <a:buSzPts val="2400"/>
              <a:buChar char="○"/>
            </a:pPr>
            <a:r>
              <a:rPr lang="en" sz="2400"/>
              <a:t>What are the supports required at each level of the coaching infrastructure? </a:t>
            </a:r>
            <a:endParaRPr sz="2400"/>
          </a:p>
          <a:p>
            <a:pPr marL="0" lvl="0" indent="0" algn="l" rtl="0">
              <a:lnSpc>
                <a:spcPct val="90000"/>
              </a:lnSpc>
              <a:spcBef>
                <a:spcPts val="1000"/>
              </a:spcBef>
              <a:spcAft>
                <a:spcPts val="1000"/>
              </a:spcAft>
              <a:buSzPts val="1800"/>
              <a:buNone/>
            </a:pPr>
            <a:endParaRPr sz="2400"/>
          </a:p>
        </p:txBody>
      </p:sp>
      <p:sp>
        <p:nvSpPr>
          <p:cNvPr id="956" name="Google Shape;956;g2aea8c0d526_1_4"/>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a:t>Breaking it Down</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g2aea8c0d526_1_119"/>
          <p:cNvSpPr txBox="1">
            <a:spLocks noGrp="1"/>
          </p:cNvSpPr>
          <p:nvPr>
            <p:ph type="body" idx="1"/>
          </p:nvPr>
        </p:nvSpPr>
        <p:spPr>
          <a:xfrm>
            <a:off x="118700" y="1270000"/>
            <a:ext cx="8937000" cy="4445100"/>
          </a:xfrm>
          <a:prstGeom prst="rect">
            <a:avLst/>
          </a:prstGeom>
          <a:noFill/>
          <a:ln>
            <a:noFill/>
          </a:ln>
        </p:spPr>
        <p:txBody>
          <a:bodyPr spcFirstLastPara="1" wrap="square" lIns="91425" tIns="45700" rIns="91425" bIns="45700" anchor="t" anchorCtr="0">
            <a:noAutofit/>
          </a:bodyPr>
          <a:lstStyle/>
          <a:p>
            <a:pPr marL="457200" lvl="0" indent="-374650" algn="l" rtl="0">
              <a:lnSpc>
                <a:spcPct val="90000"/>
              </a:lnSpc>
              <a:spcBef>
                <a:spcPts val="0"/>
              </a:spcBef>
              <a:spcAft>
                <a:spcPts val="0"/>
              </a:spcAft>
              <a:buSzPts val="2300"/>
              <a:buFont typeface="Verdana"/>
              <a:buChar char="●"/>
            </a:pPr>
            <a:r>
              <a:rPr lang="en" sz="2300" b="1"/>
              <a:t>Coaching Process</a:t>
            </a:r>
            <a:endParaRPr sz="2300" b="1"/>
          </a:p>
          <a:p>
            <a:pPr marL="914400" lvl="1" indent="-374650" algn="l" rtl="0">
              <a:lnSpc>
                <a:spcPct val="90000"/>
              </a:lnSpc>
              <a:spcBef>
                <a:spcPts val="1000"/>
              </a:spcBef>
              <a:spcAft>
                <a:spcPts val="0"/>
              </a:spcAft>
              <a:buSzPts val="2300"/>
              <a:buChar char="○"/>
            </a:pPr>
            <a:r>
              <a:rPr lang="en" sz="2300"/>
              <a:t>What strategies will support knowledge and skill development? </a:t>
            </a:r>
            <a:endParaRPr sz="2300"/>
          </a:p>
          <a:p>
            <a:pPr marL="914400" lvl="1" indent="-374650" algn="l" rtl="0">
              <a:lnSpc>
                <a:spcPct val="90000"/>
              </a:lnSpc>
              <a:spcBef>
                <a:spcPts val="1000"/>
              </a:spcBef>
              <a:spcAft>
                <a:spcPts val="0"/>
              </a:spcAft>
              <a:buSzPts val="2300"/>
              <a:buChar char="○"/>
            </a:pPr>
            <a:r>
              <a:rPr lang="en" sz="2300"/>
              <a:t>Do the strategies support the focus area(s) selected?</a:t>
            </a:r>
            <a:endParaRPr sz="2300"/>
          </a:p>
          <a:p>
            <a:pPr marL="457200" lvl="0" indent="-374650" algn="l" rtl="0">
              <a:lnSpc>
                <a:spcPct val="90000"/>
              </a:lnSpc>
              <a:spcBef>
                <a:spcPts val="1000"/>
              </a:spcBef>
              <a:spcAft>
                <a:spcPts val="0"/>
              </a:spcAft>
              <a:buSzPts val="2300"/>
              <a:buFont typeface="Verdana"/>
              <a:buChar char="●"/>
            </a:pPr>
            <a:r>
              <a:rPr lang="en" sz="2300" b="1"/>
              <a:t>Frequency</a:t>
            </a:r>
            <a:endParaRPr sz="2300" b="1"/>
          </a:p>
          <a:p>
            <a:pPr marL="914400" lvl="1" indent="-374650" algn="l" rtl="0">
              <a:lnSpc>
                <a:spcPct val="90000"/>
              </a:lnSpc>
              <a:spcBef>
                <a:spcPts val="1000"/>
              </a:spcBef>
              <a:spcAft>
                <a:spcPts val="0"/>
              </a:spcAft>
              <a:buSzPts val="2300"/>
              <a:buChar char="○"/>
            </a:pPr>
            <a:r>
              <a:rPr lang="en" sz="2300"/>
              <a:t>How often will the coaching processes be used? </a:t>
            </a:r>
            <a:endParaRPr sz="2300"/>
          </a:p>
          <a:p>
            <a:pPr marL="457200" lvl="0" indent="-374650" algn="l" rtl="0">
              <a:lnSpc>
                <a:spcPct val="90000"/>
              </a:lnSpc>
              <a:spcBef>
                <a:spcPts val="1000"/>
              </a:spcBef>
              <a:spcAft>
                <a:spcPts val="0"/>
              </a:spcAft>
              <a:buSzPts val="2300"/>
              <a:buChar char="●"/>
            </a:pPr>
            <a:r>
              <a:rPr lang="en" sz="2300" b="1"/>
              <a:t>Feedback and Communication Plan</a:t>
            </a:r>
            <a:endParaRPr sz="2300" b="1"/>
          </a:p>
          <a:p>
            <a:pPr marL="914400" lvl="1" indent="-374650" algn="l" rtl="0">
              <a:lnSpc>
                <a:spcPct val="90000"/>
              </a:lnSpc>
              <a:spcBef>
                <a:spcPts val="0"/>
              </a:spcBef>
              <a:spcAft>
                <a:spcPts val="0"/>
              </a:spcAft>
              <a:buSzPts val="2300"/>
              <a:buChar char="○"/>
            </a:pPr>
            <a:r>
              <a:rPr lang="en" sz="2300"/>
              <a:t>How will we ensure feedback and communication is bi-directional</a:t>
            </a:r>
            <a:endParaRPr sz="2300"/>
          </a:p>
          <a:p>
            <a:pPr marL="914400" lvl="1" indent="-374650" algn="l" rtl="0">
              <a:lnSpc>
                <a:spcPct val="90000"/>
              </a:lnSpc>
              <a:spcBef>
                <a:spcPts val="0"/>
              </a:spcBef>
              <a:spcAft>
                <a:spcPts val="0"/>
              </a:spcAft>
              <a:buSzPts val="2300"/>
              <a:buChar char="○"/>
            </a:pPr>
            <a:r>
              <a:rPr lang="en" sz="2300"/>
              <a:t>Ensure feedback/communication is understandable, effective, and timely </a:t>
            </a:r>
            <a:endParaRPr sz="2300" b="1"/>
          </a:p>
          <a:p>
            <a:pPr marL="0" lvl="0" indent="0" algn="l" rtl="0">
              <a:lnSpc>
                <a:spcPct val="90000"/>
              </a:lnSpc>
              <a:spcBef>
                <a:spcPts val="1000"/>
              </a:spcBef>
              <a:spcAft>
                <a:spcPts val="1000"/>
              </a:spcAft>
              <a:buSzPts val="1800"/>
              <a:buNone/>
            </a:pPr>
            <a:endParaRPr sz="2400"/>
          </a:p>
        </p:txBody>
      </p:sp>
      <p:sp>
        <p:nvSpPr>
          <p:cNvPr id="963" name="Google Shape;963;g2aea8c0d526_1_119"/>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a:t>CSDP Break Down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2aea8c0d526_1_240"/>
          <p:cNvSpPr txBox="1">
            <a:spLocks noGrp="1"/>
          </p:cNvSpPr>
          <p:nvPr>
            <p:ph type="body" idx="1"/>
          </p:nvPr>
        </p:nvSpPr>
        <p:spPr>
          <a:xfrm>
            <a:off x="228600" y="1333500"/>
            <a:ext cx="8686800" cy="3810000"/>
          </a:xfrm>
          <a:prstGeom prst="rect">
            <a:avLst/>
          </a:prstGeom>
          <a:noFill/>
          <a:ln>
            <a:noFill/>
          </a:ln>
        </p:spPr>
        <p:txBody>
          <a:bodyPr spcFirstLastPara="1" wrap="square" lIns="91425" tIns="45700" rIns="91425" bIns="45700" anchor="t" anchorCtr="0">
            <a:normAutofit fontScale="92500" lnSpcReduction="10000"/>
          </a:bodyPr>
          <a:lstStyle/>
          <a:p>
            <a:pPr marL="457200" lvl="0" indent="-381000" algn="l" rtl="0">
              <a:lnSpc>
                <a:spcPct val="90000"/>
              </a:lnSpc>
              <a:spcBef>
                <a:spcPts val="1000"/>
              </a:spcBef>
              <a:spcAft>
                <a:spcPts val="0"/>
              </a:spcAft>
              <a:buSzPts val="2400"/>
              <a:buChar char="•"/>
            </a:pPr>
            <a:r>
              <a:rPr lang="en" sz="2400" b="1"/>
              <a:t>Plan for Monitoring Adherence</a:t>
            </a:r>
            <a:endParaRPr sz="2400" b="1"/>
          </a:p>
          <a:p>
            <a:pPr marL="914400" lvl="1" indent="-381000" algn="l" rtl="0">
              <a:lnSpc>
                <a:spcPct val="90000"/>
              </a:lnSpc>
              <a:spcBef>
                <a:spcPts val="0"/>
              </a:spcBef>
              <a:spcAft>
                <a:spcPts val="0"/>
              </a:spcAft>
              <a:buSzPts val="2400"/>
              <a:buChar char="•"/>
            </a:pPr>
            <a:r>
              <a:rPr lang="en" sz="2400"/>
              <a:t>How will you adequately progress monitor and show movement?</a:t>
            </a:r>
            <a:endParaRPr sz="2400"/>
          </a:p>
          <a:p>
            <a:pPr marL="914400" lvl="1" indent="-381000" algn="l" rtl="0">
              <a:lnSpc>
                <a:spcPct val="90000"/>
              </a:lnSpc>
              <a:spcBef>
                <a:spcPts val="1000"/>
              </a:spcBef>
              <a:spcAft>
                <a:spcPts val="0"/>
              </a:spcAft>
              <a:buSzPts val="2400"/>
              <a:buChar char="•"/>
            </a:pPr>
            <a:r>
              <a:rPr lang="en" sz="2400"/>
              <a:t>Develop a process for reviewing progress of SMART goals within the timeline given the coaching supports outlined in the plan.</a:t>
            </a:r>
            <a:endParaRPr sz="2400"/>
          </a:p>
          <a:p>
            <a:pPr marL="914400" lvl="1" indent="-381000" algn="l" rtl="0">
              <a:lnSpc>
                <a:spcPct val="90000"/>
              </a:lnSpc>
              <a:spcBef>
                <a:spcPts val="1000"/>
              </a:spcBef>
              <a:spcAft>
                <a:spcPts val="0"/>
              </a:spcAft>
              <a:buSzPts val="2400"/>
              <a:buChar char="•"/>
            </a:pPr>
            <a:r>
              <a:rPr lang="en" sz="2400"/>
              <a:t>Plan a process for reviewing and making adjustments. </a:t>
            </a:r>
            <a:endParaRPr sz="2400"/>
          </a:p>
          <a:p>
            <a:pPr marL="914400" lvl="1" indent="-381000" algn="l" rtl="0">
              <a:lnSpc>
                <a:spcPct val="90000"/>
              </a:lnSpc>
              <a:spcBef>
                <a:spcPts val="1000"/>
              </a:spcBef>
              <a:spcAft>
                <a:spcPts val="0"/>
              </a:spcAft>
              <a:buSzPts val="2400"/>
              <a:buChar char="•"/>
            </a:pPr>
            <a:r>
              <a:rPr lang="en" sz="2400"/>
              <a:t>How will you work together to summarize progress and communicate accomplishments, barriers, and progress to the DLT?</a:t>
            </a:r>
            <a:endParaRPr sz="2400"/>
          </a:p>
        </p:txBody>
      </p:sp>
      <p:sp>
        <p:nvSpPr>
          <p:cNvPr id="970" name="Google Shape;970;g2aea8c0d526_1_240"/>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
              <a:t>And…</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92"/>
          <p:cNvPicPr preferRelativeResize="0"/>
          <p:nvPr/>
        </p:nvPicPr>
        <p:blipFill rotWithShape="1">
          <a:blip r:embed="rId3">
            <a:alphaModFix/>
          </a:blip>
          <a:srcRect/>
          <a:stretch/>
        </p:blipFill>
        <p:spPr>
          <a:xfrm>
            <a:off x="2057400" y="3949846"/>
            <a:ext cx="3792722" cy="1576539"/>
          </a:xfrm>
          <a:prstGeom prst="rect">
            <a:avLst/>
          </a:prstGeom>
          <a:noFill/>
          <a:ln>
            <a:noFill/>
          </a:ln>
        </p:spPr>
      </p:pic>
      <p:pic>
        <p:nvPicPr>
          <p:cNvPr id="977" name="Google Shape;977;p92"/>
          <p:cNvPicPr preferRelativeResize="0"/>
          <p:nvPr/>
        </p:nvPicPr>
        <p:blipFill rotWithShape="1">
          <a:blip r:embed="rId4">
            <a:alphaModFix/>
          </a:blip>
          <a:srcRect/>
          <a:stretch/>
        </p:blipFill>
        <p:spPr>
          <a:xfrm>
            <a:off x="4602794" y="1465983"/>
            <a:ext cx="4011748" cy="2426785"/>
          </a:xfrm>
          <a:prstGeom prst="rect">
            <a:avLst/>
          </a:prstGeom>
          <a:noFill/>
          <a:ln>
            <a:noFill/>
          </a:ln>
        </p:spPr>
      </p:pic>
      <p:pic>
        <p:nvPicPr>
          <p:cNvPr id="978" name="Google Shape;978;p92"/>
          <p:cNvPicPr preferRelativeResize="0"/>
          <p:nvPr/>
        </p:nvPicPr>
        <p:blipFill rotWithShape="1">
          <a:blip r:embed="rId5">
            <a:alphaModFix/>
          </a:blip>
          <a:srcRect l="-2368" t="12133" r="1532" b="-16191"/>
          <a:stretch/>
        </p:blipFill>
        <p:spPr>
          <a:xfrm>
            <a:off x="228600" y="1524001"/>
            <a:ext cx="3809999" cy="2285998"/>
          </a:xfrm>
          <a:prstGeom prst="rect">
            <a:avLst/>
          </a:prstGeom>
          <a:noFill/>
          <a:ln w="9525" cap="flat" cmpd="sng">
            <a:solidFill>
              <a:schemeClr val="dk1"/>
            </a:solidFill>
            <a:prstDash val="solid"/>
            <a:round/>
            <a:headEnd type="none" w="sm" len="sm"/>
            <a:tailEnd type="none" w="sm" len="sm"/>
          </a:ln>
        </p:spPr>
      </p:pic>
      <p:sp>
        <p:nvSpPr>
          <p:cNvPr id="979" name="Google Shape;979;p92"/>
          <p:cNvSpPr txBox="1">
            <a:spLocks noGrp="1"/>
          </p:cNvSpPr>
          <p:nvPr>
            <p:ph type="title"/>
          </p:nvPr>
        </p:nvSpPr>
        <p:spPr>
          <a:xfrm>
            <a:off x="628650" y="304271"/>
            <a:ext cx="7886700" cy="1104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Verdana"/>
              <a:buNone/>
            </a:pPr>
            <a:r>
              <a:rPr lang="en" sz="3600"/>
              <a:t>Coaching Service Delivery Plan Template</a:t>
            </a:r>
            <a:endParaRPr/>
          </a:p>
        </p:txBody>
      </p:sp>
      <p:sp>
        <p:nvSpPr>
          <p:cNvPr id="980" name="Google Shape;980;p92"/>
          <p:cNvSpPr/>
          <p:nvPr/>
        </p:nvSpPr>
        <p:spPr>
          <a:xfrm>
            <a:off x="440250" y="4347313"/>
            <a:ext cx="798000" cy="6180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93"/>
          <p:cNvSpPr txBox="1">
            <a:spLocks noGrp="1"/>
          </p:cNvSpPr>
          <p:nvPr>
            <p:ph type="title"/>
          </p:nvPr>
        </p:nvSpPr>
        <p:spPr>
          <a:xfrm>
            <a:off x="914400" y="227542"/>
            <a:ext cx="2551200" cy="968400"/>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23444"/>
              <a:buFont typeface="Calibri"/>
              <a:buNone/>
            </a:pPr>
            <a:r>
              <a:rPr lang="en" b="0">
                <a:latin typeface="Verdana"/>
                <a:ea typeface="Verdana"/>
                <a:cs typeface="Verdana"/>
                <a:sym typeface="Verdana"/>
              </a:rPr>
              <a:t>Purpose of Coaching Service Delivery Plan (CSDP)</a:t>
            </a:r>
            <a:endParaRPr/>
          </a:p>
        </p:txBody>
      </p:sp>
      <p:sp>
        <p:nvSpPr>
          <p:cNvPr id="987" name="Google Shape;987;p93"/>
          <p:cNvSpPr txBox="1"/>
          <p:nvPr/>
        </p:nvSpPr>
        <p:spPr>
          <a:xfrm>
            <a:off x="457200" y="1195918"/>
            <a:ext cx="3008400" cy="3760500"/>
          </a:xfrm>
          <a:prstGeom prst="rect">
            <a:avLst/>
          </a:prstGeom>
          <a:solidFill>
            <a:srgbClr val="003369">
              <a:alpha val="72941"/>
            </a:srgbClr>
          </a:solidFill>
          <a:ln>
            <a:noFill/>
          </a:ln>
        </p:spPr>
        <p:txBody>
          <a:bodyPr spcFirstLastPara="1" wrap="square" lIns="91425" tIns="45700" rIns="91425" bIns="45700" anchor="t" anchorCtr="0">
            <a:normAutofit/>
          </a:bodyPr>
          <a:lstStyle/>
          <a:p>
            <a:pPr marL="0" marR="212090" lvl="0" indent="0" algn="l" rtl="0">
              <a:lnSpc>
                <a:spcPct val="90000"/>
              </a:lnSpc>
              <a:spcBef>
                <a:spcPts val="1000"/>
              </a:spcBef>
              <a:spcAft>
                <a:spcPts val="0"/>
              </a:spcAft>
              <a:buClr>
                <a:schemeClr val="lt1"/>
              </a:buClr>
              <a:buSzPts val="2400"/>
              <a:buFont typeface="Verdana"/>
              <a:buNone/>
            </a:pPr>
            <a:r>
              <a:rPr lang="en" sz="2400" b="0" i="0" u="none" strike="noStrike" cap="none">
                <a:solidFill>
                  <a:schemeClr val="lt1"/>
                </a:solidFill>
                <a:latin typeface="Verdana"/>
                <a:ea typeface="Verdana"/>
                <a:cs typeface="Verdana"/>
                <a:sym typeface="Verdana"/>
              </a:rPr>
              <a:t>The CSDP always has the goal of aligned systems, improved services, and outcomes for all.</a:t>
            </a:r>
            <a:endParaRPr sz="1800" b="0" i="0" u="none" strike="noStrike" cap="none">
              <a:solidFill>
                <a:schemeClr val="dk1"/>
              </a:solidFill>
              <a:latin typeface="Verdana"/>
              <a:ea typeface="Verdana"/>
              <a:cs typeface="Verdana"/>
              <a:sym typeface="Verdana"/>
            </a:endParaRPr>
          </a:p>
        </p:txBody>
      </p:sp>
      <p:grpSp>
        <p:nvGrpSpPr>
          <p:cNvPr id="988" name="Google Shape;988;p93"/>
          <p:cNvGrpSpPr/>
          <p:nvPr/>
        </p:nvGrpSpPr>
        <p:grpSpPr>
          <a:xfrm>
            <a:off x="3575050" y="228119"/>
            <a:ext cx="5111750" cy="4727679"/>
            <a:chOff x="0" y="692"/>
            <a:chExt cx="5111750" cy="5673442"/>
          </a:xfrm>
        </p:grpSpPr>
        <p:sp>
          <p:nvSpPr>
            <p:cNvPr id="989" name="Google Shape;989;p93"/>
            <p:cNvSpPr/>
            <p:nvPr/>
          </p:nvSpPr>
          <p:spPr>
            <a:xfrm>
              <a:off x="0" y="692"/>
              <a:ext cx="5111749" cy="1620983"/>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0" name="Google Shape;990;p93"/>
            <p:cNvSpPr/>
            <p:nvPr/>
          </p:nvSpPr>
          <p:spPr>
            <a:xfrm>
              <a:off x="490347" y="365414"/>
              <a:ext cx="891540" cy="89154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1" name="Google Shape;991;p93"/>
            <p:cNvSpPr/>
            <p:nvPr/>
          </p:nvSpPr>
          <p:spPr>
            <a:xfrm>
              <a:off x="1872236" y="692"/>
              <a:ext cx="3239513" cy="16209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2" name="Google Shape;992;p93"/>
            <p:cNvSpPr txBox="1"/>
            <p:nvPr/>
          </p:nvSpPr>
          <p:spPr>
            <a:xfrm>
              <a:off x="1301750" y="692"/>
              <a:ext cx="3809999" cy="1620983"/>
            </a:xfrm>
            <a:prstGeom prst="rect">
              <a:avLst/>
            </a:prstGeom>
            <a:noFill/>
            <a:ln>
              <a:noFill/>
            </a:ln>
          </p:spPr>
          <p:txBody>
            <a:bodyPr spcFirstLastPara="1" wrap="square" lIns="171550" tIns="171550" rIns="171550" bIns="171550"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 sz="1800" b="0" i="0" u="none" strike="noStrike" cap="none">
                  <a:solidFill>
                    <a:schemeClr val="dk1"/>
                  </a:solidFill>
                  <a:latin typeface="Verdana"/>
                  <a:ea typeface="Verdana"/>
                  <a:cs typeface="Verdana"/>
                  <a:sym typeface="Verdana"/>
                </a:rPr>
                <a:t>a proactive approach, to purposeful and supportive coaching</a:t>
              </a:r>
              <a:endParaRPr sz="1800" b="0" i="0" u="none" strike="noStrike" cap="none">
                <a:solidFill>
                  <a:schemeClr val="dk1"/>
                </a:solidFill>
                <a:latin typeface="Verdana"/>
                <a:ea typeface="Verdana"/>
                <a:cs typeface="Verdana"/>
                <a:sym typeface="Verdana"/>
              </a:endParaRPr>
            </a:p>
          </p:txBody>
        </p:sp>
        <p:sp>
          <p:nvSpPr>
            <p:cNvPr id="993" name="Google Shape;993;p93"/>
            <p:cNvSpPr/>
            <p:nvPr/>
          </p:nvSpPr>
          <p:spPr>
            <a:xfrm>
              <a:off x="0" y="2026922"/>
              <a:ext cx="5111749" cy="1620983"/>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4" name="Google Shape;994;p93"/>
            <p:cNvSpPr/>
            <p:nvPr/>
          </p:nvSpPr>
          <p:spPr>
            <a:xfrm>
              <a:off x="490347" y="2391643"/>
              <a:ext cx="891540" cy="89154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5" name="Google Shape;995;p93"/>
            <p:cNvSpPr/>
            <p:nvPr/>
          </p:nvSpPr>
          <p:spPr>
            <a:xfrm>
              <a:off x="1872236" y="2026922"/>
              <a:ext cx="3239513" cy="16209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6" name="Google Shape;996;p93"/>
            <p:cNvSpPr txBox="1"/>
            <p:nvPr/>
          </p:nvSpPr>
          <p:spPr>
            <a:xfrm>
              <a:off x="1381888" y="2026922"/>
              <a:ext cx="3729862" cy="1620983"/>
            </a:xfrm>
            <a:prstGeom prst="rect">
              <a:avLst/>
            </a:prstGeom>
            <a:noFill/>
            <a:ln>
              <a:noFill/>
            </a:ln>
          </p:spPr>
          <p:txBody>
            <a:bodyPr spcFirstLastPara="1" wrap="square" lIns="171550" tIns="171550" rIns="171550" bIns="171550"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 sz="1800" b="0" i="0" u="none" strike="noStrike" cap="none">
                  <a:solidFill>
                    <a:schemeClr val="dk1"/>
                  </a:solidFill>
                  <a:latin typeface="Verdana"/>
                  <a:ea typeface="Verdana"/>
                  <a:cs typeface="Verdana"/>
                  <a:sym typeface="Verdana"/>
                </a:rPr>
                <a:t>specifies coaching elements that will promote quality service delivery and serve as the basis for continuous MTSS improvement</a:t>
              </a:r>
              <a:endParaRPr sz="1800" b="0" i="0" u="none" strike="noStrike" cap="none">
                <a:solidFill>
                  <a:schemeClr val="dk1"/>
                </a:solidFill>
                <a:latin typeface="Verdana"/>
                <a:ea typeface="Verdana"/>
                <a:cs typeface="Verdana"/>
                <a:sym typeface="Verdana"/>
              </a:endParaRPr>
            </a:p>
          </p:txBody>
        </p:sp>
        <p:sp>
          <p:nvSpPr>
            <p:cNvPr id="997" name="Google Shape;997;p93"/>
            <p:cNvSpPr/>
            <p:nvPr/>
          </p:nvSpPr>
          <p:spPr>
            <a:xfrm>
              <a:off x="0" y="4053151"/>
              <a:ext cx="5111749" cy="1620983"/>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8" name="Google Shape;998;p93"/>
            <p:cNvSpPr/>
            <p:nvPr/>
          </p:nvSpPr>
          <p:spPr>
            <a:xfrm>
              <a:off x="490347" y="4417872"/>
              <a:ext cx="891540" cy="89154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99" name="Google Shape;999;p93"/>
            <p:cNvSpPr/>
            <p:nvPr/>
          </p:nvSpPr>
          <p:spPr>
            <a:xfrm>
              <a:off x="1872236" y="4053151"/>
              <a:ext cx="3239513" cy="16209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00" name="Google Shape;1000;p93"/>
            <p:cNvSpPr txBox="1"/>
            <p:nvPr/>
          </p:nvSpPr>
          <p:spPr>
            <a:xfrm>
              <a:off x="1381888" y="4053151"/>
              <a:ext cx="3729862" cy="1620983"/>
            </a:xfrm>
            <a:prstGeom prst="rect">
              <a:avLst/>
            </a:prstGeom>
            <a:noFill/>
            <a:ln>
              <a:noFill/>
            </a:ln>
          </p:spPr>
          <p:txBody>
            <a:bodyPr spcFirstLastPara="1" wrap="square" lIns="171550" tIns="171550" rIns="171550" bIns="171550"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 sz="1800" b="0" i="0" u="none" strike="noStrike" cap="none">
                  <a:solidFill>
                    <a:schemeClr val="dk1"/>
                  </a:solidFill>
                  <a:latin typeface="Verdana"/>
                  <a:ea typeface="Verdana"/>
                  <a:cs typeface="Verdana"/>
                  <a:sym typeface="Verdana"/>
                </a:rPr>
                <a:t>details the responsibilities within a continuum of coaching supports and is adjusted over time</a:t>
              </a:r>
              <a:endParaRPr sz="1800" b="0" i="0" u="none" strike="noStrike" cap="none">
                <a:solidFill>
                  <a:schemeClr val="dk1"/>
                </a:solidFill>
                <a:latin typeface="Verdana"/>
                <a:ea typeface="Verdana"/>
                <a:cs typeface="Verdana"/>
                <a:sym typeface="Verdan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anim calcmode="lin" valueType="num">
                                      <p:cBhvr additive="base">
                                        <p:cTn id="7" dur="1000"/>
                                        <p:tgtEl>
                                          <p:spTgt spid="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1006" name="Google Shape;1006;p94"/>
          <p:cNvPicPr preferRelativeResize="0"/>
          <p:nvPr/>
        </p:nvPicPr>
        <p:blipFill rotWithShape="1">
          <a:blip r:embed="rId3">
            <a:alphaModFix/>
          </a:blip>
          <a:srcRect/>
          <a:stretch/>
        </p:blipFill>
        <p:spPr>
          <a:xfrm>
            <a:off x="0" y="1247175"/>
            <a:ext cx="8915400" cy="3913755"/>
          </a:xfrm>
          <a:prstGeom prst="rect">
            <a:avLst/>
          </a:prstGeom>
          <a:noFill/>
          <a:ln>
            <a:noFill/>
          </a:ln>
        </p:spPr>
      </p:pic>
      <p:sp>
        <p:nvSpPr>
          <p:cNvPr id="1007" name="Google Shape;1007;p94"/>
          <p:cNvSpPr txBox="1">
            <a:spLocks noGrp="1"/>
          </p:cNvSpPr>
          <p:nvPr>
            <p:ph type="title"/>
          </p:nvPr>
        </p:nvSpPr>
        <p:spPr>
          <a:xfrm>
            <a:off x="228600" y="190500"/>
            <a:ext cx="8686800" cy="952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
              <a:t>Timeline for Sustainability</a:t>
            </a:r>
            <a:endParaRPr/>
          </a:p>
        </p:txBody>
      </p:sp>
      <p:sp>
        <p:nvSpPr>
          <p:cNvPr id="1008" name="Google Shape;1008;p94"/>
          <p:cNvSpPr txBox="1"/>
          <p:nvPr/>
        </p:nvSpPr>
        <p:spPr>
          <a:xfrm>
            <a:off x="557150" y="2044323"/>
            <a:ext cx="140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grpSp>
        <p:nvGrpSpPr>
          <p:cNvPr id="1013" name="Google Shape;1013;g2add0c7cd33_3_1519"/>
          <p:cNvGrpSpPr/>
          <p:nvPr/>
        </p:nvGrpSpPr>
        <p:grpSpPr>
          <a:xfrm>
            <a:off x="584556" y="60896"/>
            <a:ext cx="8027291" cy="5420098"/>
            <a:chOff x="2507407" y="1880"/>
            <a:chExt cx="6705054" cy="6575395"/>
          </a:xfrm>
        </p:grpSpPr>
        <p:sp>
          <p:nvSpPr>
            <p:cNvPr id="1014" name="Google Shape;1014;g2add0c7cd33_3_1519"/>
            <p:cNvSpPr/>
            <p:nvPr/>
          </p:nvSpPr>
          <p:spPr>
            <a:xfrm>
              <a:off x="5093134" y="1880"/>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15" name="Google Shape;1015;g2add0c7cd33_3_1519"/>
            <p:cNvSpPr txBox="1"/>
            <p:nvPr/>
          </p:nvSpPr>
          <p:spPr>
            <a:xfrm>
              <a:off x="5317734" y="226480"/>
              <a:ext cx="1084500" cy="1084500"/>
            </a:xfrm>
            <a:prstGeom prst="rect">
              <a:avLst/>
            </a:prstGeom>
            <a:solidFill>
              <a:srgbClr val="E4650B"/>
            </a:solid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Data to  Support the Need </a:t>
              </a:r>
              <a:endParaRPr sz="1800" b="0" i="0" u="none" strike="noStrike" cap="none">
                <a:solidFill>
                  <a:schemeClr val="dk1"/>
                </a:solidFill>
                <a:latin typeface="Calibri"/>
                <a:ea typeface="Calibri"/>
                <a:cs typeface="Calibri"/>
                <a:sym typeface="Calibri"/>
              </a:endParaRPr>
            </a:p>
          </p:txBody>
        </p:sp>
        <p:sp>
          <p:nvSpPr>
            <p:cNvPr id="1016" name="Google Shape;1016;g2add0c7cd33_3_1519"/>
            <p:cNvSpPr/>
            <p:nvPr/>
          </p:nvSpPr>
          <p:spPr>
            <a:xfrm rot="1544035">
              <a:off x="6682877" y="1004278"/>
              <a:ext cx="406962" cy="517796"/>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17" name="Google Shape;1017;g2add0c7cd33_3_1519"/>
            <p:cNvSpPr txBox="1"/>
            <p:nvPr/>
          </p:nvSpPr>
          <p:spPr>
            <a:xfrm rot="1542114">
              <a:off x="6688988" y="1081258"/>
              <a:ext cx="284997" cy="3106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018" name="Google Shape;1018;g2add0c7cd33_3_1519"/>
            <p:cNvSpPr/>
            <p:nvPr/>
          </p:nvSpPr>
          <p:spPr>
            <a:xfrm>
              <a:off x="7166726" y="100046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19" name="Google Shape;1019;g2add0c7cd33_3_1519"/>
            <p:cNvSpPr txBox="1"/>
            <p:nvPr/>
          </p:nvSpPr>
          <p:spPr>
            <a:xfrm>
              <a:off x="7391326" y="1225069"/>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Focus Areas/ Goals</a:t>
              </a:r>
              <a:endParaRPr sz="1600" b="0" i="0" u="none" strike="noStrike" cap="none">
                <a:solidFill>
                  <a:schemeClr val="dk1"/>
                </a:solidFill>
                <a:latin typeface="Calibri"/>
                <a:ea typeface="Calibri"/>
                <a:cs typeface="Calibri"/>
                <a:sym typeface="Calibri"/>
              </a:endParaRPr>
            </a:p>
          </p:txBody>
        </p:sp>
        <p:sp>
          <p:nvSpPr>
            <p:cNvPr id="1020" name="Google Shape;1020;g2add0c7cd33_3_1519"/>
            <p:cNvSpPr/>
            <p:nvPr/>
          </p:nvSpPr>
          <p:spPr>
            <a:xfrm rot="4628488">
              <a:off x="7983547" y="2619274"/>
              <a:ext cx="407109" cy="517583"/>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1" name="Google Shape;1021;g2add0c7cd33_3_1519"/>
            <p:cNvSpPr txBox="1"/>
            <p:nvPr/>
          </p:nvSpPr>
          <p:spPr>
            <a:xfrm rot="4629819">
              <a:off x="8031016" y="2663225"/>
              <a:ext cx="284921" cy="31046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022" name="Google Shape;1022;g2add0c7cd33_3_1519"/>
            <p:cNvSpPr/>
            <p:nvPr/>
          </p:nvSpPr>
          <p:spPr>
            <a:xfrm>
              <a:off x="7678861" y="324427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3" name="Google Shape;1023;g2add0c7cd33_3_1519"/>
            <p:cNvSpPr txBox="1"/>
            <p:nvPr/>
          </p:nvSpPr>
          <p:spPr>
            <a:xfrm>
              <a:off x="7903461" y="3468879"/>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Systems &amp; Support Structures</a:t>
              </a:r>
              <a:endParaRPr sz="1600" b="0" i="0" u="none" strike="noStrike" cap="none">
                <a:solidFill>
                  <a:schemeClr val="dk1"/>
                </a:solidFill>
                <a:latin typeface="Calibri"/>
                <a:ea typeface="Calibri"/>
                <a:cs typeface="Calibri"/>
                <a:sym typeface="Calibri"/>
              </a:endParaRPr>
            </a:p>
          </p:txBody>
        </p:sp>
        <p:sp>
          <p:nvSpPr>
            <p:cNvPr id="1024" name="Google Shape;1024;g2add0c7cd33_3_1519"/>
            <p:cNvSpPr/>
            <p:nvPr/>
          </p:nvSpPr>
          <p:spPr>
            <a:xfrm rot="7714049">
              <a:off x="7531826" y="4642961"/>
              <a:ext cx="407099" cy="51767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5" name="Google Shape;1025;g2add0c7cd33_3_1519"/>
            <p:cNvSpPr txBox="1"/>
            <p:nvPr/>
          </p:nvSpPr>
          <p:spPr>
            <a:xfrm rot="-3084936">
              <a:off x="7631034" y="4698831"/>
              <a:ext cx="284767" cy="31039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026" name="Google Shape;1026;g2add0c7cd33_3_1519"/>
            <p:cNvSpPr/>
            <p:nvPr/>
          </p:nvSpPr>
          <p:spPr>
            <a:xfrm>
              <a:off x="6243891" y="5043675"/>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7" name="Google Shape;1027;g2add0c7cd33_3_1519"/>
            <p:cNvSpPr txBox="1"/>
            <p:nvPr/>
          </p:nvSpPr>
          <p:spPr>
            <a:xfrm>
              <a:off x="6468491" y="5268275"/>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Coaching Process</a:t>
              </a:r>
              <a:endParaRPr sz="1600" b="0" i="0" u="none" strike="noStrike" cap="none">
                <a:solidFill>
                  <a:schemeClr val="dk1"/>
                </a:solidFill>
                <a:latin typeface="Calibri"/>
                <a:ea typeface="Calibri"/>
                <a:cs typeface="Calibri"/>
                <a:sym typeface="Calibri"/>
              </a:endParaRPr>
            </a:p>
          </p:txBody>
        </p:sp>
        <p:sp>
          <p:nvSpPr>
            <p:cNvPr id="1028" name="Google Shape;1028;g2add0c7cd33_3_1519"/>
            <p:cNvSpPr/>
            <p:nvPr/>
          </p:nvSpPr>
          <p:spPr>
            <a:xfrm rot="10800000">
              <a:off x="5667863" y="5551812"/>
              <a:ext cx="407100" cy="51750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29" name="Google Shape;1029;g2add0c7cd33_3_1519"/>
            <p:cNvSpPr txBox="1"/>
            <p:nvPr/>
          </p:nvSpPr>
          <p:spPr>
            <a:xfrm>
              <a:off x="5790091" y="5655223"/>
              <a:ext cx="285000" cy="310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030" name="Google Shape;1030;g2add0c7cd33_3_1519"/>
            <p:cNvSpPr/>
            <p:nvPr/>
          </p:nvSpPr>
          <p:spPr>
            <a:xfrm>
              <a:off x="3942377" y="5043675"/>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1" name="Google Shape;1031;g2add0c7cd33_3_1519"/>
            <p:cNvSpPr txBox="1"/>
            <p:nvPr/>
          </p:nvSpPr>
          <p:spPr>
            <a:xfrm>
              <a:off x="4166977" y="5268275"/>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Frequency</a:t>
              </a:r>
              <a:endParaRPr sz="1600" b="0" i="0" u="none" strike="noStrike" cap="none">
                <a:solidFill>
                  <a:schemeClr val="dk1"/>
                </a:solidFill>
                <a:latin typeface="Calibri"/>
                <a:ea typeface="Calibri"/>
                <a:cs typeface="Calibri"/>
                <a:sym typeface="Calibri"/>
              </a:endParaRPr>
            </a:p>
          </p:txBody>
        </p:sp>
        <p:sp>
          <p:nvSpPr>
            <p:cNvPr id="1032" name="Google Shape;1032;g2add0c7cd33_3_1519"/>
            <p:cNvSpPr/>
            <p:nvPr/>
          </p:nvSpPr>
          <p:spPr>
            <a:xfrm rot="-7714049">
              <a:off x="3795304" y="4660845"/>
              <a:ext cx="407099" cy="51767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3" name="Google Shape;1033;g2add0c7cd33_3_1519"/>
            <p:cNvSpPr txBox="1"/>
            <p:nvPr/>
          </p:nvSpPr>
          <p:spPr>
            <a:xfrm rot="3084936">
              <a:off x="3894595" y="4812171"/>
              <a:ext cx="284767" cy="31039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034" name="Google Shape;1034;g2add0c7cd33_3_1519"/>
            <p:cNvSpPr/>
            <p:nvPr/>
          </p:nvSpPr>
          <p:spPr>
            <a:xfrm>
              <a:off x="2507407" y="324427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5" name="Google Shape;1035;g2add0c7cd33_3_1519"/>
            <p:cNvSpPr txBox="1"/>
            <p:nvPr/>
          </p:nvSpPr>
          <p:spPr>
            <a:xfrm>
              <a:off x="2668956" y="3415649"/>
              <a:ext cx="1210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Feedback &amp; Communication</a:t>
              </a:r>
              <a:endParaRPr sz="1600" b="0" i="0" u="none" strike="noStrike" cap="none">
                <a:solidFill>
                  <a:schemeClr val="dk1"/>
                </a:solidFill>
                <a:latin typeface="Calibri"/>
                <a:ea typeface="Calibri"/>
                <a:cs typeface="Calibri"/>
                <a:sym typeface="Calibri"/>
              </a:endParaRPr>
            </a:p>
          </p:txBody>
        </p:sp>
        <p:sp>
          <p:nvSpPr>
            <p:cNvPr id="1036" name="Google Shape;1036;g2add0c7cd33_3_1519"/>
            <p:cNvSpPr/>
            <p:nvPr/>
          </p:nvSpPr>
          <p:spPr>
            <a:xfrm rot="-4628488">
              <a:off x="3324191" y="2641589"/>
              <a:ext cx="407109" cy="517583"/>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7" name="Google Shape;1037;g2add0c7cd33_3_1519"/>
            <p:cNvSpPr txBox="1"/>
            <p:nvPr/>
          </p:nvSpPr>
          <p:spPr>
            <a:xfrm rot="-4629819">
              <a:off x="3371610" y="2804639"/>
              <a:ext cx="284921" cy="31046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038" name="Google Shape;1038;g2add0c7cd33_3_1519"/>
            <p:cNvSpPr/>
            <p:nvPr/>
          </p:nvSpPr>
          <p:spPr>
            <a:xfrm>
              <a:off x="3019542" y="1000469"/>
              <a:ext cx="1533600" cy="1533600"/>
            </a:xfrm>
            <a:prstGeom prst="ellipse">
              <a:avLst/>
            </a:prstGeom>
            <a:solidFill>
              <a:srgbClr val="193F7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39" name="Google Shape;1039;g2add0c7cd33_3_1519"/>
            <p:cNvSpPr txBox="1"/>
            <p:nvPr/>
          </p:nvSpPr>
          <p:spPr>
            <a:xfrm>
              <a:off x="3244142" y="1225069"/>
              <a:ext cx="1084500" cy="1084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600" b="0" i="0" u="none" strike="noStrike" cap="none">
                  <a:solidFill>
                    <a:schemeClr val="lt1"/>
                  </a:solidFill>
                  <a:latin typeface="Calibri"/>
                  <a:ea typeface="Calibri"/>
                  <a:cs typeface="Calibri"/>
                  <a:sym typeface="Calibri"/>
                </a:rPr>
                <a:t>Plan for Monitoring Adherence</a:t>
              </a:r>
              <a:endParaRPr sz="1600" b="0" i="0" u="none" strike="noStrike" cap="none">
                <a:solidFill>
                  <a:schemeClr val="dk1"/>
                </a:solidFill>
                <a:latin typeface="Calibri"/>
                <a:ea typeface="Calibri"/>
                <a:cs typeface="Calibri"/>
                <a:sym typeface="Calibri"/>
              </a:endParaRPr>
            </a:p>
          </p:txBody>
        </p:sp>
        <p:sp>
          <p:nvSpPr>
            <p:cNvPr id="1040" name="Google Shape;1040;g2add0c7cd33_3_1519"/>
            <p:cNvSpPr/>
            <p:nvPr/>
          </p:nvSpPr>
          <p:spPr>
            <a:xfrm rot="-1544035">
              <a:off x="4609278" y="1014147"/>
              <a:ext cx="406962" cy="517796"/>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041" name="Google Shape;1041;g2add0c7cd33_3_1519"/>
            <p:cNvSpPr txBox="1"/>
            <p:nvPr/>
          </p:nvSpPr>
          <p:spPr>
            <a:xfrm rot="-1542114">
              <a:off x="4615332" y="1144226"/>
              <a:ext cx="284997" cy="31062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grpSp>
      <p:sp>
        <p:nvSpPr>
          <p:cNvPr id="1042" name="Google Shape;1042;g2add0c7cd33_3_1519"/>
          <p:cNvSpPr txBox="1"/>
          <p:nvPr/>
        </p:nvSpPr>
        <p:spPr>
          <a:xfrm>
            <a:off x="2708800" y="2251553"/>
            <a:ext cx="37788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2300"/>
              <a:buFont typeface="Verdana"/>
              <a:buNone/>
            </a:pPr>
            <a:r>
              <a:rPr lang="en" sz="2300" b="0" i="0" u="none" strike="noStrike" cap="none">
                <a:solidFill>
                  <a:schemeClr val="dk1"/>
                </a:solidFill>
                <a:latin typeface="Verdana"/>
                <a:ea typeface="Verdana"/>
                <a:cs typeface="Verdana"/>
                <a:sym typeface="Verdana"/>
              </a:rPr>
              <a:t>Components of the CSDP</a:t>
            </a:r>
            <a:endParaRPr sz="2300" b="0" i="0" u="none" strike="noStrike" cap="none">
              <a:solidFill>
                <a:schemeClr val="dk1"/>
              </a:solidFill>
              <a:latin typeface="Verdana"/>
              <a:ea typeface="Verdana"/>
              <a:cs typeface="Verdana"/>
              <a:sym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95"/>
          <p:cNvSpPr txBox="1">
            <a:spLocks noGrp="1"/>
          </p:cNvSpPr>
          <p:nvPr>
            <p:ph type="title"/>
          </p:nvPr>
        </p:nvSpPr>
        <p:spPr>
          <a:xfrm>
            <a:off x="2743200" y="214012"/>
            <a:ext cx="5943600" cy="952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800"/>
              <a:buFont typeface="Verdana"/>
              <a:buNone/>
            </a:pPr>
            <a:r>
              <a:rPr lang="en"/>
              <a:t>Data supports selection </a:t>
            </a:r>
            <a:br>
              <a:rPr lang="en"/>
            </a:br>
            <a:r>
              <a:rPr lang="en"/>
              <a:t>of the focus area</a:t>
            </a:r>
            <a:endParaRPr/>
          </a:p>
        </p:txBody>
      </p:sp>
      <p:sp>
        <p:nvSpPr>
          <p:cNvPr id="1048" name="Google Shape;1048;p95"/>
          <p:cNvSpPr txBox="1">
            <a:spLocks noGrp="1"/>
          </p:cNvSpPr>
          <p:nvPr>
            <p:ph type="body" idx="1"/>
          </p:nvPr>
        </p:nvSpPr>
        <p:spPr>
          <a:xfrm>
            <a:off x="457200" y="1333501"/>
            <a:ext cx="4038600" cy="4064100"/>
          </a:xfrm>
          <a:prstGeom prst="rect">
            <a:avLst/>
          </a:prstGeom>
          <a:noFill/>
          <a:ln>
            <a:noFill/>
          </a:ln>
        </p:spPr>
        <p:txBody>
          <a:bodyPr spcFirstLastPara="1" wrap="square" lIns="91425" tIns="45700" rIns="91425" bIns="45700" anchor="t" anchorCtr="0">
            <a:normAutofit fontScale="77500" lnSpcReduction="20000"/>
          </a:bodyPr>
          <a:lstStyle/>
          <a:p>
            <a:pPr marL="228600" lvl="0" indent="-203947" algn="l" rtl="0">
              <a:lnSpc>
                <a:spcPct val="120000"/>
              </a:lnSpc>
              <a:spcBef>
                <a:spcPts val="0"/>
              </a:spcBef>
              <a:spcAft>
                <a:spcPts val="0"/>
              </a:spcAft>
              <a:buClr>
                <a:schemeClr val="dk1"/>
              </a:buClr>
              <a:buSzPct val="99547"/>
              <a:buChar char="•"/>
            </a:pPr>
            <a:r>
              <a:rPr lang="en" sz="2600">
                <a:solidFill>
                  <a:schemeClr val="dk1"/>
                </a:solidFill>
              </a:rPr>
              <a:t>Stakeholder Engagement </a:t>
            </a:r>
            <a:endParaRPr/>
          </a:p>
          <a:p>
            <a:pPr marL="228600" lvl="0" indent="-88900" algn="l" rtl="0">
              <a:lnSpc>
                <a:spcPct val="120000"/>
              </a:lnSpc>
              <a:spcBef>
                <a:spcPts val="0"/>
              </a:spcBef>
              <a:spcAft>
                <a:spcPts val="0"/>
              </a:spcAft>
              <a:buClr>
                <a:schemeClr val="dk1"/>
              </a:buClr>
              <a:buSzPct val="92436"/>
              <a:buNone/>
            </a:pPr>
            <a:endParaRPr sz="2800">
              <a:solidFill>
                <a:schemeClr val="dk1"/>
              </a:solidFill>
            </a:endParaRPr>
          </a:p>
          <a:p>
            <a:pPr marL="228600" lvl="0" indent="-203947" algn="l" rtl="0">
              <a:lnSpc>
                <a:spcPct val="120000"/>
              </a:lnSpc>
              <a:spcBef>
                <a:spcPts val="0"/>
              </a:spcBef>
              <a:spcAft>
                <a:spcPts val="0"/>
              </a:spcAft>
              <a:buClr>
                <a:schemeClr val="dk1"/>
              </a:buClr>
              <a:buSzPct val="99547"/>
              <a:buChar char="•"/>
            </a:pPr>
            <a:r>
              <a:rPr lang="en" sz="2600">
                <a:solidFill>
                  <a:schemeClr val="dk1"/>
                </a:solidFill>
              </a:rPr>
              <a:t>Organizational Alignment </a:t>
            </a:r>
            <a:endParaRPr/>
          </a:p>
          <a:p>
            <a:pPr marL="0" lvl="0" indent="0" algn="l" rtl="0">
              <a:lnSpc>
                <a:spcPct val="120000"/>
              </a:lnSpc>
              <a:spcBef>
                <a:spcPts val="0"/>
              </a:spcBef>
              <a:spcAft>
                <a:spcPts val="0"/>
              </a:spcAft>
              <a:buClr>
                <a:schemeClr val="dk1"/>
              </a:buClr>
              <a:buSzPct val="99547"/>
              <a:buNone/>
            </a:pPr>
            <a:r>
              <a:rPr lang="en" sz="2600">
                <a:solidFill>
                  <a:schemeClr val="dk1"/>
                </a:solidFill>
              </a:rPr>
              <a:t> </a:t>
            </a:r>
            <a:endParaRPr/>
          </a:p>
          <a:p>
            <a:pPr marL="228600" lvl="0" indent="-203947" algn="l" rtl="0">
              <a:lnSpc>
                <a:spcPct val="120000"/>
              </a:lnSpc>
              <a:spcBef>
                <a:spcPts val="0"/>
              </a:spcBef>
              <a:spcAft>
                <a:spcPts val="0"/>
              </a:spcAft>
              <a:buClr>
                <a:schemeClr val="dk1"/>
              </a:buClr>
              <a:buSzPct val="99547"/>
              <a:buChar char="•"/>
            </a:pPr>
            <a:r>
              <a:rPr lang="en" sz="2600">
                <a:solidFill>
                  <a:schemeClr val="dk1"/>
                </a:solidFill>
                <a:highlight>
                  <a:schemeClr val="lt1"/>
                </a:highlight>
              </a:rPr>
              <a:t>Data Systems and Decision-making Processes </a:t>
            </a:r>
            <a:endParaRPr/>
          </a:p>
          <a:p>
            <a:pPr marL="228600" lvl="0" indent="-88900" algn="l" rtl="0">
              <a:lnSpc>
                <a:spcPct val="120000"/>
              </a:lnSpc>
              <a:spcBef>
                <a:spcPts val="0"/>
              </a:spcBef>
              <a:spcAft>
                <a:spcPts val="0"/>
              </a:spcAft>
              <a:buClr>
                <a:schemeClr val="dk1"/>
              </a:buClr>
              <a:buSzPct val="99547"/>
              <a:buNone/>
            </a:pPr>
            <a:endParaRPr sz="2600">
              <a:solidFill>
                <a:schemeClr val="dk1"/>
              </a:solidFill>
              <a:highlight>
                <a:schemeClr val="lt1"/>
              </a:highlight>
            </a:endParaRPr>
          </a:p>
          <a:p>
            <a:pPr marL="228600" lvl="0" indent="-203947" algn="l" rtl="0">
              <a:lnSpc>
                <a:spcPct val="120000"/>
              </a:lnSpc>
              <a:spcBef>
                <a:spcPts val="0"/>
              </a:spcBef>
              <a:spcAft>
                <a:spcPts val="0"/>
              </a:spcAft>
              <a:buClr>
                <a:schemeClr val="dk1"/>
              </a:buClr>
              <a:buSzPct val="99547"/>
              <a:buChar char="•"/>
            </a:pPr>
            <a:r>
              <a:rPr lang="en" sz="2600">
                <a:solidFill>
                  <a:schemeClr val="dk1"/>
                </a:solidFill>
                <a:highlight>
                  <a:schemeClr val="lt1"/>
                </a:highlight>
              </a:rPr>
              <a:t>Coaching </a:t>
            </a:r>
            <a:endParaRPr/>
          </a:p>
          <a:p>
            <a:pPr marL="228600" lvl="0" indent="-88900" algn="l" rtl="0">
              <a:lnSpc>
                <a:spcPct val="120000"/>
              </a:lnSpc>
              <a:spcBef>
                <a:spcPts val="0"/>
              </a:spcBef>
              <a:spcAft>
                <a:spcPts val="0"/>
              </a:spcAft>
              <a:buClr>
                <a:schemeClr val="dk1"/>
              </a:buClr>
              <a:buSzPct val="99547"/>
              <a:buNone/>
            </a:pPr>
            <a:endParaRPr sz="2600">
              <a:highlight>
                <a:schemeClr val="lt1"/>
              </a:highlight>
            </a:endParaRPr>
          </a:p>
          <a:p>
            <a:pPr marL="228600" lvl="0" indent="-203947" algn="l" rtl="0">
              <a:lnSpc>
                <a:spcPct val="120000"/>
              </a:lnSpc>
              <a:spcBef>
                <a:spcPts val="0"/>
              </a:spcBef>
              <a:spcAft>
                <a:spcPts val="0"/>
              </a:spcAft>
              <a:buClr>
                <a:schemeClr val="dk1"/>
              </a:buClr>
              <a:buSzPct val="99547"/>
              <a:buChar char="•"/>
            </a:pPr>
            <a:r>
              <a:rPr lang="en" sz="2600">
                <a:highlight>
                  <a:schemeClr val="lt1"/>
                </a:highlight>
              </a:rPr>
              <a:t>Professional Learning </a:t>
            </a:r>
            <a:endParaRPr/>
          </a:p>
          <a:p>
            <a:pPr marL="228600" lvl="0" indent="-88900" algn="l" rtl="0">
              <a:lnSpc>
                <a:spcPct val="120000"/>
              </a:lnSpc>
              <a:spcBef>
                <a:spcPts val="0"/>
              </a:spcBef>
              <a:spcAft>
                <a:spcPts val="0"/>
              </a:spcAft>
              <a:buClr>
                <a:schemeClr val="dk1"/>
              </a:buClr>
              <a:buSzPct val="99547"/>
              <a:buNone/>
            </a:pPr>
            <a:endParaRPr sz="2600">
              <a:highlight>
                <a:schemeClr val="lt1"/>
              </a:highlight>
            </a:endParaRPr>
          </a:p>
          <a:p>
            <a:pPr marL="228600" lvl="0" indent="-203947" algn="l" rtl="0">
              <a:lnSpc>
                <a:spcPct val="120000"/>
              </a:lnSpc>
              <a:spcBef>
                <a:spcPts val="0"/>
              </a:spcBef>
              <a:spcAft>
                <a:spcPts val="0"/>
              </a:spcAft>
              <a:buClr>
                <a:schemeClr val="dk1"/>
              </a:buClr>
              <a:buSzPct val="99547"/>
              <a:buChar char="•"/>
            </a:pPr>
            <a:r>
              <a:rPr lang="en" sz="2600">
                <a:solidFill>
                  <a:schemeClr val="dk1"/>
                </a:solidFill>
              </a:rPr>
              <a:t>Leadership/Teaming</a:t>
            </a:r>
            <a:endParaRPr/>
          </a:p>
          <a:p>
            <a:pPr marL="228600" lvl="0" indent="-77470" algn="l" rtl="0">
              <a:lnSpc>
                <a:spcPct val="90000"/>
              </a:lnSpc>
              <a:spcBef>
                <a:spcPts val="1000"/>
              </a:spcBef>
              <a:spcAft>
                <a:spcPts val="0"/>
              </a:spcAft>
              <a:buClr>
                <a:schemeClr val="dk1"/>
              </a:buClr>
              <a:buSzPct val="100000"/>
              <a:buNone/>
            </a:pPr>
            <a:endParaRPr/>
          </a:p>
        </p:txBody>
      </p:sp>
      <p:sp>
        <p:nvSpPr>
          <p:cNvPr id="1049" name="Google Shape;1049;p95"/>
          <p:cNvSpPr txBox="1">
            <a:spLocks noGrp="1"/>
          </p:cNvSpPr>
          <p:nvPr>
            <p:ph type="body" idx="2"/>
          </p:nvPr>
        </p:nvSpPr>
        <p:spPr>
          <a:xfrm>
            <a:off x="4597399" y="1333500"/>
            <a:ext cx="4038600" cy="3174900"/>
          </a:xfrm>
          <a:prstGeom prst="rect">
            <a:avLst/>
          </a:prstGeom>
          <a:noFill/>
          <a:ln>
            <a:noFill/>
          </a:ln>
        </p:spPr>
        <p:txBody>
          <a:bodyPr spcFirstLastPara="1" wrap="square" lIns="91425" tIns="45700" rIns="91425" bIns="45700" anchor="t" anchorCtr="0">
            <a:normAutofit fontScale="70000" lnSpcReduction="20000"/>
          </a:bodyPr>
          <a:lstStyle/>
          <a:p>
            <a:pPr marL="228600" marR="0" lvl="0" indent="-191619" algn="l" rtl="0">
              <a:lnSpc>
                <a:spcPct val="120000"/>
              </a:lnSpc>
              <a:spcBef>
                <a:spcPts val="0"/>
              </a:spcBef>
              <a:spcAft>
                <a:spcPts val="0"/>
              </a:spcAft>
              <a:buClr>
                <a:schemeClr val="dk1"/>
              </a:buClr>
              <a:buSzPct val="99547"/>
              <a:buChar char="•"/>
            </a:pPr>
            <a:r>
              <a:rPr lang="en" sz="2600" b="0" i="0" u="none" strike="noStrike" cap="none">
                <a:solidFill>
                  <a:schemeClr val="dk1"/>
                </a:solidFill>
              </a:rPr>
              <a:t>Continuum of Evidence-based Tiered Supports/Practices </a:t>
            </a:r>
            <a:endParaRPr/>
          </a:p>
          <a:p>
            <a:pPr marL="228600" marR="0" lvl="0" indent="-88900" algn="l" rtl="0">
              <a:lnSpc>
                <a:spcPct val="120000"/>
              </a:lnSpc>
              <a:spcBef>
                <a:spcPts val="0"/>
              </a:spcBef>
              <a:spcAft>
                <a:spcPts val="0"/>
              </a:spcAft>
              <a:buClr>
                <a:schemeClr val="dk1"/>
              </a:buClr>
              <a:buSzPct val="99547"/>
              <a:buNone/>
            </a:pPr>
            <a:endParaRPr sz="2600" b="0" i="0" u="none" strike="noStrike" cap="none">
              <a:solidFill>
                <a:schemeClr val="dk1"/>
              </a:solidFill>
            </a:endParaRPr>
          </a:p>
          <a:p>
            <a:pPr marL="228600" marR="0" lvl="0" indent="-191619" algn="l" rtl="0">
              <a:lnSpc>
                <a:spcPct val="120000"/>
              </a:lnSpc>
              <a:spcBef>
                <a:spcPts val="0"/>
              </a:spcBef>
              <a:spcAft>
                <a:spcPts val="0"/>
              </a:spcAft>
              <a:buClr>
                <a:schemeClr val="dk1"/>
              </a:buClr>
              <a:buSzPct val="99547"/>
              <a:buChar char="•"/>
            </a:pPr>
            <a:r>
              <a:rPr lang="en" sz="2600" b="0" i="0" u="none" strike="noStrike" cap="none">
                <a:solidFill>
                  <a:schemeClr val="dk1"/>
                </a:solidFill>
              </a:rPr>
              <a:t>Evaluation of Process</a:t>
            </a:r>
            <a:endParaRPr/>
          </a:p>
          <a:p>
            <a:pPr marL="0" marR="0" lvl="0" indent="0" algn="l" rtl="0">
              <a:lnSpc>
                <a:spcPct val="120000"/>
              </a:lnSpc>
              <a:spcBef>
                <a:spcPts val="0"/>
              </a:spcBef>
              <a:spcAft>
                <a:spcPts val="0"/>
              </a:spcAft>
              <a:buClr>
                <a:schemeClr val="dk1"/>
              </a:buClr>
              <a:buSzPct val="99547"/>
              <a:buNone/>
            </a:pPr>
            <a:endParaRPr sz="2600" b="0" i="0" u="none" strike="noStrike" cap="none">
              <a:solidFill>
                <a:schemeClr val="dk1"/>
              </a:solidFill>
            </a:endParaRPr>
          </a:p>
          <a:p>
            <a:pPr marL="228600" marR="0" lvl="0" indent="-191619" algn="l" rtl="0">
              <a:lnSpc>
                <a:spcPct val="120000"/>
              </a:lnSpc>
              <a:spcBef>
                <a:spcPts val="0"/>
              </a:spcBef>
              <a:spcAft>
                <a:spcPts val="0"/>
              </a:spcAft>
              <a:buClr>
                <a:schemeClr val="dk1"/>
              </a:buClr>
              <a:buSzPct val="99547"/>
              <a:buChar char="•"/>
            </a:pPr>
            <a:r>
              <a:rPr lang="en" sz="2600" b="0" i="0" u="none" strike="noStrike" cap="none">
                <a:solidFill>
                  <a:schemeClr val="dk1"/>
                </a:solidFill>
              </a:rPr>
              <a:t>Universal Screening </a:t>
            </a:r>
            <a:endParaRPr/>
          </a:p>
          <a:p>
            <a:pPr marL="228600" marR="0" lvl="0" indent="-88900" algn="l" rtl="0">
              <a:lnSpc>
                <a:spcPct val="120000"/>
              </a:lnSpc>
              <a:spcBef>
                <a:spcPts val="0"/>
              </a:spcBef>
              <a:spcAft>
                <a:spcPts val="0"/>
              </a:spcAft>
              <a:buClr>
                <a:schemeClr val="dk1"/>
              </a:buClr>
              <a:buSzPct val="99547"/>
              <a:buNone/>
            </a:pPr>
            <a:endParaRPr sz="2600" b="0" i="0" u="none" strike="noStrike" cap="none">
              <a:solidFill>
                <a:schemeClr val="dk1"/>
              </a:solidFill>
            </a:endParaRPr>
          </a:p>
          <a:p>
            <a:pPr marL="228600" marR="0" lvl="0" indent="-191619" algn="l" rtl="0">
              <a:lnSpc>
                <a:spcPct val="120000"/>
              </a:lnSpc>
              <a:spcBef>
                <a:spcPts val="0"/>
              </a:spcBef>
              <a:spcAft>
                <a:spcPts val="0"/>
              </a:spcAft>
              <a:buClr>
                <a:schemeClr val="dk1"/>
              </a:buClr>
              <a:buSzPct val="99547"/>
              <a:buChar char="•"/>
            </a:pPr>
            <a:r>
              <a:rPr lang="en" sz="2600" b="0" i="0" u="none" strike="noStrike" cap="none">
                <a:solidFill>
                  <a:schemeClr val="dk1"/>
                </a:solidFill>
              </a:rPr>
              <a:t>Progress Monitoring</a:t>
            </a:r>
            <a:endParaRPr/>
          </a:p>
          <a:p>
            <a:pPr marL="228600" marR="0" lvl="0" indent="-88900" algn="l" rtl="0">
              <a:lnSpc>
                <a:spcPct val="120000"/>
              </a:lnSpc>
              <a:spcBef>
                <a:spcPts val="0"/>
              </a:spcBef>
              <a:spcAft>
                <a:spcPts val="0"/>
              </a:spcAft>
              <a:buClr>
                <a:schemeClr val="dk1"/>
              </a:buClr>
              <a:buSzPct val="99547"/>
              <a:buNone/>
            </a:pPr>
            <a:endParaRPr sz="2600" b="0" i="0" u="none" strike="noStrike" cap="none">
              <a:solidFill>
                <a:schemeClr val="dk1"/>
              </a:solidFill>
            </a:endParaRPr>
          </a:p>
          <a:p>
            <a:pPr marL="228600" marR="0" lvl="0" indent="-191619" algn="l" rtl="0">
              <a:lnSpc>
                <a:spcPct val="120000"/>
              </a:lnSpc>
              <a:spcBef>
                <a:spcPts val="0"/>
              </a:spcBef>
              <a:spcAft>
                <a:spcPts val="0"/>
              </a:spcAft>
              <a:buClr>
                <a:schemeClr val="dk1"/>
              </a:buClr>
              <a:buSzPct val="99547"/>
              <a:buChar char="•"/>
            </a:pPr>
            <a:r>
              <a:rPr lang="en" sz="2600" b="0" i="0" u="none" strike="noStrike" cap="none">
                <a:solidFill>
                  <a:schemeClr val="dk1"/>
                </a:solidFill>
              </a:rPr>
              <a:t>Advanced Tiers </a:t>
            </a:r>
            <a:endParaRPr sz="2600" b="0" i="0" u="none" strike="noStrike" cap="none">
              <a:solidFill>
                <a:srgbClr val="000000"/>
              </a:solidFill>
            </a:endParaRPr>
          </a:p>
          <a:p>
            <a:pPr marL="228600" lvl="0" indent="-77470" algn="l" rtl="0">
              <a:lnSpc>
                <a:spcPct val="90000"/>
              </a:lnSpc>
              <a:spcBef>
                <a:spcPts val="1000"/>
              </a:spcBef>
              <a:spcAft>
                <a:spcPts val="0"/>
              </a:spcAft>
              <a:buClr>
                <a:schemeClr val="dk1"/>
              </a:buClr>
              <a:buSzPct val="100000"/>
              <a:buNone/>
            </a:pPr>
            <a:endParaRPr/>
          </a:p>
        </p:txBody>
      </p:sp>
      <p:pic>
        <p:nvPicPr>
          <p:cNvPr id="1050" name="Google Shape;1050;p95"/>
          <p:cNvPicPr preferRelativeResize="0"/>
          <p:nvPr/>
        </p:nvPicPr>
        <p:blipFill rotWithShape="1">
          <a:blip r:embed="rId3">
            <a:alphaModFix/>
          </a:blip>
          <a:srcRect/>
          <a:stretch/>
        </p:blipFill>
        <p:spPr>
          <a:xfrm>
            <a:off x="6616699" y="3683000"/>
            <a:ext cx="3047974" cy="1747876"/>
          </a:xfrm>
          <a:prstGeom prst="rect">
            <a:avLst/>
          </a:prstGeom>
          <a:noFill/>
          <a:ln>
            <a:noFill/>
          </a:ln>
        </p:spPr>
      </p:pic>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TotalTime>
  <Words>5120</Words>
  <Application>Microsoft Office PowerPoint</Application>
  <PresentationFormat>On-screen Show (16:10)</PresentationFormat>
  <Paragraphs>798</Paragraphs>
  <Slides>122</Slides>
  <Notes>122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Verdana</vt:lpstr>
      <vt:lpstr>Pacifico</vt:lpstr>
      <vt:lpstr>Quattrocento Sans</vt:lpstr>
      <vt:lpstr>Arial</vt:lpstr>
      <vt:lpstr>Calibri</vt:lpstr>
      <vt:lpstr>Times New Roman</vt:lpstr>
      <vt:lpstr>Playfair Display</vt:lpstr>
      <vt:lpstr>Georgia</vt:lpstr>
      <vt:lpstr>Roboto</vt:lpstr>
      <vt:lpstr>Presentation Titles</vt:lpstr>
      <vt:lpstr>Systems  Coaching Institute 102</vt:lpstr>
      <vt:lpstr>Welcome Gathering Your Materials </vt:lpstr>
      <vt:lpstr>PowerPoint Presentation</vt:lpstr>
      <vt:lpstr>Virtual Community Agreements</vt:lpstr>
      <vt:lpstr>Inclusive Opener</vt:lpstr>
      <vt:lpstr>Day 1 Exit Ticket Feedback</vt:lpstr>
      <vt:lpstr>SCI 101 Evaluation Data</vt:lpstr>
      <vt:lpstr>PowerPoint Presentation</vt:lpstr>
      <vt:lpstr>    Welcome to Systems Coaching 102</vt:lpstr>
      <vt:lpstr>Big Picture of the 2 Days</vt:lpstr>
      <vt:lpstr>Where we’ve been  SCI 101 Learning Intentions</vt:lpstr>
      <vt:lpstr>Where we’ve been SCI 101 Learning Intentions cont.</vt:lpstr>
      <vt:lpstr>PowerPoint Presentation</vt:lpstr>
      <vt:lpstr>We began with a  Systems Check</vt:lpstr>
      <vt:lpstr>COMPONENTS OF A SYSTEM       A constellation of parts. </vt:lpstr>
      <vt:lpstr>Goals</vt:lpstr>
      <vt:lpstr>The Three Principles that Guide Systems Work</vt:lpstr>
      <vt:lpstr>2024-5 Systems Coaching Institute 102 Learning Intentions</vt:lpstr>
      <vt:lpstr>PowerPoint Presentation</vt:lpstr>
      <vt:lpstr>Coaching for change is like being… </vt:lpstr>
      <vt:lpstr>Managing Complex Change</vt:lpstr>
      <vt:lpstr>Key Role of a Division Coach is systems work!</vt:lpstr>
      <vt:lpstr>Making the Shift- From YOU to Your work with TEAMS</vt:lpstr>
      <vt:lpstr>Break </vt:lpstr>
      <vt:lpstr>How’s your EI? √ it now</vt:lpstr>
      <vt:lpstr>What is your  Emotional Intelligence (EI)?</vt:lpstr>
      <vt:lpstr>Reflect on Emotional Intelligence </vt:lpstr>
      <vt:lpstr>Emotional Intelligence</vt:lpstr>
      <vt:lpstr>Emotional Intelligence Continued</vt:lpstr>
      <vt:lpstr>Self Awareness</vt:lpstr>
      <vt:lpstr>Self Management</vt:lpstr>
      <vt:lpstr>Social Awareness</vt:lpstr>
      <vt:lpstr>Social Management</vt:lpstr>
      <vt:lpstr>Individual Goal Setting</vt:lpstr>
      <vt:lpstr>Systems Change and Teams</vt:lpstr>
      <vt:lpstr>WHY teams are so important</vt:lpstr>
      <vt:lpstr>Systems Change Requires… Organizational Conditions for Effective Teams</vt:lpstr>
      <vt:lpstr>What is an Effective Team?</vt:lpstr>
      <vt:lpstr>Does your team know its Purpose?</vt:lpstr>
      <vt:lpstr>PowerPoint Presentation</vt:lpstr>
      <vt:lpstr>Team Alignment</vt:lpstr>
      <vt:lpstr>Team: Purpose/Function/Stability</vt:lpstr>
      <vt:lpstr>Team - Culture of Learning</vt:lpstr>
      <vt:lpstr>Team - Culture of Trust  Making People Feel Safe</vt:lpstr>
      <vt:lpstr>Choose your favorite quote</vt:lpstr>
      <vt:lpstr>Indicators of Trust</vt:lpstr>
      <vt:lpstr>On a scale of 1-5 </vt:lpstr>
      <vt:lpstr>Building the Emotional Intelligence of Teams </vt:lpstr>
      <vt:lpstr>Foundations for Trust and Safety:  </vt:lpstr>
      <vt:lpstr>Foundations for Trust and Safety:     Norms continued</vt:lpstr>
      <vt:lpstr>Collaborative Decision Making</vt:lpstr>
      <vt:lpstr>Fist to Five</vt:lpstr>
      <vt:lpstr> Document Your  Decision Making Process  </vt:lpstr>
      <vt:lpstr>Where is your Team?  Typical vs. Effective Problem Solvers</vt:lpstr>
      <vt:lpstr>Team Temperature Check - Let’s hear from Cumberland</vt:lpstr>
      <vt:lpstr>Team-What is their Level of Authority? </vt:lpstr>
      <vt:lpstr> Ladder of Involvement </vt:lpstr>
      <vt:lpstr>Team Assessment Possibilities:</vt:lpstr>
      <vt:lpstr>Pause and Reflect</vt:lpstr>
      <vt:lpstr>How is your team feeling? </vt:lpstr>
      <vt:lpstr>Assess Current Team Effectiveness-Page 305</vt:lpstr>
      <vt:lpstr>Let’s look at your team: How will you facilitate next steps?</vt:lpstr>
      <vt:lpstr>Exit Ticket</vt:lpstr>
      <vt:lpstr>Welcome back! Day 2</vt:lpstr>
      <vt:lpstr>Materials </vt:lpstr>
      <vt:lpstr>PowerPoint Presentation</vt:lpstr>
      <vt:lpstr>Intent vs. Impact</vt:lpstr>
      <vt:lpstr>  What do you bring to the table?   Coaching </vt:lpstr>
      <vt:lpstr> YOU set the tone!</vt:lpstr>
      <vt:lpstr>Performance Feedback </vt:lpstr>
      <vt:lpstr>Performance Feedback </vt:lpstr>
      <vt:lpstr>Receiving and Giving Feedback</vt:lpstr>
      <vt:lpstr>Review: Feedback</vt:lpstr>
      <vt:lpstr>What behaviors are perceived as resistance?</vt:lpstr>
      <vt:lpstr>How do you Respond to Resistance  (p 198-99) </vt:lpstr>
      <vt:lpstr>Engagement Strategies  for Teams to Help with Resistance</vt:lpstr>
      <vt:lpstr>How do you feel?</vt:lpstr>
      <vt:lpstr>What about conflict?</vt:lpstr>
      <vt:lpstr>Task conflict vs.  Relational conflict</vt:lpstr>
      <vt:lpstr>Quote</vt:lpstr>
      <vt:lpstr>Build Interpersonal Skills</vt:lpstr>
      <vt:lpstr>Predictions</vt:lpstr>
      <vt:lpstr>Enhance Personal Skills</vt:lpstr>
      <vt:lpstr>Tools for Shifting Perspective</vt:lpstr>
      <vt:lpstr>Perspective Taking Activity</vt:lpstr>
      <vt:lpstr>Where is your focus?</vt:lpstr>
      <vt:lpstr>Break </vt:lpstr>
      <vt:lpstr>Feature 4: Coaching Systems </vt:lpstr>
      <vt:lpstr>Coaching Service Delivery Plan</vt:lpstr>
      <vt:lpstr>Purpose</vt:lpstr>
      <vt:lpstr>PowerPoint Presentation</vt:lpstr>
      <vt:lpstr>Breaking it Down</vt:lpstr>
      <vt:lpstr>CSDP Break Down</vt:lpstr>
      <vt:lpstr>And…</vt:lpstr>
      <vt:lpstr>Coaching Service Delivery Plan Template</vt:lpstr>
      <vt:lpstr>Purpose of Coaching Service Delivery Plan (CSDP)</vt:lpstr>
      <vt:lpstr>Timeline for Sustainability</vt:lpstr>
      <vt:lpstr>PowerPoint Presentation</vt:lpstr>
      <vt:lpstr>Data supports selection  of the focus area</vt:lpstr>
      <vt:lpstr>Data to Support the Need</vt:lpstr>
      <vt:lpstr>Quantitative</vt:lpstr>
      <vt:lpstr>Questions should include (but not limited to): </vt:lpstr>
      <vt:lpstr>Qualitative: Training</vt:lpstr>
      <vt:lpstr>Qualitative: Coaching </vt:lpstr>
      <vt:lpstr>Other Data to Support the Need</vt:lpstr>
      <vt:lpstr>Coaching Checklist</vt:lpstr>
      <vt:lpstr>Coaching Scenario</vt:lpstr>
      <vt:lpstr>CSDP Part 1</vt:lpstr>
      <vt:lpstr>CSDP Part 2</vt:lpstr>
      <vt:lpstr>CSDP Part 3</vt:lpstr>
      <vt:lpstr>CSDP Part 4</vt:lpstr>
      <vt:lpstr>CSDP Part 4 (continued)</vt:lpstr>
      <vt:lpstr>CSDP Part 5, 6, 7</vt:lpstr>
      <vt:lpstr>PowerPoint Presentation</vt:lpstr>
      <vt:lpstr>Large Group Share Out</vt:lpstr>
      <vt:lpstr>True or False?</vt:lpstr>
      <vt:lpstr>Practice</vt:lpstr>
      <vt:lpstr>Summarizing Your Role</vt:lpstr>
      <vt:lpstr>Summarize Your Role as a Systems Coach </vt:lpstr>
      <vt:lpstr>Congratulations!</vt:lpstr>
      <vt:lpstr>Optimistic Closure</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Coaching Institute 102</dc:title>
  <dc:creator>Kandy Grant</dc:creator>
  <cp:lastModifiedBy>Christine Frawley</cp:lastModifiedBy>
  <cp:revision>5</cp:revision>
  <dcterms:created xsi:type="dcterms:W3CDTF">2023-11-27T16:27:54Z</dcterms:created>
  <dcterms:modified xsi:type="dcterms:W3CDTF">2025-02-12T12:38:07Z</dcterms:modified>
</cp:coreProperties>
</file>