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embeddedFontLst>
    <p:embeddedFont>
      <p:font typeface="Quattrocento Sans" panose="020B0502050000020003" pitchFamily="3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BEGS2BjHHztPvG9rmQFuchFpt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a894c656e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g2da894c656e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2da894c656e_2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ce7aab455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2ce7aab455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2ce7aab455e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da894c65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2da894c65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2da894c656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e7aab455e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9" name="Google Shape;249;g2ce7aab455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a894c656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da894c656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2da894c656e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e7aab455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2ce7aab455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65" name="Google Shape;165;g2ce7aab455e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f9b6ff56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2df9b6ff56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2df9b6ff566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d1569ff7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d1569ff7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12 min.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Rhonda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According to the World Health Organization (2018) mental health is “a state of well-being in which an individual realizes their own abilities, can cope with the normal stresses of life, can work productively and is able to make a contribution to her community”.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WHAT STANDS OUT TO YOU IN THAT DEFINITION? WHAT’S MISSING?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ALL have mental health- it’s a part of being human.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 are talking about mental health, not mental illness. Changing our language may shift the attitudes and perceptions. Mental health is something we all have an experience. It’s a continuum.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It’s like a river that ebbs and flows. 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2d1569ff7b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d1569ff7b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d1569ff7b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92" name="Google Shape;192;g2d1569ff7bc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d1569ff7b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2d1569ff7b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2d1569ff7bc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d1569ff7b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g2d1569ff7b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11" name="Google Shape;211;g2d1569ff7bc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Vtss_ric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hyperlink" Target="https://www.facebook.com/vtssric/" TargetMode="Externa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ometric Header">
  <p:cSld name="Geometric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5"/>
          <p:cNvPicPr preferRelativeResize="0"/>
          <p:nvPr/>
        </p:nvPicPr>
        <p:blipFill rotWithShape="1">
          <a:blip r:embed="rId2">
            <a:alphaModFix/>
          </a:blip>
          <a:srcRect l="136" t="32397" r="-133" b="12769"/>
          <a:stretch/>
        </p:blipFill>
        <p:spPr>
          <a:xfrm rot="10800000">
            <a:off x="0" y="0"/>
            <a:ext cx="9143999" cy="15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48669"/>
            <a:ext cx="1050987" cy="53074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5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1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Verdana"/>
              <a:buNone/>
              <a:defRPr sz="3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56" name="Google Shape;5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26" y="154896"/>
            <a:ext cx="2667000" cy="1346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600" y="5947878"/>
            <a:ext cx="1559301" cy="91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2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457200" y="250507"/>
            <a:ext cx="8229600" cy="1325563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1"/>
          </p:nvPr>
        </p:nvSpPr>
        <p:spPr>
          <a:xfrm>
            <a:off x="912813" y="1666567"/>
            <a:ext cx="3582988" cy="657533"/>
          </a:xfrm>
          <a:prstGeom prst="rect">
            <a:avLst/>
          </a:prstGeom>
          <a:solidFill>
            <a:srgbClr val="003369">
              <a:alpha val="74117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2"/>
          </p:nvPr>
        </p:nvSpPr>
        <p:spPr>
          <a:xfrm>
            <a:off x="465826" y="2451651"/>
            <a:ext cx="4040188" cy="367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3"/>
          </p:nvPr>
        </p:nvSpPr>
        <p:spPr>
          <a:xfrm>
            <a:off x="5105400" y="1673500"/>
            <a:ext cx="3581400" cy="639762"/>
          </a:xfrm>
          <a:prstGeom prst="rect">
            <a:avLst/>
          </a:prstGeom>
          <a:solidFill>
            <a:srgbClr val="003369">
              <a:alpha val="74117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body" idx="4"/>
          </p:nvPr>
        </p:nvSpPr>
        <p:spPr>
          <a:xfrm>
            <a:off x="4648200" y="2451649"/>
            <a:ext cx="4038600" cy="367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38"/>
          <p:cNvSpPr/>
          <p:nvPr/>
        </p:nvSpPr>
        <p:spPr>
          <a:xfrm>
            <a:off x="457200" y="1672590"/>
            <a:ext cx="457200" cy="651510"/>
          </a:xfrm>
          <a:prstGeom prst="rect">
            <a:avLst/>
          </a:prstGeom>
          <a:solidFill>
            <a:srgbClr val="D8DD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8"/>
          <p:cNvSpPr/>
          <p:nvPr/>
        </p:nvSpPr>
        <p:spPr>
          <a:xfrm>
            <a:off x="4648200" y="1666566"/>
            <a:ext cx="457200" cy="646695"/>
          </a:xfrm>
          <a:prstGeom prst="rect">
            <a:avLst/>
          </a:prstGeom>
          <a:solidFill>
            <a:srgbClr val="D8DDE5">
              <a:alpha val="4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5947878"/>
            <a:ext cx="1559301" cy="91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6009215"/>
            <a:ext cx="1559301" cy="78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0" cy="567482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336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body" idx="2"/>
          </p:nvPr>
        </p:nvSpPr>
        <p:spPr>
          <a:xfrm>
            <a:off x="457200" y="1435101"/>
            <a:ext cx="3008313" cy="4512778"/>
          </a:xfrm>
          <a:prstGeom prst="rect">
            <a:avLst/>
          </a:prstGeom>
          <a:solidFill>
            <a:srgbClr val="003369">
              <a:alpha val="7411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40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6009215"/>
            <a:ext cx="1559301" cy="78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 NL">
  <p:cSld name="Header and Content NL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NL">
  <p:cSld name="Header Only NL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NL">
  <p:cSld name="Comparison N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4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Verdana"/>
              <a:buNone/>
              <a:defRPr sz="3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84" name="Google Shape;8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26" y="154896"/>
            <a:ext cx="2667000" cy="134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2 NL">
  <p:cSld name="Comparison 2 NL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5"/>
          <p:cNvSpPr txBox="1">
            <a:spLocks noGrp="1"/>
          </p:cNvSpPr>
          <p:nvPr>
            <p:ph type="title"/>
          </p:nvPr>
        </p:nvSpPr>
        <p:spPr>
          <a:xfrm>
            <a:off x="457200" y="250507"/>
            <a:ext cx="8229600" cy="1325563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5"/>
          <p:cNvSpPr txBox="1">
            <a:spLocks noGrp="1"/>
          </p:cNvSpPr>
          <p:nvPr>
            <p:ph type="body" idx="1"/>
          </p:nvPr>
        </p:nvSpPr>
        <p:spPr>
          <a:xfrm>
            <a:off x="912813" y="1666567"/>
            <a:ext cx="3582988" cy="657533"/>
          </a:xfrm>
          <a:prstGeom prst="rect">
            <a:avLst/>
          </a:prstGeom>
          <a:solidFill>
            <a:srgbClr val="003369">
              <a:alpha val="74117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8" name="Google Shape;88;p45"/>
          <p:cNvSpPr txBox="1">
            <a:spLocks noGrp="1"/>
          </p:cNvSpPr>
          <p:nvPr>
            <p:ph type="body" idx="2"/>
          </p:nvPr>
        </p:nvSpPr>
        <p:spPr>
          <a:xfrm>
            <a:off x="465826" y="2451651"/>
            <a:ext cx="4040188" cy="3674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9" name="Google Shape;89;p45"/>
          <p:cNvSpPr txBox="1">
            <a:spLocks noGrp="1"/>
          </p:cNvSpPr>
          <p:nvPr>
            <p:ph type="body" idx="3"/>
          </p:nvPr>
        </p:nvSpPr>
        <p:spPr>
          <a:xfrm>
            <a:off x="5105400" y="1673500"/>
            <a:ext cx="3581400" cy="639762"/>
          </a:xfrm>
          <a:prstGeom prst="rect">
            <a:avLst/>
          </a:prstGeom>
          <a:solidFill>
            <a:srgbClr val="003369">
              <a:alpha val="74117"/>
            </a:srgb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0" name="Google Shape;90;p45"/>
          <p:cNvSpPr txBox="1">
            <a:spLocks noGrp="1"/>
          </p:cNvSpPr>
          <p:nvPr>
            <p:ph type="body" idx="4"/>
          </p:nvPr>
        </p:nvSpPr>
        <p:spPr>
          <a:xfrm>
            <a:off x="4648200" y="2451649"/>
            <a:ext cx="4038600" cy="367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1" name="Google Shape;91;p45"/>
          <p:cNvSpPr/>
          <p:nvPr/>
        </p:nvSpPr>
        <p:spPr>
          <a:xfrm>
            <a:off x="457200" y="1672590"/>
            <a:ext cx="457200" cy="651510"/>
          </a:xfrm>
          <a:prstGeom prst="rect">
            <a:avLst/>
          </a:prstGeom>
          <a:solidFill>
            <a:srgbClr val="D8DD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45"/>
          <p:cNvSpPr/>
          <p:nvPr/>
        </p:nvSpPr>
        <p:spPr>
          <a:xfrm>
            <a:off x="4648200" y="1666566"/>
            <a:ext cx="457200" cy="646695"/>
          </a:xfrm>
          <a:prstGeom prst="rect">
            <a:avLst/>
          </a:prstGeom>
          <a:solidFill>
            <a:srgbClr val="D8DDE5">
              <a:alpha val="4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NL">
  <p:cSld name="Content with Caption NL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6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6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0" cy="567482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336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6" name="Google Shape;96;p46"/>
          <p:cNvSpPr txBox="1">
            <a:spLocks noGrp="1"/>
          </p:cNvSpPr>
          <p:nvPr>
            <p:ph type="body" idx="2"/>
          </p:nvPr>
        </p:nvSpPr>
        <p:spPr>
          <a:xfrm>
            <a:off x="457200" y="1435101"/>
            <a:ext cx="3008313" cy="4512778"/>
          </a:xfrm>
          <a:prstGeom prst="rect">
            <a:avLst/>
          </a:prstGeom>
          <a:solidFill>
            <a:srgbClr val="003369">
              <a:alpha val="7411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7" name="Google Shape;97;p46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7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7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0" cy="567482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336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1" name="Google Shape;101;p47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6009215"/>
            <a:ext cx="1559301" cy="78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6009215"/>
            <a:ext cx="1559301" cy="78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Only">
  <p:cSld name="1_Header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8"/>
          <p:cNvSpPr txBox="1">
            <a:spLocks noGrp="1"/>
          </p:cNvSpPr>
          <p:nvPr>
            <p:ph type="title"/>
          </p:nvPr>
        </p:nvSpPr>
        <p:spPr>
          <a:xfrm>
            <a:off x="628650" y="202259"/>
            <a:ext cx="7886700" cy="1325563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5" name="Google Shape;10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6009215"/>
            <a:ext cx="1559301" cy="7874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48"/>
          <p:cNvGrpSpPr/>
          <p:nvPr/>
        </p:nvGrpSpPr>
        <p:grpSpPr>
          <a:xfrm>
            <a:off x="2144995" y="3177707"/>
            <a:ext cx="4854010" cy="1143000"/>
            <a:chOff x="1981200" y="1826567"/>
            <a:chExt cx="4854010" cy="1143000"/>
          </a:xfrm>
        </p:grpSpPr>
        <p:pic>
          <p:nvPicPr>
            <p:cNvPr id="107" name="Google Shape;107;p48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981200" y="1826567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48"/>
            <p:cNvSpPr txBox="1"/>
            <p:nvPr/>
          </p:nvSpPr>
          <p:spPr>
            <a:xfrm>
              <a:off x="3544367" y="2167234"/>
              <a:ext cx="32908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Verdana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Twitter – </a:t>
              </a:r>
              <a:r>
                <a:rPr lang="en-US" sz="2400" b="0" i="0" u="sng" strike="noStrike" cap="none">
                  <a:solidFill>
                    <a:schemeClr val="hlink"/>
                  </a:solidFill>
                  <a:latin typeface="Verdana"/>
                  <a:ea typeface="Verdana"/>
                  <a:cs typeface="Verdana"/>
                  <a:sym typeface="Verdana"/>
                  <a:hlinkClick r:id="rId3"/>
                </a:rPr>
                <a:t>VTSS_RIC</a:t>
              </a: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09" name="Google Shape;109;p48"/>
          <p:cNvGrpSpPr/>
          <p:nvPr/>
        </p:nvGrpSpPr>
        <p:grpSpPr>
          <a:xfrm>
            <a:off x="2050634" y="4545484"/>
            <a:ext cx="5042731" cy="1143000"/>
            <a:chOff x="1981200" y="3426768"/>
            <a:chExt cx="5042731" cy="1143000"/>
          </a:xfrm>
        </p:grpSpPr>
        <p:pic>
          <p:nvPicPr>
            <p:cNvPr id="110" name="Google Shape;110;p48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81200" y="3426768"/>
              <a:ext cx="1143000" cy="114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" name="Google Shape;111;p48"/>
            <p:cNvSpPr txBox="1"/>
            <p:nvPr/>
          </p:nvSpPr>
          <p:spPr>
            <a:xfrm>
              <a:off x="3547217" y="3767437"/>
              <a:ext cx="34767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Verdana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Facebook – </a:t>
              </a:r>
              <a:r>
                <a:rPr lang="en-US" sz="2400" b="0" i="0" u="sng" strike="noStrike" cap="none">
                  <a:solidFill>
                    <a:schemeClr val="hlink"/>
                  </a:solidFill>
                  <a:latin typeface="Verdana"/>
                  <a:ea typeface="Verdana"/>
                  <a:cs typeface="Verdana"/>
                  <a:sym typeface="Verdana"/>
                  <a:hlinkClick r:id="rId5"/>
                </a:rPr>
                <a:t>VTSSRIC</a:t>
              </a: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12" name="Google Shape;112;p48"/>
          <p:cNvSpPr txBox="1"/>
          <p:nvPr/>
        </p:nvSpPr>
        <p:spPr>
          <a:xfrm>
            <a:off x="1066800" y="1752600"/>
            <a:ext cx="6781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Thank you for attending and please feel free to tag us at any of our social media handles below!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04910"/>
            <a:ext cx="2667000" cy="134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6147"/>
            <a:ext cx="9147018" cy="221052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04910"/>
            <a:ext cx="2667000" cy="134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6147"/>
            <a:ext cx="9147018" cy="221052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104910"/>
            <a:ext cx="2667000" cy="134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 4">
  <p:cSld name="Title Slide  4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6147"/>
            <a:ext cx="9147018" cy="221052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1" y="104910"/>
            <a:ext cx="2666998" cy="13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5">
  <p:cSld name="Title Slide 5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9831"/>
            <a:ext cx="9147018" cy="276316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1" y="104910"/>
            <a:ext cx="2666998" cy="134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No Picture">
  <p:cSld name="Title Slide - No Pictur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127"/>
              </a:buClr>
              <a:buSzPts val="5400"/>
              <a:buFont typeface="Verdana"/>
              <a:buNone/>
              <a:defRPr sz="5400">
                <a:solidFill>
                  <a:srgbClr val="02112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0400" y="104910"/>
            <a:ext cx="2667000" cy="1346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VTSS Text">
  <p:cSld name="Title - VTSS 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7058"/>
            </a:schemeClr>
          </a:solidFill>
          <a:ln w="19050" cap="flat" cmpd="sng">
            <a:solidFill>
              <a:srgbClr val="00336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127"/>
              </a:buClr>
              <a:buSzPts val="5400"/>
              <a:buFont typeface="Verdana"/>
              <a:buNone/>
              <a:defRPr sz="5400">
                <a:solidFill>
                  <a:srgbClr val="02112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7058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7"/>
          <p:cNvSpPr txBox="1"/>
          <p:nvPr/>
        </p:nvSpPr>
        <p:spPr>
          <a:xfrm>
            <a:off x="152400" y="471984"/>
            <a:ext cx="8763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1" i="0" u="none" strike="noStrike" cap="none">
                <a:solidFill>
                  <a:srgbClr val="00336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Virginia Tiered Systems of Supports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7600" y="6009215"/>
            <a:ext cx="1559301" cy="78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L">
  <p:cSld name="Blank NL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/Footer 1">
  <p:cSld name="Content w/Footer 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7999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5" y="294617"/>
            <a:ext cx="1700129" cy="85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0"/>
          <p:cNvPicPr preferRelativeResize="0"/>
          <p:nvPr/>
        </p:nvPicPr>
        <p:blipFill rotWithShape="1">
          <a:blip r:embed="rId3">
            <a:alphaModFix/>
          </a:blip>
          <a:srcRect l="236" t="10364" r="-235" b="30816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/Footer 2">
  <p:cSld name="Content w/Footer 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7999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5" y="294617"/>
            <a:ext cx="1700129" cy="85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1" descr="A group of people smiling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t="10901" b="7406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/Footer 3">
  <p:cSld name="Content w/Footer 3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7999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5" y="294617"/>
            <a:ext cx="1700129" cy="85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2"/>
          <p:cNvPicPr preferRelativeResize="0"/>
          <p:nvPr/>
        </p:nvPicPr>
        <p:blipFill rotWithShape="1">
          <a:blip r:embed="rId3">
            <a:alphaModFix/>
          </a:blip>
          <a:srcRect t="11971" b="11970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/Footer 4">
  <p:cSld name="Content w/Footer 4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7999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5" y="294617"/>
            <a:ext cx="1700129" cy="85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3"/>
          <p:cNvPicPr preferRelativeResize="0"/>
          <p:nvPr/>
        </p:nvPicPr>
        <p:blipFill rotWithShape="1">
          <a:blip r:embed="rId3">
            <a:alphaModFix/>
          </a:blip>
          <a:srcRect l="126" t="52" r="-125" b="39102"/>
          <a:stretch/>
        </p:blipFill>
        <p:spPr>
          <a:xfrm>
            <a:off x="11502" y="5183038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35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title"/>
          </p:nvPr>
        </p:nvSpPr>
        <p:spPr>
          <a:xfrm>
            <a:off x="2057400" y="228600"/>
            <a:ext cx="6857999" cy="9906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65" y="294617"/>
            <a:ext cx="1700129" cy="858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4"/>
          <p:cNvPicPr preferRelativeResize="0"/>
          <p:nvPr/>
        </p:nvPicPr>
        <p:blipFill rotWithShape="1">
          <a:blip r:embed="rId3">
            <a:alphaModFix/>
          </a:blip>
          <a:srcRect t="11971" b="11970"/>
          <a:stretch/>
        </p:blipFill>
        <p:spPr>
          <a:xfrm>
            <a:off x="0" y="5249173"/>
            <a:ext cx="9144000" cy="168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8FRAGOn1A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PTtmY5mMz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"/>
          <p:cNvSpPr txBox="1">
            <a:spLocks noGrp="1"/>
          </p:cNvSpPr>
          <p:nvPr>
            <p:ph type="title" idx="4294967295"/>
          </p:nvPr>
        </p:nvSpPr>
        <p:spPr>
          <a:xfrm>
            <a:off x="685788" y="3605725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n-US" sz="3200">
                <a:latin typeface="Verdana"/>
                <a:ea typeface="Verdana"/>
                <a:cs typeface="Verdana"/>
                <a:sym typeface="Verdana"/>
              </a:rPr>
              <a:t>WITH ALL STAKEHOLDERS</a:t>
            </a:r>
            <a:endParaRPr sz="32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body" idx="4294967295"/>
          </p:nvPr>
        </p:nvSpPr>
        <p:spPr>
          <a:xfrm>
            <a:off x="685800" y="2109775"/>
            <a:ext cx="77724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</a:pPr>
            <a:r>
              <a:rPr lang="en-US" sz="5400">
                <a:latin typeface="Verdana"/>
                <a:ea typeface="Verdana"/>
                <a:cs typeface="Verdana"/>
                <a:sym typeface="Verdana"/>
              </a:rPr>
              <a:t>Increasing Mental Health Awareness</a:t>
            </a:r>
            <a:endParaRPr sz="5400">
              <a:latin typeface="Verdana"/>
              <a:ea typeface="Verdana"/>
              <a:cs typeface="Verdana"/>
              <a:sym typeface="Verdana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2da894c656e_2_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16448"/>
            <a:ext cx="9144001" cy="4948777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2da894c656e_2_1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Share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2ce7aab455e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425" y="1690825"/>
            <a:ext cx="4289175" cy="447617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ce7aab455e_0_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Stakeholders</a:t>
            </a:r>
            <a:r>
              <a:rPr lang="en-US"/>
              <a:t> and Partners</a:t>
            </a:r>
            <a:endParaRPr/>
          </a:p>
        </p:txBody>
      </p:sp>
      <p:sp>
        <p:nvSpPr>
          <p:cNvPr id="232" name="Google Shape;232;g2ce7aab455e_0_9"/>
          <p:cNvSpPr txBox="1"/>
          <p:nvPr/>
        </p:nvSpPr>
        <p:spPr>
          <a:xfrm>
            <a:off x="0" y="6131400"/>
            <a:ext cx="59466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Wisconsin Office of Children's Mental Health, https://children.wi.gov/Pages/AboutUs/Overview.aspx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Verdana"/>
              <a:buAutoNum type="arabicPeriod"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What are you seeing in your schools and organizations? 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Verdana"/>
              <a:buAutoNum type="arabicPeriod"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What are the barriers to building time for content, reflection, space, into the school day?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Verdana"/>
              <a:buAutoNum type="arabicPeriod"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Who’s voice are we missing?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Verdana"/>
              <a:buAutoNum type="arabicPeriod"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How do we change the conversation and move toward increased awareness, acceptance, and understanding?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81000" algn="l" rtl="0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Verdana"/>
              <a:buAutoNum type="arabicPeriod"/>
            </a:pPr>
            <a:r>
              <a:rPr lang="en-US" sz="2400">
                <a:latin typeface="Verdana"/>
                <a:ea typeface="Verdana"/>
                <a:cs typeface="Verdana"/>
                <a:sym typeface="Verdana"/>
              </a:rPr>
              <a:t>What’s one thing we should do to solve this challenge?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7916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endParaRPr sz="2400" b="1"/>
          </a:p>
          <a:p>
            <a:pPr marL="228600" lvl="0" indent="-50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38" name="Google Shape;238;p1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/>
              <a:t>Guiding Questions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da894c656e_0_0"/>
          <p:cNvSpPr txBox="1"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5500">
                <a:solidFill>
                  <a:schemeClr val="lt1"/>
                </a:solidFill>
              </a:rPr>
              <a:t>What now?</a:t>
            </a:r>
            <a:endParaRPr sz="5500">
              <a:solidFill>
                <a:schemeClr val="lt1"/>
              </a:solidFill>
            </a:endParaRPr>
          </a:p>
        </p:txBody>
      </p:sp>
      <p:sp>
        <p:nvSpPr>
          <p:cNvPr id="245" name="Google Shape;245;g2da894c656e_0_0"/>
          <p:cNvSpPr txBox="1"/>
          <p:nvPr/>
        </p:nvSpPr>
        <p:spPr>
          <a:xfrm>
            <a:off x="437750" y="2881825"/>
            <a:ext cx="4049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Quick Wins</a:t>
            </a:r>
            <a:endParaRPr/>
          </a:p>
        </p:txBody>
      </p:sp>
      <p:sp>
        <p:nvSpPr>
          <p:cNvPr id="246" name="Google Shape;246;g2da894c656e_0_0"/>
          <p:cNvSpPr txBox="1"/>
          <p:nvPr/>
        </p:nvSpPr>
        <p:spPr>
          <a:xfrm>
            <a:off x="4572000" y="4085625"/>
            <a:ext cx="4049700" cy="15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1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Goals for  2024-25</a:t>
            </a:r>
            <a:endParaRPr sz="2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ce7aab455e_0_25"/>
          <p:cNvSpPr txBox="1"/>
          <p:nvPr/>
        </p:nvSpPr>
        <p:spPr>
          <a:xfrm>
            <a:off x="467625" y="1364500"/>
            <a:ext cx="8041800" cy="51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D85C6"/>
                </a:solidFill>
                <a:latin typeface="Verdana"/>
                <a:ea typeface="Verdana"/>
                <a:cs typeface="Verdana"/>
                <a:sym typeface="Verdana"/>
              </a:rPr>
              <a:t>“Social connection— the structure, function, and quality of our relationships with others—is a critical and underappreciated contributor to individual and population health, community safety, resilience, and prosperity.”</a:t>
            </a:r>
            <a:endParaRPr sz="1500" b="1" i="0" u="none" strike="noStrike" cap="none">
              <a:solidFill>
                <a:srgbClr val="3D85C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3D85C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3D85C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3D85C6"/>
                </a:solidFill>
                <a:latin typeface="Verdana"/>
                <a:ea typeface="Verdana"/>
                <a:cs typeface="Verdana"/>
                <a:sym typeface="Verdana"/>
              </a:rPr>
              <a:t>Social connection is a fundamental human need.</a:t>
            </a:r>
            <a:r>
              <a:rPr lang="en-US" sz="2300" b="1" i="0" u="none" strike="noStrike" cap="none">
                <a:solidFill>
                  <a:srgbClr val="3D85C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300" b="1" i="0" u="none" strike="noStrike" cap="none">
              <a:solidFill>
                <a:srgbClr val="3D85C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2" name="Google Shape;252;g2ce7aab455e_0_25"/>
          <p:cNvSpPr txBox="1">
            <a:spLocks noGrp="1"/>
          </p:cNvSpPr>
          <p:nvPr>
            <p:ph type="title"/>
          </p:nvPr>
        </p:nvSpPr>
        <p:spPr>
          <a:xfrm>
            <a:off x="518850" y="154100"/>
            <a:ext cx="8106300" cy="9108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Social Connection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2da894c656e_2_0" descr="#AbbottElementary &#10;&#10;Twitter : KyRosesYt" title="Abbott Elementary 2x05 Opening Scene | Gregory, Barbara and Melissa bet on the new substitut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325" y="1505125"/>
            <a:ext cx="7690000" cy="432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da894c656e_2_0"/>
          <p:cNvSpPr txBox="1">
            <a:spLocks noGrp="1"/>
          </p:cNvSpPr>
          <p:nvPr>
            <p:ph type="title"/>
          </p:nvPr>
        </p:nvSpPr>
        <p:spPr>
          <a:xfrm>
            <a:off x="457125" y="155775"/>
            <a:ext cx="8229600" cy="888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Abbott Elementary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e7aab455e_0_15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Understand the need to increase awareness, acceptance, and understanding of mental health supports for all stakeholders/partners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Importance of self-care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Identify a quick win and short term goal for your division/school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Verdana"/>
              <a:buChar char="•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Learn from each other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Google Shape;168;g2ce7aab455e_0_1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What we will accomplish together.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2df9b6ff566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025" y="1427125"/>
            <a:ext cx="7304325" cy="461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df9b6ff566_0_1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Ecological Systems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</a:pPr>
            <a:r>
              <a:rPr lang="en-US"/>
              <a:t>Abbott Elementary Continued</a:t>
            </a:r>
            <a:endParaRPr/>
          </a:p>
        </p:txBody>
      </p:sp>
      <p:pic>
        <p:nvPicPr>
          <p:cNvPr id="181" name="Google Shape;181;p8" descr="Gregory (Tyler James Williams) checks in with the trauma counselor, Miss Janet, who raises concerns about Barbara (Sheryl Lee Ralph). Watch 'Abbott Elementary' WEDNESDAYS 9/8c on ABC and Stream on Hulu." title="Barbara is Fine - Abbott Elementary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38" y="1665050"/>
            <a:ext cx="9037325" cy="50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d1569ff7bc_0_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What is it Exactly?</a:t>
            </a:r>
            <a:endParaRPr/>
          </a:p>
        </p:txBody>
      </p:sp>
      <p:sp>
        <p:nvSpPr>
          <p:cNvPr id="188" name="Google Shape;188;g2d1569ff7bc_0_0"/>
          <p:cNvSpPr txBox="1"/>
          <p:nvPr/>
        </p:nvSpPr>
        <p:spPr>
          <a:xfrm>
            <a:off x="757175" y="2078175"/>
            <a:ext cx="7368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“a state of well-being in which an individual realizes their own abilities, can cope with the normal stresses of life, can work productively and is able to make a contribution to her community”</a:t>
            </a:r>
            <a:endParaRPr sz="26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d1569ff7bc_0_8"/>
          <p:cNvSpPr txBox="1">
            <a:spLocks noGrp="1"/>
          </p:cNvSpPr>
          <p:nvPr>
            <p:ph type="title"/>
          </p:nvPr>
        </p:nvSpPr>
        <p:spPr>
          <a:xfrm>
            <a:off x="770550" y="83250"/>
            <a:ext cx="7898400" cy="9792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Mental Health</a:t>
            </a:r>
            <a:endParaRPr/>
          </a:p>
        </p:txBody>
      </p:sp>
      <p:sp>
        <p:nvSpPr>
          <p:cNvPr id="195" name="Google Shape;195;g2d1569ff7bc_0_8"/>
          <p:cNvSpPr txBox="1"/>
          <p:nvPr/>
        </p:nvSpPr>
        <p:spPr>
          <a:xfrm>
            <a:off x="770550" y="2105400"/>
            <a:ext cx="2316900" cy="1323600"/>
          </a:xfrm>
          <a:prstGeom prst="rect">
            <a:avLst/>
          </a:prstGeom>
          <a:noFill/>
          <a:ln w="381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Mental </a:t>
            </a:r>
            <a:endParaRPr sz="37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Health</a:t>
            </a:r>
            <a:endParaRPr sz="37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Google Shape;196;g2d1569ff7bc_0_8"/>
          <p:cNvSpPr txBox="1"/>
          <p:nvPr/>
        </p:nvSpPr>
        <p:spPr>
          <a:xfrm>
            <a:off x="3897175" y="4851075"/>
            <a:ext cx="4726500" cy="723300"/>
          </a:xfrm>
          <a:prstGeom prst="rect">
            <a:avLst/>
          </a:prstGeom>
          <a:noFill/>
          <a:ln w="381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Physical Well-being</a:t>
            </a:r>
            <a:endParaRPr sz="3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g2d1569ff7bc_0_8"/>
          <p:cNvSpPr txBox="1"/>
          <p:nvPr/>
        </p:nvSpPr>
        <p:spPr>
          <a:xfrm>
            <a:off x="3897175" y="3879100"/>
            <a:ext cx="4147200" cy="723300"/>
          </a:xfrm>
          <a:prstGeom prst="rect">
            <a:avLst/>
          </a:prstGeom>
          <a:noFill/>
          <a:ln w="381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Social Well-being</a:t>
            </a:r>
            <a:endParaRPr sz="3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Google Shape;198;g2d1569ff7bc_0_8"/>
          <p:cNvSpPr txBox="1"/>
          <p:nvPr/>
        </p:nvSpPr>
        <p:spPr>
          <a:xfrm>
            <a:off x="3897175" y="2907125"/>
            <a:ext cx="5130000" cy="723300"/>
          </a:xfrm>
          <a:prstGeom prst="rect">
            <a:avLst/>
          </a:prstGeom>
          <a:noFill/>
          <a:ln w="381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Emotional Well-being</a:t>
            </a:r>
            <a:endParaRPr sz="35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g2d1569ff7bc_0_8"/>
          <p:cNvSpPr txBox="1"/>
          <p:nvPr/>
        </p:nvSpPr>
        <p:spPr>
          <a:xfrm>
            <a:off x="3897175" y="1426950"/>
            <a:ext cx="3785400" cy="1231500"/>
          </a:xfrm>
          <a:prstGeom prst="rect">
            <a:avLst/>
          </a:prstGeom>
          <a:noFill/>
          <a:ln w="381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Psychological </a:t>
            </a:r>
            <a:endParaRPr sz="3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well-being</a:t>
            </a:r>
            <a:endParaRPr sz="3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g2d1569ff7bc_0_8"/>
          <p:cNvSpPr txBox="1"/>
          <p:nvPr/>
        </p:nvSpPr>
        <p:spPr>
          <a:xfrm>
            <a:off x="0" y="6345075"/>
            <a:ext cx="5490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Image National Academy of Sports Medicine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d1569ff7bc_0_1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What strategies do YOU use to achieve this?</a:t>
            </a:r>
            <a:endParaRPr/>
          </a:p>
        </p:txBody>
      </p:sp>
      <p:pic>
        <p:nvPicPr>
          <p:cNvPr id="207" name="Google Shape;207;g2d1569ff7bc_0_15" title="File:Two-people-talking-logo.jp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2088" y="2026075"/>
            <a:ext cx="5259827" cy="367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2d1569ff7bc_0_22" title="Helping Images | Free Photos, PNG Stickers, Wallpapers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207550"/>
            <a:ext cx="3903000" cy="24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2d1569ff7bc_0_22" title="Free Images : network, people, business, icon, social, friend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2925" y="1207550"/>
            <a:ext cx="3787500" cy="240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d1569ff7bc_0_22" title="File:Child-development-sleeping.JPG - Wikiped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3921850"/>
            <a:ext cx="3903002" cy="24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2d1569ff7bc_0_22" title="Let's Move Outside | Let's Move!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2925" y="3921850"/>
            <a:ext cx="3787500" cy="249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2d1569ff7bc_0_22"/>
          <p:cNvSpPr txBox="1">
            <a:spLocks noGrp="1"/>
          </p:cNvSpPr>
          <p:nvPr>
            <p:ph type="title" idx="4294967295"/>
          </p:nvPr>
        </p:nvSpPr>
        <p:spPr>
          <a:xfrm>
            <a:off x="667825" y="76200"/>
            <a:ext cx="7962600" cy="924000"/>
          </a:xfrm>
          <a:prstGeom prst="rect">
            <a:avLst/>
          </a:prstGeom>
          <a:solidFill>
            <a:srgbClr val="00336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solidFill>
                  <a:schemeClr val="lt1"/>
                </a:solidFill>
              </a:rPr>
              <a:t>How can we reframe mental wellness?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Titles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On-screen Show (4:3)</PresentationFormat>
  <Paragraphs>66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Quattrocento Sans</vt:lpstr>
      <vt:lpstr>Verdana</vt:lpstr>
      <vt:lpstr>Raleway</vt:lpstr>
      <vt:lpstr>Content Slides</vt:lpstr>
      <vt:lpstr>Presentation Titles</vt:lpstr>
      <vt:lpstr>WITH ALL STAKEHOLDERS </vt:lpstr>
      <vt:lpstr>Abbott Elementary</vt:lpstr>
      <vt:lpstr>What we will accomplish together.</vt:lpstr>
      <vt:lpstr>Ecological Systems</vt:lpstr>
      <vt:lpstr>Abbott Elementary Continued</vt:lpstr>
      <vt:lpstr>What is it Exactly?</vt:lpstr>
      <vt:lpstr>Mental Health</vt:lpstr>
      <vt:lpstr>What strategies do YOU use to achieve this?</vt:lpstr>
      <vt:lpstr>How can we reframe mental wellness?</vt:lpstr>
      <vt:lpstr>Share </vt:lpstr>
      <vt:lpstr>Stakeholders and Partners</vt:lpstr>
      <vt:lpstr>Guiding Questions</vt:lpstr>
      <vt:lpstr>What now?</vt:lpstr>
      <vt:lpstr>Social Connection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Kim Dupre</dc:creator>
  <cp:lastModifiedBy>Ryan McElhaney</cp:lastModifiedBy>
  <cp:revision>1</cp:revision>
  <dcterms:modified xsi:type="dcterms:W3CDTF">2024-06-11T20:22:13Z</dcterms:modified>
</cp:coreProperties>
</file>