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embeddedFontLst>
    <p:embeddedFont>
      <p:font typeface="Quattrocento Sans" panose="020B0502050000020003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1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tkwock1/family-and-community-partnerships-gk8bi5kaw8e1657c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tss-ric.vcu.edu/trauma-learning-modul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tss-ric.vcu.edu/media/vtss-ric/documents/trauma-modules/Trauma-Module-2-Infographic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https://www.menti.com/alzjvz7yj1kd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NOTETAKER:</a:t>
            </a:r>
            <a:r>
              <a:rPr lang="en-US">
                <a:highlight>
                  <a:srgbClr val="FFFF00"/>
                </a:highlight>
              </a:rPr>
              <a:t>  https://formedfamiliesforward.org/wp-content/uploads/2024/05/fillable-multitiered-family-engagement-worksheet-MW-VTSS.pdf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"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"/>
          </a:p>
        </p:txBody>
      </p:sp>
      <p:sp>
        <p:nvSpPr>
          <p:cNvPr id="261" name="Google Shape;26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"/>
          </a:p>
        </p:txBody>
      </p:sp>
      <p:sp>
        <p:nvSpPr>
          <p:cNvPr id="268" name="Google Shape;26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https://padlet.com/tkwock1/family-and-community-partnerships-gk8bi5kaw8e1657c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500"/>
              <a:t> </a:t>
            </a:r>
            <a:endParaRPr/>
          </a:p>
        </p:txBody>
      </p:sp>
      <p:sp>
        <p:nvSpPr>
          <p:cNvPr id="274" name="Google Shape;2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Share link in the chat to the trauma modules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https://vtss-ric.vcu.edu/trauma-learning-modules/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This graphic-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https://vtss-ric.vcu.edu/media/vtss-ric/documents/trauma-modules/Trauma-Module-2-Infographic.pdf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70" name="Google Shape;17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Vtss_ric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hyperlink" Target="https://www.facebook.com/vtssric/" TargetMode="Externa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 4">
  <p:cSld name="Title Slide  4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6147"/>
            <a:ext cx="9147018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1" y="104910"/>
            <a:ext cx="2666998" cy="13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2">
  <p:cSld name="Content w/Footer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" descr="A group of people smiling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10901" b="7406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L">
  <p:cSld name="Header Only NL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3">
  <p:cSld name="Content w/Footer 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t="11971" b="11970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4">
  <p:cSld name="Content w/Footer 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126" t="52" r="-125" b="39102"/>
          <a:stretch/>
        </p:blipFill>
        <p:spPr>
          <a:xfrm>
            <a:off x="11502" y="5183038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t="11971" b="11970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metric Header">
  <p:cSld name="Geometric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2">
            <a:alphaModFix/>
          </a:blip>
          <a:srcRect l="136" t="32397" r="-132" b="12769"/>
          <a:stretch/>
        </p:blipFill>
        <p:spPr>
          <a:xfrm rot="10800000">
            <a:off x="0" y="0"/>
            <a:ext cx="9143999" cy="15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48669"/>
            <a:ext cx="1050987" cy="53074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1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6" y="154896"/>
            <a:ext cx="2667000" cy="134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457200" y="250507"/>
            <a:ext cx="82296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912813" y="1666567"/>
            <a:ext cx="3582988" cy="657533"/>
          </a:xfrm>
          <a:prstGeom prst="rect">
            <a:avLst/>
          </a:prstGeom>
          <a:solidFill>
            <a:srgbClr val="003369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2"/>
          </p:nvPr>
        </p:nvSpPr>
        <p:spPr>
          <a:xfrm>
            <a:off x="465826" y="2451651"/>
            <a:ext cx="4040188" cy="367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3"/>
          </p:nvPr>
        </p:nvSpPr>
        <p:spPr>
          <a:xfrm>
            <a:off x="5105400" y="1673500"/>
            <a:ext cx="3581400" cy="639762"/>
          </a:xfrm>
          <a:prstGeom prst="rect">
            <a:avLst/>
          </a:prstGeom>
          <a:solidFill>
            <a:srgbClr val="003369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4"/>
          </p:nvPr>
        </p:nvSpPr>
        <p:spPr>
          <a:xfrm>
            <a:off x="4648200" y="2451649"/>
            <a:ext cx="4038600" cy="367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21"/>
          <p:cNvSpPr/>
          <p:nvPr/>
        </p:nvSpPr>
        <p:spPr>
          <a:xfrm>
            <a:off x="457200" y="1672590"/>
            <a:ext cx="457200" cy="651510"/>
          </a:xfrm>
          <a:prstGeom prst="rect">
            <a:avLst/>
          </a:prstGeom>
          <a:solidFill>
            <a:srgbClr val="D8DD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4648200" y="1666566"/>
            <a:ext cx="457200" cy="646695"/>
          </a:xfrm>
          <a:prstGeom prst="rect">
            <a:avLst/>
          </a:prstGeom>
          <a:solidFill>
            <a:srgbClr val="D8DDE5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04910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6748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313" cy="4512778"/>
          </a:xfrm>
          <a:prstGeom prst="rect">
            <a:avLst/>
          </a:prstGeom>
          <a:solidFill>
            <a:srgbClr val="003369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 NL">
  <p:cSld name="Header and Content NL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L">
  <p:cSld name="Blank NL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NL">
  <p:cSld name="Comparison NL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120" name="Google Shape;1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6" y="154896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 NL">
  <p:cSld name="Comparison 2 NL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457200" y="250507"/>
            <a:ext cx="82296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912813" y="1666567"/>
            <a:ext cx="3582988" cy="657533"/>
          </a:xfrm>
          <a:prstGeom prst="rect">
            <a:avLst/>
          </a:prstGeom>
          <a:solidFill>
            <a:srgbClr val="003369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2"/>
          </p:nvPr>
        </p:nvSpPr>
        <p:spPr>
          <a:xfrm>
            <a:off x="465826" y="2451651"/>
            <a:ext cx="4040188" cy="367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3"/>
          </p:nvPr>
        </p:nvSpPr>
        <p:spPr>
          <a:xfrm>
            <a:off x="5105400" y="1673500"/>
            <a:ext cx="3581400" cy="639762"/>
          </a:xfrm>
          <a:prstGeom prst="rect">
            <a:avLst/>
          </a:prstGeom>
          <a:solidFill>
            <a:srgbClr val="003369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4"/>
          </p:nvPr>
        </p:nvSpPr>
        <p:spPr>
          <a:xfrm>
            <a:off x="4648200" y="2451649"/>
            <a:ext cx="4038600" cy="367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26"/>
          <p:cNvSpPr/>
          <p:nvPr/>
        </p:nvSpPr>
        <p:spPr>
          <a:xfrm>
            <a:off x="457200" y="1672590"/>
            <a:ext cx="457200" cy="651510"/>
          </a:xfrm>
          <a:prstGeom prst="rect">
            <a:avLst/>
          </a:prstGeom>
          <a:solidFill>
            <a:srgbClr val="D8DD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4648200" y="1666566"/>
            <a:ext cx="457200" cy="646695"/>
          </a:xfrm>
          <a:prstGeom prst="rect">
            <a:avLst/>
          </a:prstGeom>
          <a:solidFill>
            <a:srgbClr val="D8DDE5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NL">
  <p:cSld name="Content with Caption NL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6748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313" cy="4512778"/>
          </a:xfrm>
          <a:prstGeom prst="rect">
            <a:avLst/>
          </a:prstGeom>
          <a:solidFill>
            <a:srgbClr val="003369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7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6748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Only">
  <p:cSld name="1_Header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628650" y="202259"/>
            <a:ext cx="78867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9"/>
          <p:cNvGrpSpPr/>
          <p:nvPr/>
        </p:nvGrpSpPr>
        <p:grpSpPr>
          <a:xfrm>
            <a:off x="2144995" y="3177707"/>
            <a:ext cx="4854010" cy="1143000"/>
            <a:chOff x="1981200" y="1826567"/>
            <a:chExt cx="4854010" cy="1143000"/>
          </a:xfrm>
        </p:grpSpPr>
        <p:pic>
          <p:nvPicPr>
            <p:cNvPr id="143" name="Google Shape;143;p29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81200" y="1826567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9"/>
            <p:cNvSpPr txBox="1"/>
            <p:nvPr/>
          </p:nvSpPr>
          <p:spPr>
            <a:xfrm>
              <a:off x="3544367" y="2167234"/>
              <a:ext cx="32908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Verdana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Twitter – </a:t>
              </a:r>
              <a:r>
                <a:rPr lang="en-US" sz="2400" b="0" i="0" u="sng" strike="noStrike" cap="none">
                  <a:solidFill>
                    <a:schemeClr val="hlink"/>
                  </a:solidFill>
                  <a:latin typeface="Verdana"/>
                  <a:ea typeface="Verdana"/>
                  <a:cs typeface="Verdana"/>
                  <a:sym typeface="Verdana"/>
                  <a:hlinkClick r:id="rId3"/>
                </a:rPr>
                <a:t>VTSS_RIC</a:t>
              </a: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45" name="Google Shape;145;p29"/>
          <p:cNvGrpSpPr/>
          <p:nvPr/>
        </p:nvGrpSpPr>
        <p:grpSpPr>
          <a:xfrm>
            <a:off x="2050634" y="4545484"/>
            <a:ext cx="5042731" cy="1143000"/>
            <a:chOff x="1981200" y="3426768"/>
            <a:chExt cx="5042731" cy="1143000"/>
          </a:xfrm>
        </p:grpSpPr>
        <p:pic>
          <p:nvPicPr>
            <p:cNvPr id="146" name="Google Shape;146;p29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81200" y="3426768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9"/>
            <p:cNvSpPr txBox="1"/>
            <p:nvPr/>
          </p:nvSpPr>
          <p:spPr>
            <a:xfrm>
              <a:off x="3547217" y="3767437"/>
              <a:ext cx="34767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Verdana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Facebook – </a:t>
              </a:r>
              <a:r>
                <a:rPr lang="en-US" sz="2400" b="0" i="0" u="sng" strike="noStrike" cap="none">
                  <a:solidFill>
                    <a:schemeClr val="hlink"/>
                  </a:solidFill>
                  <a:latin typeface="Verdana"/>
                  <a:ea typeface="Verdana"/>
                  <a:cs typeface="Verdana"/>
                  <a:sym typeface="Verdana"/>
                  <a:hlinkClick r:id="rId5"/>
                </a:rPr>
                <a:t>VTSSRIC</a:t>
              </a: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48" name="Google Shape;148;p29"/>
          <p:cNvSpPr txBox="1"/>
          <p:nvPr/>
        </p:nvSpPr>
        <p:spPr>
          <a:xfrm>
            <a:off x="1066800" y="1752600"/>
            <a:ext cx="6781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you for attending and please feel free to tag us at any of our social media handles below!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6147"/>
            <a:ext cx="9147018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04910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6147"/>
            <a:ext cx="9147018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04910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Title Slide 5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9831"/>
            <a:ext cx="9147018" cy="276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1" y="104910"/>
            <a:ext cx="2666998" cy="13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No Picture">
  <p:cSld name="Title Slide - No Pictur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0400" y="104910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VTSS Text">
  <p:cSld name="Title - VTSS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152400" y="471984"/>
            <a:ext cx="8763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>
                <a:solidFill>
                  <a:srgbClr val="00336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Virginia Tiered Systems of Supports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1">
  <p:cSld name="Content w/Footer 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/>
          </a:blip>
          <a:srcRect l="236" t="10364" r="-235" b="30816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adlet.com/tkwock1/family-and-community-partnerships-gk8bi5kaw8e1657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ctrTitle"/>
          </p:nvPr>
        </p:nvSpPr>
        <p:spPr>
          <a:xfrm>
            <a:off x="953267" y="4405379"/>
            <a:ext cx="7240500" cy="1470000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endParaRPr sz="4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sz="4300"/>
              <a:t>Family &amp; Community Partnerships</a:t>
            </a:r>
            <a:endParaRPr sz="4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subTitle" idx="1"/>
          </p:nvPr>
        </p:nvSpPr>
        <p:spPr>
          <a:xfrm>
            <a:off x="1371596" y="603935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June 18,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9" descr="A  QR code to access a survey at www.menti.com, enter code: 6126 7645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460" y="1548510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 descr="Link to a participant survey at www.menti.com, them enter 6126 7645&#10;"/>
          <p:cNvSpPr txBox="1"/>
          <p:nvPr/>
        </p:nvSpPr>
        <p:spPr>
          <a:xfrm>
            <a:off x="1633650" y="6013475"/>
            <a:ext cx="58767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menti.com, then enter </a:t>
            </a:r>
            <a:r>
              <a:rPr lang="en-US" sz="26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6126 7645</a:t>
            </a:r>
            <a:endParaRPr sz="4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Survey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Applying a Multi-Tiered Approach</a:t>
            </a:r>
            <a:endParaRPr/>
          </a:p>
        </p:txBody>
      </p:sp>
      <p:sp>
        <p:nvSpPr>
          <p:cNvPr id="232" name="Google Shape;232;p40" descr="Graphic highlighting characteristics of being responsive to family and student needs by aligning with and supporting goals of students receiving Tier 2 support, along with networking and leadership opportunities. "/>
          <p:cNvSpPr txBox="1"/>
          <p:nvPr/>
        </p:nvSpPr>
        <p:spPr>
          <a:xfrm>
            <a:off x="4572000" y="3886875"/>
            <a:ext cx="1074300" cy="26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0"/>
          <p:cNvSpPr/>
          <p:nvPr/>
        </p:nvSpPr>
        <p:spPr>
          <a:xfrm>
            <a:off x="4931325" y="1766850"/>
            <a:ext cx="4040100" cy="4356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Tier 1 - Universal / ALL</a:t>
            </a:r>
            <a:endParaRPr sz="14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What universal supports can we plan for </a:t>
            </a:r>
            <a:r>
              <a:rPr lang="en-US" sz="1400" b="1" i="0" u="sng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US" sz="14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families?</a:t>
            </a:r>
            <a:endParaRPr sz="14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04425" y="4700550"/>
            <a:ext cx="2692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02300" y="3151325"/>
            <a:ext cx="1295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40"/>
          <p:cNvSpPr txBox="1"/>
          <p:nvPr/>
        </p:nvSpPr>
        <p:spPr>
          <a:xfrm>
            <a:off x="5974975" y="3190638"/>
            <a:ext cx="2026800" cy="14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Tier 2 - Targeted</a:t>
            </a:r>
            <a:endParaRPr sz="1400" b="1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What targeted supports can we plan for SOME groups of families?</a:t>
            </a:r>
            <a:endParaRPr sz="1400" b="1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6116950" y="1861725"/>
            <a:ext cx="1550700" cy="11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Tier 3- Intensive</a:t>
            </a:r>
            <a:endParaRPr sz="13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intensive supports can we plan for INDIVIDUAL  families?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32434-8B3B-B058-18CB-3AB2A745717D}"/>
              </a:ext>
            </a:extLst>
          </p:cNvPr>
          <p:cNvSpPr txBox="1"/>
          <p:nvPr/>
        </p:nvSpPr>
        <p:spPr>
          <a:xfrm>
            <a:off x="2819020" y="2049077"/>
            <a:ext cx="386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Aligns with &amp; supports goals of children receiving Tier 3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Empowers families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69036-98C3-032C-6CE6-67369BF8DE47}"/>
              </a:ext>
            </a:extLst>
          </p:cNvPr>
          <p:cNvSpPr txBox="1"/>
          <p:nvPr/>
        </p:nvSpPr>
        <p:spPr>
          <a:xfrm>
            <a:off x="2594971" y="3225155"/>
            <a:ext cx="3412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Aligns with &amp; supports the goals of children receiving Tier 2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Networking &amp; leadership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56030-938B-82E6-4F89-5D65F1178AAD}"/>
              </a:ext>
            </a:extLst>
          </p:cNvPr>
          <p:cNvSpPr txBox="1"/>
          <p:nvPr/>
        </p:nvSpPr>
        <p:spPr>
          <a:xfrm>
            <a:off x="1553407" y="4700550"/>
            <a:ext cx="3769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Welcoming, inviting school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Families’ preferences are basis of communication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Positive relationships, awareness, and two-way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45D16-AE62-42E0-C1BA-740C68F54B1B}"/>
              </a:ext>
            </a:extLst>
          </p:cNvPr>
          <p:cNvSpPr txBox="1"/>
          <p:nvPr/>
        </p:nvSpPr>
        <p:spPr>
          <a:xfrm>
            <a:off x="241289" y="2182348"/>
            <a:ext cx="163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Responsive to Family and Student Needs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F9CB93C-DD85-E4E4-8534-2C772442E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08625">
            <a:off x="1630614" y="1606187"/>
            <a:ext cx="318986" cy="3738275"/>
          </a:xfrm>
          <a:prstGeom prst="leftBrace">
            <a:avLst>
              <a:gd name="adj1" fmla="val 8333"/>
              <a:gd name="adj2" fmla="val 4914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Billy is a new student with a history of absences at his previous school.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Parent reports significant challenges getting Billy to come to school.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Teacher reports Billy has been “fine” at school.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reactive thinking could happen in the moment that could cause disengagement?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proactive and supportive thinking would set this family up for successful engagement?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Scenario</a:t>
            </a:r>
            <a:endParaRPr/>
          </a:p>
        </p:txBody>
      </p:sp>
      <p:pic>
        <p:nvPicPr>
          <p:cNvPr id="245" name="Google Shape;245;p41" title="HD wallpaper: children, kids, stare, sad, smile, young, boy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00750"/>
            <a:ext cx="2634400" cy="17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Bridging the Gap</a:t>
            </a:r>
            <a:endParaRPr/>
          </a:p>
        </p:txBody>
      </p:sp>
      <p:pic>
        <p:nvPicPr>
          <p:cNvPr id="251" name="Google Shape;251;p42" title="Building Bridges Free Stock Photo - Public Domain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500" y="2070775"/>
            <a:ext cx="5808750" cy="30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Components of Family Engagement in MTSS</a:t>
            </a:r>
            <a:endParaRPr/>
          </a:p>
        </p:txBody>
      </p:sp>
      <p:pic>
        <p:nvPicPr>
          <p:cNvPr id="257" name="Google Shape;257;p43" descr="Graphic Organizer of Family Engagement Components for VTSS that include Leadership, Positive Relationships, Empowering Families, Multi-Dimensional Communication, Multi-Tiered Supports, Data-Based Decision-Making, and Collaborative Problem-Solving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5" y="1825700"/>
            <a:ext cx="8940355" cy="50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>
            <a:spLocks noGrp="1"/>
          </p:cNvSpPr>
          <p:nvPr>
            <p:ph type="body" idx="1"/>
          </p:nvPr>
        </p:nvSpPr>
        <p:spPr>
          <a:xfrm>
            <a:off x="457200" y="1175000"/>
            <a:ext cx="8229600" cy="58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Positive relationships</a:t>
            </a:r>
            <a:endParaRPr b="1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Begin with building caregiver trust, the foundation to partnership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Welcoming and inviting school culture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Multidimensional approaches</a:t>
            </a:r>
            <a:endParaRPr b="1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Two-way communication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Focus on each family’s strengths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Craft culturally responsive family engagement strategies</a:t>
            </a:r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Tier 1 Strategies for ALL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90503"/>
              <a:buNone/>
            </a:pPr>
            <a:r>
              <a:rPr lang="en-US" sz="2333"/>
              <a:t>from 7 Strategies for Supporting Student Mental Health via Family</a:t>
            </a:r>
            <a:r>
              <a:rPr lang="en-US" sz="2222"/>
              <a:t> </a:t>
            </a:r>
            <a:r>
              <a:rPr lang="en-US" sz="2333"/>
              <a:t>Engagement</a:t>
            </a:r>
            <a:endParaRPr sz="2333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body" idx="1"/>
          </p:nvPr>
        </p:nvSpPr>
        <p:spPr>
          <a:xfrm>
            <a:off x="457200" y="1175000"/>
            <a:ext cx="8229600" cy="58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Family empowerment</a:t>
            </a:r>
            <a:r>
              <a:rPr lang="en-US"/>
              <a:t> 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Emphasize self care and mental health for all adults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Prioritize key social emotional skills that boost mental health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Families preferences are basis of communication methods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Integrate protective factors into everything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/>
              <a:t>Support meeting families’ basic needs that impact mental health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71" name="Google Shape;271;p4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Tier 1 Strategies for ALL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90503"/>
              <a:buNone/>
            </a:pPr>
            <a:r>
              <a:rPr lang="en-US" sz="2333"/>
              <a:t>from 7 Strategies for Supporting Student Mental Health via Family</a:t>
            </a:r>
            <a:r>
              <a:rPr lang="en-US" sz="2222"/>
              <a:t> </a:t>
            </a:r>
            <a:r>
              <a:rPr lang="en-US" sz="2333"/>
              <a:t>Engagement</a:t>
            </a:r>
            <a:endParaRPr sz="2333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Tier 1 - Universal Strategies</a:t>
            </a:r>
            <a:endParaRPr/>
          </a:p>
        </p:txBody>
      </p:sp>
      <p:pic>
        <p:nvPicPr>
          <p:cNvPr id="277" name="Google Shape;277;p46" descr="QR Code that serves as a link to a padlet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7525" y="1642100"/>
            <a:ext cx="3434576" cy="343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6"/>
          <p:cNvSpPr txBox="1"/>
          <p:nvPr/>
        </p:nvSpPr>
        <p:spPr>
          <a:xfrm>
            <a:off x="547050" y="5267150"/>
            <a:ext cx="30909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LINK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Padlet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>
            <a:spLocks noGrp="1"/>
          </p:cNvSpPr>
          <p:nvPr>
            <p:ph type="body" idx="1"/>
          </p:nvPr>
        </p:nvSpPr>
        <p:spPr>
          <a:xfrm>
            <a:off x="193050" y="1475000"/>
            <a:ext cx="8722500" cy="51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“Educators collaborate with families to </a:t>
            </a:r>
            <a:r>
              <a:rPr lang="en-US" sz="2600">
                <a:highlight>
                  <a:srgbClr val="FFFF00"/>
                </a:highlight>
              </a:rPr>
              <a:t>co-construct</a:t>
            </a:r>
            <a:r>
              <a:rPr lang="en-US" sz="2600"/>
              <a:t> programs, services, and activities that are focused on learning and development. Collaboration is an outgrowth of a </a:t>
            </a:r>
            <a:r>
              <a:rPr lang="en-US" sz="2600">
                <a:highlight>
                  <a:srgbClr val="FFFF00"/>
                </a:highlight>
              </a:rPr>
              <a:t>shift in family and community engagement practice</a:t>
            </a:r>
            <a:r>
              <a:rPr lang="en-US" sz="2600"/>
              <a:t>, a shift in which educators are not looking to transmit their own values and activities to the home, but rather are looking to </a:t>
            </a:r>
            <a:r>
              <a:rPr lang="en-US" sz="2600">
                <a:highlight>
                  <a:srgbClr val="FFFF00"/>
                </a:highlight>
              </a:rPr>
              <a:t>build upon family knowledge </a:t>
            </a:r>
            <a:r>
              <a:rPr lang="en-US" sz="2600"/>
              <a:t>as resources for learning. ... Research shows that when children and youth see their families, schools and community in authentic meaningful collaboration, it </a:t>
            </a:r>
            <a:r>
              <a:rPr lang="en-US" sz="2600">
                <a:highlight>
                  <a:srgbClr val="FFFF00"/>
                </a:highlight>
              </a:rPr>
              <a:t>supports their learning  and development, inspires motivation, cultivates critical thinking, strengthens cultural identifies, and creates safe spaces</a:t>
            </a:r>
            <a:r>
              <a:rPr lang="en-US" sz="2600"/>
              <a:t> for each and every child (New America, 2020).” </a:t>
            </a:r>
            <a:r>
              <a:rPr lang="en-US" sz="1400"/>
              <a:t>cited in Caspe &amp; Hernandez, 2023</a:t>
            </a:r>
            <a:endParaRPr sz="1400"/>
          </a:p>
        </p:txBody>
      </p:sp>
      <p:sp>
        <p:nvSpPr>
          <p:cNvPr id="284" name="Google Shape;284;p4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What Now?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457201" y="1481676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Understand the components of family engagement with a mental wellness lens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Discuss a multi-tiered approach to supporting and partnering with families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Learn from each other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Identify one or more tier 1 strategies you can implement in your school/division</a:t>
            </a:r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158050" y="228600"/>
            <a:ext cx="87573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en-US"/>
              <a:t>What we will accomplish together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Components of Family Engagement in MTSS</a:t>
            </a:r>
            <a:endParaRPr/>
          </a:p>
        </p:txBody>
      </p:sp>
      <p:pic>
        <p:nvPicPr>
          <p:cNvPr id="166" name="Google Shape;166;p32" descr="Graphic Organizer of Family Engagement Components for VTSS that include Leadership, Positive Relationships, Empowering Families, Multi-Dimensional Communication, Multi-Tiered Supports, Data-Based Decision-Making, and Collaborative Problem-Solving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5" y="1825700"/>
            <a:ext cx="8940355" cy="50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Components with mental wellness lens</a:t>
            </a:r>
            <a:endParaRPr/>
          </a:p>
        </p:txBody>
      </p:sp>
      <p:sp>
        <p:nvSpPr>
          <p:cNvPr id="173" name="Google Shape;173;p33" descr="Infographic to describe the components of Module 2: Families and Communities as Partners. 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3" descr="Infographic sharing the components of Module 2: Families and Communities as Partn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3275" y="1733275"/>
            <a:ext cx="3930382" cy="506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Shifting the Mindset</a:t>
            </a:r>
            <a:endParaRPr/>
          </a:p>
        </p:txBody>
      </p:sp>
      <p:pic>
        <p:nvPicPr>
          <p:cNvPr id="181" name="Google Shape;181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9362" y="1752325"/>
            <a:ext cx="4426988" cy="442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4"/>
          <p:cNvSpPr txBox="1"/>
          <p:nvPr/>
        </p:nvSpPr>
        <p:spPr>
          <a:xfrm>
            <a:off x="7131850" y="1911288"/>
            <a:ext cx="1462200" cy="82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vs. Them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4"/>
          <p:cNvSpPr txBox="1"/>
          <p:nvPr/>
        </p:nvSpPr>
        <p:spPr>
          <a:xfrm>
            <a:off x="370725" y="5513875"/>
            <a:ext cx="1680300" cy="125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staff as the experts.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4"/>
          <p:cNvSpPr txBox="1"/>
          <p:nvPr/>
        </p:nvSpPr>
        <p:spPr>
          <a:xfrm>
            <a:off x="136500" y="1776575"/>
            <a:ext cx="1771200" cy="149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the domain of school professionals.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4"/>
          <p:cNvSpPr txBox="1"/>
          <p:nvPr/>
        </p:nvSpPr>
        <p:spPr>
          <a:xfrm>
            <a:off x="6768300" y="4334525"/>
            <a:ext cx="2116500" cy="163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of the problems with students are because of their families.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4"/>
          <p:cNvSpPr txBox="1"/>
          <p:nvPr/>
        </p:nvSpPr>
        <p:spPr>
          <a:xfrm>
            <a:off x="695075" y="3645225"/>
            <a:ext cx="1930500" cy="149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already know how to work  with families.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6267525" y="2955850"/>
            <a:ext cx="2706000" cy="109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don’t want to put in the time; school is their babysitter.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2754825" y="6033900"/>
            <a:ext cx="3811500" cy="82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invite families to events at school and they don’t show.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Family Involvement vs. Engagement</a:t>
            </a:r>
            <a:endParaRPr/>
          </a:p>
        </p:txBody>
      </p:sp>
      <p:pic>
        <p:nvPicPr>
          <p:cNvPr id="195" name="Google Shape;195;p35" descr="Venn Diagram comparing the similarities of Family Involvement and Family Engagement with Connecting with Families as the commonalities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950" y="1750925"/>
            <a:ext cx="6170975" cy="476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Foundations of Partnership</a:t>
            </a:r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“Differing from positional trust, which is based on status or ranking, </a:t>
            </a:r>
            <a:r>
              <a:rPr lang="en-US" sz="27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relational trust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 is built through daily interactions and exchanges that are authentic and reliant upon: listening and valuing one another, a willingness to go beyond our formally designated roles, and demonstrated consistency between what </a:t>
            </a:r>
            <a:r>
              <a:rPr lang="en-US" sz="27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is said and done.” </a:t>
            </a:r>
            <a:r>
              <a:rPr lang="en-U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Herrera et al., p. 18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Foundations of Partnership</a:t>
            </a:r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223350" y="1371925"/>
            <a:ext cx="86973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-"/>
            </a:pPr>
            <a:r>
              <a:rPr lang="en-US" sz="22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Equitable collaborations</a:t>
            </a:r>
            <a:r>
              <a:rPr lang="en-US" sz="2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between families and schools fuel “...a justice-based educational change agenda can only be co-constructed by both professional educators and those with </a:t>
            </a:r>
            <a:r>
              <a:rPr lang="en-US" sz="22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greatest expertise </a:t>
            </a:r>
            <a:r>
              <a:rPr lang="en-US" sz="2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on their own children, their learning priorities and needs, their languages and cultural practices, their histories and nondominant ways of knowing- that is, the families and communities of children themselves.”</a:t>
            </a:r>
            <a:r>
              <a:rPr lang="en-U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Ishimaru, 2020, p. 13 </a:t>
            </a:r>
            <a:endParaRPr sz="13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Simply put, authentic engagement relies more on </a:t>
            </a:r>
            <a:r>
              <a:rPr lang="en-US" sz="22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“doing with” partnerships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than us vs. them approaches where school experts are “doing to” families.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386925" y="1370000"/>
            <a:ext cx="8528400" cy="3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5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6208"/>
              <a:buFont typeface="Verdana"/>
              <a:buAutoNum type="arabicPeriod"/>
            </a:pPr>
            <a:r>
              <a:rPr lang="en-US" sz="3461"/>
              <a:t>Families are experts on their children. </a:t>
            </a:r>
            <a:endParaRPr sz="3461"/>
          </a:p>
          <a:p>
            <a:pPr marL="457200" lvl="0" indent="-34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6208"/>
              <a:buFont typeface="Verdana"/>
              <a:buAutoNum type="arabicPeriod"/>
            </a:pPr>
            <a:r>
              <a:rPr lang="en-US" sz="3461"/>
              <a:t>Families are experts on their families’ cultures.</a:t>
            </a:r>
            <a:endParaRPr sz="3461"/>
          </a:p>
          <a:p>
            <a:pPr marL="457200" lvl="0" indent="-34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6208"/>
              <a:buFont typeface="Verdana"/>
              <a:buAutoNum type="arabicPeriod"/>
            </a:pPr>
            <a:r>
              <a:rPr lang="en-US" sz="3461"/>
              <a:t>All families have capacity to support their children’s learning.</a:t>
            </a:r>
            <a:endParaRPr sz="3461"/>
          </a:p>
          <a:p>
            <a:pPr marL="457200" lvl="0" indent="-34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6208"/>
              <a:buFont typeface="Verdana"/>
              <a:buAutoNum type="arabicPeriod"/>
            </a:pPr>
            <a:r>
              <a:rPr lang="en-US" sz="3461"/>
              <a:t>Families can change our assumptions and help us become better teachers.</a:t>
            </a:r>
            <a:endParaRPr sz="3461"/>
          </a:p>
          <a:p>
            <a:pPr marL="457200" lvl="0" indent="-34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6208"/>
              <a:buFont typeface="Verdana"/>
              <a:buAutoNum type="arabicPeriod"/>
            </a:pPr>
            <a:r>
              <a:rPr lang="en-US" sz="3461"/>
              <a:t>Strong, authentic family engagement helps build educational equity.</a:t>
            </a:r>
            <a:endParaRPr sz="3461"/>
          </a:p>
          <a:p>
            <a:pPr marL="457200" lvl="0" indent="-34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6208"/>
              <a:buFont typeface="Verdana"/>
              <a:buAutoNum type="arabicPeriod"/>
            </a:pPr>
            <a:r>
              <a:rPr lang="en-US" sz="3461"/>
              <a:t>Families can be our most powerful partners.</a:t>
            </a:r>
            <a:endParaRPr sz="3461"/>
          </a:p>
          <a:p>
            <a:pPr marL="457200" lvl="0" indent="-34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76208"/>
              <a:buFont typeface="Verdana"/>
              <a:buAutoNum type="arabicPeriod"/>
            </a:pPr>
            <a:r>
              <a:rPr lang="en-US" sz="3461"/>
              <a:t>Cultivating and sustaining partnerships is a shared opportunity, with school staff and school leaders ultimately responsible.</a:t>
            </a:r>
            <a:endParaRPr sz="346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6616"/>
              <a:buFont typeface="Arial"/>
              <a:buNone/>
            </a:pPr>
            <a:r>
              <a:rPr lang="en-US" sz="1942"/>
              <a:t>(adapted from Henderson et al., 2007; Mapp, et. al, 2017; Weinzapfel, 2022)</a:t>
            </a:r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8000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Activity Re: The Shift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Titles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On-screen Show (4:3)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Verdana</vt:lpstr>
      <vt:lpstr>Quattrocento Sans</vt:lpstr>
      <vt:lpstr>Presentation Titles</vt:lpstr>
      <vt:lpstr>Content Slides</vt:lpstr>
      <vt:lpstr> Family &amp; Community Partnerships </vt:lpstr>
      <vt:lpstr>What we will accomplish together</vt:lpstr>
      <vt:lpstr>Components of Family Engagement in MTSS</vt:lpstr>
      <vt:lpstr>Components with mental wellness lens</vt:lpstr>
      <vt:lpstr>Shifting the Mindset</vt:lpstr>
      <vt:lpstr>Family Involvement vs. Engagement</vt:lpstr>
      <vt:lpstr>Foundations of Partnership</vt:lpstr>
      <vt:lpstr>Foundations of Partnership</vt:lpstr>
      <vt:lpstr>Activity Re: The Shift</vt:lpstr>
      <vt:lpstr>Survey</vt:lpstr>
      <vt:lpstr>Applying a Multi-Tiered Approach</vt:lpstr>
      <vt:lpstr>Scenario</vt:lpstr>
      <vt:lpstr>Bridging the Gap</vt:lpstr>
      <vt:lpstr>Components of Family Engagement in MTSS</vt:lpstr>
      <vt:lpstr>Tier 1 Strategies for ALL from 7 Strategies for Supporting Student Mental Health via Family Engagement</vt:lpstr>
      <vt:lpstr>Tier 1 Strategies for ALL from 7 Strategies for Supporting Student Mental Health via Family Engagement</vt:lpstr>
      <vt:lpstr>Tier 1 - Universal Strategies</vt:lpstr>
      <vt:lpstr>What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Ryan McElhaney</cp:lastModifiedBy>
  <cp:revision>1</cp:revision>
  <dcterms:modified xsi:type="dcterms:W3CDTF">2024-06-12T19:37:39Z</dcterms:modified>
</cp:coreProperties>
</file>