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Fira Sans Medium" panose="020B0603050000020004" pitchFamily="34" charset="0"/>
      <p:regular r:id="rId26"/>
      <p:bold r:id="rId27"/>
      <p:italic r:id="rId28"/>
      <p:boldItalic r:id="rId29"/>
    </p:embeddedFont>
    <p:embeddedFont>
      <p:font typeface="Noto Sans" panose="020B0502040504020204" pitchFamily="34" charset="0"/>
      <p:regular r:id="rId30"/>
    </p:embeddedFont>
    <p:embeddedFont>
      <p:font typeface="Quattrocento Sans" panose="020B0502050000020003" pitchFamily="34" charset="0"/>
      <p:regular r:id="rId31"/>
      <p:bold r:id="rId32"/>
      <p:italic r:id="rId33"/>
      <p:boldItalic r:id="rId34"/>
    </p:embeddedFont>
    <p:embeddedFont>
      <p:font typeface="Rockwell" panose="02060603020205020403" pitchFamily="18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Ojwb2KAGS771XPIK1xHiyWlZw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0F38C7-0D7C-4BF5-92BB-049AD987C7C7}">
  <a:tblStyle styleId="{D20F38C7-0D7C-4BF5-92BB-049AD987C7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thayersmith@vcu.ed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pbclark@ttacodu.or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df0e2ffc6b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Emails of presenters: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rathayersmith@vcu.edu</a:t>
            </a:r>
            <a:r>
              <a:rPr lang="en-US"/>
              <a:t> or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pbclark@ttacodu.org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2df0e2ffc6b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df0e2ffc6b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2df0e2ffc6b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g2df0e2ffc6b_0_6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df0e2ffc6b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2df0e2ffc6b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7" name="Google Shape;497;g2df0e2ffc6b_0_6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df0e2ffc6b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2df0e2ffc6b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509" name="Google Shape;509;g2df0e2ffc6b_0_6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df0e2ffc6b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2df0e2ffc6b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df0e2ffc6b_0_6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df0e2ffc6b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g2df0e2ffc6b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525" name="Google Shape;525;g2df0e2ffc6b_0_6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df0e2ffc6b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2df0e2ffc6b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2df0e2ffc6b_0_6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df0e2ffc6b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2df0e2ffc6b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2df0e2ffc6b_0_7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df0e2ffc6b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2df0e2ffc6b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8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g2df0e2ffc6b_0_7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df0e2ffc6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2df0e2ffc6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g2df0e2ffc6b_0_7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df0e2ffc6b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2df0e2ffc6b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9" name="Google Shape;589;g2df0e2ffc6b_0_7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f0e2ffc6b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2df0e2ffc6b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2df0e2ffc6b_0_6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132c2f7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2e132c2f7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602" name="Google Shape;602;g2e132c2f77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df0e2ffc6b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2df0e2ffc6b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2df0e2ffc6b_0_7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df0e2ffc6b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2df0e2ffc6b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g2df0e2ffc6b_0_7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e132c2f77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2e132c2f77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2e132c2f77a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df0e2ffc6b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2df0e2ffc6b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g2df0e2ffc6b_0_6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df0e2ffc6b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2df0e2ffc6b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g2df0e2ffc6b_0_6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f0e2ffc6b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2df0e2ffc6b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/>
          </a:p>
        </p:txBody>
      </p:sp>
      <p:sp>
        <p:nvSpPr>
          <p:cNvPr id="459" name="Google Shape;459;g2df0e2ffc6b_0_6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df0e2ffc6b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2df0e2ffc6b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g2df0e2ffc6b_0_6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df0e2ffc6b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2df0e2ffc6b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/>
          </a:p>
        </p:txBody>
      </p:sp>
      <p:sp>
        <p:nvSpPr>
          <p:cNvPr id="474" name="Google Shape;474;g2df0e2ffc6b_0_6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df0e2ffc6b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g2df0e2ffc6b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482" name="Google Shape;482;g2df0e2ffc6b_0_6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Vtss_ric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hyperlink" Target="https://www.facebook.com/vtssric/" TargetMode="Externa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tss-ric.vcu.edu/" TargetMode="External"/><Relationship Id="rId3" Type="http://schemas.openxmlformats.org/officeDocument/2006/relationships/hyperlink" Target="https://twitter.com/Vtss_ric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hyperlink" Target="https://www.facebook.com/vtssric/" TargetMode="External"/><Relationship Id="rId4" Type="http://schemas.openxmlformats.org/officeDocument/2006/relationships/image" Target="../media/image2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df0e2ffc6b_0_917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df0e2ffc6b_0_91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450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df0e2ffc6b_0_91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g2df0e2ffc6b_0_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1">
  <p:cSld name="Content w/Footer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df0e2ffc6b_0_81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g2df0e2ffc6b_0_810"/>
          <p:cNvSpPr txBox="1">
            <a:spLocks noGrp="1"/>
          </p:cNvSpPr>
          <p:nvPr>
            <p:ph type="title"/>
          </p:nvPr>
        </p:nvSpPr>
        <p:spPr>
          <a:xfrm>
            <a:off x="2057401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g2df0e2ffc6b_0_8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6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df0e2ffc6b_0_810"/>
          <p:cNvPicPr preferRelativeResize="0"/>
          <p:nvPr/>
        </p:nvPicPr>
        <p:blipFill rotWithShape="1">
          <a:blip r:embed="rId3">
            <a:alphaModFix/>
          </a:blip>
          <a:srcRect l="240" t="10364" r="-239" b="30814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2">
  <p:cSld name="Content w/Footer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f0e2ffc6b_0_81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2df0e2ffc6b_0_815"/>
          <p:cNvSpPr txBox="1">
            <a:spLocks noGrp="1"/>
          </p:cNvSpPr>
          <p:nvPr>
            <p:ph type="title"/>
          </p:nvPr>
        </p:nvSpPr>
        <p:spPr>
          <a:xfrm>
            <a:off x="2057401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g2df0e2ffc6b_0_8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6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df0e2ffc6b_0_815" descr="A group of people smiling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10897" b="7408"/>
          <a:stretch/>
        </p:blipFill>
        <p:spPr>
          <a:xfrm>
            <a:off x="0" y="5249173"/>
            <a:ext cx="9144000" cy="168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f0e2ffc6b_0_82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2df0e2ffc6b_0_820"/>
          <p:cNvSpPr txBox="1">
            <a:spLocks noGrp="1"/>
          </p:cNvSpPr>
          <p:nvPr>
            <p:ph type="title"/>
          </p:nvPr>
        </p:nvSpPr>
        <p:spPr>
          <a:xfrm>
            <a:off x="2057401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g2df0e2ffc6b_0_8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6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2df0e2ffc6b_0_820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3">
  <p:cSld name="Content w/Footer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f0e2ffc6b_0_82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2df0e2ffc6b_0_825"/>
          <p:cNvSpPr txBox="1">
            <a:spLocks noGrp="1"/>
          </p:cNvSpPr>
          <p:nvPr>
            <p:ph type="title"/>
          </p:nvPr>
        </p:nvSpPr>
        <p:spPr>
          <a:xfrm>
            <a:off x="2057401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g2df0e2ffc6b_0_8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6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df0e2ffc6b_0_825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4">
  <p:cSld name="Content w/Footer 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f0e2ffc6b_0_83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2df0e2ffc6b_0_830"/>
          <p:cNvSpPr txBox="1">
            <a:spLocks noGrp="1"/>
          </p:cNvSpPr>
          <p:nvPr>
            <p:ph type="title"/>
          </p:nvPr>
        </p:nvSpPr>
        <p:spPr>
          <a:xfrm>
            <a:off x="2057401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g2df0e2ffc6b_0_8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6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df0e2ffc6b_0_830"/>
          <p:cNvPicPr preferRelativeResize="0"/>
          <p:nvPr/>
        </p:nvPicPr>
        <p:blipFill rotWithShape="1">
          <a:blip r:embed="rId3">
            <a:alphaModFix/>
          </a:blip>
          <a:srcRect l="130" t="54" r="-129" b="39099"/>
          <a:stretch/>
        </p:blipFill>
        <p:spPr>
          <a:xfrm>
            <a:off x="11502" y="5183039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f0e2ffc6b_0_835"/>
          <p:cNvSpPr txBox="1">
            <a:spLocks noGrp="1"/>
          </p:cNvSpPr>
          <p:nvPr>
            <p:ph type="title"/>
          </p:nvPr>
        </p:nvSpPr>
        <p:spPr>
          <a:xfrm>
            <a:off x="2743200" y="256815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50"/>
              <a:buFont typeface="Verdana"/>
              <a:buNone/>
              <a:defRPr sz="28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df0e2ffc6b_0_8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76" name="Google Shape;76;g2df0e2ffc6b_0_835"/>
          <p:cNvSpPr txBox="1">
            <a:spLocks noGrp="1"/>
          </p:cNvSpPr>
          <p:nvPr>
            <p:ph type="body" idx="2"/>
          </p:nvPr>
        </p:nvSpPr>
        <p:spPr>
          <a:xfrm>
            <a:off x="4597399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pic>
        <p:nvPicPr>
          <p:cNvPr id="77" name="Google Shape;77;g2df0e2ffc6b_0_8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7"/>
            <a:ext cx="2667000" cy="134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df0e2ffc6b_0_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1" y="5947877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NL">
  <p:cSld name="Comparison NL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f0e2ffc6b_0_841"/>
          <p:cNvSpPr txBox="1">
            <a:spLocks noGrp="1"/>
          </p:cNvSpPr>
          <p:nvPr>
            <p:ph type="title"/>
          </p:nvPr>
        </p:nvSpPr>
        <p:spPr>
          <a:xfrm>
            <a:off x="2743200" y="256815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50"/>
              <a:buFont typeface="Verdana"/>
              <a:buNone/>
              <a:defRPr sz="28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df0e2ffc6b_0_84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2" name="Google Shape;82;g2df0e2ffc6b_0_841"/>
          <p:cNvSpPr txBox="1">
            <a:spLocks noGrp="1"/>
          </p:cNvSpPr>
          <p:nvPr>
            <p:ph type="body" idx="2"/>
          </p:nvPr>
        </p:nvSpPr>
        <p:spPr>
          <a:xfrm>
            <a:off x="4597399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pic>
        <p:nvPicPr>
          <p:cNvPr id="83" name="Google Shape;83;g2df0e2ffc6b_0_8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7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 NL">
  <p:cSld name="Comparison 2 NL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f0e2ffc6b_0_855"/>
          <p:cNvSpPr txBox="1">
            <a:spLocks noGrp="1"/>
          </p:cNvSpPr>
          <p:nvPr>
            <p:ph type="title"/>
          </p:nvPr>
        </p:nvSpPr>
        <p:spPr>
          <a:xfrm>
            <a:off x="457200" y="250508"/>
            <a:ext cx="82296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df0e2ffc6b_0_855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00" cy="6576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g2df0e2ffc6b_0_855"/>
          <p:cNvSpPr txBox="1">
            <a:spLocks noGrp="1"/>
          </p:cNvSpPr>
          <p:nvPr>
            <p:ph type="body" idx="2"/>
          </p:nvPr>
        </p:nvSpPr>
        <p:spPr>
          <a:xfrm>
            <a:off x="465826" y="2451651"/>
            <a:ext cx="40401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8" name="Google Shape;88;g2df0e2ffc6b_0_855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9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g2df0e2ffc6b_0_855"/>
          <p:cNvSpPr txBox="1">
            <a:spLocks noGrp="1"/>
          </p:cNvSpPr>
          <p:nvPr>
            <p:ph type="body" idx="4"/>
          </p:nvPr>
        </p:nvSpPr>
        <p:spPr>
          <a:xfrm>
            <a:off x="4648200" y="2451649"/>
            <a:ext cx="40386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0" name="Google Shape;90;g2df0e2ffc6b_0_855"/>
          <p:cNvSpPr/>
          <p:nvPr/>
        </p:nvSpPr>
        <p:spPr>
          <a:xfrm>
            <a:off x="457200" y="1672589"/>
            <a:ext cx="457200" cy="651600"/>
          </a:xfrm>
          <a:prstGeom prst="rect">
            <a:avLst/>
          </a:prstGeom>
          <a:solidFill>
            <a:srgbClr val="D8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df0e2ffc6b_0_855"/>
          <p:cNvSpPr/>
          <p:nvPr/>
        </p:nvSpPr>
        <p:spPr>
          <a:xfrm>
            <a:off x="4648200" y="1666567"/>
            <a:ext cx="457200" cy="646800"/>
          </a:xfrm>
          <a:prstGeom prst="rect">
            <a:avLst/>
          </a:prstGeom>
          <a:solidFill>
            <a:srgbClr val="D8DDE5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f0e2ffc6b_0_863"/>
          <p:cNvSpPr txBox="1">
            <a:spLocks noGrp="1"/>
          </p:cNvSpPr>
          <p:nvPr>
            <p:ph type="title"/>
          </p:nvPr>
        </p:nvSpPr>
        <p:spPr>
          <a:xfrm>
            <a:off x="914401" y="273049"/>
            <a:ext cx="2551200" cy="11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df0e2ffc6b_0_863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674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g2df0e2ffc6b_0_863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5129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6" name="Google Shape;96;g2df0e2ffc6b_0_863"/>
          <p:cNvSpPr/>
          <p:nvPr/>
        </p:nvSpPr>
        <p:spPr>
          <a:xfrm>
            <a:off x="457200" y="273363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2df0e2ffc6b_0_8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6009216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NL">
  <p:cSld name="Content with Caption N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f0e2ffc6b_0_869"/>
          <p:cNvSpPr txBox="1">
            <a:spLocks noGrp="1"/>
          </p:cNvSpPr>
          <p:nvPr>
            <p:ph type="title"/>
          </p:nvPr>
        </p:nvSpPr>
        <p:spPr>
          <a:xfrm>
            <a:off x="914401" y="273049"/>
            <a:ext cx="2551200" cy="11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df0e2ffc6b_0_86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674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1" name="Google Shape;101;g2df0e2ffc6b_0_86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5129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02" name="Google Shape;102;g2df0e2ffc6b_0_869"/>
          <p:cNvSpPr/>
          <p:nvPr/>
        </p:nvSpPr>
        <p:spPr>
          <a:xfrm>
            <a:off x="457200" y="273363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df0e2ffc6b_0_79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2df0e2ffc6b_0_791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g2df0e2ffc6b_0_7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6009216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f0e2ffc6b_0_874"/>
          <p:cNvSpPr txBox="1">
            <a:spLocks noGrp="1"/>
          </p:cNvSpPr>
          <p:nvPr>
            <p:ph type="title"/>
          </p:nvPr>
        </p:nvSpPr>
        <p:spPr>
          <a:xfrm>
            <a:off x="914401" y="273049"/>
            <a:ext cx="2551200" cy="11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df0e2ffc6b_0_874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674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g2df0e2ffc6b_0_874"/>
          <p:cNvSpPr/>
          <p:nvPr/>
        </p:nvSpPr>
        <p:spPr>
          <a:xfrm>
            <a:off x="457200" y="273363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2df0e2ffc6b_0_8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6009216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Only">
  <p:cSld name="1_Header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f0e2ffc6b_0_879"/>
          <p:cNvSpPr txBox="1">
            <a:spLocks noGrp="1"/>
          </p:cNvSpPr>
          <p:nvPr>
            <p:ph type="title"/>
          </p:nvPr>
        </p:nvSpPr>
        <p:spPr>
          <a:xfrm>
            <a:off x="628650" y="202260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g2df0e2ffc6b_0_8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6009216"/>
            <a:ext cx="1559301" cy="787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g2df0e2ffc6b_0_879"/>
          <p:cNvGrpSpPr/>
          <p:nvPr/>
        </p:nvGrpSpPr>
        <p:grpSpPr>
          <a:xfrm>
            <a:off x="2144995" y="3177707"/>
            <a:ext cx="4853867" cy="1143000"/>
            <a:chOff x="1981200" y="1826567"/>
            <a:chExt cx="4853867" cy="1143000"/>
          </a:xfrm>
        </p:grpSpPr>
        <p:pic>
          <p:nvPicPr>
            <p:cNvPr id="112" name="Google Shape;112;g2df0e2ffc6b_0_87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182656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g2df0e2ffc6b_0_879"/>
            <p:cNvSpPr txBox="1"/>
            <p:nvPr/>
          </p:nvSpPr>
          <p:spPr>
            <a:xfrm>
              <a:off x="3544367" y="2167234"/>
              <a:ext cx="329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Twitter – 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VTSS_RIC</a:t>
              </a: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4" name="Google Shape;114;g2df0e2ffc6b_0_879"/>
          <p:cNvGrpSpPr/>
          <p:nvPr/>
        </p:nvGrpSpPr>
        <p:grpSpPr>
          <a:xfrm>
            <a:off x="2050635" y="4545484"/>
            <a:ext cx="5042717" cy="1143000"/>
            <a:chOff x="1981200" y="3426768"/>
            <a:chExt cx="5042717" cy="1143000"/>
          </a:xfrm>
        </p:grpSpPr>
        <p:pic>
          <p:nvPicPr>
            <p:cNvPr id="115" name="Google Shape;115;g2df0e2ffc6b_0_87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81200" y="3426768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g2df0e2ffc6b_0_879"/>
            <p:cNvSpPr txBox="1"/>
            <p:nvPr/>
          </p:nvSpPr>
          <p:spPr>
            <a:xfrm>
              <a:off x="3547217" y="3767437"/>
              <a:ext cx="3476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Facebook – 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VTSSRIC</a:t>
              </a: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7" name="Google Shape;117;g2df0e2ffc6b_0_879"/>
          <p:cNvSpPr txBox="1"/>
          <p:nvPr/>
        </p:nvSpPr>
        <p:spPr>
          <a:xfrm>
            <a:off x="1066800" y="1752601"/>
            <a:ext cx="678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 for attending and please feel free to tag us at any of our social media handles below!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No Picture">
  <p:cSld name="Title Slide - No Pictur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f0e2ffc6b_0_889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0" cy="1470000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df0e2ffc6b_0_889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1" name="Google Shape;121;g2df0e2ffc6b_0_8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400" y="104910"/>
            <a:ext cx="2000251" cy="101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1">
  <p:cSld name="Header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f0e2ffc6b_0_89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df0e2ffc6b_0_89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g2df0e2ffc6b_0_8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 1">
  <p:cSld name="Comparison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f0e2ffc6b_0_89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df0e2ffc6b_0_89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9" name="Google Shape;129;g2df0e2ffc6b_0_897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130" name="Google Shape;130;g2df0e2ffc6b_0_8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6"/>
            <a:ext cx="2667000" cy="134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df0e2ffc6b_0_8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005317"/>
            <a:ext cx="1559301" cy="79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f0e2ffc6b_0_903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df0e2ffc6b_0_903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35" name="Google Shape;135;g2df0e2ffc6b_0_9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400" y="0"/>
            <a:ext cx="2666999" cy="1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df0e2ffc6b_0_907"/>
          <p:cNvPicPr preferRelativeResize="0"/>
          <p:nvPr/>
        </p:nvPicPr>
        <p:blipFill rotWithShape="1">
          <a:blip r:embed="rId2">
            <a:alphaModFix/>
          </a:blip>
          <a:srcRect l="139" t="32395" r="-129" b="12769"/>
          <a:stretch/>
        </p:blipFill>
        <p:spPr>
          <a:xfrm rot="10800000">
            <a:off x="1" y="-1"/>
            <a:ext cx="9143998" cy="1554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df0e2ffc6b_0_90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df0e2ffc6b_0_907"/>
          <p:cNvSpPr txBox="1">
            <a:spLocks noGrp="1"/>
          </p:cNvSpPr>
          <p:nvPr>
            <p:ph type="body" idx="1"/>
          </p:nvPr>
        </p:nvSpPr>
        <p:spPr>
          <a:xfrm>
            <a:off x="722313" y="1905001"/>
            <a:ext cx="77724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0" name="Google Shape;140;g2df0e2ffc6b_0_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07327"/>
            <a:ext cx="1050987" cy="61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1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f0e2ffc6b_0_912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g2df0e2ffc6b_0_912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6B186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6B186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6B186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6B186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"/>
              <a:buChar char="■"/>
              <a:defRPr sz="18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4" name="Google Shape;144;g2df0e2ffc6b_0_912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746A"/>
              </a:buClr>
              <a:buSzPts val="1400"/>
              <a:buFont typeface="Rockwell"/>
              <a:buNone/>
              <a:defRPr sz="11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5" name="Google Shape;145;g2df0e2ffc6b_0_912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746A"/>
              </a:buClr>
              <a:buSzPts val="1400"/>
              <a:buFont typeface="Rockwell"/>
              <a:buNone/>
              <a:defRPr sz="1100" b="0" i="0" u="none" strike="noStrike" cap="none">
                <a:solidFill>
                  <a:srgbClr val="9574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f0e2ffc6b_0_92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df0e2ffc6b_0_9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g2df0e2ffc6b_0_9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6033861"/>
            <a:ext cx="1464053" cy="85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f0e2ffc6b_0_9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df0e2ffc6b_0_929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003369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g2df0e2ffc6b_0_9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7" name="Google Shape;157;g2df0e2ffc6b_0_929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003369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g2df0e2ffc6b_0_929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9" name="Google Shape;159;g2df0e2ffc6b_0_929"/>
          <p:cNvSpPr/>
          <p:nvPr/>
        </p:nvSpPr>
        <p:spPr>
          <a:xfrm>
            <a:off x="457200" y="1524000"/>
            <a:ext cx="457200" cy="651600"/>
          </a:xfrm>
          <a:prstGeom prst="rect">
            <a:avLst/>
          </a:prstGeom>
          <a:solidFill>
            <a:srgbClr val="B1B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g2df0e2ffc6b_0_929"/>
          <p:cNvSpPr/>
          <p:nvPr/>
        </p:nvSpPr>
        <p:spPr>
          <a:xfrm>
            <a:off x="4648200" y="1524000"/>
            <a:ext cx="457200" cy="651600"/>
          </a:xfrm>
          <a:prstGeom prst="rect">
            <a:avLst/>
          </a:prstGeom>
          <a:solidFill>
            <a:srgbClr val="B1BBCB">
              <a:alpha val="4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g2df0e2ffc6b_0_9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df0e2ffc6b_0_846"/>
          <p:cNvSpPr txBox="1">
            <a:spLocks noGrp="1"/>
          </p:cNvSpPr>
          <p:nvPr>
            <p:ph type="title"/>
          </p:nvPr>
        </p:nvSpPr>
        <p:spPr>
          <a:xfrm>
            <a:off x="457200" y="250508"/>
            <a:ext cx="82296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df0e2ffc6b_0_846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00" cy="6576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g2df0e2ffc6b_0_846"/>
          <p:cNvSpPr txBox="1">
            <a:spLocks noGrp="1"/>
          </p:cNvSpPr>
          <p:nvPr>
            <p:ph type="body" idx="2"/>
          </p:nvPr>
        </p:nvSpPr>
        <p:spPr>
          <a:xfrm>
            <a:off x="465826" y="2451651"/>
            <a:ext cx="40401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8" name="Google Shape;28;g2df0e2ffc6b_0_846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9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" name="Google Shape;29;g2df0e2ffc6b_0_846"/>
          <p:cNvSpPr txBox="1">
            <a:spLocks noGrp="1"/>
          </p:cNvSpPr>
          <p:nvPr>
            <p:ph type="body" idx="4"/>
          </p:nvPr>
        </p:nvSpPr>
        <p:spPr>
          <a:xfrm>
            <a:off x="4648200" y="2451649"/>
            <a:ext cx="40386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0" name="Google Shape;30;g2df0e2ffc6b_0_846"/>
          <p:cNvSpPr/>
          <p:nvPr/>
        </p:nvSpPr>
        <p:spPr>
          <a:xfrm>
            <a:off x="457200" y="1672589"/>
            <a:ext cx="457200" cy="651600"/>
          </a:xfrm>
          <a:prstGeom prst="rect">
            <a:avLst/>
          </a:prstGeom>
          <a:solidFill>
            <a:srgbClr val="D8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2df0e2ffc6b_0_846"/>
          <p:cNvSpPr/>
          <p:nvPr/>
        </p:nvSpPr>
        <p:spPr>
          <a:xfrm>
            <a:off x="4648200" y="1666567"/>
            <a:ext cx="457200" cy="646800"/>
          </a:xfrm>
          <a:prstGeom prst="rect">
            <a:avLst/>
          </a:prstGeom>
          <a:solidFill>
            <a:srgbClr val="D8DDE5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g2df0e2ffc6b_0_8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5947877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df0e2ffc6b_0_938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df0e2ffc6b_0_93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df0e2ffc6b_0_93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6" name="Google Shape;166;g2df0e2ffc6b_0_9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0"/>
            <a:ext cx="2666999" cy="1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f0e2ffc6b_0_94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200" cy="11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df0e2ffc6b_0_943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674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0" name="Google Shape;170;g2df0e2ffc6b_0_943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400" cy="4512900"/>
          </a:xfrm>
          <a:prstGeom prst="rect">
            <a:avLst/>
          </a:prstGeom>
          <a:solidFill>
            <a:srgbClr val="003369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g2df0e2ffc6b_0_943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g2df0e2ffc6b_0_9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df0e2ffc6b_0_9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f0e2ffc6b_0_951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2df0e2ffc6b_0_951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8" name="Google Shape;178;g2df0e2ffc6b_0_9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400" y="0"/>
            <a:ext cx="2666999" cy="1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f0e2ffc6b_0_95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2df0e2ffc6b_0_955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g2df0e2ffc6b_0_9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df0e2ffc6b_0_955"/>
          <p:cNvPicPr preferRelativeResize="0"/>
          <p:nvPr/>
        </p:nvPicPr>
        <p:blipFill rotWithShape="1">
          <a:blip r:embed="rId3">
            <a:alphaModFix/>
          </a:blip>
          <a:srcRect l="240" t="10364" r="-239" b="30814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f0e2ffc6b_0_960"/>
          <p:cNvSpPr txBox="1">
            <a:spLocks noGrp="1"/>
          </p:cNvSpPr>
          <p:nvPr>
            <p:ph type="title"/>
          </p:nvPr>
        </p:nvSpPr>
        <p:spPr>
          <a:xfrm>
            <a:off x="157963" y="536433"/>
            <a:ext cx="705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df0e2ffc6b_0_960"/>
          <p:cNvSpPr txBox="1">
            <a:spLocks noGrp="1"/>
          </p:cNvSpPr>
          <p:nvPr>
            <p:ph type="body" idx="1"/>
          </p:nvPr>
        </p:nvSpPr>
        <p:spPr>
          <a:xfrm>
            <a:off x="459913" y="2249067"/>
            <a:ext cx="41148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7" name="Google Shape;187;g2df0e2ffc6b_0_960"/>
          <p:cNvSpPr txBox="1">
            <a:spLocks noGrp="1"/>
          </p:cNvSpPr>
          <p:nvPr>
            <p:ph type="subTitle" idx="2"/>
          </p:nvPr>
        </p:nvSpPr>
        <p:spPr>
          <a:xfrm>
            <a:off x="505088" y="1300083"/>
            <a:ext cx="3492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g2df0e2ffc6b_0_96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90" name="Google Shape;190;g2df0e2ffc6b_0_96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df0e2ffc6b_0_96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df0e2ffc6b_0_96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df0e2ffc6b_0_96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df0e2ffc6b_0_96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g2df0e2ffc6b_0_96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df0e2ffc6b_0_96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g2df0e2ffc6b_0_96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OBJECT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f0e2ffc6b_0_9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2df0e2ffc6b_0_97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g2df0e2ffc6b_0_97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g2df0e2ffc6b_0_97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g2df0e2ffc6b_0_97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3">
  <p:cSld name="SECTION_HEADER_3"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g2df0e2ffc6b_0_98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06" name="Google Shape;206;g2df0e2ffc6b_0_98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2df0e2ffc6b_0_98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2df0e2ffc6b_0_98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2df0e2ffc6b_0_98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2df0e2ffc6b_0_98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g2df0e2ffc6b_0_980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g2df0e2ffc6b_0_98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g2df0e2ffc6b_0_989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5" name="Google Shape;215;g2df0e2ffc6b_0_98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df0e2ffc6b_0_98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df0e2ffc6b_0_98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df0e2ffc6b_0_98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df0e2ffc6b_0_98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g2df0e2ffc6b_0_989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g2df0e2ffc6b_0_98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metric Header">
  <p:cSld name="Geometric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df0e2ffc6b_0_795"/>
          <p:cNvPicPr preferRelativeResize="0"/>
          <p:nvPr/>
        </p:nvPicPr>
        <p:blipFill rotWithShape="1">
          <a:blip r:embed="rId2">
            <a:alphaModFix/>
          </a:blip>
          <a:srcRect l="140" t="32395" r="-138" b="12769"/>
          <a:stretch/>
        </p:blipFill>
        <p:spPr>
          <a:xfrm rot="10800000">
            <a:off x="2" y="-1"/>
            <a:ext cx="9143998" cy="155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2df0e2ffc6b_0_7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1" y="148669"/>
            <a:ext cx="1050987" cy="530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df0e2ffc6b_0_79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f0e2ffc6b_0_998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g2df0e2ffc6b_0_99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g2df0e2ffc6b_0_998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6" name="Google Shape;226;g2df0e2ffc6b_0_998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7" name="Google Shape;227;g2df0e2ffc6b_0_99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g2df0e2ffc6b_0_99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f0e2ffc6b_0_1005"/>
          <p:cNvSpPr/>
          <p:nvPr/>
        </p:nvSpPr>
        <p:spPr>
          <a:xfrm>
            <a:off x="2381" y="3175"/>
            <a:ext cx="6642640" cy="6851650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df0e2ffc6b_0_1005"/>
          <p:cNvSpPr/>
          <p:nvPr/>
        </p:nvSpPr>
        <p:spPr>
          <a:xfrm>
            <a:off x="2375" y="3167"/>
            <a:ext cx="4762558" cy="6443602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df0e2ffc6b_0_1005"/>
          <p:cNvSpPr/>
          <p:nvPr/>
        </p:nvSpPr>
        <p:spPr>
          <a:xfrm>
            <a:off x="2375" y="3167"/>
            <a:ext cx="2872234" cy="3929997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df0e2ffc6b_0_1005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74334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2df0e2ffc6b_0_1005"/>
          <p:cNvSpPr txBox="1">
            <a:spLocks noGrp="1"/>
          </p:cNvSpPr>
          <p:nvPr>
            <p:ph type="body" idx="1"/>
          </p:nvPr>
        </p:nvSpPr>
        <p:spPr>
          <a:xfrm>
            <a:off x="855275" y="1805267"/>
            <a:ext cx="34731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5" name="Google Shape;235;g2df0e2ffc6b_0_1005"/>
          <p:cNvSpPr txBox="1">
            <a:spLocks noGrp="1"/>
          </p:cNvSpPr>
          <p:nvPr>
            <p:ph type="body" idx="2"/>
          </p:nvPr>
        </p:nvSpPr>
        <p:spPr>
          <a:xfrm>
            <a:off x="4815597" y="1805267"/>
            <a:ext cx="34731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6" name="Google Shape;236;g2df0e2ffc6b_0_1005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4">
  <p:cSld name="SECTION_HEADER_4">
    <p:bg>
      <p:bgPr>
        <a:solidFill>
          <a:schemeClr val="dk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g2df0e2ffc6b_0_101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39" name="Google Shape;239;g2df0e2ffc6b_0_101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df0e2ffc6b_0_101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df0e2ffc6b_0_10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df0e2ffc6b_0_101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2df0e2ffc6b_0_101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g2df0e2ffc6b_0_101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g2df0e2ffc6b_0_101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g2df0e2ffc6b_0_102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8" name="Google Shape;248;g2df0e2ffc6b_0_10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2df0e2ffc6b_0_10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df0e2ffc6b_0_10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2df0e2ffc6b_0_10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2df0e2ffc6b_0_10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g2df0e2ffc6b_0_1022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g2df0e2ffc6b_0_1022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g2df0e2ffc6b_0_102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f0e2ffc6b_0_1032"/>
          <p:cNvSpPr txBox="1">
            <a:spLocks noGrp="1"/>
          </p:cNvSpPr>
          <p:nvPr>
            <p:ph type="title"/>
          </p:nvPr>
        </p:nvSpPr>
        <p:spPr>
          <a:xfrm>
            <a:off x="157963" y="536433"/>
            <a:ext cx="705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2df0e2ffc6b_0_1032"/>
          <p:cNvSpPr txBox="1">
            <a:spLocks noGrp="1"/>
          </p:cNvSpPr>
          <p:nvPr>
            <p:ph type="body" idx="1"/>
          </p:nvPr>
        </p:nvSpPr>
        <p:spPr>
          <a:xfrm>
            <a:off x="459913" y="2249067"/>
            <a:ext cx="41148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9" name="Google Shape;259;g2df0e2ffc6b_0_1032"/>
          <p:cNvSpPr txBox="1">
            <a:spLocks noGrp="1"/>
          </p:cNvSpPr>
          <p:nvPr>
            <p:ph type="subTitle" idx="2"/>
          </p:nvPr>
        </p:nvSpPr>
        <p:spPr>
          <a:xfrm>
            <a:off x="505088" y="1300083"/>
            <a:ext cx="3492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 1">
  <p:cSld name="OBJECT_3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f0e2ffc6b_0_103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g2df0e2ffc6b_0_10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g2df0e2ffc6b_0_10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g2df0e2ffc6b_0_10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g2df0e2ffc6b_0_10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A9DCF2">
              <a:alpha val="6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6" name="Google Shape;266;g2df0e2ffc6b_0_10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819150" cy="39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f0e2ffc6b_0_104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300"/>
          </a:xfrm>
          <a:prstGeom prst="rect">
            <a:avLst/>
          </a:prstGeom>
          <a:solidFill>
            <a:srgbClr val="A9DCF2">
              <a:alpha val="6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2df0e2ffc6b_0_10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0" name="Google Shape;270;g2df0e2ffc6b_0_10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g2df0e2ffc6b_0_10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g2df0e2ffc6b_0_10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g2df0e2ffc6b_0_1043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1" b="16044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74" name="Google Shape;274;g2df0e2ffc6b_0_10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1939421" cy="929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f0e2ffc6b_0_105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300"/>
          </a:xfrm>
          <a:prstGeom prst="rect">
            <a:avLst/>
          </a:prstGeom>
          <a:solidFill>
            <a:srgbClr val="A9DCF2">
              <a:alpha val="6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2df0e2ffc6b_0_105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8" name="Google Shape;278;g2df0e2ffc6b_0_10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g2df0e2ffc6b_0_10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g2df0e2ffc6b_0_10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g2df0e2ffc6b_0_1051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82" name="Google Shape;282;g2df0e2ffc6b_0_10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1939421" cy="929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1">
  <p:cSld name="OBJECT_2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f0e2ffc6b_0_105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g2df0e2ffc6b_0_10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g2df0e2ffc6b_0_10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g2df0e2ffc6b_0_10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g2df0e2ffc6b_0_105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A9DCF2">
              <a:alpha val="6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9" name="Google Shape;289;g2df0e2ffc6b_0_10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819150" cy="39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6_Title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f0e2ffc6b_0_1066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2df0e2ffc6b_0_1066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g2df0e2ffc6b_0_1066"/>
          <p:cNvSpPr txBox="1"/>
          <p:nvPr/>
        </p:nvSpPr>
        <p:spPr>
          <a:xfrm>
            <a:off x="928463" y="76200"/>
            <a:ext cx="7240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336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Virginia Tiered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336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Systems of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2df0e2ffc6b_0_7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6009216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2df0e2ffc6b_0_1070"/>
          <p:cNvPicPr preferRelativeResize="0"/>
          <p:nvPr/>
        </p:nvPicPr>
        <p:blipFill rotWithShape="1">
          <a:blip r:embed="rId2">
            <a:alphaModFix/>
          </a:blip>
          <a:srcRect l="139" t="32395" r="-129" b="12769"/>
          <a:stretch/>
        </p:blipFill>
        <p:spPr>
          <a:xfrm rot="10800000">
            <a:off x="1" y="-1"/>
            <a:ext cx="9143998" cy="155460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df0e2ffc6b_0_10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2df0e2ffc6b_0_1070"/>
          <p:cNvSpPr txBox="1">
            <a:spLocks noGrp="1"/>
          </p:cNvSpPr>
          <p:nvPr>
            <p:ph type="body" idx="1"/>
          </p:nvPr>
        </p:nvSpPr>
        <p:spPr>
          <a:xfrm>
            <a:off x="722313" y="1905001"/>
            <a:ext cx="77724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98" name="Google Shape;298;g2df0e2ffc6b_0_10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07327"/>
            <a:ext cx="1050987" cy="61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1">
  <p:cSld name="OBJECT_WITH_CAPTION_TEXT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0e2ffc6b_0_1075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200" cy="11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2df0e2ffc6b_0_107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674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2" name="Google Shape;302;g2df0e2ffc6b_0_1075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400" cy="4512900"/>
          </a:xfrm>
          <a:prstGeom prst="rect">
            <a:avLst/>
          </a:prstGeom>
          <a:solidFill>
            <a:srgbClr val="003369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3" name="Google Shape;303;g2df0e2ffc6b_0_1075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4" name="Google Shape;304;g2df0e2ffc6b_0_10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2df0e2ffc6b_0_10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9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df0e2ffc6b_0_108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2df0e2ffc6b_0_108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9" name="Google Shape;309;g2df0e2ffc6b_0_1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040"/>
            <a:ext cx="2667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2df0e2ffc6b_0_10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9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df0e2ffc6b_0_108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g2df0e2ffc6b_0_108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4" name="Google Shape;314;g2df0e2ffc6b_0_10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040"/>
            <a:ext cx="2667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df0e2ffc6b_0_10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9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df0e2ffc6b_0_109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2df0e2ffc6b_0_109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9" name="Google Shape;319;g2df0e2ffc6b_0_10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2040"/>
            <a:ext cx="2666998" cy="15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2df0e2ffc6b_0_10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9831"/>
            <a:ext cx="9147019" cy="276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df0e2ffc6b_0_109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g2df0e2ffc6b_0_109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4" name="Google Shape;324;g2df0e2ffc6b_0_10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2040"/>
            <a:ext cx="2666998" cy="15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f0e2ffc6b_0_110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g2df0e2ffc6b_0_1101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8" name="Google Shape;328;g2df0e2ffc6b_0_1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df0e2ffc6b_0_1101" descr="A group of people smiling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10897" b="7408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df0e2ffc6b_0_110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g2df0e2ffc6b_0_1106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3" name="Google Shape;333;g2df0e2ffc6b_0_1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28600"/>
            <a:ext cx="1700129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df0e2ffc6b_0_1106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f0e2ffc6b_0_111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g2df0e2ffc6b_0_1111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8" name="Google Shape;338;g2df0e2ffc6b_0_1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df0e2ffc6b_0_1111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f0e2ffc6b_0_111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g2df0e2ffc6b_0_1116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3" name="Google Shape;343;g2df0e2ffc6b_0_1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df0e2ffc6b_0_1116"/>
          <p:cNvPicPr preferRelativeResize="0"/>
          <p:nvPr/>
        </p:nvPicPr>
        <p:blipFill rotWithShape="1">
          <a:blip r:embed="rId3">
            <a:alphaModFix/>
          </a:blip>
          <a:srcRect l="130" t="54" r="-129" b="39099"/>
          <a:stretch/>
        </p:blipFill>
        <p:spPr>
          <a:xfrm>
            <a:off x="11502" y="5183038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NL">
  <p:cSld name="Header and Content N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df0e2ffc6b_0_80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g2df0e2ffc6b_0_801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df0e2ffc6b_0_112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g2df0e2ffc6b_0_11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8" name="Google Shape;348;g2df0e2ffc6b_0_1121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349" name="Google Shape;349;g2df0e2ffc6b_0_1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49986"/>
            <a:ext cx="2666999" cy="1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f0e2ffc6b_0_1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2" name="Google Shape;352;g2df0e2ffc6b_0_1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f0e2ffc6b_0_11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5" name="Google Shape;355;g2df0e2ffc6b_0_1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g2df0e2ffc6b_0_1129"/>
          <p:cNvGrpSpPr/>
          <p:nvPr/>
        </p:nvGrpSpPr>
        <p:grpSpPr>
          <a:xfrm>
            <a:off x="2308789" y="1826567"/>
            <a:ext cx="4526568" cy="1143000"/>
            <a:chOff x="1981200" y="1826567"/>
            <a:chExt cx="4526568" cy="1143000"/>
          </a:xfrm>
        </p:grpSpPr>
        <p:pic>
          <p:nvPicPr>
            <p:cNvPr id="357" name="Google Shape;357;g2df0e2ffc6b_0_112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182656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g2df0e2ffc6b_0_1129"/>
            <p:cNvSpPr txBox="1"/>
            <p:nvPr/>
          </p:nvSpPr>
          <p:spPr>
            <a:xfrm>
              <a:off x="3544368" y="2167234"/>
              <a:ext cx="2963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Twitter – </a:t>
              </a:r>
              <a:r>
                <a:rPr lang="en-US" sz="2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VTSS_RIC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g2df0e2ffc6b_0_1129"/>
          <p:cNvGrpSpPr/>
          <p:nvPr/>
        </p:nvGrpSpPr>
        <p:grpSpPr>
          <a:xfrm>
            <a:off x="2196269" y="3426768"/>
            <a:ext cx="4751417" cy="1143000"/>
            <a:chOff x="1981200" y="3426768"/>
            <a:chExt cx="4751417" cy="1143000"/>
          </a:xfrm>
        </p:grpSpPr>
        <p:pic>
          <p:nvPicPr>
            <p:cNvPr id="360" name="Google Shape;360;g2df0e2ffc6b_0_112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81200" y="3426768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g2df0e2ffc6b_0_1129"/>
            <p:cNvSpPr txBox="1"/>
            <p:nvPr/>
          </p:nvSpPr>
          <p:spPr>
            <a:xfrm>
              <a:off x="3547217" y="3767437"/>
              <a:ext cx="318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Facebook – </a:t>
              </a:r>
              <a:r>
                <a:rPr lang="en-US" sz="2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VTSSRIC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g2df0e2ffc6b_0_1129"/>
          <p:cNvGrpSpPr/>
          <p:nvPr/>
        </p:nvGrpSpPr>
        <p:grpSpPr>
          <a:xfrm>
            <a:off x="1491241" y="5136806"/>
            <a:ext cx="6161568" cy="1143000"/>
            <a:chOff x="1422874" y="5136806"/>
            <a:chExt cx="6161568" cy="1143000"/>
          </a:xfrm>
        </p:grpSpPr>
        <p:pic>
          <p:nvPicPr>
            <p:cNvPr id="363" name="Google Shape;363;g2df0e2ffc6b_0_11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22874" y="5136806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g2df0e2ffc6b_0_1129"/>
            <p:cNvSpPr txBox="1"/>
            <p:nvPr/>
          </p:nvSpPr>
          <p:spPr>
            <a:xfrm>
              <a:off x="2986042" y="5477473"/>
              <a:ext cx="4598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Website – </a:t>
              </a:r>
              <a:r>
                <a:rPr lang="en-US" sz="2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www.vtss-ric.vcu.edu/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f0e2ffc6b_0_1141"/>
          <p:cNvSpPr txBox="1">
            <a:spLocks noGrp="1"/>
          </p:cNvSpPr>
          <p:nvPr>
            <p:ph type="title"/>
          </p:nvPr>
        </p:nvSpPr>
        <p:spPr>
          <a:xfrm>
            <a:off x="157963" y="536433"/>
            <a:ext cx="705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g2df0e2ffc6b_0_1141"/>
          <p:cNvSpPr txBox="1">
            <a:spLocks noGrp="1"/>
          </p:cNvSpPr>
          <p:nvPr>
            <p:ph type="body" idx="1"/>
          </p:nvPr>
        </p:nvSpPr>
        <p:spPr>
          <a:xfrm>
            <a:off x="459913" y="2249067"/>
            <a:ext cx="41148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8" name="Google Shape;368;g2df0e2ffc6b_0_1141"/>
          <p:cNvSpPr txBox="1">
            <a:spLocks noGrp="1"/>
          </p:cNvSpPr>
          <p:nvPr>
            <p:ph type="subTitle" idx="2"/>
          </p:nvPr>
        </p:nvSpPr>
        <p:spPr>
          <a:xfrm>
            <a:off x="505088" y="1300083"/>
            <a:ext cx="3492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bg>
      <p:bgPr>
        <a:solidFill>
          <a:schemeClr val="dk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g2df0e2ffc6b_0_114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71" name="Google Shape;371;g2df0e2ffc6b_0_114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2df0e2ffc6b_0_114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df0e2ffc6b_0_114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df0e2ffc6b_0_114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df0e2ffc6b_0_114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g2df0e2ffc6b_0_1145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g2df0e2ffc6b_0_114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bg>
      <p:bgPr>
        <a:solidFill>
          <a:schemeClr val="dk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g2df0e2ffc6b_0_115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80" name="Google Shape;380;g2df0e2ffc6b_0_11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df0e2ffc6b_0_115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df0e2ffc6b_0_11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df0e2ffc6b_0_115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df0e2ffc6b_0_115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g2df0e2ffc6b_0_1154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g2df0e2ffc6b_0_115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df0e2ffc6b_0_1163"/>
          <p:cNvSpPr/>
          <p:nvPr/>
        </p:nvSpPr>
        <p:spPr>
          <a:xfrm>
            <a:off x="2381" y="3175"/>
            <a:ext cx="6642640" cy="6851650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df0e2ffc6b_0_1163"/>
          <p:cNvSpPr/>
          <p:nvPr/>
        </p:nvSpPr>
        <p:spPr>
          <a:xfrm>
            <a:off x="2375" y="3167"/>
            <a:ext cx="4762558" cy="6443602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2df0e2ffc6b_0_1163"/>
          <p:cNvSpPr/>
          <p:nvPr/>
        </p:nvSpPr>
        <p:spPr>
          <a:xfrm>
            <a:off x="2375" y="3167"/>
            <a:ext cx="2872234" cy="3929997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2df0e2ffc6b_0_1163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74334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g2df0e2ffc6b_0_1163"/>
          <p:cNvSpPr txBox="1">
            <a:spLocks noGrp="1"/>
          </p:cNvSpPr>
          <p:nvPr>
            <p:ph type="body" idx="1"/>
          </p:nvPr>
        </p:nvSpPr>
        <p:spPr>
          <a:xfrm>
            <a:off x="855300" y="1805267"/>
            <a:ext cx="23157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3" name="Google Shape;393;g2df0e2ffc6b_0_1163"/>
          <p:cNvSpPr txBox="1">
            <a:spLocks noGrp="1"/>
          </p:cNvSpPr>
          <p:nvPr>
            <p:ph type="body" idx="2"/>
          </p:nvPr>
        </p:nvSpPr>
        <p:spPr>
          <a:xfrm>
            <a:off x="3414196" y="1805267"/>
            <a:ext cx="23157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4" name="Google Shape;394;g2df0e2ffc6b_0_1163"/>
          <p:cNvSpPr txBox="1">
            <a:spLocks noGrp="1"/>
          </p:cNvSpPr>
          <p:nvPr>
            <p:ph type="body" idx="3"/>
          </p:nvPr>
        </p:nvSpPr>
        <p:spPr>
          <a:xfrm>
            <a:off x="5973091" y="1805267"/>
            <a:ext cx="23157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5" name="Google Shape;395;g2df0e2ffc6b_0_1163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f0e2ffc6b_0_1172"/>
          <p:cNvSpPr/>
          <p:nvPr/>
        </p:nvSpPr>
        <p:spPr>
          <a:xfrm>
            <a:off x="2381" y="3175"/>
            <a:ext cx="6642640" cy="6851650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df0e2ffc6b_0_1172"/>
          <p:cNvSpPr/>
          <p:nvPr/>
        </p:nvSpPr>
        <p:spPr>
          <a:xfrm>
            <a:off x="2375" y="3167"/>
            <a:ext cx="4762558" cy="6443602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df0e2ffc6b_0_1172"/>
          <p:cNvSpPr/>
          <p:nvPr/>
        </p:nvSpPr>
        <p:spPr>
          <a:xfrm>
            <a:off x="2375" y="3167"/>
            <a:ext cx="2872234" cy="3929997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df0e2ffc6b_0_1172"/>
          <p:cNvSpPr txBox="1">
            <a:spLocks noGrp="1"/>
          </p:cNvSpPr>
          <p:nvPr>
            <p:ph type="body" idx="1"/>
          </p:nvPr>
        </p:nvSpPr>
        <p:spPr>
          <a:xfrm>
            <a:off x="1351725" y="1195100"/>
            <a:ext cx="63900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600"/>
              <a:buChar char="•"/>
              <a:defRPr sz="3600"/>
            </a:lvl1pPr>
            <a:lvl2pPr marL="914400" lvl="1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600"/>
              <a:buChar char="–"/>
              <a:defRPr sz="3600"/>
            </a:lvl2pPr>
            <a:lvl3pPr marL="1371600" lvl="2" indent="-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3600"/>
            </a:lvl3pPr>
            <a:lvl4pPr marL="1828800" lvl="3" indent="-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Char char="–"/>
              <a:defRPr sz="3600"/>
            </a:lvl4pPr>
            <a:lvl5pPr marL="2286000" lvl="4" indent="-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Char char="»"/>
              <a:defRPr sz="3600"/>
            </a:lvl5pPr>
            <a:lvl6pPr marL="2743200" lvl="5" indent="-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Char char="•"/>
              <a:defRPr sz="3600"/>
            </a:lvl6pPr>
            <a:lvl7pPr marL="3200400" lvl="6" indent="-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Char char="•"/>
              <a:defRPr sz="3600"/>
            </a:lvl7pPr>
            <a:lvl8pPr marL="3657600" lvl="7" indent="-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Char char="•"/>
              <a:defRPr sz="3600"/>
            </a:lvl8pPr>
            <a:lvl9pPr marL="4114800" lvl="8" indent="-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>
            <a:endParaRPr/>
          </a:p>
        </p:txBody>
      </p:sp>
      <p:sp>
        <p:nvSpPr>
          <p:cNvPr id="401" name="Google Shape;401;g2df0e2ffc6b_0_1172"/>
          <p:cNvSpPr txBox="1"/>
          <p:nvPr/>
        </p:nvSpPr>
        <p:spPr>
          <a:xfrm>
            <a:off x="609600" y="612767"/>
            <a:ext cx="918000" cy="1481100"/>
          </a:xfrm>
          <a:prstGeom prst="rect">
            <a:avLst/>
          </a:prstGeom>
          <a:noFill/>
          <a:ln>
            <a:noFill/>
          </a:ln>
          <a:effectLst>
            <a:outerShdw blurRad="85725" dist="38100" dir="5400000" algn="bl" rotWithShape="0">
              <a:schemeClr val="lt1">
                <a:alpha val="33725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df0e2ffc6b_0_1172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_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f0e2ffc6b_0_1179"/>
          <p:cNvSpPr/>
          <p:nvPr/>
        </p:nvSpPr>
        <p:spPr>
          <a:xfrm>
            <a:off x="2381" y="3175"/>
            <a:ext cx="6642640" cy="6851650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df0e2ffc6b_0_1179"/>
          <p:cNvSpPr/>
          <p:nvPr/>
        </p:nvSpPr>
        <p:spPr>
          <a:xfrm>
            <a:off x="2375" y="3167"/>
            <a:ext cx="4762558" cy="6443602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df0e2ffc6b_0_1179"/>
          <p:cNvSpPr/>
          <p:nvPr/>
        </p:nvSpPr>
        <p:spPr>
          <a:xfrm>
            <a:off x="2375" y="3167"/>
            <a:ext cx="2872234" cy="3929997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df0e2ffc6b_0_1179"/>
          <p:cNvSpPr txBox="1">
            <a:spLocks noGrp="1"/>
          </p:cNvSpPr>
          <p:nvPr>
            <p:ph type="ctrTitle"/>
          </p:nvPr>
        </p:nvSpPr>
        <p:spPr>
          <a:xfrm>
            <a:off x="855300" y="2655767"/>
            <a:ext cx="7433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df0e2ffc6b_0_1184"/>
          <p:cNvSpPr/>
          <p:nvPr/>
        </p:nvSpPr>
        <p:spPr>
          <a:xfrm>
            <a:off x="2381" y="3175"/>
            <a:ext cx="6642640" cy="6851650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2df0e2ffc6b_0_1184"/>
          <p:cNvSpPr/>
          <p:nvPr/>
        </p:nvSpPr>
        <p:spPr>
          <a:xfrm>
            <a:off x="2375" y="3167"/>
            <a:ext cx="4762558" cy="6443602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df0e2ffc6b_0_1184"/>
          <p:cNvSpPr/>
          <p:nvPr/>
        </p:nvSpPr>
        <p:spPr>
          <a:xfrm>
            <a:off x="2375" y="3167"/>
            <a:ext cx="2872234" cy="3929997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df0e2ffc6b_0_1184"/>
          <p:cNvSpPr txBox="1">
            <a:spLocks noGrp="1"/>
          </p:cNvSpPr>
          <p:nvPr>
            <p:ph type="ctrTitle"/>
          </p:nvPr>
        </p:nvSpPr>
        <p:spPr>
          <a:xfrm>
            <a:off x="855300" y="2655767"/>
            <a:ext cx="7433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df0e2ffc6b_0_80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g2df0e2ffc6b_0_8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1" y="6009216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2">
  <p:cSld name="Title and Content 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f0e2ffc6b_0_118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g2df0e2ffc6b_0_118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g2df0e2ffc6b_0_1189"/>
          <p:cNvSpPr txBox="1">
            <a:spLocks noGrp="1"/>
          </p:cNvSpPr>
          <p:nvPr>
            <p:ph type="body" idx="1"/>
          </p:nvPr>
        </p:nvSpPr>
        <p:spPr>
          <a:xfrm>
            <a:off x="452375" y="151092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L">
  <p:cSld name="Header Only N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df0e2ffc6b_0_80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L">
  <p:cSld name="Blank NL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df0e2ffc6b_0_7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df0e2ffc6b_0_7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df0e2ffc6b_0_7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df0e2ffc6b_0_78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df0e2ffc6b_0_78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f0e2ffc6b_0_9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g2df0e2ffc6b_0_9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promotingprogress.org/sites/default/files/2021-05/SDI_IEP_Tip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f0e2ffc6b_0_60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450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4500"/>
              <a:t>Practices to Increase Teacher Retention</a:t>
            </a:r>
            <a:endParaRPr sz="4500"/>
          </a:p>
        </p:txBody>
      </p:sp>
      <p:sp>
        <p:nvSpPr>
          <p:cNvPr id="422" name="Google Shape;422;g2df0e2ffc6b_0_605"/>
          <p:cNvSpPr txBox="1">
            <a:spLocks noGrp="1"/>
          </p:cNvSpPr>
          <p:nvPr>
            <p:ph type="subTitle" idx="1"/>
          </p:nvPr>
        </p:nvSpPr>
        <p:spPr>
          <a:xfrm>
            <a:off x="533400" y="5257800"/>
            <a:ext cx="8276400" cy="1306500"/>
          </a:xfrm>
          <a:prstGeom prst="rect">
            <a:avLst/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57142"/>
              <a:buNone/>
            </a:pPr>
            <a:r>
              <a:rPr lang="en-US" sz="5600" b="1">
                <a:solidFill>
                  <a:schemeClr val="dk1"/>
                </a:solidFill>
              </a:rPr>
              <a:t>June 18, 2024</a:t>
            </a:r>
            <a:endParaRPr sz="56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2765"/>
              <a:buFont typeface="Arial"/>
              <a:buNone/>
            </a:pPr>
            <a:r>
              <a:rPr lang="en-US" sz="4700">
                <a:solidFill>
                  <a:srgbClr val="292B2C"/>
                </a:solidFill>
                <a:latin typeface="Arial"/>
                <a:ea typeface="Arial"/>
                <a:cs typeface="Arial"/>
                <a:sym typeface="Arial"/>
              </a:rPr>
              <a:t>Stability in the teacher workforce is a factor associated with successful PK-12 schools. </a:t>
            </a:r>
            <a:r>
              <a:rPr lang="en-US" sz="3857" i="1">
                <a:solidFill>
                  <a:srgbClr val="292B2C"/>
                </a:solidFill>
                <a:latin typeface="Arial"/>
                <a:ea typeface="Arial"/>
                <a:cs typeface="Arial"/>
                <a:sym typeface="Arial"/>
              </a:rPr>
              <a:t>(Ronfeldt, Loeb, &amp; Wyckoff, 2013)</a:t>
            </a:r>
            <a:endParaRPr sz="1257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df0e2ffc6b_0_657"/>
          <p:cNvSpPr txBox="1">
            <a:spLocks noGrp="1"/>
          </p:cNvSpPr>
          <p:nvPr>
            <p:ph type="title"/>
          </p:nvPr>
        </p:nvSpPr>
        <p:spPr>
          <a:xfrm>
            <a:off x="228600" y="162925"/>
            <a:ext cx="8686800" cy="918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 b="1"/>
              <a:t>MTSS Implementation Logic</a:t>
            </a:r>
            <a:endParaRPr sz="4200" b="1"/>
          </a:p>
        </p:txBody>
      </p:sp>
      <p:pic>
        <p:nvPicPr>
          <p:cNvPr id="492" name="Google Shape;492;g2df0e2ffc6b_0_657" descr="graphic of VTSS Implementation Log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1400"/>
            <a:ext cx="9327226" cy="55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df0e2ffc6b_0_657"/>
          <p:cNvSpPr txBox="1"/>
          <p:nvPr/>
        </p:nvSpPr>
        <p:spPr>
          <a:xfrm>
            <a:off x="3052550" y="912125"/>
            <a:ext cx="3398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F348C"/>
                </a:solidFill>
                <a:latin typeface="Calibri"/>
                <a:ea typeface="Calibri"/>
                <a:cs typeface="Calibri"/>
                <a:sym typeface="Calibri"/>
              </a:rPr>
              <a:t>Teacher Retention</a:t>
            </a:r>
            <a:endParaRPr sz="3200" b="1" i="0" u="none" strike="noStrike" cap="none">
              <a:solidFill>
                <a:srgbClr val="5F34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df0e2ffc6b_0_665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00" cy="6576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75"/>
              <a:buNone/>
            </a:pPr>
            <a:r>
              <a:rPr lang="en-US" sz="2600"/>
              <a:t>Data Sources (Examples)</a:t>
            </a:r>
            <a:endParaRPr sz="2600"/>
          </a:p>
        </p:txBody>
      </p:sp>
      <p:sp>
        <p:nvSpPr>
          <p:cNvPr id="500" name="Google Shape;500;g2df0e2ffc6b_0_665"/>
          <p:cNvSpPr txBox="1">
            <a:spLocks noGrp="1"/>
          </p:cNvSpPr>
          <p:nvPr>
            <p:ph type="title"/>
          </p:nvPr>
        </p:nvSpPr>
        <p:spPr>
          <a:xfrm>
            <a:off x="457200" y="250508"/>
            <a:ext cx="82296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Decide what Data to collect</a:t>
            </a:r>
            <a:endParaRPr b="1"/>
          </a:p>
        </p:txBody>
      </p:sp>
      <p:sp>
        <p:nvSpPr>
          <p:cNvPr id="501" name="Google Shape;501;g2df0e2ffc6b_0_665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9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75"/>
              <a:buNone/>
            </a:pPr>
            <a:r>
              <a:rPr lang="en-US" sz="2600"/>
              <a:t>Process</a:t>
            </a:r>
            <a:endParaRPr sz="2600"/>
          </a:p>
        </p:txBody>
      </p:sp>
      <p:sp>
        <p:nvSpPr>
          <p:cNvPr id="502" name="Google Shape;502;g2df0e2ffc6b_0_665"/>
          <p:cNvSpPr txBox="1">
            <a:spLocks noGrp="1"/>
          </p:cNvSpPr>
          <p:nvPr>
            <p:ph type="body" idx="4"/>
          </p:nvPr>
        </p:nvSpPr>
        <p:spPr>
          <a:xfrm>
            <a:off x="4814400" y="2697725"/>
            <a:ext cx="41634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>
                <a:solidFill>
                  <a:srgbClr val="FF6600"/>
                </a:solidFill>
              </a:rPr>
              <a:t>Design and maintain a Data Dashboard</a:t>
            </a:r>
            <a:endParaRPr sz="2600" b="1">
              <a:solidFill>
                <a:srgbClr val="FF6600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>
                <a:solidFill>
                  <a:srgbClr val="FF6600"/>
                </a:solidFill>
              </a:rPr>
              <a:t>Set Goals &amp; progress monitoring schedule</a:t>
            </a:r>
            <a:endParaRPr sz="2600" b="1">
              <a:solidFill>
                <a:srgbClr val="FF6600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>
                <a:solidFill>
                  <a:srgbClr val="FF6600"/>
                </a:solidFill>
              </a:rPr>
              <a:t>Use a Data Informed Decision Making process consistently</a:t>
            </a:r>
            <a:endParaRPr sz="2600" b="1">
              <a:solidFill>
                <a:srgbClr val="FF6600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>
                <a:solidFill>
                  <a:srgbClr val="FF6600"/>
                </a:solidFill>
              </a:rPr>
              <a:t>Identify and address Barriers</a:t>
            </a:r>
            <a:endParaRPr sz="2600" b="1">
              <a:solidFill>
                <a:srgbClr val="FF66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rgbClr val="FF66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FF6600"/>
              </a:solidFill>
            </a:endParaRPr>
          </a:p>
        </p:txBody>
      </p:sp>
      <p:sp>
        <p:nvSpPr>
          <p:cNvPr id="503" name="Google Shape;503;g2df0e2ffc6b_0_665"/>
          <p:cNvSpPr txBox="1"/>
          <p:nvPr/>
        </p:nvSpPr>
        <p:spPr>
          <a:xfrm>
            <a:off x="147600" y="2620500"/>
            <a:ext cx="44244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Gather HR Data</a:t>
            </a:r>
            <a:endParaRPr sz="26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Collect Feedback data </a:t>
            </a:r>
            <a:endParaRPr sz="26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Surveys</a:t>
            </a:r>
            <a:endParaRPr sz="26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Qualitative Data</a:t>
            </a:r>
            <a:endParaRPr sz="26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Climate Data</a:t>
            </a:r>
            <a:endParaRPr sz="26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What other data sources would match your context?</a:t>
            </a:r>
            <a:endParaRPr sz="2600" b="1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2df0e2ffc6b_0_665" descr="orange circle behind the word Data"/>
          <p:cNvSpPr/>
          <p:nvPr/>
        </p:nvSpPr>
        <p:spPr>
          <a:xfrm>
            <a:off x="323500" y="250500"/>
            <a:ext cx="1480800" cy="1416000"/>
          </a:xfrm>
          <a:prstGeom prst="ellipse">
            <a:avLst/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2df0e2ffc6b_0_665"/>
          <p:cNvSpPr txBox="1"/>
          <p:nvPr/>
        </p:nvSpPr>
        <p:spPr>
          <a:xfrm>
            <a:off x="560725" y="619950"/>
            <a:ext cx="1480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2df0e2ffc6b_0_683" descr="Clip from Draft Teacher Retention Data Dashboard spreadsheet that has link provid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5" y="1630675"/>
            <a:ext cx="9068626" cy="511865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2df0e2ffc6b_0_68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23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/>
              <a:t>Respond to the Data</a:t>
            </a:r>
            <a:endParaRPr sz="4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df0e2ffc6b_0_677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6605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/>
              <a:t>Define Barriers Precisely with DATA</a:t>
            </a:r>
            <a:endParaRPr sz="4000" b="1"/>
          </a:p>
        </p:txBody>
      </p:sp>
      <p:pic>
        <p:nvPicPr>
          <p:cNvPr id="519" name="Google Shape;519;g2df0e2ffc6b_0_677" descr="Clip from Draft Teacher Retention Data Dashboard spreadsheet that has link provid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70216">
            <a:off x="324023" y="2349223"/>
            <a:ext cx="6170054" cy="394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2df0e2ffc6b_0_677" descr="Clip from Draft Teacher Retention Data Dashboard spreadsheet that has link provid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40854">
            <a:off x="2355779" y="2194873"/>
            <a:ext cx="5442368" cy="379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2df0e2ffc6b_0_677" descr="Clip from Draft Teacher Retention Data Dashboard spreadsheet that has link provid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">
            <a:off x="4137499" y="3192328"/>
            <a:ext cx="5006499" cy="366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df0e2ffc6b_0_690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 b="1"/>
              <a:t>Practices</a:t>
            </a:r>
            <a:endParaRPr sz="4200" b="1"/>
          </a:p>
        </p:txBody>
      </p:sp>
      <p:sp>
        <p:nvSpPr>
          <p:cNvPr id="528" name="Google Shape;528;g2df0e2ffc6b_0_690" descr="blue circle behind the word Practices"/>
          <p:cNvSpPr/>
          <p:nvPr/>
        </p:nvSpPr>
        <p:spPr>
          <a:xfrm>
            <a:off x="228600" y="1643525"/>
            <a:ext cx="2004600" cy="1920300"/>
          </a:xfrm>
          <a:prstGeom prst="ellipse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df0e2ffc6b_0_690"/>
          <p:cNvSpPr txBox="1"/>
          <p:nvPr/>
        </p:nvSpPr>
        <p:spPr>
          <a:xfrm>
            <a:off x="434400" y="2302925"/>
            <a:ext cx="1593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2df0e2ffc6b_0_690"/>
          <p:cNvSpPr txBox="1"/>
          <p:nvPr/>
        </p:nvSpPr>
        <p:spPr>
          <a:xfrm>
            <a:off x="1618300" y="1371600"/>
            <a:ext cx="7385400" cy="56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❏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Resource Map - Tier Supports for Staff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Ensure support roles &amp; responsibilities are clearly defined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❏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Provide Teacher Voice &amp; Choice in Professional Learning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❏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Build administrative knowledge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provide support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provide meaningful feedback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create safe, supportive learning climates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design master schedules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❏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Attend to Staff Wellness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Honor time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300"/>
              <a:buFont typeface="Calibri"/>
              <a:buChar char="○"/>
            </a:pPr>
            <a:r>
              <a:rPr lang="en-US" sz="23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Demonstrate appreciation</a:t>
            </a:r>
            <a:endParaRPr sz="23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df0e2ffc6b_0_698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 b="1"/>
              <a:t>Resource Map</a:t>
            </a:r>
            <a:endParaRPr sz="4200" b="1"/>
          </a:p>
        </p:txBody>
      </p:sp>
      <p:pic>
        <p:nvPicPr>
          <p:cNvPr id="537" name="Google Shape;537;g2df0e2ffc6b_0_6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71600"/>
            <a:ext cx="6819300" cy="54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2df0e2ffc6b_0_6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03681">
            <a:off x="3249606" y="2331800"/>
            <a:ext cx="5453139" cy="3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2df0e2ffc6b_0_698"/>
          <p:cNvSpPr txBox="1"/>
          <p:nvPr/>
        </p:nvSpPr>
        <p:spPr>
          <a:xfrm>
            <a:off x="152400" y="1371600"/>
            <a:ext cx="2036100" cy="44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Tier 1 supports</a:t>
            </a:r>
            <a:endParaRPr sz="21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2df0e2ffc6b_0_698"/>
          <p:cNvSpPr txBox="1"/>
          <p:nvPr/>
        </p:nvSpPr>
        <p:spPr>
          <a:xfrm rot="-713763">
            <a:off x="2993903" y="2463409"/>
            <a:ext cx="2036027" cy="4457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Tier 2 supports</a:t>
            </a:r>
            <a:endParaRPr sz="21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df0e2ffc6b_0_704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 b="1"/>
              <a:t>Supporting ALL</a:t>
            </a:r>
            <a:endParaRPr sz="42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i="1"/>
              <a:t>Teachers, Admin, Staff</a:t>
            </a:r>
            <a:endParaRPr sz="3600" i="1"/>
          </a:p>
        </p:txBody>
      </p:sp>
      <p:pic>
        <p:nvPicPr>
          <p:cNvPr id="547" name="Google Shape;547;g2df0e2ffc6b_0_704" descr="triangle.jpg"/>
          <p:cNvPicPr preferRelativeResize="0"/>
          <p:nvPr/>
        </p:nvPicPr>
        <p:blipFill rotWithShape="1">
          <a:blip r:embed="rId3">
            <a:alphaModFix amt="54000"/>
          </a:blip>
          <a:srcRect/>
          <a:stretch/>
        </p:blipFill>
        <p:spPr>
          <a:xfrm>
            <a:off x="619725" y="1321998"/>
            <a:ext cx="8056426" cy="5916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g2df0e2ffc6b_0_704" descr="The arrow respresents the flo of the layers of support. Instruction and supports are increasingly intensive as data indicates the need." title="arrow pointing to top of triangle"/>
          <p:cNvGrpSpPr/>
          <p:nvPr/>
        </p:nvGrpSpPr>
        <p:grpSpPr>
          <a:xfrm rot="1205159">
            <a:off x="2139620" y="1022010"/>
            <a:ext cx="4864779" cy="5375901"/>
            <a:chOff x="-727609" y="-304825"/>
            <a:chExt cx="6595777" cy="6243311"/>
          </a:xfrm>
        </p:grpSpPr>
        <p:sp>
          <p:nvSpPr>
            <p:cNvPr id="549" name="Google Shape;549;g2df0e2ffc6b_0_704"/>
            <p:cNvSpPr/>
            <p:nvPr/>
          </p:nvSpPr>
          <p:spPr>
            <a:xfrm rot="-1573163">
              <a:off x="-20543" y="613078"/>
              <a:ext cx="5181645" cy="44075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94347" y="15000"/>
                  </a:quadBezTo>
                  <a:lnTo>
                    <a:pt x="92902" y="0"/>
                  </a:lnTo>
                  <a:lnTo>
                    <a:pt x="120000" y="24000"/>
                  </a:lnTo>
                  <a:lnTo>
                    <a:pt x="98683" y="60000"/>
                  </a:lnTo>
                  <a:lnTo>
                    <a:pt x="97238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  <a:gs pos="100000">
                  <a:srgbClr val="00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2df0e2ffc6b_0_704"/>
            <p:cNvSpPr/>
            <p:nvPr/>
          </p:nvSpPr>
          <p:spPr>
            <a:xfrm>
              <a:off x="893827" y="5105401"/>
              <a:ext cx="439500" cy="43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2df0e2ffc6b_0_704"/>
            <p:cNvSpPr/>
            <p:nvPr/>
          </p:nvSpPr>
          <p:spPr>
            <a:xfrm>
              <a:off x="275542" y="4390336"/>
              <a:ext cx="2620200" cy="6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2df0e2ffc6b_0_704"/>
            <p:cNvSpPr txBox="1"/>
            <p:nvPr/>
          </p:nvSpPr>
          <p:spPr>
            <a:xfrm>
              <a:off x="124522" y="4240549"/>
              <a:ext cx="26202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75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Universal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75-80%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2df0e2ffc6b_0_704"/>
            <p:cNvSpPr/>
            <p:nvPr/>
          </p:nvSpPr>
          <p:spPr>
            <a:xfrm>
              <a:off x="2494026" y="2286000"/>
              <a:ext cx="243600" cy="243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df0e2ffc6b_0_704"/>
            <p:cNvSpPr/>
            <p:nvPr/>
          </p:nvSpPr>
          <p:spPr>
            <a:xfrm>
              <a:off x="1540763" y="1730755"/>
              <a:ext cx="22692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2df0e2ffc6b_0_704"/>
            <p:cNvSpPr txBox="1"/>
            <p:nvPr/>
          </p:nvSpPr>
          <p:spPr>
            <a:xfrm>
              <a:off x="1147182" y="1765001"/>
              <a:ext cx="22692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025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Targeted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10-15%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2df0e2ffc6b_0_704"/>
            <p:cNvSpPr/>
            <p:nvPr/>
          </p:nvSpPr>
          <p:spPr>
            <a:xfrm>
              <a:off x="3637027" y="1295399"/>
              <a:ext cx="336900" cy="33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2df0e2ffc6b_0_704"/>
            <p:cNvSpPr txBox="1"/>
            <p:nvPr/>
          </p:nvSpPr>
          <p:spPr>
            <a:xfrm>
              <a:off x="2551014" y="278770"/>
              <a:ext cx="2310300" cy="8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845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Intensive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g2df0e2ffc6b_0_720" descr="graphic of what constitutes a SMART goal: Specific, Measurable, Attainable, Realistic &amp; Relevant, Timely"/>
          <p:cNvPicPr preferRelativeResize="0"/>
          <p:nvPr/>
        </p:nvPicPr>
        <p:blipFill rotWithShape="1">
          <a:blip r:embed="rId3">
            <a:alphaModFix/>
          </a:blip>
          <a:srcRect t="8137"/>
          <a:stretch/>
        </p:blipFill>
        <p:spPr>
          <a:xfrm>
            <a:off x="146738" y="2004550"/>
            <a:ext cx="2286675" cy="12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2df0e2ffc6b_0_720" descr="clip of an IEP tip sheet that is linke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">
            <a:off x="5919820" y="5072680"/>
            <a:ext cx="3075361" cy="17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2df0e2ffc6b_0_720"/>
          <p:cNvSpPr txBox="1"/>
          <p:nvPr/>
        </p:nvSpPr>
        <p:spPr>
          <a:xfrm>
            <a:off x="17925" y="1487975"/>
            <a:ext cx="254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Writing SMART Goals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g2df0e2ffc6b_0_720"/>
          <p:cNvSpPr/>
          <p:nvPr/>
        </p:nvSpPr>
        <p:spPr>
          <a:xfrm rot="-570902">
            <a:off x="5400659" y="4737550"/>
            <a:ext cx="1393775" cy="326398"/>
          </a:xfrm>
          <a:prstGeom prst="roundRect">
            <a:avLst>
              <a:gd name="adj" fmla="val 16667"/>
            </a:avLst>
          </a:prstGeom>
          <a:solidFill>
            <a:srgbClr val="A9DCF2">
              <a:alpha val="63921"/>
            </a:srgbClr>
          </a:solidFill>
          <a:ln w="9525" cap="flat" cmpd="sng">
            <a:solidFill>
              <a:srgbClr val="2A3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SDI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df0e2ffc6b_0_720"/>
          <p:cNvSpPr/>
          <p:nvPr/>
        </p:nvSpPr>
        <p:spPr>
          <a:xfrm rot="-570515">
            <a:off x="6822922" y="4814050"/>
            <a:ext cx="2320887" cy="326398"/>
          </a:xfrm>
          <a:prstGeom prst="roundRect">
            <a:avLst>
              <a:gd name="adj" fmla="val 16667"/>
            </a:avLst>
          </a:prstGeom>
          <a:solidFill>
            <a:srgbClr val="A9DCF2">
              <a:alpha val="63921"/>
            </a:srgbClr>
          </a:solidFill>
          <a:ln w="9525" cap="flat" cmpd="sng">
            <a:solidFill>
              <a:srgbClr val="2A3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vs. accommodations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2df0e2ffc6b_0_720"/>
          <p:cNvSpPr/>
          <p:nvPr/>
        </p:nvSpPr>
        <p:spPr>
          <a:xfrm rot="-570285">
            <a:off x="6937479" y="4375397"/>
            <a:ext cx="2198278" cy="326398"/>
          </a:xfrm>
          <a:prstGeom prst="roundRect">
            <a:avLst>
              <a:gd name="adj" fmla="val 16667"/>
            </a:avLst>
          </a:prstGeom>
          <a:solidFill>
            <a:srgbClr val="A9DCF2">
              <a:alpha val="63921"/>
            </a:srgbClr>
          </a:solidFill>
          <a:ln w="9525" cap="flat" cmpd="sng">
            <a:solidFill>
              <a:srgbClr val="2A3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vs. Modifications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g2df0e2ffc6b_0_720" descr="Clip of a rubric that can be used as a quality check for PLAAFP component of I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049" y="4717550"/>
            <a:ext cx="2877355" cy="21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2df0e2ffc6b_0_720"/>
          <p:cNvSpPr txBox="1"/>
          <p:nvPr/>
        </p:nvSpPr>
        <p:spPr>
          <a:xfrm rot="-915776">
            <a:off x="865939" y="5726255"/>
            <a:ext cx="3089472" cy="58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Writing a high quality PLAAFP &amp; Prior Written Notice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2" name="Google Shape;572;g2df0e2ffc6b_0_720"/>
          <p:cNvSpPr txBox="1"/>
          <p:nvPr/>
        </p:nvSpPr>
        <p:spPr>
          <a:xfrm rot="-498373">
            <a:off x="3283403" y="1664214"/>
            <a:ext cx="2539742" cy="138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High Quality IEPs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comprehensive PLAAFP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thorough PWN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SMART Goals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Services for SDI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3" name="Google Shape;573;g2df0e2ffc6b_0_720" descr="pic of High Leverage Practices in Special Education handboo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36332">
            <a:off x="7321358" y="1728635"/>
            <a:ext cx="1430433" cy="1851703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g2df0e2ffc6b_0_720"/>
          <p:cNvSpPr txBox="1"/>
          <p:nvPr/>
        </p:nvSpPr>
        <p:spPr>
          <a:xfrm rot="-821">
            <a:off x="5919856" y="1937510"/>
            <a:ext cx="1256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EBPs</a:t>
            </a:r>
            <a:endParaRPr sz="18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&amp;</a:t>
            </a:r>
            <a:endParaRPr sz="18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HLPs</a:t>
            </a:r>
            <a:endParaRPr sz="18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5" name="Google Shape;575;g2df0e2ffc6b_0_720" descr="heart graphic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5700" y="3502925"/>
            <a:ext cx="682766" cy="10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2df0e2ffc6b_0_720"/>
          <p:cNvSpPr txBox="1"/>
          <p:nvPr/>
        </p:nvSpPr>
        <p:spPr>
          <a:xfrm rot="-498373">
            <a:off x="-35192" y="3824678"/>
            <a:ext cx="2539742" cy="98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Personal Wellness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Time Management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Calendar tools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Char char="●"/>
            </a:pPr>
            <a:r>
              <a:rPr lang="en-US" sz="13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Data collection tools</a:t>
            </a:r>
            <a:endParaRPr sz="1300" b="1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7" name="Google Shape;577;g2df0e2ffc6b_0_720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8260"/>
              <a:buNone/>
            </a:pPr>
            <a:r>
              <a:rPr lang="en-US" sz="5111" b="1"/>
              <a:t>CCC Grant: What</a:t>
            </a:r>
            <a:endParaRPr sz="5111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5 Days of Professional Learning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g2df0e2ffc6b_0_739" descr="picture of Hanover Research brief article on 4 Strategies to Increase Teacher Reten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50" y="1825525"/>
            <a:ext cx="8165901" cy="384976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2df0e2ffc6b_0_739"/>
          <p:cNvSpPr txBox="1">
            <a:spLocks noGrp="1"/>
          </p:cNvSpPr>
          <p:nvPr>
            <p:ph type="body" idx="1"/>
          </p:nvPr>
        </p:nvSpPr>
        <p:spPr>
          <a:xfrm>
            <a:off x="3962800" y="5100000"/>
            <a:ext cx="5181300" cy="17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Support teacher wellbeing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Promote teacher engagement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Create a supportive school climate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Monitor teacher retention and attrition</a:t>
            </a:r>
            <a:endParaRPr sz="2600"/>
          </a:p>
        </p:txBody>
      </p:sp>
      <p:sp>
        <p:nvSpPr>
          <p:cNvPr id="585" name="Google Shape;585;g2df0e2ffc6b_0_739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238"/>
              <a:buNone/>
            </a:pPr>
            <a:r>
              <a:rPr lang="en-US" sz="4200" b="1"/>
              <a:t>Leadership Matters</a:t>
            </a:r>
            <a:endParaRPr sz="42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3"/>
              <a:buFont typeface="Arial"/>
              <a:buNone/>
            </a:pPr>
            <a:r>
              <a:rPr lang="en-US"/>
              <a:t>Administrative Academy</a:t>
            </a:r>
            <a:endParaRPr sz="42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df0e2ffc6b_0_746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 b="1"/>
              <a:t>Systems = People</a:t>
            </a:r>
            <a:endParaRPr sz="4200" b="1"/>
          </a:p>
        </p:txBody>
      </p:sp>
      <p:sp>
        <p:nvSpPr>
          <p:cNvPr id="592" name="Google Shape;592;g2df0e2ffc6b_0_746" descr="green circle behind the word Systems"/>
          <p:cNvSpPr/>
          <p:nvPr/>
        </p:nvSpPr>
        <p:spPr>
          <a:xfrm>
            <a:off x="426050" y="1580225"/>
            <a:ext cx="2004600" cy="19203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2df0e2ffc6b_0_746"/>
          <p:cNvSpPr txBox="1"/>
          <p:nvPr/>
        </p:nvSpPr>
        <p:spPr>
          <a:xfrm>
            <a:off x="3488875" y="1488250"/>
            <a:ext cx="44016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organization - teachers, administrators, parents, students, community members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2df0e2ffc6b_0_746"/>
          <p:cNvSpPr txBox="1"/>
          <p:nvPr/>
        </p:nvSpPr>
        <p:spPr>
          <a:xfrm>
            <a:off x="308050" y="4135175"/>
            <a:ext cx="35835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TEAMING: Who on your team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most impact on teacher retention?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knows the most about PD scheduling?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provide the communication loops?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g2df0e2ffc6b_0_746"/>
          <p:cNvSpPr txBox="1"/>
          <p:nvPr/>
        </p:nvSpPr>
        <p:spPr>
          <a:xfrm>
            <a:off x="718850" y="2239625"/>
            <a:ext cx="1419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g2df0e2ffc6b_0_746"/>
          <p:cNvSpPr txBox="1"/>
          <p:nvPr/>
        </p:nvSpPr>
        <p:spPr>
          <a:xfrm>
            <a:off x="4976825" y="4135222"/>
            <a:ext cx="3815700" cy="22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OF PROCESS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collects teacher performance data?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authority to move resources?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2df0e2ffc6b_0_746" descr="picture of thought cloud bubble"/>
          <p:cNvSpPr/>
          <p:nvPr/>
        </p:nvSpPr>
        <p:spPr>
          <a:xfrm>
            <a:off x="2876675" y="2744175"/>
            <a:ext cx="4401648" cy="136965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df0e2ffc6b_0_746"/>
          <p:cNvSpPr txBox="1"/>
          <p:nvPr/>
        </p:nvSpPr>
        <p:spPr>
          <a:xfrm>
            <a:off x="3488875" y="2892750"/>
            <a:ext cx="35835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Ponder! Who in your organization touches teachers first?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df0e2ffc6b_0_610" descr="dark blue oval"/>
          <p:cNvSpPr/>
          <p:nvPr/>
        </p:nvSpPr>
        <p:spPr>
          <a:xfrm>
            <a:off x="5496275" y="1654963"/>
            <a:ext cx="2973300" cy="1845900"/>
          </a:xfrm>
          <a:prstGeom prst="ellipse">
            <a:avLst/>
          </a:prstGeom>
          <a:solidFill>
            <a:srgbClr val="00336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df0e2ffc6b_0_610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100" b="1">
                <a:highlight>
                  <a:srgbClr val="00336A"/>
                </a:highlight>
              </a:rPr>
              <a:t>Acknowledgement</a:t>
            </a:r>
            <a:endParaRPr sz="4100" b="1">
              <a:highlight>
                <a:srgbClr val="00336A"/>
              </a:highlight>
            </a:endParaRPr>
          </a:p>
        </p:txBody>
      </p:sp>
      <p:pic>
        <p:nvPicPr>
          <p:cNvPr id="430" name="Google Shape;430;g2df0e2ffc6b_0_610" descr="Empower: a strategic plan for the future of Chesapeake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475675"/>
            <a:ext cx="4868650" cy="20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df0e2ffc6b_0_6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025" y="3688106"/>
            <a:ext cx="28384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df0e2ffc6b_0_610" descr="logo for Chesapeake Public Schoo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1450" y="1962312"/>
            <a:ext cx="2087029" cy="123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D5F536-1E4C-29A5-7765-A03B6775089A}"/>
              </a:ext>
            </a:extLst>
          </p:cNvPr>
          <p:cNvSpPr txBox="1"/>
          <p:nvPr/>
        </p:nvSpPr>
        <p:spPr>
          <a:xfrm>
            <a:off x="161925" y="4507256"/>
            <a:ext cx="8753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exemplary teaching and learning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Recruit, retain, and support our valued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 safe and supportive learning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Engage, inform, and collaborate with the community to support our mission.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e132c2f77a_0_0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00" cy="6576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75"/>
              <a:buNone/>
            </a:pPr>
            <a:r>
              <a:rPr lang="en-US" sz="2600"/>
              <a:t>Examples of Logic </a:t>
            </a:r>
            <a:endParaRPr sz="2600"/>
          </a:p>
        </p:txBody>
      </p:sp>
      <p:sp>
        <p:nvSpPr>
          <p:cNvPr id="605" name="Google Shape;605;g2e132c2f77a_0_0"/>
          <p:cNvSpPr txBox="1">
            <a:spLocks noGrp="1"/>
          </p:cNvSpPr>
          <p:nvPr>
            <p:ph type="title"/>
          </p:nvPr>
        </p:nvSpPr>
        <p:spPr>
          <a:xfrm>
            <a:off x="457200" y="250508"/>
            <a:ext cx="82296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 b="1"/>
              <a:t>Same Logic- Different Supports</a:t>
            </a:r>
            <a:endParaRPr sz="2800" b="1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 b="1"/>
              <a:t>for</a:t>
            </a:r>
            <a:endParaRPr sz="2800" b="1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 b="1"/>
              <a:t>Mental Health Providers</a:t>
            </a:r>
            <a:endParaRPr sz="2800" b="1"/>
          </a:p>
        </p:txBody>
      </p:sp>
      <p:sp>
        <p:nvSpPr>
          <p:cNvPr id="606" name="Google Shape;606;g2e132c2f77a_0_0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900"/>
          </a:xfrm>
          <a:prstGeom prst="rect">
            <a:avLst/>
          </a:prstGeom>
          <a:solidFill>
            <a:srgbClr val="003369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75"/>
              <a:buNone/>
            </a:pPr>
            <a:r>
              <a:rPr lang="en-US" sz="2600"/>
              <a:t>Examples of Supports</a:t>
            </a:r>
            <a:endParaRPr sz="2600"/>
          </a:p>
        </p:txBody>
      </p:sp>
      <p:sp>
        <p:nvSpPr>
          <p:cNvPr id="607" name="Google Shape;607;g2e132c2f77a_0_0"/>
          <p:cNvSpPr txBox="1">
            <a:spLocks noGrp="1"/>
          </p:cNvSpPr>
          <p:nvPr>
            <p:ph type="body" idx="4"/>
          </p:nvPr>
        </p:nvSpPr>
        <p:spPr>
          <a:xfrm>
            <a:off x="4919775" y="2548600"/>
            <a:ext cx="41391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❏"/>
            </a:pPr>
            <a:r>
              <a:rPr lang="en-US" sz="2600" b="1"/>
              <a:t>Stipends for professional organizations</a:t>
            </a:r>
            <a:endParaRPr sz="2600"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❏"/>
            </a:pPr>
            <a:r>
              <a:rPr lang="en-US" sz="2600" b="1"/>
              <a:t>Scheduled time for inclusion in school meetings</a:t>
            </a:r>
            <a:endParaRPr sz="2600"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 sz="2600" b="1"/>
              <a:t>Re-allocation of duties to provide direct access to students</a:t>
            </a:r>
            <a:endParaRPr sz="2600"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 sz="2600" b="1"/>
              <a:t>Training and coaching for SEL supports</a:t>
            </a:r>
            <a:endParaRPr sz="26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 b="1">
              <a:solidFill>
                <a:schemeClr val="accent6"/>
              </a:solidFill>
            </a:endParaRPr>
          </a:p>
        </p:txBody>
      </p:sp>
      <p:sp>
        <p:nvSpPr>
          <p:cNvPr id="608" name="Google Shape;608;g2e132c2f77a_0_0"/>
          <p:cNvSpPr txBox="1"/>
          <p:nvPr/>
        </p:nvSpPr>
        <p:spPr>
          <a:xfrm>
            <a:off x="166450" y="2414550"/>
            <a:ext cx="46077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Data Informed Decision Making with relevant data sets/dashboard</a:t>
            </a:r>
            <a:endParaRPr sz="2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Defined Tiered Supports (Resource Mapping)</a:t>
            </a:r>
            <a:endParaRPr sz="2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Practices to promote a safe, inclusive work environment</a:t>
            </a:r>
            <a:endParaRPr sz="2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Administrative Support</a:t>
            </a:r>
            <a:endParaRPr sz="2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Professional Learning</a:t>
            </a:r>
            <a:endParaRPr sz="2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Teaming</a:t>
            </a:r>
            <a:endParaRPr sz="2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Calibri"/>
              <a:buChar char="❏"/>
            </a:pPr>
            <a:r>
              <a:rPr lang="en-US" sz="2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Communication Plan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df0e2ffc6b_0_76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2882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240" b="1"/>
              <a:t>Commitment to ACTION:</a:t>
            </a:r>
            <a:endParaRPr sz="424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240" b="1"/>
              <a:t>What WILL you do?</a:t>
            </a:r>
            <a:endParaRPr sz="4240" b="1"/>
          </a:p>
        </p:txBody>
      </p:sp>
      <p:sp>
        <p:nvSpPr>
          <p:cNvPr id="616" name="Google Shape;616;g2df0e2ffc6b_0_765" descr="pic of thought cloud bubble"/>
          <p:cNvSpPr/>
          <p:nvPr/>
        </p:nvSpPr>
        <p:spPr>
          <a:xfrm>
            <a:off x="930800" y="1603925"/>
            <a:ext cx="7559400" cy="4248900"/>
          </a:xfrm>
          <a:prstGeom prst="cloudCallout">
            <a:avLst>
              <a:gd name="adj1" fmla="val -20123"/>
              <a:gd name="adj2" fmla="val 6092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2df0e2ffc6b_0_765"/>
          <p:cNvSpPr txBox="1"/>
          <p:nvPr/>
        </p:nvSpPr>
        <p:spPr>
          <a:xfrm>
            <a:off x="1260850" y="2160950"/>
            <a:ext cx="6775500" cy="3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Waterfall</a:t>
            </a:r>
            <a:endParaRPr sz="3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Chat</a:t>
            </a:r>
            <a:endParaRPr sz="3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Please type your response</a:t>
            </a:r>
            <a:endParaRPr sz="26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into the chat, but please </a:t>
            </a:r>
            <a:endParaRPr sz="26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 NOT hit return </a:t>
            </a:r>
            <a:endParaRPr sz="26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until requested</a:t>
            </a:r>
            <a:endParaRPr sz="26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df0e2ffc6b_0_772"/>
          <p:cNvSpPr txBox="1">
            <a:spLocks noGrp="1"/>
          </p:cNvSpPr>
          <p:nvPr>
            <p:ph type="body" idx="1"/>
          </p:nvPr>
        </p:nvSpPr>
        <p:spPr>
          <a:xfrm>
            <a:off x="166775" y="1613750"/>
            <a:ext cx="8748600" cy="4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900" b="1">
                <a:solidFill>
                  <a:srgbClr val="0000FF"/>
                </a:solidFill>
              </a:rPr>
              <a:t>We’re hopeful!</a:t>
            </a:r>
            <a:endParaRPr sz="39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9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900" b="1"/>
              <a:t>93% of Cohort 1 returned this year</a:t>
            </a:r>
            <a:endParaRPr sz="3900" b="1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900" b="1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900" b="1"/>
              <a:t>Things look promising for Cohort 2</a:t>
            </a:r>
            <a:endParaRPr sz="3900" b="1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900" b="1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900" b="1">
                <a:solidFill>
                  <a:srgbClr val="0000FF"/>
                </a:solidFill>
              </a:rPr>
              <a:t>What are YOU hopeful about?</a:t>
            </a:r>
            <a:endParaRPr sz="39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24" name="Google Shape;624;g2df0e2ffc6b_0_772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200" b="1"/>
              <a:t>Optimistic Closure!</a:t>
            </a:r>
            <a:endParaRPr sz="4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132c2f77a_3_0"/>
          <p:cNvSpPr txBox="1">
            <a:spLocks noGrp="1"/>
          </p:cNvSpPr>
          <p:nvPr>
            <p:ph type="body" idx="1"/>
          </p:nvPr>
        </p:nvSpPr>
        <p:spPr>
          <a:xfrm>
            <a:off x="310150" y="1371600"/>
            <a:ext cx="8605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100" dirty="0"/>
              <a:t>School-Based Mental Health 2 Grant (VDOE)</a:t>
            </a:r>
            <a:endParaRPr sz="3100"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2700" dirty="0"/>
              <a:t>Focused on the recruitment and retention of school-based mental health providers:  counselors, psychologists, social     workers</a:t>
            </a: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2700" dirty="0"/>
              <a:t>Participating Divisions:  Amelia, Fredericksburg, New Kent, Portsmouth, Prince George, Roanoke, Salem, Scott</a:t>
            </a:r>
            <a:endParaRPr sz="2700" dirty="0"/>
          </a:p>
        </p:txBody>
      </p:sp>
      <p:sp>
        <p:nvSpPr>
          <p:cNvPr id="440" name="Google Shape;440;g2e132c2f77a_3_0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100" b="1"/>
              <a:t>More Thanks</a:t>
            </a:r>
            <a:endParaRPr sz="4100" b="1"/>
          </a:p>
        </p:txBody>
      </p:sp>
      <p:pic>
        <p:nvPicPr>
          <p:cNvPr id="441" name="Google Shape;441;g2e132c2f77a_3_0" descr="logo for School Based Mental Health Grant Creating Capacity for Change Collab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05925"/>
            <a:ext cx="2360175" cy="18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df0e2ffc6b_0_620"/>
          <p:cNvSpPr txBox="1">
            <a:spLocks noGrp="1"/>
          </p:cNvSpPr>
          <p:nvPr>
            <p:ph type="body" idx="1"/>
          </p:nvPr>
        </p:nvSpPr>
        <p:spPr>
          <a:xfrm>
            <a:off x="109125" y="1635450"/>
            <a:ext cx="88761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0000"/>
              <a:buNone/>
            </a:pPr>
            <a:r>
              <a:rPr lang="en-US" sz="3600" b="1">
                <a:solidFill>
                  <a:srgbClr val="44474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Learning Intentions:</a:t>
            </a:r>
            <a:endParaRPr sz="3600" b="1">
              <a:solidFill>
                <a:srgbClr val="44474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0000"/>
              <a:buNone/>
            </a:pPr>
            <a:endParaRPr sz="3600" i="1">
              <a:solidFill>
                <a:srgbClr val="44474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0000"/>
              <a:buNone/>
            </a:pPr>
            <a:endParaRPr sz="3600" i="1">
              <a:solidFill>
                <a:srgbClr val="44474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4419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746"/>
              </a:buClr>
              <a:buSzPct val="100000"/>
              <a:buFont typeface="Calibri"/>
              <a:buChar char="•"/>
            </a:pPr>
            <a:r>
              <a:rPr lang="en-US" sz="5375" b="1" i="1">
                <a:solidFill>
                  <a:srgbClr val="444746"/>
                </a:solidFill>
                <a:highlight>
                  <a:schemeClr val="lt1"/>
                </a:highlight>
              </a:rPr>
              <a:t>to utilize the implementation logic to develop and implement a tiered system of support for all employees</a:t>
            </a:r>
            <a:endParaRPr sz="5375" b="1" i="1">
              <a:solidFill>
                <a:srgbClr val="44474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3581"/>
              <a:buNone/>
            </a:pPr>
            <a:endParaRPr sz="5375" b="1" i="1">
              <a:solidFill>
                <a:srgbClr val="444746"/>
              </a:solidFill>
              <a:highlight>
                <a:schemeClr val="lt1"/>
              </a:highlight>
            </a:endParaRPr>
          </a:p>
          <a:p>
            <a:pPr marL="914400" lvl="0" indent="-4419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746"/>
              </a:buClr>
              <a:buSzPct val="100000"/>
              <a:buFont typeface="Calibri"/>
              <a:buChar char="•"/>
            </a:pPr>
            <a:r>
              <a:rPr lang="en-US" sz="5375" b="1" i="1">
                <a:solidFill>
                  <a:srgbClr val="444746"/>
                </a:solidFill>
                <a:highlight>
                  <a:schemeClr val="lt1"/>
                </a:highlight>
              </a:rPr>
              <a:t>to increase knowledge around practices that increase employee retention  </a:t>
            </a:r>
            <a:endParaRPr sz="5375" b="1" i="1">
              <a:solidFill>
                <a:srgbClr val="444746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9999"/>
              <a:buNone/>
            </a:pPr>
            <a:endParaRPr sz="3600" i="1">
              <a:solidFill>
                <a:srgbClr val="44474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0000"/>
              <a:buNone/>
            </a:pPr>
            <a:endParaRPr sz="3600">
              <a:solidFill>
                <a:srgbClr val="44474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g2df0e2ffc6b_0_620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100" b="1"/>
              <a:t>Practices to Increase </a:t>
            </a:r>
            <a:endParaRPr sz="41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100" b="1"/>
              <a:t>Employee Retention</a:t>
            </a:r>
            <a:endParaRPr sz="4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df0e2ffc6b_0_626"/>
          <p:cNvSpPr txBox="1">
            <a:spLocks noGrp="1"/>
          </p:cNvSpPr>
          <p:nvPr>
            <p:ph type="title"/>
          </p:nvPr>
        </p:nvSpPr>
        <p:spPr>
          <a:xfrm>
            <a:off x="137325" y="144075"/>
            <a:ext cx="8867400" cy="1227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 b="1"/>
              <a:t>Community Agreements</a:t>
            </a:r>
            <a:endParaRPr sz="4200" b="1"/>
          </a:p>
        </p:txBody>
      </p:sp>
      <p:graphicFrame>
        <p:nvGraphicFramePr>
          <p:cNvPr id="455" name="Google Shape;455;g2df0e2ffc6b_0_626"/>
          <p:cNvGraphicFramePr/>
          <p:nvPr/>
        </p:nvGraphicFramePr>
        <p:xfrm>
          <a:off x="68650" y="1413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{D20F38C7-0D7C-4BF5-92BB-049AD987C7C7}</a:tableStyleId>
              </a:tblPr>
              <a:tblGrid>
                <a:gridCol w="232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Responsible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Take care of your needs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Share questions with the group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Respectful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Listen to others attentively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Please silence cell phones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Engaged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Participate in activities/discussions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Leave video on as much as possible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6096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Verdana"/>
                        <a:buChar char="●"/>
                      </a:pPr>
                      <a:r>
                        <a:rPr lang="en-US" sz="26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Share your expertise, information and ideas</a:t>
                      </a: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df0e2ffc6b_0_632"/>
          <p:cNvSpPr txBox="1">
            <a:spLocks noGrp="1"/>
          </p:cNvSpPr>
          <p:nvPr>
            <p:ph type="body" idx="1"/>
          </p:nvPr>
        </p:nvSpPr>
        <p:spPr>
          <a:xfrm>
            <a:off x="228600" y="2697075"/>
            <a:ext cx="8790900" cy="4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924" b="1" i="1" dirty="0">
                <a:latin typeface="Verdana"/>
                <a:ea typeface="Verdana"/>
                <a:cs typeface="Verdana"/>
                <a:sym typeface="Verdana"/>
              </a:rPr>
              <a:t>Why do you stay?</a:t>
            </a:r>
            <a:endParaRPr sz="3924" b="1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924" b="1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924" b="1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924" b="1" i="1" dirty="0">
                <a:latin typeface="Verdana"/>
                <a:ea typeface="Verdana"/>
                <a:cs typeface="Verdana"/>
                <a:sym typeface="Verdana"/>
              </a:rPr>
              <a:t>ONE or TWO words</a:t>
            </a:r>
            <a:endParaRPr sz="3924" b="1" i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endParaRPr sz="2400" dirty="0"/>
          </a:p>
        </p:txBody>
      </p:sp>
      <p:sp>
        <p:nvSpPr>
          <p:cNvPr id="462" name="Google Shape;462;g2df0e2ffc6b_0_632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/>
              <a:t>Inclusive Opener</a:t>
            </a:r>
            <a:endParaRPr sz="4000" b="1"/>
          </a:p>
        </p:txBody>
      </p:sp>
      <p:sp>
        <p:nvSpPr>
          <p:cNvPr id="463" name="Google Shape;463;g2df0e2ffc6b_0_6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600" y="1655475"/>
            <a:ext cx="8219340" cy="4785048"/>
          </a:xfrm>
          <a:prstGeom prst="cloud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df0e2ffc6b_0_639"/>
          <p:cNvSpPr txBox="1">
            <a:spLocks noGrp="1"/>
          </p:cNvSpPr>
          <p:nvPr>
            <p:ph type="body" idx="1"/>
          </p:nvPr>
        </p:nvSpPr>
        <p:spPr>
          <a:xfrm>
            <a:off x="228600" y="1717375"/>
            <a:ext cx="8790900" cy="50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924" b="1" i="1">
                <a:latin typeface="Verdana"/>
                <a:ea typeface="Verdana"/>
                <a:cs typeface="Verdana"/>
                <a:sym typeface="Verdana"/>
              </a:rPr>
              <a:t>Why do you think educators are leaving?</a:t>
            </a:r>
            <a:r>
              <a:rPr lang="en-US" sz="3924" b="1">
                <a:latin typeface="Verdana"/>
                <a:ea typeface="Verdana"/>
                <a:cs typeface="Verdana"/>
                <a:sym typeface="Verdana"/>
              </a:rPr>
              <a:t> </a:t>
            </a:r>
            <a:endParaRPr sz="3924" b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latin typeface="Verdana"/>
                <a:ea typeface="Verdana"/>
                <a:cs typeface="Verdana"/>
                <a:sym typeface="Verdana"/>
              </a:rPr>
              <a:t>Individually</a:t>
            </a: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, write down the top 2 or 3 reasons you think teachers are leaving the field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endParaRPr sz="2400"/>
          </a:p>
        </p:txBody>
      </p:sp>
      <p:sp>
        <p:nvSpPr>
          <p:cNvPr id="470" name="Google Shape;470;g2df0e2ffc6b_0_639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/>
              <a:t>Idea Share</a:t>
            </a:r>
            <a:endParaRPr sz="4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f0e2ffc6b_0_645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200" b="1"/>
              <a:t>POLL</a:t>
            </a:r>
            <a:endParaRPr sz="4200" b="1"/>
          </a:p>
        </p:txBody>
      </p:sp>
      <p:sp>
        <p:nvSpPr>
          <p:cNvPr id="477" name="Google Shape;477;g2df0e2ffc6b_0_645"/>
          <p:cNvSpPr txBox="1">
            <a:spLocks noGrp="1"/>
          </p:cNvSpPr>
          <p:nvPr>
            <p:ph type="body" idx="1"/>
          </p:nvPr>
        </p:nvSpPr>
        <p:spPr>
          <a:xfrm>
            <a:off x="662675" y="1607350"/>
            <a:ext cx="7909800" cy="5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40600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Administrative support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Atmosphere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Salary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Student behavior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Material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Personal issues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Facilities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Student skill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AutoNum type="arabicPeriod"/>
            </a:pPr>
            <a:r>
              <a:rPr lang="en-US" sz="5880">
                <a:latin typeface="Verdana"/>
                <a:ea typeface="Verdana"/>
                <a:cs typeface="Verdana"/>
                <a:sym typeface="Verdana"/>
              </a:rPr>
              <a:t>Student background</a:t>
            </a:r>
            <a:endParaRPr sz="588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2663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7693"/>
              <a:buNone/>
            </a:pPr>
            <a:endParaRPr sz="1991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7693"/>
              <a:buNone/>
            </a:pPr>
            <a:r>
              <a:rPr lang="en-US" sz="1991" i="1">
                <a:latin typeface="Verdana"/>
                <a:ea typeface="Verdana"/>
                <a:cs typeface="Verdana"/>
                <a:sym typeface="Verdana"/>
              </a:rPr>
              <a:t>“How to Retain Special Education Teachers” </a:t>
            </a:r>
            <a:r>
              <a:rPr lang="en-US" sz="1991" i="1" u="sng">
                <a:latin typeface="Verdana"/>
                <a:ea typeface="Verdana"/>
                <a:cs typeface="Verdana"/>
                <a:sym typeface="Verdana"/>
              </a:rPr>
              <a:t>Principal</a:t>
            </a:r>
            <a:r>
              <a:rPr lang="en-US" sz="1991" i="1">
                <a:latin typeface="Verdana"/>
                <a:ea typeface="Verdana"/>
                <a:cs typeface="Verdana"/>
                <a:sym typeface="Verdana"/>
              </a:rPr>
              <a:t>, November/December 2008,  </a:t>
            </a:r>
            <a:endParaRPr sz="1991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7693"/>
              <a:buNone/>
            </a:pPr>
            <a:r>
              <a:rPr lang="en-US" sz="1991" i="1">
                <a:latin typeface="Verdana"/>
                <a:ea typeface="Verdana"/>
                <a:cs typeface="Verdana"/>
                <a:sym typeface="Verdana"/>
              </a:rPr>
              <a:t>National Association of Elementary Principals</a:t>
            </a:r>
            <a:endParaRPr sz="1991" i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g2df0e2ffc6b_0_6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0325" y="3044350"/>
            <a:ext cx="2076000" cy="1717200"/>
          </a:xfrm>
          <a:prstGeom prst="teardrop">
            <a:avLst>
              <a:gd name="adj" fmla="val 100000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f0e2ffc6b_0_65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596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Font typeface="Arial"/>
              <a:buNone/>
            </a:pPr>
            <a:r>
              <a:rPr lang="en-US" sz="4200" b="1"/>
              <a:t>Investing in </a:t>
            </a:r>
            <a:br>
              <a:rPr lang="en-US" sz="4200" b="1"/>
            </a:br>
            <a:r>
              <a:rPr lang="en-US" sz="4200" b="1"/>
              <a:t>Retaining Teachers NOW-TODAY</a:t>
            </a:r>
            <a:endParaRPr sz="4200" b="1"/>
          </a:p>
        </p:txBody>
      </p:sp>
      <p:sp>
        <p:nvSpPr>
          <p:cNvPr id="485" name="Google Shape;485;g2df0e2ffc6b_0_651"/>
          <p:cNvSpPr txBox="1">
            <a:spLocks noGrp="1"/>
          </p:cNvSpPr>
          <p:nvPr>
            <p:ph type="body" idx="1"/>
          </p:nvPr>
        </p:nvSpPr>
        <p:spPr>
          <a:xfrm>
            <a:off x="278350" y="1432500"/>
            <a:ext cx="8556600" cy="51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80" b="1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8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80" b="1">
                <a:latin typeface="Verdana"/>
                <a:ea typeface="Verdana"/>
                <a:cs typeface="Verdana"/>
                <a:sym typeface="Verdana"/>
              </a:rPr>
              <a:t>THERE IS AN URGENCY</a:t>
            </a:r>
            <a:endParaRPr sz="228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8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80">
                <a:latin typeface="Verdana"/>
                <a:ea typeface="Verdana"/>
                <a:cs typeface="Verdana"/>
                <a:sym typeface="Verdana"/>
              </a:rPr>
              <a:t>Investing in teachers, and providing tiered </a:t>
            </a:r>
            <a:r>
              <a:rPr lang="en-US" sz="2280" b="1">
                <a:latin typeface="Verdana"/>
                <a:ea typeface="Verdana"/>
                <a:cs typeface="Verdana"/>
                <a:sym typeface="Verdana"/>
              </a:rPr>
              <a:t>SYSTEMS </a:t>
            </a:r>
            <a:r>
              <a:rPr lang="en-US" sz="2280">
                <a:latin typeface="Verdana"/>
                <a:ea typeface="Verdana"/>
                <a:cs typeface="Verdana"/>
                <a:sym typeface="Verdana"/>
              </a:rPr>
              <a:t>of supports to teachers, to schools, to principals will assist in retaining our best teachers and keeping others from retiring early!  </a:t>
            </a:r>
            <a:endParaRPr sz="228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5"/>
              <a:buNone/>
            </a:pPr>
            <a:endParaRPr sz="1991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5"/>
              <a:buNone/>
            </a:pPr>
            <a:endParaRPr sz="1991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5"/>
              <a:buNone/>
            </a:pPr>
            <a:r>
              <a:rPr lang="en-US" sz="2400" b="1" i="1">
                <a:latin typeface="Verdana"/>
                <a:ea typeface="Verdana"/>
                <a:cs typeface="Verdana"/>
                <a:sym typeface="Verdana"/>
              </a:rPr>
              <a:t>If you can predict it, you can prevent it</a:t>
            </a:r>
            <a:endParaRPr sz="2400" b="1" i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On-screen Show (4:3)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Fira Sans Medium</vt:lpstr>
      <vt:lpstr>Calibri</vt:lpstr>
      <vt:lpstr>Verdana</vt:lpstr>
      <vt:lpstr>Quattrocento Sans</vt:lpstr>
      <vt:lpstr>Noto Sans</vt:lpstr>
      <vt:lpstr>Rockwell</vt:lpstr>
      <vt:lpstr>Content Slides</vt:lpstr>
      <vt:lpstr>Office Theme</vt:lpstr>
      <vt:lpstr>Practices to Increase Teacher Retention</vt:lpstr>
      <vt:lpstr>Acknowledgement</vt:lpstr>
      <vt:lpstr>More Thanks</vt:lpstr>
      <vt:lpstr>Practices to Increase  Employee Retention</vt:lpstr>
      <vt:lpstr>Community Agreements</vt:lpstr>
      <vt:lpstr>Inclusive Opener</vt:lpstr>
      <vt:lpstr>Idea Share</vt:lpstr>
      <vt:lpstr>POLL</vt:lpstr>
      <vt:lpstr>Investing in  Retaining Teachers NOW-TODAY</vt:lpstr>
      <vt:lpstr>MTSS Implementation Logic</vt:lpstr>
      <vt:lpstr> Decide what Data to collect</vt:lpstr>
      <vt:lpstr>Respond to the Data</vt:lpstr>
      <vt:lpstr>Define Barriers Precisely with DATA</vt:lpstr>
      <vt:lpstr>Practices</vt:lpstr>
      <vt:lpstr>Resource Map</vt:lpstr>
      <vt:lpstr>Supporting ALL Teachers, Admin, Staff</vt:lpstr>
      <vt:lpstr>CCC Grant: What 5 Days of Professional Learning</vt:lpstr>
      <vt:lpstr>Leadership Matters Administrative Academy</vt:lpstr>
      <vt:lpstr>Systems = People</vt:lpstr>
      <vt:lpstr>Same Logic- Different Supports for Mental Health Providers</vt:lpstr>
      <vt:lpstr>Commitment to ACTION: What WILL you do?</vt:lpstr>
      <vt:lpstr>Optimistic Closure!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 Dupre</dc:creator>
  <cp:lastModifiedBy>Ryan McElhaney</cp:lastModifiedBy>
  <cp:revision>1</cp:revision>
  <dcterms:modified xsi:type="dcterms:W3CDTF">2024-06-11T20:35:15Z</dcterms:modified>
</cp:coreProperties>
</file>