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 id="2147483677" r:id="rId3"/>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9144000" cy="6858000" type="screen4x3"/>
  <p:notesSz cx="6858000" cy="9144000"/>
  <p:embeddedFontLst>
    <p:embeddedFont>
      <p:font typeface="Quattrocento Sans" panose="020B0502050000020003" pitchFamily="34" charset="0"/>
      <p:regular r:id="rId42"/>
      <p:bold r:id="rId43"/>
      <p:italic r:id="rId44"/>
      <p:boldItalic r:id="rId45"/>
    </p:embeddedFont>
    <p:embeddedFont>
      <p:font typeface="Raleway" pitchFamily="2" charset="0"/>
      <p:regular r:id="rId46"/>
      <p:bold r:id="rId47"/>
      <p:italic r:id="rId48"/>
      <p:boldItalic r:id="rId49"/>
    </p:embeddedFont>
    <p:embeddedFont>
      <p:font typeface="Ubuntu" panose="020B0504030602030204" pitchFamily="34" charset="0"/>
      <p:regular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ghzfVe+owwMT2v38r62CZvwtfc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08F21B-29A6-4253-9506-BF50375F6AB7}">
  <a:tblStyle styleId="{3D08F21B-29A6-4253-9506-BF50375F6A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188" y="10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inyurl.com/InternalizingSor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httcnetwork.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mi.org/wp-content/uploads/2023/08/Mental-Health-Facts-for-African-Americans.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1000"/>
              </a:spcBef>
              <a:spcAft>
                <a:spcPts val="0"/>
              </a:spcAft>
              <a:buSzPts val="1400"/>
              <a:buNone/>
            </a:pPr>
            <a:endParaRPr/>
          </a:p>
        </p:txBody>
      </p:sp>
      <p:sp>
        <p:nvSpPr>
          <p:cNvPr id="366" name="Google Shape;36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c81aec2720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1000"/>
              </a:spcBef>
              <a:spcAft>
                <a:spcPts val="0"/>
              </a:spcAft>
              <a:buSzPts val="1400"/>
              <a:buNone/>
            </a:pPr>
            <a:endParaRPr/>
          </a:p>
        </p:txBody>
      </p:sp>
      <p:sp>
        <p:nvSpPr>
          <p:cNvPr id="374" name="Google Shape;374;g2c81aec2720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d1af562ff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d1af562ff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Clr>
                <a:schemeClr val="dk1"/>
              </a:buClr>
              <a:buSzPts val="935"/>
              <a:buFont typeface="Arial"/>
              <a:buNone/>
            </a:pPr>
            <a:r>
              <a:rPr lang="en-US" sz="1500"/>
              <a:t>Activity Chat box:</a:t>
            </a:r>
            <a:r>
              <a:rPr lang="en-US"/>
              <a:t>  </a:t>
            </a:r>
            <a:r>
              <a:rPr lang="en-US" sz="2080" b="1" u="sng">
                <a:solidFill>
                  <a:schemeClr val="hlink"/>
                </a:solidFill>
                <a:hlinkClick r:id="rId3"/>
              </a:rPr>
              <a:t>https://tinyurl.com/InternalizingSort</a:t>
            </a:r>
            <a:r>
              <a:rPr lang="en-US" sz="2080" b="1"/>
              <a:t>  </a:t>
            </a:r>
            <a:endParaRPr/>
          </a:p>
        </p:txBody>
      </p:sp>
      <p:sp>
        <p:nvSpPr>
          <p:cNvPr id="387" name="Google Shape;387;g2d1af562ff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cfd6d0d2ec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04800" algn="l" rtl="0">
              <a:lnSpc>
                <a:spcPct val="90000"/>
              </a:lnSpc>
              <a:spcBef>
                <a:spcPts val="1000"/>
              </a:spcBef>
              <a:spcAft>
                <a:spcPts val="0"/>
              </a:spcAft>
              <a:buClr>
                <a:schemeClr val="dk1"/>
              </a:buClr>
              <a:buSzPts val="1200"/>
              <a:buChar char="•"/>
            </a:pPr>
            <a:r>
              <a:rPr lang="en-US"/>
              <a:t>Somatic complaints (e.g. headaches, stomach-aches, fatigue, and irritability</a:t>
            </a:r>
            <a:endParaRPr/>
          </a:p>
          <a:p>
            <a:pPr marL="457200" lvl="0" indent="-304800" algn="l" rtl="0">
              <a:lnSpc>
                <a:spcPct val="90000"/>
              </a:lnSpc>
              <a:spcBef>
                <a:spcPts val="0"/>
              </a:spcBef>
              <a:spcAft>
                <a:spcPts val="0"/>
              </a:spcAft>
              <a:buClr>
                <a:schemeClr val="dk1"/>
              </a:buClr>
              <a:buSzPts val="1200"/>
              <a:buChar char="•"/>
            </a:pPr>
            <a:r>
              <a:rPr lang="en-US"/>
              <a:t>Frequent requests to see the nurse</a:t>
            </a:r>
            <a:endParaRPr/>
          </a:p>
          <a:p>
            <a:pPr marL="457200" lvl="0" indent="-304800" algn="l" rtl="0">
              <a:lnSpc>
                <a:spcPct val="90000"/>
              </a:lnSpc>
              <a:spcBef>
                <a:spcPts val="0"/>
              </a:spcBef>
              <a:spcAft>
                <a:spcPts val="0"/>
              </a:spcAft>
              <a:buClr>
                <a:schemeClr val="dk1"/>
              </a:buClr>
              <a:buSzPts val="1200"/>
              <a:buChar char="•"/>
            </a:pPr>
            <a:r>
              <a:rPr lang="en-US"/>
              <a:t>Excessive worrying or anxiety</a:t>
            </a:r>
            <a:endParaRPr/>
          </a:p>
          <a:p>
            <a:pPr marL="457200" lvl="0" indent="-304800" algn="l" rtl="0">
              <a:lnSpc>
                <a:spcPct val="90000"/>
              </a:lnSpc>
              <a:spcBef>
                <a:spcPts val="0"/>
              </a:spcBef>
              <a:spcAft>
                <a:spcPts val="0"/>
              </a:spcAft>
              <a:buClr>
                <a:schemeClr val="dk1"/>
              </a:buClr>
              <a:buSzPts val="1200"/>
              <a:buChar char="•"/>
            </a:pPr>
            <a:r>
              <a:rPr lang="en-US"/>
              <a:t>Social anxiety (e.g. being in the cafeteria, nervousness in new situations)</a:t>
            </a:r>
            <a:endParaRPr/>
          </a:p>
          <a:p>
            <a:pPr marL="457200" lvl="0" indent="-304800" algn="l" rtl="0">
              <a:lnSpc>
                <a:spcPct val="90000"/>
              </a:lnSpc>
              <a:spcBef>
                <a:spcPts val="0"/>
              </a:spcBef>
              <a:spcAft>
                <a:spcPts val="0"/>
              </a:spcAft>
              <a:buClr>
                <a:schemeClr val="dk1"/>
              </a:buClr>
              <a:buSzPts val="1200"/>
              <a:buChar char="•"/>
            </a:pPr>
            <a:r>
              <a:rPr lang="en-US"/>
              <a:t>Phobias (e.g. fears of storms, loss of confidence after disappointment or rejection)</a:t>
            </a:r>
            <a:endParaRPr/>
          </a:p>
          <a:p>
            <a:pPr marL="457200" lvl="0" indent="-304800" algn="l" rtl="0">
              <a:lnSpc>
                <a:spcPct val="90000"/>
              </a:lnSpc>
              <a:spcBef>
                <a:spcPts val="0"/>
              </a:spcBef>
              <a:spcAft>
                <a:spcPts val="0"/>
              </a:spcAft>
              <a:buClr>
                <a:schemeClr val="dk1"/>
              </a:buClr>
              <a:buSzPts val="1200"/>
              <a:buChar char="•"/>
            </a:pPr>
            <a:r>
              <a:rPr lang="en-US"/>
              <a:t>Test anxiety</a:t>
            </a:r>
            <a:endParaRPr/>
          </a:p>
          <a:p>
            <a:pPr marL="457200" lvl="0" indent="-304800" algn="l" rtl="0">
              <a:lnSpc>
                <a:spcPct val="90000"/>
              </a:lnSpc>
              <a:spcBef>
                <a:spcPts val="0"/>
              </a:spcBef>
              <a:spcAft>
                <a:spcPts val="0"/>
              </a:spcAft>
              <a:buClr>
                <a:schemeClr val="dk1"/>
              </a:buClr>
              <a:buSzPts val="1200"/>
              <a:buChar char="•"/>
            </a:pPr>
            <a:r>
              <a:rPr lang="en-US"/>
              <a:t>Difficulty with personal relationships (starting friendships or social isolation)</a:t>
            </a:r>
            <a:endParaRPr/>
          </a:p>
          <a:p>
            <a:pPr marL="457200" lvl="0" indent="-304800" algn="l" rtl="0">
              <a:lnSpc>
                <a:spcPct val="90000"/>
              </a:lnSpc>
              <a:spcBef>
                <a:spcPts val="0"/>
              </a:spcBef>
              <a:spcAft>
                <a:spcPts val="0"/>
              </a:spcAft>
              <a:buClr>
                <a:schemeClr val="dk1"/>
              </a:buClr>
              <a:buSzPts val="1200"/>
              <a:buChar char="•"/>
            </a:pPr>
            <a:r>
              <a:rPr lang="en-US"/>
              <a:t>Withdrawal from situations that trigger anxiety symptoms</a:t>
            </a:r>
            <a:endParaRPr/>
          </a:p>
          <a:p>
            <a:pPr marL="457200" lvl="0" indent="-304800" algn="l" rtl="0">
              <a:lnSpc>
                <a:spcPct val="90000"/>
              </a:lnSpc>
              <a:spcBef>
                <a:spcPts val="0"/>
              </a:spcBef>
              <a:spcAft>
                <a:spcPts val="0"/>
              </a:spcAft>
              <a:buClr>
                <a:schemeClr val="dk1"/>
              </a:buClr>
              <a:buSzPts val="1200"/>
              <a:buChar char="•"/>
            </a:pPr>
            <a:r>
              <a:rPr lang="en-US"/>
              <a:t>Persistent sadness or depressive symptoms</a:t>
            </a:r>
            <a:endParaRPr/>
          </a:p>
          <a:p>
            <a:pPr marL="457200" lvl="0" indent="-304800" algn="l" rtl="0">
              <a:lnSpc>
                <a:spcPct val="90000"/>
              </a:lnSpc>
              <a:spcBef>
                <a:spcPts val="0"/>
              </a:spcBef>
              <a:spcAft>
                <a:spcPts val="0"/>
              </a:spcAft>
              <a:buClr>
                <a:schemeClr val="dk1"/>
              </a:buClr>
              <a:buSzPts val="1200"/>
              <a:buChar char="•"/>
            </a:pPr>
            <a:r>
              <a:rPr lang="en-US"/>
              <a:t>Poor attendance habits</a:t>
            </a:r>
            <a:endParaRPr/>
          </a:p>
          <a:p>
            <a:pPr marL="0" lvl="0" indent="0" algn="l" rtl="0">
              <a:lnSpc>
                <a:spcPct val="100000"/>
              </a:lnSpc>
              <a:spcBef>
                <a:spcPts val="0"/>
              </a:spcBef>
              <a:spcAft>
                <a:spcPts val="0"/>
              </a:spcAft>
              <a:buSzPts val="1400"/>
              <a:buNone/>
            </a:pPr>
            <a:endParaRPr/>
          </a:p>
        </p:txBody>
      </p:sp>
      <p:sp>
        <p:nvSpPr>
          <p:cNvPr id="395" name="Google Shape;395;g2cfd6d0d2ec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ce91314a88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ce91314a88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Find references (DDB or TM?)</a:t>
            </a:r>
            <a:endParaRPr/>
          </a:p>
        </p:txBody>
      </p:sp>
      <p:sp>
        <p:nvSpPr>
          <p:cNvPr id="419" name="Google Shape;419;g2ce91314a88_0_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ce91314a88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ce91314a88_0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g2ce91314a88_0_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d0a8d6697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d0a8d6697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2d0a8d6697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ce91314a88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ce91314a88_0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Video from DDB 1:37</a:t>
            </a:r>
            <a:endParaRPr/>
          </a:p>
          <a:p>
            <a:pPr marL="0" lvl="0" indent="0" algn="l" rtl="0">
              <a:spcBef>
                <a:spcPts val="0"/>
              </a:spcBef>
              <a:spcAft>
                <a:spcPts val="0"/>
              </a:spcAft>
              <a:buNone/>
            </a:pPr>
            <a:r>
              <a:rPr lang="en-US"/>
              <a:t>“Go through your day not feeling how your feeling.”</a:t>
            </a:r>
            <a:endParaRPr/>
          </a:p>
        </p:txBody>
      </p:sp>
      <p:sp>
        <p:nvSpPr>
          <p:cNvPr id="444" name="Google Shape;444;g2ce91314a88_0_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c81aec272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2c81aec2720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ce91314a88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ce91314a88_0_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Resource: </a:t>
            </a:r>
            <a:r>
              <a:rPr lang="en-US" u="sng">
                <a:solidFill>
                  <a:schemeClr val="hlink"/>
                </a:solidFill>
                <a:hlinkClick r:id="rId3"/>
              </a:rPr>
              <a:t>https://mhttcnetwork.org/</a:t>
            </a:r>
            <a:r>
              <a:rPr lang="en-US"/>
              <a:t>  - mental health literacy https://mhttcnetwork.org/free-online-course-for-educators-on-mental-health-literacy/</a:t>
            </a:r>
            <a:endParaRPr/>
          </a:p>
          <a:p>
            <a:pPr marL="0" lvl="0" indent="0" algn="l" rtl="0">
              <a:spcBef>
                <a:spcPts val="0"/>
              </a:spcBef>
              <a:spcAft>
                <a:spcPts val="0"/>
              </a:spcAft>
              <a:buNone/>
            </a:pPr>
            <a:endParaRPr/>
          </a:p>
          <a:p>
            <a:pPr marL="0" lvl="0" indent="0" algn="l" rtl="0">
              <a:spcBef>
                <a:spcPts val="0"/>
              </a:spcBef>
              <a:spcAft>
                <a:spcPts val="0"/>
              </a:spcAft>
              <a:buNone/>
            </a:pPr>
            <a:r>
              <a:rPr lang="en-US"/>
              <a:t>For praise/attention or correction, make sure you do it in private, especially for internalizers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1" name="Google Shape;451;g2ce91314a88_0_8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d0a8d6697c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d0a8d6697c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2d0a8d6697c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ce91314a88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ce91314a88_0_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g2ce91314a88_0_9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cf0b34e263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cf0b34e263_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Activity </a:t>
            </a:r>
            <a:endParaRPr/>
          </a:p>
        </p:txBody>
      </p:sp>
      <p:sp>
        <p:nvSpPr>
          <p:cNvPr id="474" name="Google Shape;474;g2cf0b34e263_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c81aec2720_2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g2c81aec2720_2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cf0b34e26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1100">
                <a:latin typeface="Arial"/>
                <a:ea typeface="Arial"/>
                <a:cs typeface="Arial"/>
                <a:sym typeface="Arial"/>
              </a:rPr>
              <a:t>Beyond the symptoms, look for changes in</a:t>
            </a:r>
            <a:endParaRPr sz="1100">
              <a:latin typeface="Arial"/>
              <a:ea typeface="Arial"/>
              <a:cs typeface="Arial"/>
              <a:sym typeface="Arial"/>
            </a:endParaRPr>
          </a:p>
          <a:p>
            <a:pPr marL="0" lvl="0" indent="0" algn="l" rtl="0">
              <a:lnSpc>
                <a:spcPct val="95000"/>
              </a:lnSpc>
              <a:spcBef>
                <a:spcPts val="1000"/>
              </a:spcBef>
              <a:spcAft>
                <a:spcPts val="0"/>
              </a:spcAft>
              <a:buClr>
                <a:schemeClr val="dk1"/>
              </a:buClr>
              <a:buSzPts val="605"/>
              <a:buFont typeface="Arial"/>
              <a:buNone/>
            </a:pPr>
            <a:r>
              <a:rPr lang="en-US" sz="1100">
                <a:solidFill>
                  <a:srgbClr val="741B47"/>
                </a:solidFill>
                <a:latin typeface="Arial"/>
                <a:ea typeface="Arial"/>
                <a:cs typeface="Arial"/>
                <a:sym typeface="Arial"/>
              </a:rPr>
              <a:t>Hubbard et al. (2018) report that students were identified by the MTSS team using the Student Risk Screening Scale (SRSS) and the Student Internalizing Behavior Screening Scale (SIBSS).’’More difficult to detect than externalizing behaviors </a:t>
            </a:r>
            <a:endParaRPr sz="1100">
              <a:solidFill>
                <a:srgbClr val="741B47"/>
              </a:solidFill>
              <a:latin typeface="Arial"/>
              <a:ea typeface="Arial"/>
              <a:cs typeface="Arial"/>
              <a:sym typeface="Arial"/>
            </a:endParaRPr>
          </a:p>
          <a:p>
            <a:pPr marL="0" lvl="0" indent="0" algn="l" rtl="0">
              <a:lnSpc>
                <a:spcPct val="95000"/>
              </a:lnSpc>
              <a:spcBef>
                <a:spcPts val="1000"/>
              </a:spcBef>
              <a:spcAft>
                <a:spcPts val="0"/>
              </a:spcAft>
              <a:buClr>
                <a:schemeClr val="dk1"/>
              </a:buClr>
              <a:buSzPts val="605"/>
              <a:buFont typeface="Arial"/>
              <a:buNone/>
            </a:pPr>
            <a:r>
              <a:rPr lang="en-US" sz="1100">
                <a:solidFill>
                  <a:srgbClr val="741B47"/>
                </a:solidFill>
                <a:latin typeface="Arial"/>
                <a:ea typeface="Arial"/>
                <a:cs typeface="Arial"/>
                <a:sym typeface="Arial"/>
              </a:rPr>
              <a:t>According to Hunter et al. (2014), internalizing behaviors can be more difficult to identify, but screeners can be used, such as the SIBS Student Internalizing Behavior Screener for grades 1-5, teacher rankings identify students at risk for internalizing behavior and the SSIS-RS Social Skills Improvement System-Rating Scales multi-rater assessment of the perceived frequency and importance of social behavior.</a:t>
            </a:r>
            <a:endParaRPr sz="1100">
              <a:solidFill>
                <a:srgbClr val="741B47"/>
              </a:solidFill>
              <a:latin typeface="Arial"/>
              <a:ea typeface="Arial"/>
              <a:cs typeface="Arial"/>
              <a:sym typeface="Arial"/>
            </a:endParaRPr>
          </a:p>
          <a:p>
            <a:pPr marL="0" lvl="0" indent="0" algn="l" rtl="0">
              <a:lnSpc>
                <a:spcPct val="100000"/>
              </a:lnSpc>
              <a:spcBef>
                <a:spcPts val="1000"/>
              </a:spcBef>
              <a:spcAft>
                <a:spcPts val="0"/>
              </a:spcAft>
              <a:buSzPts val="1400"/>
              <a:buNone/>
            </a:pPr>
            <a:endParaRPr>
              <a:latin typeface="Arial"/>
              <a:ea typeface="Arial"/>
              <a:cs typeface="Arial"/>
              <a:sym typeface="Arial"/>
            </a:endParaRPr>
          </a:p>
        </p:txBody>
      </p:sp>
      <p:sp>
        <p:nvSpPr>
          <p:cNvPr id="487" name="Google Shape;487;g2cf0b34e263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d189088dd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1100">
                <a:latin typeface="Arial"/>
                <a:ea typeface="Arial"/>
                <a:cs typeface="Arial"/>
                <a:sym typeface="Arial"/>
              </a:rPr>
              <a:t>Beyond the symptoms, look for changes in</a:t>
            </a:r>
            <a:endParaRPr sz="1100">
              <a:latin typeface="Arial"/>
              <a:ea typeface="Arial"/>
              <a:cs typeface="Arial"/>
              <a:sym typeface="Arial"/>
            </a:endParaRPr>
          </a:p>
          <a:p>
            <a:pPr marL="0" lvl="0" indent="0" algn="l" rtl="0">
              <a:lnSpc>
                <a:spcPct val="95000"/>
              </a:lnSpc>
              <a:spcBef>
                <a:spcPts val="1000"/>
              </a:spcBef>
              <a:spcAft>
                <a:spcPts val="0"/>
              </a:spcAft>
              <a:buClr>
                <a:schemeClr val="dk1"/>
              </a:buClr>
              <a:buSzPts val="605"/>
              <a:buFont typeface="Arial"/>
              <a:buNone/>
            </a:pPr>
            <a:r>
              <a:rPr lang="en-US" sz="1100">
                <a:solidFill>
                  <a:srgbClr val="741B47"/>
                </a:solidFill>
                <a:latin typeface="Arial"/>
                <a:ea typeface="Arial"/>
                <a:cs typeface="Arial"/>
                <a:sym typeface="Arial"/>
              </a:rPr>
              <a:t>Hubbard et al. (2018) report that students were identified by the MTSS team using the Student Risk Screening Scale (SRSS) and the Student Internalizing Behavior Screening Scale (SIBSS).’’More difficult to detect than externalizing behaviors </a:t>
            </a:r>
            <a:endParaRPr sz="1100">
              <a:solidFill>
                <a:srgbClr val="741B47"/>
              </a:solidFill>
              <a:latin typeface="Arial"/>
              <a:ea typeface="Arial"/>
              <a:cs typeface="Arial"/>
              <a:sym typeface="Arial"/>
            </a:endParaRPr>
          </a:p>
          <a:p>
            <a:pPr marL="0" lvl="0" indent="0" algn="l" rtl="0">
              <a:lnSpc>
                <a:spcPct val="95000"/>
              </a:lnSpc>
              <a:spcBef>
                <a:spcPts val="1000"/>
              </a:spcBef>
              <a:spcAft>
                <a:spcPts val="0"/>
              </a:spcAft>
              <a:buClr>
                <a:schemeClr val="dk1"/>
              </a:buClr>
              <a:buSzPts val="605"/>
              <a:buFont typeface="Arial"/>
              <a:buNone/>
            </a:pPr>
            <a:r>
              <a:rPr lang="en-US" sz="1100">
                <a:solidFill>
                  <a:srgbClr val="741B47"/>
                </a:solidFill>
                <a:latin typeface="Arial"/>
                <a:ea typeface="Arial"/>
                <a:cs typeface="Arial"/>
                <a:sym typeface="Arial"/>
              </a:rPr>
              <a:t>According to Hunter et al. (2014), internalizing behaviors can be more difficult to identify, but screeners can be used, such as the SIBS Student Internalizing Behavior Screener for grades 1-5, teacher rankings identify students at risk for internalizing behavior and the SSIS-RS Social Skills Improvement System-Rating Scales multi-rater assessment of the perceived frequency and importance of social behavior.</a:t>
            </a:r>
            <a:endParaRPr sz="1100">
              <a:solidFill>
                <a:srgbClr val="741B47"/>
              </a:solidFill>
              <a:latin typeface="Arial"/>
              <a:ea typeface="Arial"/>
              <a:cs typeface="Arial"/>
              <a:sym typeface="Arial"/>
            </a:endParaRPr>
          </a:p>
          <a:p>
            <a:pPr marL="0" lvl="0" indent="0" algn="l" rtl="0">
              <a:lnSpc>
                <a:spcPct val="100000"/>
              </a:lnSpc>
              <a:spcBef>
                <a:spcPts val="1000"/>
              </a:spcBef>
              <a:spcAft>
                <a:spcPts val="0"/>
              </a:spcAft>
              <a:buSzPts val="1400"/>
              <a:buNone/>
            </a:pPr>
            <a:endParaRPr>
              <a:latin typeface="Arial"/>
              <a:ea typeface="Arial"/>
              <a:cs typeface="Arial"/>
              <a:sym typeface="Arial"/>
            </a:endParaRPr>
          </a:p>
        </p:txBody>
      </p:sp>
      <p:sp>
        <p:nvSpPr>
          <p:cNvPr id="495" name="Google Shape;495;g2d189088dd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ce91314a88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ce91314a88_0_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2ce91314a88_0_1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c81aec2720_2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g2c81aec2720_2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1000"/>
              </a:spcBef>
              <a:spcAft>
                <a:spcPts val="0"/>
              </a:spcAft>
              <a:buSzPts val="1400"/>
              <a:buNone/>
            </a:pPr>
            <a:endParaRPr/>
          </a:p>
        </p:txBody>
      </p:sp>
      <p:sp>
        <p:nvSpPr>
          <p:cNvPr id="517" name="Google Shape;51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deee751deb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1000"/>
              </a:spcBef>
              <a:spcAft>
                <a:spcPts val="0"/>
              </a:spcAft>
              <a:buSzPts val="1400"/>
              <a:buNone/>
            </a:pPr>
            <a:endParaRPr/>
          </a:p>
        </p:txBody>
      </p:sp>
      <p:sp>
        <p:nvSpPr>
          <p:cNvPr id="526" name="Google Shape;526;g2deee751deb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cfc94291a8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Examples: of manualized curriculums for all staff</a:t>
            </a:r>
            <a:endParaRPr/>
          </a:p>
          <a:p>
            <a:pPr marL="400050" lvl="0" indent="-514350" algn="l" rtl="0">
              <a:spcBef>
                <a:spcPts val="0"/>
              </a:spcBef>
              <a:spcAft>
                <a:spcPts val="0"/>
              </a:spcAft>
              <a:buClr>
                <a:schemeClr val="dk1"/>
              </a:buClr>
              <a:buSzPts val="1100"/>
              <a:buFont typeface="Arial"/>
              <a:buNone/>
            </a:pPr>
            <a:r>
              <a:rPr lang="en-US"/>
              <a:t>Examples:</a:t>
            </a:r>
            <a:endParaRPr/>
          </a:p>
          <a:p>
            <a:pPr marL="400050" lvl="0" indent="-514350" algn="l" rtl="0">
              <a:spcBef>
                <a:spcPts val="0"/>
              </a:spcBef>
              <a:spcAft>
                <a:spcPts val="0"/>
              </a:spcAft>
              <a:buClr>
                <a:schemeClr val="dk1"/>
              </a:buClr>
              <a:buSzPts val="1100"/>
              <a:buFont typeface="Arial"/>
              <a:buNone/>
            </a:pPr>
            <a:r>
              <a:rPr lang="en-US"/>
              <a:t>Coping Cat (anxiety)</a:t>
            </a:r>
            <a:endParaRPr/>
          </a:p>
          <a:p>
            <a:pPr marL="400050" lvl="0" indent="-514350" algn="l" rtl="0">
              <a:spcBef>
                <a:spcPts val="0"/>
              </a:spcBef>
              <a:spcAft>
                <a:spcPts val="0"/>
              </a:spcAft>
              <a:buClr>
                <a:schemeClr val="dk1"/>
              </a:buClr>
              <a:buSzPts val="1100"/>
              <a:buFont typeface="Arial"/>
              <a:buNone/>
            </a:pPr>
            <a:r>
              <a:rPr lang="en-US"/>
              <a:t>Support for Students Exposed to Trauma (SSET)</a:t>
            </a:r>
            <a:endParaRPr/>
          </a:p>
          <a:p>
            <a:pPr marL="400050" lvl="0" indent="-514350" algn="l" rtl="0">
              <a:spcBef>
                <a:spcPts val="0"/>
              </a:spcBef>
              <a:spcAft>
                <a:spcPts val="0"/>
              </a:spcAft>
              <a:buClr>
                <a:schemeClr val="dk1"/>
              </a:buClr>
              <a:buSzPts val="1100"/>
              <a:buFont typeface="Arial"/>
              <a:buNone/>
            </a:pPr>
            <a:r>
              <a:rPr lang="en-US"/>
              <a:t>Cognitive Behavioral Intervention for Trauma in Schools (CBITS)</a:t>
            </a:r>
            <a:endParaRPr/>
          </a:p>
          <a:p>
            <a:pPr marL="400050" lvl="0" indent="-514350" algn="l" rtl="0">
              <a:spcBef>
                <a:spcPts val="0"/>
              </a:spcBef>
              <a:spcAft>
                <a:spcPts val="0"/>
              </a:spcAft>
              <a:buClr>
                <a:schemeClr val="dk1"/>
              </a:buClr>
              <a:buSzPts val="1100"/>
              <a:buFont typeface="Arial"/>
              <a:buNone/>
            </a:pPr>
            <a:r>
              <a:rPr lang="en-US"/>
              <a:t>Groups that focus on relationships, connectedness and belonging</a:t>
            </a:r>
            <a:endParaRPr/>
          </a:p>
          <a:p>
            <a:pPr marL="400050" lvl="0" indent="-514350" algn="l" rtl="0">
              <a:spcBef>
                <a:spcPts val="0"/>
              </a:spcBef>
              <a:spcAft>
                <a:spcPts val="0"/>
              </a:spcAft>
              <a:buClr>
                <a:schemeClr val="dk1"/>
              </a:buClr>
              <a:buSzPts val="1100"/>
              <a:buFont typeface="Arial"/>
              <a:buNone/>
            </a:pPr>
            <a:r>
              <a:rPr lang="en-US"/>
              <a:t>Check In Check Out, Check and Connect</a:t>
            </a:r>
            <a:endParaRPr/>
          </a:p>
          <a:p>
            <a:pPr marL="0" lvl="0" indent="0" algn="l" rtl="0">
              <a:spcBef>
                <a:spcPts val="0"/>
              </a:spcBef>
              <a:spcAft>
                <a:spcPts val="0"/>
              </a:spcAft>
              <a:buClr>
                <a:schemeClr val="dk1"/>
              </a:buClr>
              <a:buSzPts val="1100"/>
              <a:buFont typeface="Arial"/>
              <a:buNone/>
            </a:pPr>
            <a:endParaRPr/>
          </a:p>
          <a:p>
            <a:pPr marL="400050" lvl="0" indent="-514350" algn="l" rtl="0">
              <a:spcBef>
                <a:spcPts val="0"/>
              </a:spcBef>
              <a:spcAft>
                <a:spcPts val="0"/>
              </a:spcAft>
              <a:buClr>
                <a:schemeClr val="dk1"/>
              </a:buClr>
              <a:buSzPts val="1100"/>
              <a:buFont typeface="Arial"/>
              <a:buNone/>
            </a:pPr>
            <a:r>
              <a:rPr lang="en-US"/>
              <a:t>Peace room example (resource): https://youtu.be/HfsdoDQjAiU</a:t>
            </a:r>
            <a:endParaRPr/>
          </a:p>
          <a:p>
            <a:pPr marL="400050" lvl="0" indent="-514350" algn="l" rtl="0">
              <a:spcBef>
                <a:spcPts val="0"/>
              </a:spcBef>
              <a:spcAft>
                <a:spcPts val="1000"/>
              </a:spcAft>
              <a:buClr>
                <a:schemeClr val="dk1"/>
              </a:buClr>
              <a:buSzPts val="1100"/>
              <a:buFont typeface="Arial"/>
              <a:buNone/>
            </a:pPr>
            <a:endParaRPr/>
          </a:p>
        </p:txBody>
      </p:sp>
      <p:sp>
        <p:nvSpPr>
          <p:cNvPr id="535" name="Google Shape;535;g2cfc94291a8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c86c100a57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00"/>
              <a:buNone/>
            </a:pPr>
            <a:r>
              <a:rPr lang="en-US">
                <a:latin typeface="Arial"/>
                <a:ea typeface="Arial"/>
                <a:cs typeface="Arial"/>
                <a:sym typeface="Arial"/>
              </a:rPr>
              <a:t>Also, Kern et al. (2022) report that implementing MTSS with evidence-based mental supports embedded within the tiers can support students with internalizing behaviors. Using practices that increase intensity matching student need and responsiveness is key. </a:t>
            </a:r>
            <a:endParaRPr>
              <a:latin typeface="Arial"/>
              <a:ea typeface="Arial"/>
              <a:cs typeface="Arial"/>
              <a:sym typeface="Arial"/>
            </a:endParaRPr>
          </a:p>
        </p:txBody>
      </p:sp>
      <p:sp>
        <p:nvSpPr>
          <p:cNvPr id="569" name="Google Shape;569;g2c86c100a57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cf0b34e263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2cf0b34e263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g2cf0b34e263_1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cf0b34e263_4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cf0b34e263_4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Links to folders with resources</a:t>
            </a:r>
            <a:endParaRPr/>
          </a:p>
        </p:txBody>
      </p:sp>
      <p:sp>
        <p:nvSpPr>
          <p:cNvPr id="586" name="Google Shape;586;g2cf0b34e263_4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e2a808f0d3_0_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g2e2a808f0d3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cf0b34e263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g2cf0b34e263_1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d14b48c6bd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g2d14b48c6bd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latin typeface="Arial"/>
                <a:ea typeface="Arial"/>
                <a:cs typeface="Arial"/>
                <a:sym typeface="Arial"/>
              </a:rPr>
              <a:t>Accessed from the NIH National Library of Medicine: Liu J, Chen X, Lewis G. Childhood internalizing behaviour: analysis and implications.  Journal of Psychiatric and Mental Health Nursing 2011 Dec;18(10):884-94. doi: 10.1111/j.1365-2850.2011.01743.x. Epub 2011 May 20. PMID: 22070805; PMCID: PMC5675073.</a:t>
            </a:r>
            <a:endParaRPr sz="1100">
              <a:latin typeface="Arial"/>
              <a:ea typeface="Arial"/>
              <a:cs typeface="Arial"/>
              <a:sym typeface="Arial"/>
            </a:endParaRPr>
          </a:p>
        </p:txBody>
      </p:sp>
      <p:sp>
        <p:nvSpPr>
          <p:cNvPr id="274" name="Google Shape;27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cf0b34e263_3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cf0b34e263_3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Activity </a:t>
            </a:r>
            <a:endParaRPr/>
          </a:p>
        </p:txBody>
      </p:sp>
      <p:sp>
        <p:nvSpPr>
          <p:cNvPr id="281" name="Google Shape;281;g2cf0b34e263_3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a:latin typeface="Arial"/>
                <a:ea typeface="Arial"/>
                <a:cs typeface="Arial"/>
                <a:sym typeface="Arial"/>
              </a:rPr>
              <a:t>Discussed during main session</a:t>
            </a:r>
            <a:endParaRPr>
              <a:latin typeface="Arial"/>
              <a:ea typeface="Arial"/>
              <a:cs typeface="Arial"/>
              <a:sym typeface="Arial"/>
            </a:endParaRPr>
          </a:p>
          <a:p>
            <a:pPr marL="0" lvl="0" indent="0" algn="l" rtl="0">
              <a:lnSpc>
                <a:spcPct val="100000"/>
              </a:lnSpc>
              <a:spcBef>
                <a:spcPts val="10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36" name="Google Shape;33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c86c100a57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sz="1000">
                <a:latin typeface="Arial"/>
                <a:ea typeface="Arial"/>
                <a:cs typeface="Arial"/>
                <a:sym typeface="Arial"/>
              </a:rPr>
              <a:t>Discussed during main session</a:t>
            </a:r>
            <a:endParaRPr sz="1000">
              <a:latin typeface="Arial"/>
              <a:ea typeface="Arial"/>
              <a:cs typeface="Arial"/>
              <a:sym typeface="Arial"/>
            </a:endParaRPr>
          </a:p>
          <a:p>
            <a:pPr marL="0" lvl="0" indent="0" algn="l" rtl="0">
              <a:lnSpc>
                <a:spcPct val="100000"/>
              </a:lnSpc>
              <a:spcBef>
                <a:spcPts val="1000"/>
              </a:spcBef>
              <a:spcAft>
                <a:spcPts val="0"/>
              </a:spcAft>
              <a:buSzPts val="1100"/>
              <a:buNone/>
            </a:pPr>
            <a:r>
              <a:rPr lang="en-US" sz="1000">
                <a:latin typeface="Arial"/>
                <a:ea typeface="Arial"/>
                <a:cs typeface="Arial"/>
                <a:sym typeface="Arial"/>
              </a:rPr>
              <a:t>NOTE: all students that have experienced trauma may exhibit internalizing behaviors only and go undetected and therefore they do not receive needed supports</a:t>
            </a:r>
            <a:endParaRPr sz="1000">
              <a:latin typeface="Arial"/>
              <a:ea typeface="Arial"/>
              <a:cs typeface="Arial"/>
              <a:sym typeface="Arial"/>
            </a:endParaRPr>
          </a:p>
          <a:p>
            <a:pPr marL="0" lvl="0" indent="0" algn="l" rtl="0">
              <a:lnSpc>
                <a:spcPct val="115000"/>
              </a:lnSpc>
              <a:spcBef>
                <a:spcPts val="1200"/>
              </a:spcBef>
              <a:spcAft>
                <a:spcPts val="0"/>
              </a:spcAft>
              <a:buNone/>
            </a:pPr>
            <a:r>
              <a:rPr lang="en-US" sz="1000">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It can be pointed out that while Black students experience mental health issues as do other groups, they are 15% less likely to seek mental health treatment. There is research about this being related to stigma within the Black community </a:t>
            </a:r>
            <a:endParaRPr sz="1000">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lvl="0" indent="0" algn="l" rtl="0">
              <a:lnSpc>
                <a:spcPct val="115000"/>
              </a:lnSpc>
              <a:spcBef>
                <a:spcPts val="1200"/>
              </a:spcBef>
              <a:spcAft>
                <a:spcPts val="0"/>
              </a:spcAft>
              <a:buNone/>
            </a:pPr>
            <a:r>
              <a:rPr lang="en-US" sz="1000">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This could be a talking point for this slide.  The link to the research is below and the information sited is on page 2:</a:t>
            </a:r>
            <a:endParaRPr sz="1000">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0" lvl="0" indent="0" algn="l" rtl="0">
              <a:lnSpc>
                <a:spcPct val="115000"/>
              </a:lnSpc>
              <a:spcBef>
                <a:spcPts val="1200"/>
              </a:spcBef>
              <a:spcAft>
                <a:spcPts val="0"/>
              </a:spcAft>
              <a:buNone/>
            </a:pPr>
            <a:r>
              <a:rPr lang="en-US" sz="10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https://www.nami.org/wp-content/uploads/2023/08/Mental-Health-Facts-for-African-Americans.pdf</a:t>
            </a:r>
            <a:endParaRPr sz="1000" u="sng">
              <a:solidFill>
                <a:srgbClr val="1155CC"/>
              </a:solidFill>
              <a:latin typeface="Arial"/>
              <a:ea typeface="Arial"/>
              <a:cs typeface="Arial"/>
              <a:sym typeface="Arial"/>
            </a:endParaRPr>
          </a:p>
          <a:p>
            <a:pPr marL="0" lvl="0" indent="0" algn="l" rtl="0">
              <a:lnSpc>
                <a:spcPct val="100000"/>
              </a:lnSpc>
              <a:spcBef>
                <a:spcPts val="1200"/>
              </a:spcBef>
              <a:spcAft>
                <a:spcPts val="1000"/>
              </a:spcAft>
              <a:buSzPts val="1100"/>
              <a:buNone/>
            </a:pPr>
            <a:endParaRPr sz="1000">
              <a:latin typeface="Arial"/>
              <a:ea typeface="Arial"/>
              <a:cs typeface="Arial"/>
              <a:sym typeface="Arial"/>
            </a:endParaRPr>
          </a:p>
        </p:txBody>
      </p:sp>
      <p:sp>
        <p:nvSpPr>
          <p:cNvPr id="346" name="Google Shape;346;g2c86c100a57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c86c100a57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100"/>
              <a:buNone/>
            </a:pPr>
            <a:r>
              <a:rPr lang="en-US">
                <a:latin typeface="Arial"/>
                <a:ea typeface="Arial"/>
                <a:cs typeface="Arial"/>
                <a:sym typeface="Arial"/>
              </a:rPr>
              <a:t>Discussed during main session</a:t>
            </a:r>
            <a:endParaRPr>
              <a:latin typeface="Arial"/>
              <a:ea typeface="Arial"/>
              <a:cs typeface="Arial"/>
              <a:sym typeface="Arial"/>
            </a:endParaRPr>
          </a:p>
          <a:p>
            <a:pPr marL="0" lvl="0" indent="0" algn="l" rtl="0">
              <a:lnSpc>
                <a:spcPct val="100000"/>
              </a:lnSpc>
              <a:spcBef>
                <a:spcPts val="0"/>
              </a:spcBef>
              <a:spcAft>
                <a:spcPts val="1000"/>
              </a:spcAft>
              <a:buSzPts val="1100"/>
              <a:buNone/>
            </a:pPr>
            <a:endParaRPr sz="1100">
              <a:latin typeface="Arial"/>
              <a:ea typeface="Arial"/>
              <a:cs typeface="Arial"/>
              <a:sym typeface="Arial"/>
            </a:endParaRPr>
          </a:p>
        </p:txBody>
      </p:sp>
      <p:sp>
        <p:nvSpPr>
          <p:cNvPr id="353" name="Google Shape;353;g2c86c100a57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1000"/>
              </a:spcBef>
              <a:spcAft>
                <a:spcPts val="0"/>
              </a:spcAft>
              <a:buSzPts val="1400"/>
              <a:buNone/>
            </a:pPr>
            <a:endParaRPr/>
          </a:p>
        </p:txBody>
      </p:sp>
      <p:sp>
        <p:nvSpPr>
          <p:cNvPr id="360" name="Google Shape;36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s://www.facebook.com/vtssric/" TargetMode="Externa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hyperlink" Target="https://www.facebook.com/vtssric/" TargetMode="Externa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15"/>
        <p:cNvGrpSpPr/>
        <p:nvPr/>
      </p:nvGrpSpPr>
      <p:grpSpPr>
        <a:xfrm>
          <a:off x="0" y="0"/>
          <a:ext cx="0" cy="0"/>
          <a:chOff x="0" y="0"/>
          <a:chExt cx="0" cy="0"/>
        </a:xfrm>
      </p:grpSpPr>
      <p:sp>
        <p:nvSpPr>
          <p:cNvPr id="16" name="Google Shape;16;p2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29"/>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p2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0"/>
        <p:cNvGrpSpPr/>
        <p:nvPr/>
      </p:nvGrpSpPr>
      <p:grpSpPr>
        <a:xfrm>
          <a:off x="0" y="0"/>
          <a:ext cx="0" cy="0"/>
          <a:chOff x="0" y="0"/>
          <a:chExt cx="0" cy="0"/>
        </a:xfrm>
      </p:grpSpPr>
      <p:pic>
        <p:nvPicPr>
          <p:cNvPr id="61" name="Google Shape;61;p3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62"/>
        <p:cNvGrpSpPr/>
        <p:nvPr/>
      </p:nvGrpSpPr>
      <p:grpSpPr>
        <a:xfrm>
          <a:off x="0" y="0"/>
          <a:ext cx="0" cy="0"/>
          <a:chOff x="0" y="0"/>
          <a:chExt cx="0" cy="0"/>
        </a:xfrm>
      </p:grpSpPr>
      <p:sp>
        <p:nvSpPr>
          <p:cNvPr id="63" name="Google Shape;63;p36"/>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4" name="Google Shape;64;p3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38"/>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69" name="Google Shape;69;p38"/>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38"/>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71" name="Google Shape;71;p38"/>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72" name="Google Shape;72;p38"/>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p38"/>
          <p:cNvPicPr preferRelativeResize="0"/>
          <p:nvPr/>
        </p:nvPicPr>
        <p:blipFill rotWithShape="1">
          <a:blip r:embed="rId2">
            <a:alphaModFix/>
          </a:blip>
          <a:srcRect/>
          <a:stretch/>
        </p:blipFill>
        <p:spPr>
          <a:xfrm>
            <a:off x="7467600" y="6005317"/>
            <a:ext cx="1559301" cy="79524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74"/>
        <p:cNvGrpSpPr/>
        <p:nvPr/>
      </p:nvGrpSpPr>
      <p:grpSpPr>
        <a:xfrm>
          <a:off x="0" y="0"/>
          <a:ext cx="0" cy="0"/>
          <a:chOff x="0" y="0"/>
          <a:chExt cx="0" cy="0"/>
        </a:xfrm>
      </p:grpSpPr>
      <p:sp>
        <p:nvSpPr>
          <p:cNvPr id="75" name="Google Shape;75;p41"/>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1"/>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77"/>
        <p:cNvGrpSpPr/>
        <p:nvPr/>
      </p:nvGrpSpPr>
      <p:grpSpPr>
        <a:xfrm>
          <a:off x="0" y="0"/>
          <a:ext cx="0" cy="0"/>
          <a:chOff x="0" y="0"/>
          <a:chExt cx="0" cy="0"/>
        </a:xfrm>
      </p:grpSpPr>
      <p:sp>
        <p:nvSpPr>
          <p:cNvPr id="78" name="Google Shape;78;p42"/>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7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83" name="Google Shape;83;p44"/>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84" name="Google Shape;84;p44"/>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85"/>
        <p:cNvGrpSpPr/>
        <p:nvPr/>
      </p:nvGrpSpPr>
      <p:grpSpPr>
        <a:xfrm>
          <a:off x="0" y="0"/>
          <a:ext cx="0" cy="0"/>
          <a:chOff x="0" y="0"/>
          <a:chExt cx="0" cy="0"/>
        </a:xfrm>
      </p:grpSpPr>
      <p:sp>
        <p:nvSpPr>
          <p:cNvPr id="86" name="Google Shape;86;p45"/>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5"/>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45"/>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9" name="Google Shape;89;p45"/>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45"/>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91" name="Google Shape;91;p45"/>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92" name="Google Shape;92;p45"/>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93"/>
        <p:cNvGrpSpPr/>
        <p:nvPr/>
      </p:nvGrpSpPr>
      <p:grpSpPr>
        <a:xfrm>
          <a:off x="0" y="0"/>
          <a:ext cx="0" cy="0"/>
          <a:chOff x="0" y="0"/>
          <a:chExt cx="0" cy="0"/>
        </a:xfrm>
      </p:grpSpPr>
      <p:sp>
        <p:nvSpPr>
          <p:cNvPr id="94" name="Google Shape;94;p46"/>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6"/>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6" name="Google Shape;96;p46"/>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97" name="Google Shape;97;p46"/>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98"/>
        <p:cNvGrpSpPr/>
        <p:nvPr/>
      </p:nvGrpSpPr>
      <p:grpSpPr>
        <a:xfrm>
          <a:off x="0" y="0"/>
          <a:ext cx="0" cy="0"/>
          <a:chOff x="0" y="0"/>
          <a:chExt cx="0" cy="0"/>
        </a:xfrm>
      </p:grpSpPr>
      <p:sp>
        <p:nvSpPr>
          <p:cNvPr id="99" name="Google Shape;99;p47"/>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7"/>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1" name="Google Shape;101;p47"/>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4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9"/>
        <p:cNvGrpSpPr/>
        <p:nvPr/>
      </p:nvGrpSpPr>
      <p:grpSpPr>
        <a:xfrm>
          <a:off x="0" y="0"/>
          <a:ext cx="0" cy="0"/>
          <a:chOff x="0" y="0"/>
          <a:chExt cx="0" cy="0"/>
        </a:xfrm>
      </p:grpSpPr>
      <p:sp>
        <p:nvSpPr>
          <p:cNvPr id="20" name="Google Shape;20;p3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2" name="Google Shape;22;p34"/>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23" name="Google Shape;23;p34"/>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03"/>
        <p:cNvGrpSpPr/>
        <p:nvPr/>
      </p:nvGrpSpPr>
      <p:grpSpPr>
        <a:xfrm>
          <a:off x="0" y="0"/>
          <a:ext cx="0" cy="0"/>
          <a:chOff x="0" y="0"/>
          <a:chExt cx="0" cy="0"/>
        </a:xfrm>
      </p:grpSpPr>
      <p:sp>
        <p:nvSpPr>
          <p:cNvPr id="104" name="Google Shape;104;p48"/>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5" name="Google Shape;105;p48"/>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06" name="Google Shape;106;p48"/>
          <p:cNvGrpSpPr/>
          <p:nvPr/>
        </p:nvGrpSpPr>
        <p:grpSpPr>
          <a:xfrm>
            <a:off x="2144995" y="3177707"/>
            <a:ext cx="4854010" cy="1143000"/>
            <a:chOff x="1981200" y="1826567"/>
            <a:chExt cx="4854010" cy="1143000"/>
          </a:xfrm>
        </p:grpSpPr>
        <p:pic>
          <p:nvPicPr>
            <p:cNvPr id="107" name="Google Shape;107;p48">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08" name="Google Shape;108;p48"/>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09" name="Google Shape;109;p48"/>
          <p:cNvGrpSpPr/>
          <p:nvPr/>
        </p:nvGrpSpPr>
        <p:grpSpPr>
          <a:xfrm>
            <a:off x="2050634" y="4545484"/>
            <a:ext cx="5042731" cy="1143000"/>
            <a:chOff x="1981200" y="3426768"/>
            <a:chExt cx="5042731" cy="1143000"/>
          </a:xfrm>
        </p:grpSpPr>
        <p:pic>
          <p:nvPicPr>
            <p:cNvPr id="110" name="Google Shape;110;p48">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11" name="Google Shape;111;p48"/>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12" name="Google Shape;112;p48"/>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16"/>
        <p:cNvGrpSpPr/>
        <p:nvPr/>
      </p:nvGrpSpPr>
      <p:grpSpPr>
        <a:xfrm>
          <a:off x="0" y="0"/>
          <a:ext cx="0" cy="0"/>
          <a:chOff x="0" y="0"/>
          <a:chExt cx="0" cy="0"/>
        </a:xfrm>
      </p:grpSpPr>
      <p:pic>
        <p:nvPicPr>
          <p:cNvPr id="117" name="Google Shape;117;p22"/>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118" name="Google Shape;118;p22"/>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2"/>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20" name="Google Shape;120;p22"/>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21"/>
        <p:cNvGrpSpPr/>
        <p:nvPr/>
      </p:nvGrpSpPr>
      <p:grpSpPr>
        <a:xfrm>
          <a:off x="0" y="0"/>
          <a:ext cx="0" cy="0"/>
          <a:chOff x="0" y="0"/>
          <a:chExt cx="0" cy="0"/>
        </a:xfrm>
      </p:grpSpPr>
      <p:pic>
        <p:nvPicPr>
          <p:cNvPr id="122" name="Google Shape;122;p21"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23" name="Google Shape;123;p21"/>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1"/>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25" name="Google Shape;125;p21"/>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126"/>
        <p:cNvGrpSpPr/>
        <p:nvPr/>
      </p:nvGrpSpPr>
      <p:grpSpPr>
        <a:xfrm>
          <a:off x="0" y="0"/>
          <a:ext cx="0" cy="0"/>
          <a:chOff x="0" y="0"/>
          <a:chExt cx="0" cy="0"/>
        </a:xfrm>
      </p:grpSpPr>
      <p:pic>
        <p:nvPicPr>
          <p:cNvPr id="127" name="Google Shape;127;p23"/>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128" name="Google Shape;128;p23"/>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3"/>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30" name="Google Shape;130;p23"/>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131"/>
        <p:cNvGrpSpPr/>
        <p:nvPr/>
      </p:nvGrpSpPr>
      <p:grpSpPr>
        <a:xfrm>
          <a:off x="0" y="0"/>
          <a:ext cx="0" cy="0"/>
          <a:chOff x="0" y="0"/>
          <a:chExt cx="0" cy="0"/>
        </a:xfrm>
      </p:grpSpPr>
      <p:pic>
        <p:nvPicPr>
          <p:cNvPr id="132" name="Google Shape;132;p24"/>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133" name="Google Shape;133;p24"/>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4"/>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35" name="Google Shape;135;p24"/>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136"/>
        <p:cNvGrpSpPr/>
        <p:nvPr/>
      </p:nvGrpSpPr>
      <p:grpSpPr>
        <a:xfrm>
          <a:off x="0" y="0"/>
          <a:ext cx="0" cy="0"/>
          <a:chOff x="0" y="0"/>
          <a:chExt cx="0" cy="0"/>
        </a:xfrm>
      </p:grpSpPr>
      <p:pic>
        <p:nvPicPr>
          <p:cNvPr id="137" name="Google Shape;137;p25"/>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138" name="Google Shape;138;p25"/>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5"/>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40" name="Google Shape;140;p25"/>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141"/>
        <p:cNvGrpSpPr/>
        <p:nvPr/>
      </p:nvGrpSpPr>
      <p:grpSpPr>
        <a:xfrm>
          <a:off x="0" y="0"/>
          <a:ext cx="0" cy="0"/>
          <a:chOff x="0" y="0"/>
          <a:chExt cx="0" cy="0"/>
        </a:xfrm>
      </p:grpSpPr>
      <p:sp>
        <p:nvSpPr>
          <p:cNvPr id="142" name="Google Shape;142;p26"/>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6"/>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44" name="Google Shape;144;p26"/>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145"/>
        <p:cNvGrpSpPr/>
        <p:nvPr/>
      </p:nvGrpSpPr>
      <p:grpSpPr>
        <a:xfrm>
          <a:off x="0" y="0"/>
          <a:ext cx="0" cy="0"/>
          <a:chOff x="0" y="0"/>
          <a:chExt cx="0" cy="0"/>
        </a:xfrm>
      </p:grpSpPr>
      <p:sp>
        <p:nvSpPr>
          <p:cNvPr id="146" name="Google Shape;146;p27"/>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7"/>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8" name="Google Shape;148;p27"/>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155"/>
        <p:cNvGrpSpPr/>
        <p:nvPr/>
      </p:nvGrpSpPr>
      <p:grpSpPr>
        <a:xfrm>
          <a:off x="0" y="0"/>
          <a:ext cx="0" cy="0"/>
          <a:chOff x="0" y="0"/>
          <a:chExt cx="0" cy="0"/>
        </a:xfrm>
      </p:grpSpPr>
      <p:sp>
        <p:nvSpPr>
          <p:cNvPr id="156" name="Google Shape;156;g2e2a808f0d3_0_11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7" name="Google Shape;157;g2e2a808f0d3_0_1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58" name="Google Shape;158;g2e2a808f0d3_0_118"/>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159"/>
        <p:cNvGrpSpPr/>
        <p:nvPr/>
      </p:nvGrpSpPr>
      <p:grpSpPr>
        <a:xfrm>
          <a:off x="0" y="0"/>
          <a:ext cx="0" cy="0"/>
          <a:chOff x="0" y="0"/>
          <a:chExt cx="0" cy="0"/>
        </a:xfrm>
      </p:grpSpPr>
      <p:sp>
        <p:nvSpPr>
          <p:cNvPr id="160" name="Google Shape;160;g2e2a808f0d3_0_12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1" name="Google Shape;161;g2e2a808f0d3_0_122"/>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62" name="Google Shape;162;g2e2a808f0d3_0_12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63" name="Google Shape;163;g2e2a808f0d3_0_122"/>
          <p:cNvPicPr preferRelativeResize="0"/>
          <p:nvPr/>
        </p:nvPicPr>
        <p:blipFill rotWithShape="1">
          <a:blip r:embed="rId3">
            <a:alphaModFix/>
          </a:blip>
          <a:srcRect l="240" t="10363" r="-239" b="30819"/>
          <a:stretch/>
        </p:blipFill>
        <p:spPr>
          <a:xfrm>
            <a:off x="0" y="5249173"/>
            <a:ext cx="9144000" cy="16807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
        <p:cNvGrpSpPr/>
        <p:nvPr/>
      </p:nvGrpSpPr>
      <p:grpSpPr>
        <a:xfrm>
          <a:off x="0" y="0"/>
          <a:ext cx="0" cy="0"/>
          <a:chOff x="0" y="0"/>
          <a:chExt cx="0" cy="0"/>
        </a:xfrm>
      </p:grpSpPr>
      <p:sp>
        <p:nvSpPr>
          <p:cNvPr id="25" name="Google Shape;25;p40"/>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0"/>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 name="Google Shape;27;p40"/>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28" name="Google Shape;28;p40"/>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 name="Google Shape;29;p4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164"/>
        <p:cNvGrpSpPr/>
        <p:nvPr/>
      </p:nvGrpSpPr>
      <p:grpSpPr>
        <a:xfrm>
          <a:off x="0" y="0"/>
          <a:ext cx="0" cy="0"/>
          <a:chOff x="0" y="0"/>
          <a:chExt cx="0" cy="0"/>
        </a:xfrm>
      </p:grpSpPr>
      <p:sp>
        <p:nvSpPr>
          <p:cNvPr id="165" name="Google Shape;165;g2e2a808f0d3_0_127"/>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6" name="Google Shape;166;g2e2a808f0d3_0_127"/>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67" name="Google Shape;167;g2e2a808f0d3_0_127"/>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68" name="Google Shape;168;g2e2a808f0d3_0_127" descr="A group of people smiling&#10;&#10;Description automatically generated with medium confidence"/>
          <p:cNvPicPr preferRelativeResize="0"/>
          <p:nvPr/>
        </p:nvPicPr>
        <p:blipFill rotWithShape="1">
          <a:blip r:embed="rId3">
            <a:alphaModFix/>
          </a:blip>
          <a:srcRect t="10897" b="7409"/>
          <a:stretch/>
        </p:blipFill>
        <p:spPr>
          <a:xfrm>
            <a:off x="0" y="5249173"/>
            <a:ext cx="9144000" cy="168071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169"/>
        <p:cNvGrpSpPr/>
        <p:nvPr/>
      </p:nvGrpSpPr>
      <p:grpSpPr>
        <a:xfrm>
          <a:off x="0" y="0"/>
          <a:ext cx="0" cy="0"/>
          <a:chOff x="0" y="0"/>
          <a:chExt cx="0" cy="0"/>
        </a:xfrm>
      </p:grpSpPr>
      <p:sp>
        <p:nvSpPr>
          <p:cNvPr id="170" name="Google Shape;170;g2e2a808f0d3_0_13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1" name="Google Shape;171;g2e2a808f0d3_0_132"/>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72" name="Google Shape;172;g2e2a808f0d3_0_13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73" name="Google Shape;173;g2e2a808f0d3_0_132"/>
          <p:cNvPicPr preferRelativeResize="0"/>
          <p:nvPr/>
        </p:nvPicPr>
        <p:blipFill rotWithShape="1">
          <a:blip r:embed="rId3">
            <a:alphaModFix/>
          </a:blip>
          <a:srcRect t="11971" b="11971"/>
          <a:stretch/>
        </p:blipFill>
        <p:spPr>
          <a:xfrm>
            <a:off x="0" y="5249173"/>
            <a:ext cx="9144000" cy="168071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174"/>
        <p:cNvGrpSpPr/>
        <p:nvPr/>
      </p:nvGrpSpPr>
      <p:grpSpPr>
        <a:xfrm>
          <a:off x="0" y="0"/>
          <a:ext cx="0" cy="0"/>
          <a:chOff x="0" y="0"/>
          <a:chExt cx="0" cy="0"/>
        </a:xfrm>
      </p:grpSpPr>
      <p:sp>
        <p:nvSpPr>
          <p:cNvPr id="175" name="Google Shape;175;g2e2a808f0d3_0_137"/>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6" name="Google Shape;176;g2e2a808f0d3_0_137"/>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77" name="Google Shape;177;g2e2a808f0d3_0_137"/>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78" name="Google Shape;178;g2e2a808f0d3_0_137"/>
          <p:cNvPicPr preferRelativeResize="0"/>
          <p:nvPr/>
        </p:nvPicPr>
        <p:blipFill rotWithShape="1">
          <a:blip r:embed="rId3">
            <a:alphaModFix/>
          </a:blip>
          <a:srcRect l="130" t="54" r="-129" b="39099"/>
          <a:stretch/>
        </p:blipFill>
        <p:spPr>
          <a:xfrm>
            <a:off x="11502" y="5183038"/>
            <a:ext cx="9144000" cy="168071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79"/>
        <p:cNvGrpSpPr/>
        <p:nvPr/>
      </p:nvGrpSpPr>
      <p:grpSpPr>
        <a:xfrm>
          <a:off x="0" y="0"/>
          <a:ext cx="0" cy="0"/>
          <a:chOff x="0" y="0"/>
          <a:chExt cx="0" cy="0"/>
        </a:xfrm>
      </p:grpSpPr>
      <p:sp>
        <p:nvSpPr>
          <p:cNvPr id="180" name="Google Shape;180;g2e2a808f0d3_0_14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1" name="Google Shape;181;g2e2a808f0d3_0_142"/>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82" name="Google Shape;182;g2e2a808f0d3_0_14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83" name="Google Shape;183;g2e2a808f0d3_0_142"/>
          <p:cNvPicPr preferRelativeResize="0"/>
          <p:nvPr/>
        </p:nvPicPr>
        <p:blipFill rotWithShape="1">
          <a:blip r:embed="rId3">
            <a:alphaModFix/>
          </a:blip>
          <a:srcRect t="11971" b="11971"/>
          <a:stretch/>
        </p:blipFill>
        <p:spPr>
          <a:xfrm>
            <a:off x="0" y="5249173"/>
            <a:ext cx="9144000" cy="168071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184"/>
        <p:cNvGrpSpPr/>
        <p:nvPr/>
      </p:nvGrpSpPr>
      <p:grpSpPr>
        <a:xfrm>
          <a:off x="0" y="0"/>
          <a:ext cx="0" cy="0"/>
          <a:chOff x="0" y="0"/>
          <a:chExt cx="0" cy="0"/>
        </a:xfrm>
      </p:grpSpPr>
      <p:pic>
        <p:nvPicPr>
          <p:cNvPr id="185" name="Google Shape;185;g2e2a808f0d3_0_147"/>
          <p:cNvPicPr preferRelativeResize="0"/>
          <p:nvPr/>
        </p:nvPicPr>
        <p:blipFill rotWithShape="1">
          <a:blip r:embed="rId2">
            <a:alphaModFix/>
          </a:blip>
          <a:srcRect l="140" t="32399" r="-139" b="12770"/>
          <a:stretch/>
        </p:blipFill>
        <p:spPr>
          <a:xfrm rot="10800000">
            <a:off x="1" y="-1"/>
            <a:ext cx="9143998" cy="1554609"/>
          </a:xfrm>
          <a:prstGeom prst="rect">
            <a:avLst/>
          </a:prstGeom>
          <a:noFill/>
          <a:ln>
            <a:noFill/>
          </a:ln>
        </p:spPr>
      </p:pic>
      <p:pic>
        <p:nvPicPr>
          <p:cNvPr id="186" name="Google Shape;186;g2e2a808f0d3_0_147"/>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187" name="Google Shape;187;g2e2a808f0d3_0_14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188"/>
        <p:cNvGrpSpPr/>
        <p:nvPr/>
      </p:nvGrpSpPr>
      <p:grpSpPr>
        <a:xfrm>
          <a:off x="0" y="0"/>
          <a:ext cx="0" cy="0"/>
          <a:chOff x="0" y="0"/>
          <a:chExt cx="0" cy="0"/>
        </a:xfrm>
      </p:grpSpPr>
      <p:sp>
        <p:nvSpPr>
          <p:cNvPr id="189" name="Google Shape;189;g2e2a808f0d3_0_151"/>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90" name="Google Shape;190;g2e2a808f0d3_0_151"/>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191"/>
        <p:cNvGrpSpPr/>
        <p:nvPr/>
      </p:nvGrpSpPr>
      <p:grpSpPr>
        <a:xfrm>
          <a:off x="0" y="0"/>
          <a:ext cx="0" cy="0"/>
          <a:chOff x="0" y="0"/>
          <a:chExt cx="0" cy="0"/>
        </a:xfrm>
      </p:grpSpPr>
      <p:sp>
        <p:nvSpPr>
          <p:cNvPr id="192" name="Google Shape;192;g2e2a808f0d3_0_15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g2e2a808f0d3_0_154"/>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dk1"/>
              </a:buClr>
              <a:buSzPts val="2800"/>
              <a:buChar char="•"/>
              <a:defRPr sz="2800"/>
            </a:lvl1pPr>
            <a:lvl2pPr marL="914400" lvl="1" indent="-381000" algn="l" rtl="0">
              <a:lnSpc>
                <a:spcPct val="90000"/>
              </a:lnSpc>
              <a:spcBef>
                <a:spcPts val="500"/>
              </a:spcBef>
              <a:spcAft>
                <a:spcPts val="0"/>
              </a:spcAft>
              <a:buClr>
                <a:schemeClr val="dk1"/>
              </a:buClr>
              <a:buSzPts val="2400"/>
              <a:buChar char="•"/>
              <a:defRPr sz="2400"/>
            </a:lvl2pPr>
            <a:lvl3pPr marL="1371600" lvl="2" indent="-355600" algn="l" rtl="0">
              <a:lnSpc>
                <a:spcPct val="90000"/>
              </a:lnSpc>
              <a:spcBef>
                <a:spcPts val="500"/>
              </a:spcBef>
              <a:spcAft>
                <a:spcPts val="0"/>
              </a:spcAft>
              <a:buClr>
                <a:schemeClr val="dk1"/>
              </a:buClr>
              <a:buSzPts val="2000"/>
              <a:buChar char="•"/>
              <a:defRPr sz="2000"/>
            </a:lvl3pPr>
            <a:lvl4pPr marL="1828800" lvl="3" indent="-342900" algn="l" rtl="0">
              <a:lnSpc>
                <a:spcPct val="90000"/>
              </a:lnSpc>
              <a:spcBef>
                <a:spcPts val="500"/>
              </a:spcBef>
              <a:spcAft>
                <a:spcPts val="0"/>
              </a:spcAft>
              <a:buClr>
                <a:schemeClr val="dk1"/>
              </a:buClr>
              <a:buSzPts val="1800"/>
              <a:buChar char="•"/>
              <a:defRPr sz="1800"/>
            </a:lvl4pPr>
            <a:lvl5pPr marL="2286000" lvl="4" indent="-342900" algn="l" rtl="0">
              <a:lnSpc>
                <a:spcPct val="90000"/>
              </a:lnSpc>
              <a:spcBef>
                <a:spcPts val="500"/>
              </a:spcBef>
              <a:spcAft>
                <a:spcPts val="0"/>
              </a:spcAft>
              <a:buClr>
                <a:schemeClr val="dk1"/>
              </a:buClr>
              <a:buSzPts val="1800"/>
              <a:buChar char="•"/>
              <a:defRPr sz="1800"/>
            </a:lvl5pPr>
            <a:lvl6pPr marL="2743200" lvl="5" indent="-342900" algn="l" rtl="0">
              <a:lnSpc>
                <a:spcPct val="90000"/>
              </a:lnSpc>
              <a:spcBef>
                <a:spcPts val="500"/>
              </a:spcBef>
              <a:spcAft>
                <a:spcPts val="0"/>
              </a:spcAft>
              <a:buClr>
                <a:schemeClr val="dk1"/>
              </a:buClr>
              <a:buSzPts val="1800"/>
              <a:buChar char="•"/>
              <a:defRPr sz="1800"/>
            </a:lvl6pPr>
            <a:lvl7pPr marL="3200400" lvl="6" indent="-342900" algn="l" rtl="0">
              <a:lnSpc>
                <a:spcPct val="90000"/>
              </a:lnSpc>
              <a:spcBef>
                <a:spcPts val="500"/>
              </a:spcBef>
              <a:spcAft>
                <a:spcPts val="0"/>
              </a:spcAft>
              <a:buClr>
                <a:schemeClr val="dk1"/>
              </a:buClr>
              <a:buSzPts val="1800"/>
              <a:buChar char="•"/>
              <a:defRPr sz="1800"/>
            </a:lvl7pPr>
            <a:lvl8pPr marL="3657600" lvl="7" indent="-342900" algn="l" rtl="0">
              <a:lnSpc>
                <a:spcPct val="90000"/>
              </a:lnSpc>
              <a:spcBef>
                <a:spcPts val="500"/>
              </a:spcBef>
              <a:spcAft>
                <a:spcPts val="0"/>
              </a:spcAft>
              <a:buClr>
                <a:schemeClr val="dk1"/>
              </a:buClr>
              <a:buSzPts val="1800"/>
              <a:buChar char="•"/>
              <a:defRPr sz="1800"/>
            </a:lvl8pPr>
            <a:lvl9pPr marL="4114800" lvl="8" indent="-342900" algn="l" rtl="0">
              <a:lnSpc>
                <a:spcPct val="90000"/>
              </a:lnSpc>
              <a:spcBef>
                <a:spcPts val="500"/>
              </a:spcBef>
              <a:spcAft>
                <a:spcPts val="0"/>
              </a:spcAft>
              <a:buClr>
                <a:schemeClr val="dk1"/>
              </a:buClr>
              <a:buSzPts val="1800"/>
              <a:buChar char="•"/>
              <a:defRPr sz="1800"/>
            </a:lvl9pPr>
          </a:lstStyle>
          <a:p>
            <a:endParaRPr/>
          </a:p>
        </p:txBody>
      </p:sp>
      <p:sp>
        <p:nvSpPr>
          <p:cNvPr id="194" name="Google Shape;194;g2e2a808f0d3_0_154"/>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dk1"/>
              </a:buClr>
              <a:buSzPts val="2800"/>
              <a:buChar char="•"/>
              <a:defRPr sz="2800"/>
            </a:lvl1pPr>
            <a:lvl2pPr marL="914400" lvl="1" indent="-381000" algn="l" rtl="0">
              <a:lnSpc>
                <a:spcPct val="90000"/>
              </a:lnSpc>
              <a:spcBef>
                <a:spcPts val="500"/>
              </a:spcBef>
              <a:spcAft>
                <a:spcPts val="0"/>
              </a:spcAft>
              <a:buClr>
                <a:schemeClr val="dk1"/>
              </a:buClr>
              <a:buSzPts val="2400"/>
              <a:buChar char="•"/>
              <a:defRPr sz="2400"/>
            </a:lvl2pPr>
            <a:lvl3pPr marL="1371600" lvl="2" indent="-355600" algn="l" rtl="0">
              <a:lnSpc>
                <a:spcPct val="90000"/>
              </a:lnSpc>
              <a:spcBef>
                <a:spcPts val="500"/>
              </a:spcBef>
              <a:spcAft>
                <a:spcPts val="0"/>
              </a:spcAft>
              <a:buClr>
                <a:schemeClr val="dk1"/>
              </a:buClr>
              <a:buSzPts val="2000"/>
              <a:buChar char="•"/>
              <a:defRPr sz="2000"/>
            </a:lvl3pPr>
            <a:lvl4pPr marL="1828800" lvl="3" indent="-342900" algn="l" rtl="0">
              <a:lnSpc>
                <a:spcPct val="90000"/>
              </a:lnSpc>
              <a:spcBef>
                <a:spcPts val="500"/>
              </a:spcBef>
              <a:spcAft>
                <a:spcPts val="0"/>
              </a:spcAft>
              <a:buClr>
                <a:schemeClr val="dk1"/>
              </a:buClr>
              <a:buSzPts val="1800"/>
              <a:buChar char="•"/>
              <a:defRPr sz="1800"/>
            </a:lvl4pPr>
            <a:lvl5pPr marL="2286000" lvl="4" indent="-342900" algn="l" rtl="0">
              <a:lnSpc>
                <a:spcPct val="90000"/>
              </a:lnSpc>
              <a:spcBef>
                <a:spcPts val="500"/>
              </a:spcBef>
              <a:spcAft>
                <a:spcPts val="0"/>
              </a:spcAft>
              <a:buClr>
                <a:schemeClr val="dk1"/>
              </a:buClr>
              <a:buSzPts val="1800"/>
              <a:buChar char="•"/>
              <a:defRPr sz="1800"/>
            </a:lvl5pPr>
            <a:lvl6pPr marL="2743200" lvl="5" indent="-342900" algn="l" rtl="0">
              <a:lnSpc>
                <a:spcPct val="90000"/>
              </a:lnSpc>
              <a:spcBef>
                <a:spcPts val="500"/>
              </a:spcBef>
              <a:spcAft>
                <a:spcPts val="0"/>
              </a:spcAft>
              <a:buClr>
                <a:schemeClr val="dk1"/>
              </a:buClr>
              <a:buSzPts val="1800"/>
              <a:buChar char="•"/>
              <a:defRPr sz="1800"/>
            </a:lvl6pPr>
            <a:lvl7pPr marL="3200400" lvl="6" indent="-342900" algn="l" rtl="0">
              <a:lnSpc>
                <a:spcPct val="90000"/>
              </a:lnSpc>
              <a:spcBef>
                <a:spcPts val="500"/>
              </a:spcBef>
              <a:spcAft>
                <a:spcPts val="0"/>
              </a:spcAft>
              <a:buClr>
                <a:schemeClr val="dk1"/>
              </a:buClr>
              <a:buSzPts val="1800"/>
              <a:buChar char="•"/>
              <a:defRPr sz="1800"/>
            </a:lvl7pPr>
            <a:lvl8pPr marL="3657600" lvl="7" indent="-342900" algn="l" rtl="0">
              <a:lnSpc>
                <a:spcPct val="90000"/>
              </a:lnSpc>
              <a:spcBef>
                <a:spcPts val="500"/>
              </a:spcBef>
              <a:spcAft>
                <a:spcPts val="0"/>
              </a:spcAft>
              <a:buClr>
                <a:schemeClr val="dk1"/>
              </a:buClr>
              <a:buSzPts val="1800"/>
              <a:buChar char="•"/>
              <a:defRPr sz="1800"/>
            </a:lvl8pPr>
            <a:lvl9pPr marL="4114800" lvl="8" indent="-342900" algn="l" rtl="0">
              <a:lnSpc>
                <a:spcPct val="90000"/>
              </a:lnSpc>
              <a:spcBef>
                <a:spcPts val="500"/>
              </a:spcBef>
              <a:spcAft>
                <a:spcPts val="0"/>
              </a:spcAft>
              <a:buClr>
                <a:schemeClr val="dk1"/>
              </a:buClr>
              <a:buSzPts val="1800"/>
              <a:buChar char="•"/>
              <a:defRPr sz="1800"/>
            </a:lvl9pPr>
          </a:lstStyle>
          <a:p>
            <a:endParaRPr/>
          </a:p>
        </p:txBody>
      </p:sp>
      <p:pic>
        <p:nvPicPr>
          <p:cNvPr id="195" name="Google Shape;195;g2e2a808f0d3_0_154"/>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196" name="Google Shape;196;g2e2a808f0d3_0_154"/>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197"/>
        <p:cNvGrpSpPr/>
        <p:nvPr/>
      </p:nvGrpSpPr>
      <p:grpSpPr>
        <a:xfrm>
          <a:off x="0" y="0"/>
          <a:ext cx="0" cy="0"/>
          <a:chOff x="0" y="0"/>
          <a:chExt cx="0" cy="0"/>
        </a:xfrm>
      </p:grpSpPr>
      <p:sp>
        <p:nvSpPr>
          <p:cNvPr id="198" name="Google Shape;198;g2e2a808f0d3_0_160"/>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g2e2a808f0d3_0_160"/>
          <p:cNvSpPr txBox="1">
            <a:spLocks noGrp="1"/>
          </p:cNvSpPr>
          <p:nvPr>
            <p:ph type="body" idx="1"/>
          </p:nvPr>
        </p:nvSpPr>
        <p:spPr>
          <a:xfrm>
            <a:off x="912813" y="1666567"/>
            <a:ext cx="3582900" cy="657600"/>
          </a:xfrm>
          <a:prstGeom prst="rect">
            <a:avLst/>
          </a:prstGeom>
          <a:solidFill>
            <a:srgbClr val="003369">
              <a:alpha val="74900"/>
            </a:srgbClr>
          </a:solid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100"/>
              <a:buNone/>
              <a:defRPr sz="2100" b="1">
                <a:solidFill>
                  <a:schemeClr val="lt1"/>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00" name="Google Shape;200;g2e2a808f0d3_0_160"/>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30200" algn="l" rtl="0">
              <a:lnSpc>
                <a:spcPct val="90000"/>
              </a:lnSpc>
              <a:spcBef>
                <a:spcPts val="500"/>
              </a:spcBef>
              <a:spcAft>
                <a:spcPts val="0"/>
              </a:spcAft>
              <a:buClr>
                <a:schemeClr val="dk1"/>
              </a:buClr>
              <a:buSzPts val="1600"/>
              <a:buChar char="•"/>
              <a:defRPr sz="1600"/>
            </a:lvl6pPr>
            <a:lvl7pPr marL="3200400" lvl="6" indent="-330200" algn="l" rtl="0">
              <a:lnSpc>
                <a:spcPct val="90000"/>
              </a:lnSpc>
              <a:spcBef>
                <a:spcPts val="500"/>
              </a:spcBef>
              <a:spcAft>
                <a:spcPts val="0"/>
              </a:spcAft>
              <a:buClr>
                <a:schemeClr val="dk1"/>
              </a:buClr>
              <a:buSzPts val="1600"/>
              <a:buChar char="•"/>
              <a:defRPr sz="1600"/>
            </a:lvl7pPr>
            <a:lvl8pPr marL="3657600" lvl="7" indent="-330200" algn="l" rtl="0">
              <a:lnSpc>
                <a:spcPct val="90000"/>
              </a:lnSpc>
              <a:spcBef>
                <a:spcPts val="500"/>
              </a:spcBef>
              <a:spcAft>
                <a:spcPts val="0"/>
              </a:spcAft>
              <a:buClr>
                <a:schemeClr val="dk1"/>
              </a:buClr>
              <a:buSzPts val="1600"/>
              <a:buChar char="•"/>
              <a:defRPr sz="1600"/>
            </a:lvl8pPr>
            <a:lvl9pPr marL="4114800" lvl="8" indent="-330200" algn="l" rtl="0">
              <a:lnSpc>
                <a:spcPct val="90000"/>
              </a:lnSpc>
              <a:spcBef>
                <a:spcPts val="500"/>
              </a:spcBef>
              <a:spcAft>
                <a:spcPts val="0"/>
              </a:spcAft>
              <a:buClr>
                <a:schemeClr val="dk1"/>
              </a:buClr>
              <a:buSzPts val="1600"/>
              <a:buChar char="•"/>
              <a:defRPr sz="1600"/>
            </a:lvl9pPr>
          </a:lstStyle>
          <a:p>
            <a:endParaRPr/>
          </a:p>
        </p:txBody>
      </p:sp>
      <p:sp>
        <p:nvSpPr>
          <p:cNvPr id="201" name="Google Shape;201;g2e2a808f0d3_0_160"/>
          <p:cNvSpPr txBox="1">
            <a:spLocks noGrp="1"/>
          </p:cNvSpPr>
          <p:nvPr>
            <p:ph type="body" idx="3"/>
          </p:nvPr>
        </p:nvSpPr>
        <p:spPr>
          <a:xfrm>
            <a:off x="5105400" y="1673500"/>
            <a:ext cx="3581400" cy="639900"/>
          </a:xfrm>
          <a:prstGeom prst="rect">
            <a:avLst/>
          </a:prstGeom>
          <a:solidFill>
            <a:srgbClr val="003369">
              <a:alpha val="74900"/>
            </a:srgbClr>
          </a:solid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100"/>
              <a:buNone/>
              <a:defRPr sz="2100" b="1">
                <a:solidFill>
                  <a:schemeClr val="lt1"/>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02" name="Google Shape;202;g2e2a808f0d3_0_160"/>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30200" algn="l" rtl="0">
              <a:lnSpc>
                <a:spcPct val="90000"/>
              </a:lnSpc>
              <a:spcBef>
                <a:spcPts val="500"/>
              </a:spcBef>
              <a:spcAft>
                <a:spcPts val="0"/>
              </a:spcAft>
              <a:buClr>
                <a:schemeClr val="dk1"/>
              </a:buClr>
              <a:buSzPts val="1600"/>
              <a:buChar char="•"/>
              <a:defRPr sz="1600"/>
            </a:lvl6pPr>
            <a:lvl7pPr marL="3200400" lvl="6" indent="-330200" algn="l" rtl="0">
              <a:lnSpc>
                <a:spcPct val="90000"/>
              </a:lnSpc>
              <a:spcBef>
                <a:spcPts val="500"/>
              </a:spcBef>
              <a:spcAft>
                <a:spcPts val="0"/>
              </a:spcAft>
              <a:buClr>
                <a:schemeClr val="dk1"/>
              </a:buClr>
              <a:buSzPts val="1600"/>
              <a:buChar char="•"/>
              <a:defRPr sz="1600"/>
            </a:lvl7pPr>
            <a:lvl8pPr marL="3657600" lvl="7" indent="-330200" algn="l" rtl="0">
              <a:lnSpc>
                <a:spcPct val="90000"/>
              </a:lnSpc>
              <a:spcBef>
                <a:spcPts val="500"/>
              </a:spcBef>
              <a:spcAft>
                <a:spcPts val="0"/>
              </a:spcAft>
              <a:buClr>
                <a:schemeClr val="dk1"/>
              </a:buClr>
              <a:buSzPts val="1600"/>
              <a:buChar char="•"/>
              <a:defRPr sz="1600"/>
            </a:lvl8pPr>
            <a:lvl9pPr marL="4114800" lvl="8" indent="-330200" algn="l" rtl="0">
              <a:lnSpc>
                <a:spcPct val="90000"/>
              </a:lnSpc>
              <a:spcBef>
                <a:spcPts val="500"/>
              </a:spcBef>
              <a:spcAft>
                <a:spcPts val="0"/>
              </a:spcAft>
              <a:buClr>
                <a:schemeClr val="dk1"/>
              </a:buClr>
              <a:buSzPts val="1600"/>
              <a:buChar char="•"/>
              <a:defRPr sz="1600"/>
            </a:lvl9pPr>
          </a:lstStyle>
          <a:p>
            <a:endParaRPr/>
          </a:p>
        </p:txBody>
      </p:sp>
      <p:sp>
        <p:nvSpPr>
          <p:cNvPr id="203" name="Google Shape;203;g2e2a808f0d3_0_160"/>
          <p:cNvSpPr/>
          <p:nvPr/>
        </p:nvSpPr>
        <p:spPr>
          <a:xfrm>
            <a:off x="457200" y="1672590"/>
            <a:ext cx="457200" cy="6516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04" name="Google Shape;204;g2e2a808f0d3_0_160"/>
          <p:cNvSpPr/>
          <p:nvPr/>
        </p:nvSpPr>
        <p:spPr>
          <a:xfrm>
            <a:off x="4648200" y="1666566"/>
            <a:ext cx="457200" cy="646800"/>
          </a:xfrm>
          <a:prstGeom prst="rect">
            <a:avLst/>
          </a:prstGeom>
          <a:solidFill>
            <a:srgbClr val="D8DDE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5" name="Google Shape;205;g2e2a808f0d3_0_160"/>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06"/>
        <p:cNvGrpSpPr/>
        <p:nvPr/>
      </p:nvGrpSpPr>
      <p:grpSpPr>
        <a:xfrm>
          <a:off x="0" y="0"/>
          <a:ext cx="0" cy="0"/>
          <a:chOff x="0" y="0"/>
          <a:chExt cx="0" cy="0"/>
        </a:xfrm>
      </p:grpSpPr>
      <p:pic>
        <p:nvPicPr>
          <p:cNvPr id="207" name="Google Shape;207;g2e2a808f0d3_0_16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8"/>
        <p:cNvGrpSpPr/>
        <p:nvPr/>
      </p:nvGrpSpPr>
      <p:grpSpPr>
        <a:xfrm>
          <a:off x="0" y="0"/>
          <a:ext cx="0" cy="0"/>
          <a:chOff x="0" y="0"/>
          <a:chExt cx="0" cy="0"/>
        </a:xfrm>
      </p:grpSpPr>
      <p:sp>
        <p:nvSpPr>
          <p:cNvPr id="209" name="Google Shape;209;g2e2a808f0d3_0_171"/>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g2e2a808f0d3_0_171"/>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11" name="Google Shape;211;g2e2a808f0d3_0_171"/>
          <p:cNvSpPr txBox="1">
            <a:spLocks noGrp="1"/>
          </p:cNvSpPr>
          <p:nvPr>
            <p:ph type="body" idx="2"/>
          </p:nvPr>
        </p:nvSpPr>
        <p:spPr>
          <a:xfrm>
            <a:off x="457200" y="1435101"/>
            <a:ext cx="3008400" cy="4512900"/>
          </a:xfrm>
          <a:prstGeom prst="rect">
            <a:avLst/>
          </a:prstGeom>
          <a:solidFill>
            <a:srgbClr val="003369">
              <a:alpha val="74900"/>
            </a:srgbClr>
          </a:soli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400"/>
              <a:buNone/>
              <a:defRPr sz="2400">
                <a:solidFill>
                  <a:schemeClr val="lt1"/>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000"/>
              <a:buNone/>
              <a:defRPr sz="1000"/>
            </a:lvl3pPr>
            <a:lvl4pPr marL="1828800" lvl="3" indent="-228600" algn="l" rtl="0">
              <a:lnSpc>
                <a:spcPct val="90000"/>
              </a:lnSpc>
              <a:spcBef>
                <a:spcPts val="500"/>
              </a:spcBef>
              <a:spcAft>
                <a:spcPts val="0"/>
              </a:spcAft>
              <a:buClr>
                <a:schemeClr val="dk1"/>
              </a:buClr>
              <a:buSzPts val="900"/>
              <a:buNone/>
              <a:defRPr sz="900"/>
            </a:lvl4pPr>
            <a:lvl5pPr marL="2286000" lvl="4" indent="-228600" algn="l" rtl="0">
              <a:lnSpc>
                <a:spcPct val="90000"/>
              </a:lnSpc>
              <a:spcBef>
                <a:spcPts val="500"/>
              </a:spcBef>
              <a:spcAft>
                <a:spcPts val="0"/>
              </a:spcAft>
              <a:buClr>
                <a:schemeClr val="dk1"/>
              </a:buClr>
              <a:buSzPts val="900"/>
              <a:buNone/>
              <a:defRPr sz="900"/>
            </a:lvl5pPr>
            <a:lvl6pPr marL="2743200" lvl="5" indent="-228600" algn="l" rtl="0">
              <a:lnSpc>
                <a:spcPct val="90000"/>
              </a:lnSpc>
              <a:spcBef>
                <a:spcPts val="500"/>
              </a:spcBef>
              <a:spcAft>
                <a:spcPts val="0"/>
              </a:spcAft>
              <a:buClr>
                <a:schemeClr val="dk1"/>
              </a:buClr>
              <a:buSzPts val="900"/>
              <a:buNone/>
              <a:defRPr sz="900"/>
            </a:lvl6pPr>
            <a:lvl7pPr marL="3200400" lvl="6" indent="-228600" algn="l" rtl="0">
              <a:lnSpc>
                <a:spcPct val="90000"/>
              </a:lnSpc>
              <a:spcBef>
                <a:spcPts val="500"/>
              </a:spcBef>
              <a:spcAft>
                <a:spcPts val="0"/>
              </a:spcAft>
              <a:buClr>
                <a:schemeClr val="dk1"/>
              </a:buClr>
              <a:buSzPts val="900"/>
              <a:buNone/>
              <a:defRPr sz="900"/>
            </a:lvl7pPr>
            <a:lvl8pPr marL="3657600" lvl="7" indent="-228600" algn="l" rtl="0">
              <a:lnSpc>
                <a:spcPct val="90000"/>
              </a:lnSpc>
              <a:spcBef>
                <a:spcPts val="500"/>
              </a:spcBef>
              <a:spcAft>
                <a:spcPts val="0"/>
              </a:spcAft>
              <a:buClr>
                <a:schemeClr val="dk1"/>
              </a:buClr>
              <a:buSzPts val="900"/>
              <a:buNone/>
              <a:defRPr sz="900"/>
            </a:lvl8pPr>
            <a:lvl9pPr marL="4114800" lvl="8" indent="-228600" algn="l" rtl="0">
              <a:lnSpc>
                <a:spcPct val="90000"/>
              </a:lnSpc>
              <a:spcBef>
                <a:spcPts val="500"/>
              </a:spcBef>
              <a:spcAft>
                <a:spcPts val="0"/>
              </a:spcAft>
              <a:buClr>
                <a:schemeClr val="dk1"/>
              </a:buClr>
              <a:buSzPts val="900"/>
              <a:buNone/>
              <a:defRPr sz="900"/>
            </a:lvl9pPr>
          </a:lstStyle>
          <a:p>
            <a:endParaRPr/>
          </a:p>
        </p:txBody>
      </p:sp>
      <p:sp>
        <p:nvSpPr>
          <p:cNvPr id="212" name="Google Shape;212;g2e2a808f0d3_0_171"/>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3" name="Google Shape;213;g2e2a808f0d3_0_171"/>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30"/>
        <p:cNvGrpSpPr/>
        <p:nvPr/>
      </p:nvGrpSpPr>
      <p:grpSpPr>
        <a:xfrm>
          <a:off x="0" y="0"/>
          <a:ext cx="0" cy="0"/>
          <a:chOff x="0" y="0"/>
          <a:chExt cx="0" cy="0"/>
        </a:xfrm>
      </p:grpSpPr>
      <p:sp>
        <p:nvSpPr>
          <p:cNvPr id="31" name="Google Shape;31;p3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 name="Google Shape;33;p3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34" name="Google Shape;34;p31"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214"/>
        <p:cNvGrpSpPr/>
        <p:nvPr/>
      </p:nvGrpSpPr>
      <p:grpSpPr>
        <a:xfrm>
          <a:off x="0" y="0"/>
          <a:ext cx="0" cy="0"/>
          <a:chOff x="0" y="0"/>
          <a:chExt cx="0" cy="0"/>
        </a:xfrm>
      </p:grpSpPr>
      <p:sp>
        <p:nvSpPr>
          <p:cNvPr id="215" name="Google Shape;215;g2e2a808f0d3_0_17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6" name="Google Shape;216;g2e2a808f0d3_0_17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217"/>
        <p:cNvGrpSpPr/>
        <p:nvPr/>
      </p:nvGrpSpPr>
      <p:grpSpPr>
        <a:xfrm>
          <a:off x="0" y="0"/>
          <a:ext cx="0" cy="0"/>
          <a:chOff x="0" y="0"/>
          <a:chExt cx="0" cy="0"/>
        </a:xfrm>
      </p:grpSpPr>
      <p:sp>
        <p:nvSpPr>
          <p:cNvPr id="218" name="Google Shape;218;g2e2a808f0d3_0_180"/>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219"/>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220"/>
        <p:cNvGrpSpPr/>
        <p:nvPr/>
      </p:nvGrpSpPr>
      <p:grpSpPr>
        <a:xfrm>
          <a:off x="0" y="0"/>
          <a:ext cx="0" cy="0"/>
          <a:chOff x="0" y="0"/>
          <a:chExt cx="0" cy="0"/>
        </a:xfrm>
      </p:grpSpPr>
      <p:sp>
        <p:nvSpPr>
          <p:cNvPr id="221" name="Google Shape;221;g2e2a808f0d3_0_183"/>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2" name="Google Shape;222;g2e2a808f0d3_0_183"/>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dk1"/>
              </a:buClr>
              <a:buSzPts val="2800"/>
              <a:buChar char="•"/>
              <a:defRPr sz="2800"/>
            </a:lvl1pPr>
            <a:lvl2pPr marL="914400" lvl="1" indent="-381000" algn="l" rtl="0">
              <a:lnSpc>
                <a:spcPct val="90000"/>
              </a:lnSpc>
              <a:spcBef>
                <a:spcPts val="500"/>
              </a:spcBef>
              <a:spcAft>
                <a:spcPts val="0"/>
              </a:spcAft>
              <a:buClr>
                <a:schemeClr val="dk1"/>
              </a:buClr>
              <a:buSzPts val="2400"/>
              <a:buChar char="•"/>
              <a:defRPr sz="2400"/>
            </a:lvl2pPr>
            <a:lvl3pPr marL="1371600" lvl="2" indent="-355600" algn="l" rtl="0">
              <a:lnSpc>
                <a:spcPct val="90000"/>
              </a:lnSpc>
              <a:spcBef>
                <a:spcPts val="500"/>
              </a:spcBef>
              <a:spcAft>
                <a:spcPts val="0"/>
              </a:spcAft>
              <a:buClr>
                <a:schemeClr val="dk1"/>
              </a:buClr>
              <a:buSzPts val="2000"/>
              <a:buChar char="•"/>
              <a:defRPr sz="2000"/>
            </a:lvl3pPr>
            <a:lvl4pPr marL="1828800" lvl="3" indent="-342900" algn="l" rtl="0">
              <a:lnSpc>
                <a:spcPct val="90000"/>
              </a:lnSpc>
              <a:spcBef>
                <a:spcPts val="500"/>
              </a:spcBef>
              <a:spcAft>
                <a:spcPts val="0"/>
              </a:spcAft>
              <a:buClr>
                <a:schemeClr val="dk1"/>
              </a:buClr>
              <a:buSzPts val="1800"/>
              <a:buChar char="•"/>
              <a:defRPr sz="1800"/>
            </a:lvl4pPr>
            <a:lvl5pPr marL="2286000" lvl="4" indent="-342900" algn="l" rtl="0">
              <a:lnSpc>
                <a:spcPct val="90000"/>
              </a:lnSpc>
              <a:spcBef>
                <a:spcPts val="500"/>
              </a:spcBef>
              <a:spcAft>
                <a:spcPts val="0"/>
              </a:spcAft>
              <a:buClr>
                <a:schemeClr val="dk1"/>
              </a:buClr>
              <a:buSzPts val="1800"/>
              <a:buChar char="•"/>
              <a:defRPr sz="1800"/>
            </a:lvl5pPr>
            <a:lvl6pPr marL="2743200" lvl="5" indent="-342900" algn="l" rtl="0">
              <a:lnSpc>
                <a:spcPct val="90000"/>
              </a:lnSpc>
              <a:spcBef>
                <a:spcPts val="500"/>
              </a:spcBef>
              <a:spcAft>
                <a:spcPts val="0"/>
              </a:spcAft>
              <a:buClr>
                <a:schemeClr val="dk1"/>
              </a:buClr>
              <a:buSzPts val="1800"/>
              <a:buChar char="•"/>
              <a:defRPr sz="1800"/>
            </a:lvl6pPr>
            <a:lvl7pPr marL="3200400" lvl="6" indent="-342900" algn="l" rtl="0">
              <a:lnSpc>
                <a:spcPct val="90000"/>
              </a:lnSpc>
              <a:spcBef>
                <a:spcPts val="500"/>
              </a:spcBef>
              <a:spcAft>
                <a:spcPts val="0"/>
              </a:spcAft>
              <a:buClr>
                <a:schemeClr val="dk1"/>
              </a:buClr>
              <a:buSzPts val="1800"/>
              <a:buChar char="•"/>
              <a:defRPr sz="1800"/>
            </a:lvl7pPr>
            <a:lvl8pPr marL="3657600" lvl="7" indent="-342900" algn="l" rtl="0">
              <a:lnSpc>
                <a:spcPct val="90000"/>
              </a:lnSpc>
              <a:spcBef>
                <a:spcPts val="500"/>
              </a:spcBef>
              <a:spcAft>
                <a:spcPts val="0"/>
              </a:spcAft>
              <a:buClr>
                <a:schemeClr val="dk1"/>
              </a:buClr>
              <a:buSzPts val="1800"/>
              <a:buChar char="•"/>
              <a:defRPr sz="1800"/>
            </a:lvl8pPr>
            <a:lvl9pPr marL="4114800" lvl="8" indent="-342900" algn="l" rtl="0">
              <a:lnSpc>
                <a:spcPct val="90000"/>
              </a:lnSpc>
              <a:spcBef>
                <a:spcPts val="500"/>
              </a:spcBef>
              <a:spcAft>
                <a:spcPts val="0"/>
              </a:spcAft>
              <a:buClr>
                <a:schemeClr val="dk1"/>
              </a:buClr>
              <a:buSzPts val="1800"/>
              <a:buChar char="•"/>
              <a:defRPr sz="1800"/>
            </a:lvl9pPr>
          </a:lstStyle>
          <a:p>
            <a:endParaRPr/>
          </a:p>
        </p:txBody>
      </p:sp>
      <p:sp>
        <p:nvSpPr>
          <p:cNvPr id="223" name="Google Shape;223;g2e2a808f0d3_0_183"/>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dk1"/>
              </a:buClr>
              <a:buSzPts val="2800"/>
              <a:buChar char="•"/>
              <a:defRPr sz="2800"/>
            </a:lvl1pPr>
            <a:lvl2pPr marL="914400" lvl="1" indent="-381000" algn="l" rtl="0">
              <a:lnSpc>
                <a:spcPct val="90000"/>
              </a:lnSpc>
              <a:spcBef>
                <a:spcPts val="500"/>
              </a:spcBef>
              <a:spcAft>
                <a:spcPts val="0"/>
              </a:spcAft>
              <a:buClr>
                <a:schemeClr val="dk1"/>
              </a:buClr>
              <a:buSzPts val="2400"/>
              <a:buChar char="•"/>
              <a:defRPr sz="2400"/>
            </a:lvl2pPr>
            <a:lvl3pPr marL="1371600" lvl="2" indent="-355600" algn="l" rtl="0">
              <a:lnSpc>
                <a:spcPct val="90000"/>
              </a:lnSpc>
              <a:spcBef>
                <a:spcPts val="500"/>
              </a:spcBef>
              <a:spcAft>
                <a:spcPts val="0"/>
              </a:spcAft>
              <a:buClr>
                <a:schemeClr val="dk1"/>
              </a:buClr>
              <a:buSzPts val="2000"/>
              <a:buChar char="•"/>
              <a:defRPr sz="2000"/>
            </a:lvl3pPr>
            <a:lvl4pPr marL="1828800" lvl="3" indent="-342900" algn="l" rtl="0">
              <a:lnSpc>
                <a:spcPct val="90000"/>
              </a:lnSpc>
              <a:spcBef>
                <a:spcPts val="500"/>
              </a:spcBef>
              <a:spcAft>
                <a:spcPts val="0"/>
              </a:spcAft>
              <a:buClr>
                <a:schemeClr val="dk1"/>
              </a:buClr>
              <a:buSzPts val="1800"/>
              <a:buChar char="•"/>
              <a:defRPr sz="1800"/>
            </a:lvl4pPr>
            <a:lvl5pPr marL="2286000" lvl="4" indent="-342900" algn="l" rtl="0">
              <a:lnSpc>
                <a:spcPct val="90000"/>
              </a:lnSpc>
              <a:spcBef>
                <a:spcPts val="500"/>
              </a:spcBef>
              <a:spcAft>
                <a:spcPts val="0"/>
              </a:spcAft>
              <a:buClr>
                <a:schemeClr val="dk1"/>
              </a:buClr>
              <a:buSzPts val="1800"/>
              <a:buChar char="•"/>
              <a:defRPr sz="1800"/>
            </a:lvl5pPr>
            <a:lvl6pPr marL="2743200" lvl="5" indent="-342900" algn="l" rtl="0">
              <a:lnSpc>
                <a:spcPct val="90000"/>
              </a:lnSpc>
              <a:spcBef>
                <a:spcPts val="500"/>
              </a:spcBef>
              <a:spcAft>
                <a:spcPts val="0"/>
              </a:spcAft>
              <a:buClr>
                <a:schemeClr val="dk1"/>
              </a:buClr>
              <a:buSzPts val="1800"/>
              <a:buChar char="•"/>
              <a:defRPr sz="1800"/>
            </a:lvl6pPr>
            <a:lvl7pPr marL="3200400" lvl="6" indent="-342900" algn="l" rtl="0">
              <a:lnSpc>
                <a:spcPct val="90000"/>
              </a:lnSpc>
              <a:spcBef>
                <a:spcPts val="500"/>
              </a:spcBef>
              <a:spcAft>
                <a:spcPts val="0"/>
              </a:spcAft>
              <a:buClr>
                <a:schemeClr val="dk1"/>
              </a:buClr>
              <a:buSzPts val="1800"/>
              <a:buChar char="•"/>
              <a:defRPr sz="1800"/>
            </a:lvl7pPr>
            <a:lvl8pPr marL="3657600" lvl="7" indent="-342900" algn="l" rtl="0">
              <a:lnSpc>
                <a:spcPct val="90000"/>
              </a:lnSpc>
              <a:spcBef>
                <a:spcPts val="500"/>
              </a:spcBef>
              <a:spcAft>
                <a:spcPts val="0"/>
              </a:spcAft>
              <a:buClr>
                <a:schemeClr val="dk1"/>
              </a:buClr>
              <a:buSzPts val="1800"/>
              <a:buChar char="•"/>
              <a:defRPr sz="1800"/>
            </a:lvl8pPr>
            <a:lvl9pPr marL="4114800" lvl="8" indent="-342900" algn="l" rtl="0">
              <a:lnSpc>
                <a:spcPct val="90000"/>
              </a:lnSpc>
              <a:spcBef>
                <a:spcPts val="500"/>
              </a:spcBef>
              <a:spcAft>
                <a:spcPts val="0"/>
              </a:spcAft>
              <a:buClr>
                <a:schemeClr val="dk1"/>
              </a:buClr>
              <a:buSzPts val="1800"/>
              <a:buChar char="•"/>
              <a:defRPr sz="1800"/>
            </a:lvl9pPr>
          </a:lstStyle>
          <a:p>
            <a:endParaRPr/>
          </a:p>
        </p:txBody>
      </p:sp>
      <p:pic>
        <p:nvPicPr>
          <p:cNvPr id="224" name="Google Shape;224;g2e2a808f0d3_0_183"/>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225"/>
        <p:cNvGrpSpPr/>
        <p:nvPr/>
      </p:nvGrpSpPr>
      <p:grpSpPr>
        <a:xfrm>
          <a:off x="0" y="0"/>
          <a:ext cx="0" cy="0"/>
          <a:chOff x="0" y="0"/>
          <a:chExt cx="0" cy="0"/>
        </a:xfrm>
      </p:grpSpPr>
      <p:sp>
        <p:nvSpPr>
          <p:cNvPr id="226" name="Google Shape;226;g2e2a808f0d3_0_188"/>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g2e2a808f0d3_0_188"/>
          <p:cNvSpPr txBox="1">
            <a:spLocks noGrp="1"/>
          </p:cNvSpPr>
          <p:nvPr>
            <p:ph type="body" idx="1"/>
          </p:nvPr>
        </p:nvSpPr>
        <p:spPr>
          <a:xfrm>
            <a:off x="912813" y="1666567"/>
            <a:ext cx="3582900" cy="657600"/>
          </a:xfrm>
          <a:prstGeom prst="rect">
            <a:avLst/>
          </a:prstGeom>
          <a:solidFill>
            <a:srgbClr val="003369">
              <a:alpha val="74900"/>
            </a:srgbClr>
          </a:solid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100"/>
              <a:buNone/>
              <a:defRPr sz="2100" b="1">
                <a:solidFill>
                  <a:schemeClr val="lt1"/>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28" name="Google Shape;228;g2e2a808f0d3_0_188"/>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30200" algn="l" rtl="0">
              <a:lnSpc>
                <a:spcPct val="90000"/>
              </a:lnSpc>
              <a:spcBef>
                <a:spcPts val="500"/>
              </a:spcBef>
              <a:spcAft>
                <a:spcPts val="0"/>
              </a:spcAft>
              <a:buClr>
                <a:schemeClr val="dk1"/>
              </a:buClr>
              <a:buSzPts val="1600"/>
              <a:buChar char="•"/>
              <a:defRPr sz="1600"/>
            </a:lvl6pPr>
            <a:lvl7pPr marL="3200400" lvl="6" indent="-330200" algn="l" rtl="0">
              <a:lnSpc>
                <a:spcPct val="90000"/>
              </a:lnSpc>
              <a:spcBef>
                <a:spcPts val="500"/>
              </a:spcBef>
              <a:spcAft>
                <a:spcPts val="0"/>
              </a:spcAft>
              <a:buClr>
                <a:schemeClr val="dk1"/>
              </a:buClr>
              <a:buSzPts val="1600"/>
              <a:buChar char="•"/>
              <a:defRPr sz="1600"/>
            </a:lvl7pPr>
            <a:lvl8pPr marL="3657600" lvl="7" indent="-330200" algn="l" rtl="0">
              <a:lnSpc>
                <a:spcPct val="90000"/>
              </a:lnSpc>
              <a:spcBef>
                <a:spcPts val="500"/>
              </a:spcBef>
              <a:spcAft>
                <a:spcPts val="0"/>
              </a:spcAft>
              <a:buClr>
                <a:schemeClr val="dk1"/>
              </a:buClr>
              <a:buSzPts val="1600"/>
              <a:buChar char="•"/>
              <a:defRPr sz="1600"/>
            </a:lvl8pPr>
            <a:lvl9pPr marL="4114800" lvl="8" indent="-330200" algn="l" rtl="0">
              <a:lnSpc>
                <a:spcPct val="90000"/>
              </a:lnSpc>
              <a:spcBef>
                <a:spcPts val="500"/>
              </a:spcBef>
              <a:spcAft>
                <a:spcPts val="0"/>
              </a:spcAft>
              <a:buClr>
                <a:schemeClr val="dk1"/>
              </a:buClr>
              <a:buSzPts val="1600"/>
              <a:buChar char="•"/>
              <a:defRPr sz="1600"/>
            </a:lvl9pPr>
          </a:lstStyle>
          <a:p>
            <a:endParaRPr/>
          </a:p>
        </p:txBody>
      </p:sp>
      <p:sp>
        <p:nvSpPr>
          <p:cNvPr id="229" name="Google Shape;229;g2e2a808f0d3_0_188"/>
          <p:cNvSpPr txBox="1">
            <a:spLocks noGrp="1"/>
          </p:cNvSpPr>
          <p:nvPr>
            <p:ph type="body" idx="3"/>
          </p:nvPr>
        </p:nvSpPr>
        <p:spPr>
          <a:xfrm>
            <a:off x="5105400" y="1673500"/>
            <a:ext cx="3581400" cy="639900"/>
          </a:xfrm>
          <a:prstGeom prst="rect">
            <a:avLst/>
          </a:prstGeom>
          <a:solidFill>
            <a:srgbClr val="003369">
              <a:alpha val="74900"/>
            </a:srgbClr>
          </a:solid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100"/>
              <a:buNone/>
              <a:defRPr sz="2100" b="1">
                <a:solidFill>
                  <a:schemeClr val="lt1"/>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30" name="Google Shape;230;g2e2a808f0d3_0_188"/>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30200" algn="l" rtl="0">
              <a:lnSpc>
                <a:spcPct val="90000"/>
              </a:lnSpc>
              <a:spcBef>
                <a:spcPts val="500"/>
              </a:spcBef>
              <a:spcAft>
                <a:spcPts val="0"/>
              </a:spcAft>
              <a:buClr>
                <a:schemeClr val="dk1"/>
              </a:buClr>
              <a:buSzPts val="1600"/>
              <a:buChar char="•"/>
              <a:defRPr sz="1600"/>
            </a:lvl6pPr>
            <a:lvl7pPr marL="3200400" lvl="6" indent="-330200" algn="l" rtl="0">
              <a:lnSpc>
                <a:spcPct val="90000"/>
              </a:lnSpc>
              <a:spcBef>
                <a:spcPts val="500"/>
              </a:spcBef>
              <a:spcAft>
                <a:spcPts val="0"/>
              </a:spcAft>
              <a:buClr>
                <a:schemeClr val="dk1"/>
              </a:buClr>
              <a:buSzPts val="1600"/>
              <a:buChar char="•"/>
              <a:defRPr sz="1600"/>
            </a:lvl7pPr>
            <a:lvl8pPr marL="3657600" lvl="7" indent="-330200" algn="l" rtl="0">
              <a:lnSpc>
                <a:spcPct val="90000"/>
              </a:lnSpc>
              <a:spcBef>
                <a:spcPts val="500"/>
              </a:spcBef>
              <a:spcAft>
                <a:spcPts val="0"/>
              </a:spcAft>
              <a:buClr>
                <a:schemeClr val="dk1"/>
              </a:buClr>
              <a:buSzPts val="1600"/>
              <a:buChar char="•"/>
              <a:defRPr sz="1600"/>
            </a:lvl8pPr>
            <a:lvl9pPr marL="4114800" lvl="8" indent="-330200" algn="l" rtl="0">
              <a:lnSpc>
                <a:spcPct val="90000"/>
              </a:lnSpc>
              <a:spcBef>
                <a:spcPts val="500"/>
              </a:spcBef>
              <a:spcAft>
                <a:spcPts val="0"/>
              </a:spcAft>
              <a:buClr>
                <a:schemeClr val="dk1"/>
              </a:buClr>
              <a:buSzPts val="1600"/>
              <a:buChar char="•"/>
              <a:defRPr sz="1600"/>
            </a:lvl9pPr>
          </a:lstStyle>
          <a:p>
            <a:endParaRPr/>
          </a:p>
        </p:txBody>
      </p:sp>
      <p:sp>
        <p:nvSpPr>
          <p:cNvPr id="231" name="Google Shape;231;g2e2a808f0d3_0_188"/>
          <p:cNvSpPr/>
          <p:nvPr/>
        </p:nvSpPr>
        <p:spPr>
          <a:xfrm>
            <a:off x="457200" y="1672590"/>
            <a:ext cx="457200" cy="6516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232" name="Google Shape;232;g2e2a808f0d3_0_188"/>
          <p:cNvSpPr/>
          <p:nvPr/>
        </p:nvSpPr>
        <p:spPr>
          <a:xfrm>
            <a:off x="4648200" y="1666566"/>
            <a:ext cx="457200" cy="646800"/>
          </a:xfrm>
          <a:prstGeom prst="rect">
            <a:avLst/>
          </a:prstGeom>
          <a:solidFill>
            <a:srgbClr val="D8DDE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233"/>
        <p:cNvGrpSpPr/>
        <p:nvPr/>
      </p:nvGrpSpPr>
      <p:grpSpPr>
        <a:xfrm>
          <a:off x="0" y="0"/>
          <a:ext cx="0" cy="0"/>
          <a:chOff x="0" y="0"/>
          <a:chExt cx="0" cy="0"/>
        </a:xfrm>
      </p:grpSpPr>
      <p:sp>
        <p:nvSpPr>
          <p:cNvPr id="234" name="Google Shape;234;g2e2a808f0d3_0_196"/>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5" name="Google Shape;235;g2e2a808f0d3_0_196"/>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36" name="Google Shape;236;g2e2a808f0d3_0_196"/>
          <p:cNvSpPr txBox="1">
            <a:spLocks noGrp="1"/>
          </p:cNvSpPr>
          <p:nvPr>
            <p:ph type="body" idx="2"/>
          </p:nvPr>
        </p:nvSpPr>
        <p:spPr>
          <a:xfrm>
            <a:off x="457200" y="1435101"/>
            <a:ext cx="3008400" cy="4512900"/>
          </a:xfrm>
          <a:prstGeom prst="rect">
            <a:avLst/>
          </a:prstGeom>
          <a:solidFill>
            <a:srgbClr val="003369">
              <a:alpha val="74900"/>
            </a:srgbClr>
          </a:soli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400"/>
              <a:buNone/>
              <a:defRPr sz="2400">
                <a:solidFill>
                  <a:schemeClr val="lt1"/>
                </a:solidFill>
              </a:defRPr>
            </a:lvl1pPr>
            <a:lvl2pPr marL="914400" lvl="1" indent="-228600" algn="l" rtl="0">
              <a:lnSpc>
                <a:spcPct val="90000"/>
              </a:lnSpc>
              <a:spcBef>
                <a:spcPts val="500"/>
              </a:spcBef>
              <a:spcAft>
                <a:spcPts val="0"/>
              </a:spcAft>
              <a:buClr>
                <a:schemeClr val="dk1"/>
              </a:buClr>
              <a:buSzPts val="1200"/>
              <a:buNone/>
              <a:defRPr sz="1200"/>
            </a:lvl2pPr>
            <a:lvl3pPr marL="1371600" lvl="2" indent="-228600" algn="l" rtl="0">
              <a:lnSpc>
                <a:spcPct val="90000"/>
              </a:lnSpc>
              <a:spcBef>
                <a:spcPts val="500"/>
              </a:spcBef>
              <a:spcAft>
                <a:spcPts val="0"/>
              </a:spcAft>
              <a:buClr>
                <a:schemeClr val="dk1"/>
              </a:buClr>
              <a:buSzPts val="1000"/>
              <a:buNone/>
              <a:defRPr sz="1000"/>
            </a:lvl3pPr>
            <a:lvl4pPr marL="1828800" lvl="3" indent="-228600" algn="l" rtl="0">
              <a:lnSpc>
                <a:spcPct val="90000"/>
              </a:lnSpc>
              <a:spcBef>
                <a:spcPts val="500"/>
              </a:spcBef>
              <a:spcAft>
                <a:spcPts val="0"/>
              </a:spcAft>
              <a:buClr>
                <a:schemeClr val="dk1"/>
              </a:buClr>
              <a:buSzPts val="900"/>
              <a:buNone/>
              <a:defRPr sz="900"/>
            </a:lvl4pPr>
            <a:lvl5pPr marL="2286000" lvl="4" indent="-228600" algn="l" rtl="0">
              <a:lnSpc>
                <a:spcPct val="90000"/>
              </a:lnSpc>
              <a:spcBef>
                <a:spcPts val="500"/>
              </a:spcBef>
              <a:spcAft>
                <a:spcPts val="0"/>
              </a:spcAft>
              <a:buClr>
                <a:schemeClr val="dk1"/>
              </a:buClr>
              <a:buSzPts val="900"/>
              <a:buNone/>
              <a:defRPr sz="900"/>
            </a:lvl5pPr>
            <a:lvl6pPr marL="2743200" lvl="5" indent="-228600" algn="l" rtl="0">
              <a:lnSpc>
                <a:spcPct val="90000"/>
              </a:lnSpc>
              <a:spcBef>
                <a:spcPts val="500"/>
              </a:spcBef>
              <a:spcAft>
                <a:spcPts val="0"/>
              </a:spcAft>
              <a:buClr>
                <a:schemeClr val="dk1"/>
              </a:buClr>
              <a:buSzPts val="900"/>
              <a:buNone/>
              <a:defRPr sz="900"/>
            </a:lvl6pPr>
            <a:lvl7pPr marL="3200400" lvl="6" indent="-228600" algn="l" rtl="0">
              <a:lnSpc>
                <a:spcPct val="90000"/>
              </a:lnSpc>
              <a:spcBef>
                <a:spcPts val="500"/>
              </a:spcBef>
              <a:spcAft>
                <a:spcPts val="0"/>
              </a:spcAft>
              <a:buClr>
                <a:schemeClr val="dk1"/>
              </a:buClr>
              <a:buSzPts val="900"/>
              <a:buNone/>
              <a:defRPr sz="900"/>
            </a:lvl7pPr>
            <a:lvl8pPr marL="3657600" lvl="7" indent="-228600" algn="l" rtl="0">
              <a:lnSpc>
                <a:spcPct val="90000"/>
              </a:lnSpc>
              <a:spcBef>
                <a:spcPts val="500"/>
              </a:spcBef>
              <a:spcAft>
                <a:spcPts val="0"/>
              </a:spcAft>
              <a:buClr>
                <a:schemeClr val="dk1"/>
              </a:buClr>
              <a:buSzPts val="900"/>
              <a:buNone/>
              <a:defRPr sz="900"/>
            </a:lvl8pPr>
            <a:lvl9pPr marL="4114800" lvl="8" indent="-228600" algn="l" rtl="0">
              <a:lnSpc>
                <a:spcPct val="90000"/>
              </a:lnSpc>
              <a:spcBef>
                <a:spcPts val="500"/>
              </a:spcBef>
              <a:spcAft>
                <a:spcPts val="0"/>
              </a:spcAft>
              <a:buClr>
                <a:schemeClr val="dk1"/>
              </a:buClr>
              <a:buSzPts val="900"/>
              <a:buNone/>
              <a:defRPr sz="900"/>
            </a:lvl9pPr>
          </a:lstStyle>
          <a:p>
            <a:endParaRPr/>
          </a:p>
        </p:txBody>
      </p:sp>
      <p:sp>
        <p:nvSpPr>
          <p:cNvPr id="237" name="Google Shape;237;g2e2a808f0d3_0_196"/>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238"/>
        <p:cNvGrpSpPr/>
        <p:nvPr/>
      </p:nvGrpSpPr>
      <p:grpSpPr>
        <a:xfrm>
          <a:off x="0" y="0"/>
          <a:ext cx="0" cy="0"/>
          <a:chOff x="0" y="0"/>
          <a:chExt cx="0" cy="0"/>
        </a:xfrm>
      </p:grpSpPr>
      <p:sp>
        <p:nvSpPr>
          <p:cNvPr id="239" name="Google Shape;239;g2e2a808f0d3_0_201"/>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g2e2a808f0d3_0_201"/>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41" name="Google Shape;241;g2e2a808f0d3_0_201"/>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42" name="Google Shape;242;g2e2a808f0d3_0_201"/>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243"/>
        <p:cNvGrpSpPr/>
        <p:nvPr/>
      </p:nvGrpSpPr>
      <p:grpSpPr>
        <a:xfrm>
          <a:off x="0" y="0"/>
          <a:ext cx="0" cy="0"/>
          <a:chOff x="0" y="0"/>
          <a:chExt cx="0" cy="0"/>
        </a:xfrm>
      </p:grpSpPr>
      <p:sp>
        <p:nvSpPr>
          <p:cNvPr id="244" name="Google Shape;244;g2e2a808f0d3_0_206"/>
          <p:cNvSpPr txBox="1">
            <a:spLocks noGrp="1"/>
          </p:cNvSpPr>
          <p:nvPr>
            <p:ph type="title"/>
          </p:nvPr>
        </p:nvSpPr>
        <p:spPr>
          <a:xfrm>
            <a:off x="628650" y="202259"/>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45" name="Google Shape;245;g2e2a808f0d3_0_206"/>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246" name="Google Shape;246;g2e2a808f0d3_0_206"/>
          <p:cNvGrpSpPr/>
          <p:nvPr/>
        </p:nvGrpSpPr>
        <p:grpSpPr>
          <a:xfrm>
            <a:off x="2144995" y="3177707"/>
            <a:ext cx="4853867" cy="1143000"/>
            <a:chOff x="1981200" y="1826567"/>
            <a:chExt cx="4853867" cy="1143000"/>
          </a:xfrm>
        </p:grpSpPr>
        <p:pic>
          <p:nvPicPr>
            <p:cNvPr id="247" name="Google Shape;247;g2e2a808f0d3_0_206">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248" name="Google Shape;248;g2e2a808f0d3_0_206"/>
            <p:cNvSpPr txBox="1"/>
            <p:nvPr/>
          </p:nvSpPr>
          <p:spPr>
            <a:xfrm>
              <a:off x="3544367" y="2167234"/>
              <a:ext cx="3290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249" name="Google Shape;249;g2e2a808f0d3_0_206"/>
          <p:cNvGrpSpPr/>
          <p:nvPr/>
        </p:nvGrpSpPr>
        <p:grpSpPr>
          <a:xfrm>
            <a:off x="2050634" y="4545484"/>
            <a:ext cx="5042717" cy="1143000"/>
            <a:chOff x="1981200" y="3426768"/>
            <a:chExt cx="5042717" cy="1143000"/>
          </a:xfrm>
        </p:grpSpPr>
        <p:pic>
          <p:nvPicPr>
            <p:cNvPr id="250" name="Google Shape;250;g2e2a808f0d3_0_206">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251" name="Google Shape;251;g2e2a808f0d3_0_206"/>
            <p:cNvSpPr txBox="1"/>
            <p:nvPr/>
          </p:nvSpPr>
          <p:spPr>
            <a:xfrm>
              <a:off x="3547217" y="3767437"/>
              <a:ext cx="3476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252" name="Google Shape;252;g2e2a808f0d3_0_206"/>
          <p:cNvSpPr txBox="1"/>
          <p:nvPr/>
        </p:nvSpPr>
        <p:spPr>
          <a:xfrm>
            <a:off x="1066800" y="1752600"/>
            <a:ext cx="6781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35"/>
        <p:cNvGrpSpPr/>
        <p:nvPr/>
      </p:nvGrpSpPr>
      <p:grpSpPr>
        <a:xfrm>
          <a:off x="0" y="0"/>
          <a:ext cx="0" cy="0"/>
          <a:chOff x="0" y="0"/>
          <a:chExt cx="0" cy="0"/>
        </a:xfrm>
      </p:grpSpPr>
      <p:sp>
        <p:nvSpPr>
          <p:cNvPr id="36" name="Google Shape;36;p30"/>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0"/>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30"/>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39" name="Google Shape;39;p30"/>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40"/>
        <p:cNvGrpSpPr/>
        <p:nvPr/>
      </p:nvGrpSpPr>
      <p:grpSpPr>
        <a:xfrm>
          <a:off x="0" y="0"/>
          <a:ext cx="0" cy="0"/>
          <a:chOff x="0" y="0"/>
          <a:chExt cx="0" cy="0"/>
        </a:xfrm>
      </p:grpSpPr>
      <p:sp>
        <p:nvSpPr>
          <p:cNvPr id="41" name="Google Shape;41;p32"/>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2"/>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 name="Google Shape;43;p3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44" name="Google Shape;44;p32"/>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45"/>
        <p:cNvGrpSpPr/>
        <p:nvPr/>
      </p:nvGrpSpPr>
      <p:grpSpPr>
        <a:xfrm>
          <a:off x="0" y="0"/>
          <a:ext cx="0" cy="0"/>
          <a:chOff x="0" y="0"/>
          <a:chExt cx="0" cy="0"/>
        </a:xfrm>
      </p:grpSpPr>
      <p:sp>
        <p:nvSpPr>
          <p:cNvPr id="46" name="Google Shape;46;p3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 name="Google Shape;48;p3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49" name="Google Shape;49;p33"/>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50"/>
        <p:cNvGrpSpPr/>
        <p:nvPr/>
      </p:nvGrpSpPr>
      <p:grpSpPr>
        <a:xfrm>
          <a:off x="0" y="0"/>
          <a:ext cx="0" cy="0"/>
          <a:chOff x="0" y="0"/>
          <a:chExt cx="0" cy="0"/>
        </a:xfrm>
      </p:grpSpPr>
      <p:sp>
        <p:nvSpPr>
          <p:cNvPr id="51" name="Google Shape;51;p37"/>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7"/>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53" name="Google Shape;53;p37"/>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54" name="Google Shape;54;p37"/>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55" name="Google Shape;55;p37"/>
          <p:cNvPicPr preferRelativeResize="0"/>
          <p:nvPr/>
        </p:nvPicPr>
        <p:blipFill rotWithShape="1">
          <a:blip r:embed="rId3">
            <a:alphaModFix/>
          </a:blip>
          <a:srcRect/>
          <a:stretch/>
        </p:blipFill>
        <p:spPr>
          <a:xfrm>
            <a:off x="7467600" y="6005317"/>
            <a:ext cx="1559301" cy="79524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56"/>
        <p:cNvGrpSpPr/>
        <p:nvPr/>
      </p:nvGrpSpPr>
      <p:grpSpPr>
        <a:xfrm>
          <a:off x="0" y="0"/>
          <a:ext cx="0" cy="0"/>
          <a:chOff x="0" y="0"/>
          <a:chExt cx="0" cy="0"/>
        </a:xfrm>
      </p:grpSpPr>
      <p:pic>
        <p:nvPicPr>
          <p:cNvPr id="57" name="Google Shape;57;p35"/>
          <p:cNvPicPr preferRelativeResize="0"/>
          <p:nvPr/>
        </p:nvPicPr>
        <p:blipFill rotWithShape="1">
          <a:blip r:embed="rId2">
            <a:alphaModFix/>
          </a:blip>
          <a:srcRect l="136" t="32397" r="-133" b="12769"/>
          <a:stretch/>
        </p:blipFill>
        <p:spPr>
          <a:xfrm rot="10800000">
            <a:off x="0" y="0"/>
            <a:ext cx="9143999" cy="1554608"/>
          </a:xfrm>
          <a:prstGeom prst="rect">
            <a:avLst/>
          </a:prstGeom>
          <a:noFill/>
          <a:ln>
            <a:noFill/>
          </a:ln>
        </p:spPr>
      </p:pic>
      <p:pic>
        <p:nvPicPr>
          <p:cNvPr id="58" name="Google Shape;58;p35"/>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59" name="Google Shape;59;p35"/>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3.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5" name="Google Shape;115;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g2e2a808f0d3_0_112"/>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1" name="Google Shape;151;g2e2a808f0d3_0_112"/>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g2e2a808f0d3_0_11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g2e2a808f0d3_0_11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g2e2a808f0d3_0_11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hyperlink" Target="https://tinyurl.com/InternalizingSort"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hyperlink" Target="https://www.imdetermined.org/wp-content/uploads/2021/04/One-Pager.png"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u3jBjSs_cpk"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drive.google.com/file/d/1vvmhmM_fUzAoPZomuESmQ9BlyYy-9SK0/view"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hyperlink" Target="mailto:wbjenkins@vcu.edu" TargetMode="External"/><Relationship Id="rId3" Type="http://schemas.openxmlformats.org/officeDocument/2006/relationships/image" Target="../media/image33.gif"/><Relationship Id="rId7" Type="http://schemas.openxmlformats.org/officeDocument/2006/relationships/hyperlink" Target="https://drive.google.com/drive/folders/169-6HOjEFh-o8YrfiXH3Q7By93DRlQRW?usp=sharing" TargetMode="External"/><Relationship Id="rId12"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drive.google.com/drive/folders/1w6JzWUrtlYxujKqjPfGVRbu4V3FnvaOD?usp=sharing" TargetMode="External"/><Relationship Id="rId11" Type="http://schemas.openxmlformats.org/officeDocument/2006/relationships/image" Target="../media/image34.png"/><Relationship Id="rId5" Type="http://schemas.openxmlformats.org/officeDocument/2006/relationships/hyperlink" Target="https://drive.google.com/drive/folders/16MHuo1jrJLJw93yjLK39wIX3Cj8XiwLp?usp=sharing" TargetMode="External"/><Relationship Id="rId10" Type="http://schemas.openxmlformats.org/officeDocument/2006/relationships/hyperlink" Target="mailto:osullivankj@vcu.edu" TargetMode="External"/><Relationship Id="rId4" Type="http://schemas.openxmlformats.org/officeDocument/2006/relationships/hyperlink" Target="https://drive.google.com/drive/folders/1hEMK9iGz-Pcga3bgurhnlRIvsnhFied6?usp=sharing" TargetMode="External"/><Relationship Id="rId9" Type="http://schemas.openxmlformats.org/officeDocument/2006/relationships/hyperlink" Target="mailto:wlshotwell@vcu.ed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hyperlink" Target="https://qrco.de/bf5hKO"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doi.org/10.1007/s12310-014-9125-9" TargetMode="External"/><Relationship Id="rId3" Type="http://schemas.openxmlformats.org/officeDocument/2006/relationships/hyperlink" Target="https://vakids.org/our-news/blog/toward-wellness-the-status-of-school-based-mental-health-initiatives-in-virginia-report" TargetMode="External"/><Relationship Id="rId7" Type="http://schemas.openxmlformats.org/officeDocument/2006/relationships/hyperlink" Target="https://www.cdc.gov/healthyyouth/mental-health-action-guide/pdf/DASH_MH_Action_Guide_508.pdf"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doi.org/10.1177/1063426620949859" TargetMode="External"/><Relationship Id="rId11" Type="http://schemas.openxmlformats.org/officeDocument/2006/relationships/hyperlink" Target="https://doi.org/10.1177/01987429211030860" TargetMode="External"/><Relationship Id="rId5" Type="http://schemas.openxmlformats.org/officeDocument/2006/relationships/hyperlink" Target="https://www.schoolmentalhealth.org" TargetMode="External"/><Relationship Id="rId10" Type="http://schemas.openxmlformats.org/officeDocument/2006/relationships/hyperlink" Target="https://doi.org/10.1111/1471-3802.1245" TargetMode="External"/><Relationship Id="rId4" Type="http://schemas.openxmlformats.org/officeDocument/2006/relationships/hyperlink" Target="https://www.pbis.org/resource/fact-sheet-interconnected-systems-framework-101-an-introduction" TargetMode="External"/><Relationship Id="rId9" Type="http://schemas.openxmlformats.org/officeDocument/2006/relationships/hyperlink" Target="https://doi.org/10.1177/0198742916688656"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mentalhealthliteracy.org/educators" TargetMode="External"/><Relationship Id="rId7" Type="http://schemas.openxmlformats.org/officeDocument/2006/relationships/hyperlink" Target="https://doi.org/10.1177/1098300717753832"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www.wasa-oly.org" TargetMode="External"/><Relationship Id="rId5" Type="http://schemas.openxmlformats.org/officeDocument/2006/relationships/hyperlink" Target="https://doi.org/10.1037/spq0000229" TargetMode="External"/><Relationship Id="rId4" Type="http://schemas.openxmlformats.org/officeDocument/2006/relationships/hyperlink" Target="https://www.hhs.gov/sites/default/files/surgeon-general-social-connection-advisory.pdf" TargetMode="External"/><Relationship Id="rId9" Type="http://schemas.openxmlformats.org/officeDocument/2006/relationships/hyperlink" Target="https://t.ly/l7re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
          <p:cNvSpPr txBox="1">
            <a:spLocks noGrp="1"/>
          </p:cNvSpPr>
          <p:nvPr>
            <p:ph type="ctrTitle"/>
          </p:nvPr>
        </p:nvSpPr>
        <p:spPr>
          <a:xfrm>
            <a:off x="346775" y="3304850"/>
            <a:ext cx="83571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3600"/>
              <a:t>Recognizing &amp; Supporting Youth with Internalizing Behaviors</a:t>
            </a:r>
            <a:endParaRPr sz="3600"/>
          </a:p>
        </p:txBody>
      </p:sp>
      <p:sp>
        <p:nvSpPr>
          <p:cNvPr id="258" name="Google Shape;258;p2"/>
          <p:cNvSpPr txBox="1">
            <a:spLocks noGrp="1"/>
          </p:cNvSpPr>
          <p:nvPr>
            <p:ph type="subTitle" idx="1"/>
          </p:nvPr>
        </p:nvSpPr>
        <p:spPr>
          <a:xfrm>
            <a:off x="287850" y="4843400"/>
            <a:ext cx="8568300" cy="1557000"/>
          </a:xfrm>
          <a:prstGeom prst="rect">
            <a:avLst/>
          </a:prstGeom>
          <a:solidFill>
            <a:schemeClr val="lt1">
              <a:alpha val="67058"/>
            </a:schemeClr>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888888"/>
              </a:buClr>
              <a:buSzPts val="1280"/>
              <a:buNone/>
            </a:pPr>
            <a:r>
              <a:rPr lang="en-US" sz="2400" b="1">
                <a:solidFill>
                  <a:srgbClr val="BF311B"/>
                </a:solidFill>
                <a:latin typeface="Calibri"/>
                <a:ea typeface="Calibri"/>
                <a:cs typeface="Calibri"/>
                <a:sym typeface="Calibri"/>
              </a:rPr>
              <a:t>Many students suffer from mental health issues, with up to 22% requiring treatment. However, 70-80% of these students do not receive adequate support, leading to severe consequences for both the individual and society. Mental health issues in schools can impact the entire educational system and community. </a:t>
            </a:r>
            <a:endParaRPr sz="2400" b="1">
              <a:solidFill>
                <a:srgbClr val="BF311B"/>
              </a:solidFill>
              <a:latin typeface="Calibri"/>
              <a:ea typeface="Calibri"/>
              <a:cs typeface="Calibri"/>
              <a:sym typeface="Calibri"/>
            </a:endParaRPr>
          </a:p>
          <a:p>
            <a:pPr marL="0" lvl="0" indent="0" algn="ctr" rtl="0">
              <a:lnSpc>
                <a:spcPct val="90000"/>
              </a:lnSpc>
              <a:spcBef>
                <a:spcPts val="0"/>
              </a:spcBef>
              <a:spcAft>
                <a:spcPts val="0"/>
              </a:spcAft>
              <a:buClr>
                <a:srgbClr val="888888"/>
              </a:buClr>
              <a:buSzPts val="1280"/>
              <a:buNone/>
            </a:pPr>
            <a:r>
              <a:rPr lang="en-US" sz="1400" b="1">
                <a:solidFill>
                  <a:srgbClr val="BF311B"/>
                </a:solidFill>
                <a:latin typeface="Calibri"/>
                <a:ea typeface="Calibri"/>
                <a:cs typeface="Calibri"/>
                <a:sym typeface="Calibri"/>
              </a:rPr>
              <a:t>(He et al., 2013)</a:t>
            </a:r>
            <a:endParaRPr sz="1400" b="1">
              <a:solidFill>
                <a:srgbClr val="BF311B"/>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p19"/>
          <p:cNvSpPr txBox="1">
            <a:spLocks noGrp="1"/>
          </p:cNvSpPr>
          <p:nvPr>
            <p:ph type="body" idx="1"/>
          </p:nvPr>
        </p:nvSpPr>
        <p:spPr>
          <a:xfrm>
            <a:off x="3760850" y="1540400"/>
            <a:ext cx="4686000" cy="4372500"/>
          </a:xfrm>
          <a:prstGeom prst="rect">
            <a:avLst/>
          </a:prstGeom>
          <a:solidFill>
            <a:schemeClr val="lt1"/>
          </a:solidFill>
          <a:ln w="38100" cap="flat" cmpd="sng">
            <a:solidFill>
              <a:srgbClr val="003369"/>
            </a:solidFill>
            <a:prstDash val="dash"/>
            <a:round/>
            <a:headEnd type="none" w="sm" len="sm"/>
            <a:tailEnd type="none" w="sm" len="sm"/>
          </a:ln>
          <a:effectLst>
            <a:outerShdw blurRad="57150" dist="19050" dir="5400000" algn="bl" rotWithShape="0">
              <a:srgbClr val="000000">
                <a:alpha val="50000"/>
              </a:srgbClr>
            </a:outerShdw>
          </a:effectLst>
        </p:spPr>
        <p:txBody>
          <a:bodyPr spcFirstLastPara="1" wrap="square" lIns="91425" tIns="0" rIns="91425" bIns="0" anchor="t" anchorCtr="0">
            <a:noAutofit/>
          </a:bodyPr>
          <a:lstStyle/>
          <a:p>
            <a:pPr marL="0" lvl="0" indent="0" algn="l" rtl="0">
              <a:lnSpc>
                <a:spcPct val="115000"/>
              </a:lnSpc>
              <a:spcBef>
                <a:spcPts val="0"/>
              </a:spcBef>
              <a:spcAft>
                <a:spcPts val="0"/>
              </a:spcAft>
              <a:buClr>
                <a:schemeClr val="dk1"/>
              </a:buClr>
              <a:buSzPts val="1099"/>
              <a:buNone/>
            </a:pPr>
            <a:endParaRPr sz="81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sz="2400">
                <a:latin typeface="Verdana"/>
                <a:ea typeface="Verdana"/>
                <a:cs typeface="Verdana"/>
                <a:sym typeface="Verdana"/>
              </a:rPr>
              <a:t>Youth experiencing poor mental health have an increased risk of:</a:t>
            </a:r>
            <a:endParaRPr sz="2400">
              <a:latin typeface="Verdana"/>
              <a:ea typeface="Verdana"/>
              <a:cs typeface="Verdana"/>
              <a:sym typeface="Verdana"/>
            </a:endParaRPr>
          </a:p>
          <a:p>
            <a:pPr marL="342900" lvl="0" indent="-342931" algn="l" rtl="0">
              <a:lnSpc>
                <a:spcPct val="90000"/>
              </a:lnSpc>
              <a:spcBef>
                <a:spcPts val="1000"/>
              </a:spcBef>
              <a:spcAft>
                <a:spcPts val="0"/>
              </a:spcAft>
              <a:buClr>
                <a:srgbClr val="122C41"/>
              </a:buClr>
              <a:buSzPts val="2400"/>
              <a:buFont typeface="Verdana"/>
              <a:buChar char="▪"/>
            </a:pPr>
            <a:r>
              <a:rPr lang="en-US" sz="2400">
                <a:latin typeface="Verdana"/>
                <a:ea typeface="Verdana"/>
                <a:cs typeface="Verdana"/>
                <a:sym typeface="Verdana"/>
              </a:rPr>
              <a:t>School absences </a:t>
            </a:r>
            <a:endParaRPr sz="2400">
              <a:latin typeface="Verdana"/>
              <a:ea typeface="Verdana"/>
              <a:cs typeface="Verdana"/>
              <a:sym typeface="Verdana"/>
            </a:endParaRPr>
          </a:p>
          <a:p>
            <a:pPr marL="342900" lvl="0" indent="-342931" algn="l" rtl="0">
              <a:lnSpc>
                <a:spcPct val="90000"/>
              </a:lnSpc>
              <a:spcBef>
                <a:spcPts val="1000"/>
              </a:spcBef>
              <a:spcAft>
                <a:spcPts val="0"/>
              </a:spcAft>
              <a:buClr>
                <a:srgbClr val="122C41"/>
              </a:buClr>
              <a:buSzPts val="2400"/>
              <a:buFont typeface="Verdana"/>
              <a:buChar char="▪"/>
            </a:pPr>
            <a:r>
              <a:rPr lang="en-US" sz="2400">
                <a:latin typeface="Verdana"/>
                <a:ea typeface="Verdana"/>
                <a:cs typeface="Verdana"/>
                <a:sym typeface="Verdana"/>
              </a:rPr>
              <a:t>Academic failure</a:t>
            </a:r>
            <a:endParaRPr sz="2400">
              <a:latin typeface="Verdana"/>
              <a:ea typeface="Verdana"/>
              <a:cs typeface="Verdana"/>
              <a:sym typeface="Verdana"/>
            </a:endParaRPr>
          </a:p>
          <a:p>
            <a:pPr marL="342900" lvl="0" indent="-342931" algn="l" rtl="0">
              <a:lnSpc>
                <a:spcPct val="90000"/>
              </a:lnSpc>
              <a:spcBef>
                <a:spcPts val="1000"/>
              </a:spcBef>
              <a:spcAft>
                <a:spcPts val="0"/>
              </a:spcAft>
              <a:buClr>
                <a:srgbClr val="122C41"/>
              </a:buClr>
              <a:buSzPts val="2400"/>
              <a:buFont typeface="Verdana"/>
              <a:buChar char="▪"/>
            </a:pPr>
            <a:r>
              <a:rPr lang="en-US" sz="2400">
                <a:latin typeface="Verdana"/>
                <a:ea typeface="Verdana"/>
                <a:cs typeface="Verdana"/>
                <a:sym typeface="Verdana"/>
              </a:rPr>
              <a:t>Delayed graduation and dropout risks </a:t>
            </a:r>
            <a:endParaRPr sz="2400">
              <a:latin typeface="Verdana"/>
              <a:ea typeface="Verdana"/>
              <a:cs typeface="Verdana"/>
              <a:sym typeface="Verdana"/>
            </a:endParaRPr>
          </a:p>
          <a:p>
            <a:pPr marL="342900" lvl="0" indent="-342931" algn="l" rtl="0">
              <a:lnSpc>
                <a:spcPct val="90000"/>
              </a:lnSpc>
              <a:spcBef>
                <a:spcPts val="1000"/>
              </a:spcBef>
              <a:spcAft>
                <a:spcPts val="0"/>
              </a:spcAft>
              <a:buClr>
                <a:srgbClr val="122C41"/>
              </a:buClr>
              <a:buSzPts val="2400"/>
              <a:buFont typeface="Verdana"/>
              <a:buChar char="▪"/>
            </a:pPr>
            <a:r>
              <a:rPr lang="en-US" sz="2400">
                <a:latin typeface="Verdana"/>
                <a:ea typeface="Verdana"/>
                <a:cs typeface="Verdana"/>
                <a:sym typeface="Verdana"/>
              </a:rPr>
              <a:t>Unsafe sexual behavior</a:t>
            </a:r>
            <a:endParaRPr sz="2400">
              <a:latin typeface="Verdana"/>
              <a:ea typeface="Verdana"/>
              <a:cs typeface="Verdana"/>
              <a:sym typeface="Verdana"/>
            </a:endParaRPr>
          </a:p>
          <a:p>
            <a:pPr marL="342900" lvl="0" indent="-342931" algn="l" rtl="0">
              <a:lnSpc>
                <a:spcPct val="90000"/>
              </a:lnSpc>
              <a:spcBef>
                <a:spcPts val="1000"/>
              </a:spcBef>
              <a:spcAft>
                <a:spcPts val="0"/>
              </a:spcAft>
              <a:buClr>
                <a:srgbClr val="122C41"/>
              </a:buClr>
              <a:buSzPts val="2400"/>
              <a:buFont typeface="Verdana"/>
              <a:buChar char="▪"/>
            </a:pPr>
            <a:r>
              <a:rPr lang="en-US" sz="2400">
                <a:latin typeface="Verdana"/>
                <a:ea typeface="Verdana"/>
                <a:cs typeface="Verdana"/>
                <a:sym typeface="Verdana"/>
              </a:rPr>
              <a:t>Illicit substance use </a:t>
            </a:r>
            <a:endParaRPr sz="2400">
              <a:latin typeface="Verdana"/>
              <a:ea typeface="Verdana"/>
              <a:cs typeface="Verdana"/>
              <a:sym typeface="Verdana"/>
            </a:endParaRPr>
          </a:p>
          <a:p>
            <a:pPr marL="342900" lvl="0" indent="-342931" algn="l" rtl="0">
              <a:lnSpc>
                <a:spcPct val="90000"/>
              </a:lnSpc>
              <a:spcBef>
                <a:spcPts val="1000"/>
              </a:spcBef>
              <a:spcAft>
                <a:spcPts val="0"/>
              </a:spcAft>
              <a:buClr>
                <a:srgbClr val="122C41"/>
              </a:buClr>
              <a:buSzPts val="2400"/>
              <a:buFont typeface="Verdana"/>
              <a:buChar char="▪"/>
            </a:pPr>
            <a:r>
              <a:rPr lang="en-US" sz="2400">
                <a:latin typeface="Verdana"/>
                <a:ea typeface="Verdana"/>
                <a:cs typeface="Verdana"/>
                <a:sym typeface="Verdana"/>
              </a:rPr>
              <a:t>Suicide attempts</a:t>
            </a:r>
            <a:endParaRPr sz="2400">
              <a:latin typeface="Verdana"/>
              <a:ea typeface="Verdana"/>
              <a:cs typeface="Verdana"/>
              <a:sym typeface="Verdana"/>
            </a:endParaRPr>
          </a:p>
          <a:p>
            <a:pPr marL="0" lvl="0" indent="0" algn="l" rtl="0">
              <a:lnSpc>
                <a:spcPct val="100000"/>
              </a:lnSpc>
              <a:spcBef>
                <a:spcPts val="1000"/>
              </a:spcBef>
              <a:spcAft>
                <a:spcPts val="0"/>
              </a:spcAft>
              <a:buNone/>
            </a:pPr>
            <a:r>
              <a:rPr lang="en-US" sz="1200"/>
              <a:t>(Fiat et al., 2017).</a:t>
            </a:r>
            <a:endParaRPr sz="2900"/>
          </a:p>
        </p:txBody>
      </p:sp>
      <p:sp>
        <p:nvSpPr>
          <p:cNvPr id="370" name="Google Shape;370;p19"/>
          <p:cNvSpPr txBox="1">
            <a:spLocks noGrp="1"/>
          </p:cNvSpPr>
          <p:nvPr>
            <p:ph type="body" idx="2"/>
          </p:nvPr>
        </p:nvSpPr>
        <p:spPr>
          <a:xfrm>
            <a:off x="457200" y="1540175"/>
            <a:ext cx="3167400" cy="4858800"/>
          </a:xfrm>
          <a:prstGeom prst="rect">
            <a:avLst/>
          </a:prstGeom>
          <a:solidFill>
            <a:srgbClr val="003369">
              <a:alpha val="74117"/>
            </a:srgbClr>
          </a:solidFill>
          <a:ln>
            <a:noFill/>
          </a:ln>
        </p:spPr>
        <p:txBody>
          <a:bodyPr spcFirstLastPara="1" wrap="square" lIns="91425" tIns="45700" rIns="182875" bIns="45700" anchor="t" anchorCtr="0">
            <a:normAutofit/>
          </a:bodyPr>
          <a:lstStyle/>
          <a:p>
            <a:pPr marL="0" lvl="0" indent="0" algn="r" rtl="0">
              <a:lnSpc>
                <a:spcPct val="115000"/>
              </a:lnSpc>
              <a:spcBef>
                <a:spcPts val="0"/>
              </a:spcBef>
              <a:spcAft>
                <a:spcPts val="0"/>
              </a:spcAft>
              <a:buClr>
                <a:schemeClr val="dk1"/>
              </a:buClr>
              <a:buSzPts val="1100"/>
              <a:buNone/>
            </a:pPr>
            <a:endParaRPr sz="500">
              <a:latin typeface="Verdana"/>
              <a:ea typeface="Verdana"/>
              <a:cs typeface="Verdana"/>
              <a:sym typeface="Verdana"/>
            </a:endParaRPr>
          </a:p>
          <a:p>
            <a:pPr marL="0" lvl="0" indent="0" algn="r" rtl="0">
              <a:lnSpc>
                <a:spcPct val="115000"/>
              </a:lnSpc>
              <a:spcBef>
                <a:spcPts val="1000"/>
              </a:spcBef>
              <a:spcAft>
                <a:spcPts val="1000"/>
              </a:spcAft>
              <a:buClr>
                <a:schemeClr val="dk1"/>
              </a:buClr>
              <a:buSzPts val="1100"/>
              <a:buFont typeface="Arial"/>
              <a:buNone/>
            </a:pPr>
            <a:r>
              <a:rPr lang="en-US" sz="2700">
                <a:latin typeface="Verdana"/>
                <a:ea typeface="Verdana"/>
                <a:cs typeface="Verdana"/>
                <a:sym typeface="Verdana"/>
              </a:rPr>
              <a:t>Untreated childhood internalizing problems can evolve into diagnosable disorders during adolescence.</a:t>
            </a:r>
            <a:endParaRPr sz="3500"/>
          </a:p>
        </p:txBody>
      </p:sp>
      <p:sp>
        <p:nvSpPr>
          <p:cNvPr id="371" name="Google Shape;371;p19"/>
          <p:cNvSpPr txBox="1">
            <a:spLocks noGrp="1"/>
          </p:cNvSpPr>
          <p:nvPr>
            <p:ph type="title"/>
          </p:nvPr>
        </p:nvSpPr>
        <p:spPr>
          <a:xfrm>
            <a:off x="457200" y="279400"/>
            <a:ext cx="8229600" cy="11556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Verdana"/>
              <a:buNone/>
            </a:pPr>
            <a:r>
              <a:rPr lang="en-US" sz="4000" b="0">
                <a:solidFill>
                  <a:schemeClr val="lt1"/>
                </a:solidFill>
                <a:latin typeface="Verdana"/>
                <a:ea typeface="Verdana"/>
                <a:cs typeface="Verdana"/>
                <a:sym typeface="Verdana"/>
              </a:rPr>
              <a:t>Impacts of Internalizing Behaviors</a:t>
            </a:r>
            <a:endParaRPr sz="4000" b="0">
              <a:solidFill>
                <a:schemeClr val="lt1"/>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c81aec2720_2_0"/>
          <p:cNvSpPr txBox="1">
            <a:spLocks noGrp="1"/>
          </p:cNvSpPr>
          <p:nvPr>
            <p:ph type="body" idx="1"/>
          </p:nvPr>
        </p:nvSpPr>
        <p:spPr>
          <a:xfrm>
            <a:off x="405150" y="1407025"/>
            <a:ext cx="8333700" cy="3581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a:latin typeface="Verdana"/>
                <a:ea typeface="Verdana"/>
                <a:cs typeface="Verdana"/>
                <a:sym typeface="Verdana"/>
              </a:rPr>
              <a:t>Students with internalizing symptoms are </a:t>
            </a:r>
            <a:endParaRPr>
              <a:latin typeface="Verdana"/>
              <a:ea typeface="Verdana"/>
              <a:cs typeface="Verdana"/>
              <a:sym typeface="Verdana"/>
            </a:endParaRPr>
          </a:p>
          <a:p>
            <a:pPr marL="457200" lvl="0" indent="-406400" algn="l" rtl="0">
              <a:lnSpc>
                <a:spcPct val="100000"/>
              </a:lnSpc>
              <a:spcBef>
                <a:spcPts val="1400"/>
              </a:spcBef>
              <a:spcAft>
                <a:spcPts val="0"/>
              </a:spcAft>
              <a:buSzPts val="2800"/>
              <a:buFont typeface="Verdana"/>
              <a:buChar char="●"/>
            </a:pPr>
            <a:r>
              <a:rPr lang="en-US">
                <a:latin typeface="Verdana"/>
                <a:ea typeface="Verdana"/>
                <a:cs typeface="Verdana"/>
                <a:sym typeface="Verdana"/>
              </a:rPr>
              <a:t>less likely to disrupt instruction</a:t>
            </a:r>
            <a:endParaRPr>
              <a:latin typeface="Verdana"/>
              <a:ea typeface="Verdana"/>
              <a:cs typeface="Verdana"/>
              <a:sym typeface="Verdana"/>
            </a:endParaRPr>
          </a:p>
          <a:p>
            <a:pPr marL="457200" lvl="0" indent="-406400" algn="l" rtl="0">
              <a:lnSpc>
                <a:spcPct val="100000"/>
              </a:lnSpc>
              <a:spcBef>
                <a:spcPts val="1400"/>
              </a:spcBef>
              <a:spcAft>
                <a:spcPts val="0"/>
              </a:spcAft>
              <a:buSzPts val="2800"/>
              <a:buFont typeface="Verdana"/>
              <a:buChar char="●"/>
            </a:pPr>
            <a:r>
              <a:rPr lang="en-US">
                <a:latin typeface="Verdana"/>
                <a:ea typeface="Verdana"/>
                <a:cs typeface="Verdana"/>
                <a:sym typeface="Verdana"/>
              </a:rPr>
              <a:t>less likely to be identified for mental health services </a:t>
            </a:r>
            <a:endParaRPr>
              <a:latin typeface="Verdana"/>
              <a:ea typeface="Verdana"/>
              <a:cs typeface="Verdana"/>
              <a:sym typeface="Verdana"/>
            </a:endParaRPr>
          </a:p>
          <a:p>
            <a:pPr marL="457200" lvl="0" indent="-406400" algn="l" rtl="0">
              <a:lnSpc>
                <a:spcPct val="100000"/>
              </a:lnSpc>
              <a:spcBef>
                <a:spcPts val="1400"/>
              </a:spcBef>
              <a:spcAft>
                <a:spcPts val="0"/>
              </a:spcAft>
              <a:buSzPts val="2800"/>
              <a:buFont typeface="Verdana"/>
              <a:buChar char="●"/>
            </a:pPr>
            <a:r>
              <a:rPr lang="en-US">
                <a:latin typeface="Verdana"/>
                <a:ea typeface="Verdana"/>
                <a:cs typeface="Verdana"/>
                <a:sym typeface="Verdana"/>
              </a:rPr>
              <a:t>less likely to receive adequate support</a:t>
            </a:r>
            <a:endParaRPr sz="200">
              <a:latin typeface="Verdana"/>
              <a:ea typeface="Verdana"/>
              <a:cs typeface="Verdana"/>
              <a:sym typeface="Verdana"/>
            </a:endParaRPr>
          </a:p>
          <a:p>
            <a:pPr marL="457200" lvl="0" indent="0" algn="r" rtl="0">
              <a:lnSpc>
                <a:spcPct val="100000"/>
              </a:lnSpc>
              <a:spcBef>
                <a:spcPts val="1400"/>
              </a:spcBef>
              <a:spcAft>
                <a:spcPts val="1400"/>
              </a:spcAft>
              <a:buNone/>
            </a:pPr>
            <a:r>
              <a:rPr lang="en-US" sz="1200"/>
              <a:t>(Kern et al., 2022). </a:t>
            </a:r>
            <a:endParaRPr sz="1200"/>
          </a:p>
        </p:txBody>
      </p:sp>
      <p:sp>
        <p:nvSpPr>
          <p:cNvPr id="377" name="Google Shape;377;g2c81aec2720_2_0"/>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Academic Impact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
          <p:cNvSpPr txBox="1">
            <a:spLocks noGrp="1"/>
          </p:cNvSpPr>
          <p:nvPr>
            <p:ph type="ctrTitle"/>
          </p:nvPr>
        </p:nvSpPr>
        <p:spPr>
          <a:xfrm>
            <a:off x="297600" y="3429000"/>
            <a:ext cx="85488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3600"/>
              <a:t>Symptoms of Internalizing Behaviors</a:t>
            </a:r>
            <a:endParaRPr sz="3600"/>
          </a:p>
        </p:txBody>
      </p:sp>
      <p:sp>
        <p:nvSpPr>
          <p:cNvPr id="383" name="Google Shape;383;p4"/>
          <p:cNvSpPr txBox="1">
            <a:spLocks noGrp="1"/>
          </p:cNvSpPr>
          <p:nvPr>
            <p:ph type="subTitle" idx="1"/>
          </p:nvPr>
        </p:nvSpPr>
        <p:spPr>
          <a:xfrm>
            <a:off x="205575" y="4899000"/>
            <a:ext cx="8659500" cy="1684200"/>
          </a:xfrm>
          <a:prstGeom prst="rect">
            <a:avLst/>
          </a:prstGeom>
          <a:solidFill>
            <a:schemeClr val="lt1">
              <a:alpha val="67058"/>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None/>
            </a:pPr>
            <a:r>
              <a:rPr lang="en-US" sz="2400" b="1">
                <a:solidFill>
                  <a:srgbClr val="BF311B"/>
                </a:solidFill>
                <a:highlight>
                  <a:srgbClr val="FFFFFF"/>
                </a:highlight>
                <a:latin typeface="Calibri"/>
                <a:ea typeface="Calibri"/>
                <a:cs typeface="Calibri"/>
                <a:sym typeface="Calibri"/>
              </a:rPr>
              <a:t>It is particularly important that teachers recognize signs of   anxiety in their students and structuring their teaching methods to minimize it such as setting achievable short-term goals and providing positive feedback for small accomplishments. </a:t>
            </a:r>
            <a:endParaRPr sz="2400" b="1">
              <a:solidFill>
                <a:srgbClr val="BF311B"/>
              </a:solidFill>
              <a:highlight>
                <a:srgbClr val="FFFFFF"/>
              </a:highlight>
              <a:latin typeface="Calibri"/>
              <a:ea typeface="Calibri"/>
              <a:cs typeface="Calibri"/>
              <a:sym typeface="Calibri"/>
            </a:endParaRPr>
          </a:p>
          <a:p>
            <a:pPr marL="0" lvl="0" indent="0" algn="ctr" rtl="0">
              <a:lnSpc>
                <a:spcPct val="100000"/>
              </a:lnSpc>
              <a:spcBef>
                <a:spcPts val="600"/>
              </a:spcBef>
              <a:spcAft>
                <a:spcPts val="600"/>
              </a:spcAft>
              <a:buClr>
                <a:schemeClr val="dk1"/>
              </a:buClr>
              <a:buSzPts val="1100"/>
              <a:buNone/>
            </a:pPr>
            <a:r>
              <a:rPr lang="en-US" sz="1400" b="1">
                <a:solidFill>
                  <a:srgbClr val="BF311B"/>
                </a:solidFill>
                <a:highlight>
                  <a:srgbClr val="FFFFFF"/>
                </a:highlight>
                <a:latin typeface="Calibri"/>
                <a:ea typeface="Calibri"/>
                <a:cs typeface="Calibri"/>
                <a:sym typeface="Calibri"/>
              </a:rPr>
              <a:t>(Grills-Taquechel et al., 2013)</a:t>
            </a:r>
            <a:endParaRPr sz="1400" b="1">
              <a:solidFill>
                <a:srgbClr val="BF311B"/>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d1af562ffc_0_0"/>
          <p:cNvSpPr txBox="1">
            <a:spLocks noGrp="1"/>
          </p:cNvSpPr>
          <p:nvPr>
            <p:ph type="body" idx="1"/>
          </p:nvPr>
        </p:nvSpPr>
        <p:spPr>
          <a:xfrm>
            <a:off x="1583875" y="6165475"/>
            <a:ext cx="5131500" cy="378300"/>
          </a:xfrm>
          <a:prstGeom prst="rect">
            <a:avLst/>
          </a:prstGeom>
        </p:spPr>
        <p:txBody>
          <a:bodyPr spcFirstLastPara="1" wrap="square" lIns="91425" tIns="45700" rIns="91425" bIns="45700" anchor="t" anchorCtr="0">
            <a:noAutofit/>
          </a:bodyPr>
          <a:lstStyle/>
          <a:p>
            <a:pPr marL="0" lvl="0" indent="0" algn="ctr" rtl="0">
              <a:lnSpc>
                <a:spcPct val="80000"/>
              </a:lnSpc>
              <a:spcBef>
                <a:spcPts val="1000"/>
              </a:spcBef>
              <a:spcAft>
                <a:spcPts val="0"/>
              </a:spcAft>
              <a:buSzPts val="935"/>
              <a:buNone/>
            </a:pPr>
            <a:r>
              <a:rPr lang="en-US" sz="2400" b="1" dirty="0">
                <a:hlinkClick r:id="rId3"/>
              </a:rPr>
              <a:t>https://tinyurl.com/InternalizingSort</a:t>
            </a:r>
            <a:endParaRPr sz="2400" b="1" dirty="0"/>
          </a:p>
        </p:txBody>
      </p:sp>
      <p:sp>
        <p:nvSpPr>
          <p:cNvPr id="390" name="Google Shape;390;g2d1af562ffc_0_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Sorting Activity</a:t>
            </a:r>
            <a:endParaRPr/>
          </a:p>
        </p:txBody>
      </p:sp>
      <p:pic>
        <p:nvPicPr>
          <p:cNvPr id="391" name="Google Shape;391;g2d1af562ffc_0_0" descr="QR code to Internalizing Symptoms sorting activity - https://tinyurl.com/InternalizingSort&#10;">
            <a:hlinkClick r:id="rId3"/>
          </p:cNvPr>
          <p:cNvPicPr preferRelativeResize="0"/>
          <p:nvPr/>
        </p:nvPicPr>
        <p:blipFill rotWithShape="1">
          <a:blip r:embed="rId4">
            <a:alphaModFix/>
          </a:blip>
          <a:srcRect/>
          <a:stretch/>
        </p:blipFill>
        <p:spPr>
          <a:xfrm>
            <a:off x="4851275" y="1790388"/>
            <a:ext cx="3928050" cy="3956300"/>
          </a:xfrm>
          <a:prstGeom prst="rect">
            <a:avLst/>
          </a:prstGeom>
          <a:noFill/>
          <a:ln>
            <a:noFill/>
          </a:ln>
        </p:spPr>
      </p:pic>
      <p:pic>
        <p:nvPicPr>
          <p:cNvPr id="392" name="Google Shape;392;g2d1af562ffc_0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28600" y="2193867"/>
            <a:ext cx="4287001" cy="35528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8" name="Google Shape;398;g2cfd6d0d2ec_0_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a:t>Possible Symptoms</a:t>
            </a:r>
            <a:endParaRPr/>
          </a:p>
        </p:txBody>
      </p:sp>
      <p:sp>
        <p:nvSpPr>
          <p:cNvPr id="399" name="Google Shape;399;g2cfd6d0d2ec_0_9"/>
          <p:cNvSpPr txBox="1"/>
          <p:nvPr/>
        </p:nvSpPr>
        <p:spPr>
          <a:xfrm>
            <a:off x="255250" y="6395325"/>
            <a:ext cx="6994200" cy="37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200">
                <a:solidFill>
                  <a:schemeClr val="dk1"/>
                </a:solidFill>
                <a:latin typeface="Calibri"/>
                <a:ea typeface="Calibri"/>
                <a:cs typeface="Calibri"/>
                <a:sym typeface="Calibri"/>
              </a:rPr>
              <a:t>(Hubbard et al., 2018; Hunter et al., 2014; Fiat et al., 2017; </a:t>
            </a:r>
            <a:r>
              <a:rPr lang="en-US" sz="1200" b="0" i="0" u="none" strike="noStrike" cap="none">
                <a:solidFill>
                  <a:schemeClr val="dk1"/>
                </a:solidFill>
                <a:latin typeface="Calibri"/>
                <a:ea typeface="Calibri"/>
                <a:cs typeface="Calibri"/>
                <a:sym typeface="Calibri"/>
              </a:rPr>
              <a:t>McDaniel</a:t>
            </a:r>
            <a:r>
              <a:rPr lang="en-US" sz="1200">
                <a:solidFill>
                  <a:schemeClr val="dk1"/>
                </a:solidFill>
                <a:latin typeface="Calibri"/>
                <a:ea typeface="Calibri"/>
                <a:cs typeface="Calibri"/>
                <a:sym typeface="Calibri"/>
              </a:rPr>
              <a:t> et al., </a:t>
            </a:r>
            <a:r>
              <a:rPr lang="en-US" sz="1200" b="0" i="0" u="none" strike="noStrike" cap="none">
                <a:solidFill>
                  <a:schemeClr val="dk1"/>
                </a:solidFill>
                <a:latin typeface="Calibri"/>
                <a:ea typeface="Calibri"/>
                <a:cs typeface="Calibri"/>
                <a:sym typeface="Calibri"/>
              </a:rPr>
              <a:t>2024</a:t>
            </a:r>
            <a:r>
              <a:rPr lang="en-US" sz="1200">
                <a:solidFill>
                  <a:schemeClr val="dk1"/>
                </a:solidFill>
                <a:latin typeface="Calibri"/>
                <a:ea typeface="Calibri"/>
                <a:cs typeface="Calibri"/>
                <a:sym typeface="Calibri"/>
              </a:rPr>
              <a:t>)</a:t>
            </a:r>
            <a:endParaRPr sz="1200" b="0" i="0" u="none" strike="noStrike" cap="none">
              <a:solidFill>
                <a:schemeClr val="dk1"/>
              </a:solidFill>
              <a:latin typeface="Calibri"/>
              <a:ea typeface="Calibri"/>
              <a:cs typeface="Calibri"/>
              <a:sym typeface="Calibri"/>
            </a:endParaRPr>
          </a:p>
        </p:txBody>
      </p:sp>
      <p:sp>
        <p:nvSpPr>
          <p:cNvPr id="400" name="Google Shape;400;g2cfd6d0d2ec_0_9"/>
          <p:cNvSpPr/>
          <p:nvPr/>
        </p:nvSpPr>
        <p:spPr>
          <a:xfrm>
            <a:off x="281275" y="1509300"/>
            <a:ext cx="4214400" cy="86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90000"/>
              </a:lnSpc>
              <a:spcBef>
                <a:spcPts val="0"/>
              </a:spcBef>
              <a:spcAft>
                <a:spcPts val="0"/>
              </a:spcAft>
              <a:buNone/>
            </a:pPr>
            <a:r>
              <a:rPr lang="en-US" sz="2400">
                <a:solidFill>
                  <a:schemeClr val="dk1"/>
                </a:solidFill>
                <a:latin typeface="Calibri"/>
                <a:ea typeface="Calibri"/>
                <a:cs typeface="Calibri"/>
                <a:sym typeface="Calibri"/>
              </a:rPr>
              <a:t>Somatic complaints</a:t>
            </a:r>
            <a:endParaRPr sz="2400">
              <a:solidFill>
                <a:schemeClr val="dk1"/>
              </a:solidFill>
              <a:latin typeface="Calibri"/>
              <a:ea typeface="Calibri"/>
              <a:cs typeface="Calibri"/>
              <a:sym typeface="Calibri"/>
            </a:endParaRPr>
          </a:p>
        </p:txBody>
      </p:sp>
      <p:sp>
        <p:nvSpPr>
          <p:cNvPr id="401" name="Google Shape;401;g2cfd6d0d2ec_0_9"/>
          <p:cNvSpPr/>
          <p:nvPr/>
        </p:nvSpPr>
        <p:spPr>
          <a:xfrm>
            <a:off x="281275" y="2507700"/>
            <a:ext cx="4214400" cy="86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90000"/>
              </a:lnSpc>
              <a:spcBef>
                <a:spcPts val="0"/>
              </a:spcBef>
              <a:spcAft>
                <a:spcPts val="0"/>
              </a:spcAft>
              <a:buNone/>
            </a:pPr>
            <a:r>
              <a:rPr lang="en-US" sz="2400">
                <a:latin typeface="Calibri"/>
                <a:ea typeface="Calibri"/>
                <a:cs typeface="Calibri"/>
                <a:sym typeface="Calibri"/>
              </a:rPr>
              <a:t>Impaired problem-solving and coping skills</a:t>
            </a:r>
            <a:endParaRPr sz="2400">
              <a:latin typeface="Calibri"/>
              <a:ea typeface="Calibri"/>
              <a:cs typeface="Calibri"/>
              <a:sym typeface="Calibri"/>
            </a:endParaRPr>
          </a:p>
        </p:txBody>
      </p:sp>
      <p:sp>
        <p:nvSpPr>
          <p:cNvPr id="402" name="Google Shape;402;g2cfd6d0d2ec_0_9"/>
          <p:cNvSpPr/>
          <p:nvPr/>
        </p:nvSpPr>
        <p:spPr>
          <a:xfrm>
            <a:off x="281275" y="3506100"/>
            <a:ext cx="4214400" cy="86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2400">
                <a:solidFill>
                  <a:schemeClr val="dk1"/>
                </a:solidFill>
                <a:latin typeface="Calibri"/>
                <a:ea typeface="Calibri"/>
                <a:cs typeface="Calibri"/>
                <a:sym typeface="Calibri"/>
              </a:rPr>
              <a:t>Difficulty with personal relationships</a:t>
            </a:r>
            <a:endParaRPr sz="2400">
              <a:solidFill>
                <a:schemeClr val="dk1"/>
              </a:solidFill>
              <a:latin typeface="Calibri"/>
              <a:ea typeface="Calibri"/>
              <a:cs typeface="Calibri"/>
              <a:sym typeface="Calibri"/>
            </a:endParaRPr>
          </a:p>
        </p:txBody>
      </p:sp>
      <p:sp>
        <p:nvSpPr>
          <p:cNvPr id="403" name="Google Shape;403;g2cfd6d0d2ec_0_9"/>
          <p:cNvSpPr/>
          <p:nvPr/>
        </p:nvSpPr>
        <p:spPr>
          <a:xfrm>
            <a:off x="281275" y="4504500"/>
            <a:ext cx="4214400" cy="86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90000"/>
              </a:lnSpc>
              <a:spcBef>
                <a:spcPts val="0"/>
              </a:spcBef>
              <a:spcAft>
                <a:spcPts val="0"/>
              </a:spcAft>
              <a:buNone/>
            </a:pPr>
            <a:r>
              <a:rPr lang="en-US" sz="2400">
                <a:solidFill>
                  <a:schemeClr val="dk1"/>
                </a:solidFill>
                <a:latin typeface="Calibri"/>
                <a:ea typeface="Calibri"/>
                <a:cs typeface="Calibri"/>
                <a:sym typeface="Calibri"/>
              </a:rPr>
              <a:t>Low self-esteem or perfectionism</a:t>
            </a:r>
            <a:endParaRPr sz="2400">
              <a:solidFill>
                <a:schemeClr val="dk1"/>
              </a:solidFill>
              <a:latin typeface="Calibri"/>
              <a:ea typeface="Calibri"/>
              <a:cs typeface="Calibri"/>
              <a:sym typeface="Calibri"/>
            </a:endParaRPr>
          </a:p>
        </p:txBody>
      </p:sp>
      <p:sp>
        <p:nvSpPr>
          <p:cNvPr id="404" name="Google Shape;404;g2cfd6d0d2ec_0_9"/>
          <p:cNvSpPr/>
          <p:nvPr/>
        </p:nvSpPr>
        <p:spPr>
          <a:xfrm>
            <a:off x="281275" y="5480975"/>
            <a:ext cx="4214400" cy="86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90000"/>
              </a:lnSpc>
              <a:spcBef>
                <a:spcPts val="0"/>
              </a:spcBef>
              <a:spcAft>
                <a:spcPts val="0"/>
              </a:spcAft>
              <a:buNone/>
            </a:pPr>
            <a:r>
              <a:rPr lang="en-US" sz="2400">
                <a:solidFill>
                  <a:schemeClr val="dk1"/>
                </a:solidFill>
                <a:latin typeface="Calibri"/>
                <a:ea typeface="Calibri"/>
                <a:cs typeface="Calibri"/>
                <a:sym typeface="Calibri"/>
              </a:rPr>
              <a:t>Withdrawal/avoidance from situations that trigger anxiety</a:t>
            </a:r>
            <a:endParaRPr sz="2400">
              <a:solidFill>
                <a:schemeClr val="dk1"/>
              </a:solidFill>
              <a:latin typeface="Calibri"/>
              <a:ea typeface="Calibri"/>
              <a:cs typeface="Calibri"/>
              <a:sym typeface="Calibri"/>
            </a:endParaRPr>
          </a:p>
        </p:txBody>
      </p:sp>
      <p:sp>
        <p:nvSpPr>
          <p:cNvPr id="405" name="Google Shape;405;g2cfd6d0d2ec_0_9"/>
          <p:cNvSpPr/>
          <p:nvPr/>
        </p:nvSpPr>
        <p:spPr>
          <a:xfrm>
            <a:off x="4701000" y="1520263"/>
            <a:ext cx="4214400" cy="86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90000"/>
              </a:lnSpc>
              <a:spcBef>
                <a:spcPts val="0"/>
              </a:spcBef>
              <a:spcAft>
                <a:spcPts val="0"/>
              </a:spcAft>
              <a:buNone/>
            </a:pPr>
            <a:r>
              <a:rPr lang="en-US" sz="2400">
                <a:solidFill>
                  <a:schemeClr val="dk1"/>
                </a:solidFill>
                <a:latin typeface="Calibri"/>
                <a:ea typeface="Calibri"/>
                <a:cs typeface="Calibri"/>
                <a:sym typeface="Calibri"/>
              </a:rPr>
              <a:t>Poor attendance habits, frequent visits to clinic</a:t>
            </a:r>
            <a:endParaRPr sz="2400">
              <a:solidFill>
                <a:schemeClr val="dk1"/>
              </a:solidFill>
              <a:latin typeface="Calibri"/>
              <a:ea typeface="Calibri"/>
              <a:cs typeface="Calibri"/>
              <a:sym typeface="Calibri"/>
            </a:endParaRPr>
          </a:p>
        </p:txBody>
      </p:sp>
      <p:sp>
        <p:nvSpPr>
          <p:cNvPr id="406" name="Google Shape;406;g2cfd6d0d2ec_0_9"/>
          <p:cNvSpPr/>
          <p:nvPr/>
        </p:nvSpPr>
        <p:spPr>
          <a:xfrm>
            <a:off x="4701000" y="2518663"/>
            <a:ext cx="4214400" cy="86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90000"/>
              </a:lnSpc>
              <a:spcBef>
                <a:spcPts val="0"/>
              </a:spcBef>
              <a:spcAft>
                <a:spcPts val="0"/>
              </a:spcAft>
              <a:buNone/>
            </a:pPr>
            <a:r>
              <a:rPr lang="en-US" sz="2400">
                <a:solidFill>
                  <a:schemeClr val="dk1"/>
                </a:solidFill>
                <a:latin typeface="Calibri"/>
                <a:ea typeface="Calibri"/>
                <a:cs typeface="Calibri"/>
                <a:sym typeface="Calibri"/>
              </a:rPr>
              <a:t>Excessive worrying, fear, stress, phobias</a:t>
            </a:r>
            <a:endParaRPr sz="2400">
              <a:solidFill>
                <a:schemeClr val="dk1"/>
              </a:solidFill>
              <a:latin typeface="Calibri"/>
              <a:ea typeface="Calibri"/>
              <a:cs typeface="Calibri"/>
              <a:sym typeface="Calibri"/>
            </a:endParaRPr>
          </a:p>
        </p:txBody>
      </p:sp>
      <p:sp>
        <p:nvSpPr>
          <p:cNvPr id="407" name="Google Shape;407;g2cfd6d0d2ec_0_9"/>
          <p:cNvSpPr/>
          <p:nvPr/>
        </p:nvSpPr>
        <p:spPr>
          <a:xfrm>
            <a:off x="4701000" y="3517063"/>
            <a:ext cx="4214400" cy="86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90000"/>
              </a:lnSpc>
              <a:spcBef>
                <a:spcPts val="0"/>
              </a:spcBef>
              <a:spcAft>
                <a:spcPts val="0"/>
              </a:spcAft>
              <a:buNone/>
            </a:pPr>
            <a:r>
              <a:rPr lang="en-US" sz="2400">
                <a:solidFill>
                  <a:schemeClr val="dk1"/>
                </a:solidFill>
                <a:latin typeface="Calibri"/>
                <a:ea typeface="Calibri"/>
                <a:cs typeface="Calibri"/>
                <a:sym typeface="Calibri"/>
              </a:rPr>
              <a:t>Anxiety in social settings</a:t>
            </a:r>
            <a:endParaRPr>
              <a:latin typeface="Calibri"/>
              <a:ea typeface="Calibri"/>
              <a:cs typeface="Calibri"/>
              <a:sym typeface="Calibri"/>
            </a:endParaRPr>
          </a:p>
        </p:txBody>
      </p:sp>
      <p:sp>
        <p:nvSpPr>
          <p:cNvPr id="408" name="Google Shape;408;g2cfd6d0d2ec_0_9"/>
          <p:cNvSpPr/>
          <p:nvPr/>
        </p:nvSpPr>
        <p:spPr>
          <a:xfrm>
            <a:off x="4701000" y="4515463"/>
            <a:ext cx="4214400" cy="86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90000"/>
              </a:lnSpc>
              <a:spcBef>
                <a:spcPts val="0"/>
              </a:spcBef>
              <a:spcAft>
                <a:spcPts val="0"/>
              </a:spcAft>
              <a:buNone/>
            </a:pPr>
            <a:r>
              <a:rPr lang="en-US" sz="2400">
                <a:solidFill>
                  <a:schemeClr val="dk1"/>
                </a:solidFill>
                <a:latin typeface="Calibri"/>
                <a:ea typeface="Calibri"/>
                <a:cs typeface="Calibri"/>
                <a:sym typeface="Calibri"/>
              </a:rPr>
              <a:t>Test anxiety, poor concentration</a:t>
            </a:r>
            <a:endParaRPr sz="2400">
              <a:solidFill>
                <a:schemeClr val="dk1"/>
              </a:solidFill>
              <a:latin typeface="Calibri"/>
              <a:ea typeface="Calibri"/>
              <a:cs typeface="Calibri"/>
              <a:sym typeface="Calibri"/>
            </a:endParaRPr>
          </a:p>
        </p:txBody>
      </p:sp>
      <p:sp>
        <p:nvSpPr>
          <p:cNvPr id="409" name="Google Shape;409;g2cfd6d0d2ec_0_9"/>
          <p:cNvSpPr/>
          <p:nvPr/>
        </p:nvSpPr>
        <p:spPr>
          <a:xfrm>
            <a:off x="4701000" y="5491938"/>
            <a:ext cx="4214400" cy="860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90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Persistent sadness, pessimism, distorted perceptions</a:t>
            </a:r>
            <a:endParaRPr sz="24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
          <p:cNvSpPr txBox="1">
            <a:spLocks noGrp="1"/>
          </p:cNvSpPr>
          <p:nvPr>
            <p:ph type="ctrTitle"/>
          </p:nvPr>
        </p:nvSpPr>
        <p:spPr>
          <a:xfrm>
            <a:off x="953250" y="3600751"/>
            <a:ext cx="7240500" cy="11454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3600"/>
              <a:t>Tier I </a:t>
            </a:r>
            <a:endParaRPr sz="3600"/>
          </a:p>
        </p:txBody>
      </p:sp>
      <p:sp>
        <p:nvSpPr>
          <p:cNvPr id="415" name="Google Shape;415;p5"/>
          <p:cNvSpPr txBox="1">
            <a:spLocks noGrp="1"/>
          </p:cNvSpPr>
          <p:nvPr>
            <p:ph type="subTitle" idx="1"/>
          </p:nvPr>
        </p:nvSpPr>
        <p:spPr>
          <a:xfrm>
            <a:off x="618950" y="4822350"/>
            <a:ext cx="8120700" cy="1907700"/>
          </a:xfrm>
          <a:prstGeom prst="rect">
            <a:avLst/>
          </a:prstGeom>
          <a:solidFill>
            <a:schemeClr val="lt1">
              <a:alpha val="67060"/>
            </a:schemeClr>
          </a:solid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888888"/>
              </a:buClr>
              <a:buSzPts val="2720"/>
              <a:buNone/>
            </a:pPr>
            <a:r>
              <a:rPr lang="en-US" sz="2400" b="1">
                <a:solidFill>
                  <a:srgbClr val="BF311B"/>
                </a:solidFill>
                <a:latin typeface="Calibri"/>
                <a:ea typeface="Calibri"/>
                <a:cs typeface="Calibri"/>
                <a:sym typeface="Calibri"/>
              </a:rPr>
              <a:t>Tier 1 supports serve as the foundation for behavior and academics. Schools provide these universal supports to </a:t>
            </a:r>
            <a:r>
              <a:rPr lang="en-US" sz="2400" b="1" i="1">
                <a:solidFill>
                  <a:srgbClr val="BF311B"/>
                </a:solidFill>
                <a:latin typeface="Calibri"/>
                <a:ea typeface="Calibri"/>
                <a:cs typeface="Calibri"/>
                <a:sym typeface="Calibri"/>
              </a:rPr>
              <a:t>all</a:t>
            </a:r>
            <a:r>
              <a:rPr lang="en-US" sz="2400" b="1">
                <a:solidFill>
                  <a:srgbClr val="BF311B"/>
                </a:solidFill>
                <a:latin typeface="Calibri"/>
                <a:ea typeface="Calibri"/>
                <a:cs typeface="Calibri"/>
                <a:sym typeface="Calibri"/>
              </a:rPr>
              <a:t> students in </a:t>
            </a:r>
            <a:r>
              <a:rPr lang="en-US" sz="2400" b="1" i="1">
                <a:solidFill>
                  <a:srgbClr val="BF311B"/>
                </a:solidFill>
                <a:latin typeface="Calibri"/>
                <a:ea typeface="Calibri"/>
                <a:cs typeface="Calibri"/>
                <a:sym typeface="Calibri"/>
              </a:rPr>
              <a:t>all </a:t>
            </a:r>
            <a:r>
              <a:rPr lang="en-US" sz="2400" b="1">
                <a:solidFill>
                  <a:srgbClr val="BF311B"/>
                </a:solidFill>
                <a:latin typeface="Calibri"/>
                <a:ea typeface="Calibri"/>
                <a:cs typeface="Calibri"/>
                <a:sym typeface="Calibri"/>
              </a:rPr>
              <a:t>settings. For most students (approximately 80% of students), the core program gives them what they need to be successful and to prevent future problems. </a:t>
            </a:r>
            <a:endParaRPr sz="2400" b="1">
              <a:solidFill>
                <a:srgbClr val="BF311B"/>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2ce91314a88_0_72"/>
          <p:cNvSpPr txBox="1">
            <a:spLocks noGrp="1"/>
          </p:cNvSpPr>
          <p:nvPr>
            <p:ph type="body" idx="1"/>
          </p:nvPr>
        </p:nvSpPr>
        <p:spPr>
          <a:xfrm>
            <a:off x="228600" y="1481075"/>
            <a:ext cx="8458200" cy="4572000"/>
          </a:xfrm>
          <a:prstGeom prst="rect">
            <a:avLst/>
          </a:prstGeom>
        </p:spPr>
        <p:txBody>
          <a:bodyPr spcFirstLastPara="1" wrap="square" lIns="91425" tIns="45700" rIns="91425" bIns="45700" anchor="t" anchorCtr="0">
            <a:normAutofit/>
          </a:bodyPr>
          <a:lstStyle/>
          <a:p>
            <a:pPr marL="457200" lvl="0" indent="-393700" algn="l" rtl="0">
              <a:spcBef>
                <a:spcPts val="1000"/>
              </a:spcBef>
              <a:spcAft>
                <a:spcPts val="0"/>
              </a:spcAft>
              <a:buSzPts val="2600"/>
              <a:buFont typeface="Verdana"/>
              <a:buChar char="•"/>
            </a:pPr>
            <a:r>
              <a:rPr lang="en-US" sz="2600">
                <a:latin typeface="Verdana"/>
                <a:ea typeface="Verdana"/>
                <a:cs typeface="Verdana"/>
                <a:sym typeface="Verdana"/>
              </a:rPr>
              <a:t>Get to know students (surveys, questionnaires, letters, projects, etc.)</a:t>
            </a:r>
            <a:endParaRPr sz="2600">
              <a:latin typeface="Verdana"/>
              <a:ea typeface="Verdana"/>
              <a:cs typeface="Verdana"/>
              <a:sym typeface="Verdana"/>
            </a:endParaRPr>
          </a:p>
          <a:p>
            <a:pPr marL="457200" lvl="0" indent="0" algn="l" rtl="0">
              <a:spcBef>
                <a:spcPts val="1500"/>
              </a:spcBef>
              <a:spcAft>
                <a:spcPts val="0"/>
              </a:spcAft>
              <a:buNone/>
            </a:pPr>
            <a:r>
              <a:rPr lang="en-US" sz="2600">
                <a:latin typeface="Verdana"/>
                <a:ea typeface="Verdana"/>
                <a:cs typeface="Verdana"/>
                <a:sym typeface="Verdana"/>
              </a:rPr>
              <a:t>Example: </a:t>
            </a:r>
            <a:r>
              <a:rPr lang="en-US" sz="2600" u="sng">
                <a:solidFill>
                  <a:schemeClr val="hlink"/>
                </a:solidFill>
                <a:latin typeface="Verdana"/>
                <a:ea typeface="Verdana"/>
                <a:cs typeface="Verdana"/>
                <a:sym typeface="Verdana"/>
                <a:hlinkClick r:id="rId3"/>
              </a:rPr>
              <a:t>I’m Determined one-pager</a:t>
            </a:r>
            <a:endParaRPr sz="2600">
              <a:latin typeface="Verdana"/>
              <a:ea typeface="Verdana"/>
              <a:cs typeface="Verdana"/>
              <a:sym typeface="Verdana"/>
            </a:endParaRPr>
          </a:p>
          <a:p>
            <a:pPr marL="457200" lvl="0" indent="-393700" algn="l" rtl="0">
              <a:spcBef>
                <a:spcPts val="1500"/>
              </a:spcBef>
              <a:spcAft>
                <a:spcPts val="0"/>
              </a:spcAft>
              <a:buSzPts val="2600"/>
              <a:buFont typeface="Verdana"/>
              <a:buChar char="•"/>
            </a:pPr>
            <a:r>
              <a:rPr lang="en-US" sz="2600">
                <a:latin typeface="Verdana"/>
                <a:ea typeface="Verdana"/>
                <a:cs typeface="Verdana"/>
                <a:sym typeface="Verdana"/>
              </a:rPr>
              <a:t>Connect with students (circles, lunch groups, finding shared interests)</a:t>
            </a:r>
            <a:endParaRPr sz="2600">
              <a:latin typeface="Verdana"/>
              <a:ea typeface="Verdana"/>
              <a:cs typeface="Verdana"/>
              <a:sym typeface="Verdana"/>
            </a:endParaRPr>
          </a:p>
          <a:p>
            <a:pPr marL="457200" lvl="0" indent="-393700" algn="l" rtl="0">
              <a:spcBef>
                <a:spcPts val="1500"/>
              </a:spcBef>
              <a:spcAft>
                <a:spcPts val="0"/>
              </a:spcAft>
              <a:buSzPts val="2600"/>
              <a:buFont typeface="Verdana"/>
              <a:buChar char="•"/>
            </a:pPr>
            <a:r>
              <a:rPr lang="en-US" sz="2600">
                <a:latin typeface="Verdana"/>
                <a:ea typeface="Verdana"/>
                <a:cs typeface="Verdana"/>
                <a:sym typeface="Verdana"/>
              </a:rPr>
              <a:t>Greeting students at the door</a:t>
            </a:r>
            <a:endParaRPr sz="2600">
              <a:latin typeface="Verdana"/>
              <a:ea typeface="Verdana"/>
              <a:cs typeface="Verdana"/>
              <a:sym typeface="Verdana"/>
            </a:endParaRPr>
          </a:p>
          <a:p>
            <a:pPr marL="457200" lvl="0" indent="-393700" algn="l" rtl="0">
              <a:spcBef>
                <a:spcPts val="1500"/>
              </a:spcBef>
              <a:spcAft>
                <a:spcPts val="0"/>
              </a:spcAft>
              <a:buSzPts val="2600"/>
              <a:buFont typeface="Verdana"/>
              <a:buChar char="•"/>
            </a:pPr>
            <a:r>
              <a:rPr lang="en-US" sz="2600">
                <a:latin typeface="Verdana"/>
                <a:ea typeface="Verdana"/>
                <a:cs typeface="Verdana"/>
                <a:sym typeface="Verdana"/>
              </a:rPr>
              <a:t>2X10 strategy</a:t>
            </a:r>
            <a:endParaRPr sz="2600">
              <a:latin typeface="Verdana"/>
              <a:ea typeface="Verdana"/>
              <a:cs typeface="Verdana"/>
              <a:sym typeface="Verdana"/>
            </a:endParaRPr>
          </a:p>
          <a:p>
            <a:pPr marL="457200" lvl="0" indent="-393700" algn="l" rtl="0">
              <a:spcBef>
                <a:spcPts val="1500"/>
              </a:spcBef>
              <a:spcAft>
                <a:spcPts val="0"/>
              </a:spcAft>
              <a:buSzPts val="2600"/>
              <a:buFont typeface="Verdana"/>
              <a:buChar char="•"/>
            </a:pPr>
            <a:r>
              <a:rPr lang="en-US" sz="2600">
                <a:latin typeface="Verdana"/>
                <a:ea typeface="Verdana"/>
                <a:cs typeface="Verdana"/>
                <a:sym typeface="Verdana"/>
              </a:rPr>
              <a:t>Small acts over time</a:t>
            </a:r>
            <a:endParaRPr sz="2600">
              <a:latin typeface="Verdana"/>
              <a:ea typeface="Verdana"/>
              <a:cs typeface="Verdana"/>
              <a:sym typeface="Verdana"/>
            </a:endParaRPr>
          </a:p>
          <a:p>
            <a:pPr marL="457200" lvl="0" indent="0" algn="l" rtl="0">
              <a:spcBef>
                <a:spcPts val="1500"/>
              </a:spcBef>
              <a:spcAft>
                <a:spcPts val="1000"/>
              </a:spcAft>
              <a:buNone/>
            </a:pPr>
            <a:endParaRPr sz="2400">
              <a:latin typeface="Verdana"/>
              <a:ea typeface="Verdana"/>
              <a:cs typeface="Verdana"/>
              <a:sym typeface="Verdana"/>
            </a:endParaRPr>
          </a:p>
        </p:txBody>
      </p:sp>
      <p:sp>
        <p:nvSpPr>
          <p:cNvPr id="422" name="Google Shape;422;g2ce91314a88_0_7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Positive Relationships</a:t>
            </a:r>
            <a:endParaRPr/>
          </a:p>
        </p:txBody>
      </p:sp>
      <p:pic>
        <p:nvPicPr>
          <p:cNvPr id="423" name="Google Shape;423;g2ce91314a88_0_7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818402" y="3503875"/>
            <a:ext cx="2793523" cy="235339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ce91314a88_0_92"/>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457200" lvl="0" indent="-381000" algn="l" rtl="0">
              <a:spcBef>
                <a:spcPts val="1000"/>
              </a:spcBef>
              <a:spcAft>
                <a:spcPts val="0"/>
              </a:spcAft>
              <a:buSzPts val="2400"/>
              <a:buFont typeface="Verdana"/>
              <a:buChar char="•"/>
            </a:pPr>
            <a:r>
              <a:rPr lang="en-US" sz="2400">
                <a:latin typeface="Verdana"/>
                <a:ea typeface="Verdana"/>
                <a:cs typeface="Verdana"/>
                <a:sym typeface="Verdana"/>
              </a:rPr>
              <a:t>Morning meetings</a:t>
            </a:r>
            <a:endParaRPr sz="2400">
              <a:latin typeface="Verdana"/>
              <a:ea typeface="Verdana"/>
              <a:cs typeface="Verdana"/>
              <a:sym typeface="Verdana"/>
            </a:endParaRPr>
          </a:p>
          <a:p>
            <a:pPr marL="457200" lvl="0" indent="-381000" algn="l" rtl="0">
              <a:spcBef>
                <a:spcPts val="1000"/>
              </a:spcBef>
              <a:spcAft>
                <a:spcPts val="0"/>
              </a:spcAft>
              <a:buSzPts val="2400"/>
              <a:buFont typeface="Verdana"/>
              <a:buChar char="•"/>
            </a:pPr>
            <a:r>
              <a:rPr lang="en-US" sz="2400">
                <a:latin typeface="Verdana"/>
                <a:ea typeface="Verdana"/>
                <a:cs typeface="Verdana"/>
                <a:sym typeface="Verdana"/>
              </a:rPr>
              <a:t>Circles</a:t>
            </a:r>
            <a:endParaRPr sz="2400">
              <a:latin typeface="Verdana"/>
              <a:ea typeface="Verdana"/>
              <a:cs typeface="Verdana"/>
              <a:sym typeface="Verdana"/>
            </a:endParaRPr>
          </a:p>
          <a:p>
            <a:pPr marL="457200" lvl="0" indent="-381000" algn="l" rtl="0">
              <a:spcBef>
                <a:spcPts val="1000"/>
              </a:spcBef>
              <a:spcAft>
                <a:spcPts val="0"/>
              </a:spcAft>
              <a:buSzPts val="2400"/>
              <a:buFont typeface="Verdana"/>
              <a:buChar char="•"/>
            </a:pPr>
            <a:r>
              <a:rPr lang="en-US" sz="2400">
                <a:latin typeface="Verdana"/>
                <a:ea typeface="Verdana"/>
                <a:cs typeface="Verdana"/>
                <a:sym typeface="Verdana"/>
              </a:rPr>
              <a:t>Check-ins</a:t>
            </a:r>
            <a:endParaRPr sz="2400">
              <a:latin typeface="Verdana"/>
              <a:ea typeface="Verdana"/>
              <a:cs typeface="Verdana"/>
              <a:sym typeface="Verdana"/>
            </a:endParaRPr>
          </a:p>
          <a:p>
            <a:pPr marL="457200" lvl="0" indent="-381000" algn="l" rtl="0">
              <a:spcBef>
                <a:spcPts val="1000"/>
              </a:spcBef>
              <a:spcAft>
                <a:spcPts val="0"/>
              </a:spcAft>
              <a:buSzPts val="2400"/>
              <a:buFont typeface="Verdana"/>
              <a:buChar char="•"/>
            </a:pPr>
            <a:r>
              <a:rPr lang="en-US" sz="2400">
                <a:latin typeface="Verdana"/>
                <a:ea typeface="Verdana"/>
                <a:cs typeface="Verdana"/>
                <a:sym typeface="Verdana"/>
              </a:rPr>
              <a:t>Community/class norms</a:t>
            </a:r>
            <a:endParaRPr sz="2400">
              <a:latin typeface="Verdana"/>
              <a:ea typeface="Verdana"/>
              <a:cs typeface="Verdana"/>
              <a:sym typeface="Verdana"/>
            </a:endParaRPr>
          </a:p>
          <a:p>
            <a:pPr marL="0" lvl="0" indent="0" algn="l" rtl="0">
              <a:spcBef>
                <a:spcPts val="1000"/>
              </a:spcBef>
              <a:spcAft>
                <a:spcPts val="0"/>
              </a:spcAft>
              <a:buNone/>
            </a:pPr>
            <a:endParaRPr sz="2400">
              <a:latin typeface="Verdana"/>
              <a:ea typeface="Verdana"/>
              <a:cs typeface="Verdana"/>
              <a:sym typeface="Verdana"/>
            </a:endParaRPr>
          </a:p>
        </p:txBody>
      </p:sp>
      <p:sp>
        <p:nvSpPr>
          <p:cNvPr id="430" name="Google Shape;430;g2ce91314a88_0_9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Building Community</a:t>
            </a:r>
            <a:endParaRPr/>
          </a:p>
        </p:txBody>
      </p:sp>
      <p:pic>
        <p:nvPicPr>
          <p:cNvPr id="431" name="Google Shape;431;g2ce91314a88_0_9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30925" y="1600192"/>
            <a:ext cx="3655875" cy="2291358"/>
          </a:xfrm>
          <a:prstGeom prst="rect">
            <a:avLst/>
          </a:prstGeom>
          <a:noFill/>
          <a:ln>
            <a:noFill/>
          </a:ln>
        </p:spPr>
      </p:pic>
      <p:pic>
        <p:nvPicPr>
          <p:cNvPr id="432" name="Google Shape;432;g2ce91314a88_0_92" title="Check-in Routine with Sticky Notes"/>
          <p:cNvPicPr preferRelativeResize="0"/>
          <p:nvPr/>
        </p:nvPicPr>
        <p:blipFill rotWithShape="1">
          <a:blip r:embed="rId4">
            <a:alphaModFix/>
          </a:blip>
          <a:srcRect/>
          <a:stretch/>
        </p:blipFill>
        <p:spPr>
          <a:xfrm>
            <a:off x="377525" y="3892676"/>
            <a:ext cx="4194474" cy="24277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d0a8d6697c_0_0"/>
          <p:cNvSpPr txBox="1">
            <a:spLocks noGrp="1"/>
          </p:cNvSpPr>
          <p:nvPr>
            <p:ph type="body" idx="1"/>
          </p:nvPr>
        </p:nvSpPr>
        <p:spPr>
          <a:xfrm>
            <a:off x="317001" y="1530101"/>
            <a:ext cx="8229600" cy="4572000"/>
          </a:xfrm>
          <a:prstGeom prst="rect">
            <a:avLst/>
          </a:prstGeom>
        </p:spPr>
        <p:txBody>
          <a:bodyPr spcFirstLastPara="1" wrap="square" lIns="91425" tIns="45700" rIns="91425" bIns="45700" anchor="t" anchorCtr="0">
            <a:normAutofit/>
          </a:bodyPr>
          <a:lstStyle/>
          <a:p>
            <a:pPr marL="457200" lvl="0" indent="-381000" algn="l" rtl="0">
              <a:spcBef>
                <a:spcPts val="1000"/>
              </a:spcBef>
              <a:spcAft>
                <a:spcPts val="0"/>
              </a:spcAft>
              <a:buSzPts val="2400"/>
              <a:buFont typeface="Verdana"/>
              <a:buChar char="●"/>
            </a:pPr>
            <a:r>
              <a:rPr lang="en-US" sz="2400">
                <a:latin typeface="Verdana"/>
                <a:ea typeface="Verdana"/>
                <a:cs typeface="Verdana"/>
                <a:sym typeface="Verdana"/>
              </a:rPr>
              <a:t>Routines and procedures are taught and practiced</a:t>
            </a:r>
            <a:endParaRPr sz="2400">
              <a:latin typeface="Verdana"/>
              <a:ea typeface="Verdana"/>
              <a:cs typeface="Verdana"/>
              <a:sym typeface="Verdana"/>
            </a:endParaRPr>
          </a:p>
          <a:p>
            <a:pPr marL="457200" lvl="0" indent="-381000" algn="l" rtl="0">
              <a:spcBef>
                <a:spcPts val="1400"/>
              </a:spcBef>
              <a:spcAft>
                <a:spcPts val="0"/>
              </a:spcAft>
              <a:buSzPts val="2400"/>
              <a:buFont typeface="Verdana"/>
              <a:buChar char="●"/>
            </a:pPr>
            <a:r>
              <a:rPr lang="en-US" sz="2400">
                <a:latin typeface="Verdana"/>
                <a:ea typeface="Verdana"/>
                <a:cs typeface="Verdana"/>
                <a:sym typeface="Verdana"/>
              </a:rPr>
              <a:t>Being aware of set up/lay-out of the room</a:t>
            </a:r>
            <a:endParaRPr sz="2400">
              <a:latin typeface="Verdana"/>
              <a:ea typeface="Verdana"/>
              <a:cs typeface="Verdana"/>
              <a:sym typeface="Verdana"/>
            </a:endParaRPr>
          </a:p>
          <a:p>
            <a:pPr marL="457200" lvl="0" indent="-381000" algn="l" rtl="0">
              <a:spcBef>
                <a:spcPts val="1400"/>
              </a:spcBef>
              <a:spcAft>
                <a:spcPts val="0"/>
              </a:spcAft>
              <a:buSzPts val="2400"/>
              <a:buFont typeface="Verdana"/>
              <a:buChar char="●"/>
            </a:pPr>
            <a:r>
              <a:rPr lang="en-US" sz="2400">
                <a:latin typeface="Verdana"/>
                <a:ea typeface="Verdana"/>
                <a:cs typeface="Verdana"/>
                <a:sym typeface="Verdana"/>
              </a:rPr>
              <a:t>Active supervision</a:t>
            </a:r>
            <a:endParaRPr sz="2400">
              <a:latin typeface="Verdana"/>
              <a:ea typeface="Verdana"/>
              <a:cs typeface="Verdana"/>
              <a:sym typeface="Verdana"/>
            </a:endParaRPr>
          </a:p>
          <a:p>
            <a:pPr marL="457200" lvl="0" indent="-381000" algn="l" rtl="0">
              <a:spcBef>
                <a:spcPts val="1400"/>
              </a:spcBef>
              <a:spcAft>
                <a:spcPts val="0"/>
              </a:spcAft>
              <a:buSzPts val="2400"/>
              <a:buFont typeface="Verdana"/>
              <a:buChar char="●"/>
            </a:pPr>
            <a:r>
              <a:rPr lang="en-US" sz="2400">
                <a:latin typeface="Verdana"/>
                <a:ea typeface="Verdana"/>
                <a:cs typeface="Verdana"/>
                <a:sym typeface="Verdana"/>
              </a:rPr>
              <a:t>Clear expectations</a:t>
            </a:r>
            <a:endParaRPr sz="2400">
              <a:latin typeface="Verdana"/>
              <a:ea typeface="Verdana"/>
              <a:cs typeface="Verdana"/>
              <a:sym typeface="Verdana"/>
            </a:endParaRPr>
          </a:p>
          <a:p>
            <a:pPr marL="914400" lvl="1" indent="-381000" algn="l" rtl="0">
              <a:spcBef>
                <a:spcPts val="1400"/>
              </a:spcBef>
              <a:spcAft>
                <a:spcPts val="0"/>
              </a:spcAft>
              <a:buSzPts val="2400"/>
              <a:buFont typeface="Verdana"/>
              <a:buChar char="○"/>
            </a:pPr>
            <a:r>
              <a:rPr lang="en-US">
                <a:latin typeface="Verdana"/>
                <a:ea typeface="Verdana"/>
                <a:cs typeface="Verdana"/>
                <a:sym typeface="Verdana"/>
              </a:rPr>
              <a:t>Visual supports</a:t>
            </a:r>
            <a:endParaRPr>
              <a:latin typeface="Verdana"/>
              <a:ea typeface="Verdana"/>
              <a:cs typeface="Verdana"/>
              <a:sym typeface="Verdana"/>
            </a:endParaRPr>
          </a:p>
          <a:p>
            <a:pPr marL="457200" lvl="0" indent="-381000" algn="l" rtl="0">
              <a:spcBef>
                <a:spcPts val="1400"/>
              </a:spcBef>
              <a:spcAft>
                <a:spcPts val="0"/>
              </a:spcAft>
              <a:buSzPts val="2400"/>
              <a:buFont typeface="Verdana"/>
              <a:buChar char="●"/>
            </a:pPr>
            <a:r>
              <a:rPr lang="en-US" sz="2400">
                <a:latin typeface="Verdana"/>
                <a:ea typeface="Verdana"/>
                <a:cs typeface="Verdana"/>
                <a:sym typeface="Verdana"/>
              </a:rPr>
              <a:t>Acknowledging positive behavior</a:t>
            </a:r>
            <a:endParaRPr sz="2400">
              <a:latin typeface="Verdana"/>
              <a:ea typeface="Verdana"/>
              <a:cs typeface="Verdana"/>
              <a:sym typeface="Verdana"/>
            </a:endParaRPr>
          </a:p>
          <a:p>
            <a:pPr marL="914400" lvl="1" indent="-381000" algn="l" rtl="0">
              <a:spcBef>
                <a:spcPts val="1400"/>
              </a:spcBef>
              <a:spcAft>
                <a:spcPts val="1400"/>
              </a:spcAft>
              <a:buSzPts val="2400"/>
              <a:buFont typeface="Verdana"/>
              <a:buChar char="○"/>
            </a:pPr>
            <a:r>
              <a:rPr lang="en-US">
                <a:latin typeface="Verdana"/>
                <a:ea typeface="Verdana"/>
                <a:cs typeface="Verdana"/>
                <a:sym typeface="Verdana"/>
              </a:rPr>
              <a:t>5:1 ratio of positive to negative</a:t>
            </a:r>
            <a:endParaRPr>
              <a:latin typeface="Verdana"/>
              <a:ea typeface="Verdana"/>
              <a:cs typeface="Verdana"/>
              <a:sym typeface="Verdana"/>
            </a:endParaRPr>
          </a:p>
        </p:txBody>
      </p:sp>
      <p:sp>
        <p:nvSpPr>
          <p:cNvPr id="439" name="Google Shape;439;g2d0a8d6697c_0_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Safe, Predictable, &amp; Positive Environments</a:t>
            </a:r>
            <a:endParaRPr/>
          </a:p>
        </p:txBody>
      </p:sp>
      <p:pic>
        <p:nvPicPr>
          <p:cNvPr id="440" name="Google Shape;440;g2d0a8d6697c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053925" y="2862862"/>
            <a:ext cx="2861476" cy="1906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2ce91314a88_0_7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Mindfulness Activities</a:t>
            </a:r>
            <a:endParaRPr/>
          </a:p>
        </p:txBody>
      </p:sp>
      <p:pic>
        <p:nvPicPr>
          <p:cNvPr id="447" name="Google Shape;447;g2ce91314a88_0_79" descr="At the start of class, Ms. O guides her students in a simple meditation. This allows them to quiet their nervous systems and get ready to learn. &#10;&#10;“Arrive” was filmed at Gateway High School in San Francisco. &#10;&#10;Learn more at www.mindfulschools.org." title="&quot;Arrive&quot; - A Mindful Minute Helps Students Arrive in the Classroom">
            <a:hlinkClick r:id="rId3"/>
          </p:cNvPr>
          <p:cNvPicPr preferRelativeResize="0"/>
          <p:nvPr/>
        </p:nvPicPr>
        <p:blipFill>
          <a:blip r:embed="rId4">
            <a:alphaModFix/>
          </a:blip>
          <a:stretch>
            <a:fillRect/>
          </a:stretch>
        </p:blipFill>
        <p:spPr>
          <a:xfrm>
            <a:off x="1224825" y="1685625"/>
            <a:ext cx="7690575" cy="43259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c81aec2720_0_5"/>
          <p:cNvSpPr txBox="1"/>
          <p:nvPr/>
        </p:nvSpPr>
        <p:spPr>
          <a:xfrm>
            <a:off x="323850" y="408425"/>
            <a:ext cx="8420100" cy="1433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200"/>
              <a:buFont typeface="Arial"/>
              <a:buNone/>
            </a:pPr>
            <a:r>
              <a:rPr lang="en-US" sz="2400" b="1" i="0" u="none" strike="noStrike" cap="none">
                <a:solidFill>
                  <a:schemeClr val="dk1"/>
                </a:solidFill>
                <a:highlight>
                  <a:srgbClr val="FFFFFF"/>
                </a:highlight>
                <a:latin typeface="Verdana"/>
                <a:ea typeface="Verdana"/>
                <a:cs typeface="Verdana"/>
                <a:sym typeface="Verdana"/>
              </a:rPr>
              <a:t>Learning Intentions</a:t>
            </a:r>
            <a:endParaRPr sz="2400" b="1" i="0" u="none" strike="noStrike" cap="none">
              <a:solidFill>
                <a:schemeClr val="dk1"/>
              </a:solidFill>
              <a:highlight>
                <a:srgbClr val="FFFFFF"/>
              </a:highlight>
              <a:latin typeface="Verdana"/>
              <a:ea typeface="Verdana"/>
              <a:cs typeface="Verdana"/>
              <a:sym typeface="Verdana"/>
            </a:endParaRPr>
          </a:p>
          <a:p>
            <a:pPr marL="457200" marR="0" lvl="0" indent="0" algn="l" rtl="0">
              <a:lnSpc>
                <a:spcPct val="100000"/>
              </a:lnSpc>
              <a:spcBef>
                <a:spcPts val="0"/>
              </a:spcBef>
              <a:spcAft>
                <a:spcPts val="0"/>
              </a:spcAft>
              <a:buNone/>
            </a:pPr>
            <a:endParaRPr sz="2400" b="1" i="0" u="none" strike="noStrike" cap="none">
              <a:solidFill>
                <a:schemeClr val="dk1"/>
              </a:solidFill>
              <a:highlight>
                <a:srgbClr val="FFFFFF"/>
              </a:highlight>
              <a:latin typeface="Verdana"/>
              <a:ea typeface="Verdana"/>
              <a:cs typeface="Verdana"/>
              <a:sym typeface="Verdana"/>
            </a:endParaRPr>
          </a:p>
          <a:p>
            <a:pPr marL="0" marR="0" lvl="0" indent="0" algn="ctr" rtl="0">
              <a:lnSpc>
                <a:spcPct val="115000"/>
              </a:lnSpc>
              <a:spcBef>
                <a:spcPts val="900"/>
              </a:spcBef>
              <a:spcAft>
                <a:spcPts val="0"/>
              </a:spcAft>
              <a:buClr>
                <a:srgbClr val="000000"/>
              </a:buClr>
              <a:buSzPts val="2200"/>
              <a:buFont typeface="Arial"/>
              <a:buNone/>
            </a:pPr>
            <a:endParaRPr sz="2200" b="1" i="0" u="none" strike="noStrike" cap="none">
              <a:solidFill>
                <a:schemeClr val="dk1"/>
              </a:solidFill>
              <a:highlight>
                <a:srgbClr val="FFFFFF"/>
              </a:highlight>
              <a:latin typeface="Times New Roman"/>
              <a:ea typeface="Times New Roman"/>
              <a:cs typeface="Times New Roman"/>
              <a:sym typeface="Times New Roman"/>
            </a:endParaRPr>
          </a:p>
        </p:txBody>
      </p:sp>
      <p:sp>
        <p:nvSpPr>
          <p:cNvPr id="264" name="Google Shape;264;g2c81aec2720_0_5"/>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fontScale="92500" lnSpcReduction="10000"/>
          </a:bodyPr>
          <a:lstStyle/>
          <a:p>
            <a:pPr marL="457200" lvl="0" indent="-381000" algn="l" rtl="0">
              <a:lnSpc>
                <a:spcPct val="100000"/>
              </a:lnSpc>
              <a:spcBef>
                <a:spcPts val="0"/>
              </a:spcBef>
              <a:spcAft>
                <a:spcPts val="0"/>
              </a:spcAft>
              <a:buSzPts val="2400"/>
              <a:buFont typeface="Verdana"/>
              <a:buAutoNum type="arabicPeriod"/>
            </a:pPr>
            <a:r>
              <a:rPr lang="en-US" sz="2400">
                <a:highlight>
                  <a:schemeClr val="lt1"/>
                </a:highlight>
                <a:latin typeface="Verdana"/>
                <a:ea typeface="Verdana"/>
                <a:cs typeface="Verdana"/>
                <a:sym typeface="Verdana"/>
              </a:rPr>
              <a:t>Increase mental wellness acceptance to reduce discrimination</a:t>
            </a:r>
            <a:endParaRPr sz="2400">
              <a:highlight>
                <a:schemeClr val="lt1"/>
              </a:highlight>
              <a:latin typeface="Verdana"/>
              <a:ea typeface="Verdana"/>
              <a:cs typeface="Verdana"/>
              <a:sym typeface="Verdana"/>
            </a:endParaRPr>
          </a:p>
          <a:p>
            <a:pPr marL="914400" lvl="1" indent="-381000" algn="l" rtl="0">
              <a:lnSpc>
                <a:spcPct val="100000"/>
              </a:lnSpc>
              <a:spcBef>
                <a:spcPts val="900"/>
              </a:spcBef>
              <a:spcAft>
                <a:spcPts val="0"/>
              </a:spcAft>
              <a:buSzPts val="2400"/>
              <a:buFont typeface="Verdana"/>
              <a:buAutoNum type="alphaLcPeriod"/>
            </a:pPr>
            <a:r>
              <a:rPr lang="en-US">
                <a:highlight>
                  <a:schemeClr val="lt1"/>
                </a:highlight>
                <a:latin typeface="Verdana"/>
                <a:ea typeface="Verdana"/>
                <a:cs typeface="Verdana"/>
                <a:sym typeface="Verdana"/>
              </a:rPr>
              <a:t>Increase acceptance/understanding of internal vs. external behaviors</a:t>
            </a:r>
            <a:endParaRPr>
              <a:highlight>
                <a:schemeClr val="lt1"/>
              </a:highlight>
              <a:latin typeface="Verdana"/>
              <a:ea typeface="Verdana"/>
              <a:cs typeface="Verdana"/>
              <a:sym typeface="Verdana"/>
            </a:endParaRPr>
          </a:p>
          <a:p>
            <a:pPr marL="457200" lvl="0" indent="-381000" algn="l" rtl="0">
              <a:lnSpc>
                <a:spcPct val="100000"/>
              </a:lnSpc>
              <a:spcBef>
                <a:spcPts val="900"/>
              </a:spcBef>
              <a:spcAft>
                <a:spcPts val="0"/>
              </a:spcAft>
              <a:buSzPts val="2400"/>
              <a:buFont typeface="Verdana"/>
              <a:buAutoNum type="arabicPeriod"/>
            </a:pPr>
            <a:r>
              <a:rPr lang="en-US" sz="2400">
                <a:highlight>
                  <a:schemeClr val="lt1"/>
                </a:highlight>
                <a:latin typeface="Verdana"/>
                <a:ea typeface="Verdana"/>
                <a:cs typeface="Verdana"/>
                <a:sym typeface="Verdana"/>
              </a:rPr>
              <a:t>Align practices to improve mental wellness outcomes for youth with internalizing behaviors</a:t>
            </a:r>
            <a:endParaRPr sz="2400">
              <a:highlight>
                <a:schemeClr val="lt1"/>
              </a:highlight>
              <a:latin typeface="Verdana"/>
              <a:ea typeface="Verdana"/>
              <a:cs typeface="Verdana"/>
              <a:sym typeface="Verdana"/>
            </a:endParaRPr>
          </a:p>
          <a:p>
            <a:pPr marL="457200" lvl="0" indent="-381000" algn="l" rtl="0">
              <a:lnSpc>
                <a:spcPct val="100000"/>
              </a:lnSpc>
              <a:spcBef>
                <a:spcPts val="900"/>
              </a:spcBef>
              <a:spcAft>
                <a:spcPts val="0"/>
              </a:spcAft>
              <a:buSzPts val="2400"/>
              <a:buFont typeface="Verdana"/>
              <a:buAutoNum type="arabicPeriod"/>
            </a:pPr>
            <a:r>
              <a:rPr lang="en-US" sz="2400">
                <a:highlight>
                  <a:schemeClr val="lt1"/>
                </a:highlight>
                <a:latin typeface="Verdana"/>
                <a:ea typeface="Verdana"/>
                <a:cs typeface="Verdana"/>
                <a:sym typeface="Verdana"/>
              </a:rPr>
              <a:t>Promote effective evidence based and innovative strategies to improve access and delivery of services for students with internalizing behaviors</a:t>
            </a:r>
            <a:endParaRPr sz="2400">
              <a:highlight>
                <a:schemeClr val="lt1"/>
              </a:highlight>
              <a:latin typeface="Verdana"/>
              <a:ea typeface="Verdana"/>
              <a:cs typeface="Verdana"/>
              <a:sym typeface="Verdana"/>
            </a:endParaRPr>
          </a:p>
          <a:p>
            <a:pPr marL="457200" lvl="0" indent="-381000" algn="l" rtl="0">
              <a:lnSpc>
                <a:spcPct val="100000"/>
              </a:lnSpc>
              <a:spcBef>
                <a:spcPts val="900"/>
              </a:spcBef>
              <a:spcAft>
                <a:spcPts val="900"/>
              </a:spcAft>
              <a:buSzPts val="2400"/>
              <a:buFont typeface="Verdana"/>
              <a:buAutoNum type="arabicPeriod"/>
            </a:pPr>
            <a:r>
              <a:rPr lang="en-US" sz="2400">
                <a:highlight>
                  <a:schemeClr val="lt1"/>
                </a:highlight>
                <a:latin typeface="Verdana"/>
                <a:ea typeface="Verdana"/>
                <a:cs typeface="Verdana"/>
                <a:sym typeface="Verdana"/>
              </a:rPr>
              <a:t>Help divisions develop a systematic approach to improve students' social, emotional, behavioral, and academic outcomes</a:t>
            </a:r>
            <a:endParaRPr/>
          </a:p>
        </p:txBody>
      </p:sp>
      <p:sp>
        <p:nvSpPr>
          <p:cNvPr id="265" name="Google Shape;265;g2c81aec2720_0_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Learning Intentions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2ce91314a88_0_86"/>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lnSpcReduction="10000"/>
          </a:bodyPr>
          <a:lstStyle/>
          <a:p>
            <a:pPr marL="457200" lvl="0" indent="-381000" algn="l" rtl="0">
              <a:spcBef>
                <a:spcPts val="1000"/>
              </a:spcBef>
              <a:spcAft>
                <a:spcPts val="0"/>
              </a:spcAft>
              <a:buSzPts val="2400"/>
              <a:buFont typeface="Verdana"/>
              <a:buChar char="●"/>
            </a:pPr>
            <a:r>
              <a:rPr lang="en-US" sz="2400">
                <a:latin typeface="Verdana"/>
                <a:ea typeface="Verdana"/>
                <a:cs typeface="Verdana"/>
                <a:sym typeface="Verdana"/>
              </a:rPr>
              <a:t>Positive Behavior Intervention Supports (PBIS) </a:t>
            </a:r>
            <a:endParaRPr sz="2400">
              <a:latin typeface="Verdana"/>
              <a:ea typeface="Verdana"/>
              <a:cs typeface="Verdana"/>
              <a:sym typeface="Verdana"/>
            </a:endParaRPr>
          </a:p>
          <a:p>
            <a:pPr marL="914400" lvl="1" indent="-342900" algn="l" rtl="0">
              <a:spcBef>
                <a:spcPts val="1000"/>
              </a:spcBef>
              <a:spcAft>
                <a:spcPts val="0"/>
              </a:spcAft>
              <a:buSzPts val="1800"/>
              <a:buFont typeface="Verdana"/>
              <a:buChar char="○"/>
            </a:pPr>
            <a:r>
              <a:rPr lang="en-US">
                <a:latin typeface="Verdana"/>
                <a:ea typeface="Verdana"/>
                <a:cs typeface="Verdana"/>
                <a:sym typeface="Verdana"/>
              </a:rPr>
              <a:t>T</a:t>
            </a:r>
            <a:r>
              <a:rPr lang="en-US" sz="2400">
                <a:latin typeface="Verdana"/>
                <a:ea typeface="Verdana"/>
                <a:cs typeface="Verdana"/>
                <a:sym typeface="Verdana"/>
              </a:rPr>
              <a:t>eaching expectations, classroom routines &amp; procedures</a:t>
            </a:r>
            <a:endParaRPr sz="2400">
              <a:latin typeface="Verdana"/>
              <a:ea typeface="Verdana"/>
              <a:cs typeface="Verdana"/>
              <a:sym typeface="Verdana"/>
            </a:endParaRPr>
          </a:p>
          <a:p>
            <a:pPr marL="457200" lvl="0" indent="-381000" algn="l" rtl="0">
              <a:spcBef>
                <a:spcPts val="1000"/>
              </a:spcBef>
              <a:spcAft>
                <a:spcPts val="0"/>
              </a:spcAft>
              <a:buSzPts val="2400"/>
              <a:buFont typeface="Verdana"/>
              <a:buChar char="●"/>
            </a:pPr>
            <a:r>
              <a:rPr lang="en-US" sz="2400">
                <a:latin typeface="Verdana"/>
                <a:ea typeface="Verdana"/>
                <a:cs typeface="Verdana"/>
                <a:sym typeface="Verdana"/>
              </a:rPr>
              <a:t>Social-emotional skills</a:t>
            </a:r>
            <a:endParaRPr sz="2400">
              <a:latin typeface="Verdana"/>
              <a:ea typeface="Verdana"/>
              <a:cs typeface="Verdana"/>
              <a:sym typeface="Verdana"/>
            </a:endParaRPr>
          </a:p>
          <a:p>
            <a:pPr marL="914400" lvl="1" indent="-342900" algn="l" rtl="0">
              <a:spcBef>
                <a:spcPts val="1000"/>
              </a:spcBef>
              <a:spcAft>
                <a:spcPts val="0"/>
              </a:spcAft>
              <a:buSzPts val="1800"/>
              <a:buFont typeface="Verdana"/>
              <a:buChar char="○"/>
            </a:pPr>
            <a:r>
              <a:rPr lang="en-US">
                <a:latin typeface="Verdana"/>
                <a:ea typeface="Verdana"/>
                <a:cs typeface="Verdana"/>
                <a:sym typeface="Verdana"/>
              </a:rPr>
              <a:t>Self-regulation strategies</a:t>
            </a:r>
            <a:endParaRPr>
              <a:latin typeface="Verdana"/>
              <a:ea typeface="Verdana"/>
              <a:cs typeface="Verdana"/>
              <a:sym typeface="Verdana"/>
            </a:endParaRPr>
          </a:p>
          <a:p>
            <a:pPr marL="914400" lvl="1" indent="-342900" algn="l" rtl="0">
              <a:spcBef>
                <a:spcPts val="1000"/>
              </a:spcBef>
              <a:spcAft>
                <a:spcPts val="0"/>
              </a:spcAft>
              <a:buSzPts val="1800"/>
              <a:buFont typeface="Verdana"/>
              <a:buChar char="○"/>
            </a:pPr>
            <a:r>
              <a:rPr lang="en-US">
                <a:latin typeface="Verdana"/>
                <a:ea typeface="Verdana"/>
                <a:cs typeface="Verdana"/>
                <a:sym typeface="Verdana"/>
              </a:rPr>
              <a:t>Coping skills</a:t>
            </a:r>
            <a:endParaRPr>
              <a:latin typeface="Verdana"/>
              <a:ea typeface="Verdana"/>
              <a:cs typeface="Verdana"/>
              <a:sym typeface="Verdana"/>
            </a:endParaRPr>
          </a:p>
          <a:p>
            <a:pPr marL="914400" lvl="1" indent="-342900" algn="l" rtl="0">
              <a:spcBef>
                <a:spcPts val="1000"/>
              </a:spcBef>
              <a:spcAft>
                <a:spcPts val="0"/>
              </a:spcAft>
              <a:buSzPts val="1800"/>
              <a:buFont typeface="Verdana"/>
              <a:buChar char="○"/>
            </a:pPr>
            <a:r>
              <a:rPr lang="en-US">
                <a:latin typeface="Verdana"/>
                <a:ea typeface="Verdana"/>
                <a:cs typeface="Verdana"/>
                <a:sym typeface="Verdana"/>
              </a:rPr>
              <a:t>Understanding feelings</a:t>
            </a:r>
            <a:endParaRPr>
              <a:latin typeface="Verdana"/>
              <a:ea typeface="Verdana"/>
              <a:cs typeface="Verdana"/>
              <a:sym typeface="Verdana"/>
            </a:endParaRPr>
          </a:p>
          <a:p>
            <a:pPr marL="457200" lvl="0" indent="-381000" algn="l" rtl="0">
              <a:spcBef>
                <a:spcPts val="1000"/>
              </a:spcBef>
              <a:spcAft>
                <a:spcPts val="0"/>
              </a:spcAft>
              <a:buSzPts val="2400"/>
              <a:buFont typeface="Verdana"/>
              <a:buChar char="●"/>
            </a:pPr>
            <a:r>
              <a:rPr lang="en-US" sz="2400">
                <a:latin typeface="Verdana"/>
                <a:ea typeface="Verdana"/>
                <a:cs typeface="Verdana"/>
                <a:sym typeface="Verdana"/>
              </a:rPr>
              <a:t>Mental health literacy</a:t>
            </a:r>
            <a:endParaRPr sz="2400">
              <a:latin typeface="Verdana"/>
              <a:ea typeface="Verdana"/>
              <a:cs typeface="Verdana"/>
              <a:sym typeface="Verdana"/>
            </a:endParaRPr>
          </a:p>
          <a:p>
            <a:pPr marL="457200" lvl="0" indent="-381000" algn="l" rtl="0">
              <a:spcBef>
                <a:spcPts val="1000"/>
              </a:spcBef>
              <a:spcAft>
                <a:spcPts val="0"/>
              </a:spcAft>
              <a:buSzPts val="2400"/>
              <a:buFont typeface="Verdana"/>
              <a:buChar char="●"/>
            </a:pPr>
            <a:r>
              <a:rPr lang="en-US" sz="2400">
                <a:latin typeface="Verdana"/>
                <a:ea typeface="Verdana"/>
                <a:cs typeface="Verdana"/>
                <a:sym typeface="Verdana"/>
              </a:rPr>
              <a:t>Suicide prevention</a:t>
            </a:r>
            <a:endParaRPr sz="2400">
              <a:latin typeface="Verdana"/>
              <a:ea typeface="Verdana"/>
              <a:cs typeface="Verdana"/>
              <a:sym typeface="Verdana"/>
            </a:endParaRPr>
          </a:p>
          <a:p>
            <a:pPr marL="457200" lvl="0" indent="-381000" algn="l" rtl="0">
              <a:spcBef>
                <a:spcPts val="1000"/>
              </a:spcBef>
              <a:spcAft>
                <a:spcPts val="1000"/>
              </a:spcAft>
              <a:buSzPts val="2400"/>
              <a:buFont typeface="Verdana"/>
              <a:buChar char="●"/>
            </a:pPr>
            <a:r>
              <a:rPr lang="en-US" sz="2400">
                <a:latin typeface="Verdana"/>
                <a:ea typeface="Verdana"/>
                <a:cs typeface="Verdana"/>
                <a:sym typeface="Verdana"/>
              </a:rPr>
              <a:t>Bullying prevention</a:t>
            </a:r>
            <a:endParaRPr sz="2400">
              <a:latin typeface="Verdana"/>
              <a:ea typeface="Verdana"/>
              <a:cs typeface="Verdana"/>
              <a:sym typeface="Verdana"/>
            </a:endParaRPr>
          </a:p>
        </p:txBody>
      </p:sp>
      <p:sp>
        <p:nvSpPr>
          <p:cNvPr id="454" name="Google Shape;454;g2ce91314a88_0_8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Explicit Instruction</a:t>
            </a:r>
            <a:endParaRPr/>
          </a:p>
        </p:txBody>
      </p:sp>
      <p:pic>
        <p:nvPicPr>
          <p:cNvPr id="455" name="Google Shape;455;g2ce91314a88_0_8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94026" y="2792125"/>
            <a:ext cx="3321375" cy="2062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d0a8d6697c_0_9"/>
          <p:cNvSpPr txBox="1">
            <a:spLocks noGrp="1"/>
          </p:cNvSpPr>
          <p:nvPr>
            <p:ph type="body" idx="1"/>
          </p:nvPr>
        </p:nvSpPr>
        <p:spPr>
          <a:xfrm>
            <a:off x="457200" y="1530100"/>
            <a:ext cx="8458200" cy="4572000"/>
          </a:xfrm>
          <a:prstGeom prst="rect">
            <a:avLst/>
          </a:prstGeom>
        </p:spPr>
        <p:txBody>
          <a:bodyPr spcFirstLastPara="1" wrap="square" lIns="91425" tIns="45700" rIns="91425" bIns="45700" anchor="t" anchorCtr="0">
            <a:normAutofit/>
          </a:bodyPr>
          <a:lstStyle/>
          <a:p>
            <a:pPr marL="4114800" lvl="0" indent="-355600" algn="l" rtl="0">
              <a:lnSpc>
                <a:spcPct val="80000"/>
              </a:lnSpc>
              <a:spcBef>
                <a:spcPts val="1000"/>
              </a:spcBef>
              <a:spcAft>
                <a:spcPts val="0"/>
              </a:spcAft>
              <a:buSzPts val="2000"/>
              <a:buFont typeface="Verdana"/>
              <a:buChar char="●"/>
            </a:pPr>
            <a:r>
              <a:rPr lang="en-US" sz="2400">
                <a:latin typeface="Verdana"/>
                <a:ea typeface="Verdana"/>
                <a:cs typeface="Verdana"/>
                <a:sym typeface="Verdana"/>
              </a:rPr>
              <a:t>Opportunities to respond</a:t>
            </a:r>
            <a:endParaRPr sz="2400">
              <a:latin typeface="Verdana"/>
              <a:ea typeface="Verdana"/>
              <a:cs typeface="Verdana"/>
              <a:sym typeface="Verdana"/>
            </a:endParaRPr>
          </a:p>
          <a:p>
            <a:pPr marL="4572000" lvl="1" indent="-381000" algn="l" rtl="0">
              <a:lnSpc>
                <a:spcPct val="80000"/>
              </a:lnSpc>
              <a:spcBef>
                <a:spcPts val="1400"/>
              </a:spcBef>
              <a:spcAft>
                <a:spcPts val="0"/>
              </a:spcAft>
              <a:buSzPts val="2400"/>
              <a:buFont typeface="Verdana"/>
              <a:buChar char="○"/>
            </a:pPr>
            <a:r>
              <a:rPr lang="en-US">
                <a:latin typeface="Verdana"/>
                <a:ea typeface="Verdana"/>
                <a:cs typeface="Verdana"/>
                <a:sym typeface="Verdana"/>
              </a:rPr>
              <a:t>Talk in small groups</a:t>
            </a:r>
            <a:endParaRPr>
              <a:latin typeface="Verdana"/>
              <a:ea typeface="Verdana"/>
              <a:cs typeface="Verdana"/>
              <a:sym typeface="Verdana"/>
            </a:endParaRPr>
          </a:p>
          <a:p>
            <a:pPr marL="4572000" lvl="1" indent="-381000" algn="l" rtl="0">
              <a:lnSpc>
                <a:spcPct val="80000"/>
              </a:lnSpc>
              <a:spcBef>
                <a:spcPts val="1400"/>
              </a:spcBef>
              <a:spcAft>
                <a:spcPts val="0"/>
              </a:spcAft>
              <a:buSzPts val="2400"/>
              <a:buFont typeface="Verdana"/>
              <a:buChar char="○"/>
            </a:pPr>
            <a:r>
              <a:rPr lang="en-US">
                <a:latin typeface="Verdana"/>
                <a:ea typeface="Verdana"/>
                <a:cs typeface="Verdana"/>
                <a:sym typeface="Verdana"/>
              </a:rPr>
              <a:t>Choral responding</a:t>
            </a:r>
            <a:endParaRPr>
              <a:latin typeface="Verdana"/>
              <a:ea typeface="Verdana"/>
              <a:cs typeface="Verdana"/>
              <a:sym typeface="Verdana"/>
            </a:endParaRPr>
          </a:p>
          <a:p>
            <a:pPr marL="4572000" lvl="1" indent="-381000" algn="l" rtl="0">
              <a:lnSpc>
                <a:spcPct val="80000"/>
              </a:lnSpc>
              <a:spcBef>
                <a:spcPts val="1400"/>
              </a:spcBef>
              <a:spcAft>
                <a:spcPts val="0"/>
              </a:spcAft>
              <a:buSzPts val="2400"/>
              <a:buFont typeface="Verdana"/>
              <a:buChar char="○"/>
            </a:pPr>
            <a:r>
              <a:rPr lang="en-US">
                <a:latin typeface="Verdana"/>
                <a:ea typeface="Verdana"/>
                <a:cs typeface="Verdana"/>
                <a:sym typeface="Verdana"/>
              </a:rPr>
              <a:t>White boards</a:t>
            </a:r>
            <a:endParaRPr>
              <a:latin typeface="Verdana"/>
              <a:ea typeface="Verdana"/>
              <a:cs typeface="Verdana"/>
              <a:sym typeface="Verdana"/>
            </a:endParaRPr>
          </a:p>
          <a:p>
            <a:pPr marL="4114800" lvl="0" indent="-355600" algn="l" rtl="0">
              <a:lnSpc>
                <a:spcPct val="80000"/>
              </a:lnSpc>
              <a:spcBef>
                <a:spcPts val="1400"/>
              </a:spcBef>
              <a:spcAft>
                <a:spcPts val="0"/>
              </a:spcAft>
              <a:buSzPts val="2000"/>
              <a:buFont typeface="Verdana"/>
              <a:buChar char="●"/>
            </a:pPr>
            <a:r>
              <a:rPr lang="en-US" sz="2400">
                <a:latin typeface="Verdana"/>
                <a:ea typeface="Verdana"/>
                <a:cs typeface="Verdana"/>
                <a:sym typeface="Verdana"/>
              </a:rPr>
              <a:t>Choices</a:t>
            </a:r>
            <a:endParaRPr sz="2400">
              <a:latin typeface="Verdana"/>
              <a:ea typeface="Verdana"/>
              <a:cs typeface="Verdana"/>
              <a:sym typeface="Verdana"/>
            </a:endParaRPr>
          </a:p>
          <a:p>
            <a:pPr marL="4114800" lvl="0" indent="-355600" algn="l" rtl="0">
              <a:lnSpc>
                <a:spcPct val="80000"/>
              </a:lnSpc>
              <a:spcBef>
                <a:spcPts val="1400"/>
              </a:spcBef>
              <a:spcAft>
                <a:spcPts val="0"/>
              </a:spcAft>
              <a:buSzPts val="2000"/>
              <a:buFont typeface="Verdana"/>
              <a:buChar char="●"/>
            </a:pPr>
            <a:r>
              <a:rPr lang="en-US" sz="2400">
                <a:latin typeface="Verdana"/>
                <a:ea typeface="Verdana"/>
                <a:cs typeface="Verdana"/>
                <a:sym typeface="Verdana"/>
              </a:rPr>
              <a:t>Opportunities for movement/brain breaks</a:t>
            </a:r>
            <a:endParaRPr sz="2400">
              <a:latin typeface="Verdana"/>
              <a:ea typeface="Verdana"/>
              <a:cs typeface="Verdana"/>
              <a:sym typeface="Verdana"/>
            </a:endParaRPr>
          </a:p>
          <a:p>
            <a:pPr marL="4114800" lvl="0" indent="-355600" algn="l" rtl="0">
              <a:lnSpc>
                <a:spcPct val="80000"/>
              </a:lnSpc>
              <a:spcBef>
                <a:spcPts val="1400"/>
              </a:spcBef>
              <a:spcAft>
                <a:spcPts val="0"/>
              </a:spcAft>
              <a:buSzPts val="2000"/>
              <a:buFont typeface="Verdana"/>
              <a:buChar char="●"/>
            </a:pPr>
            <a:r>
              <a:rPr lang="en-US" sz="2400">
                <a:latin typeface="Verdana"/>
                <a:ea typeface="Verdana"/>
                <a:cs typeface="Verdana"/>
                <a:sym typeface="Verdana"/>
              </a:rPr>
              <a:t>Changes in activities</a:t>
            </a:r>
            <a:endParaRPr sz="2400">
              <a:latin typeface="Verdana"/>
              <a:ea typeface="Verdana"/>
              <a:cs typeface="Verdana"/>
              <a:sym typeface="Verdana"/>
            </a:endParaRPr>
          </a:p>
          <a:p>
            <a:pPr marL="4114800" lvl="0" indent="-355600" algn="l" rtl="0">
              <a:lnSpc>
                <a:spcPct val="80000"/>
              </a:lnSpc>
              <a:spcBef>
                <a:spcPts val="1400"/>
              </a:spcBef>
              <a:spcAft>
                <a:spcPts val="1400"/>
              </a:spcAft>
              <a:buSzPts val="2000"/>
              <a:buFont typeface="Verdana"/>
              <a:buChar char="●"/>
            </a:pPr>
            <a:r>
              <a:rPr lang="en-US" sz="2400">
                <a:latin typeface="Verdana"/>
                <a:ea typeface="Verdana"/>
                <a:cs typeface="Verdana"/>
                <a:sym typeface="Verdana"/>
              </a:rPr>
              <a:t>Instruction linked to interests/current events</a:t>
            </a:r>
            <a:endParaRPr sz="2400">
              <a:latin typeface="Verdana"/>
              <a:ea typeface="Verdana"/>
              <a:cs typeface="Verdana"/>
              <a:sym typeface="Verdana"/>
            </a:endParaRPr>
          </a:p>
        </p:txBody>
      </p:sp>
      <p:sp>
        <p:nvSpPr>
          <p:cNvPr id="462" name="Google Shape;462;g2d0a8d6697c_0_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Active Engagement</a:t>
            </a:r>
            <a:endParaRPr/>
          </a:p>
        </p:txBody>
      </p:sp>
      <p:pic>
        <p:nvPicPr>
          <p:cNvPr id="463" name="Google Shape;463;g2d0a8d6697c_0_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4800" y="2399801"/>
            <a:ext cx="3540800" cy="2655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ce91314a88_0_98"/>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Collaboration with Families</a:t>
            </a:r>
            <a:endParaRPr/>
          </a:p>
        </p:txBody>
      </p:sp>
      <p:pic>
        <p:nvPicPr>
          <p:cNvPr id="470" name="Google Shape;470;g2ce91314a88_0_9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16750" y="1744525"/>
            <a:ext cx="6244598" cy="4162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2cf0b34e263_4_0"/>
          <p:cNvSpPr txBox="1">
            <a:spLocks noGrp="1"/>
          </p:cNvSpPr>
          <p:nvPr>
            <p:ph type="body" idx="1"/>
          </p:nvPr>
        </p:nvSpPr>
        <p:spPr>
          <a:xfrm>
            <a:off x="535275" y="1565525"/>
            <a:ext cx="8229600" cy="4105800"/>
          </a:xfrm>
          <a:prstGeom prst="rect">
            <a:avLst/>
          </a:prstGeom>
        </p:spPr>
        <p:txBody>
          <a:bodyPr spcFirstLastPara="1" wrap="square" lIns="91425" tIns="45700" rIns="91425" bIns="45700" anchor="t" anchorCtr="0">
            <a:normAutofit fontScale="70000" lnSpcReduction="20000"/>
          </a:bodyPr>
          <a:lstStyle/>
          <a:p>
            <a:pPr marL="0" lvl="0" indent="0" algn="l" rtl="0">
              <a:spcBef>
                <a:spcPts val="1000"/>
              </a:spcBef>
              <a:spcAft>
                <a:spcPts val="0"/>
              </a:spcAft>
              <a:buNone/>
            </a:pPr>
            <a:r>
              <a:rPr lang="en-US" sz="3600"/>
              <a:t>In the chat box share one of the following:</a:t>
            </a:r>
            <a:endParaRPr sz="3600"/>
          </a:p>
          <a:p>
            <a:pPr marL="2743200" lvl="0" indent="0" algn="l" rtl="0">
              <a:lnSpc>
                <a:spcPct val="115000"/>
              </a:lnSpc>
              <a:spcBef>
                <a:spcPts val="1400"/>
              </a:spcBef>
              <a:spcAft>
                <a:spcPts val="0"/>
              </a:spcAft>
              <a:buNone/>
            </a:pPr>
            <a:r>
              <a:rPr lang="en-US" sz="3600" b="1"/>
              <a:t>#1: </a:t>
            </a:r>
            <a:r>
              <a:rPr lang="en-US" sz="3600"/>
              <a:t> A tier 1 practice we have not discussed today</a:t>
            </a:r>
            <a:endParaRPr sz="3600"/>
          </a:p>
          <a:p>
            <a:pPr marL="2743200" lvl="0" indent="0" algn="l" rtl="0">
              <a:lnSpc>
                <a:spcPct val="115000"/>
              </a:lnSpc>
              <a:spcBef>
                <a:spcPts val="2400"/>
              </a:spcBef>
              <a:spcAft>
                <a:spcPts val="0"/>
              </a:spcAft>
              <a:buNone/>
            </a:pPr>
            <a:r>
              <a:rPr lang="en-US" sz="3600" i="1"/>
              <a:t>                   or</a:t>
            </a:r>
            <a:endParaRPr sz="3600" i="1"/>
          </a:p>
          <a:p>
            <a:pPr marL="2743200" lvl="0" indent="0" algn="l" rtl="0">
              <a:lnSpc>
                <a:spcPct val="115000"/>
              </a:lnSpc>
              <a:spcBef>
                <a:spcPts val="2400"/>
              </a:spcBef>
              <a:spcAft>
                <a:spcPts val="2400"/>
              </a:spcAft>
              <a:buNone/>
            </a:pPr>
            <a:r>
              <a:rPr lang="en-US" sz="3600" b="1"/>
              <a:t>#2: </a:t>
            </a:r>
            <a:r>
              <a:rPr lang="en-US" sz="3600"/>
              <a:t> A tier 1 practice introduced today that you would like to bring back to your division, building, or classroom</a:t>
            </a:r>
            <a:endParaRPr sz="3600"/>
          </a:p>
        </p:txBody>
      </p:sp>
      <p:sp>
        <p:nvSpPr>
          <p:cNvPr id="477" name="Google Shape;477;g2cf0b34e263_4_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   Tier I Share Out </a:t>
            </a:r>
            <a:endParaRPr/>
          </a:p>
        </p:txBody>
      </p:sp>
      <p:pic>
        <p:nvPicPr>
          <p:cNvPr id="478" name="Google Shape;478;g2cf0b34e263_4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8600" y="2831024"/>
            <a:ext cx="2859628" cy="285962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2c81aec2720_2_35"/>
          <p:cNvSpPr txBox="1">
            <a:spLocks noGrp="1"/>
          </p:cNvSpPr>
          <p:nvPr>
            <p:ph type="ctrTitle"/>
          </p:nvPr>
        </p:nvSpPr>
        <p:spPr>
          <a:xfrm>
            <a:off x="953250" y="3671151"/>
            <a:ext cx="7240500" cy="1236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3600"/>
              <a:t>Identification &amp; Screening</a:t>
            </a:r>
            <a:endParaRPr sz="3600"/>
          </a:p>
        </p:txBody>
      </p:sp>
      <p:sp>
        <p:nvSpPr>
          <p:cNvPr id="484" name="Google Shape;484;g2c81aec2720_2_35"/>
          <p:cNvSpPr txBox="1">
            <a:spLocks noGrp="1"/>
          </p:cNvSpPr>
          <p:nvPr>
            <p:ph type="subTitle" idx="1"/>
          </p:nvPr>
        </p:nvSpPr>
        <p:spPr>
          <a:xfrm>
            <a:off x="564450" y="4956850"/>
            <a:ext cx="8018100" cy="914400"/>
          </a:xfrm>
          <a:prstGeom prst="rect">
            <a:avLst/>
          </a:prstGeom>
          <a:solidFill>
            <a:schemeClr val="lt1">
              <a:alpha val="67058"/>
            </a:schemeClr>
          </a:solid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400" b="1">
                <a:solidFill>
                  <a:srgbClr val="BF311B"/>
                </a:solidFill>
                <a:latin typeface="Calibri"/>
                <a:ea typeface="Calibri"/>
                <a:cs typeface="Calibri"/>
                <a:sym typeface="Calibri"/>
              </a:rPr>
              <a:t>Youth with internalizing behavior problems are more likely to be overlooked at school because they are “quiet” and thus less likely to disrupt classroom routines.</a:t>
            </a:r>
            <a:endParaRPr sz="2400" b="1">
              <a:solidFill>
                <a:srgbClr val="BF311B"/>
              </a:solidFill>
              <a:latin typeface="Calibri"/>
              <a:ea typeface="Calibri"/>
              <a:cs typeface="Calibri"/>
              <a:sym typeface="Calibri"/>
            </a:endParaRPr>
          </a:p>
          <a:p>
            <a:pPr marL="0" lvl="0" indent="0" algn="ctr" rtl="0">
              <a:lnSpc>
                <a:spcPct val="115000"/>
              </a:lnSpc>
              <a:spcBef>
                <a:spcPts val="1000"/>
              </a:spcBef>
              <a:spcAft>
                <a:spcPts val="1000"/>
              </a:spcAft>
              <a:buClr>
                <a:schemeClr val="dk1"/>
              </a:buClr>
              <a:buSzPts val="1100"/>
              <a:buFont typeface="Arial"/>
              <a:buNone/>
            </a:pPr>
            <a:r>
              <a:rPr lang="en-US" sz="1400" b="1">
                <a:solidFill>
                  <a:srgbClr val="BF311B"/>
                </a:solidFill>
                <a:highlight>
                  <a:srgbClr val="FFFFFF"/>
                </a:highlight>
                <a:latin typeface="Calibri"/>
                <a:ea typeface="Calibri"/>
                <a:cs typeface="Calibri"/>
                <a:sym typeface="Calibri"/>
              </a:rPr>
              <a:t>(Hartman et al., 2017)</a:t>
            </a:r>
            <a:endParaRPr sz="1400" b="1">
              <a:solidFill>
                <a:srgbClr val="BF311B"/>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g2cf0b34e263_1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935025" y="1909625"/>
            <a:ext cx="3038750" cy="3038750"/>
          </a:xfrm>
          <a:prstGeom prst="rect">
            <a:avLst/>
          </a:prstGeom>
          <a:noFill/>
          <a:ln>
            <a:noFill/>
          </a:ln>
        </p:spPr>
      </p:pic>
      <p:sp>
        <p:nvSpPr>
          <p:cNvPr id="490" name="Google Shape;490;g2cf0b34e263_1_0"/>
          <p:cNvSpPr txBox="1">
            <a:spLocks noGrp="1"/>
          </p:cNvSpPr>
          <p:nvPr>
            <p:ph type="body" idx="1"/>
          </p:nvPr>
        </p:nvSpPr>
        <p:spPr>
          <a:xfrm>
            <a:off x="312025" y="1472150"/>
            <a:ext cx="5939400" cy="45720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SzPts val="605"/>
              <a:buNone/>
            </a:pPr>
            <a:r>
              <a:rPr lang="en-US" sz="2400">
                <a:latin typeface="Verdana"/>
                <a:ea typeface="Verdana"/>
                <a:cs typeface="Verdana"/>
                <a:sym typeface="Verdana"/>
              </a:rPr>
              <a:t>Train adults to</a:t>
            </a:r>
            <a:r>
              <a:rPr lang="en-US" sz="2400" b="1">
                <a:latin typeface="Verdana"/>
                <a:ea typeface="Verdana"/>
                <a:cs typeface="Verdana"/>
                <a:sym typeface="Verdana"/>
              </a:rPr>
              <a:t> recognize warning signs, </a:t>
            </a:r>
            <a:r>
              <a:rPr lang="en-US" sz="2400">
                <a:latin typeface="Verdana"/>
                <a:ea typeface="Verdana"/>
                <a:cs typeface="Verdana"/>
                <a:sym typeface="Verdana"/>
              </a:rPr>
              <a:t>changes in </a:t>
            </a:r>
            <a:endParaRPr sz="2400">
              <a:latin typeface="Verdana"/>
              <a:ea typeface="Verdana"/>
              <a:cs typeface="Verdana"/>
              <a:sym typeface="Verdana"/>
            </a:endParaRPr>
          </a:p>
          <a:p>
            <a:pPr marL="457200" lvl="0" indent="-381000" algn="l" rtl="0">
              <a:lnSpc>
                <a:spcPct val="95000"/>
              </a:lnSpc>
              <a:spcBef>
                <a:spcPts val="1400"/>
              </a:spcBef>
              <a:spcAft>
                <a:spcPts val="0"/>
              </a:spcAft>
              <a:buSzPts val="2400"/>
              <a:buFont typeface="Verdana"/>
              <a:buChar char="•"/>
            </a:pPr>
            <a:r>
              <a:rPr lang="en-US" sz="2400">
                <a:latin typeface="Verdana"/>
                <a:ea typeface="Verdana"/>
                <a:cs typeface="Verdana"/>
                <a:sym typeface="Verdana"/>
              </a:rPr>
              <a:t>Attendance, tardies, school refusal</a:t>
            </a:r>
            <a:endParaRPr sz="2400">
              <a:latin typeface="Verdana"/>
              <a:ea typeface="Verdana"/>
              <a:cs typeface="Verdana"/>
              <a:sym typeface="Verdana"/>
            </a:endParaRPr>
          </a:p>
          <a:p>
            <a:pPr marL="457200" lvl="0" indent="-381000" algn="l" rtl="0">
              <a:lnSpc>
                <a:spcPct val="95000"/>
              </a:lnSpc>
              <a:spcBef>
                <a:spcPts val="1400"/>
              </a:spcBef>
              <a:spcAft>
                <a:spcPts val="0"/>
              </a:spcAft>
              <a:buSzPts val="2400"/>
              <a:buFont typeface="Verdana"/>
              <a:buChar char="•"/>
            </a:pPr>
            <a:r>
              <a:rPr lang="en-US" sz="2400">
                <a:latin typeface="Verdana"/>
                <a:ea typeface="Verdana"/>
                <a:cs typeface="Verdana"/>
                <a:sym typeface="Verdana"/>
              </a:rPr>
              <a:t>Performance or demeanor</a:t>
            </a:r>
            <a:endParaRPr sz="2400">
              <a:latin typeface="Verdana"/>
              <a:ea typeface="Verdana"/>
              <a:cs typeface="Verdana"/>
              <a:sym typeface="Verdana"/>
            </a:endParaRPr>
          </a:p>
          <a:p>
            <a:pPr marL="457200" lvl="0" indent="-381000" algn="l" rtl="0">
              <a:lnSpc>
                <a:spcPct val="95000"/>
              </a:lnSpc>
              <a:spcBef>
                <a:spcPts val="1400"/>
              </a:spcBef>
              <a:spcAft>
                <a:spcPts val="0"/>
              </a:spcAft>
              <a:buSzPts val="2400"/>
              <a:buFont typeface="Verdana"/>
              <a:buChar char="•"/>
            </a:pPr>
            <a:r>
              <a:rPr lang="en-US" sz="2400">
                <a:latin typeface="Verdana"/>
                <a:ea typeface="Verdana"/>
                <a:cs typeface="Verdana"/>
                <a:sym typeface="Verdana"/>
              </a:rPr>
              <a:t>Interactions or withdrawal from peers</a:t>
            </a:r>
            <a:endParaRPr sz="2400">
              <a:latin typeface="Verdana"/>
              <a:ea typeface="Verdana"/>
              <a:cs typeface="Verdana"/>
              <a:sym typeface="Verdana"/>
            </a:endParaRPr>
          </a:p>
          <a:p>
            <a:pPr marL="457200" lvl="0" indent="-381000" algn="l" rtl="0">
              <a:lnSpc>
                <a:spcPct val="95000"/>
              </a:lnSpc>
              <a:spcBef>
                <a:spcPts val="1400"/>
              </a:spcBef>
              <a:spcAft>
                <a:spcPts val="0"/>
              </a:spcAft>
              <a:buSzPts val="2400"/>
              <a:buFont typeface="Verdana"/>
              <a:buChar char="•"/>
            </a:pPr>
            <a:r>
              <a:rPr lang="en-US" sz="2400">
                <a:latin typeface="Verdana"/>
                <a:ea typeface="Verdana"/>
                <a:cs typeface="Verdana"/>
                <a:sym typeface="Verdana"/>
              </a:rPr>
              <a:t>Distractibility and concentration</a:t>
            </a:r>
            <a:endParaRPr sz="2400">
              <a:latin typeface="Verdana"/>
              <a:ea typeface="Verdana"/>
              <a:cs typeface="Verdana"/>
              <a:sym typeface="Verdana"/>
            </a:endParaRPr>
          </a:p>
          <a:p>
            <a:pPr marL="457200" lvl="0" indent="-381000" algn="l" rtl="0">
              <a:lnSpc>
                <a:spcPct val="95000"/>
              </a:lnSpc>
              <a:spcBef>
                <a:spcPts val="1400"/>
              </a:spcBef>
              <a:spcAft>
                <a:spcPts val="0"/>
              </a:spcAft>
              <a:buSzPts val="2400"/>
              <a:buFont typeface="Verdana"/>
              <a:buChar char="•"/>
            </a:pPr>
            <a:r>
              <a:rPr lang="en-US" sz="2400">
                <a:latin typeface="Verdana"/>
                <a:ea typeface="Verdana"/>
                <a:cs typeface="Verdana"/>
                <a:sym typeface="Verdana"/>
              </a:rPr>
              <a:t>Requests to visit clinic</a:t>
            </a:r>
            <a:endParaRPr sz="2400">
              <a:latin typeface="Verdana"/>
              <a:ea typeface="Verdana"/>
              <a:cs typeface="Verdana"/>
              <a:sym typeface="Verdana"/>
            </a:endParaRPr>
          </a:p>
          <a:p>
            <a:pPr marL="457200" lvl="0" indent="-381000" algn="l" rtl="0">
              <a:lnSpc>
                <a:spcPct val="95000"/>
              </a:lnSpc>
              <a:spcBef>
                <a:spcPts val="1400"/>
              </a:spcBef>
              <a:spcAft>
                <a:spcPts val="1400"/>
              </a:spcAft>
              <a:buSzPts val="2400"/>
              <a:buFont typeface="Verdana"/>
              <a:buChar char="•"/>
            </a:pPr>
            <a:r>
              <a:rPr lang="en-US" sz="2400">
                <a:latin typeface="Verdana"/>
                <a:ea typeface="Verdana"/>
                <a:cs typeface="Verdana"/>
                <a:sym typeface="Verdana"/>
              </a:rPr>
              <a:t>Participation in events and activities</a:t>
            </a:r>
            <a:endParaRPr sz="2400"/>
          </a:p>
        </p:txBody>
      </p:sp>
      <p:sp>
        <p:nvSpPr>
          <p:cNvPr id="491" name="Google Shape;491;g2cf0b34e263_1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a:t>Identification and Screening</a:t>
            </a:r>
            <a:endParaRPr/>
          </a:p>
        </p:txBody>
      </p:sp>
      <p:sp>
        <p:nvSpPr>
          <p:cNvPr id="492" name="Google Shape;492;g2cf0b34e263_1_0"/>
          <p:cNvSpPr txBox="1"/>
          <p:nvPr/>
        </p:nvSpPr>
        <p:spPr>
          <a:xfrm>
            <a:off x="151525" y="6456475"/>
            <a:ext cx="62604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(Cunningham &amp; Suldo, 2014; Hunter et al., 2014; Kern et al., 2022; Weist et al., 2018)</a:t>
            </a:r>
            <a:endParaRPr sz="1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2d189088dd2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238900" y="4704500"/>
            <a:ext cx="2071525" cy="2071525"/>
          </a:xfrm>
          <a:prstGeom prst="rect">
            <a:avLst/>
          </a:prstGeom>
          <a:noFill/>
          <a:ln>
            <a:noFill/>
          </a:ln>
        </p:spPr>
      </p:pic>
      <p:sp>
        <p:nvSpPr>
          <p:cNvPr id="498" name="Google Shape;498;g2d189088dd2_0_0"/>
          <p:cNvSpPr txBox="1">
            <a:spLocks noGrp="1"/>
          </p:cNvSpPr>
          <p:nvPr>
            <p:ph type="body" idx="1"/>
          </p:nvPr>
        </p:nvSpPr>
        <p:spPr>
          <a:xfrm>
            <a:off x="228600" y="1472150"/>
            <a:ext cx="8686800" cy="45159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000"/>
              </a:spcBef>
              <a:spcAft>
                <a:spcPts val="0"/>
              </a:spcAft>
              <a:buSzPts val="605"/>
              <a:buNone/>
            </a:pPr>
            <a:r>
              <a:rPr lang="en-US" sz="2400">
                <a:latin typeface="Verdana"/>
                <a:ea typeface="Verdana"/>
                <a:cs typeface="Verdana"/>
                <a:sym typeface="Verdana"/>
              </a:rPr>
              <a:t>Internalizing behaviors are more difficult to detect. Teachers </a:t>
            </a:r>
            <a:r>
              <a:rPr lang="en-US" sz="2400" b="1">
                <a:latin typeface="Verdana"/>
                <a:ea typeface="Verdana"/>
                <a:cs typeface="Verdana"/>
                <a:sym typeface="Verdana"/>
              </a:rPr>
              <a:t>missed 50-60%</a:t>
            </a:r>
            <a:r>
              <a:rPr lang="en-US" sz="2400">
                <a:latin typeface="Verdana"/>
                <a:ea typeface="Verdana"/>
                <a:cs typeface="Verdana"/>
                <a:sym typeface="Verdana"/>
              </a:rPr>
              <a:t> of </a:t>
            </a:r>
            <a:r>
              <a:rPr lang="en-US" sz="2400" b="1">
                <a:latin typeface="Verdana"/>
                <a:ea typeface="Verdana"/>
                <a:cs typeface="Verdana"/>
                <a:sym typeface="Verdana"/>
              </a:rPr>
              <a:t>their </a:t>
            </a:r>
            <a:r>
              <a:rPr lang="en-US" sz="2400">
                <a:latin typeface="Verdana"/>
                <a:ea typeface="Verdana"/>
                <a:cs typeface="Verdana"/>
                <a:sym typeface="Verdana"/>
              </a:rPr>
              <a:t>students who reported at-risk levels of depression and anxiety. </a:t>
            </a:r>
            <a:endParaRPr sz="2400">
              <a:latin typeface="Verdana"/>
              <a:ea typeface="Verdana"/>
              <a:cs typeface="Verdana"/>
              <a:sym typeface="Verdana"/>
            </a:endParaRPr>
          </a:p>
          <a:p>
            <a:pPr marL="457200" lvl="0" indent="-381000" algn="l" rtl="0">
              <a:lnSpc>
                <a:spcPct val="95000"/>
              </a:lnSpc>
              <a:spcBef>
                <a:spcPts val="1400"/>
              </a:spcBef>
              <a:spcAft>
                <a:spcPts val="0"/>
              </a:spcAft>
              <a:buSzPts val="2400"/>
              <a:buFont typeface="Verdana"/>
              <a:buChar char="•"/>
            </a:pPr>
            <a:r>
              <a:rPr lang="en-US" sz="2400">
                <a:latin typeface="Verdana"/>
                <a:ea typeface="Verdana"/>
                <a:cs typeface="Verdana"/>
                <a:sym typeface="Verdana"/>
              </a:rPr>
              <a:t>Universal screening tools within an MTSS framework</a:t>
            </a:r>
            <a:endParaRPr sz="2400">
              <a:latin typeface="Verdana"/>
              <a:ea typeface="Verdana"/>
              <a:cs typeface="Verdana"/>
              <a:sym typeface="Verdana"/>
            </a:endParaRPr>
          </a:p>
          <a:p>
            <a:pPr marL="457200" lvl="0" indent="-381000" algn="l" rtl="0">
              <a:lnSpc>
                <a:spcPct val="95000"/>
              </a:lnSpc>
              <a:spcBef>
                <a:spcPts val="1400"/>
              </a:spcBef>
              <a:spcAft>
                <a:spcPts val="0"/>
              </a:spcAft>
              <a:buSzPts val="2400"/>
              <a:buFont typeface="Verdana"/>
              <a:buChar char="•"/>
            </a:pPr>
            <a:r>
              <a:rPr lang="en-US" sz="2400">
                <a:latin typeface="Verdana"/>
                <a:ea typeface="Verdana"/>
                <a:cs typeface="Verdana"/>
                <a:sym typeface="Verdana"/>
              </a:rPr>
              <a:t>Parent, school personnel, peer nominations or referrals</a:t>
            </a:r>
            <a:endParaRPr sz="2400">
              <a:latin typeface="Verdana"/>
              <a:ea typeface="Verdana"/>
              <a:cs typeface="Verdana"/>
              <a:sym typeface="Verdana"/>
            </a:endParaRPr>
          </a:p>
          <a:p>
            <a:pPr marL="457200" lvl="0" indent="-381000" algn="l" rtl="0">
              <a:lnSpc>
                <a:spcPct val="95000"/>
              </a:lnSpc>
              <a:spcBef>
                <a:spcPts val="1400"/>
              </a:spcBef>
              <a:spcAft>
                <a:spcPts val="0"/>
              </a:spcAft>
              <a:buSzPts val="2400"/>
              <a:buFont typeface="Verdana"/>
              <a:buChar char="•"/>
            </a:pPr>
            <a:r>
              <a:rPr lang="en-US" sz="2400">
                <a:latin typeface="Verdana"/>
                <a:ea typeface="Verdana"/>
                <a:cs typeface="Verdana"/>
                <a:sym typeface="Verdana"/>
              </a:rPr>
              <a:t>Office Discipline Referrals and academic measures</a:t>
            </a:r>
            <a:endParaRPr sz="2400">
              <a:latin typeface="Verdana"/>
              <a:ea typeface="Verdana"/>
              <a:cs typeface="Verdana"/>
              <a:sym typeface="Verdana"/>
            </a:endParaRPr>
          </a:p>
          <a:p>
            <a:pPr marL="457200" lvl="0" indent="-381000" algn="l" rtl="0">
              <a:lnSpc>
                <a:spcPct val="95000"/>
              </a:lnSpc>
              <a:spcBef>
                <a:spcPts val="1400"/>
              </a:spcBef>
              <a:spcAft>
                <a:spcPts val="1400"/>
              </a:spcAft>
              <a:buSzPts val="2400"/>
              <a:buFont typeface="Verdana"/>
              <a:buChar char="•"/>
            </a:pPr>
            <a:r>
              <a:rPr lang="en-US" sz="2400">
                <a:latin typeface="Verdana"/>
                <a:ea typeface="Verdana"/>
                <a:cs typeface="Verdana"/>
                <a:sym typeface="Verdana"/>
              </a:rPr>
              <a:t>Direct observation</a:t>
            </a:r>
            <a:endParaRPr sz="2400"/>
          </a:p>
        </p:txBody>
      </p:sp>
      <p:sp>
        <p:nvSpPr>
          <p:cNvPr id="499" name="Google Shape;499;g2d189088dd2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a:t>Identification and Screening</a:t>
            </a:r>
            <a:endParaRPr/>
          </a:p>
        </p:txBody>
      </p:sp>
      <p:sp>
        <p:nvSpPr>
          <p:cNvPr id="500" name="Google Shape;500;g2d189088dd2_0_0"/>
          <p:cNvSpPr txBox="1"/>
          <p:nvPr/>
        </p:nvSpPr>
        <p:spPr>
          <a:xfrm>
            <a:off x="151525" y="6456475"/>
            <a:ext cx="62604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(Cunningham &amp; Suldo, 2014; Hunter et al., 2014; Kern et al., 2022; Weist et al., 2018)</a:t>
            </a:r>
            <a:endParaRPr sz="12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ce91314a88_0_110"/>
          <p:cNvSpPr txBox="1">
            <a:spLocks noGrp="1"/>
          </p:cNvSpPr>
          <p:nvPr>
            <p:ph type="body" idx="1"/>
          </p:nvPr>
        </p:nvSpPr>
        <p:spPr>
          <a:xfrm>
            <a:off x="261025" y="1381125"/>
            <a:ext cx="8578200" cy="748800"/>
          </a:xfrm>
          <a:prstGeom prst="rect">
            <a:avLst/>
          </a:prstGeom>
        </p:spPr>
        <p:txBody>
          <a:bodyPr spcFirstLastPara="1" wrap="square" lIns="91425" tIns="45700" rIns="91425" bIns="45700" anchor="t" anchorCtr="0">
            <a:noAutofit/>
          </a:bodyPr>
          <a:lstStyle/>
          <a:p>
            <a:pPr marL="0" lvl="0" indent="0" algn="ctr" rtl="0">
              <a:lnSpc>
                <a:spcPct val="115000"/>
              </a:lnSpc>
              <a:spcBef>
                <a:spcPts val="1000"/>
              </a:spcBef>
              <a:spcAft>
                <a:spcPts val="0"/>
              </a:spcAft>
              <a:buClr>
                <a:schemeClr val="dk1"/>
              </a:buClr>
              <a:buSzPts val="605"/>
              <a:buFont typeface="Arial"/>
              <a:buNone/>
            </a:pPr>
            <a:r>
              <a:rPr lang="en-US" sz="2200" b="1">
                <a:latin typeface="Verdana"/>
                <a:ea typeface="Verdana"/>
                <a:cs typeface="Verdana"/>
                <a:sym typeface="Verdana"/>
              </a:rPr>
              <a:t>How are Virginia school divisions utilizing screenings to identify students with internalizing behaviors?</a:t>
            </a:r>
            <a:endParaRPr sz="2200" b="1">
              <a:latin typeface="Verdana"/>
              <a:ea typeface="Verdana"/>
              <a:cs typeface="Verdana"/>
              <a:sym typeface="Verdana"/>
            </a:endParaRPr>
          </a:p>
        </p:txBody>
      </p:sp>
      <p:sp>
        <p:nvSpPr>
          <p:cNvPr id="507" name="Google Shape;507;g2ce91314a88_0_11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School Example</a:t>
            </a:r>
            <a:endParaRPr/>
          </a:p>
        </p:txBody>
      </p:sp>
      <p:pic>
        <p:nvPicPr>
          <p:cNvPr id="508" name="Google Shape;508;g2ce91314a88_0_110" title="Shortened_version_Dr._Travis_Worrell-_Martinsville_City_Public_Schools_(Source).mp4">
            <a:hlinkClick r:id="rId3"/>
          </p:cNvPr>
          <p:cNvPicPr preferRelativeResize="0"/>
          <p:nvPr/>
        </p:nvPicPr>
        <p:blipFill>
          <a:blip r:embed="rId4">
            <a:alphaModFix/>
          </a:blip>
          <a:stretch>
            <a:fillRect/>
          </a:stretch>
        </p:blipFill>
        <p:spPr>
          <a:xfrm>
            <a:off x="1517075" y="2286000"/>
            <a:ext cx="5445600" cy="4084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1000"/>
                                        <p:tgtEl>
                                          <p:spTgt spid="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2c81aec2720_2_40"/>
          <p:cNvSpPr txBox="1">
            <a:spLocks noGrp="1"/>
          </p:cNvSpPr>
          <p:nvPr>
            <p:ph type="ctrTitle"/>
          </p:nvPr>
        </p:nvSpPr>
        <p:spPr>
          <a:xfrm>
            <a:off x="951754" y="308100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3600"/>
              <a:t>Advanced Tier Interventions</a:t>
            </a:r>
            <a:endParaRPr sz="3600"/>
          </a:p>
        </p:txBody>
      </p:sp>
      <p:sp>
        <p:nvSpPr>
          <p:cNvPr id="514" name="Google Shape;514;g2c81aec2720_2_40"/>
          <p:cNvSpPr txBox="1">
            <a:spLocks noGrp="1"/>
          </p:cNvSpPr>
          <p:nvPr>
            <p:ph type="subTitle" idx="1"/>
          </p:nvPr>
        </p:nvSpPr>
        <p:spPr>
          <a:xfrm>
            <a:off x="454475" y="4597550"/>
            <a:ext cx="8364000" cy="1708500"/>
          </a:xfrm>
          <a:prstGeom prst="rect">
            <a:avLst/>
          </a:prstGeom>
          <a:solidFill>
            <a:schemeClr val="lt1">
              <a:alpha val="67058"/>
            </a:schemeClr>
          </a:solidFill>
          <a:ln>
            <a:noFill/>
          </a:ln>
        </p:spPr>
        <p:txBody>
          <a:bodyPr spcFirstLastPara="1" wrap="square" lIns="91425" tIns="45700" rIns="91425" bIns="45700" anchor="t" anchorCtr="0">
            <a:noAutofit/>
          </a:bodyPr>
          <a:lstStyle/>
          <a:p>
            <a:pPr marL="0" lvl="0" indent="0" algn="ctr" rtl="0">
              <a:lnSpc>
                <a:spcPct val="95000"/>
              </a:lnSpc>
              <a:spcBef>
                <a:spcPts val="0"/>
              </a:spcBef>
              <a:spcAft>
                <a:spcPts val="0"/>
              </a:spcAft>
              <a:buClr>
                <a:schemeClr val="dk1"/>
              </a:buClr>
              <a:buSzPts val="770"/>
              <a:buFont typeface="Arial"/>
              <a:buNone/>
            </a:pPr>
            <a:r>
              <a:rPr lang="en-US" sz="2400" b="1">
                <a:solidFill>
                  <a:srgbClr val="BF311B"/>
                </a:solidFill>
                <a:latin typeface="Calibri"/>
                <a:ea typeface="Calibri"/>
                <a:cs typeface="Calibri"/>
                <a:sym typeface="Calibri"/>
              </a:rPr>
              <a:t>It is crucial to consider the school environment for preventing and mitigating internalizing problems in children and young people. Comprehensive approaches like PBIS and SMH frameworks are innovative ways to improve students' social, emotional, behavioral, and academic skills and functioning.</a:t>
            </a:r>
            <a:endParaRPr sz="2400" b="1">
              <a:solidFill>
                <a:srgbClr val="BF311B"/>
              </a:solidFill>
              <a:latin typeface="Calibri"/>
              <a:ea typeface="Calibri"/>
              <a:cs typeface="Calibri"/>
              <a:sym typeface="Calibri"/>
            </a:endParaRPr>
          </a:p>
          <a:p>
            <a:pPr marL="0" lvl="0" indent="0" algn="ctr" rtl="0">
              <a:lnSpc>
                <a:spcPct val="95000"/>
              </a:lnSpc>
              <a:spcBef>
                <a:spcPts val="1000"/>
              </a:spcBef>
              <a:spcAft>
                <a:spcPts val="1000"/>
              </a:spcAft>
              <a:buClr>
                <a:schemeClr val="dk1"/>
              </a:buClr>
              <a:buSzPts val="770"/>
              <a:buFont typeface="Arial"/>
              <a:buNone/>
            </a:pPr>
            <a:r>
              <a:rPr lang="en-US" sz="1300" b="1">
                <a:solidFill>
                  <a:srgbClr val="BF311B"/>
                </a:solidFill>
              </a:rPr>
              <a:t>(Weist et al., 2018)</a:t>
            </a:r>
            <a:endParaRPr sz="1300" b="1">
              <a:solidFill>
                <a:srgbClr val="BF311B"/>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20" name="Google Shape;520;p16"/>
          <p:cNvSpPr txBox="1">
            <a:spLocks noGrp="1"/>
          </p:cNvSpPr>
          <p:nvPr>
            <p:ph type="body" idx="1"/>
          </p:nvPr>
        </p:nvSpPr>
        <p:spPr>
          <a:xfrm>
            <a:off x="4152250" y="1506550"/>
            <a:ext cx="4716000" cy="5021400"/>
          </a:xfrm>
          <a:prstGeom prst="rect">
            <a:avLst/>
          </a:prstGeom>
          <a:noFill/>
          <a:ln w="9525" cap="flat" cmpd="sng">
            <a:solidFill>
              <a:srgbClr val="003369"/>
            </a:solidFill>
            <a:prstDash val="solid"/>
            <a:round/>
            <a:headEnd type="none" w="sm" len="sm"/>
            <a:tailEnd type="none" w="sm" len="sm"/>
          </a:ln>
        </p:spPr>
        <p:txBody>
          <a:bodyPr spcFirstLastPara="1" wrap="square" lIns="91425" tIns="137150" rIns="91425" bIns="45700" anchor="t" anchorCtr="0">
            <a:noAutofit/>
          </a:bodyPr>
          <a:lstStyle/>
          <a:p>
            <a:pPr marL="0" lvl="0" indent="0" algn="l" rtl="0">
              <a:lnSpc>
                <a:spcPct val="85000"/>
              </a:lnSpc>
              <a:spcBef>
                <a:spcPts val="0"/>
              </a:spcBef>
              <a:spcAft>
                <a:spcPts val="0"/>
              </a:spcAft>
              <a:buClr>
                <a:schemeClr val="dk1"/>
              </a:buClr>
              <a:buSzPts val="1100"/>
              <a:buNone/>
            </a:pPr>
            <a:r>
              <a:rPr lang="en-US" sz="2600"/>
              <a:t>Mindfulness strategies</a:t>
            </a:r>
            <a:endParaRPr sz="2600"/>
          </a:p>
          <a:p>
            <a:pPr marL="0" lvl="0" indent="0" algn="l" rtl="0">
              <a:lnSpc>
                <a:spcPct val="85000"/>
              </a:lnSpc>
              <a:spcBef>
                <a:spcPts val="1000"/>
              </a:spcBef>
              <a:spcAft>
                <a:spcPts val="0"/>
              </a:spcAft>
              <a:buClr>
                <a:schemeClr val="dk1"/>
              </a:buClr>
              <a:buSzPts val="1100"/>
              <a:buNone/>
            </a:pPr>
            <a:r>
              <a:rPr lang="en-US" sz="2600"/>
              <a:t>School-based cognitive behavioral therapy </a:t>
            </a:r>
            <a:endParaRPr sz="2600"/>
          </a:p>
          <a:p>
            <a:pPr marL="0" lvl="0" indent="0" algn="l" rtl="0">
              <a:lnSpc>
                <a:spcPct val="85000"/>
              </a:lnSpc>
              <a:spcBef>
                <a:spcPts val="1000"/>
              </a:spcBef>
              <a:spcAft>
                <a:spcPts val="0"/>
              </a:spcAft>
              <a:buClr>
                <a:schemeClr val="dk1"/>
              </a:buClr>
              <a:buSzPts val="1100"/>
              <a:buNone/>
            </a:pPr>
            <a:r>
              <a:rPr lang="en-US" sz="2600"/>
              <a:t>Small group/low intensity individual support</a:t>
            </a:r>
            <a:endParaRPr sz="2600"/>
          </a:p>
          <a:p>
            <a:pPr marL="0" lvl="0" indent="0" algn="l" rtl="0">
              <a:lnSpc>
                <a:spcPct val="85000"/>
              </a:lnSpc>
              <a:spcBef>
                <a:spcPts val="1000"/>
              </a:spcBef>
              <a:spcAft>
                <a:spcPts val="0"/>
              </a:spcAft>
              <a:buClr>
                <a:schemeClr val="dk1"/>
              </a:buClr>
              <a:buSzPts val="1100"/>
              <a:buNone/>
            </a:pPr>
            <a:r>
              <a:rPr lang="en-US" sz="2600"/>
              <a:t>Mentoring</a:t>
            </a:r>
            <a:endParaRPr sz="2600"/>
          </a:p>
          <a:p>
            <a:pPr marL="0" lvl="0" indent="0" algn="l" rtl="0">
              <a:lnSpc>
                <a:spcPct val="85000"/>
              </a:lnSpc>
              <a:spcBef>
                <a:spcPts val="1000"/>
              </a:spcBef>
              <a:spcAft>
                <a:spcPts val="0"/>
              </a:spcAft>
              <a:buClr>
                <a:schemeClr val="dk1"/>
              </a:buClr>
              <a:buSzPts val="1100"/>
              <a:buNone/>
            </a:pPr>
            <a:r>
              <a:rPr lang="en-US" sz="2600"/>
              <a:t>Small group focused/social skills training</a:t>
            </a:r>
            <a:endParaRPr sz="2600"/>
          </a:p>
          <a:p>
            <a:pPr marL="0" lvl="0" indent="0" algn="l" rtl="0">
              <a:lnSpc>
                <a:spcPct val="85000"/>
              </a:lnSpc>
              <a:spcBef>
                <a:spcPts val="1000"/>
              </a:spcBef>
              <a:spcAft>
                <a:spcPts val="0"/>
              </a:spcAft>
              <a:buClr>
                <a:schemeClr val="dk1"/>
              </a:buClr>
              <a:buSzPts val="1100"/>
              <a:buNone/>
            </a:pPr>
            <a:r>
              <a:rPr lang="en-US" sz="2600"/>
              <a:t>Low-intensity classroom-based supports</a:t>
            </a:r>
            <a:endParaRPr sz="2600"/>
          </a:p>
          <a:p>
            <a:pPr marL="0" lvl="0" indent="0" algn="l" rtl="0">
              <a:lnSpc>
                <a:spcPct val="85000"/>
              </a:lnSpc>
              <a:spcBef>
                <a:spcPts val="1000"/>
              </a:spcBef>
              <a:spcAft>
                <a:spcPts val="0"/>
              </a:spcAft>
              <a:buClr>
                <a:schemeClr val="dk1"/>
              </a:buClr>
              <a:buSzPts val="1100"/>
              <a:buNone/>
            </a:pPr>
            <a:r>
              <a:rPr lang="en-US" sz="2600"/>
              <a:t>Daily report cards/t</a:t>
            </a:r>
            <a:r>
              <a:rPr lang="en-US" sz="2400"/>
              <a:t>eacher check-ins</a:t>
            </a:r>
            <a:endParaRPr sz="2400"/>
          </a:p>
          <a:p>
            <a:pPr marL="0" lvl="0" indent="0" algn="l" rtl="0">
              <a:lnSpc>
                <a:spcPct val="85000"/>
              </a:lnSpc>
              <a:spcBef>
                <a:spcPts val="1000"/>
              </a:spcBef>
              <a:spcAft>
                <a:spcPts val="0"/>
              </a:spcAft>
              <a:buClr>
                <a:schemeClr val="dk1"/>
              </a:buClr>
              <a:buSzPts val="1100"/>
              <a:buFont typeface="Arial"/>
              <a:buNone/>
            </a:pPr>
            <a:r>
              <a:rPr lang="en-US" sz="2400">
                <a:solidFill>
                  <a:schemeClr val="lt1"/>
                </a:solidFill>
              </a:rPr>
              <a:t>Increased feedback and acknowledgement</a:t>
            </a:r>
            <a:endParaRPr sz="2400">
              <a:solidFill>
                <a:schemeClr val="lt1"/>
              </a:solidFill>
            </a:endParaRPr>
          </a:p>
          <a:p>
            <a:pPr marL="0" lvl="0" indent="0" algn="l" rtl="0">
              <a:lnSpc>
                <a:spcPct val="100000"/>
              </a:lnSpc>
              <a:spcBef>
                <a:spcPts val="1000"/>
              </a:spcBef>
              <a:spcAft>
                <a:spcPts val="0"/>
              </a:spcAft>
              <a:buClr>
                <a:schemeClr val="dk1"/>
              </a:buClr>
              <a:buSzPts val="1100"/>
              <a:buFont typeface="Arial"/>
              <a:buNone/>
            </a:pPr>
            <a:endParaRPr sz="2400"/>
          </a:p>
          <a:p>
            <a:pPr marL="228600" lvl="0" indent="-50800" algn="l" rtl="0">
              <a:lnSpc>
                <a:spcPct val="90000"/>
              </a:lnSpc>
              <a:spcBef>
                <a:spcPts val="1000"/>
              </a:spcBef>
              <a:spcAft>
                <a:spcPts val="0"/>
              </a:spcAft>
              <a:buClr>
                <a:schemeClr val="dk1"/>
              </a:buClr>
              <a:buSzPts val="2800"/>
              <a:buNone/>
            </a:pPr>
            <a:endParaRPr sz="2400"/>
          </a:p>
        </p:txBody>
      </p:sp>
      <p:sp>
        <p:nvSpPr>
          <p:cNvPr id="521" name="Google Shape;521;p16"/>
          <p:cNvSpPr txBox="1">
            <a:spLocks noGrp="1"/>
          </p:cNvSpPr>
          <p:nvPr>
            <p:ph type="title"/>
          </p:nvPr>
        </p:nvSpPr>
        <p:spPr>
          <a:xfrm>
            <a:off x="2743200" y="256825"/>
            <a:ext cx="62604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Advanced </a:t>
            </a:r>
            <a:r>
              <a:rPr lang="en-US"/>
              <a:t>Tiers</a:t>
            </a:r>
            <a:endParaRPr/>
          </a:p>
        </p:txBody>
      </p:sp>
      <p:sp>
        <p:nvSpPr>
          <p:cNvPr id="522" name="Google Shape;522;p16"/>
          <p:cNvSpPr txBox="1"/>
          <p:nvPr/>
        </p:nvSpPr>
        <p:spPr>
          <a:xfrm>
            <a:off x="425500" y="1506550"/>
            <a:ext cx="3570900" cy="50214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360"/>
              </a:spcBef>
              <a:spcAft>
                <a:spcPts val="0"/>
              </a:spcAft>
              <a:buNone/>
            </a:pPr>
            <a:r>
              <a:rPr lang="en-US" sz="3100" b="1">
                <a:solidFill>
                  <a:schemeClr val="dk1"/>
                </a:solidFill>
                <a:latin typeface="Calibri"/>
                <a:ea typeface="Calibri"/>
                <a:cs typeface="Calibri"/>
                <a:sym typeface="Calibri"/>
              </a:rPr>
              <a:t>Tier 2 Interventions: </a:t>
            </a:r>
            <a:r>
              <a:rPr lang="en-US" sz="3100">
                <a:solidFill>
                  <a:schemeClr val="dk1"/>
                </a:solidFill>
                <a:latin typeface="Calibri"/>
                <a:ea typeface="Calibri"/>
                <a:cs typeface="Calibri"/>
                <a:sym typeface="Calibri"/>
              </a:rPr>
              <a:t>Targeted support for students not successful with Tier 1 alone that is provided </a:t>
            </a:r>
            <a:r>
              <a:rPr lang="en-US" sz="3100" u="sng">
                <a:solidFill>
                  <a:schemeClr val="dk1"/>
                </a:solidFill>
                <a:latin typeface="Calibri"/>
                <a:ea typeface="Calibri"/>
                <a:cs typeface="Calibri"/>
                <a:sym typeface="Calibri"/>
              </a:rPr>
              <a:t>in addition</a:t>
            </a:r>
            <a:r>
              <a:rPr lang="en-US" sz="3100">
                <a:solidFill>
                  <a:schemeClr val="dk1"/>
                </a:solidFill>
                <a:latin typeface="Calibri"/>
                <a:ea typeface="Calibri"/>
                <a:cs typeface="Calibri"/>
                <a:sym typeface="Calibri"/>
              </a:rPr>
              <a:t> to universal, Tier 1 instruction and aligned with student needs.</a:t>
            </a:r>
            <a:endParaRPr sz="3100">
              <a:solidFill>
                <a:schemeClr val="dk1"/>
              </a:solidFill>
              <a:latin typeface="Calibri"/>
              <a:ea typeface="Calibri"/>
              <a:cs typeface="Calibri"/>
              <a:sym typeface="Calibri"/>
            </a:endParaRPr>
          </a:p>
          <a:p>
            <a:pPr marL="0" lvl="0" indent="0" algn="l" rtl="0">
              <a:spcBef>
                <a:spcPts val="360"/>
              </a:spcBef>
              <a:spcAft>
                <a:spcPts val="0"/>
              </a:spcAft>
              <a:buNone/>
            </a:pPr>
            <a:endParaRPr sz="2400">
              <a:solidFill>
                <a:schemeClr val="lt1"/>
              </a:solidFill>
              <a:latin typeface="Calibri"/>
              <a:ea typeface="Calibri"/>
              <a:cs typeface="Calibri"/>
              <a:sym typeface="Calibri"/>
            </a:endParaRPr>
          </a:p>
        </p:txBody>
      </p:sp>
      <p:sp>
        <p:nvSpPr>
          <p:cNvPr id="523" name="Google Shape;523;p16"/>
          <p:cNvSpPr txBox="1"/>
          <p:nvPr/>
        </p:nvSpPr>
        <p:spPr>
          <a:xfrm>
            <a:off x="349300" y="6488275"/>
            <a:ext cx="62604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2"/>
                </a:solidFill>
                <a:latin typeface="Calibri"/>
                <a:ea typeface="Calibri"/>
                <a:cs typeface="Calibri"/>
                <a:sym typeface="Calibri"/>
              </a:rPr>
              <a:t>(Bruhn &amp; McDaniel, 2021; Guo et al., 2017; Kern et al., 2022)</a:t>
            </a:r>
            <a:endParaRPr sz="1200">
              <a:solidFill>
                <a:schemeClr val="dk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
          <p:cNvSpPr txBox="1">
            <a:spLocks noGrp="1"/>
          </p:cNvSpPr>
          <p:nvPr>
            <p:ph type="ctrTitle"/>
          </p:nvPr>
        </p:nvSpPr>
        <p:spPr>
          <a:xfrm>
            <a:off x="488525" y="3671150"/>
            <a:ext cx="82203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80000"/>
              </a:lnSpc>
              <a:spcBef>
                <a:spcPts val="0"/>
              </a:spcBef>
              <a:spcAft>
                <a:spcPts val="1000"/>
              </a:spcAft>
              <a:buClr>
                <a:schemeClr val="dk1"/>
              </a:buClr>
              <a:buSzPts val="523"/>
              <a:buFont typeface="Arial"/>
              <a:buNone/>
            </a:pPr>
            <a:r>
              <a:rPr lang="en-US" sz="3600"/>
              <a:t>What are Internalizing Behaviors? </a:t>
            </a:r>
            <a:endParaRPr sz="3600"/>
          </a:p>
        </p:txBody>
      </p:sp>
      <p:sp>
        <p:nvSpPr>
          <p:cNvPr id="271" name="Google Shape;271;p1"/>
          <p:cNvSpPr txBox="1">
            <a:spLocks noGrp="1"/>
          </p:cNvSpPr>
          <p:nvPr>
            <p:ph type="subTitle" idx="1"/>
          </p:nvPr>
        </p:nvSpPr>
        <p:spPr>
          <a:xfrm>
            <a:off x="488525" y="5141150"/>
            <a:ext cx="8220300" cy="1600200"/>
          </a:xfrm>
          <a:prstGeom prst="rect">
            <a:avLst/>
          </a:prstGeom>
          <a:solidFill>
            <a:schemeClr val="lt1">
              <a:alpha val="67058"/>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1000"/>
              </a:spcAft>
              <a:buClr>
                <a:srgbClr val="888888"/>
              </a:buClr>
              <a:buSzPts val="1520"/>
              <a:buNone/>
            </a:pPr>
            <a:r>
              <a:rPr lang="en-US" sz="2420" b="1">
                <a:solidFill>
                  <a:srgbClr val="BF311B"/>
                </a:solidFill>
                <a:latin typeface="Calibri"/>
                <a:ea typeface="Calibri"/>
                <a:cs typeface="Calibri"/>
                <a:sym typeface="Calibri"/>
              </a:rPr>
              <a:t>Youth displaying externalizing behaviors were more likely to receive mental health services (85% vs. 65%) and special education services (75%–40%) as compared with students presenting internalizing problems. </a:t>
            </a:r>
            <a:r>
              <a:rPr lang="en-US" sz="1400" b="1">
                <a:solidFill>
                  <a:srgbClr val="BF311B"/>
                </a:solidFill>
                <a:latin typeface="Calibri"/>
                <a:ea typeface="Calibri"/>
                <a:cs typeface="Calibri"/>
                <a:sym typeface="Calibri"/>
              </a:rPr>
              <a:t>(Weist et al., 2018)</a:t>
            </a:r>
            <a:endParaRPr sz="1400" b="1">
              <a:solidFill>
                <a:srgbClr val="BF311B"/>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deee751deb_0_3"/>
          <p:cNvSpPr txBox="1">
            <a:spLocks noGrp="1"/>
          </p:cNvSpPr>
          <p:nvPr>
            <p:ph type="title"/>
          </p:nvPr>
        </p:nvSpPr>
        <p:spPr>
          <a:xfrm>
            <a:off x="2743200" y="256825"/>
            <a:ext cx="62604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Advanced </a:t>
            </a:r>
            <a:r>
              <a:rPr lang="en-US"/>
              <a:t>Tiers</a:t>
            </a:r>
            <a:endParaRPr/>
          </a:p>
        </p:txBody>
      </p:sp>
      <p:sp>
        <p:nvSpPr>
          <p:cNvPr id="530" name="Google Shape;530;g2deee751deb_0_3"/>
          <p:cNvSpPr txBox="1">
            <a:spLocks noGrp="1"/>
          </p:cNvSpPr>
          <p:nvPr>
            <p:ph type="body" idx="2"/>
          </p:nvPr>
        </p:nvSpPr>
        <p:spPr>
          <a:xfrm>
            <a:off x="3805375" y="1582750"/>
            <a:ext cx="5198100" cy="4722600"/>
          </a:xfrm>
          <a:prstGeom prst="rect">
            <a:avLst/>
          </a:prstGeom>
          <a:noFill/>
          <a:ln w="9525" cap="flat" cmpd="sng">
            <a:solidFill>
              <a:srgbClr val="003369"/>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85000"/>
              </a:lnSpc>
              <a:spcBef>
                <a:spcPts val="0"/>
              </a:spcBef>
              <a:spcAft>
                <a:spcPts val="0"/>
              </a:spcAft>
              <a:buSzPts val="2800"/>
              <a:buNone/>
            </a:pPr>
            <a:r>
              <a:rPr lang="en-US" sz="2400"/>
              <a:t>Modularized or manualized  interventions</a:t>
            </a:r>
            <a:endParaRPr sz="2400"/>
          </a:p>
          <a:p>
            <a:pPr marL="457200" lvl="0" indent="-381000" algn="l" rtl="0">
              <a:lnSpc>
                <a:spcPct val="85000"/>
              </a:lnSpc>
              <a:spcBef>
                <a:spcPts val="1000"/>
              </a:spcBef>
              <a:spcAft>
                <a:spcPts val="0"/>
              </a:spcAft>
              <a:buSzPts val="2400"/>
              <a:buFont typeface="Calibri"/>
              <a:buChar char="•"/>
            </a:pPr>
            <a:r>
              <a:rPr lang="en-US" sz="2400"/>
              <a:t>Implemented by </a:t>
            </a:r>
            <a:r>
              <a:rPr lang="en-US"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school</a:t>
            </a:r>
            <a:r>
              <a:rPr lang="en-US" sz="2400"/>
              <a:t>, community, and/or caregiver partners</a:t>
            </a:r>
            <a:endParaRPr sz="2400"/>
          </a:p>
          <a:p>
            <a:pPr marL="0" lvl="0" indent="0" algn="l" rtl="0">
              <a:lnSpc>
                <a:spcPct val="85000"/>
              </a:lnSpc>
              <a:spcBef>
                <a:spcPts val="1000"/>
              </a:spcBef>
              <a:spcAft>
                <a:spcPts val="0"/>
              </a:spcAft>
              <a:buSzPts val="2800"/>
              <a:buNone/>
            </a:pPr>
            <a:r>
              <a:rPr lang="en-US" sz="2400"/>
              <a:t>Individual Focused/Social Skills Training</a:t>
            </a:r>
            <a:endParaRPr sz="2400"/>
          </a:p>
          <a:p>
            <a:pPr marL="0" lvl="0" indent="0" algn="l" rtl="0">
              <a:lnSpc>
                <a:spcPct val="85000"/>
              </a:lnSpc>
              <a:spcBef>
                <a:spcPts val="1000"/>
              </a:spcBef>
              <a:spcAft>
                <a:spcPts val="0"/>
              </a:spcAft>
              <a:buSzPts val="1100"/>
              <a:buNone/>
            </a:pPr>
            <a:r>
              <a:rPr lang="en-US" sz="2400"/>
              <a:t>School-based cognitive behavioral therapy </a:t>
            </a:r>
            <a:endParaRPr sz="2400"/>
          </a:p>
          <a:p>
            <a:pPr marL="0" lvl="0" indent="0" algn="l" rtl="0">
              <a:lnSpc>
                <a:spcPct val="85000"/>
              </a:lnSpc>
              <a:spcBef>
                <a:spcPts val="1000"/>
              </a:spcBef>
              <a:spcAft>
                <a:spcPts val="0"/>
              </a:spcAft>
              <a:buSzPts val="1100"/>
              <a:buNone/>
            </a:pPr>
            <a:r>
              <a:rPr lang="en-US" sz="2400"/>
              <a:t>FBA/BIP</a:t>
            </a:r>
            <a:endParaRPr sz="2400"/>
          </a:p>
          <a:p>
            <a:pPr marL="0" lvl="0" indent="0" algn="l" rtl="0">
              <a:lnSpc>
                <a:spcPct val="85000"/>
              </a:lnSpc>
              <a:spcBef>
                <a:spcPts val="1000"/>
              </a:spcBef>
              <a:spcAft>
                <a:spcPts val="0"/>
              </a:spcAft>
              <a:buSzPts val="1100"/>
              <a:buNone/>
            </a:pPr>
            <a:r>
              <a:rPr lang="en-US" sz="2400"/>
              <a:t>Wraparound, holistic services</a:t>
            </a:r>
            <a:endParaRPr sz="2400"/>
          </a:p>
          <a:p>
            <a:pPr marL="0" lvl="0" indent="0" algn="l" rtl="0">
              <a:lnSpc>
                <a:spcPct val="85000"/>
              </a:lnSpc>
              <a:spcBef>
                <a:spcPts val="1000"/>
              </a:spcBef>
              <a:spcAft>
                <a:spcPts val="0"/>
              </a:spcAft>
              <a:buSzPts val="1100"/>
              <a:buNone/>
            </a:pPr>
            <a:r>
              <a:rPr lang="en-US" sz="2400"/>
              <a:t>Individualized schedule/planned breaks</a:t>
            </a:r>
            <a:endParaRPr sz="2400"/>
          </a:p>
          <a:p>
            <a:pPr marL="0" lvl="0" indent="0" algn="l" rtl="0">
              <a:lnSpc>
                <a:spcPct val="85000"/>
              </a:lnSpc>
              <a:spcBef>
                <a:spcPts val="1000"/>
              </a:spcBef>
              <a:spcAft>
                <a:spcPts val="0"/>
              </a:spcAft>
              <a:buClr>
                <a:schemeClr val="dk1"/>
              </a:buClr>
              <a:buSzPts val="1100"/>
              <a:buFont typeface="Arial"/>
              <a:buNone/>
            </a:pPr>
            <a:r>
              <a:rPr lang="en-US" sz="2400"/>
              <a:t>Individualized goal setting, feedback, and acknowledgement</a:t>
            </a:r>
            <a:endParaRPr sz="2400"/>
          </a:p>
          <a:p>
            <a:pPr marL="182880" lvl="0" indent="0" algn="l" rtl="0">
              <a:lnSpc>
                <a:spcPct val="100000"/>
              </a:lnSpc>
              <a:spcBef>
                <a:spcPts val="1000"/>
              </a:spcBef>
              <a:spcAft>
                <a:spcPts val="0"/>
              </a:spcAft>
              <a:buSzPts val="2800"/>
              <a:buNone/>
            </a:pPr>
            <a:endParaRPr sz="2400"/>
          </a:p>
          <a:p>
            <a:pPr marL="0" lvl="0" indent="0" algn="l" rtl="0">
              <a:lnSpc>
                <a:spcPct val="100000"/>
              </a:lnSpc>
              <a:spcBef>
                <a:spcPts val="1000"/>
              </a:spcBef>
              <a:spcAft>
                <a:spcPts val="0"/>
              </a:spcAft>
              <a:buSzPts val="2800"/>
              <a:buNone/>
            </a:pPr>
            <a:endParaRPr sz="2400"/>
          </a:p>
          <a:p>
            <a:pPr marL="228600" lvl="0" indent="-76200" algn="l" rtl="0">
              <a:lnSpc>
                <a:spcPct val="90000"/>
              </a:lnSpc>
              <a:spcBef>
                <a:spcPts val="1000"/>
              </a:spcBef>
              <a:spcAft>
                <a:spcPts val="0"/>
              </a:spcAft>
              <a:buClr>
                <a:schemeClr val="dk1"/>
              </a:buClr>
              <a:buSzPts val="2400"/>
              <a:buFont typeface="Arial"/>
              <a:buNone/>
            </a:pPr>
            <a:endParaRPr sz="2400"/>
          </a:p>
          <a:p>
            <a:pPr marL="228600" lvl="0" indent="-50800" algn="l" rtl="0">
              <a:lnSpc>
                <a:spcPct val="90000"/>
              </a:lnSpc>
              <a:spcBef>
                <a:spcPts val="0"/>
              </a:spcBef>
              <a:spcAft>
                <a:spcPts val="0"/>
              </a:spcAft>
              <a:buClr>
                <a:schemeClr val="dk1"/>
              </a:buClr>
              <a:buSzPts val="2800"/>
              <a:buNone/>
            </a:pPr>
            <a:endParaRPr sz="2400"/>
          </a:p>
        </p:txBody>
      </p:sp>
      <p:sp>
        <p:nvSpPr>
          <p:cNvPr id="531" name="Google Shape;531;g2deee751deb_0_3"/>
          <p:cNvSpPr txBox="1"/>
          <p:nvPr/>
        </p:nvSpPr>
        <p:spPr>
          <a:xfrm>
            <a:off x="273100" y="6381550"/>
            <a:ext cx="42381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(Bruhn &amp; McDaniel, 2021; Guo et al., 2017; Kern et al., 2022)</a:t>
            </a:r>
            <a:endParaRPr sz="1200">
              <a:solidFill>
                <a:schemeClr val="dk1"/>
              </a:solidFill>
              <a:latin typeface="Calibri"/>
              <a:ea typeface="Calibri"/>
              <a:cs typeface="Calibri"/>
              <a:sym typeface="Calibri"/>
            </a:endParaRPr>
          </a:p>
        </p:txBody>
      </p:sp>
      <p:sp>
        <p:nvSpPr>
          <p:cNvPr id="532" name="Google Shape;532;g2deee751deb_0_3"/>
          <p:cNvSpPr txBox="1"/>
          <p:nvPr/>
        </p:nvSpPr>
        <p:spPr>
          <a:xfrm>
            <a:off x="273100" y="1582750"/>
            <a:ext cx="3368700" cy="47226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360"/>
              </a:spcBef>
              <a:spcAft>
                <a:spcPts val="0"/>
              </a:spcAft>
              <a:buNone/>
            </a:pPr>
            <a:r>
              <a:rPr lang="en-US" sz="2700" b="1">
                <a:solidFill>
                  <a:schemeClr val="dk1"/>
                </a:solidFill>
                <a:latin typeface="Calibri"/>
                <a:ea typeface="Calibri"/>
                <a:cs typeface="Calibri"/>
                <a:sym typeface="Calibri"/>
              </a:rPr>
              <a:t>Tier 3 Interventions: </a:t>
            </a:r>
            <a:r>
              <a:rPr lang="en-US" sz="2700">
                <a:solidFill>
                  <a:schemeClr val="dk1"/>
                </a:solidFill>
                <a:latin typeface="Calibri"/>
                <a:ea typeface="Calibri"/>
                <a:cs typeface="Calibri"/>
                <a:sym typeface="Calibri"/>
              </a:rPr>
              <a:t>Targeted support for students not responding to Tier 2 supports. Interventions are more frequent, intensive, and individualized. This is different than special education.</a:t>
            </a:r>
            <a:endParaRPr sz="27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8" name="Google Shape;538;g2cfc94291a8_0_24"/>
          <p:cNvSpPr txBox="1">
            <a:spLocks noGrp="1"/>
          </p:cNvSpPr>
          <p:nvPr>
            <p:ph type="title"/>
          </p:nvPr>
        </p:nvSpPr>
        <p:spPr>
          <a:xfrm>
            <a:off x="228600" y="79825"/>
            <a:ext cx="8686800" cy="11688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Clr>
                <a:schemeClr val="lt1"/>
              </a:buClr>
              <a:buSzPts val="4000"/>
              <a:buFont typeface="Verdana"/>
              <a:buNone/>
            </a:pPr>
            <a:r>
              <a:rPr lang="en-US" sz="3700"/>
              <a:t>SEB Needs </a:t>
            </a:r>
            <a:endParaRPr sz="3700"/>
          </a:p>
          <a:p>
            <a:pPr marL="0" lvl="0" indent="0" algn="ctr" rtl="0">
              <a:lnSpc>
                <a:spcPct val="85000"/>
              </a:lnSpc>
              <a:spcBef>
                <a:spcPts val="0"/>
              </a:spcBef>
              <a:spcAft>
                <a:spcPts val="0"/>
              </a:spcAft>
              <a:buClr>
                <a:schemeClr val="lt1"/>
              </a:buClr>
              <a:buSzPts val="4000"/>
              <a:buFont typeface="Verdana"/>
              <a:buNone/>
            </a:pPr>
            <a:r>
              <a:rPr lang="en-US" sz="3700"/>
              <a:t>&amp; Matched Interventions</a:t>
            </a:r>
            <a:endParaRPr sz="3700"/>
          </a:p>
        </p:txBody>
      </p:sp>
      <p:sp>
        <p:nvSpPr>
          <p:cNvPr id="539" name="Google Shape;539;g2cfc94291a8_0_24"/>
          <p:cNvSpPr txBox="1"/>
          <p:nvPr/>
        </p:nvSpPr>
        <p:spPr>
          <a:xfrm>
            <a:off x="378475" y="6421500"/>
            <a:ext cx="84036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a:solidFill>
                  <a:schemeClr val="dk2"/>
                </a:solidFill>
                <a:latin typeface="Calibri"/>
                <a:ea typeface="Calibri"/>
                <a:cs typeface="Calibri"/>
                <a:sym typeface="Calibri"/>
              </a:rPr>
              <a:t>(</a:t>
            </a:r>
            <a:r>
              <a:rPr lang="en-US" sz="1400" b="0" i="0" u="none" strike="noStrike" cap="none">
                <a:solidFill>
                  <a:schemeClr val="dk2"/>
                </a:solidFill>
                <a:latin typeface="Calibri"/>
                <a:ea typeface="Calibri"/>
                <a:cs typeface="Calibri"/>
                <a:sym typeface="Calibri"/>
              </a:rPr>
              <a:t>McDaniel,</a:t>
            </a:r>
            <a:r>
              <a:rPr lang="en-US">
                <a:solidFill>
                  <a:schemeClr val="dk2"/>
                </a:solidFill>
                <a:latin typeface="Calibri"/>
                <a:ea typeface="Calibri"/>
                <a:cs typeface="Calibri"/>
                <a:sym typeface="Calibri"/>
              </a:rPr>
              <a:t> et al., 2024).</a:t>
            </a:r>
            <a:endParaRPr sz="1400" b="0" i="0" u="none" strike="noStrike" cap="none">
              <a:solidFill>
                <a:schemeClr val="dk2"/>
              </a:solidFill>
              <a:latin typeface="Calibri"/>
              <a:ea typeface="Calibri"/>
              <a:cs typeface="Calibri"/>
              <a:sym typeface="Calibri"/>
            </a:endParaRPr>
          </a:p>
        </p:txBody>
      </p:sp>
      <p:sp>
        <p:nvSpPr>
          <p:cNvPr id="540" name="Google Shape;540;g2cfc94291a8_0_24">
            <a:extLst>
              <a:ext uri="{C183D7F6-B498-43B3-948B-1728B52AA6E4}">
                <adec:decorative xmlns:adec="http://schemas.microsoft.com/office/drawing/2017/decorative" val="1"/>
              </a:ext>
            </a:extLst>
          </p:cNvPr>
          <p:cNvSpPr txBox="1"/>
          <p:nvPr/>
        </p:nvSpPr>
        <p:spPr>
          <a:xfrm>
            <a:off x="221650" y="4719876"/>
            <a:ext cx="8686800" cy="848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1" name="Google Shape;541;g2cfc94291a8_0_24">
            <a:extLst>
              <a:ext uri="{C183D7F6-B498-43B3-948B-1728B52AA6E4}">
                <adec:decorative xmlns:adec="http://schemas.microsoft.com/office/drawing/2017/decorative" val="1"/>
              </a:ext>
            </a:extLst>
          </p:cNvPr>
          <p:cNvSpPr txBox="1"/>
          <p:nvPr/>
        </p:nvSpPr>
        <p:spPr>
          <a:xfrm>
            <a:off x="221650" y="3480225"/>
            <a:ext cx="8686800" cy="983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42" name="Google Shape;542;g2cfc94291a8_0_24">
            <a:extLst>
              <a:ext uri="{C183D7F6-B498-43B3-948B-1728B52AA6E4}">
                <adec:decorative xmlns:adec="http://schemas.microsoft.com/office/drawing/2017/decorative" val="1"/>
              </a:ext>
            </a:extLst>
          </p:cNvPr>
          <p:cNvSpPr txBox="1"/>
          <p:nvPr/>
        </p:nvSpPr>
        <p:spPr>
          <a:xfrm>
            <a:off x="221650" y="2437150"/>
            <a:ext cx="8686800" cy="848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543" name="Google Shape;543;g2cfc94291a8_0_24">
            <a:extLst>
              <a:ext uri="{C183D7F6-B498-43B3-948B-1728B52AA6E4}">
                <adec:decorative xmlns:adec="http://schemas.microsoft.com/office/drawing/2017/decorative" val="1"/>
              </a:ext>
            </a:extLst>
          </p:cNvPr>
          <p:cNvGrpSpPr/>
          <p:nvPr/>
        </p:nvGrpSpPr>
        <p:grpSpPr>
          <a:xfrm>
            <a:off x="730575" y="2259550"/>
            <a:ext cx="6056700" cy="495000"/>
            <a:chOff x="730575" y="1444025"/>
            <a:chExt cx="6056700" cy="495000"/>
          </a:xfrm>
        </p:grpSpPr>
        <p:sp>
          <p:nvSpPr>
            <p:cNvPr id="544" name="Google Shape;544;g2cfc94291a8_0_24"/>
            <p:cNvSpPr/>
            <p:nvPr/>
          </p:nvSpPr>
          <p:spPr>
            <a:xfrm>
              <a:off x="730575" y="1444025"/>
              <a:ext cx="6056700" cy="495000"/>
            </a:xfrm>
            <a:prstGeom prst="roundRect">
              <a:avLst>
                <a:gd name="adj" fmla="val 16667"/>
              </a:avLst>
            </a:prstGeom>
            <a:solidFill>
              <a:srgbClr val="674E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45" name="Google Shape;545;g2cfc94291a8_0_24"/>
            <p:cNvSpPr txBox="1"/>
            <p:nvPr/>
          </p:nvSpPr>
          <p:spPr>
            <a:xfrm>
              <a:off x="871975" y="1491150"/>
              <a:ext cx="5773800" cy="4002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a:solidFill>
                    <a:schemeClr val="lt1"/>
                  </a:solidFill>
                  <a:latin typeface="Calibri"/>
                  <a:ea typeface="Calibri"/>
                  <a:cs typeface="Calibri"/>
                  <a:sym typeface="Calibri"/>
                </a:rPr>
                <a:t>HYPERACTIVITY/INATTENTION</a:t>
              </a:r>
              <a:endParaRPr sz="2800" b="1">
                <a:solidFill>
                  <a:schemeClr val="lt1"/>
                </a:solidFill>
                <a:latin typeface="Calibri"/>
                <a:ea typeface="Calibri"/>
                <a:cs typeface="Calibri"/>
                <a:sym typeface="Calibri"/>
              </a:endParaRPr>
            </a:p>
          </p:txBody>
        </p:sp>
      </p:grpSp>
      <p:grpSp>
        <p:nvGrpSpPr>
          <p:cNvPr id="546" name="Google Shape;546;g2cfc94291a8_0_24">
            <a:extLst>
              <a:ext uri="{C183D7F6-B498-43B3-948B-1728B52AA6E4}">
                <adec:decorative xmlns:adec="http://schemas.microsoft.com/office/drawing/2017/decorative" val="1"/>
              </a:ext>
            </a:extLst>
          </p:cNvPr>
          <p:cNvGrpSpPr/>
          <p:nvPr/>
        </p:nvGrpSpPr>
        <p:grpSpPr>
          <a:xfrm>
            <a:off x="730575" y="3276600"/>
            <a:ext cx="6056700" cy="495000"/>
            <a:chOff x="730575" y="1444025"/>
            <a:chExt cx="6056700" cy="495000"/>
          </a:xfrm>
        </p:grpSpPr>
        <p:sp>
          <p:nvSpPr>
            <p:cNvPr id="547" name="Google Shape;547;g2cfc94291a8_0_24"/>
            <p:cNvSpPr/>
            <p:nvPr/>
          </p:nvSpPr>
          <p:spPr>
            <a:xfrm>
              <a:off x="730575" y="1444025"/>
              <a:ext cx="6056700" cy="4950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48" name="Google Shape;548;g2cfc94291a8_0_24"/>
            <p:cNvSpPr txBox="1"/>
            <p:nvPr/>
          </p:nvSpPr>
          <p:spPr>
            <a:xfrm>
              <a:off x="871975" y="1491150"/>
              <a:ext cx="5773800" cy="400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a:solidFill>
                    <a:schemeClr val="lt1"/>
                  </a:solidFill>
                  <a:latin typeface="Calibri"/>
                  <a:ea typeface="Calibri"/>
                  <a:cs typeface="Calibri"/>
                  <a:sym typeface="Calibri"/>
                </a:rPr>
                <a:t>SOCIAL SKILLS/PEER PROBLEMS</a:t>
              </a:r>
              <a:endParaRPr sz="2800" b="1">
                <a:solidFill>
                  <a:schemeClr val="lt1"/>
                </a:solidFill>
                <a:latin typeface="Calibri"/>
                <a:ea typeface="Calibri"/>
                <a:cs typeface="Calibri"/>
                <a:sym typeface="Calibri"/>
              </a:endParaRPr>
            </a:p>
          </p:txBody>
        </p:sp>
      </p:grpSp>
      <p:grpSp>
        <p:nvGrpSpPr>
          <p:cNvPr id="549" name="Google Shape;549;g2cfc94291a8_0_24">
            <a:extLst>
              <a:ext uri="{C183D7F6-B498-43B3-948B-1728B52AA6E4}">
                <adec:decorative xmlns:adec="http://schemas.microsoft.com/office/drawing/2017/decorative" val="1"/>
              </a:ext>
            </a:extLst>
          </p:cNvPr>
          <p:cNvGrpSpPr/>
          <p:nvPr/>
        </p:nvGrpSpPr>
        <p:grpSpPr>
          <a:xfrm>
            <a:off x="730575" y="4474100"/>
            <a:ext cx="6056700" cy="495000"/>
            <a:chOff x="730575" y="1444025"/>
            <a:chExt cx="6056700" cy="495000"/>
          </a:xfrm>
        </p:grpSpPr>
        <p:sp>
          <p:nvSpPr>
            <p:cNvPr id="550" name="Google Shape;550;g2cfc94291a8_0_24"/>
            <p:cNvSpPr/>
            <p:nvPr/>
          </p:nvSpPr>
          <p:spPr>
            <a:xfrm>
              <a:off x="730575" y="1444025"/>
              <a:ext cx="6056700" cy="495000"/>
            </a:xfrm>
            <a:prstGeom prst="roundRect">
              <a:avLst>
                <a:gd name="adj" fmla="val 16667"/>
              </a:avLst>
            </a:prstGeom>
            <a:solidFill>
              <a:srgbClr val="BF311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51" name="Google Shape;551;g2cfc94291a8_0_24"/>
            <p:cNvSpPr txBox="1"/>
            <p:nvPr/>
          </p:nvSpPr>
          <p:spPr>
            <a:xfrm>
              <a:off x="871975" y="1491150"/>
              <a:ext cx="5773800" cy="400200"/>
            </a:xfrm>
            <a:prstGeom prst="rect">
              <a:avLst/>
            </a:prstGeom>
            <a:solidFill>
              <a:srgbClr val="BF31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a:solidFill>
                    <a:schemeClr val="lt1"/>
                  </a:solidFill>
                  <a:latin typeface="Calibri"/>
                  <a:ea typeface="Calibri"/>
                  <a:cs typeface="Calibri"/>
                  <a:sym typeface="Calibri"/>
                </a:rPr>
                <a:t>EMOTIONAL SYMPTOMS</a:t>
              </a:r>
              <a:endParaRPr sz="2800" b="1">
                <a:solidFill>
                  <a:schemeClr val="lt1"/>
                </a:solidFill>
                <a:latin typeface="Calibri"/>
                <a:ea typeface="Calibri"/>
                <a:cs typeface="Calibri"/>
                <a:sym typeface="Calibri"/>
              </a:endParaRPr>
            </a:p>
          </p:txBody>
        </p:sp>
      </p:grpSp>
      <p:grpSp>
        <p:nvGrpSpPr>
          <p:cNvPr id="552" name="Google Shape;552;g2cfc94291a8_0_24">
            <a:extLst>
              <a:ext uri="{C183D7F6-B498-43B3-948B-1728B52AA6E4}">
                <adec:decorative xmlns:adec="http://schemas.microsoft.com/office/drawing/2017/decorative" val="1"/>
              </a:ext>
            </a:extLst>
          </p:cNvPr>
          <p:cNvGrpSpPr/>
          <p:nvPr/>
        </p:nvGrpSpPr>
        <p:grpSpPr>
          <a:xfrm>
            <a:off x="221650" y="1291625"/>
            <a:ext cx="8686800" cy="960750"/>
            <a:chOff x="221650" y="1444025"/>
            <a:chExt cx="8686800" cy="960750"/>
          </a:xfrm>
        </p:grpSpPr>
        <p:sp>
          <p:nvSpPr>
            <p:cNvPr id="553" name="Google Shape;553;g2cfc94291a8_0_24"/>
            <p:cNvSpPr txBox="1"/>
            <p:nvPr/>
          </p:nvSpPr>
          <p:spPr>
            <a:xfrm>
              <a:off x="221650" y="1556375"/>
              <a:ext cx="8686800" cy="848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grpSp>
          <p:nvGrpSpPr>
            <p:cNvPr id="554" name="Google Shape;554;g2cfc94291a8_0_24"/>
            <p:cNvGrpSpPr/>
            <p:nvPr/>
          </p:nvGrpSpPr>
          <p:grpSpPr>
            <a:xfrm>
              <a:off x="730575" y="1444025"/>
              <a:ext cx="6056700" cy="495000"/>
              <a:chOff x="730575" y="1444025"/>
              <a:chExt cx="6056700" cy="495000"/>
            </a:xfrm>
          </p:grpSpPr>
          <p:sp>
            <p:nvSpPr>
              <p:cNvPr id="555" name="Google Shape;555;g2cfc94291a8_0_24"/>
              <p:cNvSpPr/>
              <p:nvPr/>
            </p:nvSpPr>
            <p:spPr>
              <a:xfrm>
                <a:off x="730575" y="1444025"/>
                <a:ext cx="6056700" cy="495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56" name="Google Shape;556;g2cfc94291a8_0_24"/>
              <p:cNvSpPr txBox="1"/>
              <p:nvPr/>
            </p:nvSpPr>
            <p:spPr>
              <a:xfrm>
                <a:off x="871975" y="1491150"/>
                <a:ext cx="57738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a:solidFill>
                      <a:schemeClr val="lt1"/>
                    </a:solidFill>
                    <a:latin typeface="Calibri"/>
                    <a:ea typeface="Calibri"/>
                    <a:cs typeface="Calibri"/>
                    <a:sym typeface="Calibri"/>
                  </a:rPr>
                  <a:t>CONDUCT CONCERNS</a:t>
                </a:r>
                <a:endParaRPr sz="2800" b="1">
                  <a:solidFill>
                    <a:schemeClr val="lt1"/>
                  </a:solidFill>
                  <a:latin typeface="Calibri"/>
                  <a:ea typeface="Calibri"/>
                  <a:cs typeface="Calibri"/>
                  <a:sym typeface="Calibri"/>
                </a:endParaRPr>
              </a:p>
            </p:txBody>
          </p:sp>
        </p:grpSp>
        <p:sp>
          <p:nvSpPr>
            <p:cNvPr id="557" name="Google Shape;557;g2cfc94291a8_0_24"/>
            <p:cNvSpPr txBox="1"/>
            <p:nvPr/>
          </p:nvSpPr>
          <p:spPr>
            <a:xfrm>
              <a:off x="293050" y="1851350"/>
              <a:ext cx="8544000" cy="4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a:solidFill>
                    <a:schemeClr val="dk1"/>
                  </a:solidFill>
                  <a:latin typeface="Calibri"/>
                  <a:ea typeface="Calibri"/>
                  <a:cs typeface="Calibri"/>
                  <a:sym typeface="Calibri"/>
                </a:rPr>
                <a:t>Check</a:t>
              </a:r>
              <a:r>
                <a:rPr lang="en-US" sz="2400">
                  <a:solidFill>
                    <a:schemeClr val="dk1"/>
                  </a:solidFill>
                  <a:latin typeface="Calibri"/>
                  <a:ea typeface="Calibri"/>
                  <a:cs typeface="Calibri"/>
                  <a:sym typeface="Calibri"/>
                </a:rPr>
                <a:t>-in/Check-out variations (e.g. CCE)</a:t>
              </a:r>
              <a:endParaRPr sz="2400">
                <a:solidFill>
                  <a:schemeClr val="dk1"/>
                </a:solidFill>
                <a:latin typeface="Calibri"/>
                <a:ea typeface="Calibri"/>
                <a:cs typeface="Calibri"/>
                <a:sym typeface="Calibri"/>
              </a:endParaRPr>
            </a:p>
          </p:txBody>
        </p:sp>
      </p:grpSp>
      <p:sp>
        <p:nvSpPr>
          <p:cNvPr id="558" name="Google Shape;558;g2cfc94291a8_0_24"/>
          <p:cNvSpPr txBox="1"/>
          <p:nvPr/>
        </p:nvSpPr>
        <p:spPr>
          <a:xfrm>
            <a:off x="308275" y="2725352"/>
            <a:ext cx="8544000" cy="49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200" dirty="0">
                <a:solidFill>
                  <a:schemeClr val="dk1"/>
                </a:solidFill>
                <a:latin typeface="Calibri"/>
                <a:ea typeface="Calibri"/>
                <a:cs typeface="Calibri"/>
                <a:sym typeface="Calibri"/>
              </a:rPr>
              <a:t>Self-regulating activities: goal-setting, self-monitoring, self-graphing</a:t>
            </a:r>
            <a:endParaRPr sz="2200" dirty="0">
              <a:solidFill>
                <a:schemeClr val="dk1"/>
              </a:solidFill>
              <a:latin typeface="Calibri"/>
              <a:ea typeface="Calibri"/>
              <a:cs typeface="Calibri"/>
              <a:sym typeface="Calibri"/>
            </a:endParaRPr>
          </a:p>
        </p:txBody>
      </p:sp>
      <p:sp>
        <p:nvSpPr>
          <p:cNvPr id="559" name="Google Shape;559;g2cfc94291a8_0_24"/>
          <p:cNvSpPr txBox="1"/>
          <p:nvPr/>
        </p:nvSpPr>
        <p:spPr>
          <a:xfrm>
            <a:off x="308275" y="3973750"/>
            <a:ext cx="8544000" cy="2730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US" sz="2400">
                <a:solidFill>
                  <a:schemeClr val="dk1"/>
                </a:solidFill>
                <a:latin typeface="Calibri"/>
                <a:ea typeface="Calibri"/>
                <a:cs typeface="Calibri"/>
                <a:sym typeface="Calibri"/>
              </a:rPr>
              <a:t>Social/behavioral contracts, restorative meetings &amp; circles, problem-solving activities</a:t>
            </a:r>
            <a:endParaRPr sz="2400">
              <a:solidFill>
                <a:schemeClr val="dk1"/>
              </a:solidFill>
              <a:latin typeface="Calibri"/>
              <a:ea typeface="Calibri"/>
              <a:cs typeface="Calibri"/>
              <a:sym typeface="Calibri"/>
            </a:endParaRPr>
          </a:p>
        </p:txBody>
      </p:sp>
      <p:grpSp>
        <p:nvGrpSpPr>
          <p:cNvPr id="560" name="Google Shape;560;g2cfc94291a8_0_24">
            <a:extLst>
              <a:ext uri="{C183D7F6-B498-43B3-948B-1728B52AA6E4}">
                <adec:decorative xmlns:adec="http://schemas.microsoft.com/office/drawing/2017/decorative" val="1"/>
              </a:ext>
            </a:extLst>
          </p:cNvPr>
          <p:cNvGrpSpPr/>
          <p:nvPr/>
        </p:nvGrpSpPr>
        <p:grpSpPr>
          <a:xfrm>
            <a:off x="221650" y="5576713"/>
            <a:ext cx="8693750" cy="1168788"/>
            <a:chOff x="221650" y="5576713"/>
            <a:chExt cx="8693750" cy="1168788"/>
          </a:xfrm>
        </p:grpSpPr>
        <p:sp>
          <p:nvSpPr>
            <p:cNvPr id="561" name="Google Shape;561;g2cfc94291a8_0_24"/>
            <p:cNvSpPr txBox="1"/>
            <p:nvPr/>
          </p:nvSpPr>
          <p:spPr>
            <a:xfrm>
              <a:off x="221650" y="5746400"/>
              <a:ext cx="8686800" cy="983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62" name="Google Shape;562;g2cfc94291a8_0_24"/>
            <p:cNvSpPr txBox="1"/>
            <p:nvPr/>
          </p:nvSpPr>
          <p:spPr>
            <a:xfrm>
              <a:off x="228600" y="6057600"/>
              <a:ext cx="8686800" cy="6879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2400">
                  <a:solidFill>
                    <a:schemeClr val="dk1"/>
                  </a:solidFill>
                  <a:latin typeface="Calibri"/>
                  <a:ea typeface="Calibri"/>
                  <a:cs typeface="Calibri"/>
                  <a:sym typeface="Calibri"/>
                </a:rPr>
                <a:t>Supplemental explicit instruction, Breaks are Better (BrB), Homework Organization &amp; Planning Skills (HOPS)</a:t>
              </a:r>
              <a:endParaRPr sz="2400">
                <a:solidFill>
                  <a:schemeClr val="dk1"/>
                </a:solidFill>
                <a:latin typeface="Calibri"/>
                <a:ea typeface="Calibri"/>
                <a:cs typeface="Calibri"/>
                <a:sym typeface="Calibri"/>
              </a:endParaRPr>
            </a:p>
          </p:txBody>
        </p:sp>
        <p:grpSp>
          <p:nvGrpSpPr>
            <p:cNvPr id="563" name="Google Shape;563;g2cfc94291a8_0_24"/>
            <p:cNvGrpSpPr/>
            <p:nvPr/>
          </p:nvGrpSpPr>
          <p:grpSpPr>
            <a:xfrm>
              <a:off x="730575" y="5576713"/>
              <a:ext cx="6056700" cy="495000"/>
              <a:chOff x="730575" y="1444025"/>
              <a:chExt cx="6056700" cy="495000"/>
            </a:xfrm>
          </p:grpSpPr>
          <p:sp>
            <p:nvSpPr>
              <p:cNvPr id="564" name="Google Shape;564;g2cfc94291a8_0_24"/>
              <p:cNvSpPr/>
              <p:nvPr/>
            </p:nvSpPr>
            <p:spPr>
              <a:xfrm>
                <a:off x="730575" y="1444025"/>
                <a:ext cx="6056700" cy="4950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65" name="Google Shape;565;g2cfc94291a8_0_24"/>
              <p:cNvSpPr txBox="1"/>
              <p:nvPr/>
            </p:nvSpPr>
            <p:spPr>
              <a:xfrm>
                <a:off x="871975" y="1491150"/>
                <a:ext cx="5773800" cy="40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a:solidFill>
                      <a:schemeClr val="lt1"/>
                    </a:solidFill>
                    <a:latin typeface="Calibri"/>
                    <a:ea typeface="Calibri"/>
                    <a:cs typeface="Calibri"/>
                    <a:sym typeface="Calibri"/>
                  </a:rPr>
                  <a:t>ACADEMIC CONCERNS</a:t>
                </a:r>
                <a:endParaRPr sz="2800" b="1">
                  <a:solidFill>
                    <a:schemeClr val="lt1"/>
                  </a:solidFill>
                  <a:latin typeface="Calibri"/>
                  <a:ea typeface="Calibri"/>
                  <a:cs typeface="Calibri"/>
                  <a:sym typeface="Calibri"/>
                </a:endParaRPr>
              </a:p>
            </p:txBody>
          </p:sp>
        </p:grpSp>
      </p:grpSp>
      <p:sp>
        <p:nvSpPr>
          <p:cNvPr id="566" name="Google Shape;566;g2cfc94291a8_0_24"/>
          <p:cNvSpPr txBox="1"/>
          <p:nvPr/>
        </p:nvSpPr>
        <p:spPr>
          <a:xfrm>
            <a:off x="293050" y="4958500"/>
            <a:ext cx="8544000" cy="6099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US" sz="2400">
                <a:solidFill>
                  <a:schemeClr val="dk1"/>
                </a:solidFill>
                <a:latin typeface="Calibri"/>
                <a:ea typeface="Calibri"/>
                <a:cs typeface="Calibri"/>
                <a:sym typeface="Calibri"/>
              </a:rPr>
              <a:t>Small-group or individual therapy/counseling, CICO w/internalizing modifications</a:t>
            </a:r>
            <a:endParaRPr sz="24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g2c86c100a57_0_8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80800" y="3613975"/>
            <a:ext cx="3077248" cy="2051001"/>
          </a:xfrm>
          <a:prstGeom prst="rect">
            <a:avLst/>
          </a:prstGeom>
          <a:noFill/>
          <a:ln>
            <a:noFill/>
          </a:ln>
        </p:spPr>
      </p:pic>
      <p:sp>
        <p:nvSpPr>
          <p:cNvPr id="572" name="Google Shape;572;g2c86c100a57_0_80"/>
          <p:cNvSpPr txBox="1">
            <a:spLocks noGrp="1"/>
          </p:cNvSpPr>
          <p:nvPr>
            <p:ph type="body" idx="1"/>
          </p:nvPr>
        </p:nvSpPr>
        <p:spPr>
          <a:xfrm>
            <a:off x="228600" y="1480675"/>
            <a:ext cx="8686800" cy="5223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220">
                <a:latin typeface="Verdana"/>
                <a:ea typeface="Verdana"/>
                <a:cs typeface="Verdana"/>
                <a:sym typeface="Verdana"/>
              </a:rPr>
              <a:t>A structure and process for education and mental health systems to interact in most effective and efficient way.</a:t>
            </a:r>
            <a:endParaRPr sz="2220">
              <a:latin typeface="Verdana"/>
              <a:ea typeface="Verdana"/>
              <a:cs typeface="Verdana"/>
              <a:sym typeface="Verdana"/>
            </a:endParaRPr>
          </a:p>
          <a:p>
            <a:pPr marL="0" lvl="0" indent="0" algn="l" rtl="0">
              <a:lnSpc>
                <a:spcPct val="90000"/>
              </a:lnSpc>
              <a:spcBef>
                <a:spcPts val="1200"/>
              </a:spcBef>
              <a:spcAft>
                <a:spcPts val="0"/>
              </a:spcAft>
              <a:buNone/>
            </a:pPr>
            <a:r>
              <a:rPr lang="en-US" sz="2220">
                <a:latin typeface="Verdana"/>
                <a:ea typeface="Verdana"/>
                <a:cs typeface="Verdana"/>
                <a:sym typeface="Verdana"/>
              </a:rPr>
              <a:t>Utilizes MTSS framework to guide integrated approach.</a:t>
            </a:r>
            <a:endParaRPr sz="2220">
              <a:latin typeface="Verdana"/>
              <a:ea typeface="Verdana"/>
              <a:cs typeface="Verdana"/>
              <a:sym typeface="Verdana"/>
            </a:endParaRPr>
          </a:p>
          <a:p>
            <a:pPr marL="457200" lvl="0" indent="-369570" algn="l" rtl="0">
              <a:lnSpc>
                <a:spcPct val="90000"/>
              </a:lnSpc>
              <a:spcBef>
                <a:spcPts val="1200"/>
              </a:spcBef>
              <a:spcAft>
                <a:spcPts val="0"/>
              </a:spcAft>
              <a:buSzPts val="2220"/>
              <a:buFont typeface="Verdana"/>
              <a:buChar char="•"/>
            </a:pPr>
            <a:r>
              <a:rPr lang="en-US" sz="2220">
                <a:latin typeface="Verdana"/>
                <a:ea typeface="Verdana"/>
                <a:cs typeface="Verdana"/>
                <a:sym typeface="Verdana"/>
              </a:rPr>
              <a:t>Integration of social-emotional-behavior supports, tiered systems of support, and Positive Behavioral Interventions and Supports (PBIS) to address </a:t>
            </a:r>
            <a:r>
              <a:rPr lang="en-US" sz="222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broad</a:t>
            </a:r>
            <a:r>
              <a:rPr lang="en-US" sz="2220">
                <a:latin typeface="Verdana"/>
                <a:ea typeface="Verdana"/>
                <a:cs typeface="Verdana"/>
                <a:sym typeface="Verdana"/>
              </a:rPr>
              <a:t> range of concerns.</a:t>
            </a:r>
            <a:endParaRPr sz="2220">
              <a:latin typeface="Verdana"/>
              <a:ea typeface="Verdana"/>
              <a:cs typeface="Verdana"/>
              <a:sym typeface="Verdana"/>
            </a:endParaRPr>
          </a:p>
          <a:p>
            <a:pPr marL="914400" lvl="0" indent="0" algn="l" rtl="0">
              <a:lnSpc>
                <a:spcPct val="90000"/>
              </a:lnSpc>
              <a:spcBef>
                <a:spcPts val="600"/>
              </a:spcBef>
              <a:spcAft>
                <a:spcPts val="0"/>
              </a:spcAft>
              <a:buNone/>
            </a:pPr>
            <a:endParaRPr sz="2220">
              <a:latin typeface="Verdana"/>
              <a:ea typeface="Verdana"/>
              <a:cs typeface="Verdana"/>
              <a:sym typeface="Verdana"/>
            </a:endParaRPr>
          </a:p>
          <a:p>
            <a:pPr marL="914400" lvl="0" indent="0" algn="l" rtl="0">
              <a:lnSpc>
                <a:spcPct val="90000"/>
              </a:lnSpc>
              <a:spcBef>
                <a:spcPts val="600"/>
              </a:spcBef>
              <a:spcAft>
                <a:spcPts val="0"/>
              </a:spcAft>
              <a:buNone/>
            </a:pPr>
            <a:endParaRPr sz="2220">
              <a:latin typeface="Verdana"/>
              <a:ea typeface="Verdana"/>
              <a:cs typeface="Verdana"/>
              <a:sym typeface="Verdana"/>
            </a:endParaRPr>
          </a:p>
          <a:p>
            <a:pPr marL="914400" lvl="0" indent="0" algn="l" rtl="0">
              <a:lnSpc>
                <a:spcPct val="90000"/>
              </a:lnSpc>
              <a:spcBef>
                <a:spcPts val="600"/>
              </a:spcBef>
              <a:spcAft>
                <a:spcPts val="0"/>
              </a:spcAft>
              <a:buNone/>
            </a:pPr>
            <a:endParaRPr sz="2220">
              <a:latin typeface="Verdana"/>
              <a:ea typeface="Verdana"/>
              <a:cs typeface="Verdana"/>
              <a:sym typeface="Verdana"/>
            </a:endParaRPr>
          </a:p>
          <a:p>
            <a:pPr marL="0" lvl="0" indent="0" algn="l" rtl="0">
              <a:lnSpc>
                <a:spcPct val="90000"/>
              </a:lnSpc>
              <a:spcBef>
                <a:spcPts val="600"/>
              </a:spcBef>
              <a:spcAft>
                <a:spcPts val="0"/>
              </a:spcAft>
              <a:buNone/>
            </a:pPr>
            <a:endParaRPr sz="2620">
              <a:latin typeface="Verdana"/>
              <a:ea typeface="Verdana"/>
              <a:cs typeface="Verdana"/>
              <a:sym typeface="Verdana"/>
            </a:endParaRPr>
          </a:p>
          <a:p>
            <a:pPr marL="0" lvl="0" indent="0" algn="l" rtl="0">
              <a:lnSpc>
                <a:spcPct val="100000"/>
              </a:lnSpc>
              <a:spcBef>
                <a:spcPts val="600"/>
              </a:spcBef>
              <a:spcAft>
                <a:spcPts val="0"/>
              </a:spcAft>
              <a:buNone/>
            </a:pPr>
            <a:r>
              <a:rPr lang="en-US" sz="2220">
                <a:latin typeface="Verdana"/>
                <a:ea typeface="Verdana"/>
                <a:cs typeface="Verdana"/>
                <a:sym typeface="Verdana"/>
              </a:rPr>
              <a:t>Guided by key partners using a single system of delivery.</a:t>
            </a:r>
            <a:endParaRPr sz="2220">
              <a:latin typeface="Verdana"/>
              <a:ea typeface="Verdana"/>
              <a:cs typeface="Verdana"/>
              <a:sym typeface="Verdana"/>
            </a:endParaRPr>
          </a:p>
          <a:p>
            <a:pPr marL="0" lvl="0" indent="0" algn="l" rtl="0">
              <a:lnSpc>
                <a:spcPct val="100000"/>
              </a:lnSpc>
              <a:spcBef>
                <a:spcPts val="1400"/>
              </a:spcBef>
              <a:spcAft>
                <a:spcPts val="0"/>
              </a:spcAft>
              <a:buNone/>
            </a:pPr>
            <a:r>
              <a:rPr lang="en-US" sz="2220">
                <a:latin typeface="Verdana"/>
                <a:ea typeface="Verdana"/>
                <a:cs typeface="Verdana"/>
                <a:sym typeface="Verdana"/>
              </a:rPr>
              <a:t>Addresses concerns from a holistic vantage.</a:t>
            </a:r>
            <a:endParaRPr sz="200"/>
          </a:p>
          <a:p>
            <a:pPr marL="0" lvl="0" indent="0" algn="l" rtl="0">
              <a:spcBef>
                <a:spcPts val="1400"/>
              </a:spcBef>
              <a:spcAft>
                <a:spcPts val="0"/>
              </a:spcAft>
              <a:buNone/>
            </a:pPr>
            <a:r>
              <a:rPr lang="en-US" sz="1200">
                <a:solidFill>
                  <a:schemeClr val="dk2"/>
                </a:solidFill>
              </a:rPr>
              <a:t>(Barrett et al., n.d.; Barrett &amp; Yanek., 2023; Weist et al., 2018)</a:t>
            </a:r>
            <a:endParaRPr sz="1200">
              <a:solidFill>
                <a:schemeClr val="dk2"/>
              </a:solidFill>
            </a:endParaRPr>
          </a:p>
          <a:p>
            <a:pPr marL="0" lvl="0" indent="0" algn="l" rtl="0">
              <a:spcBef>
                <a:spcPts val="600"/>
              </a:spcBef>
              <a:spcAft>
                <a:spcPts val="0"/>
              </a:spcAft>
              <a:buNone/>
            </a:pPr>
            <a:endParaRPr sz="2020">
              <a:latin typeface="Verdana"/>
              <a:ea typeface="Verdana"/>
              <a:cs typeface="Verdana"/>
              <a:sym typeface="Verdana"/>
            </a:endParaRPr>
          </a:p>
          <a:p>
            <a:pPr marL="0" lvl="0" indent="0" algn="l" rtl="0">
              <a:spcBef>
                <a:spcPts val="600"/>
              </a:spcBef>
              <a:spcAft>
                <a:spcPts val="0"/>
              </a:spcAft>
              <a:buNone/>
            </a:pPr>
            <a:endParaRPr sz="2020">
              <a:latin typeface="Verdana"/>
              <a:ea typeface="Verdana"/>
              <a:cs typeface="Verdana"/>
              <a:sym typeface="Verdana"/>
            </a:endParaRPr>
          </a:p>
          <a:p>
            <a:pPr marL="0" lvl="0" indent="0" algn="l" rtl="0">
              <a:lnSpc>
                <a:spcPct val="90000"/>
              </a:lnSpc>
              <a:spcBef>
                <a:spcPts val="600"/>
              </a:spcBef>
              <a:spcAft>
                <a:spcPts val="0"/>
              </a:spcAft>
              <a:buNone/>
            </a:pPr>
            <a:endParaRPr sz="2020">
              <a:latin typeface="Verdana"/>
              <a:ea typeface="Verdana"/>
              <a:cs typeface="Verdana"/>
              <a:sym typeface="Verdana"/>
            </a:endParaRPr>
          </a:p>
          <a:p>
            <a:pPr marL="0" lvl="0" indent="0" algn="l" rtl="0">
              <a:lnSpc>
                <a:spcPct val="95000"/>
              </a:lnSpc>
              <a:spcBef>
                <a:spcPts val="600"/>
              </a:spcBef>
              <a:spcAft>
                <a:spcPts val="0"/>
              </a:spcAft>
              <a:buNone/>
            </a:pPr>
            <a:endParaRPr sz="2020">
              <a:latin typeface="Verdana"/>
              <a:ea typeface="Verdana"/>
              <a:cs typeface="Verdana"/>
              <a:sym typeface="Verdana"/>
            </a:endParaRPr>
          </a:p>
          <a:p>
            <a:pPr marL="0" lvl="0" indent="0" algn="l" rtl="0">
              <a:lnSpc>
                <a:spcPct val="95000"/>
              </a:lnSpc>
              <a:spcBef>
                <a:spcPts val="0"/>
              </a:spcBef>
              <a:spcAft>
                <a:spcPts val="0"/>
              </a:spcAft>
              <a:buNone/>
            </a:pPr>
            <a:endParaRPr sz="1200">
              <a:solidFill>
                <a:schemeClr val="dk2"/>
              </a:solidFill>
              <a:latin typeface="Verdana"/>
              <a:ea typeface="Verdana"/>
              <a:cs typeface="Verdana"/>
              <a:sym typeface="Verdana"/>
            </a:endParaRPr>
          </a:p>
        </p:txBody>
      </p:sp>
      <p:sp>
        <p:nvSpPr>
          <p:cNvPr id="573" name="Google Shape;573;g2c86c100a57_0_8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a:t>Integrated Systems Framework</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80" name="Google Shape;580;g2cf0b34e263_1_12"/>
          <p:cNvSpPr txBox="1"/>
          <p:nvPr/>
        </p:nvSpPr>
        <p:spPr>
          <a:xfrm>
            <a:off x="0" y="0"/>
            <a:ext cx="9144000" cy="1024200"/>
          </a:xfrm>
          <a:prstGeom prst="rect">
            <a:avLst/>
          </a:prstGeom>
          <a:solidFill>
            <a:srgbClr val="003369"/>
          </a:solidFill>
          <a:ln>
            <a:noFill/>
          </a:ln>
        </p:spPr>
        <p:txBody>
          <a:bodyPr spcFirstLastPara="1" wrap="square" lIns="462275" tIns="462275" rIns="462275" bIns="462275" anchor="ctr" anchorCtr="0">
            <a:noAutofit/>
          </a:bodyPr>
          <a:lstStyle/>
          <a:p>
            <a:pPr marL="0" marR="0" lvl="0" indent="0" algn="ctr" rtl="0">
              <a:lnSpc>
                <a:spcPct val="90000"/>
              </a:lnSpc>
              <a:spcBef>
                <a:spcPts val="0"/>
              </a:spcBef>
              <a:spcAft>
                <a:spcPts val="0"/>
              </a:spcAft>
              <a:buClr>
                <a:srgbClr val="FFFFFF"/>
              </a:buClr>
              <a:buSzPts val="6500"/>
              <a:buFont typeface="Raleway"/>
              <a:buNone/>
            </a:pPr>
            <a:r>
              <a:rPr lang="en-US" sz="3400" i="0" u="none" strike="noStrike" cap="none">
                <a:solidFill>
                  <a:schemeClr val="lt1"/>
                </a:solidFill>
                <a:latin typeface="Verdana"/>
                <a:ea typeface="Verdana"/>
                <a:cs typeface="Verdana"/>
                <a:sym typeface="Verdana"/>
              </a:rPr>
              <a:t>How is this approach similar or different from your current status?</a:t>
            </a:r>
            <a:endParaRPr sz="3400" i="0" u="none" strike="noStrike" cap="none">
              <a:solidFill>
                <a:schemeClr val="lt1"/>
              </a:solidFill>
              <a:latin typeface="Verdana"/>
              <a:ea typeface="Verdana"/>
              <a:cs typeface="Verdana"/>
              <a:sym typeface="Verdana"/>
            </a:endParaRPr>
          </a:p>
        </p:txBody>
      </p:sp>
      <p:pic>
        <p:nvPicPr>
          <p:cNvPr id="581" name="Google Shape;581;g2cf0b34e263_1_12" descr="Example of an MTSS Whole School, Community, and Child chart"/>
          <p:cNvPicPr preferRelativeResize="0"/>
          <p:nvPr/>
        </p:nvPicPr>
        <p:blipFill rotWithShape="1">
          <a:blip r:embed="rId3">
            <a:alphaModFix/>
          </a:blip>
          <a:srcRect l="7499" t="11055" r="8523"/>
          <a:stretch/>
        </p:blipFill>
        <p:spPr>
          <a:xfrm>
            <a:off x="324475" y="1024200"/>
            <a:ext cx="8495050" cy="5400176"/>
          </a:xfrm>
          <a:prstGeom prst="rect">
            <a:avLst/>
          </a:prstGeom>
          <a:noFill/>
          <a:ln>
            <a:noFill/>
          </a:ln>
        </p:spPr>
      </p:pic>
      <p:sp>
        <p:nvSpPr>
          <p:cNvPr id="582" name="Google Shape;582;g2cf0b34e263_1_12"/>
          <p:cNvSpPr txBox="1"/>
          <p:nvPr/>
        </p:nvSpPr>
        <p:spPr>
          <a:xfrm>
            <a:off x="248275" y="6423600"/>
            <a:ext cx="1565700" cy="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2"/>
                </a:solidFill>
                <a:latin typeface="Calibri"/>
                <a:ea typeface="Calibri"/>
                <a:cs typeface="Calibri"/>
                <a:sym typeface="Calibri"/>
              </a:rPr>
              <a:t>(Schmitz et al., 2022)</a:t>
            </a:r>
            <a:endParaRPr sz="1200">
              <a:solidFill>
                <a:schemeClr val="dk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10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g2cf0b34e263_4_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8625" y="1024881"/>
            <a:ext cx="8686800" cy="2171694"/>
          </a:xfrm>
          <a:prstGeom prst="rect">
            <a:avLst/>
          </a:prstGeom>
          <a:noFill/>
          <a:ln>
            <a:noFill/>
          </a:ln>
        </p:spPr>
      </p:pic>
      <p:sp>
        <p:nvSpPr>
          <p:cNvPr id="589" name="Google Shape;589;g2cf0b34e263_4_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Take a Deeper Dive</a:t>
            </a:r>
            <a:endParaRPr/>
          </a:p>
        </p:txBody>
      </p:sp>
      <p:graphicFrame>
        <p:nvGraphicFramePr>
          <p:cNvPr id="590" name="Google Shape;590;g2cf0b34e263_4_9"/>
          <p:cNvGraphicFramePr/>
          <p:nvPr/>
        </p:nvGraphicFramePr>
        <p:xfrm>
          <a:off x="228625" y="1765425"/>
          <a:ext cx="8686825" cy="3969350"/>
        </p:xfrm>
        <a:graphic>
          <a:graphicData uri="http://schemas.openxmlformats.org/drawingml/2006/table">
            <a:tbl>
              <a:tblPr>
                <a:noFill/>
                <a:tableStyleId>{3D08F21B-29A6-4253-9506-BF50375F6AB7}</a:tableStyleId>
              </a:tblPr>
              <a:tblGrid>
                <a:gridCol w="3052125">
                  <a:extLst>
                    <a:ext uri="{9D8B030D-6E8A-4147-A177-3AD203B41FA5}">
                      <a16:colId xmlns:a16="http://schemas.microsoft.com/office/drawing/2014/main" val="20000"/>
                    </a:ext>
                  </a:extLst>
                </a:gridCol>
                <a:gridCol w="2817350">
                  <a:extLst>
                    <a:ext uri="{9D8B030D-6E8A-4147-A177-3AD203B41FA5}">
                      <a16:colId xmlns:a16="http://schemas.microsoft.com/office/drawing/2014/main" val="20001"/>
                    </a:ext>
                  </a:extLst>
                </a:gridCol>
                <a:gridCol w="2817350">
                  <a:extLst>
                    <a:ext uri="{9D8B030D-6E8A-4147-A177-3AD203B41FA5}">
                      <a16:colId xmlns:a16="http://schemas.microsoft.com/office/drawing/2014/main" val="20002"/>
                    </a:ext>
                  </a:extLst>
                </a:gridCol>
              </a:tblGrid>
              <a:tr h="1984675">
                <a:tc>
                  <a:txBody>
                    <a:bodyPr/>
                    <a:lstStyle/>
                    <a:p>
                      <a:pPr marL="0" lvl="0" indent="0" algn="ctr" rtl="0">
                        <a:spcBef>
                          <a:spcPts val="0"/>
                        </a:spcBef>
                        <a:spcAft>
                          <a:spcPts val="0"/>
                        </a:spcAft>
                        <a:buNone/>
                      </a:pPr>
                      <a:r>
                        <a:rPr lang="en-US" sz="2800" u="sng">
                          <a:solidFill>
                            <a:schemeClr val="lt1"/>
                          </a:solidFill>
                          <a:hlinkClick r:id="rId4">
                            <a:extLst>
                              <a:ext uri="{A12FA001-AC4F-418D-AE19-62706E023703}">
                                <ahyp:hlinkClr xmlns:ahyp="http://schemas.microsoft.com/office/drawing/2018/hyperlinkcolor" val="tx"/>
                              </a:ext>
                            </a:extLst>
                          </a:hlinkClick>
                        </a:rPr>
                        <a:t>Screeners</a:t>
                      </a:r>
                      <a:endParaRPr sz="2800">
                        <a:solidFill>
                          <a:schemeClr val="lt1"/>
                        </a:solidFill>
                      </a:endParaRPr>
                    </a:p>
                  </a:txBody>
                  <a:tcPr marL="91425" marR="91425" marT="91425" marB="91425" anchor="ctr">
                    <a:solidFill>
                      <a:srgbClr val="3C78D8"/>
                    </a:solidFill>
                  </a:tcPr>
                </a:tc>
                <a:tc>
                  <a:txBody>
                    <a:bodyPr/>
                    <a:lstStyle/>
                    <a:p>
                      <a:pPr marL="0" lvl="0" indent="0" algn="ctr" rtl="0">
                        <a:spcBef>
                          <a:spcPts val="0"/>
                        </a:spcBef>
                        <a:spcAft>
                          <a:spcPts val="0"/>
                        </a:spcAft>
                        <a:buClr>
                          <a:schemeClr val="dk1"/>
                        </a:buClr>
                        <a:buSzPts val="1100"/>
                        <a:buFont typeface="Arial"/>
                        <a:buNone/>
                      </a:pPr>
                      <a:r>
                        <a:rPr lang="en-US" sz="2800" u="sng">
                          <a:solidFill>
                            <a:schemeClr val="lt1"/>
                          </a:solidFill>
                          <a:hlinkClick r:id="rId5">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Internalizing Behaviors</a:t>
                      </a:r>
                      <a:endParaRPr>
                        <a:solidFill>
                          <a:schemeClr val="lt1"/>
                        </a:solidFill>
                      </a:endParaRPr>
                    </a:p>
                  </a:txBody>
                  <a:tcPr marL="91425" marR="91425" marT="91425" marB="91425" anchor="ctr">
                    <a:solidFill>
                      <a:srgbClr val="3C78D8"/>
                    </a:solidFill>
                  </a:tcPr>
                </a:tc>
                <a:tc>
                  <a:txBody>
                    <a:bodyPr/>
                    <a:lstStyle/>
                    <a:p>
                      <a:pPr marL="0" lvl="0" indent="0" algn="ctr" rtl="0">
                        <a:spcBef>
                          <a:spcPts val="0"/>
                        </a:spcBef>
                        <a:spcAft>
                          <a:spcPts val="0"/>
                        </a:spcAft>
                        <a:buClr>
                          <a:schemeClr val="dk1"/>
                        </a:buClr>
                        <a:buSzPts val="1100"/>
                        <a:buFont typeface="Arial"/>
                        <a:buNone/>
                      </a:pPr>
                      <a:r>
                        <a:rPr lang="en-US" sz="2800" u="sng">
                          <a:solidFill>
                            <a:schemeClr val="lt1"/>
                          </a:solidFill>
                          <a:hlinkClick r:id="rId6">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Learning Modules &amp; PL</a:t>
                      </a:r>
                      <a:endParaRPr>
                        <a:solidFill>
                          <a:schemeClr val="lt1"/>
                        </a:solidFill>
                      </a:endParaRPr>
                    </a:p>
                  </a:txBody>
                  <a:tcPr marL="91425" marR="91425" marT="91425" marB="91425" anchor="ctr">
                    <a:solidFill>
                      <a:srgbClr val="3C78D8"/>
                    </a:solidFill>
                  </a:tcPr>
                </a:tc>
                <a:extLst>
                  <a:ext uri="{0D108BD9-81ED-4DB2-BD59-A6C34878D82A}">
                    <a16:rowId xmlns:a16="http://schemas.microsoft.com/office/drawing/2014/main" val="10000"/>
                  </a:ext>
                </a:extLst>
              </a:tr>
              <a:tr h="1984675">
                <a:tc>
                  <a:txBody>
                    <a:bodyPr/>
                    <a:lstStyle/>
                    <a:p>
                      <a:pPr marL="0" lvl="0" indent="0" algn="l" rtl="0">
                        <a:spcBef>
                          <a:spcPts val="0"/>
                        </a:spcBef>
                        <a:spcAft>
                          <a:spcPts val="0"/>
                        </a:spcAft>
                        <a:buNone/>
                      </a:pPr>
                      <a:endParaRPr/>
                    </a:p>
                  </a:txBody>
                  <a:tcPr marL="91425" marR="91425" marT="91425" marB="91425">
                    <a:solidFill>
                      <a:srgbClr val="3C78D8"/>
                    </a:solidFill>
                  </a:tcPr>
                </a:tc>
                <a:tc>
                  <a:txBody>
                    <a:bodyPr/>
                    <a:lstStyle/>
                    <a:p>
                      <a:pPr marL="0" lvl="0" indent="0" algn="ctr" rtl="0">
                        <a:spcBef>
                          <a:spcPts val="0"/>
                        </a:spcBef>
                        <a:spcAft>
                          <a:spcPts val="0"/>
                        </a:spcAft>
                        <a:buClr>
                          <a:schemeClr val="dk1"/>
                        </a:buClr>
                        <a:buSzPts val="1100"/>
                        <a:buFont typeface="Arial"/>
                        <a:buNone/>
                      </a:pPr>
                      <a:r>
                        <a:rPr lang="en-US" sz="2800" u="sng">
                          <a:solidFill>
                            <a:schemeClr val="lt1"/>
                          </a:solidFill>
                          <a:hlinkClick r:id="rId7">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Systems of Support</a:t>
                      </a:r>
                      <a:endParaRPr>
                        <a:solidFill>
                          <a:schemeClr val="lt1"/>
                        </a:solidFill>
                      </a:endParaRPr>
                    </a:p>
                  </a:txBody>
                  <a:tcPr marL="91425" marR="91425" marT="91425" marB="91425" anchor="ctr">
                    <a:solidFill>
                      <a:srgbClr val="3C78D8"/>
                    </a:solidFill>
                  </a:tcPr>
                </a:tc>
                <a:tc>
                  <a:txBody>
                    <a:bodyPr/>
                    <a:lstStyle/>
                    <a:p>
                      <a:pPr marL="0" lvl="0" indent="0" algn="ctr" rtl="0">
                        <a:lnSpc>
                          <a:spcPct val="75000"/>
                        </a:lnSpc>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Wendi Jenkins </a:t>
                      </a:r>
                      <a:r>
                        <a:rPr lang="en-US" sz="1800" u="sng">
                          <a:solidFill>
                            <a:schemeClr val="lt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wbjenkins@vcu.edu</a:t>
                      </a:r>
                      <a:endParaRPr sz="1800">
                        <a:solidFill>
                          <a:schemeClr val="lt1"/>
                        </a:solidFill>
                        <a:latin typeface="Calibri"/>
                        <a:ea typeface="Calibri"/>
                        <a:cs typeface="Calibri"/>
                        <a:sym typeface="Calibri"/>
                      </a:endParaRPr>
                    </a:p>
                    <a:p>
                      <a:pPr marL="0" lvl="0" indent="0" algn="ctr" rtl="0">
                        <a:lnSpc>
                          <a:spcPct val="75000"/>
                        </a:lnSpc>
                        <a:spcBef>
                          <a:spcPts val="0"/>
                        </a:spcBef>
                        <a:spcAft>
                          <a:spcPts val="0"/>
                        </a:spcAft>
                        <a:buClr>
                          <a:schemeClr val="dk1"/>
                        </a:buClr>
                        <a:buSzPts val="1100"/>
                        <a:buFont typeface="Arial"/>
                        <a:buNone/>
                      </a:pPr>
                      <a:endParaRPr sz="1500">
                        <a:solidFill>
                          <a:schemeClr val="lt1"/>
                        </a:solidFill>
                        <a:latin typeface="Calibri"/>
                        <a:ea typeface="Calibri"/>
                        <a:cs typeface="Calibri"/>
                        <a:sym typeface="Calibri"/>
                      </a:endParaRPr>
                    </a:p>
                    <a:p>
                      <a:pPr marL="0" lvl="0" indent="0" algn="ctr" rtl="0">
                        <a:lnSpc>
                          <a:spcPct val="75000"/>
                        </a:lnSpc>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Whitney Jones </a:t>
                      </a:r>
                      <a:r>
                        <a:rPr lang="en-US" sz="1800" u="sng">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wlshotwell@vcu.edu</a:t>
                      </a:r>
                      <a:endParaRPr sz="1800">
                        <a:solidFill>
                          <a:schemeClr val="lt1"/>
                        </a:solidFill>
                        <a:latin typeface="Calibri"/>
                        <a:ea typeface="Calibri"/>
                        <a:cs typeface="Calibri"/>
                        <a:sym typeface="Calibri"/>
                      </a:endParaRPr>
                    </a:p>
                    <a:p>
                      <a:pPr marL="0" lvl="0" indent="0" algn="ctr" rtl="0">
                        <a:lnSpc>
                          <a:spcPct val="75000"/>
                        </a:lnSpc>
                        <a:spcBef>
                          <a:spcPts val="0"/>
                        </a:spcBef>
                        <a:spcAft>
                          <a:spcPts val="0"/>
                        </a:spcAft>
                        <a:buClr>
                          <a:schemeClr val="dk1"/>
                        </a:buClr>
                        <a:buSzPts val="1100"/>
                        <a:buFont typeface="Arial"/>
                        <a:buNone/>
                      </a:pPr>
                      <a:endParaRPr sz="1500">
                        <a:solidFill>
                          <a:schemeClr val="lt1"/>
                        </a:solidFill>
                        <a:latin typeface="Calibri"/>
                        <a:ea typeface="Calibri"/>
                        <a:cs typeface="Calibri"/>
                        <a:sym typeface="Calibri"/>
                      </a:endParaRPr>
                    </a:p>
                    <a:p>
                      <a:pPr marL="0" lvl="0" indent="0" algn="ctr" rtl="0">
                        <a:lnSpc>
                          <a:spcPct val="75000"/>
                        </a:lnSpc>
                        <a:spcBef>
                          <a:spcPts val="0"/>
                        </a:spcBef>
                        <a:spcAft>
                          <a:spcPts val="0"/>
                        </a:spcAft>
                        <a:buClr>
                          <a:schemeClr val="dk1"/>
                        </a:buClr>
                        <a:buSzPts val="1100"/>
                        <a:buFont typeface="Arial"/>
                        <a:buNone/>
                      </a:pPr>
                      <a:r>
                        <a:rPr lang="en-US" sz="1800">
                          <a:solidFill>
                            <a:schemeClr val="lt1"/>
                          </a:solidFill>
                          <a:latin typeface="Calibri"/>
                          <a:ea typeface="Calibri"/>
                          <a:cs typeface="Calibri"/>
                          <a:sym typeface="Calibri"/>
                        </a:rPr>
                        <a:t>Kristen O’Sullivan </a:t>
                      </a:r>
                      <a:r>
                        <a:rPr lang="en-US" sz="1800" u="sng">
                          <a:solidFill>
                            <a:schemeClr val="lt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osullivankj@vcu.edu</a:t>
                      </a: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a:txBody>
                  <a:tcPr marL="91425" marR="91425" marT="91425" marB="91425" anchor="ctr">
                    <a:solidFill>
                      <a:srgbClr val="3C78D8"/>
                    </a:solidFill>
                  </a:tcPr>
                </a:tc>
                <a:extLst>
                  <a:ext uri="{0D108BD9-81ED-4DB2-BD59-A6C34878D82A}">
                    <a16:rowId xmlns:a16="http://schemas.microsoft.com/office/drawing/2014/main" val="10001"/>
                  </a:ext>
                </a:extLst>
              </a:tr>
            </a:tbl>
          </a:graphicData>
        </a:graphic>
      </p:graphicFrame>
      <p:pic>
        <p:nvPicPr>
          <p:cNvPr id="591" name="Google Shape;591;g2cf0b34e263_4_9">
            <a:extLst>
              <a:ext uri="{C183D7F6-B498-43B3-948B-1728B52AA6E4}">
                <adec:decorative xmlns:adec="http://schemas.microsoft.com/office/drawing/2017/decorative" val="1"/>
              </a:ext>
            </a:extLst>
          </p:cNvPr>
          <p:cNvPicPr preferRelativeResize="0"/>
          <p:nvPr/>
        </p:nvPicPr>
        <p:blipFill>
          <a:blip r:embed="rId11">
            <a:alphaModFix/>
          </a:blip>
          <a:stretch>
            <a:fillRect/>
          </a:stretch>
        </p:blipFill>
        <p:spPr>
          <a:xfrm>
            <a:off x="-308650" y="3429000"/>
            <a:ext cx="4194475" cy="4194475"/>
          </a:xfrm>
          <a:prstGeom prst="rect">
            <a:avLst/>
          </a:prstGeom>
          <a:noFill/>
          <a:ln>
            <a:noFill/>
          </a:ln>
        </p:spPr>
      </p:pic>
      <p:pic>
        <p:nvPicPr>
          <p:cNvPr id="592" name="Google Shape;592;g2cf0b34e263_4_9">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flipH="1">
            <a:off x="868974" y="3323174"/>
            <a:ext cx="426926" cy="426926"/>
          </a:xfrm>
          <a:prstGeom prst="rect">
            <a:avLst/>
          </a:prstGeom>
          <a:noFill/>
          <a:ln>
            <a:noFill/>
          </a:ln>
        </p:spPr>
      </p:pic>
      <p:pic>
        <p:nvPicPr>
          <p:cNvPr id="593" name="Google Shape;593;g2cf0b34e263_4_9">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flipH="1">
            <a:off x="442050" y="2984625"/>
            <a:ext cx="211950" cy="211950"/>
          </a:xfrm>
          <a:prstGeom prst="rect">
            <a:avLst/>
          </a:prstGeom>
          <a:noFill/>
          <a:ln>
            <a:noFill/>
          </a:ln>
        </p:spPr>
      </p:pic>
      <p:pic>
        <p:nvPicPr>
          <p:cNvPr id="594" name="Google Shape;594;g2cf0b34e263_4_9">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flipH="1">
            <a:off x="653999" y="1765424"/>
            <a:ext cx="426926" cy="426926"/>
          </a:xfrm>
          <a:prstGeom prst="rect">
            <a:avLst/>
          </a:prstGeom>
          <a:noFill/>
          <a:ln>
            <a:noFill/>
          </a:ln>
        </p:spPr>
      </p:pic>
      <p:pic>
        <p:nvPicPr>
          <p:cNvPr id="595" name="Google Shape;595;g2cf0b34e263_4_9">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flipH="1">
            <a:off x="8544474" y="3323174"/>
            <a:ext cx="426926" cy="426926"/>
          </a:xfrm>
          <a:prstGeom prst="rect">
            <a:avLst/>
          </a:prstGeom>
          <a:noFill/>
          <a:ln>
            <a:noFill/>
          </a:ln>
        </p:spPr>
      </p:pic>
      <p:pic>
        <p:nvPicPr>
          <p:cNvPr id="596" name="Google Shape;596;g2cf0b34e263_4_9">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flipH="1">
            <a:off x="6255548" y="1842675"/>
            <a:ext cx="272426" cy="2724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g2e2a808f0d3_0_108" descr="QR Code to updated Trauma Learning Modules on VTSS website - https://qrco.de/bf5hKO">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52400" y="533400"/>
            <a:ext cx="8839200" cy="4972050"/>
          </a:xfrm>
          <a:prstGeom prst="rect">
            <a:avLst/>
          </a:prstGeom>
          <a:noFill/>
          <a:ln>
            <a:noFill/>
          </a:ln>
        </p:spPr>
      </p:pic>
      <p:sp>
        <p:nvSpPr>
          <p:cNvPr id="2" name="TextBox 1">
            <a:extLst>
              <a:ext uri="{FF2B5EF4-FFF2-40B4-BE49-F238E27FC236}">
                <a16:creationId xmlns:a16="http://schemas.microsoft.com/office/drawing/2014/main" id="{58885AE1-AD70-FEE5-E977-198852219B9E}"/>
              </a:ext>
            </a:extLst>
          </p:cNvPr>
          <p:cNvSpPr txBox="1"/>
          <p:nvPr/>
        </p:nvSpPr>
        <p:spPr>
          <a:xfrm>
            <a:off x="1476375" y="5581650"/>
            <a:ext cx="2305049" cy="338554"/>
          </a:xfrm>
          <a:prstGeom prst="rect">
            <a:avLst/>
          </a:prstGeom>
          <a:noFill/>
        </p:spPr>
        <p:txBody>
          <a:bodyPr wrap="square" rtlCol="0">
            <a:spAutoFit/>
          </a:bodyPr>
          <a:lstStyle/>
          <a:p>
            <a:r>
              <a:rPr lang="en-US" sz="1600" dirty="0">
                <a:hlinkClick r:id="rId4"/>
              </a:rPr>
              <a:t>https://qrco.de/bf5hKO</a:t>
            </a:r>
            <a:endParaRPr lang="en-US" sz="16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cf0b34e263_1_24"/>
          <p:cNvSpPr txBox="1"/>
          <p:nvPr/>
        </p:nvSpPr>
        <p:spPr>
          <a:xfrm>
            <a:off x="158850" y="547050"/>
            <a:ext cx="4311000" cy="62337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37150" tIns="91425" rIns="91425" bIns="91425" anchor="t" anchorCtr="0">
            <a:noAutofit/>
          </a:bodyPr>
          <a:lstStyle/>
          <a:p>
            <a:pPr marL="400050" lvl="0" indent="-514350" algn="l" rtl="0">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Atkinson, C. (2024, May 1) Toward wellness: The status of school-based mental health initiatives In Virginia report. Voices for Virginia’s children. </a:t>
            </a:r>
            <a:r>
              <a:rPr lang="en-US" sz="1100" u="sng">
                <a:solidFill>
                  <a:schemeClr val="hlink"/>
                </a:solidFill>
                <a:latin typeface="Calibri"/>
                <a:ea typeface="Calibri"/>
                <a:cs typeface="Calibri"/>
                <a:sym typeface="Calibri"/>
                <a:hlinkClick r:id="rId3"/>
              </a:rPr>
              <a:t>https://vakids.org/our-news/blog/toward-wellness-the-status-of-school-based-mental-health-initiatives-in-virginia-report</a:t>
            </a:r>
            <a:endParaRPr sz="1100">
              <a:solidFill>
                <a:schemeClr val="dk1"/>
              </a:solidFill>
              <a:latin typeface="Calibri"/>
              <a:ea typeface="Calibri"/>
              <a:cs typeface="Calibri"/>
              <a:sym typeface="Calibri"/>
            </a:endParaRPr>
          </a:p>
          <a:p>
            <a:pPr marL="400050" lvl="0" indent="-514350" algn="l" rtl="0">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Barrett, S., Eber, L., Persale, K., &amp; Pohlman, K. (n.d.).</a:t>
            </a:r>
            <a:r>
              <a:rPr lang="en-US" sz="1100" i="1">
                <a:solidFill>
                  <a:schemeClr val="dk1"/>
                </a:solidFill>
                <a:latin typeface="Calibri"/>
                <a:ea typeface="Calibri"/>
                <a:cs typeface="Calibri"/>
                <a:sym typeface="Calibri"/>
              </a:rPr>
              <a:t> Fact sheet. Interconnected systems framework 101: An introduction</a:t>
            </a:r>
            <a:r>
              <a:rPr lang="en-US" sz="1100">
                <a:solidFill>
                  <a:schemeClr val="dk1"/>
                </a:solidFill>
                <a:latin typeface="Calibri"/>
                <a:ea typeface="Calibri"/>
                <a:cs typeface="Calibri"/>
                <a:sym typeface="Calibri"/>
              </a:rPr>
              <a:t>. Center on PBIS.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https://www.pbis.org/resource/fact-sheet-interconnected-systems-framework-101-an-introduction</a:t>
            </a:r>
            <a:endParaRPr sz="1100">
              <a:solidFill>
                <a:schemeClr val="dk1"/>
              </a:solidFill>
              <a:latin typeface="Calibri"/>
              <a:ea typeface="Calibri"/>
              <a:cs typeface="Calibri"/>
              <a:sym typeface="Calibri"/>
            </a:endParaRPr>
          </a:p>
          <a:p>
            <a:pPr marL="400050" lvl="0" indent="-514350" algn="l" rtl="0">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Barrett, S., Yanek, K., (2023, November 28-29). </a:t>
            </a:r>
            <a:r>
              <a:rPr lang="en-US" sz="1100" i="1">
                <a:solidFill>
                  <a:schemeClr val="dk1"/>
                </a:solidFill>
                <a:latin typeface="Calibri"/>
                <a:ea typeface="Calibri"/>
                <a:cs typeface="Calibri"/>
                <a:sym typeface="Calibri"/>
              </a:rPr>
              <a:t>Aligning mental health within a mtss framework: Coaching for impact </a:t>
            </a:r>
            <a:r>
              <a:rPr lang="en-US" sz="1100">
                <a:solidFill>
                  <a:schemeClr val="dk1"/>
                </a:solidFill>
                <a:latin typeface="Calibri"/>
                <a:ea typeface="Calibri"/>
                <a:cs typeface="Calibri"/>
                <a:sym typeface="Calibri"/>
              </a:rPr>
              <a:t>[PowerPoint presentation]. VTSS State Coaching Event, Glen Allen, VA.</a:t>
            </a:r>
            <a:endParaRPr sz="1100">
              <a:solidFill>
                <a:schemeClr val="dk1"/>
              </a:solidFill>
              <a:latin typeface="Calibri"/>
              <a:ea typeface="Calibri"/>
              <a:cs typeface="Calibri"/>
              <a:sym typeface="Calibri"/>
            </a:endParaRPr>
          </a:p>
          <a:p>
            <a:pPr marL="400050" lvl="0" indent="-514350" algn="l" rtl="0">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Bruhn, A., Bardhoshi, G. (2023, December 5-7). </a:t>
            </a:r>
            <a:r>
              <a:rPr lang="en-US" sz="1100" i="1">
                <a:solidFill>
                  <a:schemeClr val="dk1"/>
                </a:solidFill>
                <a:latin typeface="Calibri"/>
                <a:ea typeface="Calibri"/>
                <a:cs typeface="Calibri"/>
                <a:sym typeface="Calibri"/>
              </a:rPr>
              <a:t>Tier 2 practices to support students with internalizing issues </a:t>
            </a:r>
            <a:r>
              <a:rPr lang="en-US" sz="1100">
                <a:solidFill>
                  <a:schemeClr val="dk1"/>
                </a:solidFill>
                <a:latin typeface="Calibri"/>
                <a:ea typeface="Calibri"/>
                <a:cs typeface="Calibri"/>
                <a:sym typeface="Calibri"/>
              </a:rPr>
              <a:t>[Conference presentation]. 2023 Annual Conference on Advancing School Mental Health, New Orleans, LA, United States. </a:t>
            </a:r>
            <a:r>
              <a:rPr lang="en-US" sz="1100"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https://www.schoolmentalhealth.org</a:t>
            </a:r>
            <a:endParaRPr sz="1100">
              <a:solidFill>
                <a:schemeClr val="dk1"/>
              </a:solidFill>
              <a:latin typeface="Calibri"/>
              <a:ea typeface="Calibri"/>
              <a:cs typeface="Calibri"/>
              <a:sym typeface="Calibri"/>
            </a:endParaRPr>
          </a:p>
          <a:p>
            <a:pPr marL="400050" lvl="0" indent="-514350" algn="l" rtl="0">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Bruhn, A. L., &amp; McDaniel, S. C. (2021). Tier 2: Critical Issues in Systems, Practices, and Data. </a:t>
            </a:r>
            <a:r>
              <a:rPr lang="en-US" sz="1100" i="1">
                <a:solidFill>
                  <a:schemeClr val="dk1"/>
                </a:solidFill>
                <a:latin typeface="Calibri"/>
                <a:ea typeface="Calibri"/>
                <a:cs typeface="Calibri"/>
                <a:sym typeface="Calibri"/>
              </a:rPr>
              <a:t>Journal of Emotional and Behavioral Disorders, 29</a:t>
            </a:r>
            <a:r>
              <a:rPr lang="en-US" sz="1100">
                <a:solidFill>
                  <a:schemeClr val="dk1"/>
                </a:solidFill>
                <a:latin typeface="Calibri"/>
                <a:ea typeface="Calibri"/>
                <a:cs typeface="Calibri"/>
                <a:sym typeface="Calibri"/>
              </a:rPr>
              <a:t>(1), 34–43. </a:t>
            </a:r>
            <a:r>
              <a:rPr lang="en-US" sz="1100" u="sng">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https://doi.org/10.1177/1063426620949859</a:t>
            </a:r>
            <a:endParaRPr sz="1100">
              <a:solidFill>
                <a:schemeClr val="dk1"/>
              </a:solidFill>
              <a:latin typeface="Calibri"/>
              <a:ea typeface="Calibri"/>
              <a:cs typeface="Calibri"/>
              <a:sym typeface="Calibri"/>
            </a:endParaRPr>
          </a:p>
          <a:p>
            <a:pPr marL="400050" lvl="0" indent="-514350" algn="l" rtl="0">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Centers for Disease Control and Prevention. (2023). </a:t>
            </a:r>
            <a:r>
              <a:rPr lang="en-US" sz="1100" i="1">
                <a:solidFill>
                  <a:schemeClr val="dk1"/>
                </a:solidFill>
                <a:latin typeface="Calibri"/>
                <a:ea typeface="Calibri"/>
                <a:cs typeface="Calibri"/>
                <a:sym typeface="Calibri"/>
              </a:rPr>
              <a:t>Promoting mental health and well-being in schools: An action guide for school and district leaders. </a:t>
            </a:r>
            <a:r>
              <a:rPr lang="en-US" sz="11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https://www.cdc.gov/healthyyouth/mental-health-action-guide/pdf/DASH_MH_Action_Guide_508.pdf</a:t>
            </a:r>
            <a:endParaRPr sz="1100">
              <a:solidFill>
                <a:srgbClr val="0563C1"/>
              </a:solidFill>
              <a:latin typeface="Calibri"/>
              <a:ea typeface="Calibri"/>
              <a:cs typeface="Calibri"/>
              <a:sym typeface="Calibri"/>
            </a:endParaRPr>
          </a:p>
          <a:p>
            <a:pPr marL="400050" lvl="0" indent="-514350" algn="l" rtl="0">
              <a:spcBef>
                <a:spcPts val="1000"/>
              </a:spcBef>
              <a:spcAft>
                <a:spcPts val="1000"/>
              </a:spcAft>
              <a:buClr>
                <a:schemeClr val="dk1"/>
              </a:buClr>
              <a:buSzPts val="1100"/>
              <a:buFont typeface="Arial"/>
              <a:buNone/>
            </a:pPr>
            <a:r>
              <a:rPr lang="en-US" sz="1100">
                <a:solidFill>
                  <a:schemeClr val="dk1"/>
                </a:solidFill>
                <a:latin typeface="Calibri"/>
                <a:ea typeface="Calibri"/>
                <a:cs typeface="Calibri"/>
                <a:sym typeface="Calibri"/>
              </a:rPr>
              <a:t>Cunningham, J. M. &amp; Suldo, S. M. (2014). Accuracy of teachers in identifying elementary school students who report at-risk levels of anxiety and depression.</a:t>
            </a:r>
            <a:r>
              <a:rPr lang="en-US" sz="1100" i="1">
                <a:solidFill>
                  <a:schemeClr val="dk1"/>
                </a:solidFill>
                <a:latin typeface="Calibri"/>
                <a:ea typeface="Calibri"/>
                <a:cs typeface="Calibri"/>
                <a:sym typeface="Calibri"/>
              </a:rPr>
              <a:t> School Mental Health, 6</a:t>
            </a:r>
            <a:r>
              <a:rPr lang="en-US" sz="1100">
                <a:solidFill>
                  <a:schemeClr val="dk1"/>
                </a:solidFill>
                <a:latin typeface="Calibri"/>
                <a:ea typeface="Calibri"/>
                <a:cs typeface="Calibri"/>
                <a:sym typeface="Calibri"/>
              </a:rPr>
              <a:t>, 237–250. </a:t>
            </a:r>
            <a:r>
              <a:rPr lang="en-US" sz="1100" u="sng">
                <a:solidFill>
                  <a:schemeClr val="hlink"/>
                </a:solidFill>
                <a:latin typeface="Calibri"/>
                <a:ea typeface="Calibri"/>
                <a:cs typeface="Calibri"/>
                <a:sym typeface="Calibri"/>
                <a:hlinkClick r:id="rId8"/>
              </a:rPr>
              <a:t>https://doi.org/10.1007/s12310-014-9125-9</a:t>
            </a:r>
            <a:r>
              <a:rPr lang="en-US"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607" name="Google Shape;607;g2cf0b34e263_1_24"/>
          <p:cNvSpPr txBox="1"/>
          <p:nvPr/>
        </p:nvSpPr>
        <p:spPr>
          <a:xfrm>
            <a:off x="4572000" y="547050"/>
            <a:ext cx="4418700" cy="62337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37150" tIns="91425" rIns="91425" bIns="91425" anchor="t" anchorCtr="0">
            <a:noAutofit/>
          </a:bodyPr>
          <a:lstStyle/>
          <a:p>
            <a:pPr marL="400050" lvl="0" indent="-514350" algn="l" rtl="0">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Fiat, A. E., Cook, C. R., Zhang, Y., Renshaw, T.L., DeCano, P., &amp; Merrick, J.S. (2017). Mentoring to promote courage and confidence among elementary school students with internalizing problems: A single-case design study pilot. </a:t>
            </a:r>
            <a:r>
              <a:rPr lang="en-US" sz="1100" i="1">
                <a:solidFill>
                  <a:schemeClr val="dk1"/>
                </a:solidFill>
                <a:latin typeface="Calibri"/>
                <a:ea typeface="Calibri"/>
                <a:cs typeface="Calibri"/>
                <a:sym typeface="Calibri"/>
              </a:rPr>
              <a:t>Journal of Applied School Psychology, 33</a:t>
            </a:r>
            <a:r>
              <a:rPr lang="en-US" sz="1100">
                <a:solidFill>
                  <a:schemeClr val="dk1"/>
                </a:solidFill>
                <a:latin typeface="Calibri"/>
                <a:ea typeface="Calibri"/>
                <a:cs typeface="Calibri"/>
                <a:sym typeface="Calibri"/>
              </a:rPr>
              <a:t>(4), 261–287, DOI: 10.1080/15377903.2017.1292975  </a:t>
            </a:r>
            <a:endParaRPr sz="1100">
              <a:solidFill>
                <a:schemeClr val="dk1"/>
              </a:solidFill>
              <a:latin typeface="Calibri"/>
              <a:ea typeface="Calibri"/>
              <a:cs typeface="Calibri"/>
              <a:sym typeface="Calibri"/>
            </a:endParaRPr>
          </a:p>
          <a:p>
            <a:pPr marL="400050" lvl="0" indent="-514350" algn="l" rtl="0">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Guo, Y., Rousseau, J., Renno, P., Kehoe, P., Daviss, M., Flores, S., Saunders, K., Phillips, S., Chin, M., &amp; Evangelista, L.S. (2017). Feasibility of an emotional health curriculum for elementary school students in an underserved Hispanic community. </a:t>
            </a:r>
            <a:r>
              <a:rPr lang="en-US" sz="1100" i="1">
                <a:solidFill>
                  <a:schemeClr val="dk1"/>
                </a:solidFill>
                <a:latin typeface="Calibri"/>
                <a:ea typeface="Calibri"/>
                <a:cs typeface="Calibri"/>
                <a:sym typeface="Calibri"/>
              </a:rPr>
              <a:t>Journal of Child Adolescent Psychiatric Nursing</a:t>
            </a:r>
            <a:r>
              <a:rPr lang="en-US" sz="1100">
                <a:solidFill>
                  <a:schemeClr val="dk1"/>
                </a:solidFill>
                <a:latin typeface="Calibri"/>
                <a:ea typeface="Calibri"/>
                <a:cs typeface="Calibri"/>
                <a:sym typeface="Calibri"/>
              </a:rPr>
              <a:t>, </a:t>
            </a:r>
            <a:r>
              <a:rPr lang="en-US" sz="1100" i="1">
                <a:solidFill>
                  <a:schemeClr val="dk1"/>
                </a:solidFill>
                <a:latin typeface="Calibri"/>
                <a:ea typeface="Calibri"/>
                <a:cs typeface="Calibri"/>
                <a:sym typeface="Calibri"/>
              </a:rPr>
              <a:t>30</a:t>
            </a:r>
            <a:r>
              <a:rPr lang="en-US" sz="1100">
                <a:solidFill>
                  <a:schemeClr val="dk1"/>
                </a:solidFill>
                <a:latin typeface="Calibri"/>
                <a:ea typeface="Calibri"/>
                <a:cs typeface="Calibri"/>
                <a:sym typeface="Calibri"/>
              </a:rPr>
              <a:t>, 133–141. DOI: 10.1111/jcap.12185  </a:t>
            </a:r>
            <a:endParaRPr sz="1100">
              <a:solidFill>
                <a:schemeClr val="dk1"/>
              </a:solidFill>
              <a:latin typeface="Calibri"/>
              <a:ea typeface="Calibri"/>
              <a:cs typeface="Calibri"/>
              <a:sym typeface="Calibri"/>
            </a:endParaRPr>
          </a:p>
          <a:p>
            <a:pPr marL="400050" lvl="0" indent="-514350" algn="l" rtl="0">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Hartman, K., Gresham, F. M., &amp; Byrd, S. (2017). Student Internalizing and Externalizing Behavior Screeners: Evidence for Reliability, Validity, and Usability in Elementary Schools. </a:t>
            </a:r>
            <a:r>
              <a:rPr lang="en-US" sz="1100" i="1">
                <a:solidFill>
                  <a:schemeClr val="dk1"/>
                </a:solidFill>
                <a:latin typeface="Calibri"/>
                <a:ea typeface="Calibri"/>
                <a:cs typeface="Calibri"/>
                <a:sym typeface="Calibri"/>
              </a:rPr>
              <a:t>Behavioral Disorders, 42</a:t>
            </a:r>
            <a:r>
              <a:rPr lang="en-US" sz="1100">
                <a:solidFill>
                  <a:schemeClr val="dk1"/>
                </a:solidFill>
                <a:latin typeface="Calibri"/>
                <a:ea typeface="Calibri"/>
                <a:cs typeface="Calibri"/>
                <a:sym typeface="Calibri"/>
              </a:rPr>
              <a:t>(3), 108–118. </a:t>
            </a:r>
            <a:r>
              <a:rPr lang="en-US" sz="1100" u="sng">
                <a:solidFill>
                  <a:schemeClr val="hlink"/>
                </a:solidFill>
                <a:latin typeface="Calibri"/>
                <a:ea typeface="Calibri"/>
                <a:cs typeface="Calibri"/>
                <a:sym typeface="Calibri"/>
                <a:hlinkClick r:id="rId9"/>
              </a:rPr>
              <a:t>https://doi.org/10.1177/0198742916688656</a:t>
            </a:r>
            <a:r>
              <a:rPr lang="en-US"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400050" lvl="0" indent="-514350" algn="l" rtl="0">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He, J., Burstein, M., Schmitz, A., &amp; Merikangas, K. R. (2013). The strengths and difficulties questionnaire (SDQ): The factor structure and scale validation in U.S. adolescents. </a:t>
            </a:r>
            <a:r>
              <a:rPr lang="en-US" sz="1100" i="1">
                <a:solidFill>
                  <a:schemeClr val="dk1"/>
                </a:solidFill>
                <a:latin typeface="Calibri"/>
                <a:ea typeface="Calibri"/>
                <a:cs typeface="Calibri"/>
                <a:sym typeface="Calibri"/>
              </a:rPr>
              <a:t>Journal of Abnormal Child Psychology, 41</a:t>
            </a:r>
            <a:r>
              <a:rPr lang="en-US" sz="1100">
                <a:solidFill>
                  <a:schemeClr val="dk1"/>
                </a:solidFill>
                <a:latin typeface="Calibri"/>
                <a:ea typeface="Calibri"/>
                <a:cs typeface="Calibri"/>
                <a:sym typeface="Calibri"/>
              </a:rPr>
              <a:t>(4), 583–595.</a:t>
            </a:r>
            <a:endParaRPr sz="1100">
              <a:solidFill>
                <a:schemeClr val="dk1"/>
              </a:solidFill>
              <a:latin typeface="Calibri"/>
              <a:ea typeface="Calibri"/>
              <a:cs typeface="Calibri"/>
              <a:sym typeface="Calibri"/>
            </a:endParaRPr>
          </a:p>
          <a:p>
            <a:pPr marL="400050" lvl="0" indent="-514350" algn="l" rtl="0">
              <a:spcBef>
                <a:spcPts val="1000"/>
              </a:spcBef>
              <a:spcAft>
                <a:spcPts val="0"/>
              </a:spcAft>
              <a:buClr>
                <a:schemeClr val="dk1"/>
              </a:buClr>
              <a:buSzPts val="1100"/>
              <a:buFont typeface="Arial"/>
              <a:buNone/>
            </a:pPr>
            <a:r>
              <a:rPr lang="en-US" sz="1100">
                <a:solidFill>
                  <a:schemeClr val="dk1"/>
                </a:solidFill>
                <a:latin typeface="Calibri"/>
                <a:ea typeface="Calibri"/>
                <a:cs typeface="Calibri"/>
                <a:sym typeface="Calibri"/>
              </a:rPr>
              <a:t>Kelchner, V. P., Perleoni, M. K., &amp; Lambie, G. W. (2019). An investigation of change: Elementary students with an individual education program participating in a school‐based mental health counselling intervention. </a:t>
            </a:r>
            <a:r>
              <a:rPr lang="en-US" sz="1100" i="1">
                <a:solidFill>
                  <a:schemeClr val="dk1"/>
                </a:solidFill>
                <a:latin typeface="Calibri"/>
                <a:ea typeface="Calibri"/>
                <a:cs typeface="Calibri"/>
                <a:sym typeface="Calibri"/>
              </a:rPr>
              <a:t>Journal of Research in Special Educational Needs, 19</a:t>
            </a:r>
            <a:r>
              <a:rPr lang="en-US" sz="1100">
                <a:solidFill>
                  <a:schemeClr val="dk1"/>
                </a:solidFill>
                <a:latin typeface="Calibri"/>
                <a:ea typeface="Calibri"/>
                <a:cs typeface="Calibri"/>
                <a:sym typeface="Calibri"/>
              </a:rPr>
              <a:t>(4), 325–333. </a:t>
            </a:r>
            <a:r>
              <a:rPr lang="en-US" sz="1100" u="sng">
                <a:solidFill>
                  <a:schemeClr val="hlink"/>
                </a:solidFill>
                <a:latin typeface="Calibri"/>
                <a:ea typeface="Calibri"/>
                <a:cs typeface="Calibri"/>
                <a:sym typeface="Calibri"/>
                <a:hlinkClick r:id="rId10"/>
              </a:rPr>
              <a:t>https://doi.org/10.1111/1471-3802.1245</a:t>
            </a:r>
            <a:r>
              <a:rPr lang="en-US"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400050" lvl="0" indent="-514350" algn="l" rtl="0">
              <a:spcBef>
                <a:spcPts val="1000"/>
              </a:spcBef>
              <a:spcAft>
                <a:spcPts val="1000"/>
              </a:spcAft>
              <a:buClr>
                <a:schemeClr val="dk1"/>
              </a:buClr>
              <a:buSzPts val="1100"/>
              <a:buFont typeface="Arial"/>
              <a:buNone/>
            </a:pPr>
            <a:r>
              <a:rPr lang="en-US" sz="1100">
                <a:solidFill>
                  <a:schemeClr val="dk1"/>
                </a:solidFill>
                <a:latin typeface="Calibri"/>
                <a:ea typeface="Calibri"/>
                <a:cs typeface="Calibri"/>
                <a:sym typeface="Calibri"/>
              </a:rPr>
              <a:t>Kern, L., Weist, M. D., Mathur, S. R., &amp; Barber, B. R. (2022). Empowering School Staff to Implement Effective School Mental Health Services. </a:t>
            </a:r>
            <a:r>
              <a:rPr lang="en-US" sz="1100" i="1">
                <a:solidFill>
                  <a:schemeClr val="dk1"/>
                </a:solidFill>
                <a:latin typeface="Calibri"/>
                <a:ea typeface="Calibri"/>
                <a:cs typeface="Calibri"/>
                <a:sym typeface="Calibri"/>
              </a:rPr>
              <a:t>Behavioral Disorders Journal of the Council for Children with Behavioral Disorders., 47</a:t>
            </a:r>
            <a:r>
              <a:rPr lang="en-US" sz="1100">
                <a:solidFill>
                  <a:schemeClr val="dk1"/>
                </a:solidFill>
                <a:latin typeface="Calibri"/>
                <a:ea typeface="Calibri"/>
                <a:cs typeface="Calibri"/>
                <a:sym typeface="Calibri"/>
              </a:rPr>
              <a:t>(3), 207–219. </a:t>
            </a:r>
            <a:r>
              <a:rPr lang="en-US" sz="1100" u="sng">
                <a:solidFill>
                  <a:schemeClr val="hlink"/>
                </a:solidFill>
                <a:latin typeface="Calibri"/>
                <a:ea typeface="Calibri"/>
                <a:cs typeface="Calibri"/>
                <a:sym typeface="Calibri"/>
                <a:hlinkClick r:id="rId11"/>
              </a:rPr>
              <a:t>https://doi.org/10.1177/01987429211030860</a:t>
            </a:r>
            <a:endParaRPr sz="1100">
              <a:solidFill>
                <a:schemeClr val="dk1"/>
              </a:solidFill>
              <a:latin typeface="Calibri"/>
              <a:ea typeface="Calibri"/>
              <a:cs typeface="Calibri"/>
              <a:sym typeface="Calibri"/>
            </a:endParaRPr>
          </a:p>
        </p:txBody>
      </p:sp>
      <p:sp>
        <p:nvSpPr>
          <p:cNvPr id="608" name="Google Shape;608;g2cf0b34e263_1_24"/>
          <p:cNvSpPr txBox="1">
            <a:spLocks noGrp="1"/>
          </p:cNvSpPr>
          <p:nvPr>
            <p:ph type="title"/>
          </p:nvPr>
        </p:nvSpPr>
        <p:spPr>
          <a:xfrm>
            <a:off x="398450" y="76200"/>
            <a:ext cx="8229600" cy="451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2400" b="1"/>
              <a:t>References</a:t>
            </a:r>
            <a:endParaRPr sz="24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2d14b48c6bd_0_5"/>
          <p:cNvSpPr txBox="1"/>
          <p:nvPr/>
        </p:nvSpPr>
        <p:spPr>
          <a:xfrm>
            <a:off x="158850" y="724200"/>
            <a:ext cx="4305300" cy="6037200"/>
          </a:xfrm>
          <a:prstGeom prst="rect">
            <a:avLst/>
          </a:prstGeom>
          <a:solidFill>
            <a:schemeClr val="lt2"/>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37150" tIns="91425" rIns="91425" bIns="91425" anchor="t" anchorCtr="0">
            <a:noAutofit/>
          </a:bodyPr>
          <a:lstStyle/>
          <a:p>
            <a:pPr marL="400050" lvl="0" indent="-514350" algn="l" rtl="0">
              <a:spcBef>
                <a:spcPts val="0"/>
              </a:spcBef>
              <a:spcAft>
                <a:spcPts val="0"/>
              </a:spcAft>
              <a:buNone/>
            </a:pPr>
            <a:r>
              <a:rPr lang="en-US" sz="1200">
                <a:solidFill>
                  <a:schemeClr val="dk1"/>
                </a:solidFill>
                <a:latin typeface="Calibri"/>
                <a:ea typeface="Calibri"/>
                <a:cs typeface="Calibri"/>
                <a:sym typeface="Calibri"/>
              </a:rPr>
              <a:t>Lambros, K., Kraemer, B., Wager, J. D., Culver, S., Angulo, A., &amp; Saragosa, M. (2016). Students with dual diagnosis: Can school-based mental health services play a role?</a:t>
            </a:r>
            <a:r>
              <a:rPr lang="en-US" sz="1200" i="1">
                <a:solidFill>
                  <a:schemeClr val="dk1"/>
                </a:solidFill>
                <a:latin typeface="Calibri"/>
                <a:ea typeface="Calibri"/>
                <a:cs typeface="Calibri"/>
                <a:sym typeface="Calibri"/>
              </a:rPr>
              <a:t> Journal of Mental Health Research in Intellectual Disabilities, 9</a:t>
            </a:r>
            <a:r>
              <a:rPr lang="en-US" sz="1200">
                <a:solidFill>
                  <a:schemeClr val="dk1"/>
                </a:solidFill>
                <a:latin typeface="Calibri"/>
                <a:ea typeface="Calibri"/>
                <a:cs typeface="Calibri"/>
                <a:sym typeface="Calibri"/>
              </a:rPr>
              <a:t>(1–2), 3–23.</a:t>
            </a:r>
            <a:endParaRPr sz="1200">
              <a:solidFill>
                <a:schemeClr val="dk1"/>
              </a:solidFill>
              <a:latin typeface="Calibri"/>
              <a:ea typeface="Calibri"/>
              <a:cs typeface="Calibri"/>
              <a:sym typeface="Calibri"/>
            </a:endParaRPr>
          </a:p>
          <a:p>
            <a:pPr marL="400050" lvl="0" indent="-514350" algn="l" rtl="0">
              <a:spcBef>
                <a:spcPts val="1000"/>
              </a:spcBef>
              <a:spcAft>
                <a:spcPts val="0"/>
              </a:spcAft>
              <a:buNone/>
            </a:pPr>
            <a:r>
              <a:rPr lang="en-US" sz="1200">
                <a:solidFill>
                  <a:schemeClr val="dk1"/>
                </a:solidFill>
                <a:latin typeface="Calibri"/>
                <a:ea typeface="Calibri"/>
                <a:cs typeface="Calibri"/>
                <a:sym typeface="Calibri"/>
              </a:rPr>
              <a:t>Liu J, Chen X, Lewis G. (2011). Childhood internalizing behaviour: analysis and implications.  </a:t>
            </a:r>
            <a:r>
              <a:rPr lang="en-US" sz="1200" i="1">
                <a:solidFill>
                  <a:schemeClr val="dk1"/>
                </a:solidFill>
                <a:latin typeface="Calibri"/>
                <a:ea typeface="Calibri"/>
                <a:cs typeface="Calibri"/>
                <a:sym typeface="Calibri"/>
              </a:rPr>
              <a:t>Journal of Psychiatric and Mental Health Nursing 18</a:t>
            </a:r>
            <a:r>
              <a:rPr lang="en-US" sz="1200">
                <a:solidFill>
                  <a:schemeClr val="dk1"/>
                </a:solidFill>
                <a:latin typeface="Calibri"/>
                <a:ea typeface="Calibri"/>
                <a:cs typeface="Calibri"/>
                <a:sym typeface="Calibri"/>
              </a:rPr>
              <a:t>(10):884–94. d</a:t>
            </a:r>
            <a:endParaRPr sz="1200">
              <a:solidFill>
                <a:schemeClr val="dk1"/>
              </a:solidFill>
              <a:latin typeface="Calibri"/>
              <a:ea typeface="Calibri"/>
              <a:cs typeface="Calibri"/>
              <a:sym typeface="Calibri"/>
            </a:endParaRPr>
          </a:p>
          <a:p>
            <a:pPr marL="400050" lvl="0" indent="-514350" algn="l" rtl="0">
              <a:spcBef>
                <a:spcPts val="1000"/>
              </a:spcBef>
              <a:spcAft>
                <a:spcPts val="0"/>
              </a:spcAft>
              <a:buNone/>
            </a:pPr>
            <a:r>
              <a:rPr lang="en-US" sz="1200">
                <a:solidFill>
                  <a:schemeClr val="dk1"/>
                </a:solidFill>
                <a:latin typeface="Calibri"/>
                <a:ea typeface="Calibri"/>
                <a:cs typeface="Calibri"/>
                <a:sym typeface="Calibri"/>
              </a:rPr>
              <a:t>McDaniel, S., Bruhn, A., Estrapala, S. (2024). </a:t>
            </a:r>
            <a:r>
              <a:rPr lang="en-US" sz="1200" i="1">
                <a:solidFill>
                  <a:schemeClr val="dk1"/>
                </a:solidFill>
                <a:latin typeface="Calibri"/>
                <a:ea typeface="Calibri"/>
                <a:cs typeface="Calibri"/>
                <a:sym typeface="Calibri"/>
              </a:rPr>
              <a:t>Social, emotional, and behavioral supports in schools: Linking assessment to tier 2 interventions</a:t>
            </a:r>
            <a:r>
              <a:rPr lang="en-US" sz="1200">
                <a:solidFill>
                  <a:schemeClr val="dk1"/>
                </a:solidFill>
                <a:latin typeface="Calibri"/>
                <a:ea typeface="Calibri"/>
                <a:cs typeface="Calibri"/>
                <a:sym typeface="Calibri"/>
              </a:rPr>
              <a:t>. Guilford Press.</a:t>
            </a:r>
            <a:endParaRPr sz="1200">
              <a:solidFill>
                <a:schemeClr val="dk1"/>
              </a:solidFill>
              <a:latin typeface="Calibri"/>
              <a:ea typeface="Calibri"/>
              <a:cs typeface="Calibri"/>
              <a:sym typeface="Calibri"/>
            </a:endParaRPr>
          </a:p>
          <a:p>
            <a:pPr marL="400050" lvl="0" indent="-514350" algn="l" rtl="0">
              <a:spcBef>
                <a:spcPts val="1000"/>
              </a:spcBef>
              <a:spcAft>
                <a:spcPts val="0"/>
              </a:spcAft>
              <a:buNone/>
            </a:pPr>
            <a:r>
              <a:rPr lang="en-US" sz="1200">
                <a:solidFill>
                  <a:schemeClr val="dk1"/>
                </a:solidFill>
                <a:latin typeface="Calibri"/>
                <a:ea typeface="Calibri"/>
                <a:cs typeface="Calibri"/>
                <a:sym typeface="Calibri"/>
              </a:rPr>
              <a:t>Mental Health Literacy (n.d.). </a:t>
            </a:r>
            <a:r>
              <a:rPr lang="en-US" sz="1200" i="1">
                <a:solidFill>
                  <a:schemeClr val="dk1"/>
                </a:solidFill>
                <a:latin typeface="Calibri"/>
                <a:ea typeface="Calibri"/>
                <a:cs typeface="Calibri"/>
                <a:sym typeface="Calibri"/>
              </a:rPr>
              <a:t>Educators</a:t>
            </a:r>
            <a:r>
              <a:rPr lang="en-US" sz="1200">
                <a:solidFill>
                  <a:schemeClr val="dk1"/>
                </a:solidFill>
                <a:latin typeface="Calibri"/>
                <a:ea typeface="Calibri"/>
                <a:cs typeface="Calibri"/>
                <a:sym typeface="Calibri"/>
              </a:rPr>
              <a:t>. Mental health literacy. </a:t>
            </a:r>
            <a:r>
              <a:rPr lang="en-US" sz="12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http://mentalhealthliteracy.org/educators</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400050" lvl="0" indent="-514350" algn="l" rtl="0">
              <a:spcBef>
                <a:spcPts val="1000"/>
              </a:spcBef>
              <a:spcAft>
                <a:spcPts val="0"/>
              </a:spcAft>
              <a:buNone/>
            </a:pPr>
            <a:r>
              <a:rPr lang="en-US" sz="1200">
                <a:solidFill>
                  <a:schemeClr val="dk1"/>
                </a:solidFill>
                <a:latin typeface="Calibri"/>
                <a:ea typeface="Calibri"/>
                <a:cs typeface="Calibri"/>
                <a:sym typeface="Calibri"/>
              </a:rPr>
              <a:t>Office of the U.S. Surgeon General. (2023). </a:t>
            </a:r>
            <a:r>
              <a:rPr lang="en-US" sz="1200" i="1">
                <a:solidFill>
                  <a:schemeClr val="dk1"/>
                </a:solidFill>
                <a:latin typeface="Calibri"/>
                <a:ea typeface="Calibri"/>
                <a:cs typeface="Calibri"/>
                <a:sym typeface="Calibri"/>
              </a:rPr>
              <a:t>Our epidemic of loneliness and isolation: The U.S. surgeon general’s advisory on the healing effects of social connection and community </a:t>
            </a:r>
            <a:r>
              <a:rPr lang="en-US" sz="1200">
                <a:solidFill>
                  <a:schemeClr val="dk1"/>
                </a:solidFill>
                <a:latin typeface="Calibri"/>
                <a:ea typeface="Calibri"/>
                <a:cs typeface="Calibri"/>
                <a:sym typeface="Calibri"/>
              </a:rPr>
              <a:t>(Surgeon General’s Advisory)</a:t>
            </a:r>
            <a:r>
              <a:rPr lang="en-US" sz="1200" i="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U.S. Department of Health and Human Services., United States Public Health Service. </a:t>
            </a:r>
            <a:r>
              <a:rPr lang="en-US" sz="1200"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https://www.hhs.gov/sites/default/files/surgeon-general-social-connection-advisory.pdf</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400050" lvl="0" indent="-514350" algn="l" rtl="0">
              <a:spcBef>
                <a:spcPts val="100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Santiago, C. D., Raviv, T., Ros, A. M., Brewer, S. K., Distel, L. M. L., Torres, S. A., Fuller, A. K., Lewis, K. M., Coyne, C. A., Cicchetti, C., &amp; Langley, A. K. (2018). Implementing the Bounce Back trauma intervention in urban elementary schools: A real-world replication trial. </a:t>
            </a:r>
            <a:r>
              <a:rPr lang="en-US" sz="1200" i="1">
                <a:solidFill>
                  <a:schemeClr val="dk1"/>
                </a:solidFill>
                <a:latin typeface="Calibri"/>
                <a:ea typeface="Calibri"/>
                <a:cs typeface="Calibri"/>
                <a:sym typeface="Calibri"/>
              </a:rPr>
              <a:t>School Psychology Quarterly, 33</a:t>
            </a:r>
            <a:r>
              <a:rPr lang="en-US" sz="1200">
                <a:solidFill>
                  <a:schemeClr val="dk1"/>
                </a:solidFill>
                <a:latin typeface="Calibri"/>
                <a:ea typeface="Calibri"/>
                <a:cs typeface="Calibri"/>
                <a:sym typeface="Calibri"/>
              </a:rPr>
              <a:t>(1), 1–9. </a:t>
            </a:r>
            <a:r>
              <a:rPr lang="en-US" sz="1200"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https://doi.org/10.1037/spq0000229</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400050" lvl="0" indent="-514350" algn="l" rtl="0">
              <a:spcBef>
                <a:spcPts val="1000"/>
              </a:spcBef>
              <a:spcAft>
                <a:spcPts val="1000"/>
              </a:spcAft>
              <a:buNone/>
            </a:pPr>
            <a:endParaRPr sz="1200">
              <a:solidFill>
                <a:schemeClr val="dk1"/>
              </a:solidFill>
              <a:latin typeface="Calibri"/>
              <a:ea typeface="Calibri"/>
              <a:cs typeface="Calibri"/>
              <a:sym typeface="Calibri"/>
            </a:endParaRPr>
          </a:p>
        </p:txBody>
      </p:sp>
      <p:sp>
        <p:nvSpPr>
          <p:cNvPr id="614" name="Google Shape;614;g2d14b48c6bd_0_5"/>
          <p:cNvSpPr txBox="1"/>
          <p:nvPr/>
        </p:nvSpPr>
        <p:spPr>
          <a:xfrm>
            <a:off x="4679850" y="724200"/>
            <a:ext cx="4305300" cy="26385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37150" tIns="91425" rIns="91425" bIns="91425" anchor="t" anchorCtr="0">
            <a:noAutofit/>
          </a:bodyPr>
          <a:lstStyle/>
          <a:p>
            <a:pPr marL="400050" lvl="0" indent="-514350" algn="l" rtl="0">
              <a:spcBef>
                <a:spcPts val="0"/>
              </a:spcBef>
              <a:spcAft>
                <a:spcPts val="0"/>
              </a:spcAft>
              <a:buNone/>
            </a:pPr>
            <a:r>
              <a:rPr lang="en-US" sz="1200">
                <a:solidFill>
                  <a:schemeClr val="dk1"/>
                </a:solidFill>
                <a:latin typeface="Calibri"/>
                <a:ea typeface="Calibri"/>
                <a:cs typeface="Calibri"/>
                <a:sym typeface="Calibri"/>
              </a:rPr>
              <a:t>Schmitz, K., Phu, J., Barrett, S. (2022, August 4-5). From co-located to integrated: Partnering with community mental health organizations within an interconnected systems framework [Conference Presentation]. 2022 MTSS Integrated Systems Conference. </a:t>
            </a:r>
            <a:r>
              <a:rPr lang="en-US" sz="1200" u="sng">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https://www.wasa-oly.org</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400050" lvl="0" indent="-514350" algn="l" rtl="0">
              <a:spcBef>
                <a:spcPts val="1000"/>
              </a:spcBef>
              <a:spcAft>
                <a:spcPts val="0"/>
              </a:spcAft>
              <a:buNone/>
            </a:pPr>
            <a:r>
              <a:rPr lang="en-US" sz="1200">
                <a:solidFill>
                  <a:schemeClr val="dk1"/>
                </a:solidFill>
                <a:latin typeface="Calibri"/>
                <a:ea typeface="Calibri"/>
                <a:cs typeface="Calibri"/>
                <a:sym typeface="Calibri"/>
              </a:rPr>
              <a:t>Weist, M.D., Eber, L., Horner, R., Splett, J., Putnam, R., Barrett, S., Perales, K., Fairchild, A.J., &amp; Hoover, S. (2018). Improving multitiered systems of support for students with “Internalizing” emotional/behavioral problems. </a:t>
            </a:r>
            <a:r>
              <a:rPr lang="en-US" sz="1200" i="1">
                <a:solidFill>
                  <a:schemeClr val="dk1"/>
                </a:solidFill>
                <a:latin typeface="Calibri"/>
                <a:ea typeface="Calibri"/>
                <a:cs typeface="Calibri"/>
                <a:sym typeface="Calibri"/>
              </a:rPr>
              <a:t>Journal of Positive Behavior Interventions, 20</a:t>
            </a:r>
            <a:r>
              <a:rPr lang="en-US" sz="1200">
                <a:solidFill>
                  <a:schemeClr val="dk1"/>
                </a:solidFill>
                <a:latin typeface="Calibri"/>
                <a:ea typeface="Calibri"/>
                <a:cs typeface="Calibri"/>
                <a:sym typeface="Calibri"/>
              </a:rPr>
              <a:t>(3), 172–184. </a:t>
            </a:r>
            <a:r>
              <a:rPr lang="en-US" sz="12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https://doi.org/10.1177/1098300717753832</a:t>
            </a:r>
            <a:endParaRPr sz="1200">
              <a:solidFill>
                <a:srgbClr val="0563C1"/>
              </a:solidFill>
              <a:latin typeface="Calibri"/>
              <a:ea typeface="Calibri"/>
              <a:cs typeface="Calibri"/>
              <a:sym typeface="Calibri"/>
            </a:endParaRPr>
          </a:p>
          <a:p>
            <a:pPr marL="0" lvl="0" indent="0" algn="l" rtl="0">
              <a:lnSpc>
                <a:spcPct val="115000"/>
              </a:lnSpc>
              <a:spcBef>
                <a:spcPts val="1000"/>
              </a:spcBef>
              <a:spcAft>
                <a:spcPts val="0"/>
              </a:spcAft>
              <a:buNone/>
            </a:pPr>
            <a:endParaRPr sz="1200">
              <a:solidFill>
                <a:schemeClr val="dk1"/>
              </a:solidFill>
              <a:latin typeface="Calibri"/>
              <a:ea typeface="Calibri"/>
              <a:cs typeface="Calibri"/>
              <a:sym typeface="Calibri"/>
            </a:endParaRPr>
          </a:p>
          <a:p>
            <a:pPr marL="400050" lvl="0" indent="-514350" algn="l" rtl="0">
              <a:spcBef>
                <a:spcPts val="1000"/>
              </a:spcBef>
              <a:spcAft>
                <a:spcPts val="0"/>
              </a:spcAft>
              <a:buNone/>
            </a:pPr>
            <a:endParaRPr sz="1200">
              <a:solidFill>
                <a:schemeClr val="dk1"/>
              </a:solidFill>
              <a:latin typeface="Calibri"/>
              <a:ea typeface="Calibri"/>
              <a:cs typeface="Calibri"/>
              <a:sym typeface="Calibri"/>
            </a:endParaRPr>
          </a:p>
          <a:p>
            <a:pPr marL="400050" lvl="0" indent="-514350" algn="l" rtl="0">
              <a:spcBef>
                <a:spcPts val="1000"/>
              </a:spcBef>
              <a:spcAft>
                <a:spcPts val="1000"/>
              </a:spcAft>
              <a:buNone/>
            </a:pPr>
            <a:endParaRPr sz="1200">
              <a:solidFill>
                <a:schemeClr val="dk1"/>
              </a:solidFill>
              <a:latin typeface="Calibri"/>
              <a:ea typeface="Calibri"/>
              <a:cs typeface="Calibri"/>
              <a:sym typeface="Calibri"/>
            </a:endParaRPr>
          </a:p>
        </p:txBody>
      </p:sp>
      <p:sp>
        <p:nvSpPr>
          <p:cNvPr id="615" name="Google Shape;615;g2d14b48c6bd_0_5"/>
          <p:cNvSpPr txBox="1">
            <a:spLocks noGrp="1"/>
          </p:cNvSpPr>
          <p:nvPr>
            <p:ph type="title"/>
          </p:nvPr>
        </p:nvSpPr>
        <p:spPr>
          <a:xfrm>
            <a:off x="298350" y="0"/>
            <a:ext cx="8686800" cy="664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2400" b="1"/>
              <a:t>References</a:t>
            </a:r>
            <a:endParaRPr sz="2400" b="1"/>
          </a:p>
        </p:txBody>
      </p:sp>
      <p:pic>
        <p:nvPicPr>
          <p:cNvPr id="616" name="Google Shape;616;g2d14b48c6bd_0_5" descr="QR code for link to shared resources folder - https://t.ly/l7ret"/>
          <p:cNvPicPr preferRelativeResize="0"/>
          <p:nvPr/>
        </p:nvPicPr>
        <p:blipFill>
          <a:blip r:embed="rId8">
            <a:alphaModFix/>
          </a:blip>
          <a:stretch>
            <a:fillRect/>
          </a:stretch>
        </p:blipFill>
        <p:spPr>
          <a:xfrm>
            <a:off x="5827925" y="3422700"/>
            <a:ext cx="1891475" cy="1891475"/>
          </a:xfrm>
          <a:prstGeom prst="rect">
            <a:avLst/>
          </a:prstGeom>
          <a:noFill/>
          <a:ln>
            <a:noFill/>
          </a:ln>
        </p:spPr>
      </p:pic>
      <p:sp>
        <p:nvSpPr>
          <p:cNvPr id="617" name="Google Shape;617;g2d14b48c6bd_0_5"/>
          <p:cNvSpPr txBox="1"/>
          <p:nvPr/>
        </p:nvSpPr>
        <p:spPr>
          <a:xfrm>
            <a:off x="5854462" y="5126375"/>
            <a:ext cx="1838400" cy="495600"/>
          </a:xfrm>
          <a:prstGeom prst="rect">
            <a:avLst/>
          </a:prstGeom>
          <a:solidFill>
            <a:srgbClr val="212529"/>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1100" b="1" dirty="0">
                <a:solidFill>
                  <a:schemeClr val="lt1"/>
                </a:solidFill>
                <a:latin typeface="Calibri"/>
                <a:ea typeface="Calibri"/>
                <a:cs typeface="Calibri"/>
                <a:sym typeface="Calibri"/>
              </a:rPr>
              <a:t>Scan me for link</a:t>
            </a:r>
            <a:endParaRPr sz="1100" b="1" dirty="0">
              <a:solidFill>
                <a:schemeClr val="lt1"/>
              </a:solidFill>
              <a:latin typeface="Calibri"/>
              <a:ea typeface="Calibri"/>
              <a:cs typeface="Calibri"/>
              <a:sym typeface="Calibri"/>
            </a:endParaRPr>
          </a:p>
          <a:p>
            <a:pPr marL="0" lvl="0" indent="0" algn="ctr" rtl="0">
              <a:spcBef>
                <a:spcPts val="0"/>
              </a:spcBef>
              <a:spcAft>
                <a:spcPts val="0"/>
              </a:spcAft>
              <a:buNone/>
            </a:pPr>
            <a:r>
              <a:rPr lang="en-US" sz="1100" b="1" dirty="0">
                <a:solidFill>
                  <a:schemeClr val="lt1"/>
                </a:solidFill>
                <a:latin typeface="Calibri"/>
                <a:ea typeface="Calibri"/>
                <a:cs typeface="Calibri"/>
                <a:sym typeface="Calibri"/>
              </a:rPr>
              <a:t> to additional resources</a:t>
            </a:r>
            <a:endParaRPr sz="1100" b="1"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B19A3368-A3F9-0B55-423F-B6517AA612BD}"/>
              </a:ext>
            </a:extLst>
          </p:cNvPr>
          <p:cNvSpPr txBox="1"/>
          <p:nvPr/>
        </p:nvSpPr>
        <p:spPr>
          <a:xfrm>
            <a:off x="5572125" y="5621975"/>
            <a:ext cx="2305050" cy="307777"/>
          </a:xfrm>
          <a:prstGeom prst="rect">
            <a:avLst/>
          </a:prstGeom>
          <a:noFill/>
        </p:spPr>
        <p:txBody>
          <a:bodyPr wrap="square" rtlCol="0">
            <a:spAutoFit/>
          </a:bodyPr>
          <a:lstStyle/>
          <a:p>
            <a:pPr algn="ctr"/>
            <a:r>
              <a:rPr lang="en-US" b="0" i="0" dirty="0">
                <a:solidFill>
                  <a:srgbClr val="333333"/>
                </a:solidFill>
                <a:effectLst/>
                <a:highlight>
                  <a:srgbClr val="FFFFFF"/>
                </a:highlight>
                <a:latin typeface="Ubuntu" panose="020F0502020204030204" pitchFamily="34" charset="0"/>
                <a:hlinkClick r:id="rId9"/>
              </a:rPr>
              <a:t>https://t.ly/l7ret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3"/>
          <p:cNvSpPr txBox="1">
            <a:spLocks noGrp="1"/>
          </p:cNvSpPr>
          <p:nvPr>
            <p:ph type="body" idx="1"/>
          </p:nvPr>
        </p:nvSpPr>
        <p:spPr>
          <a:xfrm>
            <a:off x="391950" y="1390500"/>
            <a:ext cx="8360100" cy="3581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600">
                <a:solidFill>
                  <a:srgbClr val="212529"/>
                </a:solidFill>
                <a:latin typeface="Verdana"/>
                <a:ea typeface="Verdana"/>
                <a:cs typeface="Verdana"/>
                <a:sym typeface="Verdana"/>
              </a:rPr>
              <a:t>   </a:t>
            </a:r>
            <a:r>
              <a:rPr lang="en-US" sz="2500">
                <a:solidFill>
                  <a:srgbClr val="212529"/>
                </a:solidFill>
                <a:latin typeface="Verdana"/>
                <a:ea typeface="Verdana"/>
                <a:cs typeface="Verdana"/>
                <a:sym typeface="Verdana"/>
              </a:rPr>
              <a:t>  "</a:t>
            </a:r>
            <a:r>
              <a:rPr lang="en-US" sz="2500" i="1">
                <a:solidFill>
                  <a:srgbClr val="212529"/>
                </a:solidFill>
                <a:latin typeface="Verdana"/>
                <a:ea typeface="Verdana"/>
                <a:cs typeface="Verdana"/>
                <a:sym typeface="Verdana"/>
              </a:rPr>
              <a:t>Internalizing behavior</a:t>
            </a:r>
            <a:r>
              <a:rPr lang="en-US" sz="2500">
                <a:solidFill>
                  <a:srgbClr val="212529"/>
                </a:solidFill>
                <a:latin typeface="Verdana"/>
                <a:ea typeface="Verdana"/>
                <a:cs typeface="Verdana"/>
                <a:sym typeface="Verdana"/>
              </a:rPr>
              <a:t>" refers to a child's emotional or psychological state, which is directed inward. It reflects their emotional and psychological well-being and typically includes depressive disorders, anxiety disorders, somatic complaints, and teenage suicide. These behaviors are not outwardly displayed but indicate the child's internal condition </a:t>
            </a:r>
            <a:r>
              <a:rPr lang="en-US" sz="1800">
                <a:solidFill>
                  <a:srgbClr val="212529"/>
                </a:solidFill>
                <a:latin typeface="Verdana"/>
                <a:ea typeface="Verdana"/>
                <a:cs typeface="Verdana"/>
                <a:sym typeface="Verdana"/>
              </a:rPr>
              <a:t>(Liu &amp; Lewis, 2011)</a:t>
            </a:r>
            <a:r>
              <a:rPr lang="en-US" sz="2500">
                <a:solidFill>
                  <a:srgbClr val="212529"/>
                </a:solidFill>
                <a:latin typeface="Verdana"/>
                <a:ea typeface="Verdana"/>
                <a:cs typeface="Verdana"/>
                <a:sym typeface="Verdana"/>
              </a:rPr>
              <a:t>.</a:t>
            </a:r>
            <a:endParaRPr sz="2500">
              <a:solidFill>
                <a:srgbClr val="212529"/>
              </a:solidFill>
              <a:latin typeface="Verdana"/>
              <a:ea typeface="Verdana"/>
              <a:cs typeface="Verdana"/>
              <a:sym typeface="Verdana"/>
            </a:endParaRPr>
          </a:p>
        </p:txBody>
      </p:sp>
      <p:sp>
        <p:nvSpPr>
          <p:cNvPr id="277" name="Google Shape;277;p1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Definition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cf0b34e263_3_8"/>
          <p:cNvSpPr txBox="1">
            <a:spLocks noGrp="1"/>
          </p:cNvSpPr>
          <p:nvPr>
            <p:ph type="title"/>
          </p:nvPr>
        </p:nvSpPr>
        <p:spPr>
          <a:xfrm>
            <a:off x="228600" y="1524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523"/>
              <a:buFont typeface="Arial"/>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Prevalence &amp; Support</a:t>
            </a:r>
            <a:endParaRPr/>
          </a:p>
          <a:p>
            <a:pPr marL="0" lvl="0" indent="0" algn="ctr" rtl="0">
              <a:lnSpc>
                <a:spcPct val="100000"/>
              </a:lnSpc>
              <a:spcBef>
                <a:spcPts val="0"/>
              </a:spcBef>
              <a:spcAft>
                <a:spcPts val="0"/>
              </a:spcAft>
              <a:buClr>
                <a:schemeClr val="dk1"/>
              </a:buClr>
              <a:buSzPts val="1100"/>
              <a:buFont typeface="Arial"/>
              <a:buNone/>
            </a:pPr>
            <a:r>
              <a:rPr lang="en-US" sz="1800"/>
              <a:t>Internalizing disorders are the most </a:t>
            </a:r>
            <a:endParaRPr sz="1800"/>
          </a:p>
          <a:p>
            <a:pPr marL="0" lvl="0" indent="0" algn="ctr" rtl="0">
              <a:lnSpc>
                <a:spcPct val="100000"/>
              </a:lnSpc>
              <a:spcBef>
                <a:spcPts val="0"/>
              </a:spcBef>
              <a:spcAft>
                <a:spcPts val="0"/>
              </a:spcAft>
              <a:buClr>
                <a:schemeClr val="dk1"/>
              </a:buClr>
              <a:buSzPts val="1100"/>
              <a:buFont typeface="Arial"/>
              <a:buNone/>
            </a:pPr>
            <a:r>
              <a:rPr lang="en-US" sz="1800"/>
              <a:t>prevalent chronic illness affecting children</a:t>
            </a:r>
            <a:endParaRPr sz="1800"/>
          </a:p>
        </p:txBody>
      </p:sp>
      <p:grpSp>
        <p:nvGrpSpPr>
          <p:cNvPr id="284" name="Google Shape;284;g2cf0b34e263_3_8">
            <a:extLst>
              <a:ext uri="{C183D7F6-B498-43B3-948B-1728B52AA6E4}">
                <adec:decorative xmlns:adec="http://schemas.microsoft.com/office/drawing/2017/decorative" val="1"/>
              </a:ext>
            </a:extLst>
          </p:cNvPr>
          <p:cNvGrpSpPr/>
          <p:nvPr/>
        </p:nvGrpSpPr>
        <p:grpSpPr>
          <a:xfrm>
            <a:off x="198250" y="1394425"/>
            <a:ext cx="2640300" cy="2570400"/>
            <a:chOff x="198250" y="1394425"/>
            <a:chExt cx="2640300" cy="2570400"/>
          </a:xfrm>
        </p:grpSpPr>
        <p:sp>
          <p:nvSpPr>
            <p:cNvPr id="285" name="Google Shape;285;g2cf0b34e263_3_8"/>
            <p:cNvSpPr/>
            <p:nvPr/>
          </p:nvSpPr>
          <p:spPr>
            <a:xfrm>
              <a:off x="490175" y="1616425"/>
              <a:ext cx="2081700" cy="2126400"/>
            </a:xfrm>
            <a:prstGeom prst="plaque">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86" name="Google Shape;286;g2cf0b34e263_3_8"/>
            <p:cNvSpPr/>
            <p:nvPr/>
          </p:nvSpPr>
          <p:spPr>
            <a:xfrm>
              <a:off x="198250" y="1394425"/>
              <a:ext cx="2640300" cy="2570400"/>
            </a:xfrm>
            <a:prstGeom prst="frame">
              <a:avLst>
                <a:gd name="adj1" fmla="val 12500"/>
              </a:avLst>
            </a:prstGeom>
            <a:gradFill>
              <a:gsLst>
                <a:gs pos="0">
                  <a:srgbClr val="D4E5F5"/>
                </a:gs>
                <a:gs pos="100000">
                  <a:srgbClr val="70A4D5"/>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87" name="Google Shape;287;g2cf0b34e263_3_8"/>
            <p:cNvSpPr txBox="1"/>
            <p:nvPr/>
          </p:nvSpPr>
          <p:spPr>
            <a:xfrm>
              <a:off x="932100" y="1528550"/>
              <a:ext cx="1203300" cy="794400"/>
            </a:xfrm>
            <a:prstGeom prst="rect">
              <a:avLst/>
            </a:prstGeom>
            <a:gradFill>
              <a:gsLst>
                <a:gs pos="0">
                  <a:srgbClr val="F2A36E"/>
                </a:gs>
                <a:gs pos="100000">
                  <a:srgbClr val="C45F1A"/>
                </a:gs>
              </a:gsLst>
              <a:lin ang="5400012" scaled="0"/>
            </a:gradFill>
            <a:ln w="1905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chemeClr val="lt1"/>
                  </a:solidFill>
                  <a:latin typeface="Calibri"/>
                  <a:ea typeface="Calibri"/>
                  <a:cs typeface="Calibri"/>
                  <a:sym typeface="Calibri"/>
                </a:rPr>
                <a:t>7.5</a:t>
              </a:r>
              <a:endParaRPr sz="2000" b="1">
                <a:solidFill>
                  <a:schemeClr val="lt1"/>
                </a:solidFill>
                <a:latin typeface="Calibri"/>
                <a:ea typeface="Calibri"/>
                <a:cs typeface="Calibri"/>
                <a:sym typeface="Calibri"/>
              </a:endParaRPr>
            </a:p>
            <a:p>
              <a:pPr marL="0" lvl="0" indent="0" algn="ctr" rtl="0">
                <a:spcBef>
                  <a:spcPts val="0"/>
                </a:spcBef>
                <a:spcAft>
                  <a:spcPts val="0"/>
                </a:spcAft>
                <a:buNone/>
              </a:pPr>
              <a:r>
                <a:rPr lang="en-US" sz="2000" b="1">
                  <a:solidFill>
                    <a:schemeClr val="lt1"/>
                  </a:solidFill>
                  <a:latin typeface="Calibri"/>
                  <a:ea typeface="Calibri"/>
                  <a:cs typeface="Calibri"/>
                  <a:sym typeface="Calibri"/>
                </a:rPr>
                <a:t>MILLION</a:t>
              </a:r>
              <a:endParaRPr sz="2000" b="1">
                <a:solidFill>
                  <a:schemeClr val="lt1"/>
                </a:solidFill>
                <a:latin typeface="Calibri"/>
                <a:ea typeface="Calibri"/>
                <a:cs typeface="Calibri"/>
                <a:sym typeface="Calibri"/>
              </a:endParaRPr>
            </a:p>
          </p:txBody>
        </p:sp>
        <p:sp>
          <p:nvSpPr>
            <p:cNvPr id="288" name="Google Shape;288;g2cf0b34e263_3_8"/>
            <p:cNvSpPr txBox="1"/>
            <p:nvPr/>
          </p:nvSpPr>
          <p:spPr>
            <a:xfrm>
              <a:off x="571950" y="2259000"/>
              <a:ext cx="1923600" cy="139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1200"/>
                </a:spcAft>
                <a:buNone/>
              </a:pPr>
              <a:r>
                <a:rPr lang="en-US" sz="1900" b="1">
                  <a:solidFill>
                    <a:schemeClr val="accent2"/>
                  </a:solidFill>
                  <a:latin typeface="Calibri"/>
                  <a:ea typeface="Calibri"/>
                  <a:cs typeface="Calibri"/>
                  <a:sym typeface="Calibri"/>
                </a:rPr>
                <a:t>suffer from one or more mental disorders</a:t>
              </a:r>
              <a:r>
                <a:rPr lang="en-US" sz="1900" b="1">
                  <a:solidFill>
                    <a:schemeClr val="accent2"/>
                  </a:solidFill>
                  <a:latin typeface="Verdana"/>
                  <a:ea typeface="Verdana"/>
                  <a:cs typeface="Verdana"/>
                  <a:sym typeface="Verdana"/>
                </a:rPr>
                <a:t> </a:t>
              </a:r>
              <a:endParaRPr sz="900" b="1">
                <a:solidFill>
                  <a:schemeClr val="accent2"/>
                </a:solidFill>
              </a:endParaRPr>
            </a:p>
          </p:txBody>
        </p:sp>
      </p:grpSp>
      <p:grpSp>
        <p:nvGrpSpPr>
          <p:cNvPr id="289" name="Google Shape;289;g2cf0b34e263_3_8">
            <a:extLst>
              <a:ext uri="{C183D7F6-B498-43B3-948B-1728B52AA6E4}">
                <adec:decorative xmlns:adec="http://schemas.microsoft.com/office/drawing/2017/decorative" val="1"/>
              </a:ext>
            </a:extLst>
          </p:cNvPr>
          <p:cNvGrpSpPr/>
          <p:nvPr/>
        </p:nvGrpSpPr>
        <p:grpSpPr>
          <a:xfrm>
            <a:off x="3254175" y="1394425"/>
            <a:ext cx="2640300" cy="2570400"/>
            <a:chOff x="3254175" y="1394425"/>
            <a:chExt cx="2640300" cy="2570400"/>
          </a:xfrm>
        </p:grpSpPr>
        <p:sp>
          <p:nvSpPr>
            <p:cNvPr id="290" name="Google Shape;290;g2cf0b34e263_3_8"/>
            <p:cNvSpPr/>
            <p:nvPr/>
          </p:nvSpPr>
          <p:spPr>
            <a:xfrm>
              <a:off x="3546100" y="1616425"/>
              <a:ext cx="2081700" cy="2126400"/>
            </a:xfrm>
            <a:prstGeom prst="plaque">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1" name="Google Shape;291;g2cf0b34e263_3_8"/>
            <p:cNvSpPr/>
            <p:nvPr/>
          </p:nvSpPr>
          <p:spPr>
            <a:xfrm>
              <a:off x="3254175" y="1394425"/>
              <a:ext cx="2640300" cy="2570400"/>
            </a:xfrm>
            <a:prstGeom prst="frame">
              <a:avLst>
                <a:gd name="adj1" fmla="val 12500"/>
              </a:avLst>
            </a:prstGeom>
            <a:gradFill>
              <a:gsLst>
                <a:gs pos="0">
                  <a:srgbClr val="D4E5F5"/>
                </a:gs>
                <a:gs pos="100000">
                  <a:srgbClr val="70A4D5"/>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2" name="Google Shape;292;g2cf0b34e263_3_8"/>
            <p:cNvSpPr txBox="1"/>
            <p:nvPr/>
          </p:nvSpPr>
          <p:spPr>
            <a:xfrm>
              <a:off x="3988025" y="1528550"/>
              <a:ext cx="1203300" cy="794400"/>
            </a:xfrm>
            <a:prstGeom prst="rect">
              <a:avLst/>
            </a:prstGeom>
            <a:gradFill>
              <a:gsLst>
                <a:gs pos="0">
                  <a:srgbClr val="F2A36E"/>
                </a:gs>
                <a:gs pos="100000">
                  <a:srgbClr val="C45F1A"/>
                </a:gs>
              </a:gsLst>
              <a:lin ang="5400012" scaled="0"/>
            </a:gra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900" b="1">
                  <a:solidFill>
                    <a:schemeClr val="lt1"/>
                  </a:solidFill>
                  <a:latin typeface="Calibri"/>
                  <a:ea typeface="Calibri"/>
                  <a:cs typeface="Calibri"/>
                  <a:sym typeface="Calibri"/>
                </a:rPr>
                <a:t>60%</a:t>
              </a:r>
              <a:endParaRPr sz="2900" b="1">
                <a:solidFill>
                  <a:schemeClr val="lt1"/>
                </a:solidFill>
                <a:latin typeface="Calibri"/>
                <a:ea typeface="Calibri"/>
                <a:cs typeface="Calibri"/>
                <a:sym typeface="Calibri"/>
              </a:endParaRPr>
            </a:p>
          </p:txBody>
        </p:sp>
        <p:sp>
          <p:nvSpPr>
            <p:cNvPr id="293" name="Google Shape;293;g2cf0b34e263_3_8"/>
            <p:cNvSpPr txBox="1"/>
            <p:nvPr/>
          </p:nvSpPr>
          <p:spPr>
            <a:xfrm>
              <a:off x="3627875" y="2259000"/>
              <a:ext cx="1923600" cy="139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1200"/>
                </a:spcAft>
                <a:buNone/>
              </a:pPr>
              <a:r>
                <a:rPr lang="en-US" sz="1900" b="1">
                  <a:solidFill>
                    <a:schemeClr val="accent2"/>
                  </a:solidFill>
                  <a:latin typeface="Calibri"/>
                  <a:ea typeface="Calibri"/>
                  <a:cs typeface="Calibri"/>
                  <a:sym typeface="Calibri"/>
                </a:rPr>
                <a:t>do NOT receive appropriate mental health services </a:t>
              </a:r>
              <a:endParaRPr sz="900" b="1">
                <a:solidFill>
                  <a:schemeClr val="accent2"/>
                </a:solidFill>
              </a:endParaRPr>
            </a:p>
          </p:txBody>
        </p:sp>
      </p:grpSp>
      <p:grpSp>
        <p:nvGrpSpPr>
          <p:cNvPr id="294" name="Google Shape;294;g2cf0b34e263_3_8">
            <a:extLst>
              <a:ext uri="{C183D7F6-B498-43B3-948B-1728B52AA6E4}">
                <adec:decorative xmlns:adec="http://schemas.microsoft.com/office/drawing/2017/decorative" val="1"/>
              </a:ext>
            </a:extLst>
          </p:cNvPr>
          <p:cNvGrpSpPr/>
          <p:nvPr/>
        </p:nvGrpSpPr>
        <p:grpSpPr>
          <a:xfrm>
            <a:off x="472359" y="877450"/>
            <a:ext cx="2309580" cy="2102436"/>
            <a:chOff x="472359" y="877450"/>
            <a:chExt cx="2309580" cy="2102436"/>
          </a:xfrm>
        </p:grpSpPr>
        <p:sp>
          <p:nvSpPr>
            <p:cNvPr id="295" name="Google Shape;295;g2cf0b34e263_3_8"/>
            <p:cNvSpPr/>
            <p:nvPr/>
          </p:nvSpPr>
          <p:spPr>
            <a:xfrm rot="1614958">
              <a:off x="688704" y="1226169"/>
              <a:ext cx="1876889" cy="1404998"/>
            </a:xfrm>
            <a:prstGeom prst="irregularSeal2">
              <a:avLst/>
            </a:prstGeom>
            <a:gradFill>
              <a:gsLst>
                <a:gs pos="0">
                  <a:srgbClr val="93C571"/>
                </a:gs>
                <a:gs pos="100000">
                  <a:srgbClr val="54793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6" name="Google Shape;296;g2cf0b34e263_3_8"/>
            <p:cNvSpPr txBox="1"/>
            <p:nvPr/>
          </p:nvSpPr>
          <p:spPr>
            <a:xfrm>
              <a:off x="944425" y="1504300"/>
              <a:ext cx="1231500" cy="79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lt1"/>
                  </a:solidFill>
                  <a:latin typeface="Calibri"/>
                  <a:ea typeface="Calibri"/>
                  <a:cs typeface="Calibri"/>
                  <a:sym typeface="Calibri"/>
                </a:rPr>
                <a:t>?</a:t>
              </a:r>
              <a:endParaRPr sz="6000" b="1">
                <a:solidFill>
                  <a:schemeClr val="lt1"/>
                </a:solidFill>
                <a:latin typeface="Calibri"/>
                <a:ea typeface="Calibri"/>
                <a:cs typeface="Calibri"/>
                <a:sym typeface="Calibri"/>
              </a:endParaRPr>
            </a:p>
          </p:txBody>
        </p:sp>
      </p:grpSp>
      <p:grpSp>
        <p:nvGrpSpPr>
          <p:cNvPr id="297" name="Google Shape;297;g2cf0b34e263_3_8">
            <a:extLst>
              <a:ext uri="{C183D7F6-B498-43B3-948B-1728B52AA6E4}">
                <adec:decorative xmlns:adec="http://schemas.microsoft.com/office/drawing/2017/decorative" val="1"/>
              </a:ext>
            </a:extLst>
          </p:cNvPr>
          <p:cNvGrpSpPr/>
          <p:nvPr/>
        </p:nvGrpSpPr>
        <p:grpSpPr>
          <a:xfrm>
            <a:off x="3645910" y="1172762"/>
            <a:ext cx="1987254" cy="1534788"/>
            <a:chOff x="3645910" y="1172762"/>
            <a:chExt cx="1987254" cy="1534788"/>
          </a:xfrm>
        </p:grpSpPr>
        <p:sp>
          <p:nvSpPr>
            <p:cNvPr id="298" name="Google Shape;298;g2cf0b34e263_3_8"/>
            <p:cNvSpPr/>
            <p:nvPr/>
          </p:nvSpPr>
          <p:spPr>
            <a:xfrm rot="-10200250">
              <a:off x="3739985" y="1319482"/>
              <a:ext cx="1799104" cy="1241348"/>
            </a:xfrm>
            <a:prstGeom prst="irregularSeal1">
              <a:avLst/>
            </a:prstGeom>
            <a:gradFill>
              <a:gsLst>
                <a:gs pos="0">
                  <a:srgbClr val="93C571"/>
                </a:gs>
                <a:gs pos="100000">
                  <a:srgbClr val="54793A"/>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9" name="Google Shape;299;g2cf0b34e263_3_8"/>
            <p:cNvSpPr txBox="1"/>
            <p:nvPr/>
          </p:nvSpPr>
          <p:spPr>
            <a:xfrm>
              <a:off x="3997513" y="1546825"/>
              <a:ext cx="1231500" cy="79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lt1"/>
                  </a:solidFill>
                  <a:latin typeface="Calibri"/>
                  <a:ea typeface="Calibri"/>
                  <a:cs typeface="Calibri"/>
                  <a:sym typeface="Calibri"/>
                </a:rPr>
                <a:t>?</a:t>
              </a:r>
              <a:endParaRPr sz="6000" b="1">
                <a:solidFill>
                  <a:schemeClr val="lt1"/>
                </a:solidFill>
                <a:latin typeface="Calibri"/>
                <a:ea typeface="Calibri"/>
                <a:cs typeface="Calibri"/>
                <a:sym typeface="Calibri"/>
              </a:endParaRPr>
            </a:p>
          </p:txBody>
        </p:sp>
      </p:grpSp>
      <p:grpSp>
        <p:nvGrpSpPr>
          <p:cNvPr id="300" name="Google Shape;300;g2cf0b34e263_3_8">
            <a:extLst>
              <a:ext uri="{C183D7F6-B498-43B3-948B-1728B52AA6E4}">
                <adec:decorative xmlns:adec="http://schemas.microsoft.com/office/drawing/2017/decorative" val="1"/>
              </a:ext>
            </a:extLst>
          </p:cNvPr>
          <p:cNvGrpSpPr/>
          <p:nvPr/>
        </p:nvGrpSpPr>
        <p:grpSpPr>
          <a:xfrm>
            <a:off x="6346200" y="1392238"/>
            <a:ext cx="2640300" cy="2570400"/>
            <a:chOff x="3269525" y="4210050"/>
            <a:chExt cx="2640300" cy="2570400"/>
          </a:xfrm>
        </p:grpSpPr>
        <p:sp>
          <p:nvSpPr>
            <p:cNvPr id="301" name="Google Shape;301;g2cf0b34e263_3_8"/>
            <p:cNvSpPr/>
            <p:nvPr/>
          </p:nvSpPr>
          <p:spPr>
            <a:xfrm>
              <a:off x="3561450" y="4432050"/>
              <a:ext cx="2081700" cy="2126400"/>
            </a:xfrm>
            <a:prstGeom prst="plaque">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2" name="Google Shape;302;g2cf0b34e263_3_8"/>
            <p:cNvSpPr/>
            <p:nvPr/>
          </p:nvSpPr>
          <p:spPr>
            <a:xfrm>
              <a:off x="3269525" y="4210050"/>
              <a:ext cx="2640300" cy="2570400"/>
            </a:xfrm>
            <a:prstGeom prst="frame">
              <a:avLst>
                <a:gd name="adj1" fmla="val 12500"/>
              </a:avLst>
            </a:prstGeom>
            <a:gradFill>
              <a:gsLst>
                <a:gs pos="0">
                  <a:srgbClr val="D4E5F5"/>
                </a:gs>
                <a:gs pos="100000">
                  <a:srgbClr val="70A4D5"/>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3" name="Google Shape;303;g2cf0b34e263_3_8"/>
            <p:cNvSpPr txBox="1"/>
            <p:nvPr/>
          </p:nvSpPr>
          <p:spPr>
            <a:xfrm>
              <a:off x="4003375" y="4344175"/>
              <a:ext cx="1203300" cy="794400"/>
            </a:xfrm>
            <a:prstGeom prst="rect">
              <a:avLst/>
            </a:prstGeom>
            <a:gradFill>
              <a:gsLst>
                <a:gs pos="0">
                  <a:srgbClr val="F2A36E"/>
                </a:gs>
                <a:gs pos="100000">
                  <a:srgbClr val="C45F1A"/>
                </a:gs>
              </a:gsLst>
              <a:lin ang="5400012" scaled="0"/>
            </a:gra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900" b="1">
                  <a:solidFill>
                    <a:schemeClr val="lt1"/>
                  </a:solidFill>
                  <a:latin typeface="Calibri"/>
                  <a:ea typeface="Calibri"/>
                  <a:cs typeface="Calibri"/>
                  <a:sym typeface="Calibri"/>
                </a:rPr>
                <a:t>1 in 5</a:t>
              </a:r>
              <a:endParaRPr sz="2900" b="1">
                <a:solidFill>
                  <a:schemeClr val="lt1"/>
                </a:solidFill>
                <a:latin typeface="Calibri"/>
                <a:ea typeface="Calibri"/>
                <a:cs typeface="Calibri"/>
                <a:sym typeface="Calibri"/>
              </a:endParaRPr>
            </a:p>
          </p:txBody>
        </p:sp>
        <p:sp>
          <p:nvSpPr>
            <p:cNvPr id="304" name="Google Shape;304;g2cf0b34e263_3_8"/>
            <p:cNvSpPr txBox="1"/>
            <p:nvPr/>
          </p:nvSpPr>
          <p:spPr>
            <a:xfrm>
              <a:off x="3643225" y="5074625"/>
              <a:ext cx="1923600" cy="139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1200"/>
                </a:spcAft>
                <a:buNone/>
              </a:pPr>
              <a:r>
                <a:rPr lang="en-US" sz="1850" b="1">
                  <a:solidFill>
                    <a:schemeClr val="accent2"/>
                  </a:solidFill>
                  <a:latin typeface="Calibri"/>
                  <a:ea typeface="Calibri"/>
                  <a:cs typeface="Calibri"/>
                  <a:sym typeface="Calibri"/>
                </a:rPr>
                <a:t>experience MH challenges, including internalizing problems </a:t>
              </a:r>
              <a:endParaRPr sz="1850" b="1">
                <a:solidFill>
                  <a:schemeClr val="accent2"/>
                </a:solidFill>
              </a:endParaRPr>
            </a:p>
          </p:txBody>
        </p:sp>
      </p:grpSp>
      <p:grpSp>
        <p:nvGrpSpPr>
          <p:cNvPr id="305" name="Google Shape;305;g2cf0b34e263_3_8">
            <a:extLst>
              <a:ext uri="{C183D7F6-B498-43B3-948B-1728B52AA6E4}">
                <adec:decorative xmlns:adec="http://schemas.microsoft.com/office/drawing/2017/decorative" val="1"/>
              </a:ext>
            </a:extLst>
          </p:cNvPr>
          <p:cNvGrpSpPr/>
          <p:nvPr/>
        </p:nvGrpSpPr>
        <p:grpSpPr>
          <a:xfrm>
            <a:off x="6679324" y="937213"/>
            <a:ext cx="2239596" cy="1964628"/>
            <a:chOff x="3602649" y="3755026"/>
            <a:chExt cx="2239596" cy="1964628"/>
          </a:xfrm>
        </p:grpSpPr>
        <p:sp>
          <p:nvSpPr>
            <p:cNvPr id="306" name="Google Shape;306;g2cf0b34e263_3_8"/>
            <p:cNvSpPr/>
            <p:nvPr/>
          </p:nvSpPr>
          <p:spPr>
            <a:xfrm rot="1614958">
              <a:off x="3784002" y="4112121"/>
              <a:ext cx="1876889" cy="1250438"/>
            </a:xfrm>
            <a:prstGeom prst="irregularSeal2">
              <a:avLst/>
            </a:prstGeom>
            <a:gradFill>
              <a:gsLst>
                <a:gs pos="0">
                  <a:srgbClr val="93C571"/>
                </a:gs>
                <a:gs pos="100000">
                  <a:srgbClr val="54793A"/>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7" name="Google Shape;307;g2cf0b34e263_3_8"/>
            <p:cNvSpPr txBox="1"/>
            <p:nvPr/>
          </p:nvSpPr>
          <p:spPr>
            <a:xfrm>
              <a:off x="3998500" y="4320275"/>
              <a:ext cx="1231500" cy="79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lt1"/>
                  </a:solidFill>
                  <a:latin typeface="Calibri"/>
                  <a:ea typeface="Calibri"/>
                  <a:cs typeface="Calibri"/>
                  <a:sym typeface="Calibri"/>
                </a:rPr>
                <a:t>?</a:t>
              </a:r>
              <a:endParaRPr sz="6000" b="1">
                <a:solidFill>
                  <a:schemeClr val="lt1"/>
                </a:solidFill>
                <a:latin typeface="Calibri"/>
                <a:ea typeface="Calibri"/>
                <a:cs typeface="Calibri"/>
                <a:sym typeface="Calibri"/>
              </a:endParaRPr>
            </a:p>
          </p:txBody>
        </p:sp>
      </p:grpSp>
      <p:sp>
        <p:nvSpPr>
          <p:cNvPr id="308" name="Google Shape;308;g2cf0b34e263_3_8">
            <a:extLst>
              <a:ext uri="{C183D7F6-B498-43B3-948B-1728B52AA6E4}">
                <adec:decorative xmlns:adec="http://schemas.microsoft.com/office/drawing/2017/decorative" val="1"/>
              </a:ext>
            </a:extLst>
          </p:cNvPr>
          <p:cNvSpPr/>
          <p:nvPr/>
        </p:nvSpPr>
        <p:spPr>
          <a:xfrm>
            <a:off x="7300450" y="5756500"/>
            <a:ext cx="1843500" cy="1101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309" name="Google Shape;309;g2cf0b34e263_3_8">
            <a:extLst>
              <a:ext uri="{C183D7F6-B498-43B3-948B-1728B52AA6E4}">
                <adec:decorative xmlns:adec="http://schemas.microsoft.com/office/drawing/2017/decorative" val="1"/>
              </a:ext>
            </a:extLst>
          </p:cNvPr>
          <p:cNvGrpSpPr/>
          <p:nvPr/>
        </p:nvGrpSpPr>
        <p:grpSpPr>
          <a:xfrm>
            <a:off x="6346188" y="4159000"/>
            <a:ext cx="2640300" cy="2570400"/>
            <a:chOff x="198250" y="4210050"/>
            <a:chExt cx="2640300" cy="2570400"/>
          </a:xfrm>
        </p:grpSpPr>
        <p:sp>
          <p:nvSpPr>
            <p:cNvPr id="310" name="Google Shape;310;g2cf0b34e263_3_8"/>
            <p:cNvSpPr/>
            <p:nvPr/>
          </p:nvSpPr>
          <p:spPr>
            <a:xfrm>
              <a:off x="490175" y="4432050"/>
              <a:ext cx="2081700" cy="2126400"/>
            </a:xfrm>
            <a:prstGeom prst="plaque">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11" name="Google Shape;311;g2cf0b34e263_3_8"/>
            <p:cNvSpPr/>
            <p:nvPr/>
          </p:nvSpPr>
          <p:spPr>
            <a:xfrm>
              <a:off x="198250" y="4210050"/>
              <a:ext cx="2640300" cy="2570400"/>
            </a:xfrm>
            <a:prstGeom prst="frame">
              <a:avLst>
                <a:gd name="adj1" fmla="val 12500"/>
              </a:avLst>
            </a:prstGeom>
            <a:gradFill>
              <a:gsLst>
                <a:gs pos="0">
                  <a:srgbClr val="D4E5F5"/>
                </a:gs>
                <a:gs pos="100000">
                  <a:srgbClr val="70A4D5"/>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12" name="Google Shape;312;g2cf0b34e263_3_8"/>
            <p:cNvSpPr txBox="1"/>
            <p:nvPr/>
          </p:nvSpPr>
          <p:spPr>
            <a:xfrm>
              <a:off x="932100" y="4356425"/>
              <a:ext cx="1203300" cy="794400"/>
            </a:xfrm>
            <a:prstGeom prst="rect">
              <a:avLst/>
            </a:prstGeom>
            <a:gradFill>
              <a:gsLst>
                <a:gs pos="0">
                  <a:srgbClr val="F2A36E"/>
                </a:gs>
                <a:gs pos="100000">
                  <a:srgbClr val="C45F1A"/>
                </a:gs>
              </a:gsLst>
              <a:lin ang="5400012" scaled="0"/>
            </a:gra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900" b="1">
                  <a:solidFill>
                    <a:schemeClr val="lt1"/>
                  </a:solidFill>
                  <a:latin typeface="Calibri"/>
                  <a:ea typeface="Calibri"/>
                  <a:cs typeface="Calibri"/>
                  <a:sym typeface="Calibri"/>
                </a:rPr>
                <a:t>22%</a:t>
              </a:r>
              <a:endParaRPr sz="2900" b="1">
                <a:solidFill>
                  <a:schemeClr val="lt1"/>
                </a:solidFill>
                <a:latin typeface="Calibri"/>
                <a:ea typeface="Calibri"/>
                <a:cs typeface="Calibri"/>
                <a:sym typeface="Calibri"/>
              </a:endParaRPr>
            </a:p>
          </p:txBody>
        </p:sp>
        <p:sp>
          <p:nvSpPr>
            <p:cNvPr id="313" name="Google Shape;313;g2cf0b34e263_3_8"/>
            <p:cNvSpPr txBox="1"/>
            <p:nvPr/>
          </p:nvSpPr>
          <p:spPr>
            <a:xfrm>
              <a:off x="571950" y="5074625"/>
              <a:ext cx="1923600" cy="139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1200"/>
                </a:spcAft>
                <a:buNone/>
              </a:pPr>
              <a:r>
                <a:rPr lang="en-US" sz="1850" b="1">
                  <a:solidFill>
                    <a:schemeClr val="accent2"/>
                  </a:solidFill>
                  <a:latin typeface="Calibri"/>
                  <a:ea typeface="Calibri"/>
                  <a:cs typeface="Calibri"/>
                  <a:sym typeface="Calibri"/>
                </a:rPr>
                <a:t> HS students reported seriously considering suicide </a:t>
              </a:r>
              <a:endParaRPr sz="1850" b="1">
                <a:solidFill>
                  <a:schemeClr val="accent2"/>
                </a:solidFill>
              </a:endParaRPr>
            </a:p>
          </p:txBody>
        </p:sp>
      </p:grpSp>
      <p:grpSp>
        <p:nvGrpSpPr>
          <p:cNvPr id="314" name="Google Shape;314;g2cf0b34e263_3_8">
            <a:extLst>
              <a:ext uri="{C183D7F6-B498-43B3-948B-1728B52AA6E4}">
                <adec:decorative xmlns:adec="http://schemas.microsoft.com/office/drawing/2017/decorative" val="1"/>
              </a:ext>
            </a:extLst>
          </p:cNvPr>
          <p:cNvGrpSpPr/>
          <p:nvPr/>
        </p:nvGrpSpPr>
        <p:grpSpPr>
          <a:xfrm>
            <a:off x="198250" y="4208513"/>
            <a:ext cx="2640300" cy="2570400"/>
            <a:chOff x="6340800" y="1394425"/>
            <a:chExt cx="2640300" cy="2570400"/>
          </a:xfrm>
        </p:grpSpPr>
        <p:sp>
          <p:nvSpPr>
            <p:cNvPr id="315" name="Google Shape;315;g2cf0b34e263_3_8"/>
            <p:cNvSpPr/>
            <p:nvPr/>
          </p:nvSpPr>
          <p:spPr>
            <a:xfrm>
              <a:off x="6632725" y="1616425"/>
              <a:ext cx="2081700" cy="2126400"/>
            </a:xfrm>
            <a:prstGeom prst="plaque">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16" name="Google Shape;316;g2cf0b34e263_3_8"/>
            <p:cNvSpPr/>
            <p:nvPr/>
          </p:nvSpPr>
          <p:spPr>
            <a:xfrm>
              <a:off x="6340800" y="1394425"/>
              <a:ext cx="2640300" cy="2570400"/>
            </a:xfrm>
            <a:prstGeom prst="frame">
              <a:avLst>
                <a:gd name="adj1" fmla="val 12500"/>
              </a:avLst>
            </a:prstGeom>
            <a:gradFill>
              <a:gsLst>
                <a:gs pos="0">
                  <a:srgbClr val="D4E5F5"/>
                </a:gs>
                <a:gs pos="100000">
                  <a:srgbClr val="70A4D5"/>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17" name="Google Shape;317;g2cf0b34e263_3_8"/>
            <p:cNvSpPr txBox="1"/>
            <p:nvPr/>
          </p:nvSpPr>
          <p:spPr>
            <a:xfrm>
              <a:off x="7090000" y="1528550"/>
              <a:ext cx="1203300" cy="794400"/>
            </a:xfrm>
            <a:prstGeom prst="rect">
              <a:avLst/>
            </a:prstGeom>
            <a:gradFill>
              <a:gsLst>
                <a:gs pos="0">
                  <a:srgbClr val="F2A36E"/>
                </a:gs>
                <a:gs pos="100000">
                  <a:srgbClr val="C45F1A"/>
                </a:gs>
              </a:gsLst>
              <a:lin ang="5400012" scaled="0"/>
            </a:gra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solidFill>
                    <a:schemeClr val="lt1"/>
                  </a:solidFill>
                  <a:latin typeface="Calibri"/>
                  <a:ea typeface="Calibri"/>
                  <a:cs typeface="Calibri"/>
                  <a:sym typeface="Calibri"/>
                </a:rPr>
                <a:t>15-22%</a:t>
              </a:r>
              <a:endParaRPr sz="2600" b="1">
                <a:solidFill>
                  <a:schemeClr val="lt1"/>
                </a:solidFill>
                <a:latin typeface="Calibri"/>
                <a:ea typeface="Calibri"/>
                <a:cs typeface="Calibri"/>
                <a:sym typeface="Calibri"/>
              </a:endParaRPr>
            </a:p>
          </p:txBody>
        </p:sp>
        <p:sp>
          <p:nvSpPr>
            <p:cNvPr id="318" name="Google Shape;318;g2cf0b34e263_3_8"/>
            <p:cNvSpPr txBox="1"/>
            <p:nvPr/>
          </p:nvSpPr>
          <p:spPr>
            <a:xfrm>
              <a:off x="6714500" y="2259000"/>
              <a:ext cx="1923600" cy="139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1200"/>
                </a:spcAft>
                <a:buNone/>
              </a:pPr>
              <a:r>
                <a:rPr lang="en-US" sz="1700" b="1">
                  <a:solidFill>
                    <a:schemeClr val="accent2"/>
                  </a:solidFill>
                  <a:latin typeface="Calibri"/>
                  <a:ea typeface="Calibri"/>
                  <a:cs typeface="Calibri"/>
                  <a:sym typeface="Calibri"/>
                </a:rPr>
                <a:t>experience social, emotional, &amp; mental health problems needing treatment</a:t>
              </a:r>
              <a:endParaRPr sz="700" b="1">
                <a:solidFill>
                  <a:schemeClr val="accent2"/>
                </a:solidFill>
              </a:endParaRPr>
            </a:p>
          </p:txBody>
        </p:sp>
      </p:grpSp>
      <p:grpSp>
        <p:nvGrpSpPr>
          <p:cNvPr id="319" name="Google Shape;319;g2cf0b34e263_3_8">
            <a:extLst>
              <a:ext uri="{C183D7F6-B498-43B3-948B-1728B52AA6E4}">
                <adec:decorative xmlns:adec="http://schemas.microsoft.com/office/drawing/2017/decorative" val="1"/>
              </a:ext>
            </a:extLst>
          </p:cNvPr>
          <p:cNvGrpSpPr/>
          <p:nvPr/>
        </p:nvGrpSpPr>
        <p:grpSpPr>
          <a:xfrm>
            <a:off x="647400" y="4109487"/>
            <a:ext cx="1752786" cy="1244808"/>
            <a:chOff x="6789950" y="1295399"/>
            <a:chExt cx="1752786" cy="1244808"/>
          </a:xfrm>
        </p:grpSpPr>
        <p:sp>
          <p:nvSpPr>
            <p:cNvPr id="320" name="Google Shape;320;g2cf0b34e263_3_8"/>
            <p:cNvSpPr/>
            <p:nvPr/>
          </p:nvSpPr>
          <p:spPr>
            <a:xfrm>
              <a:off x="6789950" y="1295399"/>
              <a:ext cx="1752786" cy="1244808"/>
            </a:xfrm>
            <a:prstGeom prst="irregularSeal1">
              <a:avLst/>
            </a:prstGeom>
            <a:gradFill>
              <a:gsLst>
                <a:gs pos="0">
                  <a:srgbClr val="93C571"/>
                </a:gs>
                <a:gs pos="100000">
                  <a:srgbClr val="54793A"/>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1" name="Google Shape;321;g2cf0b34e263_3_8"/>
            <p:cNvSpPr txBox="1"/>
            <p:nvPr/>
          </p:nvSpPr>
          <p:spPr>
            <a:xfrm>
              <a:off x="7050588" y="1463825"/>
              <a:ext cx="1231500" cy="79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lt1"/>
                  </a:solidFill>
                  <a:latin typeface="Calibri"/>
                  <a:ea typeface="Calibri"/>
                  <a:cs typeface="Calibri"/>
                  <a:sym typeface="Calibri"/>
                </a:rPr>
                <a:t>?</a:t>
              </a:r>
              <a:endParaRPr sz="6000" b="1">
                <a:solidFill>
                  <a:schemeClr val="lt1"/>
                </a:solidFill>
                <a:latin typeface="Calibri"/>
                <a:ea typeface="Calibri"/>
                <a:cs typeface="Calibri"/>
                <a:sym typeface="Calibri"/>
              </a:endParaRPr>
            </a:p>
          </p:txBody>
        </p:sp>
      </p:grpSp>
      <p:grpSp>
        <p:nvGrpSpPr>
          <p:cNvPr id="322" name="Google Shape;322;g2cf0b34e263_3_8">
            <a:extLst>
              <a:ext uri="{C183D7F6-B498-43B3-948B-1728B52AA6E4}">
                <adec:decorative xmlns:adec="http://schemas.microsoft.com/office/drawing/2017/decorative" val="1"/>
              </a:ext>
            </a:extLst>
          </p:cNvPr>
          <p:cNvGrpSpPr/>
          <p:nvPr/>
        </p:nvGrpSpPr>
        <p:grpSpPr>
          <a:xfrm>
            <a:off x="3300925" y="4158988"/>
            <a:ext cx="2640300" cy="2570400"/>
            <a:chOff x="6371500" y="4210050"/>
            <a:chExt cx="2640300" cy="2570400"/>
          </a:xfrm>
        </p:grpSpPr>
        <p:sp>
          <p:nvSpPr>
            <p:cNvPr id="323" name="Google Shape;323;g2cf0b34e263_3_8"/>
            <p:cNvSpPr/>
            <p:nvPr/>
          </p:nvSpPr>
          <p:spPr>
            <a:xfrm>
              <a:off x="6600975" y="4439600"/>
              <a:ext cx="2266500" cy="2196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4" name="Google Shape;324;g2cf0b34e263_3_8"/>
            <p:cNvSpPr/>
            <p:nvPr/>
          </p:nvSpPr>
          <p:spPr>
            <a:xfrm>
              <a:off x="6663425" y="4432050"/>
              <a:ext cx="2081700" cy="2126400"/>
            </a:xfrm>
            <a:prstGeom prst="plaque">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5" name="Google Shape;325;g2cf0b34e263_3_8"/>
            <p:cNvSpPr/>
            <p:nvPr/>
          </p:nvSpPr>
          <p:spPr>
            <a:xfrm>
              <a:off x="6371500" y="4210050"/>
              <a:ext cx="2640300" cy="2570400"/>
            </a:xfrm>
            <a:prstGeom prst="frame">
              <a:avLst>
                <a:gd name="adj1" fmla="val 12500"/>
              </a:avLst>
            </a:prstGeom>
            <a:gradFill>
              <a:gsLst>
                <a:gs pos="0">
                  <a:srgbClr val="D4E5F5"/>
                </a:gs>
                <a:gs pos="100000">
                  <a:srgbClr val="70A4D5"/>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6" name="Google Shape;326;g2cf0b34e263_3_8"/>
            <p:cNvSpPr txBox="1"/>
            <p:nvPr/>
          </p:nvSpPr>
          <p:spPr>
            <a:xfrm>
              <a:off x="7105350" y="4344175"/>
              <a:ext cx="1203300" cy="794400"/>
            </a:xfrm>
            <a:prstGeom prst="rect">
              <a:avLst/>
            </a:prstGeom>
            <a:gradFill>
              <a:gsLst>
                <a:gs pos="0">
                  <a:srgbClr val="F2A36E"/>
                </a:gs>
                <a:gs pos="100000">
                  <a:srgbClr val="C45F1A"/>
                </a:gs>
              </a:gsLst>
              <a:lin ang="5400012" scaled="0"/>
            </a:gra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900" b="1">
                  <a:solidFill>
                    <a:schemeClr val="lt1"/>
                  </a:solidFill>
                  <a:latin typeface="Calibri"/>
                  <a:ea typeface="Calibri"/>
                  <a:cs typeface="Calibri"/>
                  <a:sym typeface="Calibri"/>
                </a:rPr>
                <a:t>36%</a:t>
              </a:r>
              <a:endParaRPr sz="2900" b="1">
                <a:solidFill>
                  <a:schemeClr val="lt1"/>
                </a:solidFill>
                <a:latin typeface="Calibri"/>
                <a:ea typeface="Calibri"/>
                <a:cs typeface="Calibri"/>
                <a:sym typeface="Calibri"/>
              </a:endParaRPr>
            </a:p>
          </p:txBody>
        </p:sp>
        <p:sp>
          <p:nvSpPr>
            <p:cNvPr id="327" name="Google Shape;327;g2cf0b34e263_3_8"/>
            <p:cNvSpPr txBox="1"/>
            <p:nvPr/>
          </p:nvSpPr>
          <p:spPr>
            <a:xfrm>
              <a:off x="6745200" y="5074625"/>
              <a:ext cx="1923600" cy="139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1200"/>
                </a:spcAft>
                <a:buNone/>
              </a:pPr>
              <a:r>
                <a:rPr lang="en-US" sz="1750" b="1">
                  <a:solidFill>
                    <a:schemeClr val="accent2"/>
                  </a:solidFill>
                  <a:latin typeface="Calibri"/>
                  <a:ea typeface="Calibri"/>
                  <a:cs typeface="Calibri"/>
                  <a:sym typeface="Calibri"/>
                </a:rPr>
                <a:t>receive treatment, despite the prevalence of internalizing behaviors</a:t>
              </a:r>
              <a:endParaRPr sz="1750" b="1">
                <a:solidFill>
                  <a:schemeClr val="accent2"/>
                </a:solidFill>
              </a:endParaRPr>
            </a:p>
          </p:txBody>
        </p:sp>
      </p:grpSp>
      <p:grpSp>
        <p:nvGrpSpPr>
          <p:cNvPr id="328" name="Google Shape;328;g2cf0b34e263_3_8">
            <a:extLst>
              <a:ext uri="{C183D7F6-B498-43B3-948B-1728B52AA6E4}">
                <adec:decorative xmlns:adec="http://schemas.microsoft.com/office/drawing/2017/decorative" val="1"/>
              </a:ext>
            </a:extLst>
          </p:cNvPr>
          <p:cNvGrpSpPr/>
          <p:nvPr/>
        </p:nvGrpSpPr>
        <p:grpSpPr>
          <a:xfrm>
            <a:off x="6542386" y="3888620"/>
            <a:ext cx="2095524" cy="1566756"/>
            <a:chOff x="385236" y="3940395"/>
            <a:chExt cx="2095524" cy="1566756"/>
          </a:xfrm>
        </p:grpSpPr>
        <p:sp>
          <p:nvSpPr>
            <p:cNvPr id="329" name="Google Shape;329;g2cf0b34e263_3_8"/>
            <p:cNvSpPr/>
            <p:nvPr/>
          </p:nvSpPr>
          <p:spPr>
            <a:xfrm rot="-9994769">
              <a:off x="494556" y="4142327"/>
              <a:ext cx="1876884" cy="1162891"/>
            </a:xfrm>
            <a:prstGeom prst="irregularSeal2">
              <a:avLst/>
            </a:prstGeom>
            <a:gradFill>
              <a:gsLst>
                <a:gs pos="0">
                  <a:srgbClr val="93C571"/>
                </a:gs>
                <a:gs pos="100000">
                  <a:srgbClr val="54793A"/>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30" name="Google Shape;330;g2cf0b34e263_3_8"/>
            <p:cNvSpPr txBox="1"/>
            <p:nvPr/>
          </p:nvSpPr>
          <p:spPr>
            <a:xfrm>
              <a:off x="868225" y="4320275"/>
              <a:ext cx="1231500" cy="79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lt1"/>
                  </a:solidFill>
                  <a:latin typeface="Calibri"/>
                  <a:ea typeface="Calibri"/>
                  <a:cs typeface="Calibri"/>
                  <a:sym typeface="Calibri"/>
                </a:rPr>
                <a:t>?</a:t>
              </a:r>
              <a:endParaRPr sz="6000" b="1">
                <a:solidFill>
                  <a:schemeClr val="lt1"/>
                </a:solidFill>
                <a:latin typeface="Calibri"/>
                <a:ea typeface="Calibri"/>
                <a:cs typeface="Calibri"/>
                <a:sym typeface="Calibri"/>
              </a:endParaRPr>
            </a:p>
          </p:txBody>
        </p:sp>
      </p:grpSp>
      <p:grpSp>
        <p:nvGrpSpPr>
          <p:cNvPr id="331" name="Google Shape;331;g2cf0b34e263_3_8">
            <a:extLst>
              <a:ext uri="{C183D7F6-B498-43B3-948B-1728B52AA6E4}">
                <adec:decorative xmlns:adec="http://schemas.microsoft.com/office/drawing/2017/decorative" val="1"/>
              </a:ext>
            </a:extLst>
          </p:cNvPr>
          <p:cNvGrpSpPr/>
          <p:nvPr/>
        </p:nvGrpSpPr>
        <p:grpSpPr>
          <a:xfrm>
            <a:off x="3727495" y="3898383"/>
            <a:ext cx="1779462" cy="1503954"/>
            <a:chOff x="6798070" y="3949446"/>
            <a:chExt cx="1779462" cy="1503954"/>
          </a:xfrm>
        </p:grpSpPr>
        <p:sp>
          <p:nvSpPr>
            <p:cNvPr id="332" name="Google Shape;332;g2cf0b34e263_3_8"/>
            <p:cNvSpPr/>
            <p:nvPr/>
          </p:nvSpPr>
          <p:spPr>
            <a:xfrm rot="-10200300">
              <a:off x="6894269" y="4077708"/>
              <a:ext cx="1587063" cy="1247429"/>
            </a:xfrm>
            <a:prstGeom prst="irregularSeal1">
              <a:avLst/>
            </a:prstGeom>
            <a:gradFill>
              <a:gsLst>
                <a:gs pos="0">
                  <a:srgbClr val="93C571"/>
                </a:gs>
                <a:gs pos="100000">
                  <a:srgbClr val="54793A"/>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33" name="Google Shape;333;g2cf0b34e263_3_8"/>
            <p:cNvSpPr txBox="1"/>
            <p:nvPr/>
          </p:nvSpPr>
          <p:spPr>
            <a:xfrm>
              <a:off x="7052563" y="4292450"/>
              <a:ext cx="1231500" cy="79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lt1"/>
                  </a:solidFill>
                  <a:latin typeface="Calibri"/>
                  <a:ea typeface="Calibri"/>
                  <a:cs typeface="Calibri"/>
                  <a:sym typeface="Calibri"/>
                </a:rPr>
                <a:t>?</a:t>
              </a:r>
              <a:endParaRPr sz="6000" b="1">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2700"/>
                                        <p:tgtEl>
                                          <p:spTgt spid="294"/>
                                        </p:tgtEl>
                                        <p:attrNameLst>
                                          <p:attrName>ppt_y</p:attrName>
                                        </p:attrNameLst>
                                      </p:cBhvr>
                                      <p:tavLst>
                                        <p:tav tm="0">
                                          <p:val>
                                            <p:strVal val="#ppt_y"/>
                                          </p:val>
                                        </p:tav>
                                        <p:tav tm="100000">
                                          <p:val>
                                            <p:strVal val="#ppt_y-1"/>
                                          </p:val>
                                        </p:tav>
                                      </p:tavLst>
                                    </p:anim>
                                    <p:set>
                                      <p:cBhvr>
                                        <p:cTn id="7" dur="1" fill="hold">
                                          <p:stCondLst>
                                            <p:cond delay="2700"/>
                                          </p:stCondLst>
                                        </p:cTn>
                                        <p:tgtEl>
                                          <p:spTgt spid="2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1" fill="hold" nodeType="clickEffect">
                                  <p:stCondLst>
                                    <p:cond delay="0"/>
                                  </p:stCondLst>
                                  <p:childTnLst>
                                    <p:anim calcmode="lin" valueType="num">
                                      <p:cBhvr additive="base">
                                        <p:cTn id="11" dur="2700"/>
                                        <p:tgtEl>
                                          <p:spTgt spid="297"/>
                                        </p:tgtEl>
                                        <p:attrNameLst>
                                          <p:attrName>ppt_y</p:attrName>
                                        </p:attrNameLst>
                                      </p:cBhvr>
                                      <p:tavLst>
                                        <p:tav tm="0">
                                          <p:val>
                                            <p:strVal val="#ppt_y"/>
                                          </p:val>
                                        </p:tav>
                                        <p:tav tm="100000">
                                          <p:val>
                                            <p:strVal val="#ppt_y-1"/>
                                          </p:val>
                                        </p:tav>
                                      </p:tavLst>
                                    </p:anim>
                                    <p:set>
                                      <p:cBhvr>
                                        <p:cTn id="12" dur="1" fill="hold">
                                          <p:stCondLst>
                                            <p:cond delay="2700"/>
                                          </p:stCondLst>
                                        </p:cTn>
                                        <p:tgtEl>
                                          <p:spTgt spid="29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1" fill="hold" nodeType="clickEffect">
                                  <p:stCondLst>
                                    <p:cond delay="0"/>
                                  </p:stCondLst>
                                  <p:childTnLst>
                                    <p:anim calcmode="lin" valueType="num">
                                      <p:cBhvr additive="base">
                                        <p:cTn id="16" dur="2700"/>
                                        <p:tgtEl>
                                          <p:spTgt spid="305"/>
                                        </p:tgtEl>
                                        <p:attrNameLst>
                                          <p:attrName>ppt_y</p:attrName>
                                        </p:attrNameLst>
                                      </p:cBhvr>
                                      <p:tavLst>
                                        <p:tav tm="0">
                                          <p:val>
                                            <p:strVal val="#ppt_y"/>
                                          </p:val>
                                        </p:tav>
                                        <p:tav tm="100000">
                                          <p:val>
                                            <p:strVal val="#ppt_y-1"/>
                                          </p:val>
                                        </p:tav>
                                      </p:tavLst>
                                    </p:anim>
                                    <p:set>
                                      <p:cBhvr>
                                        <p:cTn id="17" dur="1" fill="hold">
                                          <p:stCondLst>
                                            <p:cond delay="2700"/>
                                          </p:stCondLst>
                                        </p:cTn>
                                        <p:tgtEl>
                                          <p:spTgt spid="30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2700"/>
                                        <p:tgtEl>
                                          <p:spTgt spid="319"/>
                                        </p:tgtEl>
                                        <p:attrNameLst>
                                          <p:attrName>ppt_y</p:attrName>
                                        </p:attrNameLst>
                                      </p:cBhvr>
                                      <p:tavLst>
                                        <p:tav tm="0">
                                          <p:val>
                                            <p:strVal val="#ppt_y"/>
                                          </p:val>
                                        </p:tav>
                                        <p:tav tm="100000">
                                          <p:val>
                                            <p:strVal val="#ppt_y+1"/>
                                          </p:val>
                                        </p:tav>
                                      </p:tavLst>
                                    </p:anim>
                                    <p:set>
                                      <p:cBhvr>
                                        <p:cTn id="22" dur="1" fill="hold">
                                          <p:stCondLst>
                                            <p:cond delay="2700"/>
                                          </p:stCondLst>
                                        </p:cTn>
                                        <p:tgtEl>
                                          <p:spTgt spid="3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2700"/>
                                        <p:tgtEl>
                                          <p:spTgt spid="331"/>
                                        </p:tgtEl>
                                        <p:attrNameLst>
                                          <p:attrName>ppt_y</p:attrName>
                                        </p:attrNameLst>
                                      </p:cBhvr>
                                      <p:tavLst>
                                        <p:tav tm="0">
                                          <p:val>
                                            <p:strVal val="#ppt_y"/>
                                          </p:val>
                                        </p:tav>
                                        <p:tav tm="100000">
                                          <p:val>
                                            <p:strVal val="#ppt_y+1"/>
                                          </p:val>
                                        </p:tav>
                                      </p:tavLst>
                                    </p:anim>
                                    <p:set>
                                      <p:cBhvr>
                                        <p:cTn id="27" dur="1" fill="hold">
                                          <p:stCondLst>
                                            <p:cond delay="2700"/>
                                          </p:stCondLst>
                                        </p:cTn>
                                        <p:tgtEl>
                                          <p:spTgt spid="3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2500"/>
                                        <p:tgtEl>
                                          <p:spTgt spid="328"/>
                                        </p:tgtEl>
                                        <p:attrNameLst>
                                          <p:attrName>ppt_y</p:attrName>
                                        </p:attrNameLst>
                                      </p:cBhvr>
                                      <p:tavLst>
                                        <p:tav tm="0">
                                          <p:val>
                                            <p:strVal val="#ppt_y"/>
                                          </p:val>
                                        </p:tav>
                                        <p:tav tm="100000">
                                          <p:val>
                                            <p:strVal val="#ppt_y+1"/>
                                          </p:val>
                                        </p:tav>
                                      </p:tavLst>
                                    </p:anim>
                                    <p:set>
                                      <p:cBhvr>
                                        <p:cTn id="32" dur="1" fill="hold">
                                          <p:stCondLst>
                                            <p:cond delay="2500"/>
                                          </p:stCondLst>
                                        </p:cTn>
                                        <p:tgtEl>
                                          <p:spTgt spid="3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8"/>
          <p:cNvSpPr txBox="1">
            <a:spLocks noGrp="1"/>
          </p:cNvSpPr>
          <p:nvPr>
            <p:ph type="title"/>
          </p:nvPr>
        </p:nvSpPr>
        <p:spPr>
          <a:xfrm>
            <a:off x="386575" y="1295400"/>
            <a:ext cx="5449500" cy="1143000"/>
          </a:xfrm>
          <a:prstGeom prst="rect">
            <a:avLst/>
          </a:prstGeom>
          <a:solidFill>
            <a:schemeClr val="accent2"/>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1200"/>
              </a:spcAft>
              <a:buClr>
                <a:schemeClr val="dk1"/>
              </a:buClr>
              <a:buSzPts val="1100"/>
              <a:buFont typeface="Arial"/>
              <a:buNone/>
            </a:pPr>
            <a:r>
              <a:rPr lang="en-US" sz="2700"/>
              <a:t>Social connection is a fundamental human need </a:t>
            </a:r>
            <a:endParaRPr sz="2700"/>
          </a:p>
        </p:txBody>
      </p:sp>
      <p:sp>
        <p:nvSpPr>
          <p:cNvPr id="339" name="Google Shape;339;p8"/>
          <p:cNvSpPr txBox="1"/>
          <p:nvPr/>
        </p:nvSpPr>
        <p:spPr>
          <a:xfrm>
            <a:off x="386575" y="2438400"/>
            <a:ext cx="5449500" cy="2495400"/>
          </a:xfrm>
          <a:prstGeom prst="rect">
            <a:avLst/>
          </a:prstGeom>
          <a:noFill/>
          <a:ln w="19050" cap="flat" cmpd="sng">
            <a:solidFill>
              <a:schemeClr val="dk2"/>
            </a:solidFill>
            <a:prstDash val="solid"/>
            <a:round/>
            <a:headEnd type="none" w="sm" len="sm"/>
            <a:tailEnd type="none" w="sm" len="sm"/>
          </a:ln>
        </p:spPr>
        <p:txBody>
          <a:bodyPr spcFirstLastPara="1" wrap="square" lIns="182875" tIns="91425" rIns="274300" bIns="91425" anchor="ctr" anchorCtr="0">
            <a:noAutofit/>
          </a:bodyPr>
          <a:lstStyle/>
          <a:p>
            <a:pPr marL="0" lvl="0" indent="0" algn="ctr" rtl="0">
              <a:lnSpc>
                <a:spcPct val="90000"/>
              </a:lnSpc>
              <a:spcBef>
                <a:spcPts val="0"/>
              </a:spcBef>
              <a:spcAft>
                <a:spcPts val="1200"/>
              </a:spcAft>
              <a:buNone/>
            </a:pPr>
            <a:r>
              <a:rPr lang="en-US" sz="2200">
                <a:solidFill>
                  <a:schemeClr val="dk1"/>
                </a:solidFill>
                <a:latin typeface="Verdana"/>
                <a:ea typeface="Verdana"/>
                <a:cs typeface="Verdana"/>
                <a:sym typeface="Verdana"/>
              </a:rPr>
              <a:t>“Social connection— the structure, function, and quality of our relationships with others—is a critical and underappreciated contributor to individual and population health, community safety, resilience, and prosperity.”</a:t>
            </a:r>
            <a:endParaRPr sz="2200">
              <a:solidFill>
                <a:schemeClr val="dk1"/>
              </a:solidFill>
              <a:latin typeface="Verdana"/>
              <a:ea typeface="Verdana"/>
              <a:cs typeface="Verdana"/>
              <a:sym typeface="Verdana"/>
            </a:endParaRPr>
          </a:p>
        </p:txBody>
      </p:sp>
      <p:sp>
        <p:nvSpPr>
          <p:cNvPr id="340" name="Google Shape;340;p8"/>
          <p:cNvSpPr txBox="1"/>
          <p:nvPr/>
        </p:nvSpPr>
        <p:spPr>
          <a:xfrm>
            <a:off x="233675" y="5053425"/>
            <a:ext cx="8750700" cy="1699500"/>
          </a:xfrm>
          <a:prstGeom prst="rect">
            <a:avLst/>
          </a:prstGeom>
          <a:solidFill>
            <a:srgbClr val="003369"/>
          </a:solidFill>
          <a:ln w="9525" cap="flat" cmpd="sng">
            <a:solidFill>
              <a:srgbClr val="FFF2CC"/>
            </a:solidFill>
            <a:prstDash val="solid"/>
            <a:round/>
            <a:headEnd type="none" w="sm" len="sm"/>
            <a:tailEnd type="none" w="sm" len="sm"/>
          </a:ln>
        </p:spPr>
        <p:txBody>
          <a:bodyPr spcFirstLastPara="1" wrap="square" lIns="182875" tIns="182875" rIns="182875" bIns="91425" anchor="t" anchorCtr="0">
            <a:noAutofit/>
          </a:bodyPr>
          <a:lstStyle/>
          <a:p>
            <a:pPr marL="0" lvl="0" indent="0" algn="ctr" rtl="0">
              <a:lnSpc>
                <a:spcPct val="100000"/>
              </a:lnSpc>
              <a:spcBef>
                <a:spcPts val="0"/>
              </a:spcBef>
              <a:spcAft>
                <a:spcPts val="1600"/>
              </a:spcAft>
              <a:buClr>
                <a:schemeClr val="dk1"/>
              </a:buClr>
              <a:buSzPts val="1100"/>
              <a:buFont typeface="Arial"/>
              <a:buNone/>
            </a:pPr>
            <a:r>
              <a:rPr lang="en-US" sz="2550">
                <a:solidFill>
                  <a:schemeClr val="lt1"/>
                </a:solidFill>
                <a:latin typeface="Verdana"/>
                <a:ea typeface="Verdana"/>
                <a:cs typeface="Verdana"/>
                <a:sym typeface="Verdana"/>
              </a:rPr>
              <a:t>Youth are 21 times more likely to seek school-based mental health services than community-based services </a:t>
            </a:r>
            <a:endParaRPr sz="2550">
              <a:solidFill>
                <a:schemeClr val="dk1"/>
              </a:solidFill>
              <a:latin typeface="Calibri"/>
              <a:ea typeface="Calibri"/>
              <a:cs typeface="Calibri"/>
              <a:sym typeface="Calibri"/>
            </a:endParaRPr>
          </a:p>
        </p:txBody>
      </p:sp>
      <p:pic>
        <p:nvPicPr>
          <p:cNvPr id="341" name="Google Shape;341;p8" descr="A cover of a book&#10;&#10;Description automatically generated"/>
          <p:cNvPicPr preferRelativeResize="0"/>
          <p:nvPr/>
        </p:nvPicPr>
        <p:blipFill rotWithShape="1">
          <a:blip r:embed="rId3">
            <a:alphaModFix/>
          </a:blip>
          <a:srcRect/>
          <a:stretch/>
        </p:blipFill>
        <p:spPr>
          <a:xfrm>
            <a:off x="5990575" y="1308263"/>
            <a:ext cx="2773449" cy="3625538"/>
          </a:xfrm>
          <a:prstGeom prst="rect">
            <a:avLst/>
          </a:prstGeom>
          <a:noFill/>
          <a:ln>
            <a:noFill/>
          </a:ln>
        </p:spPr>
      </p:pic>
      <p:sp>
        <p:nvSpPr>
          <p:cNvPr id="342" name="Google Shape;342;p8"/>
          <p:cNvSpPr txBox="1"/>
          <p:nvPr/>
        </p:nvSpPr>
        <p:spPr>
          <a:xfrm>
            <a:off x="233675" y="221975"/>
            <a:ext cx="8692200" cy="931500"/>
          </a:xfrm>
          <a:prstGeom prst="rect">
            <a:avLst/>
          </a:prstGeom>
          <a:solidFill>
            <a:srgbClr val="003369"/>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400">
                <a:solidFill>
                  <a:schemeClr val="lt1"/>
                </a:solidFill>
                <a:latin typeface="Verdana"/>
                <a:ea typeface="Verdana"/>
                <a:cs typeface="Verdana"/>
                <a:sym typeface="Verdana"/>
              </a:rPr>
              <a:t>Virginia Ranks 48th in the nation </a:t>
            </a:r>
            <a:endParaRPr sz="2400">
              <a:solidFill>
                <a:schemeClr val="lt1"/>
              </a:solidFill>
              <a:latin typeface="Verdana"/>
              <a:ea typeface="Verdana"/>
              <a:cs typeface="Verdana"/>
              <a:sym typeface="Verdana"/>
            </a:endParaRPr>
          </a:p>
          <a:p>
            <a:pPr marL="0" lvl="0" indent="0" algn="ctr" rtl="0">
              <a:spcBef>
                <a:spcPts val="0"/>
              </a:spcBef>
              <a:spcAft>
                <a:spcPts val="0"/>
              </a:spcAft>
              <a:buClr>
                <a:schemeClr val="dk1"/>
              </a:buClr>
              <a:buSzPts val="1100"/>
              <a:buFont typeface="Arial"/>
              <a:buNone/>
            </a:pPr>
            <a:r>
              <a:rPr lang="en-US" sz="2400">
                <a:solidFill>
                  <a:schemeClr val="lt1"/>
                </a:solidFill>
                <a:latin typeface="Verdana"/>
                <a:ea typeface="Verdana"/>
                <a:cs typeface="Verdana"/>
                <a:sym typeface="Verdana"/>
              </a:rPr>
              <a:t>for youth access to mental health services</a:t>
            </a:r>
            <a:endParaRPr sz="2400">
              <a:solidFill>
                <a:schemeClr val="lt1"/>
              </a:solidFill>
              <a:latin typeface="Verdana"/>
              <a:ea typeface="Verdana"/>
              <a:cs typeface="Verdana"/>
              <a:sym typeface="Verdana"/>
            </a:endParaRPr>
          </a:p>
        </p:txBody>
      </p:sp>
      <p:sp>
        <p:nvSpPr>
          <p:cNvPr id="343" name="Google Shape;343;p8"/>
          <p:cNvSpPr txBox="1"/>
          <p:nvPr/>
        </p:nvSpPr>
        <p:spPr>
          <a:xfrm>
            <a:off x="233675" y="6478125"/>
            <a:ext cx="6517500" cy="35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1600"/>
              </a:spcAft>
              <a:buNone/>
            </a:pPr>
            <a:r>
              <a:rPr lang="en-US" sz="1200">
                <a:solidFill>
                  <a:schemeClr val="dk2"/>
                </a:solidFill>
                <a:latin typeface="Calibri"/>
                <a:ea typeface="Calibri"/>
                <a:cs typeface="Calibri"/>
                <a:sym typeface="Calibri"/>
              </a:rPr>
              <a:t>(Guo et al., 2017; Fiat et al., 2017; U.S. Surgeon General’s Office, 2023)</a:t>
            </a:r>
            <a:endParaRPr sz="1200">
              <a:solidFill>
                <a:schemeClr val="dk2"/>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c86c100a57_0_55"/>
          <p:cNvSpPr txBox="1">
            <a:spLocks noGrp="1"/>
          </p:cNvSpPr>
          <p:nvPr>
            <p:ph type="body" idx="1"/>
          </p:nvPr>
        </p:nvSpPr>
        <p:spPr>
          <a:xfrm>
            <a:off x="228600" y="1529000"/>
            <a:ext cx="8406900" cy="4790100"/>
          </a:xfrm>
          <a:prstGeom prst="rect">
            <a:avLst/>
          </a:prstGeom>
          <a:noFill/>
          <a:ln>
            <a:noFill/>
          </a:ln>
        </p:spPr>
        <p:txBody>
          <a:bodyPr spcFirstLastPara="1" wrap="square" lIns="91425" tIns="45700" rIns="91425" bIns="45700" anchor="t" anchorCtr="0">
            <a:noAutofit/>
          </a:bodyPr>
          <a:lstStyle/>
          <a:p>
            <a:pPr marL="457200" lvl="0" indent="-355600" algn="l" rtl="0">
              <a:lnSpc>
                <a:spcPct val="80000"/>
              </a:lnSpc>
              <a:spcBef>
                <a:spcPts val="0"/>
              </a:spcBef>
              <a:spcAft>
                <a:spcPts val="0"/>
              </a:spcAft>
              <a:buSzPts val="2000"/>
              <a:buFont typeface="Verdana"/>
              <a:buChar char="●"/>
            </a:pPr>
            <a:r>
              <a:rPr lang="en-US" sz="2900">
                <a:latin typeface="Verdana"/>
                <a:ea typeface="Verdana"/>
                <a:cs typeface="Verdana"/>
                <a:sym typeface="Verdana"/>
              </a:rPr>
              <a:t>Female students</a:t>
            </a:r>
            <a:endParaRPr sz="2900">
              <a:latin typeface="Verdana"/>
              <a:ea typeface="Verdana"/>
              <a:cs typeface="Verdana"/>
              <a:sym typeface="Verdana"/>
            </a:endParaRPr>
          </a:p>
          <a:p>
            <a:pPr marL="457200" lvl="0" indent="-355600" algn="l" rtl="0">
              <a:lnSpc>
                <a:spcPct val="80000"/>
              </a:lnSpc>
              <a:spcBef>
                <a:spcPts val="1200"/>
              </a:spcBef>
              <a:spcAft>
                <a:spcPts val="0"/>
              </a:spcAft>
              <a:buSzPts val="2000"/>
              <a:buFont typeface="Verdana"/>
              <a:buChar char="●"/>
            </a:pPr>
            <a:r>
              <a:rPr lang="en-US" sz="2900">
                <a:latin typeface="Verdana"/>
                <a:ea typeface="Verdana"/>
                <a:cs typeface="Verdana"/>
                <a:sym typeface="Verdana"/>
              </a:rPr>
              <a:t>Students who identify LGBTQ+</a:t>
            </a:r>
            <a:endParaRPr sz="2900">
              <a:latin typeface="Verdana"/>
              <a:ea typeface="Verdana"/>
              <a:cs typeface="Verdana"/>
              <a:sym typeface="Verdana"/>
            </a:endParaRPr>
          </a:p>
          <a:p>
            <a:pPr marL="457200" lvl="0" indent="-355600" algn="l" rtl="0">
              <a:lnSpc>
                <a:spcPct val="80000"/>
              </a:lnSpc>
              <a:spcBef>
                <a:spcPts val="1200"/>
              </a:spcBef>
              <a:spcAft>
                <a:spcPts val="0"/>
              </a:spcAft>
              <a:buSzPts val="2000"/>
              <a:buFont typeface="Verdana"/>
              <a:buChar char="●"/>
            </a:pPr>
            <a:r>
              <a:rPr lang="en-US" sz="2900">
                <a:latin typeface="Verdana"/>
                <a:ea typeface="Verdana"/>
                <a:cs typeface="Verdana"/>
                <a:sym typeface="Verdana"/>
              </a:rPr>
              <a:t>Students who have experienced discrimination in school </a:t>
            </a:r>
            <a:endParaRPr sz="2900">
              <a:latin typeface="Verdana"/>
              <a:ea typeface="Verdana"/>
              <a:cs typeface="Verdana"/>
              <a:sym typeface="Verdana"/>
            </a:endParaRPr>
          </a:p>
          <a:p>
            <a:pPr marL="457200" lvl="0" indent="-355600" algn="l" rtl="0">
              <a:lnSpc>
                <a:spcPct val="80000"/>
              </a:lnSpc>
              <a:spcBef>
                <a:spcPts val="1200"/>
              </a:spcBef>
              <a:spcAft>
                <a:spcPts val="0"/>
              </a:spcAft>
              <a:buSzPts val="2000"/>
              <a:buFont typeface="Verdana"/>
              <a:buChar char="●"/>
            </a:pPr>
            <a:r>
              <a:rPr lang="en-US" sz="2900">
                <a:latin typeface="Verdana"/>
                <a:ea typeface="Verdana"/>
                <a:cs typeface="Verdana"/>
                <a:sym typeface="Verdana"/>
              </a:rPr>
              <a:t>Hispanic students</a:t>
            </a:r>
            <a:endParaRPr sz="2900">
              <a:latin typeface="Verdana"/>
              <a:ea typeface="Verdana"/>
              <a:cs typeface="Verdana"/>
              <a:sym typeface="Verdana"/>
            </a:endParaRPr>
          </a:p>
          <a:p>
            <a:pPr marL="457200" lvl="0" indent="-355600" algn="l" rtl="0">
              <a:lnSpc>
                <a:spcPct val="80000"/>
              </a:lnSpc>
              <a:spcBef>
                <a:spcPts val="1200"/>
              </a:spcBef>
              <a:spcAft>
                <a:spcPts val="0"/>
              </a:spcAft>
              <a:buSzPts val="2000"/>
              <a:buFont typeface="Verdana"/>
              <a:buChar char="●"/>
            </a:pPr>
            <a:r>
              <a:rPr lang="en-US" sz="2900">
                <a:latin typeface="Verdana"/>
                <a:ea typeface="Verdana"/>
                <a:cs typeface="Verdana"/>
                <a:sym typeface="Verdana"/>
              </a:rPr>
              <a:t>High-achieving students</a:t>
            </a:r>
            <a:endParaRPr sz="2900">
              <a:latin typeface="Verdana"/>
              <a:ea typeface="Verdana"/>
              <a:cs typeface="Verdana"/>
              <a:sym typeface="Verdana"/>
            </a:endParaRPr>
          </a:p>
          <a:p>
            <a:pPr marL="457200" lvl="0" indent="-355600" algn="l" rtl="0">
              <a:lnSpc>
                <a:spcPct val="80000"/>
              </a:lnSpc>
              <a:spcBef>
                <a:spcPts val="1200"/>
              </a:spcBef>
              <a:spcAft>
                <a:spcPts val="0"/>
              </a:spcAft>
              <a:buSzPts val="2000"/>
              <a:buFont typeface="Verdana"/>
              <a:buChar char="●"/>
            </a:pPr>
            <a:r>
              <a:rPr lang="en-US" sz="2900">
                <a:latin typeface="Verdana"/>
                <a:ea typeface="Verdana"/>
                <a:cs typeface="Verdana"/>
                <a:sym typeface="Verdana"/>
              </a:rPr>
              <a:t>Students from low-income households</a:t>
            </a:r>
            <a:endParaRPr sz="2900">
              <a:latin typeface="Verdana"/>
              <a:ea typeface="Verdana"/>
              <a:cs typeface="Verdana"/>
              <a:sym typeface="Verdana"/>
            </a:endParaRPr>
          </a:p>
          <a:p>
            <a:pPr marL="457200" lvl="0" indent="-355600" algn="l" rtl="0">
              <a:lnSpc>
                <a:spcPct val="80000"/>
              </a:lnSpc>
              <a:spcBef>
                <a:spcPts val="1200"/>
              </a:spcBef>
              <a:spcAft>
                <a:spcPts val="0"/>
              </a:spcAft>
              <a:buSzPts val="2000"/>
              <a:buFont typeface="Verdana"/>
              <a:buChar char="●"/>
            </a:pPr>
            <a:r>
              <a:rPr lang="en-US" sz="2900">
                <a:latin typeface="Verdana"/>
                <a:ea typeface="Verdana"/>
                <a:cs typeface="Verdana"/>
                <a:sym typeface="Verdana"/>
              </a:rPr>
              <a:t>Students living in single-parent, blended, kinship, foster/board care</a:t>
            </a:r>
            <a:endParaRPr sz="2900">
              <a:latin typeface="Verdana"/>
              <a:ea typeface="Verdana"/>
              <a:cs typeface="Verdana"/>
              <a:sym typeface="Verdana"/>
            </a:endParaRPr>
          </a:p>
          <a:p>
            <a:pPr marL="457200" lvl="0" indent="-355600" algn="l" rtl="0">
              <a:lnSpc>
                <a:spcPct val="80000"/>
              </a:lnSpc>
              <a:spcBef>
                <a:spcPts val="1200"/>
              </a:spcBef>
              <a:spcAft>
                <a:spcPts val="1200"/>
              </a:spcAft>
              <a:buSzPts val="2000"/>
              <a:buFont typeface="Verdana"/>
              <a:buChar char="●"/>
            </a:pPr>
            <a:r>
              <a:rPr lang="en-US" sz="2900">
                <a:latin typeface="Verdana"/>
                <a:ea typeface="Verdana"/>
                <a:cs typeface="Verdana"/>
                <a:sym typeface="Verdana"/>
              </a:rPr>
              <a:t>Students with disabilities</a:t>
            </a:r>
            <a:endParaRPr sz="2900">
              <a:latin typeface="Verdana"/>
              <a:ea typeface="Verdana"/>
              <a:cs typeface="Verdana"/>
              <a:sym typeface="Verdana"/>
            </a:endParaRPr>
          </a:p>
        </p:txBody>
      </p:sp>
      <p:sp>
        <p:nvSpPr>
          <p:cNvPr id="349" name="Google Shape;349;g2c86c100a57_0_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523"/>
              <a:buFont typeface="Arial"/>
              <a:buNone/>
            </a:pPr>
            <a:r>
              <a:rPr lang="en-US" sz="4200"/>
              <a:t>Vulnerable Populations</a:t>
            </a:r>
            <a:endParaRPr sz="4200"/>
          </a:p>
        </p:txBody>
      </p:sp>
      <p:sp>
        <p:nvSpPr>
          <p:cNvPr id="350" name="Google Shape;350;g2c86c100a57_0_55"/>
          <p:cNvSpPr txBox="1"/>
          <p:nvPr/>
        </p:nvSpPr>
        <p:spPr>
          <a:xfrm>
            <a:off x="255250" y="6319125"/>
            <a:ext cx="6994200" cy="37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200">
                <a:solidFill>
                  <a:schemeClr val="dk2"/>
                </a:solidFill>
                <a:latin typeface="Calibri"/>
                <a:ea typeface="Calibri"/>
                <a:cs typeface="Calibri"/>
                <a:sym typeface="Calibri"/>
              </a:rPr>
              <a:t>(CDC, 2023; Guo et al., 2017; Kelchner et al., 2019; Lambros et al., 2016; Weist et al., 2018).</a:t>
            </a:r>
            <a:endParaRPr sz="1200" b="0" i="0" u="none" strike="noStrike" cap="none">
              <a:solidFill>
                <a:schemeClr val="dk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c86c100a57_0_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80000"/>
              </a:lnSpc>
              <a:spcBef>
                <a:spcPts val="1000"/>
              </a:spcBef>
              <a:spcAft>
                <a:spcPts val="1000"/>
              </a:spcAft>
              <a:buClr>
                <a:schemeClr val="dk1"/>
              </a:buClr>
              <a:buSzPts val="523"/>
              <a:buFont typeface="Arial"/>
              <a:buNone/>
            </a:pPr>
            <a:r>
              <a:rPr lang="en-US" sz="4200"/>
              <a:t>Students with Disabilities</a:t>
            </a:r>
            <a:endParaRPr sz="4200"/>
          </a:p>
        </p:txBody>
      </p:sp>
      <p:sp>
        <p:nvSpPr>
          <p:cNvPr id="356" name="Google Shape;356;g2c86c100a57_0_60"/>
          <p:cNvSpPr txBox="1">
            <a:spLocks noGrp="1"/>
          </p:cNvSpPr>
          <p:nvPr>
            <p:ph type="body" idx="1"/>
          </p:nvPr>
        </p:nvSpPr>
        <p:spPr>
          <a:xfrm>
            <a:off x="228625" y="1549150"/>
            <a:ext cx="8686800" cy="4572000"/>
          </a:xfrm>
          <a:prstGeom prst="rect">
            <a:avLst/>
          </a:prstGeom>
          <a:noFill/>
          <a:ln>
            <a:noFill/>
          </a:ln>
        </p:spPr>
        <p:txBody>
          <a:bodyPr spcFirstLastPara="1" wrap="square" lIns="91425" tIns="45700" rIns="91425" bIns="45700" anchor="t" anchorCtr="0">
            <a:noAutofit/>
          </a:bodyPr>
          <a:lstStyle/>
          <a:p>
            <a:pPr marL="457200" lvl="0" indent="-361950" algn="l" rtl="0">
              <a:lnSpc>
                <a:spcPct val="90000"/>
              </a:lnSpc>
              <a:spcBef>
                <a:spcPts val="0"/>
              </a:spcBef>
              <a:spcAft>
                <a:spcPts val="0"/>
              </a:spcAft>
              <a:buSzPts val="2100"/>
              <a:buFont typeface="Verdana"/>
              <a:buChar char="•"/>
            </a:pPr>
            <a:r>
              <a:rPr lang="en-US" sz="2400">
                <a:latin typeface="Verdana"/>
                <a:ea typeface="Verdana"/>
                <a:cs typeface="Verdana"/>
                <a:sym typeface="Verdana"/>
              </a:rPr>
              <a:t>Higher rates of depression, anxiety, and anger</a:t>
            </a:r>
            <a:r>
              <a:rPr lang="en-US" sz="2100">
                <a:latin typeface="Verdana"/>
                <a:ea typeface="Verdana"/>
                <a:cs typeface="Verdana"/>
                <a:sym typeface="Verdana"/>
              </a:rPr>
              <a:t> </a:t>
            </a:r>
            <a:endParaRPr sz="1800">
              <a:latin typeface="Verdana"/>
              <a:ea typeface="Verdana"/>
              <a:cs typeface="Verdana"/>
              <a:sym typeface="Verdana"/>
            </a:endParaRPr>
          </a:p>
          <a:p>
            <a:pPr marL="457200" lvl="0" indent="-361950" algn="l" rtl="0">
              <a:lnSpc>
                <a:spcPct val="90000"/>
              </a:lnSpc>
              <a:spcBef>
                <a:spcPts val="1400"/>
              </a:spcBef>
              <a:spcAft>
                <a:spcPts val="0"/>
              </a:spcAft>
              <a:buSzPts val="2100"/>
              <a:buFont typeface="Verdana"/>
              <a:buChar char="•"/>
            </a:pPr>
            <a:r>
              <a:rPr lang="en-US" sz="2400">
                <a:latin typeface="Verdana"/>
                <a:ea typeface="Verdana"/>
                <a:cs typeface="Verdana"/>
                <a:sym typeface="Verdana"/>
              </a:rPr>
              <a:t>Often receive inappropriate disciplinary actions rather than mental health support</a:t>
            </a:r>
            <a:endParaRPr sz="2400">
              <a:latin typeface="Verdana"/>
              <a:ea typeface="Verdana"/>
              <a:cs typeface="Verdana"/>
              <a:sym typeface="Verdana"/>
            </a:endParaRPr>
          </a:p>
          <a:p>
            <a:pPr marL="457200" lvl="0" indent="-361950" algn="l" rtl="0">
              <a:lnSpc>
                <a:spcPct val="90000"/>
              </a:lnSpc>
              <a:spcBef>
                <a:spcPts val="1400"/>
              </a:spcBef>
              <a:spcAft>
                <a:spcPts val="0"/>
              </a:spcAft>
              <a:buSzPts val="2100"/>
              <a:buFont typeface="Verdana"/>
              <a:buChar char="•"/>
            </a:pPr>
            <a:r>
              <a:rPr lang="en-US" sz="2400">
                <a:latin typeface="Verdana"/>
                <a:ea typeface="Verdana"/>
                <a:cs typeface="Verdana"/>
                <a:sym typeface="Verdana"/>
              </a:rPr>
              <a:t>Students identified ID/DD are seldom assessed for mental health disorders </a:t>
            </a:r>
            <a:endParaRPr sz="1800">
              <a:latin typeface="Verdana"/>
              <a:ea typeface="Verdana"/>
              <a:cs typeface="Verdana"/>
              <a:sym typeface="Verdana"/>
            </a:endParaRPr>
          </a:p>
          <a:p>
            <a:pPr marL="457200" lvl="0" indent="-361950" algn="l" rtl="0">
              <a:lnSpc>
                <a:spcPct val="90000"/>
              </a:lnSpc>
              <a:spcBef>
                <a:spcPts val="1400"/>
              </a:spcBef>
              <a:spcAft>
                <a:spcPts val="0"/>
              </a:spcAft>
              <a:buSzPts val="2100"/>
              <a:buFont typeface="Verdana"/>
              <a:buChar char="•"/>
            </a:pPr>
            <a:r>
              <a:rPr lang="en-US" sz="2400">
                <a:latin typeface="Verdana"/>
                <a:ea typeface="Verdana"/>
                <a:cs typeface="Verdana"/>
                <a:sym typeface="Verdana"/>
              </a:rPr>
              <a:t>Less than 1% receive school-based mental health services as a component of their IEP</a:t>
            </a:r>
            <a:endParaRPr sz="2100">
              <a:latin typeface="Verdana"/>
              <a:ea typeface="Verdana"/>
              <a:cs typeface="Verdana"/>
              <a:sym typeface="Verdana"/>
            </a:endParaRPr>
          </a:p>
          <a:p>
            <a:pPr marL="457200" lvl="0" indent="-361950" algn="l" rtl="0">
              <a:lnSpc>
                <a:spcPct val="90000"/>
              </a:lnSpc>
              <a:spcBef>
                <a:spcPts val="1400"/>
              </a:spcBef>
              <a:spcAft>
                <a:spcPts val="0"/>
              </a:spcAft>
              <a:buSzPts val="2100"/>
              <a:buFont typeface="Verdana"/>
              <a:buChar char="•"/>
            </a:pPr>
            <a:r>
              <a:rPr lang="en-US" sz="2400">
                <a:latin typeface="Verdana"/>
                <a:ea typeface="Verdana"/>
                <a:cs typeface="Verdana"/>
                <a:sym typeface="Verdana"/>
              </a:rPr>
              <a:t>Students with a disability and mental health disorders (anxiety, ADHD, and depression) that received school-based mental health services resulted in</a:t>
            </a:r>
            <a:r>
              <a:rPr lang="en-US" sz="1800">
                <a:latin typeface="Verdana"/>
                <a:ea typeface="Verdana"/>
                <a:cs typeface="Verdana"/>
                <a:sym typeface="Verdana"/>
              </a:rPr>
              <a:t> </a:t>
            </a:r>
            <a:r>
              <a:rPr lang="en-US" sz="2400" u="sng">
                <a:latin typeface="Verdana"/>
                <a:ea typeface="Verdana"/>
                <a:cs typeface="Verdana"/>
                <a:sym typeface="Verdana"/>
              </a:rPr>
              <a:t>decreased</a:t>
            </a:r>
            <a:r>
              <a:rPr lang="en-US" sz="2400">
                <a:latin typeface="Verdana"/>
                <a:ea typeface="Verdana"/>
                <a:cs typeface="Verdana"/>
                <a:sym typeface="Verdana"/>
              </a:rPr>
              <a:t> school absenteeism and suspension rates </a:t>
            </a:r>
            <a:endParaRPr sz="2400">
              <a:latin typeface="Verdana"/>
              <a:ea typeface="Verdana"/>
              <a:cs typeface="Verdana"/>
              <a:sym typeface="Verdana"/>
            </a:endParaRPr>
          </a:p>
          <a:p>
            <a:pPr marL="0" lvl="0" indent="0" algn="l" rtl="0">
              <a:spcBef>
                <a:spcPts val="1400"/>
              </a:spcBef>
              <a:spcAft>
                <a:spcPts val="800"/>
              </a:spcAft>
              <a:buNone/>
            </a:pPr>
            <a:endParaRPr sz="2100">
              <a:latin typeface="Verdana"/>
              <a:ea typeface="Verdana"/>
              <a:cs typeface="Verdana"/>
              <a:sym typeface="Verdana"/>
            </a:endParaRPr>
          </a:p>
        </p:txBody>
      </p:sp>
      <p:sp>
        <p:nvSpPr>
          <p:cNvPr id="357" name="Google Shape;357;g2c86c100a57_0_60"/>
          <p:cNvSpPr txBox="1"/>
          <p:nvPr/>
        </p:nvSpPr>
        <p:spPr>
          <a:xfrm>
            <a:off x="1752800" y="6121150"/>
            <a:ext cx="7266000" cy="574500"/>
          </a:xfrm>
          <a:prstGeom prst="rect">
            <a:avLst/>
          </a:prstGeom>
          <a:noFill/>
          <a:ln>
            <a:noFill/>
          </a:ln>
        </p:spPr>
        <p:txBody>
          <a:bodyPr spcFirstLastPara="1" wrap="square" lIns="91425" tIns="91425" rIns="91425" bIns="91425" anchor="t" anchorCtr="0">
            <a:spAutoFit/>
          </a:bodyPr>
          <a:lstStyle/>
          <a:p>
            <a:pPr marL="457200" lvl="0" indent="0" algn="l" rtl="0">
              <a:lnSpc>
                <a:spcPct val="85000"/>
              </a:lnSpc>
              <a:spcBef>
                <a:spcPts val="0"/>
              </a:spcBef>
              <a:spcAft>
                <a:spcPts val="0"/>
              </a:spcAft>
              <a:buNone/>
            </a:pPr>
            <a:endParaRPr sz="800">
              <a:solidFill>
                <a:srgbClr val="122C41"/>
              </a:solidFill>
              <a:latin typeface="Verdana"/>
              <a:ea typeface="Verdana"/>
              <a:cs typeface="Verdana"/>
              <a:sym typeface="Verdana"/>
            </a:endParaRPr>
          </a:p>
          <a:p>
            <a:pPr marL="0" lvl="0" indent="0" algn="l" rtl="0">
              <a:lnSpc>
                <a:spcPct val="85000"/>
              </a:lnSpc>
              <a:spcBef>
                <a:spcPts val="1000"/>
              </a:spcBef>
              <a:spcAft>
                <a:spcPts val="1400"/>
              </a:spcAft>
              <a:buNone/>
            </a:pPr>
            <a:r>
              <a:rPr lang="en-US" sz="1200">
                <a:solidFill>
                  <a:srgbClr val="122C41"/>
                </a:solidFill>
                <a:latin typeface="Calibri"/>
                <a:ea typeface="Calibri"/>
                <a:cs typeface="Calibri"/>
                <a:sym typeface="Calibri"/>
              </a:rPr>
              <a:t>(CDC, 2023; Guo et al., 2017; Kelchner et al., 2019; Lambros et al., 2016; Santiago et al., 2014; Weist et al., 2018).</a:t>
            </a:r>
            <a:endParaRPr sz="1200">
              <a:solidFill>
                <a:srgbClr val="122C4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
          <p:cNvSpPr txBox="1">
            <a:spLocks noGrp="1"/>
          </p:cNvSpPr>
          <p:nvPr>
            <p:ph type="ctrTitle"/>
          </p:nvPr>
        </p:nvSpPr>
        <p:spPr>
          <a:xfrm>
            <a:off x="394575" y="3671150"/>
            <a:ext cx="83610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457200" algn="ctr" rtl="0">
              <a:lnSpc>
                <a:spcPct val="80000"/>
              </a:lnSpc>
              <a:spcBef>
                <a:spcPts val="0"/>
              </a:spcBef>
              <a:spcAft>
                <a:spcPts val="1000"/>
              </a:spcAft>
              <a:buClr>
                <a:schemeClr val="dk1"/>
              </a:buClr>
              <a:buSzPts val="523"/>
              <a:buFont typeface="Arial"/>
              <a:buNone/>
            </a:pPr>
            <a:r>
              <a:rPr lang="en-US" sz="3600"/>
              <a:t>Impacts of Internalizing Behaviors</a:t>
            </a:r>
            <a:endParaRPr sz="3600"/>
          </a:p>
        </p:txBody>
      </p:sp>
      <p:sp>
        <p:nvSpPr>
          <p:cNvPr id="363" name="Google Shape;363;p3"/>
          <p:cNvSpPr txBox="1">
            <a:spLocks noGrp="1"/>
          </p:cNvSpPr>
          <p:nvPr>
            <p:ph type="subTitle" idx="1"/>
          </p:nvPr>
        </p:nvSpPr>
        <p:spPr>
          <a:xfrm>
            <a:off x="816425" y="5324000"/>
            <a:ext cx="7647300" cy="914400"/>
          </a:xfrm>
          <a:prstGeom prst="rect">
            <a:avLst/>
          </a:prstGeom>
          <a:solidFill>
            <a:schemeClr val="lt1">
              <a:alpha val="67058"/>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400" b="1">
                <a:solidFill>
                  <a:srgbClr val="BF311B"/>
                </a:solidFill>
                <a:latin typeface="Calibri"/>
                <a:ea typeface="Calibri"/>
                <a:cs typeface="Calibri"/>
                <a:sym typeface="Calibri"/>
              </a:rPr>
              <a:t>Students facing mental health concerns can struggle with attendance, academic performance, and graduation risks. </a:t>
            </a:r>
            <a:endParaRPr sz="2400" b="1">
              <a:solidFill>
                <a:srgbClr val="BF311B"/>
              </a:solidFill>
              <a:latin typeface="Calibri"/>
              <a:ea typeface="Calibri"/>
              <a:cs typeface="Calibri"/>
              <a:sym typeface="Calibri"/>
            </a:endParaRPr>
          </a:p>
          <a:p>
            <a:pPr marL="0" lvl="0" indent="0" algn="ctr" rtl="0">
              <a:lnSpc>
                <a:spcPct val="100000"/>
              </a:lnSpc>
              <a:spcBef>
                <a:spcPts val="1000"/>
              </a:spcBef>
              <a:spcAft>
                <a:spcPts val="1000"/>
              </a:spcAft>
              <a:buClr>
                <a:schemeClr val="dk1"/>
              </a:buClr>
              <a:buSzPts val="1100"/>
              <a:buFont typeface="Arial"/>
              <a:buNone/>
            </a:pPr>
            <a:r>
              <a:rPr lang="en-US" sz="1400" b="1">
                <a:solidFill>
                  <a:srgbClr val="BF311B"/>
                </a:solidFill>
                <a:latin typeface="Calibri"/>
                <a:ea typeface="Calibri"/>
                <a:cs typeface="Calibri"/>
                <a:sym typeface="Calibri"/>
              </a:rPr>
              <a:t>(Kern et al. (2022)</a:t>
            </a:r>
            <a:endParaRPr sz="1400" b="1">
              <a:solidFill>
                <a:srgbClr val="BF311B"/>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3672</Words>
  <Application>Microsoft Office PowerPoint</Application>
  <PresentationFormat>On-screen Show (4:3)</PresentationFormat>
  <Paragraphs>320</Paragraphs>
  <Slides>37</Slides>
  <Notes>37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Calibri</vt:lpstr>
      <vt:lpstr>Arial</vt:lpstr>
      <vt:lpstr>Ubuntu</vt:lpstr>
      <vt:lpstr>Raleway</vt:lpstr>
      <vt:lpstr>Verdana</vt:lpstr>
      <vt:lpstr>Times New Roman</vt:lpstr>
      <vt:lpstr>Quattrocento Sans</vt:lpstr>
      <vt:lpstr>Content Slides</vt:lpstr>
      <vt:lpstr>Presentation Titles</vt:lpstr>
      <vt:lpstr>Content Slides</vt:lpstr>
      <vt:lpstr>Recognizing &amp; Supporting Youth with Internalizing Behaviors</vt:lpstr>
      <vt:lpstr>Learning Intentions</vt:lpstr>
      <vt:lpstr>What are Internalizing Behaviors? </vt:lpstr>
      <vt:lpstr>Definition</vt:lpstr>
      <vt:lpstr>Prevalence &amp; Support Internalizing disorders are the most  prevalent chronic illness affecting children</vt:lpstr>
      <vt:lpstr>Social connection is a fundamental human need </vt:lpstr>
      <vt:lpstr>Vulnerable Populations</vt:lpstr>
      <vt:lpstr>Students with Disabilities</vt:lpstr>
      <vt:lpstr>Impacts of Internalizing Behaviors</vt:lpstr>
      <vt:lpstr>Impacts of Internalizing Behaviors</vt:lpstr>
      <vt:lpstr>Academic Impact</vt:lpstr>
      <vt:lpstr>Symptoms of Internalizing Behaviors</vt:lpstr>
      <vt:lpstr>Sorting Activity</vt:lpstr>
      <vt:lpstr>Possible Symptoms</vt:lpstr>
      <vt:lpstr>Tier I </vt:lpstr>
      <vt:lpstr>Positive Relationships</vt:lpstr>
      <vt:lpstr>Building Community</vt:lpstr>
      <vt:lpstr>Safe, Predictable, &amp; Positive Environments</vt:lpstr>
      <vt:lpstr>Mindfulness Activities</vt:lpstr>
      <vt:lpstr>Explicit Instruction</vt:lpstr>
      <vt:lpstr>Active Engagement</vt:lpstr>
      <vt:lpstr>Collaboration with Families</vt:lpstr>
      <vt:lpstr>   Tier I Share Out </vt:lpstr>
      <vt:lpstr>Identification &amp; Screening</vt:lpstr>
      <vt:lpstr>Identification and Screening</vt:lpstr>
      <vt:lpstr>Identification and Screening</vt:lpstr>
      <vt:lpstr>School Example</vt:lpstr>
      <vt:lpstr>Advanced Tier Interventions</vt:lpstr>
      <vt:lpstr>Advanced Tiers</vt:lpstr>
      <vt:lpstr>Advanced Tiers</vt:lpstr>
      <vt:lpstr>SEB Needs  &amp; Matched Interventions</vt:lpstr>
      <vt:lpstr>Integrated Systems Framework</vt:lpstr>
      <vt:lpstr>PowerPoint Presentation</vt:lpstr>
      <vt:lpstr>Take a Deeper Dive</vt:lpstr>
      <vt:lpstr>PowerPoint Presentation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Ryan McElhaney</cp:lastModifiedBy>
  <cp:revision>1</cp:revision>
  <dcterms:modified xsi:type="dcterms:W3CDTF">2024-06-12T19:13:18Z</dcterms:modified>
</cp:coreProperties>
</file>