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9"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5143500" type="screen16x9"/>
  <p:notesSz cx="6858000" cy="9144000"/>
  <p:embeddedFontLst>
    <p:embeddedFont>
      <p:font typeface="Open Sans" panose="020B0606030504020204" pitchFamily="34" charset="0"/>
      <p:regular r:id="rId28"/>
      <p:bold r:id="rId29"/>
      <p:italic r:id="rId30"/>
      <p:boldItalic r:id="rId31"/>
    </p:embeddedFont>
    <p:embeddedFont>
      <p:font typeface="Roboto" panose="02000000000000000000" pitchFamily="2" charset="0"/>
      <p:regular r:id="rId32"/>
      <p:bold r:id="rId33"/>
      <p:italic r:id="rId34"/>
      <p:boldItalic r:id="rId35"/>
    </p:embeddedFont>
    <p:embeddedFont>
      <p:font typeface="Verdana" panose="020B0604030504040204"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7" d="100"/>
          <a:sy n="147" d="100"/>
        </p:scale>
        <p:origin x="178" y="10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2.fntdata"/><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38"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d00a542ef8_0_1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2d00a542ef8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b="1"/>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2dee6604cc9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2dee6604cc9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2d07d3090de_0_1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2d07d3090de_0_1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2d07d3090de_0_1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2d07d3090de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SLIDES_API31084250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SLIDES_API31084250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2d07d3090de_0_1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2d07d3090de_0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d07d3090de_0_1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2d07d3090de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688"/>
              <a:buFont typeface="Arial"/>
              <a:buNone/>
            </a:pPr>
            <a:endParaRPr sz="1200" b="1">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2d00a542ef8_0_1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2d00a542ef8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b="1" i="1"/>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g2d0fb549d9a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6" name="Google Shape;266;g2d0fb549d9a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d00a542ef8_0_1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3" name="Google Shape;273;g2d00a542ef8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d0fb549d9a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0" name="Google Shape;280;g2d0fb549d9a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b="1"/>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d07d3090de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2d07d3090de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dac0313ead_1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2dac0313ead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d00a542ef8_0_1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2d00a542ef8_0_1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2e179f653f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2e179f653f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2e179f653f1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2e179f653f1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2dc5c6487f8_1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2dc5c6487f8_1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g2dc5c6487f8_1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8" name="Google Shape;318;g2dc5c6487f8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d07d3090de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2d07d3090de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d07d3090de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g2d07d3090de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200">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d0fb549d9a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2d0fb549d9a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2dac0313ead_2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4" name="Google Shape;174;g2dac0313ead_2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dee6604cc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dee6604cc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dee6604cc9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2dee6604cc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2dee6604cc9_0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9" name="Google Shape;199;g2dee6604cc9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400">
                <a:solidFill>
                  <a:schemeClr val="dk1"/>
                </a:solidFill>
              </a:rPr>
              <a:t>1. How many students were supported?</a:t>
            </a: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2. How was ongoing coaching provided to mentors?</a:t>
            </a: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3. How many high schools implemented Check &amp; Connect?</a:t>
            </a:r>
            <a:endParaRPr sz="1400">
              <a:solidFill>
                <a:schemeClr val="dk1"/>
              </a:solidFill>
            </a:endParaRPr>
          </a:p>
          <a:p>
            <a:pPr marL="0" lvl="0" indent="0" algn="l" rtl="0">
              <a:spcBef>
                <a:spcPts val="0"/>
              </a:spcBef>
              <a:spcAft>
                <a:spcPts val="0"/>
              </a:spcAft>
              <a:buClr>
                <a:schemeClr val="dk1"/>
              </a:buClr>
              <a:buSzPts val="1100"/>
              <a:buFont typeface="Arial"/>
              <a:buNone/>
            </a:pPr>
            <a:r>
              <a:rPr lang="en" sz="1400">
                <a:solidFill>
                  <a:schemeClr val="dk1"/>
                </a:solidFill>
              </a:rPr>
              <a:t>4. Which staff attended the initial PD?</a:t>
            </a:r>
            <a:endParaRPr sz="1300" b="1"/>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hyperlink" Target="https://twitter.com/Vtss_ric" TargetMode="External"/><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hyperlink" Target="https://www.facebook.com/vtssric/" TargetMode="External"/><Relationship Id="rId4" Type="http://schemas.openxmlformats.org/officeDocument/2006/relationships/image" Target="../media/image1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Geometric Header">
  <p:cSld name="Geometric Header">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l="140" t="32399" r="-137" b="12768"/>
          <a:stretch/>
        </p:blipFill>
        <p:spPr>
          <a:xfrm rot="10800000">
            <a:off x="1" y="0"/>
            <a:ext cx="9143998" cy="1165956"/>
          </a:xfrm>
          <a:prstGeom prst="rect">
            <a:avLst/>
          </a:prstGeom>
          <a:noFill/>
          <a:ln>
            <a:noFill/>
          </a:ln>
        </p:spPr>
      </p:pic>
      <p:pic>
        <p:nvPicPr>
          <p:cNvPr id="13" name="Google Shape;13;p2"/>
          <p:cNvPicPr preferRelativeResize="0"/>
          <p:nvPr/>
        </p:nvPicPr>
        <p:blipFill rotWithShape="1">
          <a:blip r:embed="rId3">
            <a:alphaModFix/>
          </a:blip>
          <a:srcRect/>
          <a:stretch/>
        </p:blipFill>
        <p:spPr>
          <a:xfrm>
            <a:off x="76200" y="111502"/>
            <a:ext cx="788240" cy="398061"/>
          </a:xfrm>
          <a:prstGeom prst="rect">
            <a:avLst/>
          </a:prstGeom>
          <a:noFill/>
          <a:ln>
            <a:noFill/>
          </a:ln>
        </p:spPr>
      </p:pic>
      <p:sp>
        <p:nvSpPr>
          <p:cNvPr id="14" name="Google Shape;14;p2"/>
          <p:cNvSpPr txBox="1">
            <a:spLocks noGrp="1"/>
          </p:cNvSpPr>
          <p:nvPr>
            <p:ph type="body" idx="1"/>
          </p:nvPr>
        </p:nvSpPr>
        <p:spPr>
          <a:xfrm>
            <a:off x="457201" y="1200151"/>
            <a:ext cx="8229600" cy="34290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NL">
  <p:cSld name="Blank NL">
    <p:bg>
      <p:bgPr>
        <a:solidFill>
          <a:schemeClr val="lt1"/>
        </a:solidFill>
        <a:effectLst/>
      </p:bgPr>
    </p:bg>
    <p:spTree>
      <p:nvGrpSpPr>
        <p:cNvPr id="1" name="Shape 48"/>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Footer 1">
  <p:cSld name="Content w/Footer 1">
    <p:spTree>
      <p:nvGrpSpPr>
        <p:cNvPr id="1" name="Shape 49"/>
        <p:cNvGrpSpPr/>
        <p:nvPr/>
      </p:nvGrpSpPr>
      <p:grpSpPr>
        <a:xfrm>
          <a:off x="0" y="0"/>
          <a:ext cx="0" cy="0"/>
          <a:chOff x="0" y="0"/>
          <a:chExt cx="0" cy="0"/>
        </a:xfrm>
      </p:grpSpPr>
      <p:sp>
        <p:nvSpPr>
          <p:cNvPr id="50" name="Google Shape;50;p12"/>
          <p:cNvSpPr txBox="1">
            <a:spLocks noGrp="1"/>
          </p:cNvSpPr>
          <p:nvPr>
            <p:ph type="body" idx="1"/>
          </p:nvPr>
        </p:nvSpPr>
        <p:spPr>
          <a:xfrm>
            <a:off x="457201" y="1200151"/>
            <a:ext cx="8229600" cy="2686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12"/>
          <p:cNvSpPr txBox="1">
            <a:spLocks noGrp="1"/>
          </p:cNvSpPr>
          <p:nvPr>
            <p:ph type="title"/>
          </p:nvPr>
        </p:nvSpPr>
        <p:spPr>
          <a:xfrm>
            <a:off x="2057400" y="171450"/>
            <a:ext cx="6858000" cy="7431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2" name="Google Shape;52;p12"/>
          <p:cNvPicPr preferRelativeResize="0"/>
          <p:nvPr/>
        </p:nvPicPr>
        <p:blipFill rotWithShape="1">
          <a:blip r:embed="rId2">
            <a:alphaModFix/>
          </a:blip>
          <a:srcRect/>
          <a:stretch/>
        </p:blipFill>
        <p:spPr>
          <a:xfrm>
            <a:off x="94165" y="220963"/>
            <a:ext cx="1275097" cy="643924"/>
          </a:xfrm>
          <a:prstGeom prst="rect">
            <a:avLst/>
          </a:prstGeom>
          <a:noFill/>
          <a:ln>
            <a:noFill/>
          </a:ln>
        </p:spPr>
      </p:pic>
      <p:pic>
        <p:nvPicPr>
          <p:cNvPr id="53" name="Google Shape;53;p12"/>
          <p:cNvPicPr preferRelativeResize="0"/>
          <p:nvPr/>
        </p:nvPicPr>
        <p:blipFill rotWithShape="1">
          <a:blip r:embed="rId3">
            <a:alphaModFix/>
          </a:blip>
          <a:srcRect l="240" t="10363" r="-239" b="30819"/>
          <a:stretch/>
        </p:blipFill>
        <p:spPr>
          <a:xfrm>
            <a:off x="0" y="3936880"/>
            <a:ext cx="9144000" cy="126053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ntent w/Footer 2">
  <p:cSld name="Content w/Footer 2">
    <p:spTree>
      <p:nvGrpSpPr>
        <p:cNvPr id="1" name="Shape 54"/>
        <p:cNvGrpSpPr/>
        <p:nvPr/>
      </p:nvGrpSpPr>
      <p:grpSpPr>
        <a:xfrm>
          <a:off x="0" y="0"/>
          <a:ext cx="0" cy="0"/>
          <a:chOff x="0" y="0"/>
          <a:chExt cx="0" cy="0"/>
        </a:xfrm>
      </p:grpSpPr>
      <p:sp>
        <p:nvSpPr>
          <p:cNvPr id="55" name="Google Shape;55;p13"/>
          <p:cNvSpPr txBox="1">
            <a:spLocks noGrp="1"/>
          </p:cNvSpPr>
          <p:nvPr>
            <p:ph type="body" idx="1"/>
          </p:nvPr>
        </p:nvSpPr>
        <p:spPr>
          <a:xfrm>
            <a:off x="457201" y="1200151"/>
            <a:ext cx="8229600" cy="2686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13"/>
          <p:cNvSpPr txBox="1">
            <a:spLocks noGrp="1"/>
          </p:cNvSpPr>
          <p:nvPr>
            <p:ph type="title"/>
          </p:nvPr>
        </p:nvSpPr>
        <p:spPr>
          <a:xfrm>
            <a:off x="2057400" y="171450"/>
            <a:ext cx="6858000" cy="7431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57" name="Google Shape;57;p13"/>
          <p:cNvPicPr preferRelativeResize="0"/>
          <p:nvPr/>
        </p:nvPicPr>
        <p:blipFill rotWithShape="1">
          <a:blip r:embed="rId2">
            <a:alphaModFix/>
          </a:blip>
          <a:srcRect/>
          <a:stretch/>
        </p:blipFill>
        <p:spPr>
          <a:xfrm>
            <a:off x="94165" y="220963"/>
            <a:ext cx="1275097" cy="643924"/>
          </a:xfrm>
          <a:prstGeom prst="rect">
            <a:avLst/>
          </a:prstGeom>
          <a:noFill/>
          <a:ln>
            <a:noFill/>
          </a:ln>
        </p:spPr>
      </p:pic>
      <p:pic>
        <p:nvPicPr>
          <p:cNvPr id="58" name="Google Shape;58;p13" descr="A group of people smiling&#10;&#10;Description automatically generated with medium confidence"/>
          <p:cNvPicPr preferRelativeResize="0"/>
          <p:nvPr/>
        </p:nvPicPr>
        <p:blipFill rotWithShape="1">
          <a:blip r:embed="rId3">
            <a:alphaModFix/>
          </a:blip>
          <a:srcRect t="10897" b="7407"/>
          <a:stretch/>
        </p:blipFill>
        <p:spPr>
          <a:xfrm>
            <a:off x="0" y="3936880"/>
            <a:ext cx="9144000" cy="126053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ontent w/Footer 3">
  <p:cSld name="Content w/Footer 3">
    <p:spTree>
      <p:nvGrpSpPr>
        <p:cNvPr id="1" name="Shape 59"/>
        <p:cNvGrpSpPr/>
        <p:nvPr/>
      </p:nvGrpSpPr>
      <p:grpSpPr>
        <a:xfrm>
          <a:off x="0" y="0"/>
          <a:ext cx="0" cy="0"/>
          <a:chOff x="0" y="0"/>
          <a:chExt cx="0" cy="0"/>
        </a:xfrm>
      </p:grpSpPr>
      <p:sp>
        <p:nvSpPr>
          <p:cNvPr id="60" name="Google Shape;60;p14"/>
          <p:cNvSpPr txBox="1">
            <a:spLocks noGrp="1"/>
          </p:cNvSpPr>
          <p:nvPr>
            <p:ph type="body" idx="1"/>
          </p:nvPr>
        </p:nvSpPr>
        <p:spPr>
          <a:xfrm>
            <a:off x="457201" y="1200151"/>
            <a:ext cx="8229600" cy="2686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1" name="Google Shape;61;p14"/>
          <p:cNvSpPr txBox="1">
            <a:spLocks noGrp="1"/>
          </p:cNvSpPr>
          <p:nvPr>
            <p:ph type="title"/>
          </p:nvPr>
        </p:nvSpPr>
        <p:spPr>
          <a:xfrm>
            <a:off x="2057400" y="171450"/>
            <a:ext cx="6858000" cy="7431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2" name="Google Shape;62;p14"/>
          <p:cNvPicPr preferRelativeResize="0"/>
          <p:nvPr/>
        </p:nvPicPr>
        <p:blipFill rotWithShape="1">
          <a:blip r:embed="rId2">
            <a:alphaModFix/>
          </a:blip>
          <a:srcRect/>
          <a:stretch/>
        </p:blipFill>
        <p:spPr>
          <a:xfrm>
            <a:off x="94165" y="220963"/>
            <a:ext cx="1275097" cy="643924"/>
          </a:xfrm>
          <a:prstGeom prst="rect">
            <a:avLst/>
          </a:prstGeom>
          <a:noFill/>
          <a:ln>
            <a:noFill/>
          </a:ln>
        </p:spPr>
      </p:pic>
      <p:pic>
        <p:nvPicPr>
          <p:cNvPr id="63" name="Google Shape;63;p14"/>
          <p:cNvPicPr preferRelativeResize="0"/>
          <p:nvPr/>
        </p:nvPicPr>
        <p:blipFill rotWithShape="1">
          <a:blip r:embed="rId3">
            <a:alphaModFix/>
          </a:blip>
          <a:srcRect t="11971" b="11970"/>
          <a:stretch/>
        </p:blipFill>
        <p:spPr>
          <a:xfrm>
            <a:off x="0" y="3936880"/>
            <a:ext cx="9144000" cy="126053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w/Footer 4">
  <p:cSld name="Content w/Footer 4">
    <p:spTree>
      <p:nvGrpSpPr>
        <p:cNvPr id="1" name="Shape 64"/>
        <p:cNvGrpSpPr/>
        <p:nvPr/>
      </p:nvGrpSpPr>
      <p:grpSpPr>
        <a:xfrm>
          <a:off x="0" y="0"/>
          <a:ext cx="0" cy="0"/>
          <a:chOff x="0" y="0"/>
          <a:chExt cx="0" cy="0"/>
        </a:xfrm>
      </p:grpSpPr>
      <p:sp>
        <p:nvSpPr>
          <p:cNvPr id="65" name="Google Shape;65;p15"/>
          <p:cNvSpPr txBox="1">
            <a:spLocks noGrp="1"/>
          </p:cNvSpPr>
          <p:nvPr>
            <p:ph type="body" idx="1"/>
          </p:nvPr>
        </p:nvSpPr>
        <p:spPr>
          <a:xfrm>
            <a:off x="457201" y="1200151"/>
            <a:ext cx="8229600" cy="2686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15"/>
          <p:cNvSpPr txBox="1">
            <a:spLocks noGrp="1"/>
          </p:cNvSpPr>
          <p:nvPr>
            <p:ph type="title"/>
          </p:nvPr>
        </p:nvSpPr>
        <p:spPr>
          <a:xfrm>
            <a:off x="2057400" y="171450"/>
            <a:ext cx="6858000" cy="7431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67" name="Google Shape;67;p15"/>
          <p:cNvPicPr preferRelativeResize="0"/>
          <p:nvPr/>
        </p:nvPicPr>
        <p:blipFill rotWithShape="1">
          <a:blip r:embed="rId2">
            <a:alphaModFix/>
          </a:blip>
          <a:srcRect/>
          <a:stretch/>
        </p:blipFill>
        <p:spPr>
          <a:xfrm>
            <a:off x="94165" y="220963"/>
            <a:ext cx="1275097" cy="643924"/>
          </a:xfrm>
          <a:prstGeom prst="rect">
            <a:avLst/>
          </a:prstGeom>
          <a:noFill/>
          <a:ln>
            <a:noFill/>
          </a:ln>
        </p:spPr>
      </p:pic>
      <p:pic>
        <p:nvPicPr>
          <p:cNvPr id="68" name="Google Shape;68;p15"/>
          <p:cNvPicPr preferRelativeResize="0"/>
          <p:nvPr/>
        </p:nvPicPr>
        <p:blipFill rotWithShape="1">
          <a:blip r:embed="rId3">
            <a:alphaModFix/>
          </a:blip>
          <a:srcRect l="130" t="54" r="-129" b="39099"/>
          <a:stretch/>
        </p:blipFill>
        <p:spPr>
          <a:xfrm>
            <a:off x="11502" y="3887279"/>
            <a:ext cx="9144000" cy="126053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5_Title and Content">
  <p:cSld name="5_Title and Content">
    <p:spTree>
      <p:nvGrpSpPr>
        <p:cNvPr id="1" name="Shape 69"/>
        <p:cNvGrpSpPr/>
        <p:nvPr/>
      </p:nvGrpSpPr>
      <p:grpSpPr>
        <a:xfrm>
          <a:off x="0" y="0"/>
          <a:ext cx="0" cy="0"/>
          <a:chOff x="0" y="0"/>
          <a:chExt cx="0" cy="0"/>
        </a:xfrm>
      </p:grpSpPr>
      <p:sp>
        <p:nvSpPr>
          <p:cNvPr id="70" name="Google Shape;70;p16"/>
          <p:cNvSpPr txBox="1">
            <a:spLocks noGrp="1"/>
          </p:cNvSpPr>
          <p:nvPr>
            <p:ph type="body" idx="1"/>
          </p:nvPr>
        </p:nvSpPr>
        <p:spPr>
          <a:xfrm>
            <a:off x="457201" y="1200151"/>
            <a:ext cx="8229600" cy="2686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6"/>
          <p:cNvSpPr txBox="1">
            <a:spLocks noGrp="1"/>
          </p:cNvSpPr>
          <p:nvPr>
            <p:ph type="title"/>
          </p:nvPr>
        </p:nvSpPr>
        <p:spPr>
          <a:xfrm>
            <a:off x="2057400" y="171450"/>
            <a:ext cx="6858000" cy="7431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72" name="Google Shape;72;p16"/>
          <p:cNvPicPr preferRelativeResize="0"/>
          <p:nvPr/>
        </p:nvPicPr>
        <p:blipFill rotWithShape="1">
          <a:blip r:embed="rId2">
            <a:alphaModFix/>
          </a:blip>
          <a:srcRect/>
          <a:stretch/>
        </p:blipFill>
        <p:spPr>
          <a:xfrm>
            <a:off x="94165" y="220963"/>
            <a:ext cx="1275097" cy="643924"/>
          </a:xfrm>
          <a:prstGeom prst="rect">
            <a:avLst/>
          </a:prstGeom>
          <a:noFill/>
          <a:ln>
            <a:noFill/>
          </a:ln>
        </p:spPr>
      </p:pic>
      <p:pic>
        <p:nvPicPr>
          <p:cNvPr id="73" name="Google Shape;73;p16"/>
          <p:cNvPicPr preferRelativeResize="0"/>
          <p:nvPr/>
        </p:nvPicPr>
        <p:blipFill rotWithShape="1">
          <a:blip r:embed="rId3">
            <a:alphaModFix/>
          </a:blip>
          <a:srcRect t="11971" b="11970"/>
          <a:stretch/>
        </p:blipFill>
        <p:spPr>
          <a:xfrm>
            <a:off x="0" y="3936880"/>
            <a:ext cx="9144000" cy="126053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1" type="twoObj">
  <p:cSld name="TWO_OBJECTS">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2743200" y="192610"/>
            <a:ext cx="5943600" cy="857400"/>
          </a:xfrm>
          <a:prstGeom prst="rect">
            <a:avLst/>
          </a:prstGeom>
          <a:solidFill>
            <a:srgbClr val="003369"/>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3800"/>
              <a:buFont typeface="Verdana"/>
              <a:buNone/>
              <a:defRPr sz="38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7"/>
          <p:cNvSpPr txBox="1">
            <a:spLocks noGrp="1"/>
          </p:cNvSpPr>
          <p:nvPr>
            <p:ph type="body" idx="1"/>
          </p:nvPr>
        </p:nvSpPr>
        <p:spPr>
          <a:xfrm>
            <a:off x="457200" y="1200151"/>
            <a:ext cx="4038600" cy="25146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vl1pPr>
            <a:lvl2pPr marL="914400" lvl="1" indent="-381000" algn="l">
              <a:lnSpc>
                <a:spcPct val="90000"/>
              </a:lnSpc>
              <a:spcBef>
                <a:spcPts val="500"/>
              </a:spcBef>
              <a:spcAft>
                <a:spcPts val="0"/>
              </a:spcAft>
              <a:buClr>
                <a:schemeClr val="dk1"/>
              </a:buClr>
              <a:buSzPts val="2400"/>
              <a:buChar char="•"/>
              <a:defRPr sz="2400"/>
            </a:lvl2pPr>
            <a:lvl3pPr marL="1371600" lvl="2" indent="-355600" algn="l">
              <a:lnSpc>
                <a:spcPct val="90000"/>
              </a:lnSpc>
              <a:spcBef>
                <a:spcPts val="500"/>
              </a:spcBef>
              <a:spcAft>
                <a:spcPts val="0"/>
              </a:spcAft>
              <a:buClr>
                <a:schemeClr val="dk1"/>
              </a:buClr>
              <a:buSzPts val="2000"/>
              <a:buChar char="•"/>
              <a:defRPr sz="20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sp>
        <p:nvSpPr>
          <p:cNvPr id="77" name="Google Shape;77;p17"/>
          <p:cNvSpPr txBox="1">
            <a:spLocks noGrp="1"/>
          </p:cNvSpPr>
          <p:nvPr>
            <p:ph type="body" idx="2"/>
          </p:nvPr>
        </p:nvSpPr>
        <p:spPr>
          <a:xfrm>
            <a:off x="4597399" y="1200150"/>
            <a:ext cx="4038600" cy="25146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vl1pPr>
            <a:lvl2pPr marL="914400" lvl="1" indent="-381000" algn="l">
              <a:lnSpc>
                <a:spcPct val="90000"/>
              </a:lnSpc>
              <a:spcBef>
                <a:spcPts val="500"/>
              </a:spcBef>
              <a:spcAft>
                <a:spcPts val="0"/>
              </a:spcAft>
              <a:buClr>
                <a:schemeClr val="dk1"/>
              </a:buClr>
              <a:buSzPts val="2400"/>
              <a:buChar char="•"/>
              <a:defRPr sz="2400"/>
            </a:lvl2pPr>
            <a:lvl3pPr marL="1371600" lvl="2" indent="-355600" algn="l">
              <a:lnSpc>
                <a:spcPct val="90000"/>
              </a:lnSpc>
              <a:spcBef>
                <a:spcPts val="500"/>
              </a:spcBef>
              <a:spcAft>
                <a:spcPts val="0"/>
              </a:spcAft>
              <a:buClr>
                <a:schemeClr val="dk1"/>
              </a:buClr>
              <a:buSzPts val="2000"/>
              <a:buChar char="•"/>
              <a:defRPr sz="20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pic>
        <p:nvPicPr>
          <p:cNvPr id="78" name="Google Shape;78;p17"/>
          <p:cNvPicPr preferRelativeResize="0"/>
          <p:nvPr/>
        </p:nvPicPr>
        <p:blipFill rotWithShape="1">
          <a:blip r:embed="rId2">
            <a:alphaModFix/>
          </a:blip>
          <a:srcRect/>
          <a:stretch/>
        </p:blipFill>
        <p:spPr>
          <a:xfrm>
            <a:off x="48426" y="116172"/>
            <a:ext cx="2000251" cy="1010126"/>
          </a:xfrm>
          <a:prstGeom prst="rect">
            <a:avLst/>
          </a:prstGeom>
          <a:noFill/>
          <a:ln>
            <a:noFill/>
          </a:ln>
        </p:spPr>
      </p:pic>
      <p:pic>
        <p:nvPicPr>
          <p:cNvPr id="79" name="Google Shape;79;p17"/>
          <p:cNvPicPr preferRelativeResize="0"/>
          <p:nvPr/>
        </p:nvPicPr>
        <p:blipFill rotWithShape="1">
          <a:blip r:embed="rId3">
            <a:alphaModFix/>
          </a:blip>
          <a:srcRect/>
          <a:stretch/>
        </p:blipFill>
        <p:spPr>
          <a:xfrm>
            <a:off x="7467600" y="4460909"/>
            <a:ext cx="1169476" cy="682591"/>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2" type="twoTxTwoObj">
  <p:cSld name="TWO_OBJECTS_WITH_TEXT">
    <p:spTree>
      <p:nvGrpSpPr>
        <p:cNvPr id="1" name="Shape 80"/>
        <p:cNvGrpSpPr/>
        <p:nvPr/>
      </p:nvGrpSpPr>
      <p:grpSpPr>
        <a:xfrm>
          <a:off x="0" y="0"/>
          <a:ext cx="0" cy="0"/>
          <a:chOff x="0" y="0"/>
          <a:chExt cx="0" cy="0"/>
        </a:xfrm>
      </p:grpSpPr>
      <p:sp>
        <p:nvSpPr>
          <p:cNvPr id="81" name="Google Shape;81;p18"/>
          <p:cNvSpPr txBox="1">
            <a:spLocks noGrp="1"/>
          </p:cNvSpPr>
          <p:nvPr>
            <p:ph type="title"/>
          </p:nvPr>
        </p:nvSpPr>
        <p:spPr>
          <a:xfrm>
            <a:off x="457200" y="187880"/>
            <a:ext cx="8229600" cy="9942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18"/>
          <p:cNvSpPr txBox="1">
            <a:spLocks noGrp="1"/>
          </p:cNvSpPr>
          <p:nvPr>
            <p:ph type="body" idx="1"/>
          </p:nvPr>
        </p:nvSpPr>
        <p:spPr>
          <a:xfrm>
            <a:off x="912813" y="1249925"/>
            <a:ext cx="3582900" cy="493200"/>
          </a:xfrm>
          <a:prstGeom prst="rect">
            <a:avLst/>
          </a:prstGeom>
          <a:solidFill>
            <a:srgbClr val="003369">
              <a:alpha val="73333"/>
            </a:srgbClr>
          </a:solid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100"/>
              <a:buNone/>
              <a:defRPr sz="2100" b="1">
                <a:solidFill>
                  <a:schemeClr val="l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3" name="Google Shape;83;p18"/>
          <p:cNvSpPr txBox="1">
            <a:spLocks noGrp="1"/>
          </p:cNvSpPr>
          <p:nvPr>
            <p:ph type="body" idx="2"/>
          </p:nvPr>
        </p:nvSpPr>
        <p:spPr>
          <a:xfrm>
            <a:off x="465826" y="1838738"/>
            <a:ext cx="4040100" cy="27558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30200" algn="l">
              <a:lnSpc>
                <a:spcPct val="90000"/>
              </a:lnSpc>
              <a:spcBef>
                <a:spcPts val="500"/>
              </a:spcBef>
              <a:spcAft>
                <a:spcPts val="0"/>
              </a:spcAft>
              <a:buClr>
                <a:schemeClr val="dk1"/>
              </a:buClr>
              <a:buSzPts val="1600"/>
              <a:buChar char="•"/>
              <a:defRPr sz="1600"/>
            </a:lvl6pPr>
            <a:lvl7pPr marL="3200400" lvl="6" indent="-330200" algn="l">
              <a:lnSpc>
                <a:spcPct val="90000"/>
              </a:lnSpc>
              <a:spcBef>
                <a:spcPts val="500"/>
              </a:spcBef>
              <a:spcAft>
                <a:spcPts val="0"/>
              </a:spcAft>
              <a:buClr>
                <a:schemeClr val="dk1"/>
              </a:buClr>
              <a:buSzPts val="1600"/>
              <a:buChar char="•"/>
              <a:defRPr sz="1600"/>
            </a:lvl7pPr>
            <a:lvl8pPr marL="3657600" lvl="7" indent="-330200" algn="l">
              <a:lnSpc>
                <a:spcPct val="90000"/>
              </a:lnSpc>
              <a:spcBef>
                <a:spcPts val="500"/>
              </a:spcBef>
              <a:spcAft>
                <a:spcPts val="0"/>
              </a:spcAft>
              <a:buClr>
                <a:schemeClr val="dk1"/>
              </a:buClr>
              <a:buSzPts val="1600"/>
              <a:buChar char="•"/>
              <a:defRPr sz="1600"/>
            </a:lvl8pPr>
            <a:lvl9pPr marL="4114800" lvl="8" indent="-330200" algn="l">
              <a:lnSpc>
                <a:spcPct val="90000"/>
              </a:lnSpc>
              <a:spcBef>
                <a:spcPts val="500"/>
              </a:spcBef>
              <a:spcAft>
                <a:spcPts val="0"/>
              </a:spcAft>
              <a:buClr>
                <a:schemeClr val="dk1"/>
              </a:buClr>
              <a:buSzPts val="1600"/>
              <a:buChar char="•"/>
              <a:defRPr sz="1600"/>
            </a:lvl9pPr>
          </a:lstStyle>
          <a:p>
            <a:endParaRPr/>
          </a:p>
        </p:txBody>
      </p:sp>
      <p:sp>
        <p:nvSpPr>
          <p:cNvPr id="84" name="Google Shape;84;p18"/>
          <p:cNvSpPr txBox="1">
            <a:spLocks noGrp="1"/>
          </p:cNvSpPr>
          <p:nvPr>
            <p:ph type="body" idx="3"/>
          </p:nvPr>
        </p:nvSpPr>
        <p:spPr>
          <a:xfrm>
            <a:off x="5105400" y="1255125"/>
            <a:ext cx="3581400" cy="480000"/>
          </a:xfrm>
          <a:prstGeom prst="rect">
            <a:avLst/>
          </a:prstGeom>
          <a:solidFill>
            <a:srgbClr val="003369">
              <a:alpha val="73333"/>
            </a:srgbClr>
          </a:solid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100"/>
              <a:buNone/>
              <a:defRPr sz="2100" b="1">
                <a:solidFill>
                  <a:schemeClr val="l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85" name="Google Shape;85;p18"/>
          <p:cNvSpPr txBox="1">
            <a:spLocks noGrp="1"/>
          </p:cNvSpPr>
          <p:nvPr>
            <p:ph type="body" idx="4"/>
          </p:nvPr>
        </p:nvSpPr>
        <p:spPr>
          <a:xfrm>
            <a:off x="4648200" y="1838737"/>
            <a:ext cx="4038600" cy="27558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30200" algn="l">
              <a:lnSpc>
                <a:spcPct val="90000"/>
              </a:lnSpc>
              <a:spcBef>
                <a:spcPts val="500"/>
              </a:spcBef>
              <a:spcAft>
                <a:spcPts val="0"/>
              </a:spcAft>
              <a:buClr>
                <a:schemeClr val="dk1"/>
              </a:buClr>
              <a:buSzPts val="1600"/>
              <a:buChar char="•"/>
              <a:defRPr sz="1600"/>
            </a:lvl6pPr>
            <a:lvl7pPr marL="3200400" lvl="6" indent="-330200" algn="l">
              <a:lnSpc>
                <a:spcPct val="90000"/>
              </a:lnSpc>
              <a:spcBef>
                <a:spcPts val="500"/>
              </a:spcBef>
              <a:spcAft>
                <a:spcPts val="0"/>
              </a:spcAft>
              <a:buClr>
                <a:schemeClr val="dk1"/>
              </a:buClr>
              <a:buSzPts val="1600"/>
              <a:buChar char="•"/>
              <a:defRPr sz="1600"/>
            </a:lvl7pPr>
            <a:lvl8pPr marL="3657600" lvl="7" indent="-330200" algn="l">
              <a:lnSpc>
                <a:spcPct val="90000"/>
              </a:lnSpc>
              <a:spcBef>
                <a:spcPts val="500"/>
              </a:spcBef>
              <a:spcAft>
                <a:spcPts val="0"/>
              </a:spcAft>
              <a:buClr>
                <a:schemeClr val="dk1"/>
              </a:buClr>
              <a:buSzPts val="1600"/>
              <a:buChar char="•"/>
              <a:defRPr sz="1600"/>
            </a:lvl8pPr>
            <a:lvl9pPr marL="4114800" lvl="8" indent="-330200" algn="l">
              <a:lnSpc>
                <a:spcPct val="90000"/>
              </a:lnSpc>
              <a:spcBef>
                <a:spcPts val="500"/>
              </a:spcBef>
              <a:spcAft>
                <a:spcPts val="0"/>
              </a:spcAft>
              <a:buClr>
                <a:schemeClr val="dk1"/>
              </a:buClr>
              <a:buSzPts val="1600"/>
              <a:buChar char="•"/>
              <a:defRPr sz="1600"/>
            </a:lvl9pPr>
          </a:lstStyle>
          <a:p>
            <a:endParaRPr/>
          </a:p>
        </p:txBody>
      </p:sp>
      <p:sp>
        <p:nvSpPr>
          <p:cNvPr id="86" name="Google Shape;86;p18"/>
          <p:cNvSpPr/>
          <p:nvPr/>
        </p:nvSpPr>
        <p:spPr>
          <a:xfrm>
            <a:off x="457200" y="1254443"/>
            <a:ext cx="457200" cy="488700"/>
          </a:xfrm>
          <a:prstGeom prst="rect">
            <a:avLst/>
          </a:prstGeom>
          <a:solidFill>
            <a:srgbClr val="D8DD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chemeClr val="lt1"/>
                </a:solidFill>
                <a:latin typeface="Calibri"/>
                <a:ea typeface="Calibri"/>
                <a:cs typeface="Calibri"/>
                <a:sym typeface="Calibri"/>
              </a:rPr>
              <a:t> </a:t>
            </a:r>
            <a:endParaRPr sz="1800" b="0" i="0" u="none" strike="noStrike" cap="none">
              <a:solidFill>
                <a:schemeClr val="lt1"/>
              </a:solidFill>
              <a:latin typeface="Calibri"/>
              <a:ea typeface="Calibri"/>
              <a:cs typeface="Calibri"/>
              <a:sym typeface="Calibri"/>
            </a:endParaRPr>
          </a:p>
        </p:txBody>
      </p:sp>
      <p:sp>
        <p:nvSpPr>
          <p:cNvPr id="87" name="Google Shape;87;p18"/>
          <p:cNvSpPr/>
          <p:nvPr/>
        </p:nvSpPr>
        <p:spPr>
          <a:xfrm>
            <a:off x="4648200" y="1249925"/>
            <a:ext cx="457200" cy="485100"/>
          </a:xfrm>
          <a:prstGeom prst="rect">
            <a:avLst/>
          </a:prstGeom>
          <a:solidFill>
            <a:srgbClr val="D8DDE5">
              <a:alpha val="4823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88" name="Google Shape;88;p18"/>
          <p:cNvPicPr preferRelativeResize="0"/>
          <p:nvPr/>
        </p:nvPicPr>
        <p:blipFill rotWithShape="1">
          <a:blip r:embed="rId2">
            <a:alphaModFix/>
          </a:blip>
          <a:srcRect/>
          <a:stretch/>
        </p:blipFill>
        <p:spPr>
          <a:xfrm>
            <a:off x="7467600" y="4460909"/>
            <a:ext cx="1169476" cy="682591"/>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ison NL">
  <p:cSld name="Comparison NL">
    <p:spTree>
      <p:nvGrpSpPr>
        <p:cNvPr id="1" name="Shape 89"/>
        <p:cNvGrpSpPr/>
        <p:nvPr/>
      </p:nvGrpSpPr>
      <p:grpSpPr>
        <a:xfrm>
          <a:off x="0" y="0"/>
          <a:ext cx="0" cy="0"/>
          <a:chOff x="0" y="0"/>
          <a:chExt cx="0" cy="0"/>
        </a:xfrm>
      </p:grpSpPr>
      <p:sp>
        <p:nvSpPr>
          <p:cNvPr id="90" name="Google Shape;90;p19"/>
          <p:cNvSpPr txBox="1">
            <a:spLocks noGrp="1"/>
          </p:cNvSpPr>
          <p:nvPr>
            <p:ph type="title"/>
          </p:nvPr>
        </p:nvSpPr>
        <p:spPr>
          <a:xfrm>
            <a:off x="2743200" y="192610"/>
            <a:ext cx="5943600" cy="857400"/>
          </a:xfrm>
          <a:prstGeom prst="rect">
            <a:avLst/>
          </a:prstGeom>
          <a:solidFill>
            <a:srgbClr val="003369"/>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3800"/>
              <a:buFont typeface="Verdana"/>
              <a:buNone/>
              <a:defRPr sz="38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19"/>
          <p:cNvSpPr txBox="1">
            <a:spLocks noGrp="1"/>
          </p:cNvSpPr>
          <p:nvPr>
            <p:ph type="body" idx="1"/>
          </p:nvPr>
        </p:nvSpPr>
        <p:spPr>
          <a:xfrm>
            <a:off x="457200" y="1200151"/>
            <a:ext cx="4038600" cy="25146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vl1pPr>
            <a:lvl2pPr marL="914400" lvl="1" indent="-381000" algn="l">
              <a:lnSpc>
                <a:spcPct val="90000"/>
              </a:lnSpc>
              <a:spcBef>
                <a:spcPts val="500"/>
              </a:spcBef>
              <a:spcAft>
                <a:spcPts val="0"/>
              </a:spcAft>
              <a:buClr>
                <a:schemeClr val="dk1"/>
              </a:buClr>
              <a:buSzPts val="2400"/>
              <a:buChar char="•"/>
              <a:defRPr sz="2400"/>
            </a:lvl2pPr>
            <a:lvl3pPr marL="1371600" lvl="2" indent="-355600" algn="l">
              <a:lnSpc>
                <a:spcPct val="90000"/>
              </a:lnSpc>
              <a:spcBef>
                <a:spcPts val="500"/>
              </a:spcBef>
              <a:spcAft>
                <a:spcPts val="0"/>
              </a:spcAft>
              <a:buClr>
                <a:schemeClr val="dk1"/>
              </a:buClr>
              <a:buSzPts val="2000"/>
              <a:buChar char="•"/>
              <a:defRPr sz="20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sp>
        <p:nvSpPr>
          <p:cNvPr id="92" name="Google Shape;92;p19"/>
          <p:cNvSpPr txBox="1">
            <a:spLocks noGrp="1"/>
          </p:cNvSpPr>
          <p:nvPr>
            <p:ph type="body" idx="2"/>
          </p:nvPr>
        </p:nvSpPr>
        <p:spPr>
          <a:xfrm>
            <a:off x="4597399" y="1200150"/>
            <a:ext cx="4038600" cy="2514600"/>
          </a:xfrm>
          <a:prstGeom prst="rect">
            <a:avLst/>
          </a:prstGeom>
          <a:noFill/>
          <a:ln>
            <a:noFill/>
          </a:ln>
        </p:spPr>
        <p:txBody>
          <a:bodyPr spcFirstLastPara="1" wrap="square" lIns="91425" tIns="45700" rIns="91425" bIns="45700" anchor="t" anchorCtr="0">
            <a:normAutofit/>
          </a:bodyPr>
          <a:lstStyle>
            <a:lvl1pPr marL="457200" lvl="0" indent="-406400" algn="l">
              <a:lnSpc>
                <a:spcPct val="90000"/>
              </a:lnSpc>
              <a:spcBef>
                <a:spcPts val="1000"/>
              </a:spcBef>
              <a:spcAft>
                <a:spcPts val="0"/>
              </a:spcAft>
              <a:buClr>
                <a:schemeClr val="dk1"/>
              </a:buClr>
              <a:buSzPts val="2800"/>
              <a:buChar char="•"/>
              <a:defRPr sz="2800"/>
            </a:lvl1pPr>
            <a:lvl2pPr marL="914400" lvl="1" indent="-381000" algn="l">
              <a:lnSpc>
                <a:spcPct val="90000"/>
              </a:lnSpc>
              <a:spcBef>
                <a:spcPts val="500"/>
              </a:spcBef>
              <a:spcAft>
                <a:spcPts val="0"/>
              </a:spcAft>
              <a:buClr>
                <a:schemeClr val="dk1"/>
              </a:buClr>
              <a:buSzPts val="2400"/>
              <a:buChar char="•"/>
              <a:defRPr sz="2400"/>
            </a:lvl2pPr>
            <a:lvl3pPr marL="1371600" lvl="2" indent="-355600" algn="l">
              <a:lnSpc>
                <a:spcPct val="90000"/>
              </a:lnSpc>
              <a:spcBef>
                <a:spcPts val="500"/>
              </a:spcBef>
              <a:spcAft>
                <a:spcPts val="0"/>
              </a:spcAft>
              <a:buClr>
                <a:schemeClr val="dk1"/>
              </a:buClr>
              <a:buSzPts val="2000"/>
              <a:buChar char="•"/>
              <a:defRPr sz="2000"/>
            </a:lvl3pPr>
            <a:lvl4pPr marL="1828800" lvl="3" indent="-342900" algn="l">
              <a:lnSpc>
                <a:spcPct val="90000"/>
              </a:lnSpc>
              <a:spcBef>
                <a:spcPts val="500"/>
              </a:spcBef>
              <a:spcAft>
                <a:spcPts val="0"/>
              </a:spcAft>
              <a:buClr>
                <a:schemeClr val="dk1"/>
              </a:buClr>
              <a:buSzPts val="1800"/>
              <a:buChar char="•"/>
              <a:defRPr sz="1800"/>
            </a:lvl4pPr>
            <a:lvl5pPr marL="2286000" lvl="4" indent="-342900" algn="l">
              <a:lnSpc>
                <a:spcPct val="90000"/>
              </a:lnSpc>
              <a:spcBef>
                <a:spcPts val="500"/>
              </a:spcBef>
              <a:spcAft>
                <a:spcPts val="0"/>
              </a:spcAft>
              <a:buClr>
                <a:schemeClr val="dk1"/>
              </a:buClr>
              <a:buSzPts val="1800"/>
              <a:buChar char="•"/>
              <a:defRPr sz="1800"/>
            </a:lvl5pPr>
            <a:lvl6pPr marL="2743200" lvl="5" indent="-342900" algn="l">
              <a:lnSpc>
                <a:spcPct val="90000"/>
              </a:lnSpc>
              <a:spcBef>
                <a:spcPts val="500"/>
              </a:spcBef>
              <a:spcAft>
                <a:spcPts val="0"/>
              </a:spcAft>
              <a:buClr>
                <a:schemeClr val="dk1"/>
              </a:buClr>
              <a:buSzPts val="1800"/>
              <a:buChar char="•"/>
              <a:defRPr sz="1800"/>
            </a:lvl6pPr>
            <a:lvl7pPr marL="3200400" lvl="6" indent="-342900" algn="l">
              <a:lnSpc>
                <a:spcPct val="90000"/>
              </a:lnSpc>
              <a:spcBef>
                <a:spcPts val="500"/>
              </a:spcBef>
              <a:spcAft>
                <a:spcPts val="0"/>
              </a:spcAft>
              <a:buClr>
                <a:schemeClr val="dk1"/>
              </a:buClr>
              <a:buSzPts val="1800"/>
              <a:buChar char="•"/>
              <a:defRPr sz="1800"/>
            </a:lvl7pPr>
            <a:lvl8pPr marL="3657600" lvl="7" indent="-342900" algn="l">
              <a:lnSpc>
                <a:spcPct val="90000"/>
              </a:lnSpc>
              <a:spcBef>
                <a:spcPts val="500"/>
              </a:spcBef>
              <a:spcAft>
                <a:spcPts val="0"/>
              </a:spcAft>
              <a:buClr>
                <a:schemeClr val="dk1"/>
              </a:buClr>
              <a:buSzPts val="1800"/>
              <a:buChar char="•"/>
              <a:defRPr sz="1800"/>
            </a:lvl8pPr>
            <a:lvl9pPr marL="4114800" lvl="8" indent="-342900" algn="l">
              <a:lnSpc>
                <a:spcPct val="90000"/>
              </a:lnSpc>
              <a:spcBef>
                <a:spcPts val="500"/>
              </a:spcBef>
              <a:spcAft>
                <a:spcPts val="0"/>
              </a:spcAft>
              <a:buClr>
                <a:schemeClr val="dk1"/>
              </a:buClr>
              <a:buSzPts val="1800"/>
              <a:buChar char="•"/>
              <a:defRPr sz="1800"/>
            </a:lvl9pPr>
          </a:lstStyle>
          <a:p>
            <a:endParaRPr/>
          </a:p>
        </p:txBody>
      </p:sp>
      <p:pic>
        <p:nvPicPr>
          <p:cNvPr id="93" name="Google Shape;93;p19"/>
          <p:cNvPicPr preferRelativeResize="0"/>
          <p:nvPr/>
        </p:nvPicPr>
        <p:blipFill rotWithShape="1">
          <a:blip r:embed="rId2">
            <a:alphaModFix/>
          </a:blip>
          <a:srcRect/>
          <a:stretch/>
        </p:blipFill>
        <p:spPr>
          <a:xfrm>
            <a:off x="48426" y="116172"/>
            <a:ext cx="2000251" cy="1010126"/>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94"/>
        <p:cNvGrpSpPr/>
        <p:nvPr/>
      </p:nvGrpSpPr>
      <p:grpSpPr>
        <a:xfrm>
          <a:off x="0" y="0"/>
          <a:ext cx="0" cy="0"/>
          <a:chOff x="0" y="0"/>
          <a:chExt cx="0" cy="0"/>
        </a:xfrm>
      </p:grpSpPr>
      <p:sp>
        <p:nvSpPr>
          <p:cNvPr id="95" name="Google Shape;95;p20"/>
          <p:cNvSpPr txBox="1">
            <a:spLocks noGrp="1"/>
          </p:cNvSpPr>
          <p:nvPr>
            <p:ph type="title"/>
          </p:nvPr>
        </p:nvSpPr>
        <p:spPr>
          <a:xfrm>
            <a:off x="914400" y="204788"/>
            <a:ext cx="2551200" cy="871800"/>
          </a:xfrm>
          <a:prstGeom prst="rect">
            <a:avLst/>
          </a:prstGeom>
          <a:solidFill>
            <a:schemeClr val="lt1"/>
          </a:solid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20"/>
          <p:cNvSpPr txBox="1">
            <a:spLocks noGrp="1"/>
          </p:cNvSpPr>
          <p:nvPr>
            <p:ph type="body" idx="1"/>
          </p:nvPr>
        </p:nvSpPr>
        <p:spPr>
          <a:xfrm>
            <a:off x="3575050" y="204788"/>
            <a:ext cx="5111700" cy="4256100"/>
          </a:xfrm>
          <a:prstGeom prst="rect">
            <a:avLst/>
          </a:prstGeom>
          <a:solidFill>
            <a:schemeClr val="lt1"/>
          </a:solidFill>
          <a:ln w="38100" cap="flat" cmpd="sng">
            <a:solidFill>
              <a:srgbClr val="003369"/>
            </a:solidFill>
            <a:prstDash val="dash"/>
            <a:round/>
            <a:headEnd type="none" w="sm" len="sm"/>
            <a:tailEnd type="none" w="sm" len="sm"/>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97" name="Google Shape;97;p20"/>
          <p:cNvSpPr/>
          <p:nvPr/>
        </p:nvSpPr>
        <p:spPr>
          <a:xfrm>
            <a:off x="457200" y="205022"/>
            <a:ext cx="457200" cy="870900"/>
          </a:xfrm>
          <a:prstGeom prst="rect">
            <a:avLst/>
          </a:prstGeom>
          <a:solidFill>
            <a:srgbClr val="00336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98" name="Google Shape;98;p20"/>
          <p:cNvPicPr preferRelativeResize="0"/>
          <p:nvPr/>
        </p:nvPicPr>
        <p:blipFill rotWithShape="1">
          <a:blip r:embed="rId2">
            <a:alphaModFix/>
          </a:blip>
          <a:srcRect/>
          <a:stretch/>
        </p:blipFill>
        <p:spPr>
          <a:xfrm>
            <a:off x="7467600" y="4506911"/>
            <a:ext cx="1169476" cy="59058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Header Only" type="titleOnly">
  <p:cSld name="TITLE_ONLY">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628650" y="273844"/>
            <a:ext cx="7886700" cy="994200"/>
          </a:xfrm>
          <a:prstGeom prst="rect">
            <a:avLst/>
          </a:prstGeom>
          <a:solidFill>
            <a:srgbClr val="003369"/>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7" name="Google Shape;17;p3"/>
          <p:cNvPicPr preferRelativeResize="0"/>
          <p:nvPr/>
        </p:nvPicPr>
        <p:blipFill rotWithShape="1">
          <a:blip r:embed="rId2">
            <a:alphaModFix/>
          </a:blip>
          <a:srcRect/>
          <a:stretch/>
        </p:blipFill>
        <p:spPr>
          <a:xfrm>
            <a:off x="7467600" y="4506911"/>
            <a:ext cx="1169476" cy="590585"/>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Header Only">
  <p:cSld name="1_Header Only">
    <p:spTree>
      <p:nvGrpSpPr>
        <p:cNvPr id="1" name="Shape 99"/>
        <p:cNvGrpSpPr/>
        <p:nvPr/>
      </p:nvGrpSpPr>
      <p:grpSpPr>
        <a:xfrm>
          <a:off x="0" y="0"/>
          <a:ext cx="0" cy="0"/>
          <a:chOff x="0" y="0"/>
          <a:chExt cx="0" cy="0"/>
        </a:xfrm>
      </p:grpSpPr>
      <p:sp>
        <p:nvSpPr>
          <p:cNvPr id="100" name="Google Shape;100;p21"/>
          <p:cNvSpPr txBox="1">
            <a:spLocks noGrp="1"/>
          </p:cNvSpPr>
          <p:nvPr>
            <p:ph type="title"/>
          </p:nvPr>
        </p:nvSpPr>
        <p:spPr>
          <a:xfrm>
            <a:off x="628650" y="151694"/>
            <a:ext cx="7886700" cy="994200"/>
          </a:xfrm>
          <a:prstGeom prst="rect">
            <a:avLst/>
          </a:prstGeom>
          <a:solidFill>
            <a:srgbClr val="003369"/>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01" name="Google Shape;101;p21"/>
          <p:cNvPicPr preferRelativeResize="0"/>
          <p:nvPr/>
        </p:nvPicPr>
        <p:blipFill rotWithShape="1">
          <a:blip r:embed="rId2">
            <a:alphaModFix/>
          </a:blip>
          <a:srcRect/>
          <a:stretch/>
        </p:blipFill>
        <p:spPr>
          <a:xfrm>
            <a:off x="7467600" y="4506911"/>
            <a:ext cx="1169476" cy="590585"/>
          </a:xfrm>
          <a:prstGeom prst="rect">
            <a:avLst/>
          </a:prstGeom>
          <a:noFill/>
          <a:ln>
            <a:noFill/>
          </a:ln>
        </p:spPr>
      </p:pic>
      <p:grpSp>
        <p:nvGrpSpPr>
          <p:cNvPr id="102" name="Google Shape;102;p21"/>
          <p:cNvGrpSpPr/>
          <p:nvPr/>
        </p:nvGrpSpPr>
        <p:grpSpPr>
          <a:xfrm>
            <a:off x="2144995" y="2383280"/>
            <a:ext cx="4853867" cy="857250"/>
            <a:chOff x="1981200" y="1826567"/>
            <a:chExt cx="4853867" cy="1143000"/>
          </a:xfrm>
        </p:grpSpPr>
        <p:pic>
          <p:nvPicPr>
            <p:cNvPr id="103" name="Google Shape;103;p21">
              <a:hlinkClick r:id="rId3"/>
            </p:cNvPr>
            <p:cNvPicPr preferRelativeResize="0"/>
            <p:nvPr/>
          </p:nvPicPr>
          <p:blipFill rotWithShape="1">
            <a:blip r:embed="rId4">
              <a:alphaModFix/>
            </a:blip>
            <a:srcRect/>
            <a:stretch/>
          </p:blipFill>
          <p:spPr>
            <a:xfrm>
              <a:off x="1981200" y="1826567"/>
              <a:ext cx="1143000" cy="1143000"/>
            </a:xfrm>
            <a:prstGeom prst="rect">
              <a:avLst/>
            </a:prstGeom>
            <a:noFill/>
            <a:ln>
              <a:noFill/>
            </a:ln>
          </p:spPr>
        </p:pic>
        <p:sp>
          <p:nvSpPr>
            <p:cNvPr id="104" name="Google Shape;104;p21"/>
            <p:cNvSpPr txBox="1"/>
            <p:nvPr/>
          </p:nvSpPr>
          <p:spPr>
            <a:xfrm>
              <a:off x="3544367" y="2167234"/>
              <a:ext cx="3290700" cy="615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400"/>
                <a:buFont typeface="Verdana"/>
                <a:buNone/>
              </a:pPr>
              <a:r>
                <a:rPr lang="en" sz="2400" b="0" i="0" u="none" strike="noStrike" cap="none">
                  <a:solidFill>
                    <a:schemeClr val="dk1"/>
                  </a:solidFill>
                  <a:latin typeface="Verdana"/>
                  <a:ea typeface="Verdana"/>
                  <a:cs typeface="Verdana"/>
                  <a:sym typeface="Verdana"/>
                </a:rPr>
                <a:t>Twitter – </a:t>
              </a:r>
              <a:r>
                <a:rPr lang="en" sz="2400" b="0" i="0" u="sng" strike="noStrike" cap="none">
                  <a:solidFill>
                    <a:schemeClr val="hlink"/>
                  </a:solidFill>
                  <a:latin typeface="Verdana"/>
                  <a:ea typeface="Verdana"/>
                  <a:cs typeface="Verdana"/>
                  <a:sym typeface="Verdana"/>
                  <a:hlinkClick r:id="rId3"/>
                </a:rPr>
                <a:t>VTSS_RIC</a:t>
              </a:r>
              <a:endParaRPr sz="2400" b="0" i="0" u="none" strike="noStrike" cap="none">
                <a:solidFill>
                  <a:schemeClr val="dk1"/>
                </a:solidFill>
                <a:latin typeface="Verdana"/>
                <a:ea typeface="Verdana"/>
                <a:cs typeface="Verdana"/>
                <a:sym typeface="Verdana"/>
              </a:endParaRPr>
            </a:p>
          </p:txBody>
        </p:sp>
      </p:grpSp>
      <p:grpSp>
        <p:nvGrpSpPr>
          <p:cNvPr id="105" name="Google Shape;105;p21"/>
          <p:cNvGrpSpPr/>
          <p:nvPr/>
        </p:nvGrpSpPr>
        <p:grpSpPr>
          <a:xfrm>
            <a:off x="2050634" y="3409113"/>
            <a:ext cx="5042717" cy="857250"/>
            <a:chOff x="1981200" y="3426768"/>
            <a:chExt cx="5042717" cy="1143000"/>
          </a:xfrm>
        </p:grpSpPr>
        <p:pic>
          <p:nvPicPr>
            <p:cNvPr id="106" name="Google Shape;106;p21">
              <a:hlinkClick r:id="rId5"/>
            </p:cNvPr>
            <p:cNvPicPr preferRelativeResize="0"/>
            <p:nvPr/>
          </p:nvPicPr>
          <p:blipFill rotWithShape="1">
            <a:blip r:embed="rId6">
              <a:alphaModFix/>
            </a:blip>
            <a:srcRect/>
            <a:stretch/>
          </p:blipFill>
          <p:spPr>
            <a:xfrm>
              <a:off x="1981200" y="3426768"/>
              <a:ext cx="1143000" cy="1143000"/>
            </a:xfrm>
            <a:prstGeom prst="rect">
              <a:avLst/>
            </a:prstGeom>
            <a:noFill/>
            <a:ln>
              <a:noFill/>
            </a:ln>
          </p:spPr>
        </p:pic>
        <p:sp>
          <p:nvSpPr>
            <p:cNvPr id="107" name="Google Shape;107;p21"/>
            <p:cNvSpPr txBox="1"/>
            <p:nvPr/>
          </p:nvSpPr>
          <p:spPr>
            <a:xfrm>
              <a:off x="3547217" y="3767437"/>
              <a:ext cx="3476700" cy="615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Verdana"/>
                <a:buNone/>
              </a:pPr>
              <a:r>
                <a:rPr lang="en" sz="2400" b="0" i="0" u="none" strike="noStrike" cap="none">
                  <a:solidFill>
                    <a:schemeClr val="dk1"/>
                  </a:solidFill>
                  <a:latin typeface="Verdana"/>
                  <a:ea typeface="Verdana"/>
                  <a:cs typeface="Verdana"/>
                  <a:sym typeface="Verdana"/>
                </a:rPr>
                <a:t>Facebook – </a:t>
              </a:r>
              <a:r>
                <a:rPr lang="en" sz="2400" b="0" i="0" u="sng" strike="noStrike" cap="none">
                  <a:solidFill>
                    <a:schemeClr val="hlink"/>
                  </a:solidFill>
                  <a:latin typeface="Verdana"/>
                  <a:ea typeface="Verdana"/>
                  <a:cs typeface="Verdana"/>
                  <a:sym typeface="Verdana"/>
                  <a:hlinkClick r:id="rId5"/>
                </a:rPr>
                <a:t>VTSSRIC</a:t>
              </a:r>
              <a:endParaRPr sz="2400" b="0" i="0" u="none" strike="noStrike" cap="none">
                <a:solidFill>
                  <a:schemeClr val="dk1"/>
                </a:solidFill>
                <a:latin typeface="Verdana"/>
                <a:ea typeface="Verdana"/>
                <a:cs typeface="Verdana"/>
                <a:sym typeface="Verdana"/>
              </a:endParaRPr>
            </a:p>
          </p:txBody>
        </p:sp>
      </p:grpSp>
      <p:sp>
        <p:nvSpPr>
          <p:cNvPr id="108" name="Google Shape;108;p21"/>
          <p:cNvSpPr txBox="1"/>
          <p:nvPr/>
        </p:nvSpPr>
        <p:spPr>
          <a:xfrm>
            <a:off x="1066800" y="1314450"/>
            <a:ext cx="67818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 sz="2400" b="0" i="0" u="none" strike="noStrike" cap="none">
                <a:solidFill>
                  <a:schemeClr val="dk1"/>
                </a:solidFill>
                <a:latin typeface="Verdana"/>
                <a:ea typeface="Verdana"/>
                <a:cs typeface="Verdana"/>
                <a:sym typeface="Verdana"/>
              </a:rPr>
              <a:t>Thank you for attending and please feel free to tag us at any of our social media handles below!</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9"/>
        <p:cNvGrpSpPr/>
        <p:nvPr/>
      </p:nvGrpSpPr>
      <p:grpSpPr>
        <a:xfrm>
          <a:off x="0" y="0"/>
          <a:ext cx="0" cy="0"/>
          <a:chOff x="0" y="0"/>
          <a:chExt cx="0" cy="0"/>
        </a:xfrm>
      </p:grpSpPr>
      <p:sp>
        <p:nvSpPr>
          <p:cNvPr id="110" name="Google Shape;110;p22"/>
          <p:cNvSpPr txBox="1">
            <a:spLocks noGrp="1"/>
          </p:cNvSpPr>
          <p:nvPr>
            <p:ph type="ctrTitle"/>
          </p:nvPr>
        </p:nvSpPr>
        <p:spPr>
          <a:xfrm>
            <a:off x="311708" y="744575"/>
            <a:ext cx="8520600" cy="2052600"/>
          </a:xfrm>
          <a:prstGeom prst="rect">
            <a:avLst/>
          </a:prstGeom>
        </p:spPr>
        <p:txBody>
          <a:bodyPr spcFirstLastPara="1" wrap="square" lIns="91425" tIns="45700" rIns="91425" bIns="45700" anchor="b" anchorCtr="0">
            <a:norm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1" name="Google Shape;111;p22"/>
          <p:cNvSpPr txBox="1">
            <a:spLocks noGrp="1"/>
          </p:cNvSpPr>
          <p:nvPr>
            <p:ph type="subTitle" idx="1"/>
          </p:nvPr>
        </p:nvSpPr>
        <p:spPr>
          <a:xfrm>
            <a:off x="311700" y="2834125"/>
            <a:ext cx="8520600" cy="792600"/>
          </a:xfrm>
          <a:prstGeom prst="rect">
            <a:avLst/>
          </a:prstGeom>
        </p:spPr>
        <p:txBody>
          <a:bodyPr spcFirstLastPara="1" wrap="square" lIns="91425" tIns="45700" rIns="91425" bIns="45700" anchor="t" anchorCtr="0">
            <a:normAutofit/>
          </a:bodyPr>
          <a:lstStyle>
            <a:lvl1pPr lvl="0" algn="ctr" rtl="0">
              <a:lnSpc>
                <a:spcPct val="100000"/>
              </a:lnSpc>
              <a:spcBef>
                <a:spcPts val="1000"/>
              </a:spcBef>
              <a:spcAft>
                <a:spcPts val="0"/>
              </a:spcAft>
              <a:buSzPts val="2800"/>
              <a:buNone/>
              <a:defRPr sz="2800"/>
            </a:lvl1pPr>
            <a:lvl2pPr lvl="1" algn="ctr" rtl="0">
              <a:lnSpc>
                <a:spcPct val="100000"/>
              </a:lnSpc>
              <a:spcBef>
                <a:spcPts val="500"/>
              </a:spcBef>
              <a:spcAft>
                <a:spcPts val="0"/>
              </a:spcAft>
              <a:buSzPts val="2800"/>
              <a:buNone/>
              <a:defRPr sz="2800"/>
            </a:lvl2pPr>
            <a:lvl3pPr lvl="2" algn="ctr" rtl="0">
              <a:lnSpc>
                <a:spcPct val="100000"/>
              </a:lnSpc>
              <a:spcBef>
                <a:spcPts val="500"/>
              </a:spcBef>
              <a:spcAft>
                <a:spcPts val="0"/>
              </a:spcAft>
              <a:buSzPts val="2800"/>
              <a:buNone/>
              <a:defRPr sz="2800"/>
            </a:lvl3pPr>
            <a:lvl4pPr lvl="3" algn="ctr" rtl="0">
              <a:lnSpc>
                <a:spcPct val="100000"/>
              </a:lnSpc>
              <a:spcBef>
                <a:spcPts val="500"/>
              </a:spcBef>
              <a:spcAft>
                <a:spcPts val="0"/>
              </a:spcAft>
              <a:buSzPts val="2800"/>
              <a:buNone/>
              <a:defRPr sz="2800"/>
            </a:lvl4pPr>
            <a:lvl5pPr lvl="4" algn="ctr" rtl="0">
              <a:lnSpc>
                <a:spcPct val="100000"/>
              </a:lnSpc>
              <a:spcBef>
                <a:spcPts val="500"/>
              </a:spcBef>
              <a:spcAft>
                <a:spcPts val="0"/>
              </a:spcAft>
              <a:buSzPts val="2800"/>
              <a:buNone/>
              <a:defRPr sz="2800"/>
            </a:lvl5pPr>
            <a:lvl6pPr lvl="5" algn="ctr" rtl="0">
              <a:lnSpc>
                <a:spcPct val="100000"/>
              </a:lnSpc>
              <a:spcBef>
                <a:spcPts val="500"/>
              </a:spcBef>
              <a:spcAft>
                <a:spcPts val="0"/>
              </a:spcAft>
              <a:buSzPts val="2800"/>
              <a:buNone/>
              <a:defRPr sz="2800"/>
            </a:lvl6pPr>
            <a:lvl7pPr lvl="6" algn="ctr" rtl="0">
              <a:lnSpc>
                <a:spcPct val="100000"/>
              </a:lnSpc>
              <a:spcBef>
                <a:spcPts val="500"/>
              </a:spcBef>
              <a:spcAft>
                <a:spcPts val="0"/>
              </a:spcAft>
              <a:buSzPts val="2800"/>
              <a:buNone/>
              <a:defRPr sz="2800"/>
            </a:lvl7pPr>
            <a:lvl8pPr lvl="7" algn="ctr" rtl="0">
              <a:lnSpc>
                <a:spcPct val="100000"/>
              </a:lnSpc>
              <a:spcBef>
                <a:spcPts val="500"/>
              </a:spcBef>
              <a:spcAft>
                <a:spcPts val="0"/>
              </a:spcAft>
              <a:buSzPts val="2800"/>
              <a:buNone/>
              <a:defRPr sz="2800"/>
            </a:lvl8pPr>
            <a:lvl9pPr lvl="8" algn="ctr" rtl="0">
              <a:lnSpc>
                <a:spcPct val="100000"/>
              </a:lnSpc>
              <a:spcBef>
                <a:spcPts val="500"/>
              </a:spcBef>
              <a:spcAft>
                <a:spcPts val="0"/>
              </a:spcAft>
              <a:buSzPts val="2800"/>
              <a:buNone/>
              <a:defRPr sz="2800"/>
            </a:lvl9pPr>
          </a:lstStyle>
          <a:p>
            <a:endParaRPr/>
          </a:p>
        </p:txBody>
      </p:sp>
      <p:sp>
        <p:nvSpPr>
          <p:cNvPr id="112" name="Google Shape;112;p22"/>
          <p:cNvSpPr txBox="1">
            <a:spLocks noGrp="1"/>
          </p:cNvSpPr>
          <p:nvPr>
            <p:ph type="sldNum" idx="12"/>
          </p:nvPr>
        </p:nvSpPr>
        <p:spPr>
          <a:xfrm>
            <a:off x="8472458" y="4663217"/>
            <a:ext cx="548700" cy="393600"/>
          </a:xfrm>
          <a:prstGeom prst="rect">
            <a:avLst/>
          </a:prstGeom>
        </p:spPr>
        <p:txBody>
          <a:bodyPr spcFirstLastPara="1" wrap="square" lIns="91425" tIns="45700" rIns="91425" bIns="4570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with Caption NL">
  <p:cSld name="Content with Caption NL">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914400" y="204788"/>
            <a:ext cx="2551200" cy="871800"/>
          </a:xfrm>
          <a:prstGeom prst="rect">
            <a:avLst/>
          </a:prstGeom>
          <a:solidFill>
            <a:schemeClr val="lt1"/>
          </a:solid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4"/>
          <p:cNvSpPr txBox="1">
            <a:spLocks noGrp="1"/>
          </p:cNvSpPr>
          <p:nvPr>
            <p:ph type="body" idx="1"/>
          </p:nvPr>
        </p:nvSpPr>
        <p:spPr>
          <a:xfrm>
            <a:off x="3575050" y="204788"/>
            <a:ext cx="5111700" cy="4256100"/>
          </a:xfrm>
          <a:prstGeom prst="rect">
            <a:avLst/>
          </a:prstGeom>
          <a:solidFill>
            <a:schemeClr val="lt1"/>
          </a:solidFill>
          <a:ln w="38100" cap="flat" cmpd="sng">
            <a:solidFill>
              <a:srgbClr val="003369"/>
            </a:solidFill>
            <a:prstDash val="dash"/>
            <a:round/>
            <a:headEnd type="none" w="sm" len="sm"/>
            <a:tailEnd type="none" w="sm" len="sm"/>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21" name="Google Shape;21;p4"/>
          <p:cNvSpPr txBox="1">
            <a:spLocks noGrp="1"/>
          </p:cNvSpPr>
          <p:nvPr>
            <p:ph type="body" idx="2"/>
          </p:nvPr>
        </p:nvSpPr>
        <p:spPr>
          <a:xfrm>
            <a:off x="457200" y="1076326"/>
            <a:ext cx="3008400" cy="3384600"/>
          </a:xfrm>
          <a:prstGeom prst="rect">
            <a:avLst/>
          </a:prstGeom>
          <a:solidFill>
            <a:srgbClr val="003369">
              <a:alpha val="73333"/>
            </a:srgbClr>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900"/>
              <a:buNone/>
              <a:defRPr sz="900"/>
            </a:lvl4pPr>
            <a:lvl5pPr marL="2286000" lvl="4" indent="-228600" algn="l">
              <a:lnSpc>
                <a:spcPct val="90000"/>
              </a:lnSpc>
              <a:spcBef>
                <a:spcPts val="500"/>
              </a:spcBef>
              <a:spcAft>
                <a:spcPts val="0"/>
              </a:spcAft>
              <a:buClr>
                <a:schemeClr val="dk1"/>
              </a:buClr>
              <a:buSzPts val="900"/>
              <a:buNone/>
              <a:defRPr sz="900"/>
            </a:lvl5pPr>
            <a:lvl6pPr marL="2743200" lvl="5" indent="-228600" algn="l">
              <a:lnSpc>
                <a:spcPct val="90000"/>
              </a:lnSpc>
              <a:spcBef>
                <a:spcPts val="500"/>
              </a:spcBef>
              <a:spcAft>
                <a:spcPts val="0"/>
              </a:spcAft>
              <a:buClr>
                <a:schemeClr val="dk1"/>
              </a:buClr>
              <a:buSzPts val="900"/>
              <a:buNone/>
              <a:defRPr sz="900"/>
            </a:lvl6pPr>
            <a:lvl7pPr marL="3200400" lvl="6" indent="-228600" algn="l">
              <a:lnSpc>
                <a:spcPct val="90000"/>
              </a:lnSpc>
              <a:spcBef>
                <a:spcPts val="500"/>
              </a:spcBef>
              <a:spcAft>
                <a:spcPts val="0"/>
              </a:spcAft>
              <a:buClr>
                <a:schemeClr val="dk1"/>
              </a:buClr>
              <a:buSzPts val="900"/>
              <a:buNone/>
              <a:defRPr sz="900"/>
            </a:lvl7pPr>
            <a:lvl8pPr marL="3657600" lvl="7" indent="-228600" algn="l">
              <a:lnSpc>
                <a:spcPct val="90000"/>
              </a:lnSpc>
              <a:spcBef>
                <a:spcPts val="500"/>
              </a:spcBef>
              <a:spcAft>
                <a:spcPts val="0"/>
              </a:spcAft>
              <a:buClr>
                <a:schemeClr val="dk1"/>
              </a:buClr>
              <a:buSzPts val="900"/>
              <a:buNone/>
              <a:defRPr sz="900"/>
            </a:lvl8pPr>
            <a:lvl9pPr marL="4114800" lvl="8" indent="-228600" algn="l">
              <a:lnSpc>
                <a:spcPct val="90000"/>
              </a:lnSpc>
              <a:spcBef>
                <a:spcPts val="500"/>
              </a:spcBef>
              <a:spcAft>
                <a:spcPts val="0"/>
              </a:spcAft>
              <a:buClr>
                <a:schemeClr val="dk1"/>
              </a:buClr>
              <a:buSzPts val="900"/>
              <a:buNone/>
              <a:defRPr sz="900"/>
            </a:lvl9pPr>
          </a:lstStyle>
          <a:p>
            <a:endParaRPr/>
          </a:p>
        </p:txBody>
      </p:sp>
      <p:sp>
        <p:nvSpPr>
          <p:cNvPr id="22" name="Google Shape;22;p4"/>
          <p:cNvSpPr/>
          <p:nvPr/>
        </p:nvSpPr>
        <p:spPr>
          <a:xfrm>
            <a:off x="457200" y="205022"/>
            <a:ext cx="457200" cy="870900"/>
          </a:xfrm>
          <a:prstGeom prst="rect">
            <a:avLst/>
          </a:prstGeom>
          <a:solidFill>
            <a:srgbClr val="00336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Header Only NL">
  <p:cSld name="Header Only NL">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628650" y="273844"/>
            <a:ext cx="7886700" cy="994200"/>
          </a:xfrm>
          <a:prstGeom prst="rect">
            <a:avLst/>
          </a:prstGeom>
          <a:solidFill>
            <a:srgbClr val="003369"/>
          </a:solid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25"/>
        <p:cNvGrpSpPr/>
        <p:nvPr/>
      </p:nvGrpSpPr>
      <p:grpSpPr>
        <a:xfrm>
          <a:off x="0" y="0"/>
          <a:ext cx="0" cy="0"/>
          <a:chOff x="0" y="0"/>
          <a:chExt cx="0" cy="0"/>
        </a:xfrm>
      </p:grpSpPr>
      <p:pic>
        <p:nvPicPr>
          <p:cNvPr id="26" name="Google Shape;26;p6"/>
          <p:cNvPicPr preferRelativeResize="0"/>
          <p:nvPr/>
        </p:nvPicPr>
        <p:blipFill rotWithShape="1">
          <a:blip r:embed="rId2">
            <a:alphaModFix/>
          </a:blip>
          <a:srcRect/>
          <a:stretch/>
        </p:blipFill>
        <p:spPr>
          <a:xfrm>
            <a:off x="7467600" y="4506911"/>
            <a:ext cx="1169476" cy="59058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Header and Content" type="obj">
  <p:cSld name="OBJECT">
    <p:spTree>
      <p:nvGrpSpPr>
        <p:cNvPr id="1" name="Shape 27"/>
        <p:cNvGrpSpPr/>
        <p:nvPr/>
      </p:nvGrpSpPr>
      <p:grpSpPr>
        <a:xfrm>
          <a:off x="0" y="0"/>
          <a:ext cx="0" cy="0"/>
          <a:chOff x="0" y="0"/>
          <a:chExt cx="0" cy="0"/>
        </a:xfrm>
      </p:grpSpPr>
      <p:sp>
        <p:nvSpPr>
          <p:cNvPr id="28" name="Google Shape;28;p7"/>
          <p:cNvSpPr txBox="1">
            <a:spLocks noGrp="1"/>
          </p:cNvSpPr>
          <p:nvPr>
            <p:ph type="body" idx="1"/>
          </p:nvPr>
        </p:nvSpPr>
        <p:spPr>
          <a:xfrm>
            <a:off x="457201" y="1200151"/>
            <a:ext cx="8229600" cy="34290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7"/>
          <p:cNvSpPr txBox="1">
            <a:spLocks noGrp="1"/>
          </p:cNvSpPr>
          <p:nvPr>
            <p:ph type="title"/>
          </p:nvPr>
        </p:nvSpPr>
        <p:spPr>
          <a:xfrm>
            <a:off x="228600" y="171450"/>
            <a:ext cx="8686800" cy="8574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0" name="Google Shape;30;p7"/>
          <p:cNvPicPr preferRelativeResize="0"/>
          <p:nvPr/>
        </p:nvPicPr>
        <p:blipFill rotWithShape="1">
          <a:blip r:embed="rId2">
            <a:alphaModFix/>
          </a:blip>
          <a:srcRect/>
          <a:stretch/>
        </p:blipFill>
        <p:spPr>
          <a:xfrm>
            <a:off x="7467600" y="4506911"/>
            <a:ext cx="1169476" cy="59058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2 NL">
  <p:cSld name="Comparison 2 NL">
    <p:spTree>
      <p:nvGrpSpPr>
        <p:cNvPr id="1" name="Shape 31"/>
        <p:cNvGrpSpPr/>
        <p:nvPr/>
      </p:nvGrpSpPr>
      <p:grpSpPr>
        <a:xfrm>
          <a:off x="0" y="0"/>
          <a:ext cx="0" cy="0"/>
          <a:chOff x="0" y="0"/>
          <a:chExt cx="0" cy="0"/>
        </a:xfrm>
      </p:grpSpPr>
      <p:sp>
        <p:nvSpPr>
          <p:cNvPr id="32" name="Google Shape;32;p8"/>
          <p:cNvSpPr txBox="1">
            <a:spLocks noGrp="1"/>
          </p:cNvSpPr>
          <p:nvPr>
            <p:ph type="title"/>
          </p:nvPr>
        </p:nvSpPr>
        <p:spPr>
          <a:xfrm>
            <a:off x="457200" y="187880"/>
            <a:ext cx="8229600" cy="9942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8"/>
          <p:cNvSpPr txBox="1">
            <a:spLocks noGrp="1"/>
          </p:cNvSpPr>
          <p:nvPr>
            <p:ph type="body" idx="1"/>
          </p:nvPr>
        </p:nvSpPr>
        <p:spPr>
          <a:xfrm>
            <a:off x="912813" y="1249925"/>
            <a:ext cx="3582900" cy="493200"/>
          </a:xfrm>
          <a:prstGeom prst="rect">
            <a:avLst/>
          </a:prstGeom>
          <a:solidFill>
            <a:srgbClr val="003369">
              <a:alpha val="73333"/>
            </a:srgbClr>
          </a:solid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lt1"/>
              </a:buClr>
              <a:buSzPts val="2100"/>
              <a:buNone/>
              <a:defRPr sz="2100" b="1">
                <a:solidFill>
                  <a:schemeClr val="l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4" name="Google Shape;34;p8"/>
          <p:cNvSpPr txBox="1">
            <a:spLocks noGrp="1"/>
          </p:cNvSpPr>
          <p:nvPr>
            <p:ph type="body" idx="2"/>
          </p:nvPr>
        </p:nvSpPr>
        <p:spPr>
          <a:xfrm>
            <a:off x="465826" y="1838738"/>
            <a:ext cx="4040100" cy="27558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30200" algn="l">
              <a:lnSpc>
                <a:spcPct val="90000"/>
              </a:lnSpc>
              <a:spcBef>
                <a:spcPts val="500"/>
              </a:spcBef>
              <a:spcAft>
                <a:spcPts val="0"/>
              </a:spcAft>
              <a:buClr>
                <a:schemeClr val="dk1"/>
              </a:buClr>
              <a:buSzPts val="1600"/>
              <a:buChar char="•"/>
              <a:defRPr sz="1600"/>
            </a:lvl6pPr>
            <a:lvl7pPr marL="3200400" lvl="6" indent="-330200" algn="l">
              <a:lnSpc>
                <a:spcPct val="90000"/>
              </a:lnSpc>
              <a:spcBef>
                <a:spcPts val="500"/>
              </a:spcBef>
              <a:spcAft>
                <a:spcPts val="0"/>
              </a:spcAft>
              <a:buClr>
                <a:schemeClr val="dk1"/>
              </a:buClr>
              <a:buSzPts val="1600"/>
              <a:buChar char="•"/>
              <a:defRPr sz="1600"/>
            </a:lvl7pPr>
            <a:lvl8pPr marL="3657600" lvl="7" indent="-330200" algn="l">
              <a:lnSpc>
                <a:spcPct val="90000"/>
              </a:lnSpc>
              <a:spcBef>
                <a:spcPts val="500"/>
              </a:spcBef>
              <a:spcAft>
                <a:spcPts val="0"/>
              </a:spcAft>
              <a:buClr>
                <a:schemeClr val="dk1"/>
              </a:buClr>
              <a:buSzPts val="1600"/>
              <a:buChar char="•"/>
              <a:defRPr sz="1600"/>
            </a:lvl8pPr>
            <a:lvl9pPr marL="4114800" lvl="8" indent="-330200" algn="l">
              <a:lnSpc>
                <a:spcPct val="90000"/>
              </a:lnSpc>
              <a:spcBef>
                <a:spcPts val="500"/>
              </a:spcBef>
              <a:spcAft>
                <a:spcPts val="0"/>
              </a:spcAft>
              <a:buClr>
                <a:schemeClr val="dk1"/>
              </a:buClr>
              <a:buSzPts val="1600"/>
              <a:buChar char="•"/>
              <a:defRPr sz="1600"/>
            </a:lvl9pPr>
          </a:lstStyle>
          <a:p>
            <a:endParaRPr/>
          </a:p>
        </p:txBody>
      </p:sp>
      <p:sp>
        <p:nvSpPr>
          <p:cNvPr id="35" name="Google Shape;35;p8"/>
          <p:cNvSpPr txBox="1">
            <a:spLocks noGrp="1"/>
          </p:cNvSpPr>
          <p:nvPr>
            <p:ph type="body" idx="3"/>
          </p:nvPr>
        </p:nvSpPr>
        <p:spPr>
          <a:xfrm>
            <a:off x="5105400" y="1255125"/>
            <a:ext cx="3581400" cy="480000"/>
          </a:xfrm>
          <a:prstGeom prst="rect">
            <a:avLst/>
          </a:prstGeom>
          <a:solidFill>
            <a:srgbClr val="003369">
              <a:alpha val="73333"/>
            </a:srgbClr>
          </a:solid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100"/>
              <a:buNone/>
              <a:defRPr sz="2100" b="1">
                <a:solidFill>
                  <a:schemeClr val="lt1"/>
                </a:solidFill>
              </a:defRPr>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6" name="Google Shape;36;p8"/>
          <p:cNvSpPr txBox="1">
            <a:spLocks noGrp="1"/>
          </p:cNvSpPr>
          <p:nvPr>
            <p:ph type="body" idx="4"/>
          </p:nvPr>
        </p:nvSpPr>
        <p:spPr>
          <a:xfrm>
            <a:off x="4648200" y="1838737"/>
            <a:ext cx="4038600" cy="27558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chemeClr val="dk1"/>
              </a:buClr>
              <a:buSzPts val="2400"/>
              <a:buChar char="•"/>
              <a:defRPr sz="2400"/>
            </a:lvl1pPr>
            <a:lvl2pPr marL="914400" lvl="1" indent="-355600" algn="l">
              <a:lnSpc>
                <a:spcPct val="90000"/>
              </a:lnSpc>
              <a:spcBef>
                <a:spcPts val="500"/>
              </a:spcBef>
              <a:spcAft>
                <a:spcPts val="0"/>
              </a:spcAft>
              <a:buClr>
                <a:schemeClr val="dk1"/>
              </a:buClr>
              <a:buSzPts val="2000"/>
              <a:buChar char="•"/>
              <a:defRPr sz="2000"/>
            </a:lvl2pPr>
            <a:lvl3pPr marL="1371600" lvl="2" indent="-342900" algn="l">
              <a:lnSpc>
                <a:spcPct val="90000"/>
              </a:lnSpc>
              <a:spcBef>
                <a:spcPts val="500"/>
              </a:spcBef>
              <a:spcAft>
                <a:spcPts val="0"/>
              </a:spcAft>
              <a:buClr>
                <a:schemeClr val="dk1"/>
              </a:buClr>
              <a:buSzPts val="1800"/>
              <a:buChar char="•"/>
              <a:defRPr sz="1800"/>
            </a:lvl3pPr>
            <a:lvl4pPr marL="1828800" lvl="3" indent="-330200" algn="l">
              <a:lnSpc>
                <a:spcPct val="90000"/>
              </a:lnSpc>
              <a:spcBef>
                <a:spcPts val="500"/>
              </a:spcBef>
              <a:spcAft>
                <a:spcPts val="0"/>
              </a:spcAft>
              <a:buClr>
                <a:schemeClr val="dk1"/>
              </a:buClr>
              <a:buSzPts val="1600"/>
              <a:buChar char="•"/>
              <a:defRPr sz="1600"/>
            </a:lvl4pPr>
            <a:lvl5pPr marL="2286000" lvl="4" indent="-330200" algn="l">
              <a:lnSpc>
                <a:spcPct val="90000"/>
              </a:lnSpc>
              <a:spcBef>
                <a:spcPts val="500"/>
              </a:spcBef>
              <a:spcAft>
                <a:spcPts val="0"/>
              </a:spcAft>
              <a:buClr>
                <a:schemeClr val="dk1"/>
              </a:buClr>
              <a:buSzPts val="1600"/>
              <a:buChar char="•"/>
              <a:defRPr sz="1600"/>
            </a:lvl5pPr>
            <a:lvl6pPr marL="2743200" lvl="5" indent="-330200" algn="l">
              <a:lnSpc>
                <a:spcPct val="90000"/>
              </a:lnSpc>
              <a:spcBef>
                <a:spcPts val="500"/>
              </a:spcBef>
              <a:spcAft>
                <a:spcPts val="0"/>
              </a:spcAft>
              <a:buClr>
                <a:schemeClr val="dk1"/>
              </a:buClr>
              <a:buSzPts val="1600"/>
              <a:buChar char="•"/>
              <a:defRPr sz="1600"/>
            </a:lvl6pPr>
            <a:lvl7pPr marL="3200400" lvl="6" indent="-330200" algn="l">
              <a:lnSpc>
                <a:spcPct val="90000"/>
              </a:lnSpc>
              <a:spcBef>
                <a:spcPts val="500"/>
              </a:spcBef>
              <a:spcAft>
                <a:spcPts val="0"/>
              </a:spcAft>
              <a:buClr>
                <a:schemeClr val="dk1"/>
              </a:buClr>
              <a:buSzPts val="1600"/>
              <a:buChar char="•"/>
              <a:defRPr sz="1600"/>
            </a:lvl7pPr>
            <a:lvl8pPr marL="3657600" lvl="7" indent="-330200" algn="l">
              <a:lnSpc>
                <a:spcPct val="90000"/>
              </a:lnSpc>
              <a:spcBef>
                <a:spcPts val="500"/>
              </a:spcBef>
              <a:spcAft>
                <a:spcPts val="0"/>
              </a:spcAft>
              <a:buClr>
                <a:schemeClr val="dk1"/>
              </a:buClr>
              <a:buSzPts val="1600"/>
              <a:buChar char="•"/>
              <a:defRPr sz="1600"/>
            </a:lvl8pPr>
            <a:lvl9pPr marL="4114800" lvl="8" indent="-330200" algn="l">
              <a:lnSpc>
                <a:spcPct val="90000"/>
              </a:lnSpc>
              <a:spcBef>
                <a:spcPts val="500"/>
              </a:spcBef>
              <a:spcAft>
                <a:spcPts val="0"/>
              </a:spcAft>
              <a:buClr>
                <a:schemeClr val="dk1"/>
              </a:buClr>
              <a:buSzPts val="1600"/>
              <a:buChar char="•"/>
              <a:defRPr sz="1600"/>
            </a:lvl9pPr>
          </a:lstStyle>
          <a:p>
            <a:endParaRPr/>
          </a:p>
        </p:txBody>
      </p:sp>
      <p:sp>
        <p:nvSpPr>
          <p:cNvPr id="37" name="Google Shape;37;p8"/>
          <p:cNvSpPr/>
          <p:nvPr/>
        </p:nvSpPr>
        <p:spPr>
          <a:xfrm>
            <a:off x="457200" y="1254443"/>
            <a:ext cx="457200" cy="488700"/>
          </a:xfrm>
          <a:prstGeom prst="rect">
            <a:avLst/>
          </a:prstGeom>
          <a:solidFill>
            <a:srgbClr val="D8DDE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r>
              <a:rPr lang="en" sz="1800" b="0" i="0" u="none" strike="noStrike" cap="none">
                <a:solidFill>
                  <a:schemeClr val="lt1"/>
                </a:solidFill>
                <a:latin typeface="Calibri"/>
                <a:ea typeface="Calibri"/>
                <a:cs typeface="Calibri"/>
                <a:sym typeface="Calibri"/>
              </a:rPr>
              <a:t> </a:t>
            </a:r>
            <a:endParaRPr sz="1800" b="0" i="0" u="none" strike="noStrike" cap="none">
              <a:solidFill>
                <a:schemeClr val="lt1"/>
              </a:solidFill>
              <a:latin typeface="Calibri"/>
              <a:ea typeface="Calibri"/>
              <a:cs typeface="Calibri"/>
              <a:sym typeface="Calibri"/>
            </a:endParaRPr>
          </a:p>
        </p:txBody>
      </p:sp>
      <p:sp>
        <p:nvSpPr>
          <p:cNvPr id="38" name="Google Shape;38;p8"/>
          <p:cNvSpPr/>
          <p:nvPr/>
        </p:nvSpPr>
        <p:spPr>
          <a:xfrm>
            <a:off x="4648200" y="1249925"/>
            <a:ext cx="457200" cy="485100"/>
          </a:xfrm>
          <a:prstGeom prst="rect">
            <a:avLst/>
          </a:prstGeom>
          <a:solidFill>
            <a:srgbClr val="D8DDE5">
              <a:alpha val="48235"/>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9"/>
        <p:cNvGrpSpPr/>
        <p:nvPr/>
      </p:nvGrpSpPr>
      <p:grpSpPr>
        <a:xfrm>
          <a:off x="0" y="0"/>
          <a:ext cx="0" cy="0"/>
          <a:chOff x="0" y="0"/>
          <a:chExt cx="0" cy="0"/>
        </a:xfrm>
      </p:grpSpPr>
      <p:sp>
        <p:nvSpPr>
          <p:cNvPr id="40" name="Google Shape;40;p9"/>
          <p:cNvSpPr txBox="1">
            <a:spLocks noGrp="1"/>
          </p:cNvSpPr>
          <p:nvPr>
            <p:ph type="title"/>
          </p:nvPr>
        </p:nvSpPr>
        <p:spPr>
          <a:xfrm>
            <a:off x="914400" y="204788"/>
            <a:ext cx="2551200" cy="871800"/>
          </a:xfrm>
          <a:prstGeom prst="rect">
            <a:avLst/>
          </a:prstGeom>
          <a:solidFill>
            <a:schemeClr val="lt1"/>
          </a:solid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9"/>
          <p:cNvSpPr txBox="1">
            <a:spLocks noGrp="1"/>
          </p:cNvSpPr>
          <p:nvPr>
            <p:ph type="body" idx="1"/>
          </p:nvPr>
        </p:nvSpPr>
        <p:spPr>
          <a:xfrm>
            <a:off x="3575050" y="204788"/>
            <a:ext cx="5111700" cy="4256100"/>
          </a:xfrm>
          <a:prstGeom prst="rect">
            <a:avLst/>
          </a:prstGeom>
          <a:solidFill>
            <a:schemeClr val="lt1"/>
          </a:solidFill>
          <a:ln w="38100" cap="flat" cmpd="sng">
            <a:solidFill>
              <a:srgbClr val="003369"/>
            </a:solidFill>
            <a:prstDash val="dash"/>
            <a:round/>
            <a:headEnd type="none" w="sm" len="sm"/>
            <a:tailEnd type="none" w="sm" len="sm"/>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2" name="Google Shape;42;p9"/>
          <p:cNvSpPr txBox="1">
            <a:spLocks noGrp="1"/>
          </p:cNvSpPr>
          <p:nvPr>
            <p:ph type="body" idx="2"/>
          </p:nvPr>
        </p:nvSpPr>
        <p:spPr>
          <a:xfrm>
            <a:off x="457200" y="1076326"/>
            <a:ext cx="3008400" cy="3384600"/>
          </a:xfrm>
          <a:prstGeom prst="rect">
            <a:avLst/>
          </a:prstGeom>
          <a:solidFill>
            <a:srgbClr val="003369">
              <a:alpha val="73333"/>
            </a:srgbClr>
          </a:solid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dk1"/>
              </a:buClr>
              <a:buSzPts val="1200"/>
              <a:buNone/>
              <a:defRPr sz="1200"/>
            </a:lvl2pPr>
            <a:lvl3pPr marL="1371600" lvl="2" indent="-228600" algn="l">
              <a:lnSpc>
                <a:spcPct val="90000"/>
              </a:lnSpc>
              <a:spcBef>
                <a:spcPts val="500"/>
              </a:spcBef>
              <a:spcAft>
                <a:spcPts val="0"/>
              </a:spcAft>
              <a:buClr>
                <a:schemeClr val="dk1"/>
              </a:buClr>
              <a:buSzPts val="1000"/>
              <a:buNone/>
              <a:defRPr sz="1000"/>
            </a:lvl3pPr>
            <a:lvl4pPr marL="1828800" lvl="3" indent="-228600" algn="l">
              <a:lnSpc>
                <a:spcPct val="90000"/>
              </a:lnSpc>
              <a:spcBef>
                <a:spcPts val="500"/>
              </a:spcBef>
              <a:spcAft>
                <a:spcPts val="0"/>
              </a:spcAft>
              <a:buClr>
                <a:schemeClr val="dk1"/>
              </a:buClr>
              <a:buSzPts val="900"/>
              <a:buNone/>
              <a:defRPr sz="900"/>
            </a:lvl4pPr>
            <a:lvl5pPr marL="2286000" lvl="4" indent="-228600" algn="l">
              <a:lnSpc>
                <a:spcPct val="90000"/>
              </a:lnSpc>
              <a:spcBef>
                <a:spcPts val="500"/>
              </a:spcBef>
              <a:spcAft>
                <a:spcPts val="0"/>
              </a:spcAft>
              <a:buClr>
                <a:schemeClr val="dk1"/>
              </a:buClr>
              <a:buSzPts val="900"/>
              <a:buNone/>
              <a:defRPr sz="900"/>
            </a:lvl5pPr>
            <a:lvl6pPr marL="2743200" lvl="5" indent="-228600" algn="l">
              <a:lnSpc>
                <a:spcPct val="90000"/>
              </a:lnSpc>
              <a:spcBef>
                <a:spcPts val="500"/>
              </a:spcBef>
              <a:spcAft>
                <a:spcPts val="0"/>
              </a:spcAft>
              <a:buClr>
                <a:schemeClr val="dk1"/>
              </a:buClr>
              <a:buSzPts val="900"/>
              <a:buNone/>
              <a:defRPr sz="900"/>
            </a:lvl6pPr>
            <a:lvl7pPr marL="3200400" lvl="6" indent="-228600" algn="l">
              <a:lnSpc>
                <a:spcPct val="90000"/>
              </a:lnSpc>
              <a:spcBef>
                <a:spcPts val="500"/>
              </a:spcBef>
              <a:spcAft>
                <a:spcPts val="0"/>
              </a:spcAft>
              <a:buClr>
                <a:schemeClr val="dk1"/>
              </a:buClr>
              <a:buSzPts val="900"/>
              <a:buNone/>
              <a:defRPr sz="900"/>
            </a:lvl7pPr>
            <a:lvl8pPr marL="3657600" lvl="7" indent="-228600" algn="l">
              <a:lnSpc>
                <a:spcPct val="90000"/>
              </a:lnSpc>
              <a:spcBef>
                <a:spcPts val="500"/>
              </a:spcBef>
              <a:spcAft>
                <a:spcPts val="0"/>
              </a:spcAft>
              <a:buClr>
                <a:schemeClr val="dk1"/>
              </a:buClr>
              <a:buSzPts val="900"/>
              <a:buNone/>
              <a:defRPr sz="900"/>
            </a:lvl8pPr>
            <a:lvl9pPr marL="4114800" lvl="8" indent="-228600" algn="l">
              <a:lnSpc>
                <a:spcPct val="90000"/>
              </a:lnSpc>
              <a:spcBef>
                <a:spcPts val="500"/>
              </a:spcBef>
              <a:spcAft>
                <a:spcPts val="0"/>
              </a:spcAft>
              <a:buClr>
                <a:schemeClr val="dk1"/>
              </a:buClr>
              <a:buSzPts val="900"/>
              <a:buNone/>
              <a:defRPr sz="900"/>
            </a:lvl9pPr>
          </a:lstStyle>
          <a:p>
            <a:endParaRPr/>
          </a:p>
        </p:txBody>
      </p:sp>
      <p:sp>
        <p:nvSpPr>
          <p:cNvPr id="43" name="Google Shape;43;p9"/>
          <p:cNvSpPr/>
          <p:nvPr/>
        </p:nvSpPr>
        <p:spPr>
          <a:xfrm>
            <a:off x="457200" y="205022"/>
            <a:ext cx="457200" cy="870900"/>
          </a:xfrm>
          <a:prstGeom prst="rect">
            <a:avLst/>
          </a:prstGeom>
          <a:solidFill>
            <a:srgbClr val="00336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44" name="Google Shape;44;p9"/>
          <p:cNvPicPr preferRelativeResize="0"/>
          <p:nvPr/>
        </p:nvPicPr>
        <p:blipFill rotWithShape="1">
          <a:blip r:embed="rId2">
            <a:alphaModFix/>
          </a:blip>
          <a:srcRect/>
          <a:stretch/>
        </p:blipFill>
        <p:spPr>
          <a:xfrm>
            <a:off x="7467600" y="4506911"/>
            <a:ext cx="1169476" cy="59058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Header and Content NL">
  <p:cSld name="Header and Content NL">
    <p:spTree>
      <p:nvGrpSpPr>
        <p:cNvPr id="1" name="Shape 45"/>
        <p:cNvGrpSpPr/>
        <p:nvPr/>
      </p:nvGrpSpPr>
      <p:grpSpPr>
        <a:xfrm>
          <a:off x="0" y="0"/>
          <a:ext cx="0" cy="0"/>
          <a:chOff x="0" y="0"/>
          <a:chExt cx="0" cy="0"/>
        </a:xfrm>
      </p:grpSpPr>
      <p:sp>
        <p:nvSpPr>
          <p:cNvPr id="46" name="Google Shape;46;p10"/>
          <p:cNvSpPr txBox="1">
            <a:spLocks noGrp="1"/>
          </p:cNvSpPr>
          <p:nvPr>
            <p:ph type="body" idx="1"/>
          </p:nvPr>
        </p:nvSpPr>
        <p:spPr>
          <a:xfrm>
            <a:off x="457201" y="1200151"/>
            <a:ext cx="8229600" cy="34290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10"/>
          <p:cNvSpPr txBox="1">
            <a:spLocks noGrp="1"/>
          </p:cNvSpPr>
          <p:nvPr>
            <p:ph type="title"/>
          </p:nvPr>
        </p:nvSpPr>
        <p:spPr>
          <a:xfrm>
            <a:off x="228600" y="171450"/>
            <a:ext cx="8686800" cy="857400"/>
          </a:xfrm>
          <a:prstGeom prst="rect">
            <a:avLst/>
          </a:prstGeom>
          <a:solidFill>
            <a:srgbClr val="003369"/>
          </a:solid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a:solidFill>
                  <a:schemeClr val="lt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4"/>
            <a:ext cx="7886700" cy="9942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628650" y="1369219"/>
            <a:ext cx="7886700" cy="3263400"/>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628650" y="4767263"/>
            <a:ext cx="2057400" cy="2739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028950" y="4767263"/>
            <a:ext cx="3086100" cy="2739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457950" y="4767263"/>
            <a:ext cx="2057400" cy="2739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mc:AlternateContent xmlns:mc="http://schemas.openxmlformats.org/markup-compatibility/2006" xmlns:p14="http://schemas.microsoft.com/office/powerpoint/2010/main">
    <mc:Choice Requires="p14">
      <p:transition spd="med" p14:dur="6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3" Type="http://schemas.openxmlformats.org/officeDocument/2006/relationships/hyperlink" Target="https://www.sli.do/features-google-slides?payload=eyJwb2xsVXVpZCI6IjU1Njg4YjY1LWFlYzgtNDJlMy04YjQ4LWNjMWExOGY5Nzk4ZiIsInByZXNlbnRhdGlvbklkIjoiMVhhV0NaaW9sRUN6bFNwUFNWUUdUNWVWTkVjTHhkaFdfYzA4TXRNTEpNUnMiLCJzbGlkZUlkIjoiU0xJREVTX0FQSTMxMDg0MjUwMV8wIiwidGltZWxpbmUiOlt7InNob3dSZXN1bHRzIjp0cnVlLCJwb2xsUXVlc3Rpb25VdWlkIjoiYzA1NjVkMjgtOWUwMy00NzQxLWI5NTYtNmZkYTM5NWU0MzkzIn1dLCJ0eXBlIjoiU2xpZG9Qb2xsIn0%3D" TargetMode="External"/><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hyperlink" Target="https://www.sli.do/features-google-slides?interaction-type=T3BlblRleHQ%3D" TargetMode="External"/><Relationship Id="rId5" Type="http://schemas.openxmlformats.org/officeDocument/2006/relationships/hyperlink" Target="https://chrome.google.com/webstore/detail/slido/dhhclfjehmpacimcdknijodpjpmppkii" TargetMode="Externa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assets-global.website-files.com/5d3725188825e071f1670246/6100217fd9ed7c1b012748e0_PBIS_DataGuide_0712.pdf" TargetMode="External"/><Relationship Id="rId2" Type="http://schemas.openxmlformats.org/officeDocument/2006/relationships/notesSlide" Target="../notesSlides/notesSlide21.xml"/><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23.xml.rels><?xml version="1.0" encoding="UTF-8" standalone="yes"?>
<Relationships xmlns="http://schemas.openxmlformats.org/package/2006/relationships"><Relationship Id="rId8" Type="http://schemas.openxmlformats.org/officeDocument/2006/relationships/hyperlink" Target="https://www.facebook.com/vtssric" TargetMode="External"/><Relationship Id="rId3" Type="http://schemas.openxmlformats.org/officeDocument/2006/relationships/hyperlink" Target="mailto:aworking@odu.edu" TargetMode="External"/><Relationship Id="rId7" Type="http://schemas.openxmlformats.org/officeDocument/2006/relationships/hyperlink" Target="https://x.com/ODU_MTSS"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x.com/Vtss_ric" TargetMode="External"/><Relationship Id="rId5" Type="http://schemas.openxmlformats.org/officeDocument/2006/relationships/hyperlink" Target="mailto:dbrown@ttacodu.org" TargetMode="External"/><Relationship Id="rId4" Type="http://schemas.openxmlformats.org/officeDocument/2006/relationships/hyperlink" Target="mailto:ccooking@odu.edu"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3"/>
          <p:cNvSpPr txBox="1">
            <a:spLocks noGrp="1"/>
          </p:cNvSpPr>
          <p:nvPr>
            <p:ph type="body" idx="1"/>
          </p:nvPr>
        </p:nvSpPr>
        <p:spPr>
          <a:xfrm>
            <a:off x="254000" y="1200150"/>
            <a:ext cx="8678100" cy="3429000"/>
          </a:xfrm>
          <a:prstGeom prst="rect">
            <a:avLst/>
          </a:prstGeom>
        </p:spPr>
        <p:txBody>
          <a:bodyPr spcFirstLastPara="1" wrap="square" lIns="91425" tIns="45700" rIns="91425" bIns="45700" anchor="t" anchorCtr="0">
            <a:noAutofit/>
          </a:bodyPr>
          <a:lstStyle/>
          <a:p>
            <a:pPr marL="0" lvl="0" indent="0" algn="ctr" rtl="0">
              <a:lnSpc>
                <a:spcPct val="80000"/>
              </a:lnSpc>
              <a:spcBef>
                <a:spcPts val="1000"/>
              </a:spcBef>
              <a:spcAft>
                <a:spcPts val="0"/>
              </a:spcAft>
              <a:buSzPts val="770"/>
              <a:buNone/>
            </a:pPr>
            <a:r>
              <a:rPr lang="en" sz="4020">
                <a:highlight>
                  <a:srgbClr val="FFFFFF"/>
                </a:highlight>
              </a:rPr>
              <a:t>Strengthening Systems through Monitoring and Evaluation</a:t>
            </a:r>
            <a:endParaRPr sz="4020">
              <a:highlight>
                <a:srgbClr val="FFFFFF"/>
              </a:highlight>
            </a:endParaRPr>
          </a:p>
          <a:p>
            <a:pPr marL="0" lvl="0" indent="0" algn="ctr" rtl="0">
              <a:lnSpc>
                <a:spcPct val="80000"/>
              </a:lnSpc>
              <a:spcBef>
                <a:spcPts val="1000"/>
              </a:spcBef>
              <a:spcAft>
                <a:spcPts val="0"/>
              </a:spcAft>
              <a:buSzPts val="770"/>
              <a:buNone/>
            </a:pPr>
            <a:endParaRPr sz="4020">
              <a:highlight>
                <a:srgbClr val="FFFFFF"/>
              </a:highlight>
            </a:endParaRPr>
          </a:p>
          <a:p>
            <a:pPr marL="0" lvl="0" indent="0" algn="ctr" rtl="0">
              <a:lnSpc>
                <a:spcPct val="80000"/>
              </a:lnSpc>
              <a:spcBef>
                <a:spcPts val="1000"/>
              </a:spcBef>
              <a:spcAft>
                <a:spcPts val="0"/>
              </a:spcAft>
              <a:buClr>
                <a:schemeClr val="dk1"/>
              </a:buClr>
              <a:buSzPts val="770"/>
              <a:buFont typeface="Arial"/>
              <a:buNone/>
            </a:pPr>
            <a:r>
              <a:rPr lang="en" sz="2854">
                <a:latin typeface="Verdana"/>
                <a:ea typeface="Verdana"/>
                <a:cs typeface="Verdana"/>
                <a:sym typeface="Verdana"/>
              </a:rPr>
              <a:t>June 18, 2024</a:t>
            </a:r>
            <a:endParaRPr sz="2854">
              <a:latin typeface="Verdana"/>
              <a:ea typeface="Verdana"/>
              <a:cs typeface="Verdana"/>
              <a:sym typeface="Verdana"/>
            </a:endParaRPr>
          </a:p>
          <a:p>
            <a:pPr marL="0" lvl="0" indent="0" algn="ctr" rtl="0">
              <a:lnSpc>
                <a:spcPct val="80000"/>
              </a:lnSpc>
              <a:spcBef>
                <a:spcPts val="1000"/>
              </a:spcBef>
              <a:spcAft>
                <a:spcPts val="0"/>
              </a:spcAft>
              <a:buClr>
                <a:schemeClr val="dk1"/>
              </a:buClr>
              <a:buSzPts val="770"/>
              <a:buFont typeface="Arial"/>
              <a:buNone/>
            </a:pPr>
            <a:r>
              <a:rPr lang="en" sz="2400">
                <a:latin typeface="Verdana"/>
                <a:ea typeface="Verdana"/>
                <a:cs typeface="Verdana"/>
                <a:sym typeface="Verdana"/>
              </a:rPr>
              <a:t>Dr. Corinne Wilson, VTSS Evaluation Director at CIEES</a:t>
            </a:r>
            <a:endParaRPr sz="2400">
              <a:latin typeface="Verdana"/>
              <a:ea typeface="Verdana"/>
              <a:cs typeface="Verdana"/>
              <a:sym typeface="Verdana"/>
            </a:endParaRPr>
          </a:p>
          <a:p>
            <a:pPr marL="0" lvl="0" indent="0" algn="ctr" rtl="0">
              <a:lnSpc>
                <a:spcPct val="80000"/>
              </a:lnSpc>
              <a:spcBef>
                <a:spcPts val="1000"/>
              </a:spcBef>
              <a:spcAft>
                <a:spcPts val="0"/>
              </a:spcAft>
              <a:buClr>
                <a:schemeClr val="dk1"/>
              </a:buClr>
              <a:buSzPts val="770"/>
              <a:buFont typeface="Arial"/>
              <a:buNone/>
            </a:pPr>
            <a:r>
              <a:rPr lang="en" sz="2400">
                <a:latin typeface="Verdana"/>
                <a:ea typeface="Verdana"/>
                <a:cs typeface="Verdana"/>
                <a:sym typeface="Verdana"/>
              </a:rPr>
              <a:t>Dr. Amanda Working, VTSS Evaluator </a:t>
            </a:r>
            <a:endParaRPr sz="2400">
              <a:latin typeface="Verdana"/>
              <a:ea typeface="Verdana"/>
              <a:cs typeface="Verdana"/>
              <a:sym typeface="Verdana"/>
            </a:endParaRPr>
          </a:p>
          <a:p>
            <a:pPr marL="0" lvl="0" indent="0" algn="ctr" rtl="0">
              <a:lnSpc>
                <a:spcPct val="80000"/>
              </a:lnSpc>
              <a:spcBef>
                <a:spcPts val="1000"/>
              </a:spcBef>
              <a:spcAft>
                <a:spcPts val="0"/>
              </a:spcAft>
              <a:buClr>
                <a:schemeClr val="dk1"/>
              </a:buClr>
              <a:buSzPts val="770"/>
              <a:buFont typeface="Arial"/>
              <a:buNone/>
            </a:pPr>
            <a:r>
              <a:rPr lang="en" sz="2400">
                <a:latin typeface="Verdana"/>
                <a:ea typeface="Verdana"/>
                <a:cs typeface="Verdana"/>
                <a:sym typeface="Verdana"/>
              </a:rPr>
              <a:t>Dayla Brown, VTSS Systems Coach</a:t>
            </a:r>
            <a:endParaRPr sz="2400">
              <a:latin typeface="Verdana"/>
              <a:ea typeface="Verdana"/>
              <a:cs typeface="Verdana"/>
              <a:sym typeface="Verdana"/>
            </a:endParaRPr>
          </a:p>
          <a:p>
            <a:pPr marL="0" lvl="0" indent="0" algn="l" rtl="0">
              <a:lnSpc>
                <a:spcPct val="80000"/>
              </a:lnSpc>
              <a:spcBef>
                <a:spcPts val="1000"/>
              </a:spcBef>
              <a:spcAft>
                <a:spcPts val="0"/>
              </a:spcAft>
              <a:buClr>
                <a:schemeClr val="dk1"/>
              </a:buClr>
              <a:buSzPts val="770"/>
              <a:buFont typeface="Arial"/>
              <a:buNone/>
            </a:pPr>
            <a:endParaRPr sz="2200">
              <a:latin typeface="Verdana"/>
              <a:ea typeface="Verdana"/>
              <a:cs typeface="Verdana"/>
              <a:sym typeface="Verdana"/>
            </a:endParaRPr>
          </a:p>
          <a:p>
            <a:pPr marL="0" lvl="0" indent="0" algn="l" rtl="0">
              <a:lnSpc>
                <a:spcPct val="80000"/>
              </a:lnSpc>
              <a:spcBef>
                <a:spcPts val="1000"/>
              </a:spcBef>
              <a:spcAft>
                <a:spcPts val="0"/>
              </a:spcAft>
              <a:buSzPts val="770"/>
              <a:buNone/>
            </a:pPr>
            <a:endParaRPr sz="4020">
              <a:highlight>
                <a:srgbClr val="FFFFFF"/>
              </a:highligh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2"/>
          <p:cNvSpPr txBox="1">
            <a:spLocks noGrp="1"/>
          </p:cNvSpPr>
          <p:nvPr>
            <p:ph type="title"/>
          </p:nvPr>
        </p:nvSpPr>
        <p:spPr>
          <a:xfrm>
            <a:off x="924375" y="128602"/>
            <a:ext cx="2551200" cy="982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SzPts val="990"/>
              <a:buNone/>
            </a:pPr>
            <a:r>
              <a:rPr lang="en" sz="2540"/>
              <a:t>Process </a:t>
            </a:r>
            <a:r>
              <a:rPr lang="en" sz="2540" i="1"/>
              <a:t>Example</a:t>
            </a:r>
            <a:r>
              <a:rPr lang="en" sz="2540"/>
              <a:t>:</a:t>
            </a:r>
            <a:endParaRPr sz="2540"/>
          </a:p>
          <a:p>
            <a:pPr marL="0" lvl="0" indent="0" algn="l" rtl="0">
              <a:spcBef>
                <a:spcPts val="0"/>
              </a:spcBef>
              <a:spcAft>
                <a:spcPts val="0"/>
              </a:spcAft>
              <a:buSzPts val="990"/>
              <a:buNone/>
            </a:pPr>
            <a:r>
              <a:rPr lang="en" sz="2540" b="0"/>
              <a:t>Tier 2 Check &amp; Connect</a:t>
            </a:r>
            <a:endParaRPr sz="2540" b="0"/>
          </a:p>
        </p:txBody>
      </p:sp>
      <p:sp>
        <p:nvSpPr>
          <p:cNvPr id="210" name="Google Shape;210;p32"/>
          <p:cNvSpPr txBox="1">
            <a:spLocks noGrp="1"/>
          </p:cNvSpPr>
          <p:nvPr>
            <p:ph type="body" idx="1"/>
          </p:nvPr>
        </p:nvSpPr>
        <p:spPr>
          <a:xfrm>
            <a:off x="3575050" y="128600"/>
            <a:ext cx="5111700" cy="4857600"/>
          </a:xfrm>
          <a:prstGeom prst="rect">
            <a:avLst/>
          </a:prstGeom>
        </p:spPr>
        <p:txBody>
          <a:bodyPr spcFirstLastPara="1" wrap="square" lIns="91425" tIns="45700" rIns="91425" bIns="45700" anchor="t" anchorCtr="0">
            <a:normAutofit/>
          </a:bodyPr>
          <a:lstStyle/>
          <a:p>
            <a:pPr marL="0" lvl="0" indent="0" algn="l" rtl="0">
              <a:lnSpc>
                <a:spcPct val="90000"/>
              </a:lnSpc>
              <a:spcBef>
                <a:spcPts val="700"/>
              </a:spcBef>
              <a:spcAft>
                <a:spcPts val="0"/>
              </a:spcAft>
              <a:buNone/>
            </a:pPr>
            <a:r>
              <a:rPr lang="en" sz="2400" u="sng"/>
              <a:t>Questions:</a:t>
            </a:r>
            <a:endParaRPr sz="2400" u="sng"/>
          </a:p>
          <a:p>
            <a:pPr marL="0" lvl="0" indent="0" algn="l" rtl="0">
              <a:lnSpc>
                <a:spcPct val="90000"/>
              </a:lnSpc>
              <a:spcBef>
                <a:spcPts val="700"/>
              </a:spcBef>
              <a:spcAft>
                <a:spcPts val="0"/>
              </a:spcAft>
              <a:buClr>
                <a:schemeClr val="dk1"/>
              </a:buClr>
              <a:buSzPts val="1100"/>
              <a:buFont typeface="Arial"/>
              <a:buNone/>
            </a:pPr>
            <a:r>
              <a:rPr lang="en" sz="2400"/>
              <a:t>How will initiative leads know how the intervention was delivered?</a:t>
            </a:r>
            <a:endParaRPr sz="2400"/>
          </a:p>
          <a:p>
            <a:pPr marL="0" lvl="0" indent="0" algn="l" rtl="0">
              <a:lnSpc>
                <a:spcPct val="90000"/>
              </a:lnSpc>
              <a:spcBef>
                <a:spcPts val="700"/>
              </a:spcBef>
              <a:spcAft>
                <a:spcPts val="0"/>
              </a:spcAft>
              <a:buClr>
                <a:schemeClr val="dk1"/>
              </a:buClr>
              <a:buSzPts val="1100"/>
              <a:buFont typeface="Arial"/>
              <a:buNone/>
            </a:pPr>
            <a:r>
              <a:rPr lang="en" sz="2400"/>
              <a:t>How will school division leaders know what PD support staff received?</a:t>
            </a:r>
            <a:endParaRPr sz="2400"/>
          </a:p>
          <a:p>
            <a:pPr marL="0" lvl="0" indent="0" algn="l" rtl="0">
              <a:lnSpc>
                <a:spcPct val="90000"/>
              </a:lnSpc>
              <a:spcBef>
                <a:spcPts val="700"/>
              </a:spcBef>
              <a:spcAft>
                <a:spcPts val="0"/>
              </a:spcAft>
              <a:buClr>
                <a:schemeClr val="dk1"/>
              </a:buClr>
              <a:buSzPts val="1100"/>
              <a:buFont typeface="Arial"/>
              <a:buNone/>
            </a:pPr>
            <a:r>
              <a:rPr lang="en" sz="2400">
                <a:solidFill>
                  <a:srgbClr val="1155CC"/>
                </a:solidFill>
              </a:rPr>
              <a:t>How was ongoing coaching provided to mentors at each high school?</a:t>
            </a:r>
            <a:endParaRPr sz="2400" u="sng"/>
          </a:p>
        </p:txBody>
      </p:sp>
      <p:sp>
        <p:nvSpPr>
          <p:cNvPr id="211" name="Google Shape;211;p32"/>
          <p:cNvSpPr txBox="1"/>
          <p:nvPr/>
        </p:nvSpPr>
        <p:spPr>
          <a:xfrm>
            <a:off x="3609525" y="2827525"/>
            <a:ext cx="4962900" cy="2084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u="sng">
                <a:solidFill>
                  <a:schemeClr val="dk1"/>
                </a:solidFill>
                <a:latin typeface="Calibri"/>
                <a:ea typeface="Calibri"/>
                <a:cs typeface="Calibri"/>
                <a:sym typeface="Calibri"/>
              </a:rPr>
              <a:t>Measures:</a:t>
            </a:r>
            <a:endParaRPr sz="2400" u="sng">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2400">
                <a:solidFill>
                  <a:schemeClr val="dk1"/>
                </a:solidFill>
                <a:latin typeface="Calibri"/>
                <a:ea typeface="Calibri"/>
                <a:cs typeface="Calibri"/>
                <a:sym typeface="Calibri"/>
              </a:rPr>
              <a:t>- Administrator and Staff PD Calendar</a:t>
            </a:r>
            <a:endParaRPr sz="24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2400">
                <a:solidFill>
                  <a:schemeClr val="dk1"/>
                </a:solidFill>
                <a:latin typeface="Calibri"/>
                <a:ea typeface="Calibri"/>
                <a:cs typeface="Calibri"/>
                <a:sym typeface="Calibri"/>
              </a:rPr>
              <a:t>- Student feedback forms</a:t>
            </a:r>
            <a:endParaRPr sz="240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2400">
                <a:solidFill>
                  <a:schemeClr val="dk1"/>
                </a:solidFill>
                <a:latin typeface="Calibri"/>
                <a:ea typeface="Calibri"/>
                <a:cs typeface="Calibri"/>
                <a:sym typeface="Calibri"/>
              </a:rPr>
              <a:t>- Check &amp; Connect Core Components &amp; Elements Self-Assessment</a:t>
            </a:r>
            <a:endParaRPr sz="2400">
              <a:solidFill>
                <a:schemeClr val="dk1"/>
              </a:solidFill>
              <a:latin typeface="Calibri"/>
              <a:ea typeface="Calibri"/>
              <a:cs typeface="Calibri"/>
              <a:sym typeface="Calibri"/>
            </a:endParaRPr>
          </a:p>
        </p:txBody>
      </p:sp>
      <p:sp>
        <p:nvSpPr>
          <p:cNvPr id="212" name="Google Shape;212;p32"/>
          <p:cNvSpPr txBox="1"/>
          <p:nvPr/>
        </p:nvSpPr>
        <p:spPr>
          <a:xfrm>
            <a:off x="186675" y="1248750"/>
            <a:ext cx="3244500" cy="3827700"/>
          </a:xfrm>
          <a:prstGeom prst="rect">
            <a:avLst/>
          </a:prstGeom>
          <a:solidFill>
            <a:srgbClr val="CFE2F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chemeClr val="dk1"/>
                </a:solidFill>
                <a:latin typeface="Calibri"/>
                <a:ea typeface="Calibri"/>
                <a:cs typeface="Calibri"/>
                <a:sym typeface="Calibri"/>
              </a:rPr>
              <a:t>A large school division has selected to implement Check and Connect at its high schools with students at risk for dropout. The School Social Workers and the Behavior Interventionists will lead this initiative.</a:t>
            </a:r>
            <a:endParaRPr sz="24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fade">
                                      <p:cBhvr>
                                        <p:cTn id="7" dur="10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3"/>
          <p:cNvSpPr txBox="1">
            <a:spLocks noGrp="1"/>
          </p:cNvSpPr>
          <p:nvPr>
            <p:ph type="title"/>
          </p:nvPr>
        </p:nvSpPr>
        <p:spPr>
          <a:xfrm>
            <a:off x="457200" y="187880"/>
            <a:ext cx="8229600" cy="9942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a:t>Capacity</a:t>
            </a:r>
            <a:endParaRPr/>
          </a:p>
        </p:txBody>
      </p:sp>
      <p:sp>
        <p:nvSpPr>
          <p:cNvPr id="218" name="Google Shape;218;p33"/>
          <p:cNvSpPr txBox="1">
            <a:spLocks noGrp="1"/>
          </p:cNvSpPr>
          <p:nvPr>
            <p:ph type="body" idx="2"/>
          </p:nvPr>
        </p:nvSpPr>
        <p:spPr>
          <a:xfrm>
            <a:off x="309000" y="1838750"/>
            <a:ext cx="4464000" cy="3165000"/>
          </a:xfrm>
          <a:prstGeom prst="rect">
            <a:avLst/>
          </a:prstGeom>
        </p:spPr>
        <p:txBody>
          <a:bodyPr spcFirstLastPara="1" wrap="square" lIns="91425" tIns="45700" rIns="91425" bIns="45700" anchor="t" anchorCtr="0">
            <a:noAutofit/>
          </a:bodyPr>
          <a:lstStyle/>
          <a:p>
            <a:pPr marL="457200" lvl="0" indent="-381000" algn="l" rtl="0">
              <a:lnSpc>
                <a:spcPct val="80000"/>
              </a:lnSpc>
              <a:spcBef>
                <a:spcPts val="0"/>
              </a:spcBef>
              <a:spcAft>
                <a:spcPts val="0"/>
              </a:spcAft>
              <a:buSzPts val="2400"/>
              <a:buChar char="●"/>
            </a:pPr>
            <a:r>
              <a:rPr lang="en"/>
              <a:t>What is our capacity to implement and sustain this initiative? </a:t>
            </a:r>
            <a:endParaRPr/>
          </a:p>
          <a:p>
            <a:pPr marL="457200" lvl="0" indent="-381000" algn="l" rtl="0">
              <a:lnSpc>
                <a:spcPct val="80000"/>
              </a:lnSpc>
              <a:spcBef>
                <a:spcPts val="800"/>
              </a:spcBef>
              <a:spcAft>
                <a:spcPts val="0"/>
              </a:spcAft>
              <a:buSzPts val="2400"/>
              <a:buChar char="●"/>
            </a:pPr>
            <a:r>
              <a:rPr lang="en"/>
              <a:t>What resources are available to support implementation?</a:t>
            </a:r>
            <a:endParaRPr/>
          </a:p>
          <a:p>
            <a:pPr marL="457200" lvl="0" indent="-381000" algn="l" rtl="0">
              <a:lnSpc>
                <a:spcPct val="80000"/>
              </a:lnSpc>
              <a:spcBef>
                <a:spcPts val="800"/>
              </a:spcBef>
              <a:spcAft>
                <a:spcPts val="800"/>
              </a:spcAft>
              <a:buSzPts val="2400"/>
              <a:buChar char="●"/>
            </a:pPr>
            <a:r>
              <a:rPr lang="en"/>
              <a:t>To what extent has implementation improved capacity for the organization to replicate, sustain, or scale up?</a:t>
            </a:r>
            <a:endParaRPr/>
          </a:p>
        </p:txBody>
      </p:sp>
      <p:sp>
        <p:nvSpPr>
          <p:cNvPr id="219" name="Google Shape;219;p33"/>
          <p:cNvSpPr txBox="1">
            <a:spLocks noGrp="1"/>
          </p:cNvSpPr>
          <p:nvPr>
            <p:ph type="body" idx="4"/>
          </p:nvPr>
        </p:nvSpPr>
        <p:spPr>
          <a:xfrm>
            <a:off x="4854425" y="1838725"/>
            <a:ext cx="3832500" cy="3055500"/>
          </a:xfrm>
          <a:prstGeom prst="rect">
            <a:avLst/>
          </a:prstGeom>
        </p:spPr>
        <p:txBody>
          <a:bodyPr spcFirstLastPara="1" wrap="square" lIns="91425" tIns="45700" rIns="91425" bIns="45700" anchor="t" anchorCtr="0">
            <a:normAutofit/>
          </a:bodyPr>
          <a:lstStyle/>
          <a:p>
            <a:pPr marL="457200" lvl="0" indent="-387350" algn="l" rtl="0">
              <a:spcBef>
                <a:spcPts val="1000"/>
              </a:spcBef>
              <a:spcAft>
                <a:spcPts val="0"/>
              </a:spcAft>
              <a:buSzPts val="2500"/>
              <a:buChar char="➔"/>
            </a:pPr>
            <a:r>
              <a:rPr lang="en" sz="2500"/>
              <a:t>PBIS District Systems Fidelity Inventory</a:t>
            </a:r>
            <a:endParaRPr sz="2500"/>
          </a:p>
          <a:p>
            <a:pPr marL="457200" lvl="0" indent="-387350" algn="l" rtl="0">
              <a:spcBef>
                <a:spcPts val="1000"/>
              </a:spcBef>
              <a:spcAft>
                <a:spcPts val="0"/>
              </a:spcAft>
              <a:buSzPts val="2500"/>
              <a:buChar char="➔"/>
            </a:pPr>
            <a:r>
              <a:rPr lang="en" sz="2500"/>
              <a:t>NIRN District Capacity Assessment</a:t>
            </a:r>
            <a:endParaRPr sz="2500"/>
          </a:p>
          <a:p>
            <a:pPr marL="457200" lvl="0" indent="-387350" algn="l" rtl="0">
              <a:spcBef>
                <a:spcPts val="1000"/>
              </a:spcBef>
              <a:spcAft>
                <a:spcPts val="0"/>
              </a:spcAft>
              <a:buSzPts val="2500"/>
              <a:buChar char="➔"/>
            </a:pPr>
            <a:r>
              <a:rPr lang="en" sz="2500"/>
              <a:t>Coaching Inventory</a:t>
            </a:r>
            <a:endParaRPr sz="2500"/>
          </a:p>
          <a:p>
            <a:pPr marL="457200" lvl="0" indent="-387350" algn="l" rtl="0">
              <a:spcBef>
                <a:spcPts val="1000"/>
              </a:spcBef>
              <a:spcAft>
                <a:spcPts val="1000"/>
              </a:spcAft>
              <a:buSzPts val="2500"/>
              <a:buChar char="➔"/>
            </a:pPr>
            <a:r>
              <a:rPr lang="en" sz="2500"/>
              <a:t>Resource mapping activities</a:t>
            </a:r>
            <a:endParaRPr sz="2500"/>
          </a:p>
        </p:txBody>
      </p:sp>
      <p:sp>
        <p:nvSpPr>
          <p:cNvPr id="220" name="Google Shape;220;p33"/>
          <p:cNvSpPr txBox="1">
            <a:spLocks noGrp="1"/>
          </p:cNvSpPr>
          <p:nvPr>
            <p:ph type="body" idx="1"/>
          </p:nvPr>
        </p:nvSpPr>
        <p:spPr>
          <a:xfrm>
            <a:off x="912813" y="1249925"/>
            <a:ext cx="3582900" cy="493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 sz="2800"/>
              <a:t>Common Questions </a:t>
            </a:r>
            <a:endParaRPr sz="2800"/>
          </a:p>
        </p:txBody>
      </p:sp>
      <p:sp>
        <p:nvSpPr>
          <p:cNvPr id="221" name="Google Shape;221;p33"/>
          <p:cNvSpPr txBox="1">
            <a:spLocks noGrp="1"/>
          </p:cNvSpPr>
          <p:nvPr>
            <p:ph type="body" idx="3"/>
          </p:nvPr>
        </p:nvSpPr>
        <p:spPr>
          <a:xfrm>
            <a:off x="5105400" y="1241925"/>
            <a:ext cx="3581400" cy="493200"/>
          </a:xfrm>
          <a:prstGeom prst="rect">
            <a:avLst/>
          </a:prstGeom>
        </p:spPr>
        <p:txBody>
          <a:bodyPr spcFirstLastPara="1" wrap="square" lIns="91425" tIns="45700" rIns="91425" bIns="45700" anchor="b" anchorCtr="0">
            <a:normAutofit/>
          </a:bodyPr>
          <a:lstStyle/>
          <a:p>
            <a:pPr marL="0" lvl="0" indent="0" algn="l" rtl="0">
              <a:spcBef>
                <a:spcPts val="0"/>
              </a:spcBef>
              <a:spcAft>
                <a:spcPts val="200"/>
              </a:spcAft>
              <a:buNone/>
            </a:pPr>
            <a:r>
              <a:rPr lang="en" sz="2800"/>
              <a:t>Sample Measures</a:t>
            </a:r>
            <a:endParaRPr sz="9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8"/>
                                        </p:tgtEl>
                                        <p:attrNameLst>
                                          <p:attrName>style.visibility</p:attrName>
                                        </p:attrNameLst>
                                      </p:cBhvr>
                                      <p:to>
                                        <p:strVal val="visible"/>
                                      </p:to>
                                    </p:set>
                                    <p:animEffect transition="in" filter="fade">
                                      <p:cBhvr>
                                        <p:cTn id="7" dur="1000"/>
                                        <p:tgtEl>
                                          <p:spTgt spid="2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9"/>
                                        </p:tgtEl>
                                        <p:attrNameLst>
                                          <p:attrName>style.visibility</p:attrName>
                                        </p:attrNameLst>
                                      </p:cBhvr>
                                      <p:to>
                                        <p:strVal val="visible"/>
                                      </p:to>
                                    </p:set>
                                    <p:animEffect transition="in" filter="fade">
                                      <p:cBhvr>
                                        <p:cTn id="12" dur="1000"/>
                                        <p:tgtEl>
                                          <p:spTgt spid="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34"/>
          <p:cNvSpPr txBox="1">
            <a:spLocks noGrp="1"/>
          </p:cNvSpPr>
          <p:nvPr>
            <p:ph type="title"/>
          </p:nvPr>
        </p:nvSpPr>
        <p:spPr>
          <a:xfrm>
            <a:off x="963075" y="128600"/>
            <a:ext cx="2588700" cy="982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SzPts val="990"/>
              <a:buNone/>
            </a:pPr>
            <a:r>
              <a:rPr lang="en" sz="2440"/>
              <a:t>Capacity </a:t>
            </a:r>
            <a:r>
              <a:rPr lang="en" sz="2440" i="1"/>
              <a:t>Example</a:t>
            </a:r>
            <a:r>
              <a:rPr lang="en" sz="2440"/>
              <a:t>:</a:t>
            </a:r>
            <a:endParaRPr sz="2440"/>
          </a:p>
          <a:p>
            <a:pPr marL="0" lvl="0" indent="0" algn="l" rtl="0">
              <a:spcBef>
                <a:spcPts val="0"/>
              </a:spcBef>
              <a:spcAft>
                <a:spcPts val="0"/>
              </a:spcAft>
              <a:buSzPts val="990"/>
              <a:buNone/>
            </a:pPr>
            <a:r>
              <a:rPr lang="en" sz="2440" b="0"/>
              <a:t>Tier 1 Restorative Practices</a:t>
            </a:r>
            <a:endParaRPr sz="2440" b="0"/>
          </a:p>
        </p:txBody>
      </p:sp>
      <p:sp>
        <p:nvSpPr>
          <p:cNvPr id="227" name="Google Shape;227;p34"/>
          <p:cNvSpPr txBox="1">
            <a:spLocks noGrp="1"/>
          </p:cNvSpPr>
          <p:nvPr>
            <p:ph type="body" idx="1"/>
          </p:nvPr>
        </p:nvSpPr>
        <p:spPr>
          <a:xfrm>
            <a:off x="4000500" y="128600"/>
            <a:ext cx="4995300" cy="4955100"/>
          </a:xfrm>
          <a:prstGeom prst="rect">
            <a:avLst/>
          </a:prstGeom>
        </p:spPr>
        <p:txBody>
          <a:bodyPr spcFirstLastPara="1" wrap="square" lIns="91425" tIns="45700" rIns="91425" bIns="45700" anchor="t" anchorCtr="0">
            <a:noAutofit/>
          </a:bodyPr>
          <a:lstStyle/>
          <a:p>
            <a:pPr marL="0" lvl="0" indent="0" algn="l" rtl="0">
              <a:lnSpc>
                <a:spcPct val="80000"/>
              </a:lnSpc>
              <a:spcBef>
                <a:spcPts val="1000"/>
              </a:spcBef>
              <a:spcAft>
                <a:spcPts val="0"/>
              </a:spcAft>
              <a:buSzPts val="1018"/>
              <a:buNone/>
            </a:pPr>
            <a:r>
              <a:rPr lang="en" sz="2420" u="sng"/>
              <a:t>Questions:</a:t>
            </a:r>
            <a:endParaRPr sz="2420" u="sng"/>
          </a:p>
          <a:p>
            <a:pPr marL="0" lvl="0" indent="0" algn="l" rtl="0">
              <a:lnSpc>
                <a:spcPct val="80000"/>
              </a:lnSpc>
              <a:spcBef>
                <a:spcPts val="1000"/>
              </a:spcBef>
              <a:spcAft>
                <a:spcPts val="0"/>
              </a:spcAft>
              <a:buSzPts val="1018"/>
              <a:buNone/>
            </a:pPr>
            <a:r>
              <a:rPr lang="en" sz="2420"/>
              <a:t>What other new initiatives are teachers/staff being asked to support this year?</a:t>
            </a:r>
            <a:endParaRPr sz="2420"/>
          </a:p>
          <a:p>
            <a:pPr marL="0" lvl="0" indent="0" algn="l" rtl="0">
              <a:lnSpc>
                <a:spcPct val="80000"/>
              </a:lnSpc>
              <a:spcBef>
                <a:spcPts val="1000"/>
              </a:spcBef>
              <a:spcAft>
                <a:spcPts val="0"/>
              </a:spcAft>
              <a:buSzPts val="1018"/>
              <a:buNone/>
            </a:pPr>
            <a:r>
              <a:rPr lang="en" sz="2420"/>
              <a:t>How have we align our current professional learning so that staff are not confused and overburdened?</a:t>
            </a:r>
            <a:endParaRPr sz="2420"/>
          </a:p>
          <a:p>
            <a:pPr marL="0" lvl="0" indent="0" algn="l" rtl="0">
              <a:lnSpc>
                <a:spcPct val="80000"/>
              </a:lnSpc>
              <a:spcBef>
                <a:spcPts val="1000"/>
              </a:spcBef>
              <a:spcAft>
                <a:spcPts val="0"/>
              </a:spcAft>
              <a:buSzPts val="1018"/>
              <a:buNone/>
            </a:pPr>
            <a:r>
              <a:rPr lang="en" sz="2420"/>
              <a:t>Who was available to provide PD and ongoing coaching to teachers?</a:t>
            </a:r>
            <a:endParaRPr sz="2420"/>
          </a:p>
          <a:p>
            <a:pPr marL="0" lvl="0" indent="0" algn="l" rtl="0">
              <a:lnSpc>
                <a:spcPct val="80000"/>
              </a:lnSpc>
              <a:spcBef>
                <a:spcPts val="1000"/>
              </a:spcBef>
              <a:spcAft>
                <a:spcPts val="0"/>
              </a:spcAft>
              <a:buSzPts val="1018"/>
              <a:buNone/>
            </a:pPr>
            <a:r>
              <a:rPr lang="en" sz="2420"/>
              <a:t>What communication plan has been established to sustain this initiative?</a:t>
            </a:r>
            <a:endParaRPr sz="2420"/>
          </a:p>
          <a:p>
            <a:pPr marL="0" lvl="0" indent="0" algn="l" rtl="0">
              <a:lnSpc>
                <a:spcPct val="80000"/>
              </a:lnSpc>
              <a:spcBef>
                <a:spcPts val="1000"/>
              </a:spcBef>
              <a:spcAft>
                <a:spcPts val="0"/>
              </a:spcAft>
              <a:buSzPts val="1018"/>
              <a:buNone/>
            </a:pPr>
            <a:r>
              <a:rPr lang="en" sz="2420" u="sng"/>
              <a:t>Measures:</a:t>
            </a:r>
            <a:endParaRPr sz="2420" u="sng"/>
          </a:p>
          <a:p>
            <a:pPr marL="0" lvl="0" indent="0" algn="l" rtl="0">
              <a:lnSpc>
                <a:spcPct val="80000"/>
              </a:lnSpc>
              <a:spcBef>
                <a:spcPts val="1000"/>
              </a:spcBef>
              <a:spcAft>
                <a:spcPts val="0"/>
              </a:spcAft>
              <a:buSzPts val="1018"/>
              <a:buNone/>
            </a:pPr>
            <a:r>
              <a:rPr lang="en" sz="2420"/>
              <a:t>Coaching inventory   </a:t>
            </a:r>
            <a:endParaRPr sz="2420"/>
          </a:p>
        </p:txBody>
      </p:sp>
      <p:sp>
        <p:nvSpPr>
          <p:cNvPr id="228" name="Google Shape;228;p34"/>
          <p:cNvSpPr txBox="1"/>
          <p:nvPr/>
        </p:nvSpPr>
        <p:spPr>
          <a:xfrm>
            <a:off x="332325" y="1248825"/>
            <a:ext cx="3445800" cy="3788700"/>
          </a:xfrm>
          <a:prstGeom prst="rect">
            <a:avLst/>
          </a:prstGeom>
          <a:solidFill>
            <a:srgbClr val="CFE2F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chemeClr val="dk1"/>
                </a:solidFill>
                <a:latin typeface="Calibri"/>
                <a:ea typeface="Calibri"/>
                <a:cs typeface="Calibri"/>
                <a:sym typeface="Calibri"/>
              </a:rPr>
              <a:t>A division has provided PD to all staff on Restorative Practices. Schools were  asked to choose 1-2 practices to implement. Division leaders recently received feedback that school staff were experiencing initiative overload. </a:t>
            </a:r>
            <a:endParaRPr sz="2400">
              <a:solidFill>
                <a:schemeClr val="dk1"/>
              </a:solidFill>
              <a:latin typeface="Calibri"/>
              <a:ea typeface="Calibri"/>
              <a:cs typeface="Calibri"/>
              <a:sym typeface="Calibri"/>
            </a:endParaRPr>
          </a:p>
        </p:txBody>
      </p:sp>
      <p:sp>
        <p:nvSpPr>
          <p:cNvPr id="229" name="Google Shape;229;p34"/>
          <p:cNvSpPr txBox="1"/>
          <p:nvPr/>
        </p:nvSpPr>
        <p:spPr>
          <a:xfrm>
            <a:off x="6559525" y="4561400"/>
            <a:ext cx="2370600" cy="444600"/>
          </a:xfrm>
          <a:prstGeom prst="rect">
            <a:avLst/>
          </a:prstGeom>
          <a:noFill/>
          <a:ln>
            <a:noFill/>
          </a:ln>
        </p:spPr>
        <p:txBody>
          <a:bodyPr spcFirstLastPara="1" wrap="square" lIns="91425" tIns="91425" rIns="91425" bIns="91425" anchor="t" anchorCtr="0">
            <a:noAutofit/>
          </a:bodyPr>
          <a:lstStyle/>
          <a:p>
            <a:pPr marL="0" lvl="0" indent="0" algn="r" rtl="0">
              <a:lnSpc>
                <a:spcPct val="80000"/>
              </a:lnSpc>
              <a:spcBef>
                <a:spcPts val="1000"/>
              </a:spcBef>
              <a:spcAft>
                <a:spcPts val="0"/>
              </a:spcAft>
              <a:buNone/>
            </a:pPr>
            <a:r>
              <a:rPr lang="en" sz="2420" i="1">
                <a:solidFill>
                  <a:srgbClr val="FF0000"/>
                </a:solidFill>
                <a:latin typeface="Calibri"/>
                <a:ea typeface="Calibri"/>
                <a:cs typeface="Calibri"/>
                <a:sym typeface="Calibri"/>
              </a:rPr>
              <a:t>Other measures?</a:t>
            </a:r>
            <a:endParaRPr sz="2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9"/>
                                        </p:tgtEl>
                                        <p:attrNameLst>
                                          <p:attrName>style.visibility</p:attrName>
                                        </p:attrNameLst>
                                      </p:cBhvr>
                                      <p:to>
                                        <p:strVal val="visible"/>
                                      </p:to>
                                    </p:set>
                                    <p:animEffect transition="in" filter="fade">
                                      <p:cBhvr>
                                        <p:cTn id="7" dur="1000"/>
                                        <p:tgtEl>
                                          <p:spTgt spid="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233"/>
        <p:cNvGrpSpPr/>
        <p:nvPr/>
      </p:nvGrpSpPr>
      <p:grpSpPr>
        <a:xfrm>
          <a:off x="0" y="0"/>
          <a:ext cx="0" cy="0"/>
          <a:chOff x="0" y="0"/>
          <a:chExt cx="0" cy="0"/>
        </a:xfrm>
      </p:grpSpPr>
      <p:pic>
        <p:nvPicPr>
          <p:cNvPr id="234" name="Google Shape;234;p35" descr="logo-id">
            <a:hlinkClick r:id="rId3"/>
          </p:cNvPr>
          <p:cNvPicPr preferRelativeResize="0"/>
          <p:nvPr/>
        </p:nvPicPr>
        <p:blipFill>
          <a:blip r:embed="rId4">
            <a:alphaModFix/>
          </a:blip>
          <a:stretch>
            <a:fillRect/>
          </a:stretch>
        </p:blipFill>
        <p:spPr>
          <a:xfrm>
            <a:off x="2612020" y="508000"/>
            <a:ext cx="874500" cy="382594"/>
          </a:xfrm>
          <a:prstGeom prst="rect">
            <a:avLst/>
          </a:prstGeom>
          <a:noFill/>
          <a:ln>
            <a:noFill/>
          </a:ln>
        </p:spPr>
      </p:pic>
      <p:sp>
        <p:nvSpPr>
          <p:cNvPr id="235" name="Google Shape;235;p35" descr="title-id"/>
          <p:cNvSpPr txBox="1"/>
          <p:nvPr/>
        </p:nvSpPr>
        <p:spPr>
          <a:xfrm>
            <a:off x="2590800" y="1928813"/>
            <a:ext cx="6045300" cy="1285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400" b="1">
                <a:solidFill>
                  <a:srgbClr val="5B5B5B"/>
                </a:solidFill>
                <a:latin typeface="Roboto"/>
                <a:ea typeface="Roboto"/>
                <a:cs typeface="Roboto"/>
                <a:sym typeface="Roboto"/>
              </a:rPr>
              <a:t>What additional capacity measures have you used (or might you recommend for this school division)?</a:t>
            </a:r>
            <a:endParaRPr sz="2400" b="1">
              <a:solidFill>
                <a:srgbClr val="5B5B5B"/>
              </a:solidFill>
              <a:latin typeface="Roboto"/>
              <a:ea typeface="Roboto"/>
              <a:cs typeface="Roboto"/>
              <a:sym typeface="Roboto"/>
            </a:endParaRPr>
          </a:p>
        </p:txBody>
      </p:sp>
      <p:sp>
        <p:nvSpPr>
          <p:cNvPr id="236" name="Google Shape;236;p35" descr="footer-id"/>
          <p:cNvSpPr txBox="1"/>
          <p:nvPr/>
        </p:nvSpPr>
        <p:spPr>
          <a:xfrm>
            <a:off x="2286000" y="4381500"/>
            <a:ext cx="304800" cy="382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300" b="1">
                <a:solidFill>
                  <a:srgbClr val="5B5B5B"/>
                </a:solidFill>
                <a:latin typeface="Roboto"/>
                <a:ea typeface="Roboto"/>
                <a:cs typeface="Roboto"/>
                <a:sym typeface="Roboto"/>
              </a:rPr>
              <a:t>ⓘ</a:t>
            </a:r>
            <a:endParaRPr sz="1300" b="1">
              <a:solidFill>
                <a:srgbClr val="5B5B5B"/>
              </a:solidFill>
              <a:latin typeface="Roboto"/>
              <a:ea typeface="Roboto"/>
              <a:cs typeface="Roboto"/>
              <a:sym typeface="Roboto"/>
            </a:endParaRPr>
          </a:p>
        </p:txBody>
      </p:sp>
      <p:sp>
        <p:nvSpPr>
          <p:cNvPr id="237" name="Google Shape;237;p35" descr="footer-id"/>
          <p:cNvSpPr txBox="1"/>
          <p:nvPr/>
        </p:nvSpPr>
        <p:spPr>
          <a:xfrm>
            <a:off x="2590800" y="4381500"/>
            <a:ext cx="6045300" cy="382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5B5B5B"/>
                </a:solidFill>
                <a:latin typeface="Roboto"/>
                <a:ea typeface="Roboto"/>
                <a:cs typeface="Roboto"/>
                <a:sym typeface="Roboto"/>
              </a:rPr>
              <a:t>Click </a:t>
            </a:r>
            <a:r>
              <a:rPr lang="en" b="1">
                <a:solidFill>
                  <a:srgbClr val="5B5B5B"/>
                </a:solidFill>
                <a:latin typeface="Roboto"/>
                <a:ea typeface="Roboto"/>
                <a:cs typeface="Roboto"/>
                <a:sym typeface="Roboto"/>
              </a:rPr>
              <a:t>Present with Slido</a:t>
            </a:r>
            <a:r>
              <a:rPr lang="en">
                <a:solidFill>
                  <a:srgbClr val="5B5B5B"/>
                </a:solidFill>
                <a:latin typeface="Roboto"/>
                <a:ea typeface="Roboto"/>
                <a:cs typeface="Roboto"/>
                <a:sym typeface="Roboto"/>
              </a:rPr>
              <a:t> or install our </a:t>
            </a:r>
            <a:r>
              <a:rPr lang="en" u="sng">
                <a:solidFill>
                  <a:schemeClr val="hlink"/>
                </a:solidFill>
                <a:latin typeface="Roboto"/>
                <a:ea typeface="Roboto"/>
                <a:cs typeface="Roboto"/>
                <a:sym typeface="Roboto"/>
                <a:hlinkClick r:id="rId5"/>
              </a:rPr>
              <a:t>Chrome extension</a:t>
            </a:r>
            <a:r>
              <a:rPr lang="en">
                <a:solidFill>
                  <a:srgbClr val="5B5B5B"/>
                </a:solidFill>
                <a:latin typeface="Roboto"/>
                <a:ea typeface="Roboto"/>
                <a:cs typeface="Roboto"/>
                <a:sym typeface="Roboto"/>
              </a:rPr>
              <a:t> to activate this poll while presenting.</a:t>
            </a:r>
            <a:endParaRPr>
              <a:solidFill>
                <a:srgbClr val="5B5B5B"/>
              </a:solidFill>
              <a:latin typeface="Roboto"/>
              <a:ea typeface="Roboto"/>
              <a:cs typeface="Roboto"/>
              <a:sym typeface="Roboto"/>
            </a:endParaRPr>
          </a:p>
        </p:txBody>
      </p:sp>
      <p:pic>
        <p:nvPicPr>
          <p:cNvPr id="238" name="Google Shape;238;p35" descr="poll-type-id">
            <a:hlinkClick r:id="rId6"/>
          </p:cNvPr>
          <p:cNvPicPr preferRelativeResize="0"/>
          <p:nvPr/>
        </p:nvPicPr>
        <p:blipFill>
          <a:blip r:embed="rId7">
            <a:alphaModFix/>
          </a:blip>
          <a:stretch>
            <a:fillRect/>
          </a:stretch>
        </p:blipFill>
        <p:spPr>
          <a:xfrm>
            <a:off x="508000" y="1657350"/>
            <a:ext cx="1828800" cy="18288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6"/>
          <p:cNvSpPr txBox="1">
            <a:spLocks noGrp="1"/>
          </p:cNvSpPr>
          <p:nvPr>
            <p:ph type="title"/>
          </p:nvPr>
        </p:nvSpPr>
        <p:spPr>
          <a:xfrm>
            <a:off x="457200" y="187880"/>
            <a:ext cx="8229600" cy="9942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a:t>Fidelity</a:t>
            </a:r>
            <a:endParaRPr/>
          </a:p>
        </p:txBody>
      </p:sp>
      <p:sp>
        <p:nvSpPr>
          <p:cNvPr id="244" name="Google Shape;244;p36"/>
          <p:cNvSpPr txBox="1">
            <a:spLocks noGrp="1"/>
          </p:cNvSpPr>
          <p:nvPr>
            <p:ph type="body" idx="1"/>
          </p:nvPr>
        </p:nvSpPr>
        <p:spPr>
          <a:xfrm>
            <a:off x="912813" y="1249925"/>
            <a:ext cx="3582900" cy="493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1100"/>
              <a:buFont typeface="Arial"/>
              <a:buNone/>
            </a:pPr>
            <a:r>
              <a:rPr lang="en" sz="2800"/>
              <a:t>Common Questions </a:t>
            </a:r>
            <a:endParaRPr sz="2800"/>
          </a:p>
        </p:txBody>
      </p:sp>
      <p:sp>
        <p:nvSpPr>
          <p:cNvPr id="245" name="Google Shape;245;p36"/>
          <p:cNvSpPr txBox="1">
            <a:spLocks noGrp="1"/>
          </p:cNvSpPr>
          <p:nvPr>
            <p:ph type="body" idx="3"/>
          </p:nvPr>
        </p:nvSpPr>
        <p:spPr>
          <a:xfrm>
            <a:off x="5105400" y="1241925"/>
            <a:ext cx="3581400" cy="493200"/>
          </a:xfrm>
          <a:prstGeom prst="rect">
            <a:avLst/>
          </a:prstGeom>
        </p:spPr>
        <p:txBody>
          <a:bodyPr spcFirstLastPara="1" wrap="square" lIns="91425" tIns="45700" rIns="91425" bIns="45700" anchor="b" anchorCtr="0">
            <a:normAutofit/>
          </a:bodyPr>
          <a:lstStyle/>
          <a:p>
            <a:pPr marL="0" lvl="0" indent="0" algn="l" rtl="0">
              <a:spcBef>
                <a:spcPts val="0"/>
              </a:spcBef>
              <a:spcAft>
                <a:spcPts val="200"/>
              </a:spcAft>
              <a:buClr>
                <a:schemeClr val="dk1"/>
              </a:buClr>
              <a:buSzPts val="1100"/>
              <a:buFont typeface="Arial"/>
              <a:buNone/>
            </a:pPr>
            <a:r>
              <a:rPr lang="en" sz="2800"/>
              <a:t>Sample Measures</a:t>
            </a:r>
            <a:endParaRPr sz="900"/>
          </a:p>
        </p:txBody>
      </p:sp>
      <p:sp>
        <p:nvSpPr>
          <p:cNvPr id="246" name="Google Shape;246;p36"/>
          <p:cNvSpPr txBox="1">
            <a:spLocks noGrp="1"/>
          </p:cNvSpPr>
          <p:nvPr>
            <p:ph type="body" idx="2"/>
          </p:nvPr>
        </p:nvSpPr>
        <p:spPr>
          <a:xfrm>
            <a:off x="309000" y="1762550"/>
            <a:ext cx="4415400" cy="3165000"/>
          </a:xfrm>
          <a:prstGeom prst="rect">
            <a:avLst/>
          </a:prstGeom>
        </p:spPr>
        <p:txBody>
          <a:bodyPr spcFirstLastPara="1" wrap="square" lIns="91425" tIns="45700" rIns="91425" bIns="45700" anchor="t" anchorCtr="0">
            <a:noAutofit/>
          </a:bodyPr>
          <a:lstStyle/>
          <a:p>
            <a:pPr marL="457200" lvl="0" indent="-381000" algn="l" rtl="0">
              <a:lnSpc>
                <a:spcPct val="80000"/>
              </a:lnSpc>
              <a:spcBef>
                <a:spcPts val="1000"/>
              </a:spcBef>
              <a:spcAft>
                <a:spcPts val="0"/>
              </a:spcAft>
              <a:buSzPts val="2400"/>
              <a:buChar char="●"/>
            </a:pPr>
            <a:r>
              <a:rPr lang="en"/>
              <a:t>What percent of implementing schools have measured fidelity of implementation?</a:t>
            </a:r>
            <a:endParaRPr/>
          </a:p>
          <a:p>
            <a:pPr marL="457200" lvl="0" indent="-381000" algn="l" rtl="0">
              <a:lnSpc>
                <a:spcPct val="80000"/>
              </a:lnSpc>
              <a:spcBef>
                <a:spcPts val="1000"/>
              </a:spcBef>
              <a:spcAft>
                <a:spcPts val="0"/>
              </a:spcAft>
              <a:buSzPts val="2400"/>
              <a:buChar char="●"/>
            </a:pPr>
            <a:r>
              <a:rPr lang="en"/>
              <a:t>To what extent is the program or practice implemented as intended in schools?</a:t>
            </a:r>
            <a:endParaRPr/>
          </a:p>
          <a:p>
            <a:pPr marL="457200" lvl="0" indent="-381000" algn="l" rtl="0">
              <a:lnSpc>
                <a:spcPct val="80000"/>
              </a:lnSpc>
              <a:spcBef>
                <a:spcPts val="1000"/>
              </a:spcBef>
              <a:spcAft>
                <a:spcPts val="1000"/>
              </a:spcAft>
              <a:buSzPts val="2400"/>
              <a:buChar char="●"/>
            </a:pPr>
            <a:r>
              <a:rPr lang="en"/>
              <a:t>What schools can serve as model schools for local implementation?</a:t>
            </a:r>
            <a:endParaRPr/>
          </a:p>
        </p:txBody>
      </p:sp>
      <p:sp>
        <p:nvSpPr>
          <p:cNvPr id="247" name="Google Shape;247;p36"/>
          <p:cNvSpPr txBox="1">
            <a:spLocks noGrp="1"/>
          </p:cNvSpPr>
          <p:nvPr>
            <p:ph type="body" idx="4"/>
          </p:nvPr>
        </p:nvSpPr>
        <p:spPr>
          <a:xfrm>
            <a:off x="4724400" y="1762525"/>
            <a:ext cx="4334100" cy="3055500"/>
          </a:xfrm>
          <a:prstGeom prst="rect">
            <a:avLst/>
          </a:prstGeom>
        </p:spPr>
        <p:txBody>
          <a:bodyPr spcFirstLastPara="1" wrap="square" lIns="91425" tIns="45700" rIns="91425" bIns="45700" anchor="t" anchorCtr="0">
            <a:noAutofit/>
          </a:bodyPr>
          <a:lstStyle/>
          <a:p>
            <a:pPr marL="457200" lvl="0" indent="-381000" algn="l" rtl="0">
              <a:spcBef>
                <a:spcPts val="1000"/>
              </a:spcBef>
              <a:spcAft>
                <a:spcPts val="0"/>
              </a:spcAft>
              <a:buSzPts val="2400"/>
              <a:buChar char="➔"/>
            </a:pPr>
            <a:r>
              <a:rPr lang="en"/>
              <a:t>Tiered fidelity inventory (TFI)</a:t>
            </a:r>
            <a:endParaRPr/>
          </a:p>
          <a:p>
            <a:pPr marL="457200" lvl="0" indent="-381000" algn="l" rtl="0">
              <a:spcBef>
                <a:spcPts val="1000"/>
              </a:spcBef>
              <a:spcAft>
                <a:spcPts val="0"/>
              </a:spcAft>
              <a:buSzPts val="2400"/>
              <a:buChar char="➔"/>
            </a:pPr>
            <a:r>
              <a:rPr lang="en"/>
              <a:t>Team Implementation Checklist (TIC)</a:t>
            </a:r>
            <a:endParaRPr/>
          </a:p>
          <a:p>
            <a:pPr marL="457200" lvl="0" indent="-381000" algn="l" rtl="0">
              <a:spcBef>
                <a:spcPts val="1000"/>
              </a:spcBef>
              <a:spcAft>
                <a:spcPts val="0"/>
              </a:spcAft>
              <a:buSzPts val="2400"/>
              <a:buChar char="➔"/>
            </a:pPr>
            <a:r>
              <a:rPr lang="en"/>
              <a:t>Interconnected Systems Framework—Implementation Inventory (ISF-II)</a:t>
            </a:r>
            <a:endParaRPr/>
          </a:p>
          <a:p>
            <a:pPr marL="457200" lvl="0" indent="-381000" algn="l" rtl="0">
              <a:spcBef>
                <a:spcPts val="1000"/>
              </a:spcBef>
              <a:spcAft>
                <a:spcPts val="1000"/>
              </a:spcAft>
              <a:buSzPts val="2400"/>
              <a:buChar char="➔"/>
            </a:pPr>
            <a:r>
              <a:rPr lang="en"/>
              <a:t>Classroom observation forms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7"/>
          <p:cNvSpPr txBox="1">
            <a:spLocks noGrp="1"/>
          </p:cNvSpPr>
          <p:nvPr>
            <p:ph type="title"/>
          </p:nvPr>
        </p:nvSpPr>
        <p:spPr>
          <a:xfrm>
            <a:off x="924375" y="52400"/>
            <a:ext cx="2650800" cy="982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SzPts val="990"/>
              <a:buNone/>
            </a:pPr>
            <a:r>
              <a:rPr lang="en" sz="2400"/>
              <a:t>Fidelity </a:t>
            </a:r>
            <a:r>
              <a:rPr lang="en" sz="2400" i="1"/>
              <a:t>Example</a:t>
            </a:r>
            <a:r>
              <a:rPr lang="en" sz="2400"/>
              <a:t>:</a:t>
            </a:r>
            <a:endParaRPr sz="2400"/>
          </a:p>
          <a:p>
            <a:pPr marL="0" lvl="0" indent="0" algn="l" rtl="0">
              <a:spcBef>
                <a:spcPts val="0"/>
              </a:spcBef>
              <a:spcAft>
                <a:spcPts val="0"/>
              </a:spcAft>
              <a:buSzPts val="990"/>
              <a:buNone/>
            </a:pPr>
            <a:r>
              <a:rPr lang="en" sz="2400" b="0"/>
              <a:t>Tier 2 Check-In Check-Out (CICO) </a:t>
            </a:r>
            <a:endParaRPr sz="2400" b="0"/>
          </a:p>
        </p:txBody>
      </p:sp>
      <p:sp>
        <p:nvSpPr>
          <p:cNvPr id="253" name="Google Shape;253;p37"/>
          <p:cNvSpPr txBox="1">
            <a:spLocks noGrp="1"/>
          </p:cNvSpPr>
          <p:nvPr>
            <p:ph type="body" idx="1"/>
          </p:nvPr>
        </p:nvSpPr>
        <p:spPr>
          <a:xfrm>
            <a:off x="3575200" y="128600"/>
            <a:ext cx="5518800" cy="4940700"/>
          </a:xfrm>
          <a:prstGeom prst="rect">
            <a:avLst/>
          </a:prstGeom>
        </p:spPr>
        <p:txBody>
          <a:bodyPr spcFirstLastPara="1" wrap="square" lIns="91425" tIns="45700" rIns="91425" bIns="45700" anchor="t" anchorCtr="0">
            <a:noAutofit/>
          </a:bodyPr>
          <a:lstStyle/>
          <a:p>
            <a:pPr marL="0" lvl="0" indent="0" algn="l" rtl="0">
              <a:lnSpc>
                <a:spcPct val="80000"/>
              </a:lnSpc>
              <a:spcBef>
                <a:spcPts val="1000"/>
              </a:spcBef>
              <a:spcAft>
                <a:spcPts val="0"/>
              </a:spcAft>
              <a:buSzPts val="688"/>
              <a:buNone/>
            </a:pPr>
            <a:r>
              <a:rPr lang="en" sz="2400" u="sng"/>
              <a:t>Questions:</a:t>
            </a:r>
            <a:endParaRPr sz="2400" u="sng"/>
          </a:p>
          <a:p>
            <a:pPr marL="0" lvl="0" indent="0" algn="l" rtl="0">
              <a:lnSpc>
                <a:spcPct val="80000"/>
              </a:lnSpc>
              <a:spcBef>
                <a:spcPts val="1000"/>
              </a:spcBef>
              <a:spcAft>
                <a:spcPts val="0"/>
              </a:spcAft>
              <a:buSzPts val="688"/>
              <a:buNone/>
            </a:pPr>
            <a:r>
              <a:rPr lang="en" sz="2400"/>
              <a:t>What % of schools monitored fidelity?</a:t>
            </a:r>
            <a:endParaRPr sz="2400"/>
          </a:p>
          <a:p>
            <a:pPr marL="0" lvl="0" indent="0" algn="l" rtl="0">
              <a:lnSpc>
                <a:spcPct val="80000"/>
              </a:lnSpc>
              <a:spcBef>
                <a:spcPts val="1000"/>
              </a:spcBef>
              <a:spcAft>
                <a:spcPts val="0"/>
              </a:spcAft>
              <a:buSzPts val="688"/>
              <a:buNone/>
            </a:pPr>
            <a:r>
              <a:rPr lang="en" sz="2400"/>
              <a:t>What fidelity monitoring process was used? </a:t>
            </a:r>
            <a:endParaRPr sz="2400"/>
          </a:p>
          <a:p>
            <a:pPr marL="0" lvl="0" indent="0" algn="l" rtl="0">
              <a:lnSpc>
                <a:spcPct val="80000"/>
              </a:lnSpc>
              <a:spcBef>
                <a:spcPts val="1000"/>
              </a:spcBef>
              <a:spcAft>
                <a:spcPts val="0"/>
              </a:spcAft>
              <a:buSzPts val="688"/>
              <a:buNone/>
            </a:pPr>
            <a:r>
              <a:rPr lang="en" sz="2400"/>
              <a:t>To what level have schools implemented the intervention components with fidelity? </a:t>
            </a:r>
            <a:endParaRPr sz="2400"/>
          </a:p>
          <a:p>
            <a:pPr marL="0" lvl="0" indent="0" algn="l" rtl="0">
              <a:lnSpc>
                <a:spcPct val="80000"/>
              </a:lnSpc>
              <a:spcBef>
                <a:spcPts val="1000"/>
              </a:spcBef>
              <a:spcAft>
                <a:spcPts val="0"/>
              </a:spcAft>
              <a:buSzPts val="688"/>
              <a:buNone/>
            </a:pPr>
            <a:r>
              <a:rPr lang="en" sz="2400"/>
              <a:t>What were the barriers and successes? </a:t>
            </a:r>
            <a:endParaRPr sz="2400"/>
          </a:p>
          <a:p>
            <a:pPr marL="0" lvl="0" indent="0" algn="l" rtl="0">
              <a:lnSpc>
                <a:spcPct val="80000"/>
              </a:lnSpc>
              <a:spcBef>
                <a:spcPts val="1000"/>
              </a:spcBef>
              <a:spcAft>
                <a:spcPts val="0"/>
              </a:spcAft>
              <a:buSzPts val="688"/>
              <a:buNone/>
            </a:pPr>
            <a:r>
              <a:rPr lang="en" sz="2400"/>
              <a:t>What were the students’ experiences?</a:t>
            </a:r>
            <a:endParaRPr sz="2400"/>
          </a:p>
          <a:p>
            <a:pPr marL="0" lvl="0" indent="0" algn="l" rtl="0">
              <a:lnSpc>
                <a:spcPct val="80000"/>
              </a:lnSpc>
              <a:spcBef>
                <a:spcPts val="1000"/>
              </a:spcBef>
              <a:spcAft>
                <a:spcPts val="0"/>
              </a:spcAft>
              <a:buSzPts val="688"/>
              <a:buNone/>
            </a:pPr>
            <a:r>
              <a:rPr lang="en" sz="2400" u="sng"/>
              <a:t>Measures:</a:t>
            </a:r>
            <a:endParaRPr sz="2400" u="sng"/>
          </a:p>
          <a:p>
            <a:pPr marL="0" lvl="0" indent="0" algn="l" rtl="0">
              <a:lnSpc>
                <a:spcPct val="80000"/>
              </a:lnSpc>
              <a:spcBef>
                <a:spcPts val="1000"/>
              </a:spcBef>
              <a:spcAft>
                <a:spcPts val="0"/>
              </a:spcAft>
              <a:buSzPts val="688"/>
              <a:buNone/>
            </a:pPr>
            <a:r>
              <a:rPr lang="en" sz="2400"/>
              <a:t>CICO-Fidelity of Implementation Measure</a:t>
            </a:r>
            <a:endParaRPr sz="2400"/>
          </a:p>
          <a:p>
            <a:pPr marL="0" lvl="0" indent="0" algn="l" rtl="0">
              <a:lnSpc>
                <a:spcPct val="80000"/>
              </a:lnSpc>
              <a:spcBef>
                <a:spcPts val="1000"/>
              </a:spcBef>
              <a:spcAft>
                <a:spcPts val="0"/>
              </a:spcAft>
              <a:buSzPts val="688"/>
              <a:buNone/>
            </a:pPr>
            <a:r>
              <a:rPr lang="en" sz="2400"/>
              <a:t>Staff and Student Feedback Surveys</a:t>
            </a:r>
            <a:endParaRPr sz="2400"/>
          </a:p>
          <a:p>
            <a:pPr marL="0" lvl="0" indent="0" algn="l" rtl="0">
              <a:lnSpc>
                <a:spcPct val="80000"/>
              </a:lnSpc>
              <a:spcBef>
                <a:spcPts val="1000"/>
              </a:spcBef>
              <a:spcAft>
                <a:spcPts val="0"/>
              </a:spcAft>
              <a:buSzPts val="688"/>
              <a:buNone/>
            </a:pPr>
            <a:r>
              <a:rPr lang="en" sz="2400" i="1">
                <a:solidFill>
                  <a:srgbClr val="FF0000"/>
                </a:solidFill>
              </a:rPr>
              <a:t>What barriers might this division face?</a:t>
            </a:r>
            <a:endParaRPr sz="2400" i="1">
              <a:solidFill>
                <a:srgbClr val="FF0000"/>
              </a:solidFill>
            </a:endParaRPr>
          </a:p>
        </p:txBody>
      </p:sp>
      <p:sp>
        <p:nvSpPr>
          <p:cNvPr id="254" name="Google Shape;254;p37"/>
          <p:cNvSpPr txBox="1"/>
          <p:nvPr/>
        </p:nvSpPr>
        <p:spPr>
          <a:xfrm>
            <a:off x="81100" y="1181625"/>
            <a:ext cx="3391500" cy="3769800"/>
          </a:xfrm>
          <a:prstGeom prst="rect">
            <a:avLst/>
          </a:prstGeom>
          <a:solidFill>
            <a:srgbClr val="CFE2F3"/>
          </a:solidFill>
          <a:ln>
            <a:noFill/>
          </a:ln>
        </p:spPr>
        <p:txBody>
          <a:bodyPr spcFirstLastPara="1" wrap="square" lIns="91425" tIns="91425" rIns="91425" bIns="91425" anchor="t" anchorCtr="0">
            <a:noAutofit/>
          </a:bodyPr>
          <a:lstStyle/>
          <a:p>
            <a:pPr marL="0" marR="0" lvl="0" indent="0" algn="l" rtl="0">
              <a:spcBef>
                <a:spcPts val="0"/>
              </a:spcBef>
              <a:spcAft>
                <a:spcPts val="0"/>
              </a:spcAft>
              <a:buNone/>
            </a:pPr>
            <a:r>
              <a:rPr lang="en" sz="2400">
                <a:solidFill>
                  <a:schemeClr val="dk1"/>
                </a:solidFill>
                <a:latin typeface="Calibri"/>
                <a:ea typeface="Calibri"/>
                <a:cs typeface="Calibri"/>
                <a:sym typeface="Calibri"/>
              </a:rPr>
              <a:t>A LEA’s 13 elementary schools began implementing CICO this year after SLTs received 2 days of PD. LEA staff have received feedback from several school teams that they believe CICO is not effective and has been challenging to maintain.</a:t>
            </a:r>
            <a:endParaRPr sz="24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3">
                                            <p:txEl>
                                              <p:pRg st="0" end="0"/>
                                            </p:txEl>
                                          </p:spTgt>
                                        </p:tgtEl>
                                        <p:attrNameLst>
                                          <p:attrName>style.visibility</p:attrName>
                                        </p:attrNameLst>
                                      </p:cBhvr>
                                      <p:to>
                                        <p:strVal val="visible"/>
                                      </p:to>
                                    </p:set>
                                    <p:animEffect transition="in" filter="fade">
                                      <p:cBhvr>
                                        <p:cTn id="7" dur="1000"/>
                                        <p:tgtEl>
                                          <p:spTgt spid="25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3">
                                            <p:txEl>
                                              <p:pRg st="1" end="1"/>
                                            </p:txEl>
                                          </p:spTgt>
                                        </p:tgtEl>
                                        <p:attrNameLst>
                                          <p:attrName>style.visibility</p:attrName>
                                        </p:attrNameLst>
                                      </p:cBhvr>
                                      <p:to>
                                        <p:strVal val="visible"/>
                                      </p:to>
                                    </p:set>
                                    <p:animEffect transition="in" filter="fade">
                                      <p:cBhvr>
                                        <p:cTn id="12" dur="1000"/>
                                        <p:tgtEl>
                                          <p:spTgt spid="25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3">
                                            <p:txEl>
                                              <p:pRg st="2" end="2"/>
                                            </p:txEl>
                                          </p:spTgt>
                                        </p:tgtEl>
                                        <p:attrNameLst>
                                          <p:attrName>style.visibility</p:attrName>
                                        </p:attrNameLst>
                                      </p:cBhvr>
                                      <p:to>
                                        <p:strVal val="visible"/>
                                      </p:to>
                                    </p:set>
                                    <p:animEffect transition="in" filter="fade">
                                      <p:cBhvr>
                                        <p:cTn id="17" dur="1000"/>
                                        <p:tgtEl>
                                          <p:spTgt spid="25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53">
                                            <p:txEl>
                                              <p:pRg st="3" end="3"/>
                                            </p:txEl>
                                          </p:spTgt>
                                        </p:tgtEl>
                                        <p:attrNameLst>
                                          <p:attrName>style.visibility</p:attrName>
                                        </p:attrNameLst>
                                      </p:cBhvr>
                                      <p:to>
                                        <p:strVal val="visible"/>
                                      </p:to>
                                    </p:set>
                                    <p:animEffect transition="in" filter="fade">
                                      <p:cBhvr>
                                        <p:cTn id="22" dur="1000"/>
                                        <p:tgtEl>
                                          <p:spTgt spid="25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53">
                                            <p:txEl>
                                              <p:pRg st="4" end="4"/>
                                            </p:txEl>
                                          </p:spTgt>
                                        </p:tgtEl>
                                        <p:attrNameLst>
                                          <p:attrName>style.visibility</p:attrName>
                                        </p:attrNameLst>
                                      </p:cBhvr>
                                      <p:to>
                                        <p:strVal val="visible"/>
                                      </p:to>
                                    </p:set>
                                    <p:animEffect transition="in" filter="fade">
                                      <p:cBhvr>
                                        <p:cTn id="27" dur="1000"/>
                                        <p:tgtEl>
                                          <p:spTgt spid="25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53">
                                            <p:txEl>
                                              <p:pRg st="5" end="5"/>
                                            </p:txEl>
                                          </p:spTgt>
                                        </p:tgtEl>
                                        <p:attrNameLst>
                                          <p:attrName>style.visibility</p:attrName>
                                        </p:attrNameLst>
                                      </p:cBhvr>
                                      <p:to>
                                        <p:strVal val="visible"/>
                                      </p:to>
                                    </p:set>
                                    <p:animEffect transition="in" filter="fade">
                                      <p:cBhvr>
                                        <p:cTn id="32" dur="1000"/>
                                        <p:tgtEl>
                                          <p:spTgt spid="25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53">
                                            <p:txEl>
                                              <p:pRg st="6" end="6"/>
                                            </p:txEl>
                                          </p:spTgt>
                                        </p:tgtEl>
                                        <p:attrNameLst>
                                          <p:attrName>style.visibility</p:attrName>
                                        </p:attrNameLst>
                                      </p:cBhvr>
                                      <p:to>
                                        <p:strVal val="visible"/>
                                      </p:to>
                                    </p:set>
                                    <p:animEffect transition="in" filter="fade">
                                      <p:cBhvr>
                                        <p:cTn id="37" dur="1000"/>
                                        <p:tgtEl>
                                          <p:spTgt spid="25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53">
                                            <p:txEl>
                                              <p:pRg st="7" end="7"/>
                                            </p:txEl>
                                          </p:spTgt>
                                        </p:tgtEl>
                                        <p:attrNameLst>
                                          <p:attrName>style.visibility</p:attrName>
                                        </p:attrNameLst>
                                      </p:cBhvr>
                                      <p:to>
                                        <p:strVal val="visible"/>
                                      </p:to>
                                    </p:set>
                                    <p:animEffect transition="in" filter="fade">
                                      <p:cBhvr>
                                        <p:cTn id="42" dur="1000"/>
                                        <p:tgtEl>
                                          <p:spTgt spid="25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53">
                                            <p:txEl>
                                              <p:pRg st="8" end="8"/>
                                            </p:txEl>
                                          </p:spTgt>
                                        </p:tgtEl>
                                        <p:attrNameLst>
                                          <p:attrName>style.visibility</p:attrName>
                                        </p:attrNameLst>
                                      </p:cBhvr>
                                      <p:to>
                                        <p:strVal val="visible"/>
                                      </p:to>
                                    </p:set>
                                    <p:animEffect transition="in" filter="fade">
                                      <p:cBhvr>
                                        <p:cTn id="47" dur="1000"/>
                                        <p:tgtEl>
                                          <p:spTgt spid="25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53">
                                            <p:txEl>
                                              <p:pRg st="9" end="9"/>
                                            </p:txEl>
                                          </p:spTgt>
                                        </p:tgtEl>
                                        <p:attrNameLst>
                                          <p:attrName>style.visibility</p:attrName>
                                        </p:attrNameLst>
                                      </p:cBhvr>
                                      <p:to>
                                        <p:strVal val="visible"/>
                                      </p:to>
                                    </p:set>
                                    <p:animEffect transition="in" filter="fade">
                                      <p:cBhvr>
                                        <p:cTn id="52" dur="1000"/>
                                        <p:tgtEl>
                                          <p:spTgt spid="25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38"/>
          <p:cNvSpPr txBox="1">
            <a:spLocks noGrp="1"/>
          </p:cNvSpPr>
          <p:nvPr>
            <p:ph type="body" idx="1"/>
          </p:nvPr>
        </p:nvSpPr>
        <p:spPr>
          <a:xfrm>
            <a:off x="912813" y="1249925"/>
            <a:ext cx="3582900" cy="493200"/>
          </a:xfrm>
          <a:prstGeom prst="rect">
            <a:avLst/>
          </a:prstGeom>
        </p:spPr>
        <p:txBody>
          <a:bodyPr spcFirstLastPara="1" wrap="square" lIns="91425" tIns="45700" rIns="91425" bIns="45700" anchor="b" anchorCtr="0">
            <a:noAutofit/>
          </a:bodyPr>
          <a:lstStyle/>
          <a:p>
            <a:pPr marL="457200" lvl="0" indent="-228600" algn="l" rtl="0">
              <a:spcBef>
                <a:spcPts val="1000"/>
              </a:spcBef>
              <a:spcAft>
                <a:spcPts val="0"/>
              </a:spcAft>
              <a:buSzPts val="2800"/>
              <a:buNone/>
            </a:pPr>
            <a:r>
              <a:rPr lang="en" sz="2800"/>
              <a:t>rch on</a:t>
            </a:r>
            <a:endParaRPr sz="2800"/>
          </a:p>
          <a:p>
            <a:pPr marL="0" lvl="0" indent="0" algn="l" rtl="0">
              <a:spcBef>
                <a:spcPts val="1000"/>
              </a:spcBef>
              <a:spcAft>
                <a:spcPts val="0"/>
              </a:spcAft>
              <a:buNone/>
            </a:pPr>
            <a:r>
              <a:rPr lang="en" sz="2800"/>
              <a:t>Common Questions </a:t>
            </a:r>
            <a:endParaRPr sz="2800"/>
          </a:p>
        </p:txBody>
      </p:sp>
      <p:sp>
        <p:nvSpPr>
          <p:cNvPr id="260" name="Google Shape;260;p38"/>
          <p:cNvSpPr txBox="1">
            <a:spLocks noGrp="1"/>
          </p:cNvSpPr>
          <p:nvPr>
            <p:ph type="title"/>
          </p:nvPr>
        </p:nvSpPr>
        <p:spPr>
          <a:xfrm>
            <a:off x="457200" y="187880"/>
            <a:ext cx="8229600" cy="9942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a:t>Outcomes</a:t>
            </a:r>
            <a:endParaRPr/>
          </a:p>
        </p:txBody>
      </p:sp>
      <p:sp>
        <p:nvSpPr>
          <p:cNvPr id="261" name="Google Shape;261;p38"/>
          <p:cNvSpPr txBox="1">
            <a:spLocks noGrp="1"/>
          </p:cNvSpPr>
          <p:nvPr>
            <p:ph type="body" idx="2"/>
          </p:nvPr>
        </p:nvSpPr>
        <p:spPr>
          <a:xfrm>
            <a:off x="229200" y="1838750"/>
            <a:ext cx="4276800" cy="3214200"/>
          </a:xfrm>
          <a:prstGeom prst="rect">
            <a:avLst/>
          </a:prstGeom>
        </p:spPr>
        <p:txBody>
          <a:bodyPr spcFirstLastPara="1" wrap="square" lIns="91425" tIns="45700" rIns="91425" bIns="45700" anchor="t" anchorCtr="0">
            <a:noAutofit/>
          </a:bodyPr>
          <a:lstStyle/>
          <a:p>
            <a:pPr marL="0" lvl="0" indent="0" algn="l" rtl="0">
              <a:lnSpc>
                <a:spcPct val="85000"/>
              </a:lnSpc>
              <a:spcBef>
                <a:spcPts val="0"/>
              </a:spcBef>
              <a:spcAft>
                <a:spcPts val="0"/>
              </a:spcAft>
              <a:buNone/>
            </a:pPr>
            <a:r>
              <a:rPr lang="en"/>
              <a:t>To what extent do organizations implementing the initiative with fidelity:</a:t>
            </a:r>
            <a:endParaRPr/>
          </a:p>
          <a:p>
            <a:pPr marL="457200" lvl="0" indent="-381000" algn="l" rtl="0">
              <a:lnSpc>
                <a:spcPct val="85000"/>
              </a:lnSpc>
              <a:spcBef>
                <a:spcPts val="1000"/>
              </a:spcBef>
              <a:spcAft>
                <a:spcPts val="0"/>
              </a:spcAft>
              <a:buSzPts val="2400"/>
              <a:buFont typeface="Calibri"/>
              <a:buChar char="●"/>
            </a:pPr>
            <a:r>
              <a:rPr lang="en" sz="2400"/>
              <a:t>show desired changes in student outcomes?</a:t>
            </a:r>
            <a:endParaRPr sz="2400"/>
          </a:p>
          <a:p>
            <a:pPr marL="457200" lvl="0" indent="-381000" algn="l" rtl="0">
              <a:lnSpc>
                <a:spcPct val="85000"/>
              </a:lnSpc>
              <a:spcBef>
                <a:spcPts val="1000"/>
              </a:spcBef>
              <a:spcAft>
                <a:spcPts val="0"/>
              </a:spcAft>
              <a:buSzPts val="2400"/>
              <a:buFont typeface="Calibri"/>
              <a:buChar char="●"/>
            </a:pPr>
            <a:r>
              <a:rPr lang="en" sz="2400"/>
              <a:t>show desired changes in other areas of schooling?</a:t>
            </a:r>
            <a:endParaRPr sz="2400"/>
          </a:p>
          <a:p>
            <a:pPr marL="0" lvl="0" indent="0" algn="l" rtl="0">
              <a:lnSpc>
                <a:spcPct val="70000"/>
              </a:lnSpc>
              <a:spcBef>
                <a:spcPts val="1000"/>
              </a:spcBef>
              <a:spcAft>
                <a:spcPts val="1000"/>
              </a:spcAft>
              <a:buNone/>
            </a:pPr>
            <a:endParaRPr sz="1960"/>
          </a:p>
        </p:txBody>
      </p:sp>
      <p:sp>
        <p:nvSpPr>
          <p:cNvPr id="262" name="Google Shape;262;p38"/>
          <p:cNvSpPr txBox="1">
            <a:spLocks noGrp="1"/>
          </p:cNvSpPr>
          <p:nvPr>
            <p:ph type="body" idx="3"/>
          </p:nvPr>
        </p:nvSpPr>
        <p:spPr>
          <a:xfrm>
            <a:off x="5105400" y="1255125"/>
            <a:ext cx="3581400" cy="480000"/>
          </a:xfrm>
          <a:prstGeom prst="rect">
            <a:avLst/>
          </a:prstGeom>
        </p:spPr>
        <p:txBody>
          <a:bodyPr spcFirstLastPara="1" wrap="square" lIns="91425" tIns="45700" rIns="91425" bIns="45700" anchor="b" anchorCtr="0">
            <a:normAutofit/>
          </a:bodyPr>
          <a:lstStyle/>
          <a:p>
            <a:pPr marL="0" lvl="0" indent="0" algn="l" rtl="0">
              <a:spcBef>
                <a:spcPts val="1000"/>
              </a:spcBef>
              <a:spcAft>
                <a:spcPts val="0"/>
              </a:spcAft>
              <a:buNone/>
            </a:pPr>
            <a:r>
              <a:rPr lang="en" sz="2800"/>
              <a:t>Sample Measures</a:t>
            </a:r>
            <a:endParaRPr sz="2800"/>
          </a:p>
        </p:txBody>
      </p:sp>
      <p:sp>
        <p:nvSpPr>
          <p:cNvPr id="263" name="Google Shape;263;p38"/>
          <p:cNvSpPr txBox="1">
            <a:spLocks noGrp="1"/>
          </p:cNvSpPr>
          <p:nvPr>
            <p:ph type="body" idx="4"/>
          </p:nvPr>
        </p:nvSpPr>
        <p:spPr>
          <a:xfrm>
            <a:off x="4648200" y="1838725"/>
            <a:ext cx="4419300" cy="3304800"/>
          </a:xfrm>
          <a:prstGeom prst="rect">
            <a:avLst/>
          </a:prstGeom>
        </p:spPr>
        <p:txBody>
          <a:bodyPr spcFirstLastPara="1" wrap="square" lIns="91425" tIns="45700" rIns="91425" bIns="45700" anchor="t" anchorCtr="0">
            <a:noAutofit/>
          </a:bodyPr>
          <a:lstStyle/>
          <a:p>
            <a:pPr marL="457200" lvl="0" indent="-383540" algn="l" rtl="0">
              <a:lnSpc>
                <a:spcPct val="70000"/>
              </a:lnSpc>
              <a:spcBef>
                <a:spcPts val="0"/>
              </a:spcBef>
              <a:spcAft>
                <a:spcPts val="0"/>
              </a:spcAft>
              <a:buSzPts val="2440"/>
              <a:buChar char="➔"/>
            </a:pPr>
            <a:r>
              <a:rPr lang="en" sz="2440"/>
              <a:t>Attendance/chronic absenteeism</a:t>
            </a:r>
            <a:endParaRPr sz="2440"/>
          </a:p>
          <a:p>
            <a:pPr marL="457200" lvl="0" indent="-383540" algn="l" rtl="0">
              <a:lnSpc>
                <a:spcPct val="70000"/>
              </a:lnSpc>
              <a:spcBef>
                <a:spcPts val="1000"/>
              </a:spcBef>
              <a:spcAft>
                <a:spcPts val="0"/>
              </a:spcAft>
              <a:buSzPts val="2440"/>
              <a:buChar char="➔"/>
            </a:pPr>
            <a:r>
              <a:rPr lang="en" sz="2440"/>
              <a:t>Behavior outcomes (e.g. referrals, suspensions)</a:t>
            </a:r>
            <a:endParaRPr sz="2440"/>
          </a:p>
          <a:p>
            <a:pPr marL="457200" lvl="0" indent="-383540" algn="l" rtl="0">
              <a:lnSpc>
                <a:spcPct val="70000"/>
              </a:lnSpc>
              <a:spcBef>
                <a:spcPts val="1000"/>
              </a:spcBef>
              <a:spcAft>
                <a:spcPts val="0"/>
              </a:spcAft>
              <a:buSzPts val="2440"/>
              <a:buChar char="➔"/>
            </a:pPr>
            <a:r>
              <a:rPr lang="en" sz="2440"/>
              <a:t>Academic outcomes (e.g. state test results, graduation rates)</a:t>
            </a:r>
            <a:endParaRPr sz="2440"/>
          </a:p>
          <a:p>
            <a:pPr marL="457200" lvl="0" indent="-383540" algn="l" rtl="0">
              <a:lnSpc>
                <a:spcPct val="70000"/>
              </a:lnSpc>
              <a:spcBef>
                <a:spcPts val="1000"/>
              </a:spcBef>
              <a:spcAft>
                <a:spcPts val="0"/>
              </a:spcAft>
              <a:buSzPts val="2440"/>
              <a:buChar char="➔"/>
            </a:pPr>
            <a:r>
              <a:rPr lang="en" sz="2440"/>
              <a:t>Social/emotional competencies</a:t>
            </a:r>
            <a:endParaRPr sz="2440"/>
          </a:p>
          <a:p>
            <a:pPr marL="457200" lvl="0" indent="-383540" algn="l" rtl="0">
              <a:lnSpc>
                <a:spcPct val="70000"/>
              </a:lnSpc>
              <a:spcBef>
                <a:spcPts val="1000"/>
              </a:spcBef>
              <a:spcAft>
                <a:spcPts val="1000"/>
              </a:spcAft>
              <a:buSzPts val="2440"/>
              <a:buChar char="➔"/>
            </a:pPr>
            <a:r>
              <a:rPr lang="en" sz="2440"/>
              <a:t>School climate</a:t>
            </a:r>
            <a:endParaRPr sz="244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39"/>
          <p:cNvSpPr txBox="1">
            <a:spLocks noGrp="1"/>
          </p:cNvSpPr>
          <p:nvPr>
            <p:ph type="title"/>
          </p:nvPr>
        </p:nvSpPr>
        <p:spPr>
          <a:xfrm>
            <a:off x="924375" y="128600"/>
            <a:ext cx="2650800" cy="982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SzPts val="990"/>
              <a:buNone/>
            </a:pPr>
            <a:r>
              <a:rPr lang="en" sz="2400"/>
              <a:t>Outcomes </a:t>
            </a:r>
            <a:r>
              <a:rPr lang="en" sz="2400" i="1"/>
              <a:t>Ex</a:t>
            </a:r>
            <a:r>
              <a:rPr lang="en" sz="2400"/>
              <a:t>:</a:t>
            </a:r>
            <a:endParaRPr sz="2400"/>
          </a:p>
          <a:p>
            <a:pPr marL="0" lvl="0" indent="0" algn="l" rtl="0">
              <a:spcBef>
                <a:spcPts val="0"/>
              </a:spcBef>
              <a:spcAft>
                <a:spcPts val="0"/>
              </a:spcAft>
              <a:buSzPts val="990"/>
              <a:buNone/>
            </a:pPr>
            <a:r>
              <a:rPr lang="en" sz="2400" b="0"/>
              <a:t>Tier 1/2 Support (Lions Quest)</a:t>
            </a:r>
            <a:endParaRPr sz="2400" b="0"/>
          </a:p>
        </p:txBody>
      </p:sp>
      <p:sp>
        <p:nvSpPr>
          <p:cNvPr id="269" name="Google Shape;269;p39"/>
          <p:cNvSpPr txBox="1">
            <a:spLocks noGrp="1"/>
          </p:cNvSpPr>
          <p:nvPr>
            <p:ph type="body" idx="1"/>
          </p:nvPr>
        </p:nvSpPr>
        <p:spPr>
          <a:xfrm>
            <a:off x="3575175" y="94200"/>
            <a:ext cx="5461800" cy="4955100"/>
          </a:xfrm>
          <a:prstGeom prst="rect">
            <a:avLst/>
          </a:prstGeom>
        </p:spPr>
        <p:txBody>
          <a:bodyPr spcFirstLastPara="1" wrap="square" lIns="91425" tIns="45700" rIns="91425" bIns="45700" anchor="t" anchorCtr="0">
            <a:noAutofit/>
          </a:bodyPr>
          <a:lstStyle/>
          <a:p>
            <a:pPr marL="0" lvl="0" indent="0" algn="l" rtl="0">
              <a:lnSpc>
                <a:spcPct val="90000"/>
              </a:lnSpc>
              <a:spcBef>
                <a:spcPts val="1000"/>
              </a:spcBef>
              <a:spcAft>
                <a:spcPts val="0"/>
              </a:spcAft>
              <a:buSzPts val="935"/>
              <a:buNone/>
            </a:pPr>
            <a:r>
              <a:rPr lang="en" sz="2410" u="sng"/>
              <a:t>Questions:</a:t>
            </a:r>
            <a:endParaRPr sz="2410" u="sng"/>
          </a:p>
          <a:p>
            <a:pPr marL="0" lvl="0" indent="0" algn="l" rtl="0">
              <a:lnSpc>
                <a:spcPct val="90000"/>
              </a:lnSpc>
              <a:spcBef>
                <a:spcPts val="1000"/>
              </a:spcBef>
              <a:spcAft>
                <a:spcPts val="0"/>
              </a:spcAft>
              <a:buSzPts val="935"/>
              <a:buNone/>
            </a:pPr>
            <a:r>
              <a:rPr lang="en" sz="2410"/>
              <a:t>To what extent do schools implementing Lions Quest with fidelity: </a:t>
            </a:r>
            <a:endParaRPr sz="2410"/>
          </a:p>
          <a:p>
            <a:pPr marL="457200" lvl="0" indent="-381635" algn="l" rtl="0">
              <a:lnSpc>
                <a:spcPct val="90000"/>
              </a:lnSpc>
              <a:spcBef>
                <a:spcPts val="1000"/>
              </a:spcBef>
              <a:spcAft>
                <a:spcPts val="0"/>
              </a:spcAft>
              <a:buSzPts val="2410"/>
              <a:buChar char="•"/>
            </a:pPr>
            <a:r>
              <a:rPr lang="en" sz="2410"/>
              <a:t>show desired changes in student outcomes?</a:t>
            </a:r>
            <a:endParaRPr sz="2410"/>
          </a:p>
          <a:p>
            <a:pPr marL="457200" lvl="0" indent="-381635" algn="l" rtl="0">
              <a:lnSpc>
                <a:spcPct val="90000"/>
              </a:lnSpc>
              <a:spcBef>
                <a:spcPts val="0"/>
              </a:spcBef>
              <a:spcAft>
                <a:spcPts val="0"/>
              </a:spcAft>
              <a:buSzPts val="2410"/>
              <a:buChar char="•"/>
            </a:pPr>
            <a:r>
              <a:rPr lang="en" sz="2410"/>
              <a:t>show desired changes in other areas of schooling? </a:t>
            </a:r>
            <a:endParaRPr sz="2410"/>
          </a:p>
          <a:p>
            <a:pPr marL="0" lvl="0" indent="0" algn="l" rtl="0">
              <a:lnSpc>
                <a:spcPct val="90000"/>
              </a:lnSpc>
              <a:spcBef>
                <a:spcPts val="1000"/>
              </a:spcBef>
              <a:spcAft>
                <a:spcPts val="0"/>
              </a:spcAft>
              <a:buSzPts val="935"/>
              <a:buNone/>
            </a:pPr>
            <a:r>
              <a:rPr lang="en" sz="2410" u="sng"/>
              <a:t>Measures:</a:t>
            </a:r>
            <a:endParaRPr sz="2410" u="sng"/>
          </a:p>
          <a:p>
            <a:pPr marL="0" lvl="0" indent="0" algn="l" rtl="0">
              <a:lnSpc>
                <a:spcPct val="90000"/>
              </a:lnSpc>
              <a:spcBef>
                <a:spcPts val="1000"/>
              </a:spcBef>
              <a:spcAft>
                <a:spcPts val="0"/>
              </a:spcAft>
              <a:buSzPts val="935"/>
              <a:buNone/>
            </a:pPr>
            <a:r>
              <a:rPr lang="en" sz="2410"/>
              <a:t>Referrals/suspensions; academic achievement; attendance/chronic absenteeism; social skills and social/emotional competencies</a:t>
            </a:r>
            <a:endParaRPr sz="2410"/>
          </a:p>
        </p:txBody>
      </p:sp>
      <p:sp>
        <p:nvSpPr>
          <p:cNvPr id="270" name="Google Shape;270;p39"/>
          <p:cNvSpPr txBox="1"/>
          <p:nvPr/>
        </p:nvSpPr>
        <p:spPr>
          <a:xfrm>
            <a:off x="239225" y="1227125"/>
            <a:ext cx="3168000" cy="3745800"/>
          </a:xfrm>
          <a:prstGeom prst="rect">
            <a:avLst/>
          </a:prstGeom>
          <a:solidFill>
            <a:srgbClr val="CFE2F3"/>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a:solidFill>
                  <a:schemeClr val="dk1"/>
                </a:solidFill>
                <a:latin typeface="Calibri"/>
                <a:ea typeface="Calibri"/>
                <a:cs typeface="Calibri"/>
                <a:sym typeface="Calibri"/>
              </a:rPr>
              <a:t>A LEA has decided to pilot the Lions Quest Curriculum with all teachers at 2 of their 4 elementary schools. The School Counselor will lead this initiative. He will also use this curriculum for his small groups.</a:t>
            </a:r>
            <a:endParaRPr sz="24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9">
                                            <p:txEl>
                                              <p:pRg st="0" end="0"/>
                                            </p:txEl>
                                          </p:spTgt>
                                        </p:tgtEl>
                                        <p:attrNameLst>
                                          <p:attrName>style.visibility</p:attrName>
                                        </p:attrNameLst>
                                      </p:cBhvr>
                                      <p:to>
                                        <p:strVal val="visible"/>
                                      </p:to>
                                    </p:set>
                                    <p:animEffect transition="in" filter="fade">
                                      <p:cBhvr>
                                        <p:cTn id="7" dur="1000"/>
                                        <p:tgtEl>
                                          <p:spTgt spid="26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9">
                                            <p:txEl>
                                              <p:pRg st="1" end="1"/>
                                            </p:txEl>
                                          </p:spTgt>
                                        </p:tgtEl>
                                        <p:attrNameLst>
                                          <p:attrName>style.visibility</p:attrName>
                                        </p:attrNameLst>
                                      </p:cBhvr>
                                      <p:to>
                                        <p:strVal val="visible"/>
                                      </p:to>
                                    </p:set>
                                    <p:animEffect transition="in" filter="fade">
                                      <p:cBhvr>
                                        <p:cTn id="12" dur="1000"/>
                                        <p:tgtEl>
                                          <p:spTgt spid="26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9">
                                            <p:txEl>
                                              <p:pRg st="2" end="2"/>
                                            </p:txEl>
                                          </p:spTgt>
                                        </p:tgtEl>
                                        <p:attrNameLst>
                                          <p:attrName>style.visibility</p:attrName>
                                        </p:attrNameLst>
                                      </p:cBhvr>
                                      <p:to>
                                        <p:strVal val="visible"/>
                                      </p:to>
                                    </p:set>
                                    <p:animEffect transition="in" filter="fade">
                                      <p:cBhvr>
                                        <p:cTn id="17" dur="1000"/>
                                        <p:tgtEl>
                                          <p:spTgt spid="26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9">
                                            <p:txEl>
                                              <p:pRg st="3" end="3"/>
                                            </p:txEl>
                                          </p:spTgt>
                                        </p:tgtEl>
                                        <p:attrNameLst>
                                          <p:attrName>style.visibility</p:attrName>
                                        </p:attrNameLst>
                                      </p:cBhvr>
                                      <p:to>
                                        <p:strVal val="visible"/>
                                      </p:to>
                                    </p:set>
                                    <p:animEffect transition="in" filter="fade">
                                      <p:cBhvr>
                                        <p:cTn id="22" dur="1000"/>
                                        <p:tgtEl>
                                          <p:spTgt spid="26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69">
                                            <p:txEl>
                                              <p:pRg st="4" end="4"/>
                                            </p:txEl>
                                          </p:spTgt>
                                        </p:tgtEl>
                                        <p:attrNameLst>
                                          <p:attrName>style.visibility</p:attrName>
                                        </p:attrNameLst>
                                      </p:cBhvr>
                                      <p:to>
                                        <p:strVal val="visible"/>
                                      </p:to>
                                    </p:set>
                                    <p:animEffect transition="in" filter="fade">
                                      <p:cBhvr>
                                        <p:cTn id="27" dur="1000"/>
                                        <p:tgtEl>
                                          <p:spTgt spid="26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9">
                                            <p:txEl>
                                              <p:pRg st="5" end="5"/>
                                            </p:txEl>
                                          </p:spTgt>
                                        </p:tgtEl>
                                        <p:attrNameLst>
                                          <p:attrName>style.visibility</p:attrName>
                                        </p:attrNameLst>
                                      </p:cBhvr>
                                      <p:to>
                                        <p:strVal val="visible"/>
                                      </p:to>
                                    </p:set>
                                    <p:animEffect transition="in" filter="fade">
                                      <p:cBhvr>
                                        <p:cTn id="32" dur="1000"/>
                                        <p:tgtEl>
                                          <p:spTgt spid="26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p40"/>
          <p:cNvSpPr txBox="1">
            <a:spLocks noGrp="1"/>
          </p:cNvSpPr>
          <p:nvPr>
            <p:ph type="title"/>
          </p:nvPr>
        </p:nvSpPr>
        <p:spPr>
          <a:xfrm>
            <a:off x="914400" y="204788"/>
            <a:ext cx="2551200" cy="871800"/>
          </a:xfrm>
          <a:prstGeom prst="rect">
            <a:avLst/>
          </a:prstGeom>
        </p:spPr>
        <p:txBody>
          <a:bodyPr spcFirstLastPara="1" wrap="square" lIns="91425" tIns="45700" rIns="91425" bIns="45700" anchor="b" anchorCtr="0">
            <a:normAutofit/>
          </a:bodyPr>
          <a:lstStyle/>
          <a:p>
            <a:pPr marL="0" lvl="0" indent="0" algn="l" rtl="0">
              <a:spcBef>
                <a:spcPts val="0"/>
              </a:spcBef>
              <a:spcAft>
                <a:spcPts val="0"/>
              </a:spcAft>
              <a:buNone/>
            </a:pPr>
            <a:r>
              <a:rPr lang="en" sz="2800"/>
              <a:t>Levels of Data</a:t>
            </a:r>
            <a:endParaRPr sz="2800"/>
          </a:p>
        </p:txBody>
      </p:sp>
      <p:pic>
        <p:nvPicPr>
          <p:cNvPr id="276" name="Google Shape;276;p40" descr="Levels of Data:&#10;Level 1 - Satellite Data - Large Grain Data - Illuminates patterns of achievement, equity, and teacher quality, Points us in a general direction for further investigation.&#10;Level 2 - Map Data - Medium Grain Size - Helps us to identify reading, math, and other student skill gaps (e.g., decoding, fluency, etc.), or instructional skill gaps for teachers. Point Us in a slightly more focused direction.&#10;Level 3 - Street Data - Fine grain and ubiquitous - Helps us to understand student, staff, and parent experience as well as specific misconceptions and mind sets, helps us to monitor students' internalization of important skills. Require focused listening and observation. Inform and shape our next moves."/>
          <p:cNvPicPr preferRelativeResize="0"/>
          <p:nvPr/>
        </p:nvPicPr>
        <p:blipFill>
          <a:blip r:embed="rId3">
            <a:alphaModFix/>
          </a:blip>
          <a:stretch>
            <a:fillRect/>
          </a:stretch>
        </p:blipFill>
        <p:spPr>
          <a:xfrm>
            <a:off x="4126325" y="0"/>
            <a:ext cx="4433251" cy="5143500"/>
          </a:xfrm>
          <a:prstGeom prst="rect">
            <a:avLst/>
          </a:prstGeom>
          <a:noFill/>
          <a:ln>
            <a:noFill/>
          </a:ln>
        </p:spPr>
      </p:pic>
      <p:sp>
        <p:nvSpPr>
          <p:cNvPr id="277" name="Google Shape;277;p40"/>
          <p:cNvSpPr txBox="1">
            <a:spLocks noGrp="1"/>
          </p:cNvSpPr>
          <p:nvPr>
            <p:ph type="body" idx="2"/>
          </p:nvPr>
        </p:nvSpPr>
        <p:spPr>
          <a:xfrm>
            <a:off x="457200" y="1076326"/>
            <a:ext cx="3008400" cy="33846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 sz="1600">
                <a:latin typeface="Arial"/>
                <a:ea typeface="Arial"/>
                <a:cs typeface="Arial"/>
                <a:sym typeface="Arial"/>
              </a:rPr>
              <a:t>(Safir &amp; Dugan, 2021)</a:t>
            </a:r>
            <a:endParaRPr sz="1600">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41"/>
          <p:cNvSpPr txBox="1">
            <a:spLocks noGrp="1"/>
          </p:cNvSpPr>
          <p:nvPr>
            <p:ph type="title"/>
          </p:nvPr>
        </p:nvSpPr>
        <p:spPr>
          <a:xfrm>
            <a:off x="924375" y="128600"/>
            <a:ext cx="2650800" cy="982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SzPts val="990"/>
              <a:buNone/>
            </a:pPr>
            <a:r>
              <a:rPr lang="en" sz="2400" i="1"/>
              <a:t>Outcome</a:t>
            </a:r>
            <a:r>
              <a:rPr lang="en" sz="2400"/>
              <a:t> </a:t>
            </a:r>
            <a:r>
              <a:rPr lang="en" sz="2400" i="1"/>
              <a:t>Ex</a:t>
            </a:r>
            <a:r>
              <a:rPr lang="en" sz="2400"/>
              <a:t>:</a:t>
            </a:r>
            <a:endParaRPr sz="2400"/>
          </a:p>
          <a:p>
            <a:pPr marL="0" lvl="0" indent="0" algn="l" rtl="0">
              <a:spcBef>
                <a:spcPts val="0"/>
              </a:spcBef>
              <a:spcAft>
                <a:spcPts val="0"/>
              </a:spcAft>
              <a:buClr>
                <a:srgbClr val="000000"/>
              </a:buClr>
              <a:buSzPts val="990"/>
              <a:buFont typeface="Arial"/>
              <a:buNone/>
            </a:pPr>
            <a:r>
              <a:rPr lang="en" sz="2400" b="0"/>
              <a:t>Tier 1/2 Support (Lions Quest)</a:t>
            </a:r>
            <a:endParaRPr sz="2400" b="0"/>
          </a:p>
        </p:txBody>
      </p:sp>
      <p:sp>
        <p:nvSpPr>
          <p:cNvPr id="283" name="Google Shape;283;p41"/>
          <p:cNvSpPr txBox="1">
            <a:spLocks noGrp="1"/>
          </p:cNvSpPr>
          <p:nvPr>
            <p:ph type="body" idx="1"/>
          </p:nvPr>
        </p:nvSpPr>
        <p:spPr>
          <a:xfrm>
            <a:off x="3419525" y="128600"/>
            <a:ext cx="5645100" cy="49551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 sz="2400" b="1">
                <a:solidFill>
                  <a:srgbClr val="003369"/>
                </a:solidFill>
              </a:rPr>
              <a:t>Satellite Data:</a:t>
            </a:r>
            <a:endParaRPr sz="2400" b="1">
              <a:solidFill>
                <a:srgbClr val="003369"/>
              </a:solidFill>
            </a:endParaRPr>
          </a:p>
          <a:p>
            <a:pPr marL="342900" lvl="0" indent="-381000" algn="l" rtl="0">
              <a:lnSpc>
                <a:spcPct val="100000"/>
              </a:lnSpc>
              <a:spcBef>
                <a:spcPts val="0"/>
              </a:spcBef>
              <a:spcAft>
                <a:spcPts val="0"/>
              </a:spcAft>
              <a:buSzPts val="2400"/>
              <a:buChar char="•"/>
            </a:pPr>
            <a:r>
              <a:rPr lang="en" sz="2400"/>
              <a:t>Standardized test scores/pass rates</a:t>
            </a:r>
            <a:endParaRPr sz="2400"/>
          </a:p>
          <a:p>
            <a:pPr marL="342900" lvl="0" indent="-381000" algn="l" rtl="0">
              <a:lnSpc>
                <a:spcPct val="100000"/>
              </a:lnSpc>
              <a:spcBef>
                <a:spcPts val="0"/>
              </a:spcBef>
              <a:spcAft>
                <a:spcPts val="0"/>
              </a:spcAft>
              <a:buSzPts val="2400"/>
              <a:buChar char="•"/>
            </a:pPr>
            <a:r>
              <a:rPr lang="en" sz="2400"/>
              <a:t>Teacher retention/turnover rates</a:t>
            </a:r>
            <a:endParaRPr sz="2400"/>
          </a:p>
          <a:p>
            <a:pPr marL="342900" lvl="0" indent="-381000" algn="l" rtl="0">
              <a:lnSpc>
                <a:spcPct val="100000"/>
              </a:lnSpc>
              <a:spcBef>
                <a:spcPts val="0"/>
              </a:spcBef>
              <a:spcAft>
                <a:spcPts val="0"/>
              </a:spcAft>
              <a:buSzPts val="2400"/>
              <a:buChar char="•"/>
            </a:pPr>
            <a:r>
              <a:rPr lang="en" sz="2400"/>
              <a:t>Attendance/chronic absenteeism data</a:t>
            </a:r>
            <a:endParaRPr sz="2400"/>
          </a:p>
          <a:p>
            <a:pPr marL="0" lvl="0" indent="0" algn="l" rtl="0">
              <a:lnSpc>
                <a:spcPct val="100000"/>
              </a:lnSpc>
              <a:spcBef>
                <a:spcPts val="0"/>
              </a:spcBef>
              <a:spcAft>
                <a:spcPts val="0"/>
              </a:spcAft>
              <a:buClr>
                <a:schemeClr val="dk1"/>
              </a:buClr>
              <a:buSzPts val="1100"/>
              <a:buFont typeface="Arial"/>
              <a:buNone/>
            </a:pPr>
            <a:r>
              <a:rPr lang="en" sz="2400" b="1">
                <a:solidFill>
                  <a:srgbClr val="003369"/>
                </a:solidFill>
              </a:rPr>
              <a:t>Map Data:</a:t>
            </a:r>
            <a:endParaRPr sz="2400" b="1">
              <a:solidFill>
                <a:srgbClr val="003369"/>
              </a:solidFill>
            </a:endParaRPr>
          </a:p>
          <a:p>
            <a:pPr marL="342900" lvl="0" indent="-381000" algn="l" rtl="0">
              <a:lnSpc>
                <a:spcPct val="100000"/>
              </a:lnSpc>
              <a:spcBef>
                <a:spcPts val="0"/>
              </a:spcBef>
              <a:spcAft>
                <a:spcPts val="0"/>
              </a:spcAft>
              <a:buSzPts val="2400"/>
              <a:buChar char="•"/>
            </a:pPr>
            <a:r>
              <a:rPr lang="en" sz="2400"/>
              <a:t>Student skill gaps by both academic and social emotional competencies</a:t>
            </a:r>
            <a:endParaRPr sz="2400"/>
          </a:p>
          <a:p>
            <a:pPr marL="342900" lvl="0" indent="-381000" algn="l" rtl="0">
              <a:lnSpc>
                <a:spcPct val="100000"/>
              </a:lnSpc>
              <a:spcBef>
                <a:spcPts val="0"/>
              </a:spcBef>
              <a:spcAft>
                <a:spcPts val="0"/>
              </a:spcAft>
              <a:buSzPts val="2400"/>
              <a:buChar char="•"/>
            </a:pPr>
            <a:r>
              <a:rPr lang="en" sz="2400"/>
              <a:t>Student and teacher perception data</a:t>
            </a:r>
            <a:endParaRPr sz="2400"/>
          </a:p>
          <a:p>
            <a:pPr marL="685800" lvl="1" indent="-381000" algn="l" rtl="0">
              <a:lnSpc>
                <a:spcPct val="100000"/>
              </a:lnSpc>
              <a:spcBef>
                <a:spcPts val="0"/>
              </a:spcBef>
              <a:spcAft>
                <a:spcPts val="0"/>
              </a:spcAft>
              <a:buSzPts val="2400"/>
              <a:buChar char="•"/>
            </a:pPr>
            <a:r>
              <a:rPr lang="en" sz="2400"/>
              <a:t>school climate surveys</a:t>
            </a:r>
            <a:endParaRPr sz="2400"/>
          </a:p>
          <a:p>
            <a:pPr marL="685800" lvl="1" indent="-381000" algn="l" rtl="0">
              <a:lnSpc>
                <a:spcPct val="100000"/>
              </a:lnSpc>
              <a:spcBef>
                <a:spcPts val="0"/>
              </a:spcBef>
              <a:spcAft>
                <a:spcPts val="0"/>
              </a:spcAft>
              <a:buSzPts val="2400"/>
              <a:buChar char="•"/>
            </a:pPr>
            <a:r>
              <a:rPr lang="en" sz="2400"/>
              <a:t>safety surveys</a:t>
            </a:r>
            <a:endParaRPr sz="2400"/>
          </a:p>
          <a:p>
            <a:pPr marL="0" lvl="0" indent="0" algn="l" rtl="0">
              <a:lnSpc>
                <a:spcPct val="100000"/>
              </a:lnSpc>
              <a:spcBef>
                <a:spcPts val="0"/>
              </a:spcBef>
              <a:spcAft>
                <a:spcPts val="0"/>
              </a:spcAft>
              <a:buClr>
                <a:schemeClr val="dk1"/>
              </a:buClr>
              <a:buSzPts val="1100"/>
              <a:buFont typeface="Arial"/>
              <a:buNone/>
            </a:pPr>
            <a:r>
              <a:rPr lang="en" sz="2400" b="1">
                <a:solidFill>
                  <a:srgbClr val="003369"/>
                </a:solidFill>
              </a:rPr>
              <a:t>Street Data:</a:t>
            </a:r>
            <a:endParaRPr sz="2400" b="1">
              <a:solidFill>
                <a:srgbClr val="003369"/>
              </a:solidFill>
            </a:endParaRPr>
          </a:p>
          <a:p>
            <a:pPr marL="342900" lvl="0" indent="-381000" algn="l" rtl="0">
              <a:lnSpc>
                <a:spcPct val="100000"/>
              </a:lnSpc>
              <a:spcBef>
                <a:spcPts val="0"/>
              </a:spcBef>
              <a:spcAft>
                <a:spcPts val="0"/>
              </a:spcAft>
              <a:buClr>
                <a:srgbClr val="000000"/>
              </a:buClr>
              <a:buSzPts val="2400"/>
              <a:buChar char="•"/>
            </a:pPr>
            <a:r>
              <a:rPr lang="en" sz="2400">
                <a:solidFill>
                  <a:srgbClr val="000000"/>
                </a:solidFill>
              </a:rPr>
              <a:t>Classroom observation </a:t>
            </a:r>
            <a:endParaRPr sz="2400">
              <a:solidFill>
                <a:srgbClr val="000000"/>
              </a:solidFill>
            </a:endParaRPr>
          </a:p>
          <a:p>
            <a:pPr marL="342900" lvl="0" indent="-381000" algn="l" rtl="0">
              <a:lnSpc>
                <a:spcPct val="100000"/>
              </a:lnSpc>
              <a:spcBef>
                <a:spcPts val="0"/>
              </a:spcBef>
              <a:spcAft>
                <a:spcPts val="0"/>
              </a:spcAft>
              <a:buClr>
                <a:srgbClr val="FF0000"/>
              </a:buClr>
              <a:buSzPts val="2400"/>
              <a:buChar char="•"/>
            </a:pPr>
            <a:r>
              <a:rPr lang="en" sz="2400" i="1">
                <a:solidFill>
                  <a:srgbClr val="FF0000"/>
                </a:solidFill>
              </a:rPr>
              <a:t>What are other “street data” measures?</a:t>
            </a:r>
            <a:endParaRPr sz="2400" i="1">
              <a:solidFill>
                <a:srgbClr val="FF0000"/>
              </a:solidFill>
            </a:endParaRPr>
          </a:p>
        </p:txBody>
      </p:sp>
      <p:sp>
        <p:nvSpPr>
          <p:cNvPr id="284" name="Google Shape;284;p41"/>
          <p:cNvSpPr txBox="1"/>
          <p:nvPr/>
        </p:nvSpPr>
        <p:spPr>
          <a:xfrm>
            <a:off x="239225" y="1209200"/>
            <a:ext cx="3066900" cy="3759900"/>
          </a:xfrm>
          <a:prstGeom prst="rect">
            <a:avLst/>
          </a:prstGeom>
          <a:solidFill>
            <a:srgbClr val="CFE2F3"/>
          </a:solid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2400">
                <a:solidFill>
                  <a:schemeClr val="dk1"/>
                </a:solidFill>
                <a:latin typeface="Calibri"/>
                <a:ea typeface="Calibri"/>
                <a:cs typeface="Calibri"/>
                <a:sym typeface="Calibri"/>
              </a:rPr>
              <a:t>A LEA has decided to pilot the Lions Quest Curriculum with all teachers at 2 of their 4 elementary schools. The School Counselor will lead this initiative. He will also use this curriculum for his small groups.</a:t>
            </a:r>
            <a:endParaRPr sz="24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3">
                                            <p:txEl>
                                              <p:pRg st="0" end="0"/>
                                            </p:txEl>
                                          </p:spTgt>
                                        </p:tgtEl>
                                        <p:attrNameLst>
                                          <p:attrName>style.visibility</p:attrName>
                                        </p:attrNameLst>
                                      </p:cBhvr>
                                      <p:to>
                                        <p:strVal val="visible"/>
                                      </p:to>
                                    </p:set>
                                    <p:animEffect transition="in" filter="fade">
                                      <p:cBhvr>
                                        <p:cTn id="7" dur="1000"/>
                                        <p:tgtEl>
                                          <p:spTgt spid="2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3">
                                            <p:txEl>
                                              <p:pRg st="1" end="1"/>
                                            </p:txEl>
                                          </p:spTgt>
                                        </p:tgtEl>
                                        <p:attrNameLst>
                                          <p:attrName>style.visibility</p:attrName>
                                        </p:attrNameLst>
                                      </p:cBhvr>
                                      <p:to>
                                        <p:strVal val="visible"/>
                                      </p:to>
                                    </p:set>
                                    <p:animEffect transition="in" filter="fade">
                                      <p:cBhvr>
                                        <p:cTn id="12" dur="1000"/>
                                        <p:tgtEl>
                                          <p:spTgt spid="2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83">
                                            <p:txEl>
                                              <p:pRg st="2" end="2"/>
                                            </p:txEl>
                                          </p:spTgt>
                                        </p:tgtEl>
                                        <p:attrNameLst>
                                          <p:attrName>style.visibility</p:attrName>
                                        </p:attrNameLst>
                                      </p:cBhvr>
                                      <p:to>
                                        <p:strVal val="visible"/>
                                      </p:to>
                                    </p:set>
                                    <p:animEffect transition="in" filter="fade">
                                      <p:cBhvr>
                                        <p:cTn id="17" dur="1000"/>
                                        <p:tgtEl>
                                          <p:spTgt spid="28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83">
                                            <p:txEl>
                                              <p:pRg st="3" end="3"/>
                                            </p:txEl>
                                          </p:spTgt>
                                        </p:tgtEl>
                                        <p:attrNameLst>
                                          <p:attrName>style.visibility</p:attrName>
                                        </p:attrNameLst>
                                      </p:cBhvr>
                                      <p:to>
                                        <p:strVal val="visible"/>
                                      </p:to>
                                    </p:set>
                                    <p:animEffect transition="in" filter="fade">
                                      <p:cBhvr>
                                        <p:cTn id="22" dur="1000"/>
                                        <p:tgtEl>
                                          <p:spTgt spid="28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3">
                                            <p:txEl>
                                              <p:pRg st="4" end="4"/>
                                            </p:txEl>
                                          </p:spTgt>
                                        </p:tgtEl>
                                        <p:attrNameLst>
                                          <p:attrName>style.visibility</p:attrName>
                                        </p:attrNameLst>
                                      </p:cBhvr>
                                      <p:to>
                                        <p:strVal val="visible"/>
                                      </p:to>
                                    </p:set>
                                    <p:animEffect transition="in" filter="fade">
                                      <p:cBhvr>
                                        <p:cTn id="27" dur="1000"/>
                                        <p:tgtEl>
                                          <p:spTgt spid="28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83">
                                            <p:txEl>
                                              <p:pRg st="5" end="5"/>
                                            </p:txEl>
                                          </p:spTgt>
                                        </p:tgtEl>
                                        <p:attrNameLst>
                                          <p:attrName>style.visibility</p:attrName>
                                        </p:attrNameLst>
                                      </p:cBhvr>
                                      <p:to>
                                        <p:strVal val="visible"/>
                                      </p:to>
                                    </p:set>
                                    <p:animEffect transition="in" filter="fade">
                                      <p:cBhvr>
                                        <p:cTn id="32" dur="1000"/>
                                        <p:tgtEl>
                                          <p:spTgt spid="28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83">
                                            <p:txEl>
                                              <p:pRg st="6" end="6"/>
                                            </p:txEl>
                                          </p:spTgt>
                                        </p:tgtEl>
                                        <p:attrNameLst>
                                          <p:attrName>style.visibility</p:attrName>
                                        </p:attrNameLst>
                                      </p:cBhvr>
                                      <p:to>
                                        <p:strVal val="visible"/>
                                      </p:to>
                                    </p:set>
                                    <p:animEffect transition="in" filter="fade">
                                      <p:cBhvr>
                                        <p:cTn id="37" dur="1000"/>
                                        <p:tgtEl>
                                          <p:spTgt spid="28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83">
                                            <p:txEl>
                                              <p:pRg st="7" end="7"/>
                                            </p:txEl>
                                          </p:spTgt>
                                        </p:tgtEl>
                                        <p:attrNameLst>
                                          <p:attrName>style.visibility</p:attrName>
                                        </p:attrNameLst>
                                      </p:cBhvr>
                                      <p:to>
                                        <p:strVal val="visible"/>
                                      </p:to>
                                    </p:set>
                                    <p:animEffect transition="in" filter="fade">
                                      <p:cBhvr>
                                        <p:cTn id="42" dur="1000"/>
                                        <p:tgtEl>
                                          <p:spTgt spid="28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83">
                                            <p:txEl>
                                              <p:pRg st="8" end="8"/>
                                            </p:txEl>
                                          </p:spTgt>
                                        </p:tgtEl>
                                        <p:attrNameLst>
                                          <p:attrName>style.visibility</p:attrName>
                                        </p:attrNameLst>
                                      </p:cBhvr>
                                      <p:to>
                                        <p:strVal val="visible"/>
                                      </p:to>
                                    </p:set>
                                    <p:animEffect transition="in" filter="fade">
                                      <p:cBhvr>
                                        <p:cTn id="47" dur="1000"/>
                                        <p:tgtEl>
                                          <p:spTgt spid="28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83">
                                            <p:txEl>
                                              <p:pRg st="9" end="9"/>
                                            </p:txEl>
                                          </p:spTgt>
                                        </p:tgtEl>
                                        <p:attrNameLst>
                                          <p:attrName>style.visibility</p:attrName>
                                        </p:attrNameLst>
                                      </p:cBhvr>
                                      <p:to>
                                        <p:strVal val="visible"/>
                                      </p:to>
                                    </p:set>
                                    <p:animEffect transition="in" filter="fade">
                                      <p:cBhvr>
                                        <p:cTn id="52" dur="1000"/>
                                        <p:tgtEl>
                                          <p:spTgt spid="28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83">
                                            <p:txEl>
                                              <p:pRg st="10" end="10"/>
                                            </p:txEl>
                                          </p:spTgt>
                                        </p:tgtEl>
                                        <p:attrNameLst>
                                          <p:attrName>style.visibility</p:attrName>
                                        </p:attrNameLst>
                                      </p:cBhvr>
                                      <p:to>
                                        <p:strVal val="visible"/>
                                      </p:to>
                                    </p:set>
                                    <p:animEffect transition="in" filter="fade">
                                      <p:cBhvr>
                                        <p:cTn id="57" dur="1000"/>
                                        <p:tgtEl>
                                          <p:spTgt spid="28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83">
                                            <p:txEl>
                                              <p:pRg st="11" end="11"/>
                                            </p:txEl>
                                          </p:spTgt>
                                        </p:tgtEl>
                                        <p:attrNameLst>
                                          <p:attrName>style.visibility</p:attrName>
                                        </p:attrNameLst>
                                      </p:cBhvr>
                                      <p:to>
                                        <p:strVal val="visible"/>
                                      </p:to>
                                    </p:set>
                                    <p:animEffect transition="in" filter="fade">
                                      <p:cBhvr>
                                        <p:cTn id="62" dur="1000"/>
                                        <p:tgtEl>
                                          <p:spTgt spid="28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4"/>
          <p:cNvSpPr txBox="1">
            <a:spLocks noGrp="1"/>
          </p:cNvSpPr>
          <p:nvPr>
            <p:ph type="title"/>
          </p:nvPr>
        </p:nvSpPr>
        <p:spPr>
          <a:xfrm>
            <a:off x="914400" y="204788"/>
            <a:ext cx="2551200" cy="8718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 sz="2900"/>
              <a:t>Learning Intentions</a:t>
            </a:r>
            <a:endParaRPr sz="2900"/>
          </a:p>
        </p:txBody>
      </p:sp>
      <p:sp>
        <p:nvSpPr>
          <p:cNvPr id="123" name="Google Shape;123;p24"/>
          <p:cNvSpPr txBox="1">
            <a:spLocks noGrp="1"/>
          </p:cNvSpPr>
          <p:nvPr>
            <p:ph type="body" idx="1"/>
          </p:nvPr>
        </p:nvSpPr>
        <p:spPr>
          <a:xfrm>
            <a:off x="3575050" y="204800"/>
            <a:ext cx="5323800" cy="4256100"/>
          </a:xfrm>
          <a:prstGeom prst="rect">
            <a:avLst/>
          </a:prstGeom>
        </p:spPr>
        <p:txBody>
          <a:bodyPr spcFirstLastPara="1" wrap="square" lIns="91425" tIns="45700" rIns="91425" bIns="45700" anchor="ctr" anchorCtr="0">
            <a:normAutofit/>
          </a:bodyPr>
          <a:lstStyle/>
          <a:p>
            <a:pPr marL="457200" lvl="0" indent="-387350" algn="l" rtl="0">
              <a:lnSpc>
                <a:spcPct val="100000"/>
              </a:lnSpc>
              <a:spcBef>
                <a:spcPts val="0"/>
              </a:spcBef>
              <a:spcAft>
                <a:spcPts val="0"/>
              </a:spcAft>
              <a:buSzPts val="2500"/>
              <a:buFont typeface="Calibri"/>
              <a:buAutoNum type="arabicPeriod"/>
            </a:pPr>
            <a:r>
              <a:rPr lang="en" sz="2500"/>
              <a:t>Explain the role of monitoring and  evaluation within implementation.</a:t>
            </a:r>
            <a:endParaRPr sz="2500"/>
          </a:p>
          <a:p>
            <a:pPr marL="457200" lvl="0" indent="-387350" algn="l" rtl="0">
              <a:lnSpc>
                <a:spcPct val="100000"/>
              </a:lnSpc>
              <a:spcBef>
                <a:spcPts val="1000"/>
              </a:spcBef>
              <a:spcAft>
                <a:spcPts val="0"/>
              </a:spcAft>
              <a:buSzPts val="2500"/>
              <a:buFont typeface="Calibri"/>
              <a:buAutoNum type="arabicPeriod"/>
            </a:pPr>
            <a:r>
              <a:rPr lang="en" sz="2500"/>
              <a:t>Understand the five areas of evaluation and how they guide the development of an evaluation plan.</a:t>
            </a:r>
            <a:endParaRPr sz="2500"/>
          </a:p>
          <a:p>
            <a:pPr marL="457200" lvl="0" indent="-387350" algn="l" rtl="0">
              <a:lnSpc>
                <a:spcPct val="100000"/>
              </a:lnSpc>
              <a:spcBef>
                <a:spcPts val="1000"/>
              </a:spcBef>
              <a:spcAft>
                <a:spcPts val="1000"/>
              </a:spcAft>
              <a:buSzPts val="2500"/>
              <a:buFont typeface="Calibri"/>
              <a:buAutoNum type="arabicPeriod"/>
            </a:pPr>
            <a:r>
              <a:rPr lang="en" sz="2500"/>
              <a:t>Identify evaluation questions and measures that will support effective implementation of your division or organization’s mental health initiative, program or practice.</a:t>
            </a:r>
            <a:endParaRPr sz="2500"/>
          </a:p>
        </p:txBody>
      </p:sp>
      <p:sp>
        <p:nvSpPr>
          <p:cNvPr id="124" name="Google Shape;124;p24"/>
          <p:cNvSpPr txBox="1">
            <a:spLocks noGrp="1"/>
          </p:cNvSpPr>
          <p:nvPr>
            <p:ph type="body" idx="2"/>
          </p:nvPr>
        </p:nvSpPr>
        <p:spPr>
          <a:xfrm>
            <a:off x="457200" y="1076326"/>
            <a:ext cx="3008400" cy="3384600"/>
          </a:xfrm>
          <a:prstGeom prst="rect">
            <a:avLst/>
          </a:prstGeom>
        </p:spPr>
        <p:txBody>
          <a:bodyPr spcFirstLastPara="1" wrap="square" lIns="91425" tIns="45700" rIns="91425" bIns="45700" anchor="t" anchorCtr="0">
            <a:normAutofit/>
          </a:bodyPr>
          <a:lstStyle/>
          <a:p>
            <a:pPr marL="0" lvl="0" indent="0" algn="l" rtl="0">
              <a:lnSpc>
                <a:spcPct val="80000"/>
              </a:lnSpc>
              <a:spcBef>
                <a:spcPts val="1000"/>
              </a:spcBef>
              <a:spcAft>
                <a:spcPts val="0"/>
              </a:spcAft>
              <a:buNone/>
            </a:pPr>
            <a:endParaRPr sz="2600">
              <a:solidFill>
                <a:srgbClr val="FFFFFF"/>
              </a:solidFill>
            </a:endParaRPr>
          </a:p>
          <a:p>
            <a:pPr marL="0" lvl="0" indent="0" algn="l" rtl="0">
              <a:lnSpc>
                <a:spcPct val="80000"/>
              </a:lnSpc>
              <a:spcBef>
                <a:spcPts val="1000"/>
              </a:spcBef>
              <a:spcAft>
                <a:spcPts val="0"/>
              </a:spcAft>
              <a:buClr>
                <a:schemeClr val="dk1"/>
              </a:buClr>
              <a:buSzPts val="770"/>
              <a:buFont typeface="Arial"/>
              <a:buNone/>
            </a:pPr>
            <a:r>
              <a:rPr lang="en" sz="2600">
                <a:solidFill>
                  <a:srgbClr val="FFFFFF"/>
                </a:solidFill>
              </a:rPr>
              <a:t>Strengthening Systems through Monitoring and Evaluation</a:t>
            </a:r>
            <a:endParaRPr sz="2600">
              <a:solidFill>
                <a:srgbClr val="FFFF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2"/>
          <p:cNvSpPr txBox="1">
            <a:spLocks noGrp="1"/>
          </p:cNvSpPr>
          <p:nvPr>
            <p:ph type="title"/>
          </p:nvPr>
        </p:nvSpPr>
        <p:spPr>
          <a:xfrm>
            <a:off x="228600" y="171450"/>
            <a:ext cx="8686800" cy="857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a:t>Whew! This is a lot!</a:t>
            </a:r>
            <a:endParaRPr/>
          </a:p>
        </p:txBody>
      </p:sp>
      <p:sp>
        <p:nvSpPr>
          <p:cNvPr id="290" name="Google Shape;290;p42"/>
          <p:cNvSpPr txBox="1">
            <a:spLocks noGrp="1"/>
          </p:cNvSpPr>
          <p:nvPr>
            <p:ph type="body" idx="1"/>
          </p:nvPr>
        </p:nvSpPr>
        <p:spPr>
          <a:xfrm>
            <a:off x="457200" y="1200150"/>
            <a:ext cx="8229600" cy="3642600"/>
          </a:xfrm>
          <a:prstGeom prst="rect">
            <a:avLst/>
          </a:prstGeom>
        </p:spPr>
        <p:txBody>
          <a:bodyPr spcFirstLastPara="1" wrap="square" lIns="91425" tIns="45700" rIns="91425" bIns="45700" anchor="t" anchorCtr="0">
            <a:normAutofit/>
          </a:bodyPr>
          <a:lstStyle/>
          <a:p>
            <a:pPr marL="457200" lvl="0" indent="-342900" algn="l" rtl="0">
              <a:spcBef>
                <a:spcPts val="1000"/>
              </a:spcBef>
              <a:spcAft>
                <a:spcPts val="0"/>
              </a:spcAft>
              <a:buSzPts val="1800"/>
              <a:buChar char="➔"/>
            </a:pPr>
            <a:r>
              <a:rPr lang="en"/>
              <a:t>You do not have to do this all at once!</a:t>
            </a:r>
            <a:endParaRPr/>
          </a:p>
          <a:p>
            <a:pPr marL="914400" lvl="1" indent="-342900" algn="l" rtl="0">
              <a:spcBef>
                <a:spcPts val="0"/>
              </a:spcBef>
              <a:spcAft>
                <a:spcPts val="0"/>
              </a:spcAft>
              <a:buSzPts val="1800"/>
              <a:buChar char="◆"/>
            </a:pPr>
            <a:r>
              <a:rPr lang="en"/>
              <a:t>Focus on the essential components for your organization and initiative</a:t>
            </a:r>
            <a:endParaRPr/>
          </a:p>
          <a:p>
            <a:pPr marL="457200" lvl="0" indent="-342900" algn="l" rtl="0">
              <a:spcBef>
                <a:spcPts val="1000"/>
              </a:spcBef>
              <a:spcAft>
                <a:spcPts val="0"/>
              </a:spcAft>
              <a:buSzPts val="1800"/>
              <a:buChar char="➔"/>
            </a:pPr>
            <a:r>
              <a:rPr lang="en"/>
              <a:t>Leverage existing systems</a:t>
            </a:r>
            <a:endParaRPr/>
          </a:p>
          <a:p>
            <a:pPr marL="457200" lvl="0" indent="-342900" algn="l" rtl="0">
              <a:spcBef>
                <a:spcPts val="1000"/>
              </a:spcBef>
              <a:spcAft>
                <a:spcPts val="0"/>
              </a:spcAft>
              <a:buSzPts val="1800"/>
              <a:buChar char="➔"/>
            </a:pPr>
            <a:r>
              <a:rPr lang="en"/>
              <a:t>Utilize existing measures</a:t>
            </a:r>
            <a:endParaRPr/>
          </a:p>
          <a:p>
            <a:pPr marL="457200" lvl="0" indent="-342900" algn="l" rtl="0">
              <a:spcBef>
                <a:spcPts val="1000"/>
              </a:spcBef>
              <a:spcAft>
                <a:spcPts val="0"/>
              </a:spcAft>
              <a:buSzPts val="1800"/>
              <a:buChar char="➔"/>
            </a:pPr>
            <a:r>
              <a:rPr lang="en"/>
              <a:t>A single measure can inform multiple domains</a:t>
            </a:r>
            <a:endParaRPr/>
          </a:p>
          <a:p>
            <a:pPr marL="457200" lvl="0" indent="-342900" algn="l" rtl="0">
              <a:spcBef>
                <a:spcPts val="1000"/>
              </a:spcBef>
              <a:spcAft>
                <a:spcPts val="0"/>
              </a:spcAft>
              <a:buSzPts val="1800"/>
              <a:buChar char="➔"/>
            </a:pPr>
            <a:r>
              <a:rPr lang="en"/>
              <a:t>Don’t overload on data</a:t>
            </a:r>
            <a:endParaRPr/>
          </a:p>
          <a:p>
            <a:pPr marL="914400" lvl="1" indent="-342900" algn="l" rtl="0">
              <a:spcBef>
                <a:spcPts val="0"/>
              </a:spcBef>
              <a:spcAft>
                <a:spcPts val="0"/>
              </a:spcAft>
              <a:buSzPts val="1800"/>
              <a:buChar char="◆"/>
            </a:pPr>
            <a:r>
              <a:rPr lang="en"/>
              <a:t>Make it consumable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3"/>
          <p:cNvSpPr txBox="1">
            <a:spLocks noGrp="1"/>
          </p:cNvSpPr>
          <p:nvPr>
            <p:ph type="title"/>
          </p:nvPr>
        </p:nvSpPr>
        <p:spPr>
          <a:xfrm>
            <a:off x="914400" y="204800"/>
            <a:ext cx="2610000" cy="12777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SzPts val="990"/>
              <a:buNone/>
            </a:pPr>
            <a:r>
              <a:rPr lang="en" sz="2400"/>
              <a:t>Florida District Resource </a:t>
            </a:r>
            <a:endParaRPr sz="2400"/>
          </a:p>
          <a:p>
            <a:pPr marL="0" lvl="0" indent="0" algn="l" rtl="0">
              <a:spcBef>
                <a:spcPts val="0"/>
              </a:spcBef>
              <a:spcAft>
                <a:spcPts val="0"/>
              </a:spcAft>
              <a:buSzPts val="990"/>
              <a:buNone/>
            </a:pPr>
            <a:r>
              <a:rPr lang="en" sz="2400" b="0" i="1"/>
              <a:t>Duval County Public Schools</a:t>
            </a:r>
            <a:endParaRPr sz="2400" b="0" i="1"/>
          </a:p>
        </p:txBody>
      </p:sp>
      <p:sp>
        <p:nvSpPr>
          <p:cNvPr id="296" name="Google Shape;296;p43"/>
          <p:cNvSpPr txBox="1">
            <a:spLocks noGrp="1"/>
          </p:cNvSpPr>
          <p:nvPr>
            <p:ph type="body" idx="1"/>
          </p:nvPr>
        </p:nvSpPr>
        <p:spPr>
          <a:xfrm>
            <a:off x="3575050" y="204800"/>
            <a:ext cx="5148900" cy="48951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endParaRPr/>
          </a:p>
        </p:txBody>
      </p:sp>
      <p:sp>
        <p:nvSpPr>
          <p:cNvPr id="297" name="Google Shape;297;p43"/>
          <p:cNvSpPr txBox="1">
            <a:spLocks noGrp="1"/>
          </p:cNvSpPr>
          <p:nvPr>
            <p:ph type="body" idx="2"/>
          </p:nvPr>
        </p:nvSpPr>
        <p:spPr>
          <a:xfrm>
            <a:off x="457200" y="1533526"/>
            <a:ext cx="3008400" cy="33846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 u="sng">
                <a:solidFill>
                  <a:srgbClr val="F3F3F3"/>
                </a:solidFill>
                <a:hlinkClick r:id="rId3">
                  <a:extLst>
                    <a:ext uri="{A12FA001-AC4F-418D-AE19-62706E023703}">
                      <ahyp:hlinkClr xmlns:ahyp="http://schemas.microsoft.com/office/drawing/2018/hyperlinkcolor" val="tx"/>
                    </a:ext>
                  </a:extLst>
                </a:hlinkClick>
              </a:rPr>
              <a:t>Data Guide for Enhancing Your PBIS Framework to Address Student Mental Health | Florida PBIS</a:t>
            </a:r>
            <a:endParaRPr>
              <a:solidFill>
                <a:srgbClr val="F3F3F3"/>
              </a:solidFill>
            </a:endParaRPr>
          </a:p>
        </p:txBody>
      </p:sp>
      <p:pic>
        <p:nvPicPr>
          <p:cNvPr id="298" name="Google Shape;298;p43">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3665062" y="297625"/>
            <a:ext cx="4968876" cy="47094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303" name="Google Shape;303;p44"/>
          <p:cNvSpPr txBox="1">
            <a:spLocks noGrp="1"/>
          </p:cNvSpPr>
          <p:nvPr>
            <p:ph type="title"/>
          </p:nvPr>
        </p:nvSpPr>
        <p:spPr>
          <a:xfrm>
            <a:off x="628650" y="151694"/>
            <a:ext cx="7886700" cy="9942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Any Questions?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45"/>
          <p:cNvSpPr txBox="1">
            <a:spLocks noGrp="1"/>
          </p:cNvSpPr>
          <p:nvPr>
            <p:ph type="title"/>
          </p:nvPr>
        </p:nvSpPr>
        <p:spPr>
          <a:xfrm>
            <a:off x="628650" y="273844"/>
            <a:ext cx="7886700" cy="9942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Any Questions?</a:t>
            </a:r>
            <a:endParaRPr/>
          </a:p>
        </p:txBody>
      </p:sp>
      <p:sp>
        <p:nvSpPr>
          <p:cNvPr id="309" name="Google Shape;309;p45"/>
          <p:cNvSpPr txBox="1"/>
          <p:nvPr/>
        </p:nvSpPr>
        <p:spPr>
          <a:xfrm>
            <a:off x="482900" y="1325175"/>
            <a:ext cx="8220600" cy="3344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chemeClr val="dk1"/>
                </a:solidFill>
                <a:latin typeface="Calibri"/>
                <a:ea typeface="Calibri"/>
                <a:cs typeface="Calibri"/>
                <a:sym typeface="Calibri"/>
              </a:rPr>
              <a:t>Thank you for attending and please feel free to contact us: </a:t>
            </a:r>
            <a:endParaRPr sz="2400">
              <a:solidFill>
                <a:schemeClr val="dk1"/>
              </a:solidFill>
              <a:latin typeface="Calibri"/>
              <a:ea typeface="Calibri"/>
              <a:cs typeface="Calibri"/>
              <a:sym typeface="Calibri"/>
            </a:endParaRPr>
          </a:p>
          <a:p>
            <a:pPr marL="0" lvl="0" indent="0" algn="ctr" rtl="0">
              <a:spcBef>
                <a:spcPts val="0"/>
              </a:spcBef>
              <a:spcAft>
                <a:spcPts val="0"/>
              </a:spcAft>
              <a:buNone/>
            </a:pPr>
            <a:r>
              <a:rPr lang="en" sz="2400" u="sng">
                <a:solidFill>
                  <a:schemeClr val="hlink"/>
                </a:solidFill>
                <a:latin typeface="Calibri"/>
                <a:ea typeface="Calibri"/>
                <a:cs typeface="Calibri"/>
                <a:sym typeface="Calibri"/>
                <a:hlinkClick r:id="rId3"/>
              </a:rPr>
              <a:t>aworking@odu.edu</a:t>
            </a:r>
            <a:endParaRPr sz="2400">
              <a:solidFill>
                <a:schemeClr val="dk1"/>
              </a:solidFill>
              <a:latin typeface="Calibri"/>
              <a:ea typeface="Calibri"/>
              <a:cs typeface="Calibri"/>
              <a:sym typeface="Calibri"/>
            </a:endParaRPr>
          </a:p>
          <a:p>
            <a:pPr marL="0" lvl="0" indent="0" algn="ctr" rtl="0">
              <a:spcBef>
                <a:spcPts val="0"/>
              </a:spcBef>
              <a:spcAft>
                <a:spcPts val="0"/>
              </a:spcAft>
              <a:buNone/>
            </a:pPr>
            <a:r>
              <a:rPr lang="en" sz="2400" u="sng">
                <a:solidFill>
                  <a:schemeClr val="hlink"/>
                </a:solidFill>
                <a:latin typeface="Calibri"/>
                <a:ea typeface="Calibri"/>
                <a:cs typeface="Calibri"/>
                <a:sym typeface="Calibri"/>
                <a:hlinkClick r:id="rId4"/>
              </a:rPr>
              <a:t>ccooking@odu.edu</a:t>
            </a:r>
            <a:endParaRPr sz="2400">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100"/>
              <a:buFont typeface="Arial"/>
              <a:buNone/>
            </a:pPr>
            <a:r>
              <a:rPr lang="en" sz="2400" u="sng">
                <a:solidFill>
                  <a:schemeClr val="hlink"/>
                </a:solidFill>
                <a:latin typeface="Calibri"/>
                <a:ea typeface="Calibri"/>
                <a:cs typeface="Calibri"/>
                <a:sym typeface="Calibri"/>
                <a:hlinkClick r:id="rId5"/>
              </a:rPr>
              <a:t>dbrown@ttacodu.org</a:t>
            </a:r>
            <a:endParaRPr sz="2400">
              <a:solidFill>
                <a:schemeClr val="dk1"/>
              </a:solidFill>
              <a:latin typeface="Calibri"/>
              <a:ea typeface="Calibri"/>
              <a:cs typeface="Calibri"/>
              <a:sym typeface="Calibri"/>
            </a:endParaRPr>
          </a:p>
          <a:p>
            <a:pPr marL="0" lvl="0" indent="0" algn="l" rtl="0">
              <a:spcBef>
                <a:spcPts val="0"/>
              </a:spcBef>
              <a:spcAft>
                <a:spcPts val="0"/>
              </a:spcAft>
              <a:buNone/>
            </a:pPr>
            <a:endParaRPr sz="1200">
              <a:solidFill>
                <a:schemeClr val="dk1"/>
              </a:solidFill>
              <a:latin typeface="Calibri"/>
              <a:ea typeface="Calibri"/>
              <a:cs typeface="Calibri"/>
              <a:sym typeface="Calibri"/>
            </a:endParaRPr>
          </a:p>
          <a:p>
            <a:pPr marL="0" lvl="0" indent="0" algn="ctr" rtl="0">
              <a:spcBef>
                <a:spcPts val="0"/>
              </a:spcBef>
              <a:spcAft>
                <a:spcPts val="0"/>
              </a:spcAft>
              <a:buNone/>
            </a:pPr>
            <a:r>
              <a:rPr lang="en" sz="2400">
                <a:solidFill>
                  <a:schemeClr val="dk1"/>
                </a:solidFill>
                <a:latin typeface="Calibri"/>
                <a:ea typeface="Calibri"/>
                <a:cs typeface="Calibri"/>
                <a:sym typeface="Calibri"/>
              </a:rPr>
              <a:t>Also, you will find us using our social media handles below!</a:t>
            </a:r>
            <a:endParaRPr sz="2400">
              <a:solidFill>
                <a:schemeClr val="dk1"/>
              </a:solidFill>
              <a:latin typeface="Calibri"/>
              <a:ea typeface="Calibri"/>
              <a:cs typeface="Calibri"/>
              <a:sym typeface="Calibri"/>
            </a:endParaRPr>
          </a:p>
          <a:p>
            <a:pPr marL="0" lvl="0" indent="0" algn="ctr" rtl="0">
              <a:spcBef>
                <a:spcPts val="0"/>
              </a:spcBef>
              <a:spcAft>
                <a:spcPts val="0"/>
              </a:spcAft>
              <a:buNone/>
            </a:pPr>
            <a:r>
              <a:rPr lang="en" sz="2400">
                <a:solidFill>
                  <a:schemeClr val="dk1"/>
                </a:solidFill>
                <a:latin typeface="Calibri"/>
                <a:ea typeface="Calibri"/>
                <a:cs typeface="Calibri"/>
                <a:sym typeface="Calibri"/>
              </a:rPr>
              <a:t>X - Vtss_ric </a:t>
            </a:r>
            <a:r>
              <a:rPr lang="en" sz="2400" u="sng">
                <a:solidFill>
                  <a:schemeClr val="hlink"/>
                </a:solidFill>
                <a:latin typeface="Calibri"/>
                <a:ea typeface="Calibri"/>
                <a:cs typeface="Calibri"/>
                <a:sym typeface="Calibri"/>
                <a:hlinkClick r:id="rId6"/>
              </a:rPr>
              <a:t>https://x.com/Vtss_ric</a:t>
            </a:r>
            <a:endParaRPr sz="2400">
              <a:solidFill>
                <a:schemeClr val="dk1"/>
              </a:solidFill>
              <a:latin typeface="Calibri"/>
              <a:ea typeface="Calibri"/>
              <a:cs typeface="Calibri"/>
              <a:sym typeface="Calibri"/>
            </a:endParaRPr>
          </a:p>
          <a:p>
            <a:pPr marL="0" lvl="0" indent="0" algn="ctr" rtl="0">
              <a:spcBef>
                <a:spcPts val="0"/>
              </a:spcBef>
              <a:spcAft>
                <a:spcPts val="0"/>
              </a:spcAft>
              <a:buNone/>
            </a:pPr>
            <a:r>
              <a:rPr lang="en" sz="2400">
                <a:solidFill>
                  <a:schemeClr val="dk1"/>
                </a:solidFill>
                <a:latin typeface="Calibri"/>
                <a:ea typeface="Calibri"/>
                <a:cs typeface="Calibri"/>
                <a:sym typeface="Calibri"/>
              </a:rPr>
              <a:t>X - </a:t>
            </a:r>
            <a:r>
              <a:rPr lang="en" sz="2400" u="sng">
                <a:solidFill>
                  <a:schemeClr val="hlink"/>
                </a:solidFill>
                <a:latin typeface="Calibri"/>
                <a:ea typeface="Calibri"/>
                <a:cs typeface="Calibri"/>
                <a:sym typeface="Calibri"/>
                <a:hlinkClick r:id="rId7"/>
              </a:rPr>
              <a:t>https://x.com/ODU_MTSS</a:t>
            </a:r>
            <a:endParaRPr sz="2400">
              <a:solidFill>
                <a:schemeClr val="dk1"/>
              </a:solidFill>
              <a:latin typeface="Calibri"/>
              <a:ea typeface="Calibri"/>
              <a:cs typeface="Calibri"/>
              <a:sym typeface="Calibri"/>
            </a:endParaRPr>
          </a:p>
          <a:p>
            <a:pPr marL="0" lvl="0" indent="0" algn="ctr" rtl="0">
              <a:spcBef>
                <a:spcPts val="0"/>
              </a:spcBef>
              <a:spcAft>
                <a:spcPts val="0"/>
              </a:spcAft>
              <a:buNone/>
            </a:pPr>
            <a:r>
              <a:rPr lang="en" sz="2400">
                <a:solidFill>
                  <a:schemeClr val="dk1"/>
                </a:solidFill>
                <a:latin typeface="Calibri"/>
                <a:ea typeface="Calibri"/>
                <a:cs typeface="Calibri"/>
                <a:sym typeface="Calibri"/>
              </a:rPr>
              <a:t>Facebook - vtssric </a:t>
            </a:r>
            <a:r>
              <a:rPr lang="en" sz="2400" u="sng">
                <a:solidFill>
                  <a:schemeClr val="hlink"/>
                </a:solidFill>
                <a:latin typeface="Calibri"/>
                <a:ea typeface="Calibri"/>
                <a:cs typeface="Calibri"/>
                <a:sym typeface="Calibri"/>
                <a:hlinkClick r:id="rId8"/>
              </a:rPr>
              <a:t>https://www.facebook.com/vtssric</a:t>
            </a:r>
            <a:endParaRPr sz="2400">
              <a:solidFill>
                <a:schemeClr val="dk1"/>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46"/>
          <p:cNvSpPr txBox="1">
            <a:spLocks noGrp="1"/>
          </p:cNvSpPr>
          <p:nvPr>
            <p:ph type="body" idx="1"/>
          </p:nvPr>
        </p:nvSpPr>
        <p:spPr>
          <a:xfrm>
            <a:off x="228600" y="1139400"/>
            <a:ext cx="8686800" cy="3912900"/>
          </a:xfrm>
          <a:prstGeom prst="rect">
            <a:avLst/>
          </a:prstGeom>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1100"/>
              <a:buFont typeface="Arial"/>
              <a:buNone/>
            </a:pPr>
            <a:r>
              <a:rPr lang="en" sz="2400"/>
              <a:t>Center on Positive Behavioral Interventions and Supports (December 2020). Positive Behavioral Interventions and Supports (PBIS) Evaluation Blueprint. University of Oregon. https://files.pbis.org/pub/PBIS-Evaluation-Blueprint.pdf.</a:t>
            </a:r>
            <a:endParaRPr sz="2400"/>
          </a:p>
          <a:p>
            <a:pPr marL="0" lvl="0" indent="0" algn="l" rtl="0">
              <a:lnSpc>
                <a:spcPct val="100000"/>
              </a:lnSpc>
              <a:spcBef>
                <a:spcPts val="0"/>
              </a:spcBef>
              <a:spcAft>
                <a:spcPts val="0"/>
              </a:spcAft>
              <a:buClr>
                <a:schemeClr val="dk1"/>
              </a:buClr>
              <a:buSzPts val="1100"/>
              <a:buFont typeface="Arial"/>
              <a:buNone/>
            </a:pPr>
            <a:endParaRPr sz="2400"/>
          </a:p>
          <a:p>
            <a:pPr marL="0" lvl="0" indent="0" algn="l" rtl="0">
              <a:lnSpc>
                <a:spcPct val="100000"/>
              </a:lnSpc>
              <a:spcBef>
                <a:spcPts val="0"/>
              </a:spcBef>
              <a:spcAft>
                <a:spcPts val="0"/>
              </a:spcAft>
              <a:buClr>
                <a:schemeClr val="dk1"/>
              </a:buClr>
              <a:buSzPts val="1100"/>
              <a:buFont typeface="Arial"/>
              <a:buNone/>
            </a:pPr>
            <a:r>
              <a:rPr lang="en" sz="2400"/>
              <a:t>Fintel, N. &amp; Elfner, K. (2020). Data Guide for Enhancing Your PBIS Framework to Address Student Mental Health. Florida’s Positive Behavior Support Project, University of South Florida. http://flpbis.cbcs.usf.edu/other/mental_health.html.</a:t>
            </a:r>
            <a:endParaRPr sz="2400"/>
          </a:p>
          <a:p>
            <a:pPr marL="0" lvl="0" indent="0" algn="l" rtl="0">
              <a:spcBef>
                <a:spcPts val="1000"/>
              </a:spcBef>
              <a:spcAft>
                <a:spcPts val="0"/>
              </a:spcAft>
              <a:buNone/>
            </a:pPr>
            <a:endParaRPr sz="2400"/>
          </a:p>
        </p:txBody>
      </p:sp>
      <p:sp>
        <p:nvSpPr>
          <p:cNvPr id="315" name="Google Shape;315;p46"/>
          <p:cNvSpPr txBox="1">
            <a:spLocks noGrp="1"/>
          </p:cNvSpPr>
          <p:nvPr>
            <p:ph type="title"/>
          </p:nvPr>
        </p:nvSpPr>
        <p:spPr>
          <a:xfrm>
            <a:off x="228600" y="171450"/>
            <a:ext cx="8686800" cy="857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a:t>References</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47"/>
          <p:cNvSpPr txBox="1">
            <a:spLocks noGrp="1"/>
          </p:cNvSpPr>
          <p:nvPr>
            <p:ph type="body" idx="1"/>
          </p:nvPr>
        </p:nvSpPr>
        <p:spPr>
          <a:xfrm>
            <a:off x="228600" y="1139400"/>
            <a:ext cx="8686800" cy="3912900"/>
          </a:xfrm>
          <a:prstGeom prst="rect">
            <a:avLst/>
          </a:prstGeom>
        </p:spPr>
        <p:txBody>
          <a:bodyPr spcFirstLastPara="1" wrap="square" lIns="91425" tIns="45700" rIns="91425" bIns="45700" anchor="t" anchorCtr="0">
            <a:normAutofit/>
          </a:bodyPr>
          <a:lstStyle/>
          <a:p>
            <a:pPr marL="0" lvl="0" indent="0" algn="l" rtl="0">
              <a:lnSpc>
                <a:spcPct val="100000"/>
              </a:lnSpc>
              <a:spcBef>
                <a:spcPts val="1000"/>
              </a:spcBef>
              <a:spcAft>
                <a:spcPts val="0"/>
              </a:spcAft>
              <a:buNone/>
            </a:pPr>
            <a:r>
              <a:rPr lang="en" sz="2400"/>
              <a:t>Fintel, N. &amp; Elfner, K. (2020). Data Guide for Enhancing Your PBIS Framework to Address Student Mental Health. Florida’s Positive Behavior Support Project, University of South Florida. http://flpbis.cbcs.usf.edu/other/mental_health.html.</a:t>
            </a:r>
            <a:endParaRPr sz="2400"/>
          </a:p>
          <a:p>
            <a:pPr marL="0" lvl="0" indent="0" algn="l" rtl="0">
              <a:lnSpc>
                <a:spcPct val="100000"/>
              </a:lnSpc>
              <a:spcBef>
                <a:spcPts val="1000"/>
              </a:spcBef>
              <a:spcAft>
                <a:spcPts val="0"/>
              </a:spcAft>
              <a:buNone/>
            </a:pPr>
            <a:endParaRPr sz="2400"/>
          </a:p>
          <a:p>
            <a:pPr marL="0" lvl="0" indent="0" algn="l" rtl="0">
              <a:lnSpc>
                <a:spcPct val="100000"/>
              </a:lnSpc>
              <a:spcBef>
                <a:spcPts val="0"/>
              </a:spcBef>
              <a:spcAft>
                <a:spcPts val="1000"/>
              </a:spcAft>
              <a:buNone/>
            </a:pPr>
            <a:r>
              <a:rPr lang="en" sz="2400">
                <a:solidFill>
                  <a:srgbClr val="222222"/>
                </a:solidFill>
                <a:highlight>
                  <a:srgbClr val="FFFFFF"/>
                </a:highlight>
              </a:rPr>
              <a:t>Safir, S., &amp; Dugan, J. (2021). </a:t>
            </a:r>
            <a:r>
              <a:rPr lang="en" sz="2400" i="1">
                <a:solidFill>
                  <a:srgbClr val="222222"/>
                </a:solidFill>
                <a:highlight>
                  <a:srgbClr val="FFFFFF"/>
                </a:highlight>
              </a:rPr>
              <a:t>Street data: A next-generation model for equity, pedagogy, and school transformation</a:t>
            </a:r>
            <a:r>
              <a:rPr lang="en" sz="2400">
                <a:solidFill>
                  <a:srgbClr val="222222"/>
                </a:solidFill>
                <a:highlight>
                  <a:srgbClr val="FFFFFF"/>
                </a:highlight>
              </a:rPr>
              <a:t>. Corwin.</a:t>
            </a:r>
            <a:endParaRPr sz="2400"/>
          </a:p>
        </p:txBody>
      </p:sp>
      <p:sp>
        <p:nvSpPr>
          <p:cNvPr id="321" name="Google Shape;321;p47"/>
          <p:cNvSpPr txBox="1">
            <a:spLocks noGrp="1"/>
          </p:cNvSpPr>
          <p:nvPr>
            <p:ph type="title"/>
          </p:nvPr>
        </p:nvSpPr>
        <p:spPr>
          <a:xfrm>
            <a:off x="228600" y="171450"/>
            <a:ext cx="8686800" cy="857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a:t>References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5"/>
          <p:cNvSpPr txBox="1">
            <a:spLocks noGrp="1"/>
          </p:cNvSpPr>
          <p:nvPr>
            <p:ph type="body" idx="1"/>
          </p:nvPr>
        </p:nvSpPr>
        <p:spPr>
          <a:xfrm>
            <a:off x="550325" y="1113350"/>
            <a:ext cx="6477000" cy="15579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 b="1"/>
              <a:t>We invite you to share in the chat…</a:t>
            </a:r>
            <a:endParaRPr b="1"/>
          </a:p>
          <a:p>
            <a:pPr marL="0" lvl="0" indent="0" algn="l" rtl="0">
              <a:spcBef>
                <a:spcPts val="1000"/>
              </a:spcBef>
              <a:spcAft>
                <a:spcPts val="0"/>
              </a:spcAft>
              <a:buNone/>
            </a:pPr>
            <a:r>
              <a:rPr lang="en"/>
              <a:t>School Division/Organization</a:t>
            </a:r>
            <a:endParaRPr/>
          </a:p>
          <a:p>
            <a:pPr marL="0" lvl="0" indent="0" algn="l" rtl="0">
              <a:spcBef>
                <a:spcPts val="1000"/>
              </a:spcBef>
              <a:spcAft>
                <a:spcPts val="0"/>
              </a:spcAft>
              <a:buNone/>
            </a:pPr>
            <a:r>
              <a:rPr lang="en"/>
              <a:t>Your Role</a:t>
            </a:r>
            <a:endParaRPr/>
          </a:p>
        </p:txBody>
      </p:sp>
      <p:sp>
        <p:nvSpPr>
          <p:cNvPr id="130" name="Google Shape;130;p25"/>
          <p:cNvSpPr txBox="1">
            <a:spLocks noGrp="1"/>
          </p:cNvSpPr>
          <p:nvPr>
            <p:ph type="title"/>
          </p:nvPr>
        </p:nvSpPr>
        <p:spPr>
          <a:xfrm>
            <a:off x="228600" y="171450"/>
            <a:ext cx="8686800" cy="8574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a:t>Welcome!</a:t>
            </a:r>
            <a:endParaRPr/>
          </a:p>
        </p:txBody>
      </p:sp>
      <p:sp>
        <p:nvSpPr>
          <p:cNvPr id="132" name="Google Shape;132;p25"/>
          <p:cNvSpPr txBox="1"/>
          <p:nvPr/>
        </p:nvSpPr>
        <p:spPr>
          <a:xfrm>
            <a:off x="440300" y="1090050"/>
            <a:ext cx="6904500" cy="3924600"/>
          </a:xfrm>
          <a:prstGeom prst="rect">
            <a:avLst/>
          </a:prstGeom>
          <a:solidFill>
            <a:srgbClr val="CFE2F3"/>
          </a:solidFill>
          <a:ln w="9525" cap="flat" cmpd="sng">
            <a:solidFill>
              <a:srgbClr val="1C458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400">
                <a:solidFill>
                  <a:schemeClr val="dk1"/>
                </a:solidFill>
                <a:latin typeface="Calibri"/>
                <a:ea typeface="Calibri"/>
                <a:cs typeface="Calibri"/>
                <a:sym typeface="Calibri"/>
              </a:rPr>
              <a:t>How familiar are you with monitoring and evaluating systems that focus on mental wellness?</a:t>
            </a:r>
            <a:endParaRPr sz="2400">
              <a:solidFill>
                <a:schemeClr val="dk1"/>
              </a:solidFill>
              <a:latin typeface="Calibri"/>
              <a:ea typeface="Calibri"/>
              <a:cs typeface="Calibri"/>
              <a:sym typeface="Calibri"/>
            </a:endParaRPr>
          </a:p>
          <a:p>
            <a:pPr marL="0" lvl="0" indent="0" algn="l" rtl="0">
              <a:spcBef>
                <a:spcPts val="1000"/>
              </a:spcBef>
              <a:spcAft>
                <a:spcPts val="0"/>
              </a:spcAft>
              <a:buNone/>
            </a:pPr>
            <a:r>
              <a:rPr lang="en" sz="2400" b="1">
                <a:solidFill>
                  <a:schemeClr val="dk1"/>
                </a:solidFill>
                <a:latin typeface="Calibri"/>
                <a:ea typeface="Calibri"/>
                <a:cs typeface="Calibri"/>
                <a:sym typeface="Calibri"/>
              </a:rPr>
              <a:t>1</a:t>
            </a:r>
            <a:r>
              <a:rPr lang="en" sz="2400">
                <a:solidFill>
                  <a:schemeClr val="dk1"/>
                </a:solidFill>
                <a:latin typeface="Calibri"/>
                <a:ea typeface="Calibri"/>
                <a:cs typeface="Calibri"/>
                <a:sym typeface="Calibri"/>
              </a:rPr>
              <a:t> - I am not familiar with it, but I would like to learn!</a:t>
            </a:r>
            <a:endParaRPr sz="2400">
              <a:solidFill>
                <a:schemeClr val="dk1"/>
              </a:solidFill>
              <a:latin typeface="Calibri"/>
              <a:ea typeface="Calibri"/>
              <a:cs typeface="Calibri"/>
              <a:sym typeface="Calibri"/>
            </a:endParaRPr>
          </a:p>
          <a:p>
            <a:pPr marL="0" lvl="0" indent="0" algn="l" rtl="0">
              <a:spcBef>
                <a:spcPts val="800"/>
              </a:spcBef>
              <a:spcAft>
                <a:spcPts val="0"/>
              </a:spcAft>
              <a:buNone/>
            </a:pPr>
            <a:r>
              <a:rPr lang="en" sz="2400" b="1">
                <a:solidFill>
                  <a:schemeClr val="dk1"/>
                </a:solidFill>
                <a:latin typeface="Calibri"/>
                <a:ea typeface="Calibri"/>
                <a:cs typeface="Calibri"/>
                <a:sym typeface="Calibri"/>
              </a:rPr>
              <a:t>2</a:t>
            </a:r>
            <a:r>
              <a:rPr lang="en" sz="2400">
                <a:solidFill>
                  <a:schemeClr val="dk1"/>
                </a:solidFill>
                <a:latin typeface="Calibri"/>
                <a:ea typeface="Calibri"/>
                <a:cs typeface="Calibri"/>
                <a:sym typeface="Calibri"/>
              </a:rPr>
              <a:t> - I have learned some, but I am eager to know more.</a:t>
            </a:r>
            <a:endParaRPr sz="2400">
              <a:solidFill>
                <a:schemeClr val="dk1"/>
              </a:solidFill>
              <a:latin typeface="Calibri"/>
              <a:ea typeface="Calibri"/>
              <a:cs typeface="Calibri"/>
              <a:sym typeface="Calibri"/>
            </a:endParaRPr>
          </a:p>
          <a:p>
            <a:pPr marL="0" lvl="0" indent="0" algn="l" rtl="0">
              <a:spcBef>
                <a:spcPts val="800"/>
              </a:spcBef>
              <a:spcAft>
                <a:spcPts val="0"/>
              </a:spcAft>
              <a:buNone/>
            </a:pPr>
            <a:r>
              <a:rPr lang="en" sz="2400" b="1">
                <a:solidFill>
                  <a:schemeClr val="dk1"/>
                </a:solidFill>
                <a:latin typeface="Calibri"/>
                <a:ea typeface="Calibri"/>
                <a:cs typeface="Calibri"/>
                <a:sym typeface="Calibri"/>
              </a:rPr>
              <a:t>3</a:t>
            </a:r>
            <a:r>
              <a:rPr lang="en" sz="2400">
                <a:solidFill>
                  <a:schemeClr val="dk1"/>
                </a:solidFill>
                <a:latin typeface="Calibri"/>
                <a:ea typeface="Calibri"/>
                <a:cs typeface="Calibri"/>
                <a:sym typeface="Calibri"/>
              </a:rPr>
              <a:t> - I am familiar with and have observed evaluation of initiatives, programs or practices.</a:t>
            </a:r>
            <a:endParaRPr sz="2400">
              <a:solidFill>
                <a:schemeClr val="dk1"/>
              </a:solidFill>
              <a:latin typeface="Calibri"/>
              <a:ea typeface="Calibri"/>
              <a:cs typeface="Calibri"/>
              <a:sym typeface="Calibri"/>
            </a:endParaRPr>
          </a:p>
          <a:p>
            <a:pPr marL="0" lvl="0" indent="0" algn="l" rtl="0">
              <a:spcBef>
                <a:spcPts val="800"/>
              </a:spcBef>
              <a:spcAft>
                <a:spcPts val="800"/>
              </a:spcAft>
              <a:buClr>
                <a:schemeClr val="dk1"/>
              </a:buClr>
              <a:buSzPts val="1100"/>
              <a:buFont typeface="Arial"/>
              <a:buNone/>
            </a:pPr>
            <a:r>
              <a:rPr lang="en" sz="2400" b="1">
                <a:solidFill>
                  <a:schemeClr val="dk1"/>
                </a:solidFill>
                <a:latin typeface="Calibri"/>
                <a:ea typeface="Calibri"/>
                <a:cs typeface="Calibri"/>
                <a:sym typeface="Calibri"/>
              </a:rPr>
              <a:t>4</a:t>
            </a:r>
            <a:r>
              <a:rPr lang="en" sz="2400">
                <a:solidFill>
                  <a:schemeClr val="dk1"/>
                </a:solidFill>
                <a:latin typeface="Calibri"/>
                <a:ea typeface="Calibri"/>
                <a:cs typeface="Calibri"/>
                <a:sym typeface="Calibri"/>
              </a:rPr>
              <a:t> - I know quite a bit about evaluation processes and have participated in the implementation of an evaluation plan.</a:t>
            </a:r>
            <a:endParaRPr sz="24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fade">
                                      <p:cBhvr>
                                        <p:cTn id="7" dur="1000"/>
                                        <p:tgtEl>
                                          <p:spTgt spid="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6"/>
          <p:cNvSpPr txBox="1">
            <a:spLocks noGrp="1"/>
          </p:cNvSpPr>
          <p:nvPr>
            <p:ph type="title"/>
          </p:nvPr>
        </p:nvSpPr>
        <p:spPr>
          <a:xfrm>
            <a:off x="228600" y="171450"/>
            <a:ext cx="8686800" cy="7956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a:t>Evaluating Systems</a:t>
            </a:r>
            <a:endParaRPr/>
          </a:p>
        </p:txBody>
      </p:sp>
      <p:grpSp>
        <p:nvGrpSpPr>
          <p:cNvPr id="138" name="Google Shape;138;p26">
            <a:extLst>
              <a:ext uri="{C183D7F6-B498-43B3-948B-1728B52AA6E4}">
                <adec:decorative xmlns:adec="http://schemas.microsoft.com/office/drawing/2017/decorative" val="1"/>
              </a:ext>
            </a:extLst>
          </p:cNvPr>
          <p:cNvGrpSpPr/>
          <p:nvPr/>
        </p:nvGrpSpPr>
        <p:grpSpPr>
          <a:xfrm>
            <a:off x="174325" y="988881"/>
            <a:ext cx="3026067" cy="3746237"/>
            <a:chOff x="0" y="4286"/>
            <a:chExt cx="6240600" cy="5477756"/>
          </a:xfrm>
        </p:grpSpPr>
        <p:sp>
          <p:nvSpPr>
            <p:cNvPr id="139" name="Google Shape;139;p26"/>
            <p:cNvSpPr/>
            <p:nvPr/>
          </p:nvSpPr>
          <p:spPr>
            <a:xfrm>
              <a:off x="0" y="4286"/>
              <a:ext cx="6240600" cy="91290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26"/>
            <p:cNvSpPr/>
            <p:nvPr/>
          </p:nvSpPr>
          <p:spPr>
            <a:xfrm>
              <a:off x="276173" y="209704"/>
              <a:ext cx="502200" cy="502200"/>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26"/>
            <p:cNvSpPr/>
            <p:nvPr/>
          </p:nvSpPr>
          <p:spPr>
            <a:xfrm>
              <a:off x="1054481" y="4286"/>
              <a:ext cx="5186100" cy="912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26"/>
            <p:cNvSpPr/>
            <p:nvPr/>
          </p:nvSpPr>
          <p:spPr>
            <a:xfrm>
              <a:off x="0" y="1145500"/>
              <a:ext cx="6240600" cy="91290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26"/>
            <p:cNvSpPr/>
            <p:nvPr/>
          </p:nvSpPr>
          <p:spPr>
            <a:xfrm>
              <a:off x="276173" y="1350918"/>
              <a:ext cx="502200" cy="502200"/>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26"/>
            <p:cNvSpPr/>
            <p:nvPr/>
          </p:nvSpPr>
          <p:spPr>
            <a:xfrm>
              <a:off x="1054481" y="1145500"/>
              <a:ext cx="5186100" cy="912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26"/>
            <p:cNvSpPr txBox="1"/>
            <p:nvPr/>
          </p:nvSpPr>
          <p:spPr>
            <a:xfrm>
              <a:off x="1054481" y="1145500"/>
              <a:ext cx="5186100" cy="912900"/>
            </a:xfrm>
            <a:prstGeom prst="rect">
              <a:avLst/>
            </a:prstGeom>
            <a:noFill/>
            <a:ln>
              <a:noFill/>
            </a:ln>
          </p:spPr>
          <p:txBody>
            <a:bodyPr spcFirstLastPara="1" wrap="square" lIns="96600" tIns="96600" rIns="96600" bIns="96600" anchor="ctr" anchorCtr="0">
              <a:noAutofit/>
            </a:bodyPr>
            <a:lstStyle/>
            <a:p>
              <a:pPr marL="0" marR="0" lvl="0" indent="0" algn="l" rtl="0">
                <a:lnSpc>
                  <a:spcPct val="90000"/>
                </a:lnSpc>
                <a:spcBef>
                  <a:spcPts val="0"/>
                </a:spcBef>
                <a:spcAft>
                  <a:spcPts val="0"/>
                </a:spcAft>
                <a:buClr>
                  <a:srgbClr val="000000"/>
                </a:buClr>
                <a:buSzPts val="1900"/>
                <a:buFont typeface="Open Sans"/>
                <a:buNone/>
              </a:pPr>
              <a:r>
                <a:rPr lang="en" sz="2400" b="0" i="0" u="none" strike="noStrike" cap="none">
                  <a:solidFill>
                    <a:srgbClr val="000000"/>
                  </a:solidFill>
                  <a:latin typeface="Open Sans"/>
                  <a:ea typeface="Open Sans"/>
                  <a:cs typeface="Open Sans"/>
                  <a:sym typeface="Open Sans"/>
                </a:rPr>
                <a:t>Process</a:t>
              </a:r>
              <a:endParaRPr sz="2400" b="0" i="0" u="none" strike="noStrike" cap="none">
                <a:solidFill>
                  <a:srgbClr val="000000"/>
                </a:solidFill>
                <a:latin typeface="Arial"/>
                <a:ea typeface="Arial"/>
                <a:cs typeface="Arial"/>
                <a:sym typeface="Arial"/>
              </a:endParaRPr>
            </a:p>
          </p:txBody>
        </p:sp>
        <p:sp>
          <p:nvSpPr>
            <p:cNvPr id="146" name="Google Shape;146;p26"/>
            <p:cNvSpPr/>
            <p:nvPr/>
          </p:nvSpPr>
          <p:spPr>
            <a:xfrm>
              <a:off x="0" y="2286714"/>
              <a:ext cx="6240600" cy="91290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26"/>
            <p:cNvSpPr/>
            <p:nvPr/>
          </p:nvSpPr>
          <p:spPr>
            <a:xfrm>
              <a:off x="276173" y="2492132"/>
              <a:ext cx="502200" cy="502200"/>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26"/>
            <p:cNvSpPr/>
            <p:nvPr/>
          </p:nvSpPr>
          <p:spPr>
            <a:xfrm>
              <a:off x="1054481" y="2286714"/>
              <a:ext cx="5186100" cy="912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26"/>
            <p:cNvSpPr txBox="1"/>
            <p:nvPr/>
          </p:nvSpPr>
          <p:spPr>
            <a:xfrm>
              <a:off x="1054481" y="2286714"/>
              <a:ext cx="5186100" cy="912900"/>
            </a:xfrm>
            <a:prstGeom prst="rect">
              <a:avLst/>
            </a:prstGeom>
            <a:noFill/>
            <a:ln>
              <a:noFill/>
            </a:ln>
          </p:spPr>
          <p:txBody>
            <a:bodyPr spcFirstLastPara="1" wrap="square" lIns="96600" tIns="96600" rIns="96600" bIns="96600" anchor="ctr" anchorCtr="0">
              <a:noAutofit/>
            </a:bodyPr>
            <a:lstStyle/>
            <a:p>
              <a:pPr marL="0" marR="0" lvl="0" indent="0" algn="l" rtl="0">
                <a:lnSpc>
                  <a:spcPct val="90000"/>
                </a:lnSpc>
                <a:spcBef>
                  <a:spcPts val="0"/>
                </a:spcBef>
                <a:spcAft>
                  <a:spcPts val="0"/>
                </a:spcAft>
                <a:buClr>
                  <a:srgbClr val="000000"/>
                </a:buClr>
                <a:buSzPts val="1900"/>
                <a:buFont typeface="Open Sans"/>
                <a:buNone/>
              </a:pPr>
              <a:r>
                <a:rPr lang="en" sz="2400" b="0" i="0" u="none" strike="noStrike" cap="none">
                  <a:solidFill>
                    <a:srgbClr val="000000"/>
                  </a:solidFill>
                  <a:latin typeface="Open Sans"/>
                  <a:ea typeface="Open Sans"/>
                  <a:cs typeface="Open Sans"/>
                  <a:sym typeface="Open Sans"/>
                </a:rPr>
                <a:t>Capacity</a:t>
              </a:r>
              <a:endParaRPr sz="2400" b="0" i="0" u="none" strike="noStrike" cap="none">
                <a:solidFill>
                  <a:srgbClr val="000000"/>
                </a:solidFill>
                <a:latin typeface="Arial"/>
                <a:ea typeface="Arial"/>
                <a:cs typeface="Arial"/>
                <a:sym typeface="Arial"/>
              </a:endParaRPr>
            </a:p>
          </p:txBody>
        </p:sp>
        <p:sp>
          <p:nvSpPr>
            <p:cNvPr id="150" name="Google Shape;150;p26"/>
            <p:cNvSpPr/>
            <p:nvPr/>
          </p:nvSpPr>
          <p:spPr>
            <a:xfrm>
              <a:off x="0" y="3427928"/>
              <a:ext cx="6240600" cy="91290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26"/>
            <p:cNvSpPr/>
            <p:nvPr/>
          </p:nvSpPr>
          <p:spPr>
            <a:xfrm>
              <a:off x="276173" y="3633346"/>
              <a:ext cx="502200" cy="502200"/>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2" name="Google Shape;152;p26"/>
            <p:cNvSpPr/>
            <p:nvPr/>
          </p:nvSpPr>
          <p:spPr>
            <a:xfrm>
              <a:off x="1054481" y="3427928"/>
              <a:ext cx="5186100" cy="912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3" name="Google Shape;153;p26"/>
            <p:cNvSpPr txBox="1"/>
            <p:nvPr/>
          </p:nvSpPr>
          <p:spPr>
            <a:xfrm>
              <a:off x="1054481" y="3427928"/>
              <a:ext cx="5186100" cy="912900"/>
            </a:xfrm>
            <a:prstGeom prst="rect">
              <a:avLst/>
            </a:prstGeom>
            <a:noFill/>
            <a:ln>
              <a:noFill/>
            </a:ln>
          </p:spPr>
          <p:txBody>
            <a:bodyPr spcFirstLastPara="1" wrap="square" lIns="96600" tIns="96600" rIns="96600" bIns="96600" anchor="ctr" anchorCtr="0">
              <a:noAutofit/>
            </a:bodyPr>
            <a:lstStyle/>
            <a:p>
              <a:pPr marL="0" marR="0" lvl="0" indent="0" algn="l" rtl="0">
                <a:lnSpc>
                  <a:spcPct val="90000"/>
                </a:lnSpc>
                <a:spcBef>
                  <a:spcPts val="0"/>
                </a:spcBef>
                <a:spcAft>
                  <a:spcPts val="0"/>
                </a:spcAft>
                <a:buClr>
                  <a:srgbClr val="000000"/>
                </a:buClr>
                <a:buSzPts val="1900"/>
                <a:buFont typeface="Open Sans"/>
                <a:buNone/>
              </a:pPr>
              <a:r>
                <a:rPr lang="en" sz="2400" b="0" i="0" u="none" strike="noStrike" cap="none">
                  <a:solidFill>
                    <a:srgbClr val="000000"/>
                  </a:solidFill>
                  <a:latin typeface="Open Sans"/>
                  <a:ea typeface="Open Sans"/>
                  <a:cs typeface="Open Sans"/>
                  <a:sym typeface="Open Sans"/>
                </a:rPr>
                <a:t>Fidelity</a:t>
              </a:r>
              <a:endParaRPr sz="2400" b="0" i="0" u="none" strike="noStrike" cap="none">
                <a:solidFill>
                  <a:srgbClr val="000000"/>
                </a:solidFill>
                <a:latin typeface="Arial"/>
                <a:ea typeface="Arial"/>
                <a:cs typeface="Arial"/>
                <a:sym typeface="Arial"/>
              </a:endParaRPr>
            </a:p>
          </p:txBody>
        </p:sp>
        <p:sp>
          <p:nvSpPr>
            <p:cNvPr id="154" name="Google Shape;154;p26"/>
            <p:cNvSpPr/>
            <p:nvPr/>
          </p:nvSpPr>
          <p:spPr>
            <a:xfrm>
              <a:off x="0" y="4569142"/>
              <a:ext cx="6240600" cy="912900"/>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5" name="Google Shape;155;p26"/>
            <p:cNvSpPr/>
            <p:nvPr/>
          </p:nvSpPr>
          <p:spPr>
            <a:xfrm>
              <a:off x="276173" y="4774561"/>
              <a:ext cx="502200" cy="502200"/>
            </a:xfrm>
            <a:prstGeom prst="rect">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6" name="Google Shape;156;p26"/>
            <p:cNvSpPr/>
            <p:nvPr/>
          </p:nvSpPr>
          <p:spPr>
            <a:xfrm>
              <a:off x="1054481" y="4569142"/>
              <a:ext cx="5186100" cy="9129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26"/>
            <p:cNvSpPr txBox="1"/>
            <p:nvPr/>
          </p:nvSpPr>
          <p:spPr>
            <a:xfrm>
              <a:off x="1054481" y="4569142"/>
              <a:ext cx="5186100" cy="912900"/>
            </a:xfrm>
            <a:prstGeom prst="rect">
              <a:avLst/>
            </a:prstGeom>
            <a:noFill/>
            <a:ln>
              <a:noFill/>
            </a:ln>
          </p:spPr>
          <p:txBody>
            <a:bodyPr spcFirstLastPara="1" wrap="square" lIns="96600" tIns="96600" rIns="96600" bIns="96600" anchor="ctr" anchorCtr="0">
              <a:noAutofit/>
            </a:bodyPr>
            <a:lstStyle/>
            <a:p>
              <a:pPr marL="0" marR="0" lvl="0" indent="0" algn="l" rtl="0">
                <a:lnSpc>
                  <a:spcPct val="90000"/>
                </a:lnSpc>
                <a:spcBef>
                  <a:spcPts val="0"/>
                </a:spcBef>
                <a:spcAft>
                  <a:spcPts val="0"/>
                </a:spcAft>
                <a:buClr>
                  <a:srgbClr val="000000"/>
                </a:buClr>
                <a:buSzPts val="1900"/>
                <a:buFont typeface="Open Sans"/>
                <a:buNone/>
              </a:pPr>
              <a:r>
                <a:rPr lang="en" sz="2400" b="0" i="0" u="none" strike="noStrike" cap="none" dirty="0">
                  <a:solidFill>
                    <a:srgbClr val="000000"/>
                  </a:solidFill>
                  <a:latin typeface="Open Sans"/>
                  <a:ea typeface="Open Sans"/>
                  <a:cs typeface="Open Sans"/>
                  <a:sym typeface="Open Sans"/>
                </a:rPr>
                <a:t>Outcomes</a:t>
              </a:r>
              <a:endParaRPr sz="2400" b="0" i="0" u="none" strike="noStrike" cap="none" dirty="0">
                <a:solidFill>
                  <a:srgbClr val="000000"/>
                </a:solidFill>
                <a:latin typeface="Arial"/>
                <a:ea typeface="Arial"/>
                <a:cs typeface="Arial"/>
                <a:sym typeface="Arial"/>
              </a:endParaRPr>
            </a:p>
          </p:txBody>
        </p:sp>
        <p:sp>
          <p:nvSpPr>
            <p:cNvPr id="158" name="Google Shape;158;p26"/>
            <p:cNvSpPr txBox="1"/>
            <p:nvPr/>
          </p:nvSpPr>
          <p:spPr>
            <a:xfrm>
              <a:off x="1054481" y="4286"/>
              <a:ext cx="5186100" cy="912900"/>
            </a:xfrm>
            <a:prstGeom prst="rect">
              <a:avLst/>
            </a:prstGeom>
            <a:noFill/>
            <a:ln>
              <a:noFill/>
            </a:ln>
          </p:spPr>
          <p:txBody>
            <a:bodyPr spcFirstLastPara="1" wrap="square" lIns="96600" tIns="96600" rIns="96600" bIns="96600" anchor="ctr" anchorCtr="0">
              <a:noAutofit/>
            </a:bodyPr>
            <a:lstStyle/>
            <a:p>
              <a:pPr marL="0" marR="0" lvl="0" indent="0" algn="l" rtl="0">
                <a:lnSpc>
                  <a:spcPct val="90000"/>
                </a:lnSpc>
                <a:spcBef>
                  <a:spcPts val="0"/>
                </a:spcBef>
                <a:spcAft>
                  <a:spcPts val="0"/>
                </a:spcAft>
                <a:buClr>
                  <a:srgbClr val="000000"/>
                </a:buClr>
                <a:buSzPts val="1900"/>
                <a:buFont typeface="Open Sans"/>
                <a:buNone/>
              </a:pPr>
              <a:r>
                <a:rPr lang="en" sz="2400" b="0" i="0" u="none" strike="noStrike" cap="none" dirty="0">
                  <a:solidFill>
                    <a:srgbClr val="000000"/>
                  </a:solidFill>
                  <a:latin typeface="Open Sans"/>
                  <a:ea typeface="Open Sans"/>
                  <a:cs typeface="Open Sans"/>
                  <a:sym typeface="Open Sans"/>
                </a:rPr>
                <a:t>Reach</a:t>
              </a:r>
              <a:endParaRPr sz="2400" b="0" i="0" u="none" strike="noStrike" cap="none" dirty="0">
                <a:solidFill>
                  <a:srgbClr val="000000"/>
                </a:solidFill>
                <a:latin typeface="Arial"/>
                <a:ea typeface="Arial"/>
                <a:cs typeface="Arial"/>
                <a:sym typeface="Arial"/>
              </a:endParaRPr>
            </a:p>
          </p:txBody>
        </p:sp>
      </p:grpSp>
      <p:sp>
        <p:nvSpPr>
          <p:cNvPr id="159" name="Google Shape;159;p26" descr="Who is participating?"/>
          <p:cNvSpPr/>
          <p:nvPr/>
        </p:nvSpPr>
        <p:spPr>
          <a:xfrm>
            <a:off x="2523775" y="850300"/>
            <a:ext cx="6398100" cy="957600"/>
          </a:xfrm>
          <a:prstGeom prst="leftArrow">
            <a:avLst>
              <a:gd name="adj1" fmla="val 50000"/>
              <a:gd name="adj2" fmla="val 50000"/>
            </a:avLst>
          </a:prstGeom>
          <a:solidFill>
            <a:srgbClr val="003369">
              <a:alpha val="73330"/>
            </a:srgbClr>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FFFFFF"/>
                </a:solidFill>
                <a:latin typeface="Calibri"/>
                <a:ea typeface="Calibri"/>
                <a:cs typeface="Calibri"/>
                <a:sym typeface="Calibri"/>
              </a:rPr>
              <a:t>“Who is participating?”</a:t>
            </a:r>
            <a:endParaRPr sz="2400">
              <a:solidFill>
                <a:srgbClr val="FFFFFF"/>
              </a:solidFill>
              <a:latin typeface="Calibri"/>
              <a:ea typeface="Calibri"/>
              <a:cs typeface="Calibri"/>
              <a:sym typeface="Calibri"/>
            </a:endParaRPr>
          </a:p>
        </p:txBody>
      </p:sp>
      <p:sp>
        <p:nvSpPr>
          <p:cNvPr id="160" name="Google Shape;160;p26" descr="What is happening with the initiative?"/>
          <p:cNvSpPr/>
          <p:nvPr/>
        </p:nvSpPr>
        <p:spPr>
          <a:xfrm>
            <a:off x="2409575" y="1555750"/>
            <a:ext cx="6512100" cy="957600"/>
          </a:xfrm>
          <a:prstGeom prst="leftArrow">
            <a:avLst>
              <a:gd name="adj1" fmla="val 50000"/>
              <a:gd name="adj2" fmla="val 50000"/>
            </a:avLst>
          </a:prstGeom>
          <a:solidFill>
            <a:srgbClr val="003369">
              <a:alpha val="73330"/>
            </a:srgbClr>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FFFFFF"/>
                </a:solidFill>
                <a:latin typeface="Calibri"/>
                <a:ea typeface="Calibri"/>
                <a:cs typeface="Calibri"/>
                <a:sym typeface="Calibri"/>
              </a:rPr>
              <a:t>“What is happening with the initiative?”</a:t>
            </a:r>
            <a:endParaRPr sz="2400">
              <a:solidFill>
                <a:srgbClr val="FFFFFF"/>
              </a:solidFill>
              <a:latin typeface="Calibri"/>
              <a:ea typeface="Calibri"/>
              <a:cs typeface="Calibri"/>
              <a:sym typeface="Calibri"/>
            </a:endParaRPr>
          </a:p>
        </p:txBody>
      </p:sp>
      <p:sp>
        <p:nvSpPr>
          <p:cNvPr id="161" name="Google Shape;161;p26" descr="What is our ability to implement and sustain the initiative?"/>
          <p:cNvSpPr/>
          <p:nvPr/>
        </p:nvSpPr>
        <p:spPr>
          <a:xfrm>
            <a:off x="2523700" y="2265575"/>
            <a:ext cx="6398100" cy="1301100"/>
          </a:xfrm>
          <a:prstGeom prst="leftArrow">
            <a:avLst>
              <a:gd name="adj1" fmla="val 50000"/>
              <a:gd name="adj2" fmla="val 50000"/>
            </a:avLst>
          </a:prstGeom>
          <a:solidFill>
            <a:srgbClr val="003369">
              <a:alpha val="73330"/>
            </a:srgbClr>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FFFFFF"/>
                </a:solidFill>
                <a:latin typeface="Calibri"/>
                <a:ea typeface="Calibri"/>
                <a:cs typeface="Calibri"/>
                <a:sym typeface="Calibri"/>
              </a:rPr>
              <a:t>“What is our ability to implement and sustain the initiative?”</a:t>
            </a:r>
            <a:endParaRPr sz="2400">
              <a:solidFill>
                <a:srgbClr val="FFFFFF"/>
              </a:solidFill>
              <a:latin typeface="Calibri"/>
              <a:ea typeface="Calibri"/>
              <a:cs typeface="Calibri"/>
              <a:sym typeface="Calibri"/>
            </a:endParaRPr>
          </a:p>
        </p:txBody>
      </p:sp>
      <p:sp>
        <p:nvSpPr>
          <p:cNvPr id="162" name="Google Shape;162;p26" descr="Are the core features being implemented?"/>
          <p:cNvSpPr/>
          <p:nvPr/>
        </p:nvSpPr>
        <p:spPr>
          <a:xfrm>
            <a:off x="2523750" y="3212525"/>
            <a:ext cx="6398100" cy="957600"/>
          </a:xfrm>
          <a:prstGeom prst="leftArrow">
            <a:avLst>
              <a:gd name="adj1" fmla="val 50000"/>
              <a:gd name="adj2" fmla="val 50000"/>
            </a:avLst>
          </a:prstGeom>
          <a:solidFill>
            <a:srgbClr val="003369">
              <a:alpha val="73330"/>
            </a:srgbClr>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FFFFFF"/>
                </a:solidFill>
                <a:latin typeface="Calibri"/>
                <a:ea typeface="Calibri"/>
                <a:cs typeface="Calibri"/>
                <a:sym typeface="Calibri"/>
              </a:rPr>
              <a:t>“Are the core features being implemented?”</a:t>
            </a:r>
            <a:endParaRPr sz="2400">
              <a:solidFill>
                <a:srgbClr val="FFFFFF"/>
              </a:solidFill>
              <a:latin typeface="Calibri"/>
              <a:ea typeface="Calibri"/>
              <a:cs typeface="Calibri"/>
              <a:sym typeface="Calibri"/>
            </a:endParaRPr>
          </a:p>
        </p:txBody>
      </p:sp>
      <p:sp>
        <p:nvSpPr>
          <p:cNvPr id="163" name="Google Shape;163;p26" descr="Is the initiative achieving valued outcomes and worth sustaining?"/>
          <p:cNvSpPr/>
          <p:nvPr/>
        </p:nvSpPr>
        <p:spPr>
          <a:xfrm>
            <a:off x="2409475" y="3690050"/>
            <a:ext cx="6512100" cy="1389900"/>
          </a:xfrm>
          <a:prstGeom prst="leftArrow">
            <a:avLst>
              <a:gd name="adj1" fmla="val 50000"/>
              <a:gd name="adj2" fmla="val 50000"/>
            </a:avLst>
          </a:prstGeom>
          <a:solidFill>
            <a:srgbClr val="003369">
              <a:alpha val="73330"/>
            </a:srgbClr>
          </a:solidFill>
          <a:ln w="9525" cap="flat" cmpd="sng">
            <a:solidFill>
              <a:srgbClr val="EFEFEF"/>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FFFFFF"/>
                </a:solidFill>
                <a:latin typeface="Calibri"/>
                <a:ea typeface="Calibri"/>
                <a:cs typeface="Calibri"/>
                <a:sym typeface="Calibri"/>
              </a:rPr>
              <a:t>“Is the initiative achieving valued outcomes and worth sustaining?”</a:t>
            </a:r>
            <a:endParaRPr sz="2400">
              <a:solidFill>
                <a:srgbClr val="FFFFFF"/>
              </a:solidFill>
              <a:latin typeface="Calibri"/>
              <a:ea typeface="Calibri"/>
              <a:cs typeface="Calibri"/>
              <a:sym typeface="Calibri"/>
            </a:endParaRPr>
          </a:p>
        </p:txBody>
      </p:sp>
      <p:sp>
        <p:nvSpPr>
          <p:cNvPr id="164" name="Google Shape;164;p26"/>
          <p:cNvSpPr txBox="1"/>
          <p:nvPr/>
        </p:nvSpPr>
        <p:spPr>
          <a:xfrm>
            <a:off x="165900" y="4717600"/>
            <a:ext cx="8925600" cy="4311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 sz="1600"/>
              <a:t>(Center on Positive Behavioral Interventions and Supports, 2020)</a:t>
            </a:r>
            <a:endParaRPr sz="16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59"/>
                                        </p:tgtEl>
                                        <p:attrNameLst>
                                          <p:attrName>style.visibility</p:attrName>
                                        </p:attrNameLst>
                                      </p:cBhvr>
                                      <p:to>
                                        <p:strVal val="visible"/>
                                      </p:to>
                                    </p:set>
                                    <p:anim calcmode="lin" valueType="num">
                                      <p:cBhvr additive="base">
                                        <p:cTn id="7" dur="1000"/>
                                        <p:tgtEl>
                                          <p:spTgt spid="159"/>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160"/>
                                        </p:tgtEl>
                                        <p:attrNameLst>
                                          <p:attrName>style.visibility</p:attrName>
                                        </p:attrNameLst>
                                      </p:cBhvr>
                                      <p:to>
                                        <p:strVal val="visible"/>
                                      </p:to>
                                    </p:set>
                                    <p:anim calcmode="lin" valueType="num">
                                      <p:cBhvr additive="base">
                                        <p:cTn id="12" dur="1000"/>
                                        <p:tgtEl>
                                          <p:spTgt spid="160"/>
                                        </p:tgtEl>
                                        <p:attrNameLst>
                                          <p:attrName>ppt_x</p:attrName>
                                        </p:attrNameLst>
                                      </p:cBhvr>
                                      <p:tavLst>
                                        <p:tav tm="0">
                                          <p:val>
                                            <p:strVal val="#ppt_x+1"/>
                                          </p:val>
                                        </p:tav>
                                        <p:tav tm="100000">
                                          <p:val>
                                            <p:strVal val="#ppt_x"/>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61"/>
                                        </p:tgtEl>
                                        <p:attrNameLst>
                                          <p:attrName>style.visibility</p:attrName>
                                        </p:attrNameLst>
                                      </p:cBhvr>
                                      <p:to>
                                        <p:strVal val="visible"/>
                                      </p:to>
                                    </p:set>
                                    <p:anim calcmode="lin" valueType="num">
                                      <p:cBhvr additive="base">
                                        <p:cTn id="17" dur="1000"/>
                                        <p:tgtEl>
                                          <p:spTgt spid="161"/>
                                        </p:tgtEl>
                                        <p:attrNameLst>
                                          <p:attrName>ppt_x</p:attrName>
                                        </p:attrNameLst>
                                      </p:cBhvr>
                                      <p:tavLst>
                                        <p:tav tm="0">
                                          <p:val>
                                            <p:strVal val="#ppt_x+1"/>
                                          </p:val>
                                        </p:tav>
                                        <p:tav tm="100000">
                                          <p:val>
                                            <p:strVal val="#ppt_x"/>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nodeType="clickEffect">
                                  <p:stCondLst>
                                    <p:cond delay="0"/>
                                  </p:stCondLst>
                                  <p:childTnLst>
                                    <p:set>
                                      <p:cBhvr>
                                        <p:cTn id="21" dur="1" fill="hold">
                                          <p:stCondLst>
                                            <p:cond delay="0"/>
                                          </p:stCondLst>
                                        </p:cTn>
                                        <p:tgtEl>
                                          <p:spTgt spid="162"/>
                                        </p:tgtEl>
                                        <p:attrNameLst>
                                          <p:attrName>style.visibility</p:attrName>
                                        </p:attrNameLst>
                                      </p:cBhvr>
                                      <p:to>
                                        <p:strVal val="visible"/>
                                      </p:to>
                                    </p:set>
                                    <p:anim calcmode="lin" valueType="num">
                                      <p:cBhvr additive="base">
                                        <p:cTn id="22" dur="1000"/>
                                        <p:tgtEl>
                                          <p:spTgt spid="162"/>
                                        </p:tgtEl>
                                        <p:attrNameLst>
                                          <p:attrName>ppt_x</p:attrName>
                                        </p:attrNameLst>
                                      </p:cBhvr>
                                      <p:tavLst>
                                        <p:tav tm="0">
                                          <p:val>
                                            <p:strVal val="#ppt_x+1"/>
                                          </p:val>
                                        </p:tav>
                                        <p:tav tm="100000">
                                          <p:val>
                                            <p:strVal val="#ppt_x"/>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163"/>
                                        </p:tgtEl>
                                        <p:attrNameLst>
                                          <p:attrName>style.visibility</p:attrName>
                                        </p:attrNameLst>
                                      </p:cBhvr>
                                      <p:to>
                                        <p:strVal val="visible"/>
                                      </p:to>
                                    </p:set>
                                    <p:anim calcmode="lin" valueType="num">
                                      <p:cBhvr additive="base">
                                        <p:cTn id="27" dur="1000"/>
                                        <p:tgtEl>
                                          <p:spTgt spid="163"/>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7"/>
          <p:cNvSpPr txBox="1">
            <a:spLocks noGrp="1"/>
          </p:cNvSpPr>
          <p:nvPr>
            <p:ph type="body" idx="1"/>
          </p:nvPr>
        </p:nvSpPr>
        <p:spPr>
          <a:xfrm>
            <a:off x="59800" y="1123950"/>
            <a:ext cx="5876100" cy="3831300"/>
          </a:xfrm>
          <a:prstGeom prst="rect">
            <a:avLst/>
          </a:prstGeom>
        </p:spPr>
        <p:txBody>
          <a:bodyPr spcFirstLastPara="1" wrap="square" lIns="91425" tIns="45700" rIns="91425" bIns="45700" anchor="t" anchorCtr="0">
            <a:noAutofit/>
          </a:bodyPr>
          <a:lstStyle/>
          <a:p>
            <a:pPr marL="0" lvl="0" indent="0" algn="l" rtl="0">
              <a:lnSpc>
                <a:spcPct val="95000"/>
              </a:lnSpc>
              <a:spcBef>
                <a:spcPts val="1000"/>
              </a:spcBef>
              <a:spcAft>
                <a:spcPts val="0"/>
              </a:spcAft>
              <a:buSzPts val="275"/>
              <a:buNone/>
            </a:pPr>
            <a:r>
              <a:rPr lang="en" sz="2400"/>
              <a:t>Improvement cycles include using data from evaluation and monitoring to improve and refine implementation</a:t>
            </a:r>
            <a:endParaRPr sz="2400"/>
          </a:p>
          <a:p>
            <a:pPr marL="0" lvl="0" indent="0" algn="l" rtl="0">
              <a:lnSpc>
                <a:spcPct val="95000"/>
              </a:lnSpc>
              <a:spcBef>
                <a:spcPts val="1000"/>
              </a:spcBef>
              <a:spcAft>
                <a:spcPts val="0"/>
              </a:spcAft>
              <a:buNone/>
            </a:pPr>
            <a:r>
              <a:rPr lang="en" sz="2400" b="1">
                <a:solidFill>
                  <a:srgbClr val="003369"/>
                </a:solidFill>
              </a:rPr>
              <a:t>PDSA (Plan, Do, Study, Act)</a:t>
            </a:r>
            <a:r>
              <a:rPr lang="en" sz="2400"/>
              <a:t> is an example.</a:t>
            </a:r>
            <a:endParaRPr sz="2400"/>
          </a:p>
          <a:p>
            <a:pPr marL="0" lvl="0" indent="0" algn="l" rtl="0">
              <a:lnSpc>
                <a:spcPct val="95000"/>
              </a:lnSpc>
              <a:spcBef>
                <a:spcPts val="1000"/>
              </a:spcBef>
              <a:spcAft>
                <a:spcPts val="0"/>
              </a:spcAft>
              <a:buNone/>
            </a:pPr>
            <a:r>
              <a:rPr lang="en" sz="2400"/>
              <a:t>Data are used to help: </a:t>
            </a:r>
            <a:endParaRPr sz="2400"/>
          </a:p>
          <a:p>
            <a:pPr marL="457200" lvl="0" indent="-381000" algn="l" rtl="0">
              <a:lnSpc>
                <a:spcPct val="95000"/>
              </a:lnSpc>
              <a:spcBef>
                <a:spcPts val="1000"/>
              </a:spcBef>
              <a:spcAft>
                <a:spcPts val="0"/>
              </a:spcAft>
              <a:buSzPts val="2400"/>
              <a:buChar char="•"/>
            </a:pPr>
            <a:r>
              <a:rPr lang="en" sz="2400"/>
              <a:t>Choose program/practices,</a:t>
            </a:r>
            <a:endParaRPr sz="2400"/>
          </a:p>
          <a:p>
            <a:pPr marL="457200" lvl="0" indent="-381000" algn="l" rtl="0">
              <a:lnSpc>
                <a:spcPct val="95000"/>
              </a:lnSpc>
              <a:spcBef>
                <a:spcPts val="0"/>
              </a:spcBef>
              <a:spcAft>
                <a:spcPts val="0"/>
              </a:spcAft>
              <a:buSzPts val="2400"/>
              <a:buChar char="•"/>
            </a:pPr>
            <a:r>
              <a:rPr lang="en" sz="2400"/>
              <a:t>Analyze to assess impact, </a:t>
            </a:r>
            <a:endParaRPr sz="2400"/>
          </a:p>
          <a:p>
            <a:pPr marL="457200" lvl="0" indent="-381000" algn="l" rtl="0">
              <a:lnSpc>
                <a:spcPct val="95000"/>
              </a:lnSpc>
              <a:spcBef>
                <a:spcPts val="0"/>
              </a:spcBef>
              <a:spcAft>
                <a:spcPts val="0"/>
              </a:spcAft>
              <a:buSzPts val="2400"/>
              <a:buChar char="•"/>
            </a:pPr>
            <a:r>
              <a:rPr lang="en" sz="2400"/>
              <a:t>Use to refine implementation, and </a:t>
            </a:r>
            <a:endParaRPr sz="2400"/>
          </a:p>
          <a:p>
            <a:pPr marL="457200" lvl="0" indent="-381000" algn="l" rtl="0">
              <a:lnSpc>
                <a:spcPct val="95000"/>
              </a:lnSpc>
              <a:spcBef>
                <a:spcPts val="0"/>
              </a:spcBef>
              <a:spcAft>
                <a:spcPts val="0"/>
              </a:spcAft>
              <a:buSzPts val="2400"/>
              <a:buChar char="•"/>
            </a:pPr>
            <a:r>
              <a:rPr lang="en" sz="2400"/>
              <a:t>Inform systems needed to support implementation</a:t>
            </a:r>
            <a:endParaRPr sz="2400"/>
          </a:p>
          <a:p>
            <a:pPr marL="0" lvl="0" indent="0" algn="l" rtl="0">
              <a:lnSpc>
                <a:spcPct val="70000"/>
              </a:lnSpc>
              <a:spcBef>
                <a:spcPts val="1000"/>
              </a:spcBef>
              <a:spcAft>
                <a:spcPts val="0"/>
              </a:spcAft>
              <a:buSzPts val="275"/>
              <a:buNone/>
            </a:pPr>
            <a:endParaRPr sz="500"/>
          </a:p>
        </p:txBody>
      </p:sp>
      <p:sp>
        <p:nvSpPr>
          <p:cNvPr id="170" name="Google Shape;170;p27"/>
          <p:cNvSpPr txBox="1">
            <a:spLocks noGrp="1"/>
          </p:cNvSpPr>
          <p:nvPr>
            <p:ph type="title"/>
          </p:nvPr>
        </p:nvSpPr>
        <p:spPr>
          <a:xfrm>
            <a:off x="2743200" y="192600"/>
            <a:ext cx="59514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t>Improvement Cycles</a:t>
            </a:r>
            <a:endParaRPr/>
          </a:p>
        </p:txBody>
      </p:sp>
      <p:pic>
        <p:nvPicPr>
          <p:cNvPr id="171" name="Google Shape;171;p27" descr="An image depicting the improvement cycle of Plan, Do, Study, and Act. It is a circular cycle where plan flows to do to study to act back to plan, beginning the cycle again."/>
          <p:cNvPicPr preferRelativeResize="0"/>
          <p:nvPr/>
        </p:nvPicPr>
        <p:blipFill rotWithShape="1">
          <a:blip r:embed="rId3">
            <a:alphaModFix/>
          </a:blip>
          <a:srcRect l="5262" r="3221"/>
          <a:stretch/>
        </p:blipFill>
        <p:spPr>
          <a:xfrm>
            <a:off x="5935950" y="1200150"/>
            <a:ext cx="3125001" cy="39287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8"/>
          <p:cNvSpPr txBox="1">
            <a:spLocks noGrp="1"/>
          </p:cNvSpPr>
          <p:nvPr>
            <p:ph type="title"/>
          </p:nvPr>
        </p:nvSpPr>
        <p:spPr>
          <a:xfrm>
            <a:off x="457200" y="187880"/>
            <a:ext cx="8229600" cy="9942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a:t>Reach</a:t>
            </a:r>
            <a:endParaRPr/>
          </a:p>
        </p:txBody>
      </p:sp>
      <p:sp>
        <p:nvSpPr>
          <p:cNvPr id="177" name="Google Shape;177;p28"/>
          <p:cNvSpPr txBox="1">
            <a:spLocks noGrp="1"/>
          </p:cNvSpPr>
          <p:nvPr>
            <p:ph type="body" idx="1"/>
          </p:nvPr>
        </p:nvSpPr>
        <p:spPr>
          <a:xfrm>
            <a:off x="912813" y="1249925"/>
            <a:ext cx="3582900" cy="493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1100"/>
              <a:buFont typeface="Arial"/>
              <a:buNone/>
            </a:pPr>
            <a:r>
              <a:rPr lang="en" sz="2800"/>
              <a:t>Common Questions </a:t>
            </a:r>
            <a:endParaRPr sz="2800"/>
          </a:p>
        </p:txBody>
      </p:sp>
      <p:sp>
        <p:nvSpPr>
          <p:cNvPr id="178" name="Google Shape;178;p28"/>
          <p:cNvSpPr txBox="1">
            <a:spLocks noGrp="1"/>
          </p:cNvSpPr>
          <p:nvPr>
            <p:ph type="body" idx="3"/>
          </p:nvPr>
        </p:nvSpPr>
        <p:spPr>
          <a:xfrm>
            <a:off x="5105400" y="1255125"/>
            <a:ext cx="3581400" cy="480000"/>
          </a:xfrm>
          <a:prstGeom prst="rect">
            <a:avLst/>
          </a:prstGeom>
        </p:spPr>
        <p:txBody>
          <a:bodyPr spcFirstLastPara="1" wrap="square" lIns="91425" tIns="45700" rIns="91425" bIns="45700" anchor="b" anchorCtr="0">
            <a:normAutofit/>
          </a:bodyPr>
          <a:lstStyle/>
          <a:p>
            <a:pPr marL="0" lvl="0" indent="0" algn="l" rtl="0">
              <a:spcBef>
                <a:spcPts val="0"/>
              </a:spcBef>
              <a:spcAft>
                <a:spcPts val="200"/>
              </a:spcAft>
              <a:buClr>
                <a:schemeClr val="dk1"/>
              </a:buClr>
              <a:buSzPts val="1100"/>
              <a:buFont typeface="Arial"/>
              <a:buNone/>
            </a:pPr>
            <a:r>
              <a:rPr lang="en" sz="2800"/>
              <a:t>Sample Measures</a:t>
            </a:r>
            <a:endParaRPr/>
          </a:p>
        </p:txBody>
      </p:sp>
      <p:sp>
        <p:nvSpPr>
          <p:cNvPr id="179" name="Google Shape;179;p28"/>
          <p:cNvSpPr txBox="1">
            <a:spLocks noGrp="1"/>
          </p:cNvSpPr>
          <p:nvPr>
            <p:ph type="body" idx="2"/>
          </p:nvPr>
        </p:nvSpPr>
        <p:spPr>
          <a:xfrm>
            <a:off x="289100" y="1838750"/>
            <a:ext cx="4283100" cy="3165000"/>
          </a:xfrm>
          <a:prstGeom prst="rect">
            <a:avLst/>
          </a:prstGeom>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SzPts val="2400"/>
              <a:buChar char="●"/>
            </a:pPr>
            <a:r>
              <a:rPr lang="en"/>
              <a:t>How many students, schools, divisions, and/or community organizations are involved?</a:t>
            </a:r>
            <a:endParaRPr/>
          </a:p>
          <a:p>
            <a:pPr marL="457200" lvl="0" indent="-381000" algn="l" rtl="0">
              <a:lnSpc>
                <a:spcPct val="100000"/>
              </a:lnSpc>
              <a:spcBef>
                <a:spcPts val="1000"/>
              </a:spcBef>
              <a:spcAft>
                <a:spcPts val="1000"/>
              </a:spcAft>
              <a:buSzPts val="2400"/>
              <a:buChar char="●"/>
            </a:pPr>
            <a:r>
              <a:rPr lang="en"/>
              <a:t>To what extent has implementation scaled across the school, division, region, and/or state?</a:t>
            </a:r>
            <a:endParaRPr/>
          </a:p>
        </p:txBody>
      </p:sp>
      <p:sp>
        <p:nvSpPr>
          <p:cNvPr id="180" name="Google Shape;180;p28"/>
          <p:cNvSpPr txBox="1">
            <a:spLocks noGrp="1"/>
          </p:cNvSpPr>
          <p:nvPr>
            <p:ph type="body" idx="4"/>
          </p:nvPr>
        </p:nvSpPr>
        <p:spPr>
          <a:xfrm>
            <a:off x="4724400" y="1838725"/>
            <a:ext cx="3962400" cy="2755800"/>
          </a:xfrm>
          <a:prstGeom prst="rect">
            <a:avLst/>
          </a:prstGeom>
        </p:spPr>
        <p:txBody>
          <a:bodyPr spcFirstLastPara="1" wrap="square" lIns="91425" tIns="45700" rIns="91425" bIns="45700" anchor="t" anchorCtr="0">
            <a:noAutofit/>
          </a:bodyPr>
          <a:lstStyle/>
          <a:p>
            <a:pPr marL="457200" lvl="0" indent="-381793" algn="l" rtl="0">
              <a:lnSpc>
                <a:spcPct val="70000"/>
              </a:lnSpc>
              <a:spcBef>
                <a:spcPts val="1000"/>
              </a:spcBef>
              <a:spcAft>
                <a:spcPts val="0"/>
              </a:spcAft>
              <a:buSzPts val="2413"/>
              <a:buChar char="➔"/>
            </a:pPr>
            <a:r>
              <a:rPr lang="en" sz="2412"/>
              <a:t>Counts of </a:t>
            </a:r>
            <a:endParaRPr sz="2412"/>
          </a:p>
          <a:p>
            <a:pPr marL="914400" lvl="1" indent="-381793" algn="l" rtl="0">
              <a:lnSpc>
                <a:spcPct val="70000"/>
              </a:lnSpc>
              <a:spcBef>
                <a:spcPts val="1000"/>
              </a:spcBef>
              <a:spcAft>
                <a:spcPts val="0"/>
              </a:spcAft>
              <a:buSzPts val="2413"/>
              <a:buChar char="◆"/>
            </a:pPr>
            <a:r>
              <a:rPr lang="en" sz="2412"/>
              <a:t>Students</a:t>
            </a:r>
            <a:endParaRPr sz="2412"/>
          </a:p>
          <a:p>
            <a:pPr marL="914400" lvl="1" indent="-381793" algn="l" rtl="0">
              <a:lnSpc>
                <a:spcPct val="70000"/>
              </a:lnSpc>
              <a:spcBef>
                <a:spcPts val="800"/>
              </a:spcBef>
              <a:spcAft>
                <a:spcPts val="0"/>
              </a:spcAft>
              <a:buSzPts val="2413"/>
              <a:buChar char="◆"/>
            </a:pPr>
            <a:r>
              <a:rPr lang="en" sz="2412"/>
              <a:t>Schools</a:t>
            </a:r>
            <a:endParaRPr sz="2412"/>
          </a:p>
          <a:p>
            <a:pPr marL="914400" lvl="1" indent="-381793" algn="l" rtl="0">
              <a:lnSpc>
                <a:spcPct val="70000"/>
              </a:lnSpc>
              <a:spcBef>
                <a:spcPts val="800"/>
              </a:spcBef>
              <a:spcAft>
                <a:spcPts val="0"/>
              </a:spcAft>
              <a:buSzPts val="2413"/>
              <a:buChar char="◆"/>
            </a:pPr>
            <a:r>
              <a:rPr lang="en" sz="2412"/>
              <a:t>PD participants</a:t>
            </a:r>
            <a:endParaRPr sz="2412"/>
          </a:p>
          <a:p>
            <a:pPr marL="914400" lvl="1" indent="-381793" algn="l" rtl="0">
              <a:lnSpc>
                <a:spcPct val="70000"/>
              </a:lnSpc>
              <a:spcBef>
                <a:spcPts val="800"/>
              </a:spcBef>
              <a:spcAft>
                <a:spcPts val="0"/>
              </a:spcAft>
              <a:buSzPts val="2413"/>
              <a:buChar char="◆"/>
            </a:pPr>
            <a:r>
              <a:rPr lang="en" sz="2412"/>
              <a:t>Implementers (e.g. teachers, school counselors)</a:t>
            </a:r>
            <a:endParaRPr sz="2412"/>
          </a:p>
          <a:p>
            <a:pPr marL="914400" lvl="1" indent="-381793" algn="l" rtl="0">
              <a:lnSpc>
                <a:spcPct val="70000"/>
              </a:lnSpc>
              <a:spcBef>
                <a:spcPts val="800"/>
              </a:spcBef>
              <a:spcAft>
                <a:spcPts val="800"/>
              </a:spcAft>
              <a:buSzPts val="2413"/>
              <a:buChar char="◆"/>
            </a:pPr>
            <a:r>
              <a:rPr lang="en" sz="2412"/>
              <a:t>Partnering organizations</a:t>
            </a:r>
            <a:endParaRPr sz="2412"/>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9"/>
          <p:cNvSpPr txBox="1">
            <a:spLocks noGrp="1"/>
          </p:cNvSpPr>
          <p:nvPr>
            <p:ph type="title"/>
          </p:nvPr>
        </p:nvSpPr>
        <p:spPr>
          <a:xfrm>
            <a:off x="924375" y="128600"/>
            <a:ext cx="2551200" cy="10974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SzPts val="990"/>
              <a:buNone/>
            </a:pPr>
            <a:r>
              <a:rPr lang="en" sz="2540"/>
              <a:t>Reach </a:t>
            </a:r>
            <a:r>
              <a:rPr lang="en" sz="2540" i="1"/>
              <a:t>Example</a:t>
            </a:r>
            <a:r>
              <a:rPr lang="en" sz="2540"/>
              <a:t>:</a:t>
            </a:r>
            <a:endParaRPr sz="2540"/>
          </a:p>
          <a:p>
            <a:pPr marL="0" lvl="0" indent="0" algn="l" rtl="0">
              <a:spcBef>
                <a:spcPts val="0"/>
              </a:spcBef>
              <a:spcAft>
                <a:spcPts val="0"/>
              </a:spcAft>
              <a:buSzPts val="990"/>
              <a:buNone/>
            </a:pPr>
            <a:r>
              <a:rPr lang="en" sz="2540" b="0"/>
              <a:t>Tier 1 Support</a:t>
            </a:r>
            <a:endParaRPr sz="2540" b="0"/>
          </a:p>
          <a:p>
            <a:pPr marL="0" lvl="0" indent="0" algn="l" rtl="0">
              <a:spcBef>
                <a:spcPts val="0"/>
              </a:spcBef>
              <a:spcAft>
                <a:spcPts val="0"/>
              </a:spcAft>
              <a:buSzPts val="990"/>
              <a:buNone/>
            </a:pPr>
            <a:r>
              <a:rPr lang="en" sz="2540" b="0"/>
              <a:t>(Second Step)</a:t>
            </a:r>
            <a:endParaRPr sz="2540" b="0"/>
          </a:p>
        </p:txBody>
      </p:sp>
      <p:sp>
        <p:nvSpPr>
          <p:cNvPr id="186" name="Google Shape;186;p29"/>
          <p:cNvSpPr txBox="1">
            <a:spLocks noGrp="1"/>
          </p:cNvSpPr>
          <p:nvPr>
            <p:ph type="body" idx="1"/>
          </p:nvPr>
        </p:nvSpPr>
        <p:spPr>
          <a:xfrm>
            <a:off x="3475575" y="128600"/>
            <a:ext cx="5393100" cy="5014800"/>
          </a:xfrm>
          <a:prstGeom prst="rect">
            <a:avLst/>
          </a:prstGeom>
        </p:spPr>
        <p:txBody>
          <a:bodyPr spcFirstLastPara="1" wrap="square" lIns="91425" tIns="45700" rIns="91425" bIns="45700" anchor="t" anchorCtr="0">
            <a:normAutofit/>
          </a:bodyPr>
          <a:lstStyle/>
          <a:p>
            <a:pPr marL="0" lvl="0" indent="0" algn="l" rtl="0">
              <a:lnSpc>
                <a:spcPct val="100000"/>
              </a:lnSpc>
              <a:spcBef>
                <a:spcPts val="1000"/>
              </a:spcBef>
              <a:spcAft>
                <a:spcPts val="0"/>
              </a:spcAft>
              <a:buNone/>
            </a:pPr>
            <a:r>
              <a:rPr lang="en" sz="2400" u="sng"/>
              <a:t>Questions:</a:t>
            </a:r>
            <a:endParaRPr sz="2400" u="sng"/>
          </a:p>
          <a:p>
            <a:pPr marL="0" lvl="0" indent="0" algn="l" rtl="0">
              <a:lnSpc>
                <a:spcPct val="100000"/>
              </a:lnSpc>
              <a:spcBef>
                <a:spcPts val="0"/>
              </a:spcBef>
              <a:spcAft>
                <a:spcPts val="0"/>
              </a:spcAft>
              <a:buNone/>
            </a:pPr>
            <a:r>
              <a:rPr lang="en" sz="2400"/>
              <a:t>How many (and which) schools are implementing Second Step as a Tier 1 support? </a:t>
            </a:r>
            <a:endParaRPr sz="2400"/>
          </a:p>
          <a:p>
            <a:pPr marL="0" lvl="0" indent="0" algn="l" rtl="0">
              <a:lnSpc>
                <a:spcPct val="100000"/>
              </a:lnSpc>
              <a:spcBef>
                <a:spcPts val="1000"/>
              </a:spcBef>
              <a:spcAft>
                <a:spcPts val="0"/>
              </a:spcAft>
              <a:buNone/>
            </a:pPr>
            <a:r>
              <a:rPr lang="en" sz="2400"/>
              <a:t>What student grade levels are receiving this support?</a:t>
            </a:r>
            <a:endParaRPr sz="2400"/>
          </a:p>
          <a:p>
            <a:pPr marL="0" lvl="0" indent="0" algn="l" rtl="0">
              <a:lnSpc>
                <a:spcPct val="100000"/>
              </a:lnSpc>
              <a:spcBef>
                <a:spcPts val="1000"/>
              </a:spcBef>
              <a:spcAft>
                <a:spcPts val="0"/>
              </a:spcAft>
              <a:buNone/>
            </a:pPr>
            <a:r>
              <a:rPr lang="en" sz="2400"/>
              <a:t>How many (and which) school staff are participating at each school?</a:t>
            </a:r>
            <a:endParaRPr sz="2400"/>
          </a:p>
          <a:p>
            <a:pPr marL="0" lvl="0" indent="0" algn="l" rtl="0">
              <a:lnSpc>
                <a:spcPct val="100000"/>
              </a:lnSpc>
              <a:spcBef>
                <a:spcPts val="1000"/>
              </a:spcBef>
              <a:spcAft>
                <a:spcPts val="0"/>
              </a:spcAft>
              <a:buNone/>
            </a:pPr>
            <a:r>
              <a:rPr lang="en" sz="2400" u="sng"/>
              <a:t>Measures:</a:t>
            </a:r>
            <a:endParaRPr sz="2400" u="sng"/>
          </a:p>
          <a:p>
            <a:pPr marL="0" lvl="0" indent="0" algn="l" rtl="0">
              <a:lnSpc>
                <a:spcPct val="100000"/>
              </a:lnSpc>
              <a:spcBef>
                <a:spcPts val="1000"/>
              </a:spcBef>
              <a:spcAft>
                <a:spcPts val="0"/>
              </a:spcAft>
              <a:buNone/>
            </a:pPr>
            <a:r>
              <a:rPr lang="en" sz="2400"/>
              <a:t>Implementation logs/notes</a:t>
            </a:r>
            <a:endParaRPr sz="2400"/>
          </a:p>
          <a:p>
            <a:pPr marL="0" lvl="0" indent="0" algn="l" rtl="0">
              <a:lnSpc>
                <a:spcPct val="100000"/>
              </a:lnSpc>
              <a:spcBef>
                <a:spcPts val="1000"/>
              </a:spcBef>
              <a:spcAft>
                <a:spcPts val="0"/>
              </a:spcAft>
              <a:buNone/>
            </a:pPr>
            <a:r>
              <a:rPr lang="en" sz="2400"/>
              <a:t>PD participant lists</a:t>
            </a:r>
            <a:endParaRPr sz="2400"/>
          </a:p>
        </p:txBody>
      </p:sp>
      <p:sp>
        <p:nvSpPr>
          <p:cNvPr id="187" name="Google Shape;187;p29"/>
          <p:cNvSpPr txBox="1"/>
          <p:nvPr/>
        </p:nvSpPr>
        <p:spPr>
          <a:xfrm>
            <a:off x="239225" y="1379125"/>
            <a:ext cx="3030300" cy="3455400"/>
          </a:xfrm>
          <a:prstGeom prst="rect">
            <a:avLst/>
          </a:prstGeom>
          <a:solidFill>
            <a:srgbClr val="CFE2F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chemeClr val="dk1"/>
                </a:solidFill>
                <a:latin typeface="Calibri"/>
                <a:ea typeface="Calibri"/>
                <a:cs typeface="Calibri"/>
                <a:sym typeface="Calibri"/>
              </a:rPr>
              <a:t>A school division has decided to pilot the Second Step Curriculum with all teachers at 2 of their 5 middle schools. School Counselors and the School Psychologist will lead this initiative.</a:t>
            </a:r>
            <a:endParaRPr sz="24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6">
                                            <p:txEl>
                                              <p:pRg st="0" end="0"/>
                                            </p:txEl>
                                          </p:spTgt>
                                        </p:tgtEl>
                                        <p:attrNameLst>
                                          <p:attrName>style.visibility</p:attrName>
                                        </p:attrNameLst>
                                      </p:cBhvr>
                                      <p:to>
                                        <p:strVal val="visible"/>
                                      </p:to>
                                    </p:set>
                                    <p:animEffect transition="in" filter="fade">
                                      <p:cBhvr>
                                        <p:cTn id="7" dur="1000"/>
                                        <p:tgtEl>
                                          <p:spTgt spid="1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6">
                                            <p:txEl>
                                              <p:pRg st="1" end="1"/>
                                            </p:txEl>
                                          </p:spTgt>
                                        </p:tgtEl>
                                        <p:attrNameLst>
                                          <p:attrName>style.visibility</p:attrName>
                                        </p:attrNameLst>
                                      </p:cBhvr>
                                      <p:to>
                                        <p:strVal val="visible"/>
                                      </p:to>
                                    </p:set>
                                    <p:animEffect transition="in" filter="fade">
                                      <p:cBhvr>
                                        <p:cTn id="12" dur="1000"/>
                                        <p:tgtEl>
                                          <p:spTgt spid="18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6">
                                            <p:txEl>
                                              <p:pRg st="2" end="2"/>
                                            </p:txEl>
                                          </p:spTgt>
                                        </p:tgtEl>
                                        <p:attrNameLst>
                                          <p:attrName>style.visibility</p:attrName>
                                        </p:attrNameLst>
                                      </p:cBhvr>
                                      <p:to>
                                        <p:strVal val="visible"/>
                                      </p:to>
                                    </p:set>
                                    <p:animEffect transition="in" filter="fade">
                                      <p:cBhvr>
                                        <p:cTn id="17" dur="1000"/>
                                        <p:tgtEl>
                                          <p:spTgt spid="18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6">
                                            <p:txEl>
                                              <p:pRg st="3" end="3"/>
                                            </p:txEl>
                                          </p:spTgt>
                                        </p:tgtEl>
                                        <p:attrNameLst>
                                          <p:attrName>style.visibility</p:attrName>
                                        </p:attrNameLst>
                                      </p:cBhvr>
                                      <p:to>
                                        <p:strVal val="visible"/>
                                      </p:to>
                                    </p:set>
                                    <p:animEffect transition="in" filter="fade">
                                      <p:cBhvr>
                                        <p:cTn id="22" dur="1000"/>
                                        <p:tgtEl>
                                          <p:spTgt spid="18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86">
                                            <p:txEl>
                                              <p:pRg st="4" end="4"/>
                                            </p:txEl>
                                          </p:spTgt>
                                        </p:tgtEl>
                                        <p:attrNameLst>
                                          <p:attrName>style.visibility</p:attrName>
                                        </p:attrNameLst>
                                      </p:cBhvr>
                                      <p:to>
                                        <p:strVal val="visible"/>
                                      </p:to>
                                    </p:set>
                                    <p:animEffect transition="in" filter="fade">
                                      <p:cBhvr>
                                        <p:cTn id="27" dur="1000"/>
                                        <p:tgtEl>
                                          <p:spTgt spid="18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86">
                                            <p:txEl>
                                              <p:pRg st="5" end="5"/>
                                            </p:txEl>
                                          </p:spTgt>
                                        </p:tgtEl>
                                        <p:attrNameLst>
                                          <p:attrName>style.visibility</p:attrName>
                                        </p:attrNameLst>
                                      </p:cBhvr>
                                      <p:to>
                                        <p:strVal val="visible"/>
                                      </p:to>
                                    </p:set>
                                    <p:animEffect transition="in" filter="fade">
                                      <p:cBhvr>
                                        <p:cTn id="32" dur="1000"/>
                                        <p:tgtEl>
                                          <p:spTgt spid="18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6">
                                            <p:txEl>
                                              <p:pRg st="6" end="6"/>
                                            </p:txEl>
                                          </p:spTgt>
                                        </p:tgtEl>
                                        <p:attrNameLst>
                                          <p:attrName>style.visibility</p:attrName>
                                        </p:attrNameLst>
                                      </p:cBhvr>
                                      <p:to>
                                        <p:strVal val="visible"/>
                                      </p:to>
                                    </p:set>
                                    <p:animEffect transition="in" filter="fade">
                                      <p:cBhvr>
                                        <p:cTn id="37" dur="1000"/>
                                        <p:tgtEl>
                                          <p:spTgt spid="18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186">
                                            <p:txEl>
                                              <p:pRg st="0" end="0"/>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186">
                                            <p:txEl>
                                              <p:pRg st="1" end="1"/>
                                            </p:txEl>
                                          </p:spTgt>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186">
                                            <p:txEl>
                                              <p:pRg st="2" end="2"/>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186">
                                            <p:txEl>
                                              <p:pRg st="3" end="3"/>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186">
                                            <p:txEl>
                                              <p:pRg st="4" end="4"/>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186">
                                            <p:txEl>
                                              <p:pRg st="5" end="5"/>
                                            </p:txEl>
                                          </p:spTgt>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18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0"/>
          <p:cNvSpPr txBox="1">
            <a:spLocks noGrp="1"/>
          </p:cNvSpPr>
          <p:nvPr>
            <p:ph type="title"/>
          </p:nvPr>
        </p:nvSpPr>
        <p:spPr>
          <a:xfrm>
            <a:off x="457200" y="187880"/>
            <a:ext cx="8229600" cy="9942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
              <a:t>Process</a:t>
            </a:r>
            <a:endParaRPr/>
          </a:p>
        </p:txBody>
      </p:sp>
      <p:sp>
        <p:nvSpPr>
          <p:cNvPr id="193" name="Google Shape;193;p30"/>
          <p:cNvSpPr txBox="1">
            <a:spLocks noGrp="1"/>
          </p:cNvSpPr>
          <p:nvPr>
            <p:ph type="body" idx="1"/>
          </p:nvPr>
        </p:nvSpPr>
        <p:spPr>
          <a:xfrm>
            <a:off x="912813" y="1249925"/>
            <a:ext cx="3582900" cy="4932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1100"/>
              <a:buFont typeface="Arial"/>
              <a:buNone/>
            </a:pPr>
            <a:r>
              <a:rPr lang="en" sz="2800"/>
              <a:t>Common Questions </a:t>
            </a:r>
            <a:endParaRPr sz="2800"/>
          </a:p>
        </p:txBody>
      </p:sp>
      <p:sp>
        <p:nvSpPr>
          <p:cNvPr id="194" name="Google Shape;194;p30"/>
          <p:cNvSpPr txBox="1">
            <a:spLocks noGrp="1"/>
          </p:cNvSpPr>
          <p:nvPr>
            <p:ph type="body" idx="3"/>
          </p:nvPr>
        </p:nvSpPr>
        <p:spPr>
          <a:xfrm>
            <a:off x="5105400" y="1255125"/>
            <a:ext cx="3581400" cy="480000"/>
          </a:xfrm>
          <a:prstGeom prst="rect">
            <a:avLst/>
          </a:prstGeom>
        </p:spPr>
        <p:txBody>
          <a:bodyPr spcFirstLastPara="1" wrap="square" lIns="91425" tIns="45700" rIns="91425" bIns="45700" anchor="b" anchorCtr="0">
            <a:normAutofit/>
          </a:bodyPr>
          <a:lstStyle/>
          <a:p>
            <a:pPr marL="0" lvl="0" indent="0" algn="l" rtl="0">
              <a:spcBef>
                <a:spcPts val="0"/>
              </a:spcBef>
              <a:spcAft>
                <a:spcPts val="200"/>
              </a:spcAft>
              <a:buClr>
                <a:schemeClr val="dk1"/>
              </a:buClr>
              <a:buSzPts val="1100"/>
              <a:buFont typeface="Arial"/>
              <a:buNone/>
            </a:pPr>
            <a:r>
              <a:rPr lang="en" sz="2800"/>
              <a:t>Sample Measures</a:t>
            </a:r>
            <a:endParaRPr/>
          </a:p>
        </p:txBody>
      </p:sp>
      <p:sp>
        <p:nvSpPr>
          <p:cNvPr id="195" name="Google Shape;195;p30"/>
          <p:cNvSpPr txBox="1">
            <a:spLocks noGrp="1"/>
          </p:cNvSpPr>
          <p:nvPr>
            <p:ph type="body" idx="2"/>
          </p:nvPr>
        </p:nvSpPr>
        <p:spPr>
          <a:xfrm>
            <a:off x="419175" y="1838750"/>
            <a:ext cx="4152900" cy="3165000"/>
          </a:xfrm>
          <a:prstGeom prst="rect">
            <a:avLst/>
          </a:prstGeom>
        </p:spPr>
        <p:txBody>
          <a:bodyPr spcFirstLastPara="1" wrap="square" lIns="91425" tIns="45700" rIns="91425" bIns="45700" anchor="t" anchorCtr="0">
            <a:noAutofit/>
          </a:bodyPr>
          <a:lstStyle/>
          <a:p>
            <a:pPr marL="457200" lvl="0" indent="-387350" algn="l" rtl="0">
              <a:lnSpc>
                <a:spcPct val="80000"/>
              </a:lnSpc>
              <a:spcBef>
                <a:spcPts val="1000"/>
              </a:spcBef>
              <a:spcAft>
                <a:spcPts val="0"/>
              </a:spcAft>
              <a:buSzPts val="2500"/>
              <a:buChar char="●"/>
            </a:pPr>
            <a:r>
              <a:rPr lang="en" sz="2500"/>
              <a:t>What implementation activities have been completed? </a:t>
            </a:r>
            <a:endParaRPr sz="2500"/>
          </a:p>
          <a:p>
            <a:pPr marL="457200" lvl="0" indent="-387350" algn="l" rtl="0">
              <a:lnSpc>
                <a:spcPct val="80000"/>
              </a:lnSpc>
              <a:spcBef>
                <a:spcPts val="1000"/>
              </a:spcBef>
              <a:spcAft>
                <a:spcPts val="0"/>
              </a:spcAft>
              <a:buSzPts val="2500"/>
              <a:buChar char="●"/>
            </a:pPr>
            <a:r>
              <a:rPr lang="en" sz="2500"/>
              <a:t>What PD and ongoing coaching have been delivered?</a:t>
            </a:r>
            <a:endParaRPr sz="2500"/>
          </a:p>
          <a:p>
            <a:pPr marL="457200" lvl="0" indent="-387350" algn="l" rtl="0">
              <a:lnSpc>
                <a:spcPct val="80000"/>
              </a:lnSpc>
              <a:spcBef>
                <a:spcPts val="1000"/>
              </a:spcBef>
              <a:spcAft>
                <a:spcPts val="1000"/>
              </a:spcAft>
              <a:buSzPts val="2500"/>
              <a:buChar char="●"/>
            </a:pPr>
            <a:r>
              <a:rPr lang="en" sz="2500"/>
              <a:t>To what extent was the PD and coaching delivered with fidelity?</a:t>
            </a:r>
            <a:endParaRPr sz="2500"/>
          </a:p>
        </p:txBody>
      </p:sp>
      <p:sp>
        <p:nvSpPr>
          <p:cNvPr id="196" name="Google Shape;196;p30"/>
          <p:cNvSpPr txBox="1">
            <a:spLocks noGrp="1"/>
          </p:cNvSpPr>
          <p:nvPr>
            <p:ph type="body" idx="4"/>
          </p:nvPr>
        </p:nvSpPr>
        <p:spPr>
          <a:xfrm>
            <a:off x="4724400" y="1838737"/>
            <a:ext cx="4038600" cy="2755800"/>
          </a:xfrm>
          <a:prstGeom prst="rect">
            <a:avLst/>
          </a:prstGeom>
        </p:spPr>
        <p:txBody>
          <a:bodyPr spcFirstLastPara="1" wrap="square" lIns="91425" tIns="45700" rIns="91425" bIns="45700" anchor="t" anchorCtr="0">
            <a:normAutofit/>
          </a:bodyPr>
          <a:lstStyle/>
          <a:p>
            <a:pPr marL="457200" lvl="0" indent="-387350" algn="l" rtl="0">
              <a:spcBef>
                <a:spcPts val="1000"/>
              </a:spcBef>
              <a:spcAft>
                <a:spcPts val="0"/>
              </a:spcAft>
              <a:buSzPts val="2500"/>
              <a:buChar char="➔"/>
            </a:pPr>
            <a:r>
              <a:rPr lang="en" sz="2500"/>
              <a:t>Tiered Fidelity Inventory action plan completion</a:t>
            </a:r>
            <a:endParaRPr sz="2500"/>
          </a:p>
          <a:p>
            <a:pPr marL="457200" lvl="0" indent="-387350" algn="l" rtl="0">
              <a:spcBef>
                <a:spcPts val="1000"/>
              </a:spcBef>
              <a:spcAft>
                <a:spcPts val="0"/>
              </a:spcAft>
              <a:buSzPts val="2500"/>
              <a:buChar char="➔"/>
            </a:pPr>
            <a:r>
              <a:rPr lang="en" sz="2500"/>
              <a:t>PD Calendar</a:t>
            </a:r>
            <a:endParaRPr sz="2500"/>
          </a:p>
          <a:p>
            <a:pPr marL="457200" lvl="0" indent="-387350" algn="l" rtl="0">
              <a:spcBef>
                <a:spcPts val="1000"/>
              </a:spcBef>
              <a:spcAft>
                <a:spcPts val="0"/>
              </a:spcAft>
              <a:buSzPts val="2500"/>
              <a:buChar char="➔"/>
            </a:pPr>
            <a:r>
              <a:rPr lang="en" sz="2500"/>
              <a:t>PD activity evaluations</a:t>
            </a:r>
            <a:endParaRPr sz="2500"/>
          </a:p>
          <a:p>
            <a:pPr marL="457200" lvl="0" indent="-387350" algn="l" rtl="0">
              <a:spcBef>
                <a:spcPts val="1000"/>
              </a:spcBef>
              <a:spcAft>
                <a:spcPts val="1000"/>
              </a:spcAft>
              <a:buSzPts val="2500"/>
              <a:buChar char="➔"/>
            </a:pPr>
            <a:r>
              <a:rPr lang="en" sz="2500"/>
              <a:t>Stakeholder Input and Satisfaction Surveys</a:t>
            </a:r>
            <a:endParaRPr sz="25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1"/>
          <p:cNvSpPr txBox="1">
            <a:spLocks noGrp="1"/>
          </p:cNvSpPr>
          <p:nvPr>
            <p:ph type="title"/>
          </p:nvPr>
        </p:nvSpPr>
        <p:spPr>
          <a:xfrm>
            <a:off x="924375" y="128602"/>
            <a:ext cx="2551200" cy="982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SzPts val="990"/>
              <a:buNone/>
            </a:pPr>
            <a:r>
              <a:rPr lang="en" sz="2540"/>
              <a:t>Process </a:t>
            </a:r>
            <a:r>
              <a:rPr lang="en" sz="2540" i="1"/>
              <a:t>Example</a:t>
            </a:r>
            <a:r>
              <a:rPr lang="en" sz="2540"/>
              <a:t>:</a:t>
            </a:r>
            <a:endParaRPr sz="2540"/>
          </a:p>
          <a:p>
            <a:pPr marL="0" lvl="0" indent="0" algn="l" rtl="0">
              <a:spcBef>
                <a:spcPts val="0"/>
              </a:spcBef>
              <a:spcAft>
                <a:spcPts val="0"/>
              </a:spcAft>
              <a:buClr>
                <a:schemeClr val="dk1"/>
              </a:buClr>
              <a:buSzPts val="990"/>
              <a:buFont typeface="Arial"/>
              <a:buNone/>
            </a:pPr>
            <a:r>
              <a:rPr lang="en" sz="2540" b="0"/>
              <a:t>Tier 2 Check &amp; Connect</a:t>
            </a:r>
            <a:endParaRPr sz="2540" b="0"/>
          </a:p>
        </p:txBody>
      </p:sp>
      <p:sp>
        <p:nvSpPr>
          <p:cNvPr id="202" name="Google Shape;202;p31"/>
          <p:cNvSpPr txBox="1">
            <a:spLocks noGrp="1"/>
          </p:cNvSpPr>
          <p:nvPr>
            <p:ph type="body" idx="1"/>
          </p:nvPr>
        </p:nvSpPr>
        <p:spPr>
          <a:xfrm>
            <a:off x="3575050" y="128600"/>
            <a:ext cx="5111700" cy="4178700"/>
          </a:xfrm>
          <a:prstGeom prst="rect">
            <a:avLst/>
          </a:prstGeom>
        </p:spPr>
        <p:txBody>
          <a:bodyPr spcFirstLastPara="1" wrap="square" lIns="91425" tIns="45700" rIns="91425" bIns="45700" anchor="t" anchorCtr="0">
            <a:normAutofit/>
          </a:bodyPr>
          <a:lstStyle/>
          <a:p>
            <a:pPr marL="0" lvl="0" indent="0" algn="l" rtl="0">
              <a:lnSpc>
                <a:spcPct val="100000"/>
              </a:lnSpc>
              <a:spcBef>
                <a:spcPts val="1000"/>
              </a:spcBef>
              <a:spcAft>
                <a:spcPts val="0"/>
              </a:spcAft>
              <a:buNone/>
            </a:pPr>
            <a:r>
              <a:rPr lang="en" sz="2600" u="sng"/>
              <a:t>Questions:</a:t>
            </a:r>
            <a:endParaRPr sz="2600" u="sng"/>
          </a:p>
          <a:p>
            <a:pPr marL="0" lvl="0" indent="0" algn="l" rtl="0">
              <a:lnSpc>
                <a:spcPct val="100000"/>
              </a:lnSpc>
              <a:spcBef>
                <a:spcPts val="1000"/>
              </a:spcBef>
              <a:spcAft>
                <a:spcPts val="0"/>
              </a:spcAft>
              <a:buNone/>
            </a:pPr>
            <a:r>
              <a:rPr lang="en" sz="2600"/>
              <a:t>How will initiative leads know how the intervention was delivered?</a:t>
            </a:r>
            <a:endParaRPr sz="2600"/>
          </a:p>
          <a:p>
            <a:pPr marL="0" lvl="0" indent="0" algn="l" rtl="0">
              <a:lnSpc>
                <a:spcPct val="100000"/>
              </a:lnSpc>
              <a:spcBef>
                <a:spcPts val="1000"/>
              </a:spcBef>
              <a:spcAft>
                <a:spcPts val="0"/>
              </a:spcAft>
              <a:buNone/>
            </a:pPr>
            <a:r>
              <a:rPr lang="en" sz="2600"/>
              <a:t>How will school division leaders know what PD support staff received?</a:t>
            </a:r>
            <a:endParaRPr sz="2600"/>
          </a:p>
          <a:p>
            <a:pPr marL="0" lvl="0" indent="0" algn="l" rtl="0">
              <a:lnSpc>
                <a:spcPct val="100000"/>
              </a:lnSpc>
              <a:spcBef>
                <a:spcPts val="1000"/>
              </a:spcBef>
              <a:spcAft>
                <a:spcPts val="0"/>
              </a:spcAft>
              <a:buNone/>
            </a:pPr>
            <a:endParaRPr sz="2600"/>
          </a:p>
          <a:p>
            <a:pPr marL="0" lvl="0" indent="0" algn="l" rtl="0">
              <a:lnSpc>
                <a:spcPct val="100000"/>
              </a:lnSpc>
              <a:spcBef>
                <a:spcPts val="1000"/>
              </a:spcBef>
              <a:spcAft>
                <a:spcPts val="0"/>
              </a:spcAft>
              <a:buNone/>
            </a:pPr>
            <a:endParaRPr sz="2600"/>
          </a:p>
        </p:txBody>
      </p:sp>
      <p:sp>
        <p:nvSpPr>
          <p:cNvPr id="203" name="Google Shape;203;p31"/>
          <p:cNvSpPr txBox="1"/>
          <p:nvPr/>
        </p:nvSpPr>
        <p:spPr>
          <a:xfrm>
            <a:off x="3643325" y="3056900"/>
            <a:ext cx="4963500" cy="854100"/>
          </a:xfrm>
          <a:prstGeom prst="rect">
            <a:avLst/>
          </a:prstGeom>
          <a:noFill/>
          <a:ln>
            <a:noFill/>
          </a:ln>
        </p:spPr>
        <p:txBody>
          <a:bodyPr spcFirstLastPara="1" wrap="square" lIns="91425" tIns="91425" rIns="91425" bIns="91425" anchor="t" anchorCtr="0">
            <a:noAutofit/>
          </a:bodyPr>
          <a:lstStyle/>
          <a:p>
            <a:pPr marL="0" lvl="0" indent="0" algn="l" rtl="0">
              <a:spcBef>
                <a:spcPts val="1000"/>
              </a:spcBef>
              <a:spcAft>
                <a:spcPts val="0"/>
              </a:spcAft>
              <a:buClr>
                <a:schemeClr val="dk1"/>
              </a:buClr>
              <a:buSzPts val="1100"/>
              <a:buFont typeface="Arial"/>
              <a:buNone/>
            </a:pPr>
            <a:r>
              <a:rPr lang="en" sz="2600" i="1">
                <a:solidFill>
                  <a:srgbClr val="FF0000"/>
                </a:solidFill>
                <a:latin typeface="Calibri"/>
                <a:ea typeface="Calibri"/>
                <a:cs typeface="Calibri"/>
                <a:sym typeface="Calibri"/>
              </a:rPr>
              <a:t>Select the question that more closely evaluates process vs. reach.</a:t>
            </a:r>
            <a:endParaRPr sz="2800">
              <a:solidFill>
                <a:schemeClr val="dk1"/>
              </a:solidFill>
              <a:latin typeface="Calibri"/>
              <a:ea typeface="Calibri"/>
              <a:cs typeface="Calibri"/>
              <a:sym typeface="Calibri"/>
            </a:endParaRPr>
          </a:p>
        </p:txBody>
      </p:sp>
      <p:sp>
        <p:nvSpPr>
          <p:cNvPr id="204" name="Google Shape;204;p31"/>
          <p:cNvSpPr txBox="1"/>
          <p:nvPr/>
        </p:nvSpPr>
        <p:spPr>
          <a:xfrm>
            <a:off x="186675" y="1248750"/>
            <a:ext cx="3244500" cy="3827700"/>
          </a:xfrm>
          <a:prstGeom prst="rect">
            <a:avLst/>
          </a:prstGeom>
          <a:solidFill>
            <a:srgbClr val="CFE2F3"/>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chemeClr val="dk1"/>
                </a:solidFill>
                <a:latin typeface="Calibri"/>
                <a:ea typeface="Calibri"/>
                <a:cs typeface="Calibri"/>
                <a:sym typeface="Calibri"/>
              </a:rPr>
              <a:t>A large school division has selected to implement Check and Connect at its high schools with students at risk for dropout. The School Social Workers and the Behavior Interventionists will lead this initiative.</a:t>
            </a:r>
            <a:endParaRPr sz="24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2">
                                            <p:txEl>
                                              <p:pRg st="0" end="0"/>
                                            </p:txEl>
                                          </p:spTgt>
                                        </p:tgtEl>
                                        <p:attrNameLst>
                                          <p:attrName>style.visibility</p:attrName>
                                        </p:attrNameLst>
                                      </p:cBhvr>
                                      <p:to>
                                        <p:strVal val="visible"/>
                                      </p:to>
                                    </p:set>
                                    <p:animEffect transition="in" filter="fade">
                                      <p:cBhvr>
                                        <p:cTn id="7" dur="1000"/>
                                        <p:tgtEl>
                                          <p:spTgt spid="20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2">
                                            <p:txEl>
                                              <p:pRg st="1" end="1"/>
                                            </p:txEl>
                                          </p:spTgt>
                                        </p:tgtEl>
                                        <p:attrNameLst>
                                          <p:attrName>style.visibility</p:attrName>
                                        </p:attrNameLst>
                                      </p:cBhvr>
                                      <p:to>
                                        <p:strVal val="visible"/>
                                      </p:to>
                                    </p:set>
                                    <p:animEffect transition="in" filter="fade">
                                      <p:cBhvr>
                                        <p:cTn id="12" dur="1000"/>
                                        <p:tgtEl>
                                          <p:spTgt spid="20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2">
                                            <p:txEl>
                                              <p:pRg st="2" end="2"/>
                                            </p:txEl>
                                          </p:spTgt>
                                        </p:tgtEl>
                                        <p:attrNameLst>
                                          <p:attrName>style.visibility</p:attrName>
                                        </p:attrNameLst>
                                      </p:cBhvr>
                                      <p:to>
                                        <p:strVal val="visible"/>
                                      </p:to>
                                    </p:set>
                                    <p:animEffect transition="in" filter="fade">
                                      <p:cBhvr>
                                        <p:cTn id="17" dur="1000"/>
                                        <p:tgtEl>
                                          <p:spTgt spid="20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2">
                                            <p:txEl>
                                              <p:pRg st="3" end="3"/>
                                            </p:txEl>
                                          </p:spTgt>
                                        </p:tgtEl>
                                        <p:attrNameLst>
                                          <p:attrName>style.visibility</p:attrName>
                                        </p:attrNameLst>
                                      </p:cBhvr>
                                      <p:to>
                                        <p:strVal val="visible"/>
                                      </p:to>
                                    </p:set>
                                    <p:animEffect transition="in" filter="fade">
                                      <p:cBhvr>
                                        <p:cTn id="22" dur="1000"/>
                                        <p:tgtEl>
                                          <p:spTgt spid="20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2">
                                            <p:txEl>
                                              <p:pRg st="4" end="4"/>
                                            </p:txEl>
                                          </p:spTgt>
                                        </p:tgtEl>
                                        <p:attrNameLst>
                                          <p:attrName>style.visibility</p:attrName>
                                        </p:attrNameLst>
                                      </p:cBhvr>
                                      <p:to>
                                        <p:strVal val="visible"/>
                                      </p:to>
                                    </p:set>
                                    <p:animEffect transition="in" filter="fade">
                                      <p:cBhvr>
                                        <p:cTn id="27" dur="1000"/>
                                        <p:tgtEl>
                                          <p:spTgt spid="20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3"/>
                                        </p:tgtEl>
                                        <p:attrNameLst>
                                          <p:attrName>style.visibility</p:attrName>
                                        </p:attrNameLst>
                                      </p:cBhvr>
                                      <p:to>
                                        <p:strVal val="visible"/>
                                      </p:to>
                                    </p:set>
                                    <p:animEffect transition="in" filter="fade">
                                      <p:cBhvr>
                                        <p:cTn id="32" dur="1000"/>
                                        <p:tgtEl>
                                          <p:spTgt spid="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ontent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1723</Words>
  <Application>Microsoft Office PowerPoint</Application>
  <PresentationFormat>On-screen Show (16:9)</PresentationFormat>
  <Paragraphs>210</Paragraphs>
  <Slides>25</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Roboto</vt:lpstr>
      <vt:lpstr>Verdana</vt:lpstr>
      <vt:lpstr>Open Sans</vt:lpstr>
      <vt:lpstr>Content Slides</vt:lpstr>
      <vt:lpstr>PowerPoint Presentation</vt:lpstr>
      <vt:lpstr>Learning Intentions</vt:lpstr>
      <vt:lpstr>Welcome!</vt:lpstr>
      <vt:lpstr>Evaluating Systems</vt:lpstr>
      <vt:lpstr>Improvement Cycles</vt:lpstr>
      <vt:lpstr>Reach</vt:lpstr>
      <vt:lpstr>Reach Example: Tier 1 Support (Second Step)</vt:lpstr>
      <vt:lpstr>Process</vt:lpstr>
      <vt:lpstr>Process Example: Tier 2 Check &amp; Connect</vt:lpstr>
      <vt:lpstr>Process Example: Tier 2 Check &amp; Connect</vt:lpstr>
      <vt:lpstr>Capacity</vt:lpstr>
      <vt:lpstr>Capacity Example: Tier 1 Restorative Practices</vt:lpstr>
      <vt:lpstr>PowerPoint Presentation</vt:lpstr>
      <vt:lpstr>Fidelity</vt:lpstr>
      <vt:lpstr>Fidelity Example: Tier 2 Check-In Check-Out (CICO) </vt:lpstr>
      <vt:lpstr>Outcomes</vt:lpstr>
      <vt:lpstr>Outcomes Ex: Tier 1/2 Support (Lions Quest)</vt:lpstr>
      <vt:lpstr>Levels of Data</vt:lpstr>
      <vt:lpstr>Outcome Ex: Tier 1/2 Support (Lions Quest)</vt:lpstr>
      <vt:lpstr>Whew! This is a lot!</vt:lpstr>
      <vt:lpstr>Florida District Resource  Duval County Public Schools</vt:lpstr>
      <vt:lpstr>Any Questions?</vt:lpstr>
      <vt:lpstr>Any Questions?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Ryan McElhaney</cp:lastModifiedBy>
  <cp:revision>1</cp:revision>
  <dcterms:modified xsi:type="dcterms:W3CDTF">2024-06-12T19:39:16Z</dcterms:modified>
</cp:coreProperties>
</file>