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679" r:id="rId3"/>
  </p:sldMasterIdLst>
  <p:notesMasterIdLst>
    <p:notesMasterId r:id="rId8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Lst>
  <p:sldSz cx="9144000" cy="6858000" type="screen4x3"/>
  <p:notesSz cx="6858000" cy="9144000"/>
  <p:embeddedFontLst>
    <p:embeddedFont>
      <p:font typeface="Georgia" panose="02040502050405020303" pitchFamily="18" charset="0"/>
      <p:regular r:id="rId82"/>
      <p:bold r:id="rId83"/>
      <p:italic r:id="rId84"/>
      <p:boldItalic r:id="rId85"/>
    </p:embeddedFont>
    <p:embeddedFont>
      <p:font typeface="Open Sans" panose="020B0606030504020204" pitchFamily="34" charset="0"/>
      <p:regular r:id="rId86"/>
      <p:bold r:id="rId87"/>
      <p:italic r:id="rId88"/>
      <p:boldItalic r:id="rId89"/>
    </p:embeddedFont>
    <p:embeddedFont>
      <p:font typeface="Quattrocento Sans" panose="020B0502050000020003" pitchFamily="34" charset="0"/>
      <p:regular r:id="rId90"/>
      <p:bold r:id="rId91"/>
      <p:italic r:id="rId92"/>
      <p:boldItalic r:id="rId93"/>
    </p:embeddedFont>
    <p:embeddedFont>
      <p:font typeface="Verdana" panose="020B0604030504040204" pitchFamily="3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8" roundtripDataSignature="AMtx7mhK/WJ/L0AkM6Cdj1zvuDj+lYNh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E16BBD-CBEC-4821-923E-FB6F6B2B31D5}">
  <a:tblStyle styleId="{E2E16BBD-CBEC-4821-923E-FB6F6B2B31D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188" y="10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font" Target="fonts/font4.fntdata"/><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6.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6.fntdata"/><Relationship Id="rId61" Type="http://schemas.openxmlformats.org/officeDocument/2006/relationships/slide" Target="slides/slide58.xml"/><Relationship Id="rId82" Type="http://schemas.openxmlformats.org/officeDocument/2006/relationships/font" Target="fonts/font1.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2.fntdata"/><Relationship Id="rId98" Type="http://customschemas.google.com/relationships/presentationmetadata" Target="meta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blworks.org/sites/default/files/2021-04/pblworks_color-calm.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psychcentral.com/lib/relaxation-exercises-and-techniques#for-everyday-relief" TargetMode="External"/><Relationship Id="rId5" Type="http://schemas.openxmlformats.org/officeDocument/2006/relationships/hyperlink" Target="https://care.uci.edu/services/Breathing%20boards.pdf" TargetMode="External"/><Relationship Id="rId4" Type="http://schemas.openxmlformats.org/officeDocument/2006/relationships/hyperlink" Target="https://nam11.safelinks.protection.outlook.com/?url=https%3A%2F%2Fwww.youtube.com%2Fwatch%3Fv%3DM-8FvC3GD8c&amp;data=05%7C02%7Ckbmcculloch%40wm.edu%7C8b241c9563504a5a7f1b08dc83dc3644%7Cb93cbc3e661d40588693a897b924b8d7%7C0%7C0%7C638530229023188440%7CUnknown%7CTWFpbGZsb3d8eyJWIjoiMC4wLjAwMDAiLCJQIjoiV2luMzIiLCJBTiI6Ik1haWwiLCJXVCI6Mn0%3D%7C0%7C%7C%7C&amp;sdata=GWAB4E%2BIwwCYLACkGk2rDOzK6T%2F4y1%2BN0SiAVK%2Bo3s8%3D&amp;reserved=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MqariSXiSv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fcmh.org/_files/ugd/49bf42_45b869cebad448d6a6ba48385639d427.pdf?index=tru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nami.org/advocate/its-not-stigma-its-discrimination/"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adlet.com/kbmcculloch1/my-epic-padlet-erpbgtjvcmr9sd2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opefulfutures.us/wp-content/uploads/2022/02/Final_Master_021522.pdf"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pbs.org/newshour/politics/republican-states-aim-to-restrict-transgender-health-care-in-first-bills-of-2023" TargetMode="External"/><Relationship Id="rId4" Type="http://schemas.openxmlformats.org/officeDocument/2006/relationships/hyperlink" Target="https://www.pbs.org/newshour/show/a-brief-but-spectacular-take-on-cross-cultural-suicide-prevention-research"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c.gov/healthyyouth/data/yrbs/pdf/YRBS_Data-Summary-Trends_Report2023_508.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docs.google.com/forms/d/1x_MVZvy4o50JVdGqnFF7-5Fb-KmkHQBdLe4UX7ogdmY/edi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ilgateways.com/docman-docs/faculty-resources/itc-landing-pages/3101-fcr1-4-bronfenbrenner-s-ecological-systems-theory/fil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imdetermined.org/tool/good-day-plan/"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docs.google.com/forms/d/1x_MVZvy4o50JVdGqnFF7-5Fb-KmkHQBdLe4UX7ogdmY/edit"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pbis.org/mental-health-social-emotional-well-being"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pbis.org/mental-health-social-emotional-well-being"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docs.google.com/forms/d/1x_MVZvy4o50JVdGqnFF7-5Fb-KmkHQBdLe4UX7ogdmY/edit"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e110ac181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2e110ac181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Please place link in chat:</a:t>
            </a:r>
            <a:endParaRPr>
              <a:highlight>
                <a:srgbClr val="FFFF00"/>
              </a:highlight>
            </a:endParaRPr>
          </a:p>
          <a:p>
            <a:pPr marL="0" lvl="0" indent="0" algn="l" rtl="0">
              <a:lnSpc>
                <a:spcPct val="100000"/>
              </a:lnSpc>
              <a:spcBef>
                <a:spcPts val="0"/>
              </a:spcBef>
              <a:spcAft>
                <a:spcPts val="0"/>
              </a:spcAft>
              <a:buSzPts val="1400"/>
              <a:buNone/>
            </a:pPr>
            <a:r>
              <a:rPr lang="en-US">
                <a:highlight>
                  <a:srgbClr val="FFFF00"/>
                </a:highlight>
              </a:rPr>
              <a:t>Coloring pages: </a:t>
            </a:r>
            <a:r>
              <a:rPr lang="en-US" u="sng">
                <a:solidFill>
                  <a:schemeClr val="hlink"/>
                </a:solidFill>
                <a:highlight>
                  <a:srgbClr val="FFFF00"/>
                </a:highlight>
                <a:hlinkClick r:id="rId3"/>
              </a:rPr>
              <a:t>https://www.pblworks.org/sites/default/files/2021-04/pblworks_color-calm.pdf</a:t>
            </a:r>
            <a:endParaRPr>
              <a:highlight>
                <a:srgbClr val="FFFF00"/>
              </a:highlight>
            </a:endParaRPr>
          </a:p>
          <a:p>
            <a:pPr marL="0" lvl="0" indent="0" algn="l" rtl="0">
              <a:lnSpc>
                <a:spcPct val="100000"/>
              </a:lnSpc>
              <a:spcBef>
                <a:spcPts val="0"/>
              </a:spcBef>
              <a:spcAft>
                <a:spcPts val="0"/>
              </a:spcAft>
              <a:buSzPts val="1400"/>
              <a:buNone/>
            </a:pPr>
            <a:r>
              <a:rPr lang="en-US">
                <a:highlight>
                  <a:srgbClr val="FFFF00"/>
                </a:highlight>
              </a:rPr>
              <a:t>Chair Yoga: </a:t>
            </a:r>
            <a:r>
              <a:rPr lang="en-US" sz="1100" u="sng">
                <a:solidFill>
                  <a:schemeClr val="hlink"/>
                </a:solidFill>
                <a:highlight>
                  <a:srgbClr val="FFFF00"/>
                </a:highlight>
                <a:latin typeface="Arial"/>
                <a:ea typeface="Arial"/>
                <a:cs typeface="Arial"/>
                <a:sym typeface="Arial"/>
                <a:hlinkClick r:id="rId4"/>
              </a:rPr>
              <a:t>https://www.youtube.com/watch?v=M-8FvC3GD8c</a:t>
            </a:r>
            <a:endParaRPr>
              <a:highlight>
                <a:srgbClr val="FFFF00"/>
              </a:highlight>
            </a:endParaRPr>
          </a:p>
          <a:p>
            <a:pPr marL="0" lvl="0" indent="0" algn="l" rtl="0">
              <a:lnSpc>
                <a:spcPct val="100000"/>
              </a:lnSpc>
              <a:spcBef>
                <a:spcPts val="0"/>
              </a:spcBef>
              <a:spcAft>
                <a:spcPts val="0"/>
              </a:spcAft>
              <a:buSzPts val="1400"/>
              <a:buNone/>
            </a:pPr>
            <a:r>
              <a:rPr lang="en-US">
                <a:highlight>
                  <a:srgbClr val="FFFF00"/>
                </a:highlight>
              </a:rPr>
              <a:t>Breathing Boards: </a:t>
            </a:r>
            <a:r>
              <a:rPr lang="en-US" u="sng">
                <a:solidFill>
                  <a:srgbClr val="1C4587"/>
                </a:solidFill>
                <a:highlight>
                  <a:srgbClr val="FFFF00"/>
                </a:highlight>
                <a:latin typeface="Arial"/>
                <a:ea typeface="Arial"/>
                <a:cs typeface="Arial"/>
                <a:sym typeface="Arial"/>
                <a:hlinkClick r:id="rId5">
                  <a:extLst>
                    <a:ext uri="{A12FA001-AC4F-418D-AE19-62706E023703}">
                      <ahyp:hlinkClr xmlns:ahyp="http://schemas.microsoft.com/office/drawing/2018/hyperlinkcolor" val="tx"/>
                    </a:ext>
                  </a:extLst>
                </a:hlinkClick>
              </a:rPr>
              <a:t>https://care.uci.edu/services/Breathing%20boards.pdf</a:t>
            </a:r>
            <a:endParaRPr>
              <a:solidFill>
                <a:srgbClr val="1C4587"/>
              </a:solidFill>
              <a:highlight>
                <a:srgbClr val="FFFF00"/>
              </a:highlight>
            </a:endParaRPr>
          </a:p>
          <a:p>
            <a:pPr marL="0" lvl="0" indent="0" algn="l" rtl="0">
              <a:lnSpc>
                <a:spcPct val="100000"/>
              </a:lnSpc>
              <a:spcBef>
                <a:spcPts val="0"/>
              </a:spcBef>
              <a:spcAft>
                <a:spcPts val="0"/>
              </a:spcAft>
              <a:buSzPts val="1400"/>
              <a:buNone/>
            </a:pPr>
            <a:r>
              <a:rPr lang="en-US">
                <a:highlight>
                  <a:srgbClr val="FFFF00"/>
                </a:highlight>
              </a:rPr>
              <a:t>Progressive Muscle Relaxation: </a:t>
            </a:r>
            <a:r>
              <a:rPr lang="en-US" u="sng">
                <a:solidFill>
                  <a:srgbClr val="1C4587"/>
                </a:solidFill>
                <a:highlight>
                  <a:srgbClr val="FFFF00"/>
                </a:highlight>
                <a:latin typeface="Arial"/>
                <a:ea typeface="Arial"/>
                <a:cs typeface="Arial"/>
                <a:sym typeface="Arial"/>
                <a:hlinkClick r:id="rId6">
                  <a:extLst>
                    <a:ext uri="{A12FA001-AC4F-418D-AE19-62706E023703}">
                      <ahyp:hlinkClr xmlns:ahyp="http://schemas.microsoft.com/office/drawing/2018/hyperlinkcolor" val="tx"/>
                    </a:ext>
                  </a:extLst>
                </a:hlinkClick>
              </a:rPr>
              <a:t>https://psychcentral.com/lib/relaxation-exercises-and-techniques#for-everyday-relief</a:t>
            </a:r>
            <a:endParaRPr>
              <a:solidFill>
                <a:srgbClr val="1C4587"/>
              </a:solidFill>
              <a:highlight>
                <a:srgbClr val="FFFF00"/>
              </a:highlight>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9" name="Google Shape;349;g2e110ac181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de9eaaaeb5_1_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2de9eaaaeb5_1_3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endParaRPr>
          </a:p>
          <a:p>
            <a:pPr marL="0" lvl="0" indent="0" algn="l" rtl="0">
              <a:lnSpc>
                <a:spcPct val="100000"/>
              </a:lnSpc>
              <a:spcBef>
                <a:spcPts val="0"/>
              </a:spcBef>
              <a:spcAft>
                <a:spcPts val="0"/>
              </a:spcAft>
              <a:buSzPts val="1400"/>
              <a:buNone/>
            </a:pPr>
            <a:endParaRPr>
              <a:highlight>
                <a:srgbClr val="FFFF00"/>
              </a:highlight>
            </a:endParaRPr>
          </a:p>
          <a:p>
            <a:pPr marL="0" lvl="0" indent="0" algn="l" rtl="0">
              <a:lnSpc>
                <a:spcPct val="100000"/>
              </a:lnSpc>
              <a:spcBef>
                <a:spcPts val="0"/>
              </a:spcBef>
              <a:spcAft>
                <a:spcPts val="0"/>
              </a:spcAft>
              <a:buSzPts val="1400"/>
              <a:buNone/>
            </a:pPr>
            <a:endParaRPr/>
          </a:p>
        </p:txBody>
      </p:sp>
      <p:sp>
        <p:nvSpPr>
          <p:cNvPr id="357" name="Google Shape;357;g2de9eaaaeb5_1_3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363" name="Google Shape;36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de9eaaaeb5_1_8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2de9eaaaeb5_1_8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2de9eaaaeb5_1_8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de9eaaaeb5_1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2de9eaaaeb5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2de9eaaaeb5_1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de9eaaaeb5_1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de9eaaaeb5_1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00ACC3"/>
              </a:highlight>
            </a:endParaRPr>
          </a:p>
        </p:txBody>
      </p:sp>
      <p:sp>
        <p:nvSpPr>
          <p:cNvPr id="389" name="Google Shape;389;g2de9eaaaeb5_1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e3428d9ef5_0_3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e3428d9ef5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g2e3428d9ef5_0_3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de9eaaaeb5_1_8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2de9eaaaeb5_1_8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Link: </a:t>
            </a:r>
            <a:r>
              <a:rPr lang="en-US" u="sng">
                <a:solidFill>
                  <a:schemeClr val="hlink"/>
                </a:solidFill>
                <a:highlight>
                  <a:srgbClr val="FFFF00"/>
                </a:highlight>
                <a:hlinkClick r:id="rId3"/>
              </a:rPr>
              <a:t>https://www.youtube.com/watch?v=MqariSXiSvs</a:t>
            </a:r>
            <a:endParaRPr>
              <a:highlight>
                <a:srgbClr val="FFFF00"/>
              </a:highlight>
            </a:endParaRPr>
          </a:p>
          <a:p>
            <a:pPr marL="0" lvl="0" indent="0" algn="l" rtl="0">
              <a:lnSpc>
                <a:spcPct val="100000"/>
              </a:lnSpc>
              <a:spcBef>
                <a:spcPts val="0"/>
              </a:spcBef>
              <a:spcAft>
                <a:spcPts val="0"/>
              </a:spcAft>
              <a:buSzPts val="1400"/>
              <a:buNone/>
            </a:pPr>
            <a:endParaRPr>
              <a:highlight>
                <a:srgbClr val="FFFF00"/>
              </a:highlight>
            </a:endParaRPr>
          </a:p>
          <a:p>
            <a:pPr marL="0" lvl="0" indent="0" algn="l" rtl="0">
              <a:lnSpc>
                <a:spcPct val="100000"/>
              </a:lnSpc>
              <a:spcBef>
                <a:spcPts val="0"/>
              </a:spcBef>
              <a:spcAft>
                <a:spcPts val="0"/>
              </a:spcAft>
              <a:buSzPts val="1400"/>
              <a:buNone/>
            </a:pPr>
            <a:endParaRPr/>
          </a:p>
        </p:txBody>
      </p:sp>
      <p:sp>
        <p:nvSpPr>
          <p:cNvPr id="403" name="Google Shape;403;g2de9eaaaeb5_1_8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e3428d9ef5_0_4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g2e3428d9ef5_0_4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e110ac1810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2e110ac1810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Slides ahead of time for visual impairment</a:t>
            </a:r>
            <a:endParaRPr/>
          </a:p>
        </p:txBody>
      </p:sp>
      <p:sp>
        <p:nvSpPr>
          <p:cNvPr id="283" name="Google Shape;283;g2e110ac1810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e3428d9ef5_0_4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e3428d9ef5_0_4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endParaRPr>
          </a:p>
          <a:p>
            <a:pPr marL="0" lvl="0" indent="0" algn="l" rtl="0">
              <a:lnSpc>
                <a:spcPct val="100000"/>
              </a:lnSpc>
              <a:spcBef>
                <a:spcPts val="0"/>
              </a:spcBef>
              <a:spcAft>
                <a:spcPts val="0"/>
              </a:spcAft>
              <a:buSzPts val="1400"/>
              <a:buNone/>
            </a:pPr>
            <a:r>
              <a:rPr lang="en-US">
                <a:highlight>
                  <a:srgbClr val="FFFF00"/>
                </a:highlight>
              </a:rPr>
              <a:t>Please place in the chat: </a:t>
            </a:r>
            <a:endParaRPr>
              <a:highlight>
                <a:srgbClr val="FFFF00"/>
              </a:highlight>
            </a:endParaRPr>
          </a:p>
          <a:p>
            <a:pPr marL="0" lvl="0" indent="0" algn="l" rtl="0">
              <a:lnSpc>
                <a:spcPct val="100000"/>
              </a:lnSpc>
              <a:spcBef>
                <a:spcPts val="0"/>
              </a:spcBef>
              <a:spcAft>
                <a:spcPts val="0"/>
              </a:spcAft>
              <a:buSzPts val="1400"/>
              <a:buNone/>
            </a:pPr>
            <a:r>
              <a:rPr lang="en-US" u="sng">
                <a:solidFill>
                  <a:srgbClr val="1C4587"/>
                </a:solidFill>
                <a:highlight>
                  <a:srgbClr val="FFFF00"/>
                </a:highlight>
                <a:hlinkClick r:id="rId3">
                  <a:extLst>
                    <a:ext uri="{A12FA001-AC4F-418D-AE19-62706E023703}">
                      <ahyp:hlinkClr xmlns:ahyp="http://schemas.microsoft.com/office/drawing/2018/hyperlinkcolor" val="tx"/>
                    </a:ext>
                  </a:extLst>
                </a:hlinkClick>
              </a:rPr>
              <a:t>https://www.ffcmh.org/_files/ugd/49bf42_45b869cebad448d6a6ba48385639d427.pdf?index=true</a:t>
            </a:r>
            <a:endParaRPr>
              <a:solidFill>
                <a:srgbClr val="1C4587"/>
              </a:solidFill>
              <a:highlight>
                <a:srgbClr val="FFFF00"/>
              </a:highlight>
            </a:endParaRPr>
          </a:p>
          <a:p>
            <a:pPr marL="0" lvl="0" indent="0" algn="l" rtl="0">
              <a:lnSpc>
                <a:spcPct val="100000"/>
              </a:lnSpc>
              <a:spcBef>
                <a:spcPts val="0"/>
              </a:spcBef>
              <a:spcAft>
                <a:spcPts val="0"/>
              </a:spcAft>
              <a:buSzPts val="1400"/>
              <a:buNone/>
            </a:pPr>
            <a:r>
              <a:rPr lang="en-US" u="sng">
                <a:solidFill>
                  <a:srgbClr val="1C4587"/>
                </a:solidFill>
                <a:highlight>
                  <a:srgbClr val="FFFF00"/>
                </a:highlight>
                <a:hlinkClick r:id="rId4">
                  <a:extLst>
                    <a:ext uri="{A12FA001-AC4F-418D-AE19-62706E023703}">
                      <ahyp:hlinkClr xmlns:ahyp="http://schemas.microsoft.com/office/drawing/2018/hyperlinkcolor" val="tx"/>
                    </a:ext>
                  </a:extLst>
                </a:hlinkClick>
              </a:rPr>
              <a:t>https://www.nami.org/advocate/its-not-stigma-its-discrimination/</a:t>
            </a:r>
            <a:endParaRPr>
              <a:solidFill>
                <a:srgbClr val="1C4587"/>
              </a:solidFill>
              <a:highlight>
                <a:srgbClr val="FFFF00"/>
              </a:highlight>
            </a:endParaRPr>
          </a:p>
          <a:p>
            <a:pPr marL="0" lvl="0" indent="0" algn="l" rtl="0">
              <a:lnSpc>
                <a:spcPct val="100000"/>
              </a:lnSpc>
              <a:spcBef>
                <a:spcPts val="0"/>
              </a:spcBef>
              <a:spcAft>
                <a:spcPts val="0"/>
              </a:spcAft>
              <a:buSzPts val="1400"/>
              <a:buNone/>
            </a:pPr>
            <a:endParaRPr>
              <a:highlight>
                <a:srgbClr val="FFFF00"/>
              </a:highlight>
            </a:endParaRPr>
          </a:p>
          <a:p>
            <a:pPr marL="0" lvl="0" indent="0" algn="l" rtl="0">
              <a:lnSpc>
                <a:spcPct val="100000"/>
              </a:lnSpc>
              <a:spcBef>
                <a:spcPts val="0"/>
              </a:spcBef>
              <a:spcAft>
                <a:spcPts val="0"/>
              </a:spcAft>
              <a:buSzPts val="1400"/>
              <a:buNone/>
            </a:pPr>
            <a:endParaRPr>
              <a:highlight>
                <a:srgbClr val="FFFF00"/>
              </a:highlight>
            </a:endParaRPr>
          </a:p>
        </p:txBody>
      </p:sp>
      <p:sp>
        <p:nvSpPr>
          <p:cNvPr id="416" name="Google Shape;416;g2e3428d9ef5_0_4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e3428d9ef5_0_4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e3428d9ef5_0_4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Please place link to padlet in chat: </a:t>
            </a:r>
            <a:r>
              <a:rPr lang="en-US" u="sng">
                <a:solidFill>
                  <a:schemeClr val="hlink"/>
                </a:solidFill>
                <a:highlight>
                  <a:srgbClr val="FFFF00"/>
                </a:highlight>
                <a:hlinkClick r:id="rId3"/>
              </a:rPr>
              <a:t>https://padlet.com/kbmcculloch1/my-epic-padlet-erpbgtjvcmr9sd2v</a:t>
            </a:r>
            <a:endParaRPr>
              <a:highlight>
                <a:srgbClr val="FFFF00"/>
              </a:highlight>
            </a:endParaRPr>
          </a:p>
          <a:p>
            <a:pPr marL="0" lvl="0" indent="0" algn="l" rtl="0">
              <a:lnSpc>
                <a:spcPct val="100000"/>
              </a:lnSpc>
              <a:spcBef>
                <a:spcPts val="0"/>
              </a:spcBef>
              <a:spcAft>
                <a:spcPts val="0"/>
              </a:spcAft>
              <a:buSzPts val="1400"/>
              <a:buNone/>
            </a:pPr>
            <a:endParaRPr>
              <a:highlight>
                <a:srgbClr val="FFFF00"/>
              </a:highlight>
            </a:endParaRPr>
          </a:p>
        </p:txBody>
      </p:sp>
      <p:sp>
        <p:nvSpPr>
          <p:cNvPr id="427" name="Google Shape;427;g2e3428d9ef5_0_4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e3428d9ef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2e3428d9ef5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2e3428d9ef5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e9eaaaeb5_1_3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de9eaaaeb5_1_3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g2de9eaaaeb5_1_3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de9eaaaeb5_1_5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55" name="Google Shape;455;g2de9eaaaeb5_1_5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e3428d9ef5_0_4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2e3428d9ef5_0_4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e3428d9ef5_0_4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e3428d9ef5_0_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2e3428d9ef5_0_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https://www.nami.org/personal-stories/sierras-story/</a:t>
            </a:r>
            <a:endParaRPr>
              <a:highlight>
                <a:srgbClr val="FFFF00"/>
              </a:highlight>
            </a:endParaRPr>
          </a:p>
        </p:txBody>
      </p:sp>
      <p:sp>
        <p:nvSpPr>
          <p:cNvPr id="473" name="Google Shape;473;g2e3428d9ef5_0_3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de9eaaaeb5_1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g2de9eaaaeb5_1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highlight>
                  <a:srgbClr val="FFFF00"/>
                </a:highlight>
              </a:rPr>
              <a:t>America’s School Mental Health Report Card (Feb. 2022) </a:t>
            </a:r>
            <a:r>
              <a:rPr lang="en-US" u="sng">
                <a:solidFill>
                  <a:schemeClr val="hlink"/>
                </a:solidFill>
                <a:highlight>
                  <a:srgbClr val="FFFF00"/>
                </a:highlight>
                <a:hlinkClick r:id="rId3"/>
              </a:rPr>
              <a:t>https://hopefulfutures.us/wp-content/uploads/2022/02/Final_Master_021522.pdf</a:t>
            </a:r>
            <a:endParaRPr>
              <a:highlight>
                <a:srgbClr val="FFFF00"/>
              </a:highlight>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There is more:</a:t>
            </a:r>
            <a:endParaRPr/>
          </a:p>
          <a:p>
            <a:pPr marL="0" lvl="0" indent="0" algn="l" rtl="0">
              <a:lnSpc>
                <a:spcPct val="115000"/>
              </a:lnSpc>
              <a:spcBef>
                <a:spcPts val="900"/>
              </a:spcBef>
              <a:spcAft>
                <a:spcPts val="0"/>
              </a:spcAft>
              <a:buClr>
                <a:schemeClr val="dk1"/>
              </a:buClr>
              <a:buSzPts val="1100"/>
              <a:buFont typeface="Arial"/>
              <a:buNone/>
            </a:pPr>
            <a:r>
              <a:rPr lang="en-US">
                <a:solidFill>
                  <a:srgbClr val="262626"/>
                </a:solidFill>
              </a:rPr>
              <a:t>◦</a:t>
            </a:r>
            <a:r>
              <a:rPr lang="en-US">
                <a:solidFill>
                  <a:schemeClr val="dk1"/>
                </a:solidFill>
              </a:rPr>
              <a:t>Among girls, 30 percent said they seriously considered </a:t>
            </a:r>
            <a:r>
              <a:rPr lang="en-US" u="sng">
                <a:solidFill>
                  <a:srgbClr val="074A24"/>
                </a:solidFill>
                <a:hlinkClick r:id="rId4">
                  <a:extLst>
                    <a:ext uri="{A12FA001-AC4F-418D-AE19-62706E023703}">
                      <ahyp:hlinkClr xmlns:ahyp="http://schemas.microsoft.com/office/drawing/2018/hyperlinkcolor" val="tx"/>
                    </a:ext>
                  </a:extLst>
                </a:hlinkClick>
              </a:rPr>
              <a:t>attempting suicide</a:t>
            </a:r>
            <a:r>
              <a:rPr lang="en-US">
                <a:solidFill>
                  <a:schemeClr val="dk1"/>
                </a:solidFill>
              </a:rPr>
              <a:t>, double the rate among boys and up almost 60 percent from a decade ago.</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US">
                <a:solidFill>
                  <a:srgbClr val="262626"/>
                </a:solidFill>
              </a:rPr>
              <a:t>◦</a:t>
            </a:r>
            <a:r>
              <a:rPr lang="en-US">
                <a:solidFill>
                  <a:schemeClr val="dk1"/>
                </a:solidFill>
              </a:rPr>
              <a:t>Almost 20 percent of girls reported experiencing rape or other sexual violence in the previous year, also an increase over previous years.</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US">
                <a:solidFill>
                  <a:srgbClr val="262626"/>
                </a:solidFill>
              </a:rPr>
              <a:t>◦</a:t>
            </a:r>
            <a:r>
              <a:rPr lang="en-US">
                <a:solidFill>
                  <a:schemeClr val="dk1"/>
                </a:solidFill>
              </a:rPr>
              <a:t>Almost half of </a:t>
            </a:r>
            <a:r>
              <a:rPr lang="en-US" u="sng">
                <a:solidFill>
                  <a:srgbClr val="074A24"/>
                </a:solidFill>
                <a:hlinkClick r:id="rId5">
                  <a:extLst>
                    <a:ext uri="{A12FA001-AC4F-418D-AE19-62706E023703}">
                      <ahyp:hlinkClr xmlns:ahyp="http://schemas.microsoft.com/office/drawing/2018/hyperlinkcolor" val="tx"/>
                    </a:ext>
                  </a:extLst>
                </a:hlinkClick>
              </a:rPr>
              <a:t>LGBTQ students</a:t>
            </a:r>
            <a:r>
              <a:rPr lang="en-US">
                <a:solidFill>
                  <a:schemeClr val="dk1"/>
                </a:solidFill>
              </a:rPr>
              <a:t> said they had seriously considered a suicide attempt.</a:t>
            </a:r>
            <a:endParaRPr>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US">
                <a:solidFill>
                  <a:srgbClr val="262626"/>
                </a:solidFill>
              </a:rPr>
              <a:t>◦</a:t>
            </a:r>
            <a:r>
              <a:rPr lang="en-US">
                <a:solidFill>
                  <a:schemeClr val="dk1"/>
                </a:solidFill>
              </a:rPr>
              <a:t>More than a quarter of American Indians and Alaska natives said they had seriously considered a suicide attempt — higher than other races and ethnicities.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de9eaaaeb5_1_8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2de9eaaaeb5_1_8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Link in chat: </a:t>
            </a:r>
            <a:r>
              <a:rPr lang="en-US" u="sng">
                <a:solidFill>
                  <a:schemeClr val="hlink"/>
                </a:solidFill>
                <a:hlinkClick r:id="rId3"/>
              </a:rPr>
              <a:t>https://www.cdc.gov/healthyyouth/data/yrbs/pdf/YRBS_Data-Summary-Trends_Report2023_508.pdf</a:t>
            </a:r>
            <a:endParaRPr/>
          </a:p>
          <a:p>
            <a:pPr marL="0" lvl="0" indent="0" algn="l" rtl="0">
              <a:lnSpc>
                <a:spcPct val="100000"/>
              </a:lnSpc>
              <a:spcBef>
                <a:spcPts val="0"/>
              </a:spcBef>
              <a:spcAft>
                <a:spcPts val="0"/>
              </a:spcAft>
              <a:buSzPts val="1400"/>
              <a:buNone/>
            </a:pPr>
            <a:endParaRPr/>
          </a:p>
        </p:txBody>
      </p:sp>
      <p:sp>
        <p:nvSpPr>
          <p:cNvPr id="487" name="Google Shape;487;g2de9eaaaeb5_1_8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e3428d9ef5_0_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2e3428d9ef5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2e3428d9ef5_0_3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de9eaaaeb5_1_5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1000"/>
              </a:spcAft>
              <a:buSzPts val="1100"/>
              <a:buNone/>
            </a:pPr>
            <a:endParaRPr sz="1100">
              <a:latin typeface="Arial"/>
              <a:ea typeface="Arial"/>
              <a:cs typeface="Arial"/>
              <a:sym typeface="Arial"/>
            </a:endParaRPr>
          </a:p>
        </p:txBody>
      </p:sp>
      <p:sp>
        <p:nvSpPr>
          <p:cNvPr id="493" name="Google Shape;493;g2de9eaaaeb5_1_5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e36c6b3b70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2e36c6b3b70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endParaRPr/>
          </a:p>
        </p:txBody>
      </p:sp>
      <p:sp>
        <p:nvSpPr>
          <p:cNvPr id="500" name="Google Shape;500;g2e36c6b3b70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de9eaaaeb5_1_5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1000"/>
              </a:spcAft>
              <a:buSzPts val="1100"/>
              <a:buNone/>
            </a:pPr>
            <a:endParaRPr sz="1100">
              <a:latin typeface="Arial"/>
              <a:ea typeface="Arial"/>
              <a:cs typeface="Arial"/>
              <a:sym typeface="Arial"/>
            </a:endParaRPr>
          </a:p>
        </p:txBody>
      </p:sp>
      <p:sp>
        <p:nvSpPr>
          <p:cNvPr id="507" name="Google Shape;507;g2de9eaaaeb5_1_5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de9eaaaeb5_1_8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2de9eaaaeb5_1_8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00D1C6"/>
                </a:highlight>
              </a:rPr>
              <a:t>Small Group Discussion</a:t>
            </a:r>
            <a:endParaRPr>
              <a:highlight>
                <a:srgbClr val="00D1C6"/>
              </a:highlight>
            </a:endParaRPr>
          </a:p>
          <a:p>
            <a:pPr marL="0" lvl="0" indent="0" algn="l" rtl="0">
              <a:lnSpc>
                <a:spcPct val="100000"/>
              </a:lnSpc>
              <a:spcBef>
                <a:spcPts val="0"/>
              </a:spcBef>
              <a:spcAft>
                <a:spcPts val="0"/>
              </a:spcAft>
              <a:buSzPts val="1400"/>
              <a:buNone/>
            </a:pPr>
            <a:r>
              <a:rPr lang="en-US">
                <a:highlight>
                  <a:srgbClr val="FFFF00"/>
                </a:highlight>
              </a:rPr>
              <a:t>Place in chat: </a:t>
            </a:r>
            <a:endParaRPr>
              <a:highlight>
                <a:srgbClr val="FFFF00"/>
              </a:highlight>
            </a:endParaRPr>
          </a:p>
          <a:p>
            <a:pPr marL="457200" lvl="0" indent="-304800" algn="l" rtl="0">
              <a:lnSpc>
                <a:spcPct val="115000"/>
              </a:lnSpc>
              <a:spcBef>
                <a:spcPts val="1000"/>
              </a:spcBef>
              <a:spcAft>
                <a:spcPts val="0"/>
              </a:spcAft>
              <a:buClr>
                <a:schemeClr val="dk1"/>
              </a:buClr>
              <a:buSzPts val="1200"/>
              <a:buChar char="•"/>
            </a:pPr>
            <a:r>
              <a:rPr lang="en-US">
                <a:highlight>
                  <a:srgbClr val="FFFF00"/>
                </a:highlight>
              </a:rPr>
              <a:t>How do you see this reflected in your classrooms and schools?</a:t>
            </a:r>
            <a:endParaRPr>
              <a:highlight>
                <a:srgbClr val="FFFF00"/>
              </a:highlight>
            </a:endParaRPr>
          </a:p>
          <a:p>
            <a:pPr marL="457200" lvl="0" indent="-304800" algn="l" rtl="0">
              <a:lnSpc>
                <a:spcPct val="115000"/>
              </a:lnSpc>
              <a:spcBef>
                <a:spcPts val="0"/>
              </a:spcBef>
              <a:spcAft>
                <a:spcPts val="0"/>
              </a:spcAft>
              <a:buClr>
                <a:schemeClr val="dk1"/>
              </a:buClr>
              <a:buSzPts val="1200"/>
              <a:buChar char="•"/>
            </a:pPr>
            <a:r>
              <a:rPr lang="en-US">
                <a:highlight>
                  <a:srgbClr val="FFFF00"/>
                </a:highlight>
              </a:rPr>
              <a:t>Are you considering manifestations that are internal as well as those who are external?</a:t>
            </a:r>
            <a:endParaRPr>
              <a:highlight>
                <a:srgbClr val="FFFF00"/>
              </a:highlight>
            </a:endParaRPr>
          </a:p>
          <a:p>
            <a:pPr marL="457200" lvl="0" indent="-304800" algn="l" rtl="0">
              <a:lnSpc>
                <a:spcPct val="115000"/>
              </a:lnSpc>
              <a:spcBef>
                <a:spcPts val="0"/>
              </a:spcBef>
              <a:spcAft>
                <a:spcPts val="0"/>
              </a:spcAft>
              <a:buClr>
                <a:schemeClr val="dk1"/>
              </a:buClr>
              <a:buSzPts val="1200"/>
              <a:buChar char="•"/>
            </a:pPr>
            <a:r>
              <a:rPr lang="en-US">
                <a:highlight>
                  <a:srgbClr val="FFFF00"/>
                </a:highlight>
              </a:rPr>
              <a:t>How does this manifest differently across the variety of students you serve?</a:t>
            </a:r>
            <a:endParaRPr>
              <a:highlight>
                <a:srgbClr val="FFFF00"/>
              </a:highlight>
            </a:endParaRPr>
          </a:p>
        </p:txBody>
      </p:sp>
      <p:sp>
        <p:nvSpPr>
          <p:cNvPr id="515" name="Google Shape;515;g2de9eaaaeb5_1_8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e3428d9ef5_0_4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2e3428d9ef5_0_4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endParaRPr>
          </a:p>
          <a:p>
            <a:pPr marL="0" lvl="0" indent="0" algn="l" rtl="0">
              <a:lnSpc>
                <a:spcPct val="100000"/>
              </a:lnSpc>
              <a:spcBef>
                <a:spcPts val="0"/>
              </a:spcBef>
              <a:spcAft>
                <a:spcPts val="0"/>
              </a:spcAft>
              <a:buSzPts val="1400"/>
              <a:buNone/>
            </a:pPr>
            <a:r>
              <a:rPr lang="en-US">
                <a:highlight>
                  <a:srgbClr val="FFFF00"/>
                </a:highlight>
              </a:rPr>
              <a:t>https://www.edweek.org/leadership/zen-dens-creating-mental-health-spaces-at-school/2023/02</a:t>
            </a:r>
            <a:endParaRPr>
              <a:highlight>
                <a:srgbClr val="FFFF00"/>
              </a:highlight>
            </a:endParaRPr>
          </a:p>
          <a:p>
            <a:pPr marL="0" lvl="0" indent="0" algn="l" rtl="0">
              <a:lnSpc>
                <a:spcPct val="100000"/>
              </a:lnSpc>
              <a:spcBef>
                <a:spcPts val="0"/>
              </a:spcBef>
              <a:spcAft>
                <a:spcPts val="0"/>
              </a:spcAft>
              <a:buSzPts val="1400"/>
              <a:buNone/>
            </a:pPr>
            <a:endParaRPr/>
          </a:p>
        </p:txBody>
      </p:sp>
      <p:sp>
        <p:nvSpPr>
          <p:cNvPr id="522" name="Google Shape;522;g2e3428d9ef5_0_4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e3428d9ef5_0_3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2e3428d9ef5_0_3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2e3428d9ef5_0_3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e3428d9ef5_0_4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e3428d9ef5_0_4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g2e3428d9ef5_0_4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e3428d9ef5_0_3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e3428d9ef5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https://www.nami.org/personal-stories/learning-to-prioritize-my-mental-health-2/</a:t>
            </a:r>
            <a:endParaRPr>
              <a:highlight>
                <a:srgbClr val="FFFF00"/>
              </a:highlight>
            </a:endParaRPr>
          </a:p>
        </p:txBody>
      </p:sp>
      <p:sp>
        <p:nvSpPr>
          <p:cNvPr id="546" name="Google Shape;546;g2e3428d9ef5_0_3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de9eaaaeb5_1_3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de9eaaaeb5_1_3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2de9eaaaeb5_1_3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e3428d9ef5_0_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2e3428d9ef5_0_3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https://www.mhanational.org/sites/default/files/2023-State-of-Mental-Health-in-America-Report.pdf</a:t>
            </a:r>
            <a:endParaRPr>
              <a:highlight>
                <a:srgbClr val="FFFF00"/>
              </a:highlight>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SzPts val="1400"/>
              <a:buNone/>
            </a:pPr>
            <a:endParaRPr/>
          </a:p>
        </p:txBody>
      </p:sp>
      <p:sp>
        <p:nvSpPr>
          <p:cNvPr id="560" name="Google Shape;560;g2e3428d9ef5_0_3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de9eaaaeb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2de9eaaaeb5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e3428d9ef5_0_4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2e3428d9ef5_0_4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g2e3428d9ef5_0_4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e3428d9ef5_0_3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2e3428d9ef5_0_3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https://www.seemescotland.org/stigma-discrimination/personal-stories/personal-stories/tommys-story</a:t>
            </a:r>
            <a:endParaRPr>
              <a:highlight>
                <a:srgbClr val="FFFF00"/>
              </a:highlight>
            </a:endParaRPr>
          </a:p>
        </p:txBody>
      </p:sp>
      <p:sp>
        <p:nvSpPr>
          <p:cNvPr id="575" name="Google Shape;575;g2e3428d9ef5_0_3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de9eaaaeb5_1_8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2de9eaaaeb5_1_8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00D1C6"/>
                </a:highlight>
              </a:rPr>
              <a:t>Small Group Discussion:</a:t>
            </a:r>
            <a:endParaRPr>
              <a:highlight>
                <a:srgbClr val="00D1C6"/>
              </a:highlight>
            </a:endParaRPr>
          </a:p>
          <a:p>
            <a:pPr marL="0" lvl="0" indent="0" algn="l" rtl="0">
              <a:lnSpc>
                <a:spcPct val="100000"/>
              </a:lnSpc>
              <a:spcBef>
                <a:spcPts val="0"/>
              </a:spcBef>
              <a:spcAft>
                <a:spcPts val="0"/>
              </a:spcAft>
              <a:buSzPts val="1400"/>
              <a:buNone/>
            </a:pPr>
            <a:r>
              <a:rPr lang="en-US">
                <a:highlight>
                  <a:srgbClr val="FFFF00"/>
                </a:highlight>
              </a:rPr>
              <a:t>Please place in chat: </a:t>
            </a:r>
            <a:endParaRPr>
              <a:highlight>
                <a:srgbClr val="FFFF00"/>
              </a:highlight>
            </a:endParaRPr>
          </a:p>
          <a:p>
            <a:pPr marL="0" lvl="0" indent="0" algn="l" rtl="0">
              <a:lnSpc>
                <a:spcPct val="90000"/>
              </a:lnSpc>
              <a:spcBef>
                <a:spcPts val="1000"/>
              </a:spcBef>
              <a:spcAft>
                <a:spcPts val="0"/>
              </a:spcAft>
              <a:buClr>
                <a:schemeClr val="dk1"/>
              </a:buClr>
              <a:buSzPts val="1100"/>
              <a:buFont typeface="Arial"/>
              <a:buNone/>
            </a:pPr>
            <a:r>
              <a:rPr lang="en-US">
                <a:highlight>
                  <a:srgbClr val="FFFF00"/>
                </a:highlight>
              </a:rPr>
              <a:t>How do you see this reflected in your schools and divisions?</a:t>
            </a:r>
            <a:endParaRPr>
              <a:highlight>
                <a:srgbClr val="FFFF00"/>
              </a:highlight>
            </a:endParaRPr>
          </a:p>
          <a:p>
            <a:pPr marL="0" lvl="0" indent="0" algn="l" rtl="0">
              <a:lnSpc>
                <a:spcPct val="90000"/>
              </a:lnSpc>
              <a:spcBef>
                <a:spcPts val="1000"/>
              </a:spcBef>
              <a:spcAft>
                <a:spcPts val="0"/>
              </a:spcAft>
              <a:buClr>
                <a:schemeClr val="dk1"/>
              </a:buClr>
              <a:buSzPts val="1100"/>
              <a:buFont typeface="Arial"/>
              <a:buNone/>
            </a:pPr>
            <a:r>
              <a:rPr lang="en-US">
                <a:highlight>
                  <a:srgbClr val="FFFF00"/>
                </a:highlight>
              </a:rPr>
              <a:t>	Consider all adults:</a:t>
            </a:r>
            <a:endParaRPr>
              <a:highlight>
                <a:srgbClr val="FFFF00"/>
              </a:highlight>
            </a:endParaRPr>
          </a:p>
          <a:p>
            <a:pPr marL="1371600" lvl="0" indent="-304800" algn="l" rtl="0">
              <a:lnSpc>
                <a:spcPct val="90000"/>
              </a:lnSpc>
              <a:spcBef>
                <a:spcPts val="1000"/>
              </a:spcBef>
              <a:spcAft>
                <a:spcPts val="0"/>
              </a:spcAft>
              <a:buClr>
                <a:schemeClr val="dk1"/>
              </a:buClr>
              <a:buSzPts val="1200"/>
              <a:buChar char="•"/>
            </a:pPr>
            <a:r>
              <a:rPr lang="en-US">
                <a:highlight>
                  <a:srgbClr val="FFFF00"/>
                </a:highlight>
              </a:rPr>
              <a:t>Educators</a:t>
            </a:r>
            <a:endParaRPr>
              <a:highlight>
                <a:srgbClr val="FFFF00"/>
              </a:highlight>
            </a:endParaRPr>
          </a:p>
          <a:p>
            <a:pPr marL="1371600" lvl="0" indent="-304800" algn="l" rtl="0">
              <a:lnSpc>
                <a:spcPct val="90000"/>
              </a:lnSpc>
              <a:spcBef>
                <a:spcPts val="0"/>
              </a:spcBef>
              <a:spcAft>
                <a:spcPts val="0"/>
              </a:spcAft>
              <a:buClr>
                <a:schemeClr val="dk1"/>
              </a:buClr>
              <a:buSzPts val="1200"/>
              <a:buChar char="•"/>
            </a:pPr>
            <a:r>
              <a:rPr lang="en-US">
                <a:highlight>
                  <a:srgbClr val="FFFF00"/>
                </a:highlight>
              </a:rPr>
              <a:t>Staff</a:t>
            </a:r>
            <a:endParaRPr>
              <a:highlight>
                <a:srgbClr val="FFFF00"/>
              </a:highlight>
            </a:endParaRPr>
          </a:p>
          <a:p>
            <a:pPr marL="1371600" lvl="0" indent="-304800" algn="l" rtl="0">
              <a:lnSpc>
                <a:spcPct val="90000"/>
              </a:lnSpc>
              <a:spcBef>
                <a:spcPts val="0"/>
              </a:spcBef>
              <a:spcAft>
                <a:spcPts val="0"/>
              </a:spcAft>
              <a:buClr>
                <a:schemeClr val="dk1"/>
              </a:buClr>
              <a:buSzPts val="1200"/>
              <a:buChar char="•"/>
            </a:pPr>
            <a:r>
              <a:rPr lang="en-US">
                <a:highlight>
                  <a:srgbClr val="FFFF00"/>
                </a:highlight>
              </a:rPr>
              <a:t>Administrators</a:t>
            </a:r>
            <a:endParaRPr>
              <a:highlight>
                <a:srgbClr val="FFFF00"/>
              </a:highlight>
            </a:endParaRPr>
          </a:p>
          <a:p>
            <a:pPr marL="1371600" lvl="0" indent="-304800" algn="l" rtl="0">
              <a:lnSpc>
                <a:spcPct val="90000"/>
              </a:lnSpc>
              <a:spcBef>
                <a:spcPts val="0"/>
              </a:spcBef>
              <a:spcAft>
                <a:spcPts val="0"/>
              </a:spcAft>
              <a:buClr>
                <a:schemeClr val="dk1"/>
              </a:buClr>
              <a:buSzPts val="1200"/>
              <a:buChar char="•"/>
            </a:pPr>
            <a:r>
              <a:rPr lang="en-US">
                <a:highlight>
                  <a:srgbClr val="FFFF00"/>
                </a:highlight>
              </a:rPr>
              <a:t>Families</a:t>
            </a:r>
            <a:endParaRPr>
              <a:highlight>
                <a:srgbClr val="FFFF00"/>
              </a:highlight>
            </a:endParaRPr>
          </a:p>
          <a:p>
            <a:pPr marL="1371600" lvl="0" indent="-304800" algn="l" rtl="0">
              <a:lnSpc>
                <a:spcPct val="90000"/>
              </a:lnSpc>
              <a:spcBef>
                <a:spcPts val="0"/>
              </a:spcBef>
              <a:spcAft>
                <a:spcPts val="0"/>
              </a:spcAft>
              <a:buClr>
                <a:schemeClr val="dk1"/>
              </a:buClr>
              <a:buSzPts val="1200"/>
              <a:buChar char="•"/>
            </a:pPr>
            <a:r>
              <a:rPr lang="en-US">
                <a:highlight>
                  <a:srgbClr val="FFFF00"/>
                </a:highlight>
              </a:rPr>
              <a:t>Community Partners</a:t>
            </a:r>
            <a:endParaRPr>
              <a:highlight>
                <a:srgbClr val="FFFF00"/>
              </a:highlight>
            </a:endParaRPr>
          </a:p>
        </p:txBody>
      </p:sp>
      <p:sp>
        <p:nvSpPr>
          <p:cNvPr id="582" name="Google Shape;582;g2de9eaaaeb5_1_8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e3428d9ef5_0_4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2e3428d9ef5_0_4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https://www.youtube.com/watch?v=qPtsP7pBobI</a:t>
            </a:r>
            <a:endParaRPr>
              <a:highlight>
                <a:srgbClr val="FFFF00"/>
              </a:highlight>
            </a:endParaRPr>
          </a:p>
          <a:p>
            <a:pPr marL="0" lvl="0" indent="0" algn="l" rtl="0">
              <a:lnSpc>
                <a:spcPct val="100000"/>
              </a:lnSpc>
              <a:spcBef>
                <a:spcPts val="0"/>
              </a:spcBef>
              <a:spcAft>
                <a:spcPts val="0"/>
              </a:spcAft>
              <a:buSzPts val="1400"/>
              <a:buNone/>
            </a:pPr>
            <a:endParaRPr/>
          </a:p>
        </p:txBody>
      </p:sp>
      <p:sp>
        <p:nvSpPr>
          <p:cNvPr id="589" name="Google Shape;589;g2e3428d9ef5_0_4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e500fa82fc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2e500fa82fc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97" name="Google Shape;597;g2e500fa82fc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e36c6b3b7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e36c6b3b7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2e36c6b3b7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e44197adb4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2e44197adb4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2" name="Google Shape;632;g2e44197adb4_0_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e36c6b3b7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2e36c6b3b7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g2e36c6b3b70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de9eaaaeb5_1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de9eaaaeb5_1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g2de9eaaaeb5_1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de9eaaaeb5_1_3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654" name="Google Shape;654;g2de9eaaaeb5_1_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de9eaaaeb5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2de9eaaaeb5_1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g2de9eaaaeb5_1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e110ac1810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g2e110ac1810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Please place link in chat: </a:t>
            </a:r>
            <a:r>
              <a:rPr lang="en-US" u="sng">
                <a:solidFill>
                  <a:schemeClr val="hlink"/>
                </a:solidFill>
                <a:highlight>
                  <a:srgbClr val="FFFF00"/>
                </a:highlight>
                <a:hlinkClick r:id="rId3"/>
              </a:rPr>
              <a:t>https://docs.google.com/forms/d/1x_MVZvy4o50JVdGqnFF7-5Fb-KmkHQBdLe4UX7ogdmY/edit</a:t>
            </a:r>
            <a:endParaRPr>
              <a:highlight>
                <a:srgbClr val="FFFF00"/>
              </a:highlight>
            </a:endParaRPr>
          </a:p>
          <a:p>
            <a:pPr marL="0" lvl="0" indent="0" algn="l" rtl="0">
              <a:lnSpc>
                <a:spcPct val="100000"/>
              </a:lnSpc>
              <a:spcBef>
                <a:spcPts val="0"/>
              </a:spcBef>
              <a:spcAft>
                <a:spcPts val="0"/>
              </a:spcAft>
              <a:buSzPts val="1400"/>
              <a:buNone/>
            </a:pPr>
            <a:endParaRPr/>
          </a:p>
        </p:txBody>
      </p:sp>
      <p:sp>
        <p:nvSpPr>
          <p:cNvPr id="662" name="Google Shape;662;g2e110ac1810_0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de9eaaaeb5_1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2de9eaaaeb5_1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g2de9eaaaeb5_1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de9eaaaeb5_1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2de9eaaaeb5_1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algn="l" rtl="0">
              <a:lnSpc>
                <a:spcPct val="115000"/>
              </a:lnSpc>
              <a:spcBef>
                <a:spcPts val="1000"/>
              </a:spcBef>
              <a:spcAft>
                <a:spcPts val="0"/>
              </a:spcAft>
              <a:buClr>
                <a:schemeClr val="dk1"/>
              </a:buClr>
              <a:buSzPts val="1200"/>
              <a:buChar char="•"/>
            </a:pPr>
            <a:endParaRPr>
              <a:highlight>
                <a:srgbClr val="FFFF00"/>
              </a:highlight>
            </a:endParaRPr>
          </a:p>
        </p:txBody>
      </p:sp>
      <p:sp>
        <p:nvSpPr>
          <p:cNvPr id="678" name="Google Shape;678;g2de9eaaaeb5_1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de9eaaaeb5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4" name="Google Shape;684;g2de9eaaaeb5_1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e44197adb4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2e44197adb4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ighlight>
                  <a:srgbClr val="FFFF00"/>
                </a:highlight>
                <a:hlinkClick r:id="rId3"/>
              </a:rPr>
              <a:t>https://www.ilgateways.com/docman-docs/faculty-resources/itc-landing-pages/3101-fcr1-4-bronfenbrenner-s-ecological-systems-theory/file</a:t>
            </a:r>
            <a:endParaRPr>
              <a:highlight>
                <a:srgbClr val="FFFF00"/>
              </a:highlight>
            </a:endParaRPr>
          </a:p>
          <a:p>
            <a:pPr marL="0" lvl="0" indent="0" algn="l" rtl="0">
              <a:lnSpc>
                <a:spcPct val="100000"/>
              </a:lnSpc>
              <a:spcBef>
                <a:spcPts val="0"/>
              </a:spcBef>
              <a:spcAft>
                <a:spcPts val="0"/>
              </a:spcAft>
              <a:buSzPts val="1400"/>
              <a:buNone/>
            </a:pPr>
            <a:endParaRPr>
              <a:highlight>
                <a:srgbClr val="FFFF00"/>
              </a:highlight>
            </a:endParaRPr>
          </a:p>
          <a:p>
            <a:pPr marL="0" lvl="0" indent="0" algn="l" rtl="0">
              <a:lnSpc>
                <a:spcPct val="100000"/>
              </a:lnSpc>
              <a:spcBef>
                <a:spcPts val="0"/>
              </a:spcBef>
              <a:spcAft>
                <a:spcPts val="0"/>
              </a:spcAft>
              <a:buSzPts val="1400"/>
              <a:buNone/>
            </a:pPr>
            <a:r>
              <a:rPr lang="en-US">
                <a:highlight>
                  <a:srgbClr val="00FF00"/>
                </a:highlight>
              </a:rPr>
              <a:t>B&amp;W image Discourse on Learning in Education (https://learningdiscourses.com)</a:t>
            </a:r>
            <a:endParaRPr>
              <a:highlight>
                <a:srgbClr val="00FF00"/>
              </a:highlight>
            </a:endParaRPr>
          </a:p>
          <a:p>
            <a:pPr marL="0" lvl="0" indent="0" algn="l" rtl="0">
              <a:lnSpc>
                <a:spcPct val="100000"/>
              </a:lnSpc>
              <a:spcBef>
                <a:spcPts val="0"/>
              </a:spcBef>
              <a:spcAft>
                <a:spcPts val="0"/>
              </a:spcAft>
              <a:buSzPts val="1400"/>
              <a:buNone/>
            </a:pPr>
            <a:endParaRPr/>
          </a:p>
        </p:txBody>
      </p:sp>
      <p:sp>
        <p:nvSpPr>
          <p:cNvPr id="691" name="Google Shape;691;g2e44197adb4_0_2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e44197adb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2e44197adb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9" name="Google Shape;699;g2e44197adb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e5088ae997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g2e5088ae997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06" name="Google Shape;706;g2e5088ae997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e44197adb4_0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2e44197adb4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g2e44197adb4_0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e44197adb4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e44197adb4_0_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4" name="Google Shape;744;g2e44197adb4_0_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e44197adb4_0_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2e44197adb4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1" name="Google Shape;751;g2e44197adb4_0_1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e110ac181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2e110ac181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00D1C6"/>
              </a:highlight>
            </a:endParaRPr>
          </a:p>
        </p:txBody>
      </p:sp>
      <p:sp>
        <p:nvSpPr>
          <p:cNvPr id="311" name="Google Shape;311;g2e110ac1810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e36c6b3b70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g2e36c6b3b70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00D1C6"/>
              </a:highlight>
            </a:endParaRPr>
          </a:p>
        </p:txBody>
      </p:sp>
      <p:sp>
        <p:nvSpPr>
          <p:cNvPr id="758" name="Google Shape;758;g2e36c6b3b70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e44197adb4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2e44197adb4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ighlight>
                  <a:srgbClr val="FFFF00"/>
                </a:highlight>
                <a:hlinkClick r:id="rId3"/>
              </a:rPr>
              <a:t>https://www.imdetermined.org/tool/good-day-plan/</a:t>
            </a:r>
            <a:endParaRPr>
              <a:highlight>
                <a:srgbClr val="FFFF00"/>
              </a:highlight>
            </a:endParaRPr>
          </a:p>
          <a:p>
            <a:pPr marL="0" lvl="0" indent="0" algn="l" rtl="0">
              <a:lnSpc>
                <a:spcPct val="100000"/>
              </a:lnSpc>
              <a:spcBef>
                <a:spcPts val="0"/>
              </a:spcBef>
              <a:spcAft>
                <a:spcPts val="0"/>
              </a:spcAft>
              <a:buSzPts val="1400"/>
              <a:buNone/>
            </a:pPr>
            <a:r>
              <a:rPr lang="en-US">
                <a:highlight>
                  <a:srgbClr val="FFFF00"/>
                </a:highlight>
              </a:rPr>
              <a:t>Have participants complete their own</a:t>
            </a:r>
            <a:endParaRPr>
              <a:highlight>
                <a:srgbClr val="FFFF00"/>
              </a:highlight>
            </a:endParaRPr>
          </a:p>
          <a:p>
            <a:pPr marL="0" lvl="0" indent="0" algn="l" rtl="0">
              <a:lnSpc>
                <a:spcPct val="100000"/>
              </a:lnSpc>
              <a:spcBef>
                <a:spcPts val="0"/>
              </a:spcBef>
              <a:spcAft>
                <a:spcPts val="0"/>
              </a:spcAft>
              <a:buSzPts val="1400"/>
              <a:buNone/>
            </a:pPr>
            <a:endParaRPr>
              <a:highlight>
                <a:srgbClr val="FFFF00"/>
              </a:highlight>
            </a:endParaRPr>
          </a:p>
          <a:p>
            <a:pPr marL="0" lvl="0" indent="0" algn="l" rtl="0">
              <a:lnSpc>
                <a:spcPct val="100000"/>
              </a:lnSpc>
              <a:spcBef>
                <a:spcPts val="0"/>
              </a:spcBef>
              <a:spcAft>
                <a:spcPts val="0"/>
              </a:spcAft>
              <a:buSzPts val="1400"/>
              <a:buNone/>
            </a:pPr>
            <a:r>
              <a:rPr lang="en-US"/>
              <a:t>How might we use this tool to create a culture of wellness in our buildings and divisions? How can we use it with students, staff, families?</a:t>
            </a:r>
            <a:endParaRPr/>
          </a:p>
          <a:p>
            <a:pPr marL="0" lvl="0" indent="0" algn="l" rtl="0">
              <a:lnSpc>
                <a:spcPct val="100000"/>
              </a:lnSpc>
              <a:spcBef>
                <a:spcPts val="0"/>
              </a:spcBef>
              <a:spcAft>
                <a:spcPts val="0"/>
              </a:spcAft>
              <a:buSzPts val="1400"/>
              <a:buNone/>
            </a:pPr>
            <a:endParaRPr/>
          </a:p>
        </p:txBody>
      </p:sp>
      <p:sp>
        <p:nvSpPr>
          <p:cNvPr id="766" name="Google Shape;766;g2e44197adb4_0_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de9eaaaeb5_1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772" name="Google Shape;772;g2de9eaaaeb5_1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e44197adb4_0_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g2e44197adb4_0_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Please place link in chat: </a:t>
            </a:r>
            <a:r>
              <a:rPr lang="en-US" u="sng">
                <a:solidFill>
                  <a:schemeClr val="hlink"/>
                </a:solidFill>
                <a:highlight>
                  <a:srgbClr val="FFFF00"/>
                </a:highlight>
                <a:hlinkClick r:id="rId3"/>
              </a:rPr>
              <a:t>https://docs.google.com/forms/d/1x_MVZvy4o50JVdGqnFF7-5Fb-KmkHQBdLe4UX7ogdmY/edit</a:t>
            </a:r>
            <a:endParaRPr>
              <a:highlight>
                <a:srgbClr val="FFFF00"/>
              </a:highlight>
            </a:endParaRPr>
          </a:p>
          <a:p>
            <a:pPr marL="0" lvl="0" indent="0" algn="l" rtl="0">
              <a:lnSpc>
                <a:spcPct val="100000"/>
              </a:lnSpc>
              <a:spcBef>
                <a:spcPts val="0"/>
              </a:spcBef>
              <a:spcAft>
                <a:spcPts val="0"/>
              </a:spcAft>
              <a:buSzPts val="1400"/>
              <a:buNone/>
            </a:pPr>
            <a:endParaRPr/>
          </a:p>
        </p:txBody>
      </p:sp>
      <p:sp>
        <p:nvSpPr>
          <p:cNvPr id="780" name="Google Shape;780;g2e44197adb4_0_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de9eaaaeb5_1_3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g2de9eaaaeb5_1_3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9" name="Google Shape;789;g2de9eaaaeb5_1_3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de9eaaaeb5_1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5" name="Google Shape;795;g2de9eaaaeb5_1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e5088ae997_0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2e5088ae997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2" name="Google Shape;802;g2e5088ae997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e44197adb4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00"/>
              <a:buNone/>
            </a:pPr>
            <a:endParaRPr>
              <a:latin typeface="Arial"/>
              <a:ea typeface="Arial"/>
              <a:cs typeface="Arial"/>
              <a:sym typeface="Arial"/>
            </a:endParaRPr>
          </a:p>
        </p:txBody>
      </p:sp>
      <p:sp>
        <p:nvSpPr>
          <p:cNvPr id="831" name="Google Shape;831;g2e44197adb4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e44197adb4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g2e44197adb4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ighlight>
                  <a:srgbClr val="FFFF00"/>
                </a:highlight>
                <a:hlinkClick r:id="rId3"/>
              </a:rPr>
              <a:t>https://www.pbis.org/mental-health-social-emotional-well-being</a:t>
            </a:r>
            <a:endParaRPr>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a:p>
        </p:txBody>
      </p:sp>
      <p:sp>
        <p:nvSpPr>
          <p:cNvPr id="839" name="Google Shape;839;g2e44197adb4_0_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e44197adb4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2e44197adb4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8" name="Google Shape;848;g2e44197adb4_0_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de9eaaaeb5_1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de9eaaaeb5_1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highlight>
                  <a:srgbClr val="00FFFF"/>
                </a:highlight>
                <a:latin typeface="Georgia"/>
                <a:ea typeface="Georgia"/>
                <a:cs typeface="Georgia"/>
                <a:sym typeface="Georgia"/>
              </a:rPr>
              <a:t>Poll: Community Agreements</a:t>
            </a:r>
            <a:endParaRPr sz="1200">
              <a:solidFill>
                <a:schemeClr val="dk1"/>
              </a:solidFill>
              <a:highlight>
                <a:srgbClr val="00FFFF"/>
              </a:highlight>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Which one of these will be hardest for you?</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Self-Compassion</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Growth Mindset</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Presence</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None-I’m good to go</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highlight>
                  <a:srgbClr val="00FFFF"/>
                </a:highlight>
                <a:latin typeface="Georgia"/>
                <a:ea typeface="Georgia"/>
                <a:cs typeface="Georgia"/>
                <a:sym typeface="Georgia"/>
              </a:rPr>
              <a:t>Activity:</a:t>
            </a:r>
            <a:r>
              <a:rPr lang="en-US" sz="1200">
                <a:solidFill>
                  <a:schemeClr val="dk1"/>
                </a:solidFill>
                <a:latin typeface="Georgia"/>
                <a:ea typeface="Georgia"/>
                <a:cs typeface="Georgia"/>
                <a:sym typeface="Georgia"/>
              </a:rPr>
              <a:t> What do you need from us or yourself in order to honor the community agreement?</a:t>
            </a: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Georgia"/>
              <a:ea typeface="Georgia"/>
              <a:cs typeface="Georgia"/>
              <a:sym typeface="Georgia"/>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000">
              <a:solidFill>
                <a:schemeClr val="dk1"/>
              </a:solidFill>
              <a:latin typeface="Verdana"/>
              <a:ea typeface="Verdana"/>
              <a:cs typeface="Verdana"/>
              <a:sym typeface="Verdana"/>
            </a:endParaRPr>
          </a:p>
        </p:txBody>
      </p:sp>
      <p:sp>
        <p:nvSpPr>
          <p:cNvPr id="318" name="Google Shape;318;g2de9eaaaeb5_1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e44197adb4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2e44197adb4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https://www.pbis.org/mental-health-social-emotional-well-being</a:t>
            </a:r>
            <a:endParaRPr/>
          </a:p>
          <a:p>
            <a:pPr marL="0" lvl="0" indent="0" algn="l" rtl="0">
              <a:lnSpc>
                <a:spcPct val="100000"/>
              </a:lnSpc>
              <a:spcBef>
                <a:spcPts val="0"/>
              </a:spcBef>
              <a:spcAft>
                <a:spcPts val="0"/>
              </a:spcAft>
              <a:buSzPts val="1400"/>
              <a:buNone/>
            </a:pPr>
            <a:endParaRPr/>
          </a:p>
        </p:txBody>
      </p:sp>
      <p:sp>
        <p:nvSpPr>
          <p:cNvPr id="855" name="Google Shape;855;g2e44197adb4_0_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e44197adb4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g2e44197adb4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62" name="Google Shape;862;g2e44197adb4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2e0e584f623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8" name="Google Shape;868;g2e0e584f623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de9eaaaeb5_1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874" name="Google Shape;874;g2de9eaaaeb5_1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e44197adb4_0_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2e44197adb4_0_2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Please place link in chat: </a:t>
            </a:r>
            <a:r>
              <a:rPr lang="en-US" u="sng">
                <a:solidFill>
                  <a:schemeClr val="hlink"/>
                </a:solidFill>
                <a:highlight>
                  <a:srgbClr val="FFFF00"/>
                </a:highlight>
                <a:hlinkClick r:id="rId3"/>
              </a:rPr>
              <a:t>https://docs.google.com/forms/d/1x_MVZvy4o50JVdGqnFF7-5Fb-KmkHQBdLe4UX7ogdmY/edit</a:t>
            </a:r>
            <a:endParaRPr>
              <a:highlight>
                <a:srgbClr val="FFFF00"/>
              </a:highlight>
            </a:endParaRPr>
          </a:p>
          <a:p>
            <a:pPr marL="0" lvl="0" indent="0" algn="l" rtl="0">
              <a:lnSpc>
                <a:spcPct val="100000"/>
              </a:lnSpc>
              <a:spcBef>
                <a:spcPts val="0"/>
              </a:spcBef>
              <a:spcAft>
                <a:spcPts val="0"/>
              </a:spcAft>
              <a:buSzPts val="1400"/>
              <a:buNone/>
            </a:pPr>
            <a:endParaRPr/>
          </a:p>
        </p:txBody>
      </p:sp>
      <p:sp>
        <p:nvSpPr>
          <p:cNvPr id="882" name="Google Shape;882;g2e44197adb4_0_2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de9eaaaeb5_1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g2de9eaaaeb5_1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algn="l" rtl="0">
              <a:lnSpc>
                <a:spcPct val="115000"/>
              </a:lnSpc>
              <a:spcBef>
                <a:spcPts val="1000"/>
              </a:spcBef>
              <a:spcAft>
                <a:spcPts val="0"/>
              </a:spcAft>
              <a:buClr>
                <a:schemeClr val="dk1"/>
              </a:buClr>
              <a:buSzPts val="1200"/>
              <a:buChar char="•"/>
            </a:pPr>
            <a:endParaRPr>
              <a:highlight>
                <a:srgbClr val="FFFF00"/>
              </a:highlight>
            </a:endParaRPr>
          </a:p>
        </p:txBody>
      </p:sp>
      <p:sp>
        <p:nvSpPr>
          <p:cNvPr id="891" name="Google Shape;891;g2de9eaaaeb5_1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2de9eaaaeb5_1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2de9eaaaeb5_1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8" name="Google Shape;898;g2de9eaaaeb5_1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e44197adb4_0_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g2e44197adb4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6" name="Google Shape;906;g2e44197adb4_0_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e3428d9ef5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2e3428d9ef5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00ACC3"/>
              </a:highlight>
            </a:endParaRPr>
          </a:p>
        </p:txBody>
      </p:sp>
      <p:sp>
        <p:nvSpPr>
          <p:cNvPr id="332" name="Google Shape;332;g2e3428d9ef5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de9eaaaeb5_1_5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de9eaaaeb5_1_5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g2de9eaaaeb5_1_5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2"/>
        <p:cNvGrpSpPr/>
        <p:nvPr/>
      </p:nvGrpSpPr>
      <p:grpSpPr>
        <a:xfrm>
          <a:off x="0" y="0"/>
          <a:ext cx="0" cy="0"/>
          <a:chOff x="0" y="0"/>
          <a:chExt cx="0" cy="0"/>
        </a:xfrm>
      </p:grpSpPr>
      <p:pic>
        <p:nvPicPr>
          <p:cNvPr id="13" name="Google Shape;13;p21"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4" name="Google Shape;14;p21"/>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1"/>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6" name="Google Shape;16;p21"/>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40"/>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40"/>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61" name="Google Shape;61;p40"/>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2" name="Google Shape;62;p4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63"/>
        <p:cNvGrpSpPr/>
        <p:nvPr/>
      </p:nvGrpSpPr>
      <p:grpSpPr>
        <a:xfrm>
          <a:off x="0" y="0"/>
          <a:ext cx="0" cy="0"/>
          <a:chOff x="0" y="0"/>
          <a:chExt cx="0" cy="0"/>
        </a:xfrm>
      </p:grpSpPr>
      <p:sp>
        <p:nvSpPr>
          <p:cNvPr id="64" name="Google Shape;64;p37"/>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66" name="Google Shape;66;p37"/>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67" name="Google Shape;67;p37"/>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68" name="Google Shape;68;p37"/>
          <p:cNvPicPr preferRelativeResize="0"/>
          <p:nvPr/>
        </p:nvPicPr>
        <p:blipFill rotWithShape="1">
          <a:blip r:embed="rId3">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69"/>
        <p:cNvGrpSpPr/>
        <p:nvPr/>
      </p:nvGrpSpPr>
      <p:grpSpPr>
        <a:xfrm>
          <a:off x="0" y="0"/>
          <a:ext cx="0" cy="0"/>
          <a:chOff x="0" y="0"/>
          <a:chExt cx="0" cy="0"/>
        </a:xfrm>
      </p:grpSpPr>
      <p:sp>
        <p:nvSpPr>
          <p:cNvPr id="70" name="Google Shape;70;p41"/>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1"/>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72"/>
        <p:cNvGrpSpPr/>
        <p:nvPr/>
      </p:nvGrpSpPr>
      <p:grpSpPr>
        <a:xfrm>
          <a:off x="0" y="0"/>
          <a:ext cx="0" cy="0"/>
          <a:chOff x="0" y="0"/>
          <a:chExt cx="0" cy="0"/>
        </a:xfrm>
      </p:grpSpPr>
      <p:sp>
        <p:nvSpPr>
          <p:cNvPr id="73" name="Google Shape;73;p30"/>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0"/>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5" name="Google Shape;75;p30"/>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6" name="Google Shape;76;p30"/>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77"/>
        <p:cNvGrpSpPr/>
        <p:nvPr/>
      </p:nvGrpSpPr>
      <p:grpSpPr>
        <a:xfrm>
          <a:off x="0" y="0"/>
          <a:ext cx="0" cy="0"/>
          <a:chOff x="0" y="0"/>
          <a:chExt cx="0" cy="0"/>
        </a:xfrm>
      </p:grpSpPr>
      <p:sp>
        <p:nvSpPr>
          <p:cNvPr id="78" name="Google Shape;78;p3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3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1" name="Google Shape;81;p31"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82"/>
        <p:cNvGrpSpPr/>
        <p:nvPr/>
      </p:nvGrpSpPr>
      <p:grpSpPr>
        <a:xfrm>
          <a:off x="0" y="0"/>
          <a:ext cx="0" cy="0"/>
          <a:chOff x="0" y="0"/>
          <a:chExt cx="0" cy="0"/>
        </a:xfrm>
      </p:grpSpPr>
      <p:sp>
        <p:nvSpPr>
          <p:cNvPr id="83" name="Google Shape;83;p32"/>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2"/>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5" name="Google Shape;85;p3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6" name="Google Shape;86;p32"/>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87"/>
        <p:cNvGrpSpPr/>
        <p:nvPr/>
      </p:nvGrpSpPr>
      <p:grpSpPr>
        <a:xfrm>
          <a:off x="0" y="0"/>
          <a:ext cx="0" cy="0"/>
          <a:chOff x="0" y="0"/>
          <a:chExt cx="0" cy="0"/>
        </a:xfrm>
      </p:grpSpPr>
      <p:sp>
        <p:nvSpPr>
          <p:cNvPr id="88" name="Google Shape;88;p3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0" name="Google Shape;90;p3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91" name="Google Shape;91;p33"/>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92"/>
        <p:cNvGrpSpPr/>
        <p:nvPr/>
      </p:nvGrpSpPr>
      <p:grpSpPr>
        <a:xfrm>
          <a:off x="0" y="0"/>
          <a:ext cx="0" cy="0"/>
          <a:chOff x="0" y="0"/>
          <a:chExt cx="0" cy="0"/>
        </a:xfrm>
      </p:grpSpPr>
      <p:sp>
        <p:nvSpPr>
          <p:cNvPr id="93" name="Google Shape;93;p3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5" name="Google Shape;95;p34"/>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96" name="Google Shape;96;p34"/>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97"/>
        <p:cNvGrpSpPr/>
        <p:nvPr/>
      </p:nvGrpSpPr>
      <p:grpSpPr>
        <a:xfrm>
          <a:off x="0" y="0"/>
          <a:ext cx="0" cy="0"/>
          <a:chOff x="0" y="0"/>
          <a:chExt cx="0" cy="0"/>
        </a:xfrm>
      </p:grpSpPr>
      <p:pic>
        <p:nvPicPr>
          <p:cNvPr id="98" name="Google Shape;98;p35"/>
          <p:cNvPicPr preferRelativeResize="0"/>
          <p:nvPr/>
        </p:nvPicPr>
        <p:blipFill rotWithShape="1">
          <a:blip r:embed="rId2">
            <a:alphaModFix/>
          </a:blip>
          <a:srcRect l="136" t="32397" r="-133" b="12769"/>
          <a:stretch/>
        </p:blipFill>
        <p:spPr>
          <a:xfrm rot="10800000">
            <a:off x="0" y="0"/>
            <a:ext cx="9143999" cy="1554608"/>
          </a:xfrm>
          <a:prstGeom prst="rect">
            <a:avLst/>
          </a:prstGeom>
          <a:noFill/>
          <a:ln>
            <a:noFill/>
          </a:ln>
        </p:spPr>
      </p:pic>
      <p:pic>
        <p:nvPicPr>
          <p:cNvPr id="99" name="Google Shape;99;p35"/>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100" name="Google Shape;100;p35"/>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101"/>
        <p:cNvGrpSpPr/>
        <p:nvPr/>
      </p:nvGrpSpPr>
      <p:grpSpPr>
        <a:xfrm>
          <a:off x="0" y="0"/>
          <a:ext cx="0" cy="0"/>
          <a:chOff x="0" y="0"/>
          <a:chExt cx="0" cy="0"/>
        </a:xfrm>
      </p:grpSpPr>
      <p:sp>
        <p:nvSpPr>
          <p:cNvPr id="102" name="Google Shape;102;p36"/>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3" name="Google Shape;103;p36"/>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17"/>
        <p:cNvGrpSpPr/>
        <p:nvPr/>
      </p:nvGrpSpPr>
      <p:grpSpPr>
        <a:xfrm>
          <a:off x="0" y="0"/>
          <a:ext cx="0" cy="0"/>
          <a:chOff x="0" y="0"/>
          <a:chExt cx="0" cy="0"/>
        </a:xfrm>
      </p:grpSpPr>
      <p:sp>
        <p:nvSpPr>
          <p:cNvPr id="18" name="Google Shape;18;p26"/>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6"/>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0" name="Google Shape;20;p26"/>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104"/>
        <p:cNvGrpSpPr/>
        <p:nvPr/>
      </p:nvGrpSpPr>
      <p:grpSpPr>
        <a:xfrm>
          <a:off x="0" y="0"/>
          <a:ext cx="0" cy="0"/>
          <a:chOff x="0" y="0"/>
          <a:chExt cx="0" cy="0"/>
        </a:xfrm>
      </p:grpSpPr>
      <p:sp>
        <p:nvSpPr>
          <p:cNvPr id="105" name="Google Shape;105;p38"/>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8"/>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 name="Google Shape;107;p38"/>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08" name="Google Shape;108;p38"/>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 name="Google Shape;109;p38"/>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10" name="Google Shape;110;p38"/>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11" name="Google Shape;111;p38"/>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2" name="Google Shape;112;p38"/>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3"/>
        <p:cNvGrpSpPr/>
        <p:nvPr/>
      </p:nvGrpSpPr>
      <p:grpSpPr>
        <a:xfrm>
          <a:off x="0" y="0"/>
          <a:ext cx="0" cy="0"/>
          <a:chOff x="0" y="0"/>
          <a:chExt cx="0" cy="0"/>
        </a:xfrm>
      </p:grpSpPr>
      <p:pic>
        <p:nvPicPr>
          <p:cNvPr id="114" name="Google Shape;114;p39"/>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11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116"/>
        <p:cNvGrpSpPr/>
        <p:nvPr/>
      </p:nvGrpSpPr>
      <p:grpSpPr>
        <a:xfrm>
          <a:off x="0" y="0"/>
          <a:ext cx="0" cy="0"/>
          <a:chOff x="0" y="0"/>
          <a:chExt cx="0" cy="0"/>
        </a:xfrm>
      </p:grpSpPr>
      <p:sp>
        <p:nvSpPr>
          <p:cNvPr id="117" name="Google Shape;117;p4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4"/>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19" name="Google Shape;119;p44"/>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20" name="Google Shape;120;p44"/>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45"/>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45"/>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25" name="Google Shape;125;p45"/>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45"/>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27" name="Google Shape;127;p45"/>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28" name="Google Shape;128;p45"/>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129"/>
        <p:cNvGrpSpPr/>
        <p:nvPr/>
      </p:nvGrpSpPr>
      <p:grpSpPr>
        <a:xfrm>
          <a:off x="0" y="0"/>
          <a:ext cx="0" cy="0"/>
          <a:chOff x="0" y="0"/>
          <a:chExt cx="0" cy="0"/>
        </a:xfrm>
      </p:grpSpPr>
      <p:sp>
        <p:nvSpPr>
          <p:cNvPr id="130" name="Google Shape;130;p46"/>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6"/>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2" name="Google Shape;132;p46"/>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33" name="Google Shape;133;p46"/>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7" name="Google Shape;137;p47"/>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8" name="Google Shape;138;p4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39"/>
        <p:cNvGrpSpPr/>
        <p:nvPr/>
      </p:nvGrpSpPr>
      <p:grpSpPr>
        <a:xfrm>
          <a:off x="0" y="0"/>
          <a:ext cx="0" cy="0"/>
          <a:chOff x="0" y="0"/>
          <a:chExt cx="0" cy="0"/>
        </a:xfrm>
      </p:grpSpPr>
      <p:sp>
        <p:nvSpPr>
          <p:cNvPr id="140" name="Google Shape;140;p48"/>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1" name="Google Shape;141;p48"/>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42" name="Google Shape;142;p48"/>
          <p:cNvGrpSpPr/>
          <p:nvPr/>
        </p:nvGrpSpPr>
        <p:grpSpPr>
          <a:xfrm>
            <a:off x="2144995" y="3177707"/>
            <a:ext cx="4854010" cy="1143000"/>
            <a:chOff x="1981200" y="1826567"/>
            <a:chExt cx="4854010" cy="1143000"/>
          </a:xfrm>
        </p:grpSpPr>
        <p:pic>
          <p:nvPicPr>
            <p:cNvPr id="143" name="Google Shape;143;p48">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44" name="Google Shape;144;p48"/>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45" name="Google Shape;145;p48"/>
          <p:cNvGrpSpPr/>
          <p:nvPr/>
        </p:nvGrpSpPr>
        <p:grpSpPr>
          <a:xfrm>
            <a:off x="2050634" y="4545484"/>
            <a:ext cx="5042731" cy="1143000"/>
            <a:chOff x="1981200" y="3426768"/>
            <a:chExt cx="5042731" cy="1143000"/>
          </a:xfrm>
        </p:grpSpPr>
        <p:pic>
          <p:nvPicPr>
            <p:cNvPr id="146" name="Google Shape;146;p48">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47" name="Google Shape;147;p48"/>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48" name="Google Shape;148;p48"/>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149"/>
        <p:cNvGrpSpPr/>
        <p:nvPr/>
      </p:nvGrpSpPr>
      <p:grpSpPr>
        <a:xfrm>
          <a:off x="0" y="0"/>
          <a:ext cx="0" cy="0"/>
          <a:chOff x="0" y="0"/>
          <a:chExt cx="0" cy="0"/>
        </a:xfrm>
      </p:grpSpPr>
      <p:sp>
        <p:nvSpPr>
          <p:cNvPr id="150" name="Google Shape;150;g2e3428d9ef5_0_297"/>
          <p:cNvSpPr/>
          <p:nvPr/>
        </p:nvSpPr>
        <p:spPr>
          <a:xfrm>
            <a:off x="419100" y="-2108200"/>
            <a:ext cx="8305800" cy="110745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2e3428d9ef5_0_297"/>
          <p:cNvSpPr txBox="1">
            <a:spLocks noGrp="1"/>
          </p:cNvSpPr>
          <p:nvPr>
            <p:ph type="sldNum" idx="12"/>
          </p:nvPr>
        </p:nvSpPr>
        <p:spPr>
          <a:xfrm>
            <a:off x="4337100" y="6335500"/>
            <a:ext cx="469800" cy="5220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52"/>
        <p:cNvGrpSpPr/>
        <p:nvPr/>
      </p:nvGrpSpPr>
      <p:grpSpPr>
        <a:xfrm>
          <a:off x="0" y="0"/>
          <a:ext cx="0" cy="0"/>
          <a:chOff x="0" y="0"/>
          <a:chExt cx="0" cy="0"/>
        </a:xfrm>
      </p:grpSpPr>
      <p:sp>
        <p:nvSpPr>
          <p:cNvPr id="153" name="Google Shape;153;g2e3428d9ef5_0_300"/>
          <p:cNvSpPr/>
          <p:nvPr/>
        </p:nvSpPr>
        <p:spPr>
          <a:xfrm>
            <a:off x="1144200" y="3598100"/>
            <a:ext cx="893700" cy="11916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2e3428d9ef5_0_300"/>
          <p:cNvSpPr txBox="1">
            <a:spLocks noGrp="1"/>
          </p:cNvSpPr>
          <p:nvPr>
            <p:ph type="title"/>
          </p:nvPr>
        </p:nvSpPr>
        <p:spPr>
          <a:xfrm>
            <a:off x="2935875" y="1212067"/>
            <a:ext cx="5275500" cy="854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2e3428d9ef5_0_300"/>
          <p:cNvSpPr txBox="1">
            <a:spLocks noGrp="1"/>
          </p:cNvSpPr>
          <p:nvPr>
            <p:ph type="body" idx="1"/>
          </p:nvPr>
        </p:nvSpPr>
        <p:spPr>
          <a:xfrm>
            <a:off x="2935875" y="2034344"/>
            <a:ext cx="5275500" cy="37149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81000" algn="l">
              <a:lnSpc>
                <a:spcPct val="90000"/>
              </a:lnSpc>
              <a:spcBef>
                <a:spcPts val="500"/>
              </a:spcBef>
              <a:spcAft>
                <a:spcPts val="0"/>
              </a:spcAft>
              <a:buSzPts val="2400"/>
              <a:buChar char="•"/>
              <a:defRPr sz="2400"/>
            </a:lvl4pPr>
            <a:lvl5pPr marL="2286000" lvl="4" indent="-381000" algn="l">
              <a:lnSpc>
                <a:spcPct val="90000"/>
              </a:lnSpc>
              <a:spcBef>
                <a:spcPts val="500"/>
              </a:spcBef>
              <a:spcAft>
                <a:spcPts val="0"/>
              </a:spcAft>
              <a:buSzPts val="2400"/>
              <a:buChar char="•"/>
              <a:defRPr sz="2400"/>
            </a:lvl5pPr>
            <a:lvl6pPr marL="2743200" lvl="5" indent="-381000" algn="l">
              <a:lnSpc>
                <a:spcPct val="90000"/>
              </a:lnSpc>
              <a:spcBef>
                <a:spcPts val="500"/>
              </a:spcBef>
              <a:spcAft>
                <a:spcPts val="0"/>
              </a:spcAft>
              <a:buSzPts val="2400"/>
              <a:buChar char="•"/>
              <a:defRPr sz="2400"/>
            </a:lvl6pPr>
            <a:lvl7pPr marL="3200400" lvl="6" indent="-381000" algn="l">
              <a:lnSpc>
                <a:spcPct val="90000"/>
              </a:lnSpc>
              <a:spcBef>
                <a:spcPts val="500"/>
              </a:spcBef>
              <a:spcAft>
                <a:spcPts val="0"/>
              </a:spcAft>
              <a:buSzPts val="2400"/>
              <a:buChar char="•"/>
              <a:defRPr sz="2400"/>
            </a:lvl7pPr>
            <a:lvl8pPr marL="3657600" lvl="7" indent="-381000" algn="l">
              <a:lnSpc>
                <a:spcPct val="90000"/>
              </a:lnSpc>
              <a:spcBef>
                <a:spcPts val="500"/>
              </a:spcBef>
              <a:spcAft>
                <a:spcPts val="0"/>
              </a:spcAft>
              <a:buSzPts val="2400"/>
              <a:buChar char="•"/>
              <a:defRPr sz="2400"/>
            </a:lvl8pPr>
            <a:lvl9pPr marL="4114800" lvl="8" indent="-381000" algn="l">
              <a:lnSpc>
                <a:spcPct val="90000"/>
              </a:lnSpc>
              <a:spcBef>
                <a:spcPts val="500"/>
              </a:spcBef>
              <a:spcAft>
                <a:spcPts val="0"/>
              </a:spcAft>
              <a:buSzPts val="2400"/>
              <a:buChar char="•"/>
              <a:defRPr sz="2400"/>
            </a:lvl9pPr>
          </a:lstStyle>
          <a:p>
            <a:endParaRPr/>
          </a:p>
        </p:txBody>
      </p:sp>
      <p:sp>
        <p:nvSpPr>
          <p:cNvPr id="156" name="Google Shape;156;g2e3428d9ef5_0_300"/>
          <p:cNvSpPr/>
          <p:nvPr/>
        </p:nvSpPr>
        <p:spPr>
          <a:xfrm>
            <a:off x="259925" y="-275067"/>
            <a:ext cx="2347200" cy="3129600"/>
          </a:xfrm>
          <a:prstGeom prst="donut">
            <a:avLst>
              <a:gd name="adj" fmla="val 29778"/>
            </a:avLst>
          </a:prstGeom>
          <a:solidFill>
            <a:srgbClr val="00D1C6">
              <a:alpha val="8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2e3428d9ef5_0_300"/>
          <p:cNvSpPr/>
          <p:nvPr/>
        </p:nvSpPr>
        <p:spPr>
          <a:xfrm>
            <a:off x="-152925" y="1813400"/>
            <a:ext cx="978600" cy="1304700"/>
          </a:xfrm>
          <a:prstGeom prst="ellipse">
            <a:avLst/>
          </a:prstGeom>
          <a:solidFill>
            <a:srgbClr val="ED4A00">
              <a:alpha val="8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2e3428d9ef5_0_300"/>
          <p:cNvSpPr/>
          <p:nvPr/>
        </p:nvSpPr>
        <p:spPr>
          <a:xfrm>
            <a:off x="2339600" y="324833"/>
            <a:ext cx="657600" cy="876900"/>
          </a:xfrm>
          <a:prstGeom prst="ellipse">
            <a:avLst/>
          </a:prstGeom>
          <a:solidFill>
            <a:srgbClr val="00ACC3">
              <a:alpha val="8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g2e3428d9ef5_0_300"/>
          <p:cNvSpPr/>
          <p:nvPr/>
        </p:nvSpPr>
        <p:spPr>
          <a:xfrm>
            <a:off x="788725" y="3118200"/>
            <a:ext cx="811200" cy="1081500"/>
          </a:xfrm>
          <a:prstGeom prst="donut">
            <a:avLst>
              <a:gd name="adj" fmla="val 22275"/>
            </a:avLst>
          </a:prstGeom>
          <a:solidFill>
            <a:srgbClr val="F8BB00">
              <a:alpha val="8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g2e3428d9ef5_0_300"/>
          <p:cNvSpPr/>
          <p:nvPr/>
        </p:nvSpPr>
        <p:spPr>
          <a:xfrm>
            <a:off x="153675" y="5533267"/>
            <a:ext cx="1207800" cy="1610400"/>
          </a:xfrm>
          <a:prstGeom prst="ellipse">
            <a:avLst/>
          </a:prstGeom>
          <a:solidFill>
            <a:srgbClr val="BBCD00">
              <a:alpha val="8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2e3428d9ef5_0_300"/>
          <p:cNvSpPr/>
          <p:nvPr/>
        </p:nvSpPr>
        <p:spPr>
          <a:xfrm>
            <a:off x="1315800" y="5147967"/>
            <a:ext cx="550500" cy="734100"/>
          </a:xfrm>
          <a:prstGeom prst="donut">
            <a:avLst>
              <a:gd name="adj" fmla="val 42915"/>
            </a:avLst>
          </a:prstGeom>
          <a:solidFill>
            <a:srgbClr val="65BB48">
              <a:alpha val="8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2e3428d9ef5_0_300"/>
          <p:cNvSpPr/>
          <p:nvPr/>
        </p:nvSpPr>
        <p:spPr>
          <a:xfrm>
            <a:off x="438575" y="3990700"/>
            <a:ext cx="304800" cy="406500"/>
          </a:xfrm>
          <a:prstGeom prst="ellipse">
            <a:avLst/>
          </a:prstGeom>
          <a:solidFill>
            <a:srgbClr val="E8004C">
              <a:alpha val="8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g2e3428d9ef5_0_300"/>
          <p:cNvSpPr/>
          <p:nvPr/>
        </p:nvSpPr>
        <p:spPr>
          <a:xfrm>
            <a:off x="7744850" y="560633"/>
            <a:ext cx="550500" cy="734100"/>
          </a:xfrm>
          <a:prstGeom prst="ellipse">
            <a:avLst/>
          </a:prstGeom>
          <a:solidFill>
            <a:srgbClr val="F8BB00">
              <a:alpha val="8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2e3428d9ef5_0_300"/>
          <p:cNvSpPr/>
          <p:nvPr/>
        </p:nvSpPr>
        <p:spPr>
          <a:xfrm>
            <a:off x="8839500" y="1359700"/>
            <a:ext cx="397500" cy="530100"/>
          </a:xfrm>
          <a:prstGeom prst="ellipse">
            <a:avLst/>
          </a:prstGeom>
          <a:solidFill>
            <a:srgbClr val="00D1C6">
              <a:alpha val="8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g2e3428d9ef5_0_300"/>
          <p:cNvSpPr/>
          <p:nvPr/>
        </p:nvSpPr>
        <p:spPr>
          <a:xfrm>
            <a:off x="8295350" y="-428167"/>
            <a:ext cx="741600" cy="988800"/>
          </a:xfrm>
          <a:prstGeom prst="donut">
            <a:avLst>
              <a:gd name="adj" fmla="val 31897"/>
            </a:avLst>
          </a:prstGeom>
          <a:solidFill>
            <a:srgbClr val="00ACC3">
              <a:alpha val="8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2e3428d9ef5_0_300"/>
          <p:cNvSpPr/>
          <p:nvPr/>
        </p:nvSpPr>
        <p:spPr>
          <a:xfrm>
            <a:off x="8651500" y="2155100"/>
            <a:ext cx="188100" cy="250800"/>
          </a:xfrm>
          <a:prstGeom prst="ellipse">
            <a:avLst/>
          </a:prstGeom>
          <a:solidFill>
            <a:srgbClr val="BBCD00">
              <a:alpha val="8666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2e3428d9ef5_0_300"/>
          <p:cNvSpPr/>
          <p:nvPr/>
        </p:nvSpPr>
        <p:spPr>
          <a:xfrm>
            <a:off x="2179100" y="110833"/>
            <a:ext cx="978600" cy="13047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e3428d9ef5_0_300"/>
          <p:cNvSpPr/>
          <p:nvPr/>
        </p:nvSpPr>
        <p:spPr>
          <a:xfrm>
            <a:off x="8062825" y="918500"/>
            <a:ext cx="449700" cy="59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2e3428d9ef5_0_300"/>
          <p:cNvSpPr txBox="1">
            <a:spLocks noGrp="1"/>
          </p:cNvSpPr>
          <p:nvPr>
            <p:ph type="sldNum" idx="12"/>
          </p:nvPr>
        </p:nvSpPr>
        <p:spPr>
          <a:xfrm>
            <a:off x="8635625" y="6335500"/>
            <a:ext cx="469800" cy="522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21"/>
        <p:cNvGrpSpPr/>
        <p:nvPr/>
      </p:nvGrpSpPr>
      <p:grpSpPr>
        <a:xfrm>
          <a:off x="0" y="0"/>
          <a:ext cx="0" cy="0"/>
          <a:chOff x="0" y="0"/>
          <a:chExt cx="0" cy="0"/>
        </a:xfrm>
      </p:grpSpPr>
      <p:pic>
        <p:nvPicPr>
          <p:cNvPr id="22" name="Google Shape;22;p22"/>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3" name="Google Shape;23;p22"/>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2"/>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5" name="Google Shape;25;p22"/>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176"/>
        <p:cNvGrpSpPr/>
        <p:nvPr/>
      </p:nvGrpSpPr>
      <p:grpSpPr>
        <a:xfrm>
          <a:off x="0" y="0"/>
          <a:ext cx="0" cy="0"/>
          <a:chOff x="0" y="0"/>
          <a:chExt cx="0" cy="0"/>
        </a:xfrm>
      </p:grpSpPr>
      <p:sp>
        <p:nvSpPr>
          <p:cNvPr id="177" name="Google Shape;177;g2e0e584f623_0_11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g2e0e584f623_0_1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9" name="Google Shape;179;g2e0e584f623_0_118"/>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180"/>
        <p:cNvGrpSpPr/>
        <p:nvPr/>
      </p:nvGrpSpPr>
      <p:grpSpPr>
        <a:xfrm>
          <a:off x="0" y="0"/>
          <a:ext cx="0" cy="0"/>
          <a:chOff x="0" y="0"/>
          <a:chExt cx="0" cy="0"/>
        </a:xfrm>
      </p:grpSpPr>
      <p:sp>
        <p:nvSpPr>
          <p:cNvPr id="181" name="Google Shape;181;g2e0e584f623_0_122"/>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g2e0e584f623_0_122"/>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3" name="Google Shape;183;g2e0e584f623_0_12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84" name="Google Shape;184;g2e0e584f623_0_122"/>
          <p:cNvPicPr preferRelativeResize="0"/>
          <p:nvPr/>
        </p:nvPicPr>
        <p:blipFill rotWithShape="1">
          <a:blip r:embed="rId3">
            <a:alphaModFix/>
          </a:blip>
          <a:srcRect l="240" t="10363" r="-239" b="30819"/>
          <a:stretch/>
        </p:blipFill>
        <p:spPr>
          <a:xfrm>
            <a:off x="0" y="5249173"/>
            <a:ext cx="9144000" cy="168071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185"/>
        <p:cNvGrpSpPr/>
        <p:nvPr/>
      </p:nvGrpSpPr>
      <p:grpSpPr>
        <a:xfrm>
          <a:off x="0" y="0"/>
          <a:ext cx="0" cy="0"/>
          <a:chOff x="0" y="0"/>
          <a:chExt cx="0" cy="0"/>
        </a:xfrm>
      </p:grpSpPr>
      <p:sp>
        <p:nvSpPr>
          <p:cNvPr id="186" name="Google Shape;186;g2e0e584f623_0_127"/>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g2e0e584f623_0_127"/>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8" name="Google Shape;188;g2e0e584f623_0_127"/>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89" name="Google Shape;189;g2e0e584f623_0_127" descr="A group of people smiling&#10;&#10;Description automatically generated with medium confidence"/>
          <p:cNvPicPr preferRelativeResize="0"/>
          <p:nvPr/>
        </p:nvPicPr>
        <p:blipFill rotWithShape="1">
          <a:blip r:embed="rId3">
            <a:alphaModFix/>
          </a:blip>
          <a:srcRect t="10897" b="7408"/>
          <a:stretch/>
        </p:blipFill>
        <p:spPr>
          <a:xfrm>
            <a:off x="0" y="5249173"/>
            <a:ext cx="9144000" cy="168071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190"/>
        <p:cNvGrpSpPr/>
        <p:nvPr/>
      </p:nvGrpSpPr>
      <p:grpSpPr>
        <a:xfrm>
          <a:off x="0" y="0"/>
          <a:ext cx="0" cy="0"/>
          <a:chOff x="0" y="0"/>
          <a:chExt cx="0" cy="0"/>
        </a:xfrm>
      </p:grpSpPr>
      <p:sp>
        <p:nvSpPr>
          <p:cNvPr id="191" name="Google Shape;191;g2e0e584f623_0_132"/>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g2e0e584f623_0_132"/>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3" name="Google Shape;193;g2e0e584f623_0_13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94" name="Google Shape;194;g2e0e584f623_0_132"/>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195"/>
        <p:cNvGrpSpPr/>
        <p:nvPr/>
      </p:nvGrpSpPr>
      <p:grpSpPr>
        <a:xfrm>
          <a:off x="0" y="0"/>
          <a:ext cx="0" cy="0"/>
          <a:chOff x="0" y="0"/>
          <a:chExt cx="0" cy="0"/>
        </a:xfrm>
      </p:grpSpPr>
      <p:sp>
        <p:nvSpPr>
          <p:cNvPr id="196" name="Google Shape;196;g2e0e584f623_0_137"/>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g2e0e584f623_0_137"/>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8" name="Google Shape;198;g2e0e584f623_0_137"/>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99" name="Google Shape;199;g2e0e584f623_0_137"/>
          <p:cNvPicPr preferRelativeResize="0"/>
          <p:nvPr/>
        </p:nvPicPr>
        <p:blipFill rotWithShape="1">
          <a:blip r:embed="rId3">
            <a:alphaModFix/>
          </a:blip>
          <a:srcRect l="130" t="54" r="-129" b="39099"/>
          <a:stretch/>
        </p:blipFill>
        <p:spPr>
          <a:xfrm>
            <a:off x="11502" y="5183038"/>
            <a:ext cx="9144000" cy="168071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00"/>
        <p:cNvGrpSpPr/>
        <p:nvPr/>
      </p:nvGrpSpPr>
      <p:grpSpPr>
        <a:xfrm>
          <a:off x="0" y="0"/>
          <a:ext cx="0" cy="0"/>
          <a:chOff x="0" y="0"/>
          <a:chExt cx="0" cy="0"/>
        </a:xfrm>
      </p:grpSpPr>
      <p:sp>
        <p:nvSpPr>
          <p:cNvPr id="201" name="Google Shape;201;g2e0e584f623_0_142"/>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g2e0e584f623_0_142"/>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3" name="Google Shape;203;g2e0e584f623_0_14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204" name="Google Shape;204;g2e0e584f623_0_142"/>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205"/>
        <p:cNvGrpSpPr/>
        <p:nvPr/>
      </p:nvGrpSpPr>
      <p:grpSpPr>
        <a:xfrm>
          <a:off x="0" y="0"/>
          <a:ext cx="0" cy="0"/>
          <a:chOff x="0" y="0"/>
          <a:chExt cx="0" cy="0"/>
        </a:xfrm>
      </p:grpSpPr>
      <p:pic>
        <p:nvPicPr>
          <p:cNvPr id="206" name="Google Shape;206;g2e0e584f623_0_147"/>
          <p:cNvPicPr preferRelativeResize="0"/>
          <p:nvPr/>
        </p:nvPicPr>
        <p:blipFill rotWithShape="1">
          <a:blip r:embed="rId2">
            <a:alphaModFix/>
          </a:blip>
          <a:srcRect l="140" t="32399" r="-138" b="12769"/>
          <a:stretch/>
        </p:blipFill>
        <p:spPr>
          <a:xfrm rot="10800000">
            <a:off x="1" y="-1"/>
            <a:ext cx="9143998" cy="1554609"/>
          </a:xfrm>
          <a:prstGeom prst="rect">
            <a:avLst/>
          </a:prstGeom>
          <a:noFill/>
          <a:ln>
            <a:noFill/>
          </a:ln>
        </p:spPr>
      </p:pic>
      <p:pic>
        <p:nvPicPr>
          <p:cNvPr id="207" name="Google Shape;207;g2e0e584f623_0_147"/>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208" name="Google Shape;208;g2e0e584f623_0_14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209"/>
        <p:cNvGrpSpPr/>
        <p:nvPr/>
      </p:nvGrpSpPr>
      <p:grpSpPr>
        <a:xfrm>
          <a:off x="0" y="0"/>
          <a:ext cx="0" cy="0"/>
          <a:chOff x="0" y="0"/>
          <a:chExt cx="0" cy="0"/>
        </a:xfrm>
      </p:grpSpPr>
      <p:sp>
        <p:nvSpPr>
          <p:cNvPr id="210" name="Google Shape;210;g2e0e584f623_0_151"/>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1" name="Google Shape;211;g2e0e584f623_0_151"/>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212"/>
        <p:cNvGrpSpPr/>
        <p:nvPr/>
      </p:nvGrpSpPr>
      <p:grpSpPr>
        <a:xfrm>
          <a:off x="0" y="0"/>
          <a:ext cx="0" cy="0"/>
          <a:chOff x="0" y="0"/>
          <a:chExt cx="0" cy="0"/>
        </a:xfrm>
      </p:grpSpPr>
      <p:sp>
        <p:nvSpPr>
          <p:cNvPr id="213" name="Google Shape;213;g2e0e584f623_0_15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g2e0e584f623_0_154"/>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215" name="Google Shape;215;g2e0e584f623_0_154"/>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216" name="Google Shape;216;g2e0e584f623_0_154"/>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217" name="Google Shape;217;g2e0e584f623_0_154"/>
          <p:cNvPicPr preferRelativeResize="0"/>
          <p:nvPr/>
        </p:nvPicPr>
        <p:blipFill rotWithShape="1">
          <a:blip r:embed="rId3">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218"/>
        <p:cNvGrpSpPr/>
        <p:nvPr/>
      </p:nvGrpSpPr>
      <p:grpSpPr>
        <a:xfrm>
          <a:off x="0" y="0"/>
          <a:ext cx="0" cy="0"/>
          <a:chOff x="0" y="0"/>
          <a:chExt cx="0" cy="0"/>
        </a:xfrm>
      </p:grpSpPr>
      <p:sp>
        <p:nvSpPr>
          <p:cNvPr id="219" name="Google Shape;219;g2e0e584f623_0_160"/>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g2e0e584f623_0_160"/>
          <p:cNvSpPr txBox="1">
            <a:spLocks noGrp="1"/>
          </p:cNvSpPr>
          <p:nvPr>
            <p:ph type="body" idx="1"/>
          </p:nvPr>
        </p:nvSpPr>
        <p:spPr>
          <a:xfrm>
            <a:off x="912813" y="1666567"/>
            <a:ext cx="3582900" cy="657600"/>
          </a:xfrm>
          <a:prstGeom prst="rect">
            <a:avLst/>
          </a:prstGeom>
          <a:solidFill>
            <a:srgbClr val="003369">
              <a:alpha val="74509"/>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1" name="Google Shape;221;g2e0e584f623_0_160"/>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222" name="Google Shape;222;g2e0e584f623_0_160"/>
          <p:cNvSpPr txBox="1">
            <a:spLocks noGrp="1"/>
          </p:cNvSpPr>
          <p:nvPr>
            <p:ph type="body" idx="3"/>
          </p:nvPr>
        </p:nvSpPr>
        <p:spPr>
          <a:xfrm>
            <a:off x="5105400" y="1673500"/>
            <a:ext cx="3581400" cy="639900"/>
          </a:xfrm>
          <a:prstGeom prst="rect">
            <a:avLst/>
          </a:prstGeom>
          <a:solidFill>
            <a:srgbClr val="003369">
              <a:alpha val="74509"/>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3" name="Google Shape;223;g2e0e584f623_0_160"/>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224" name="Google Shape;224;g2e0e584f623_0_160"/>
          <p:cNvSpPr/>
          <p:nvPr/>
        </p:nvSpPr>
        <p:spPr>
          <a:xfrm>
            <a:off x="457200" y="1672590"/>
            <a:ext cx="457200" cy="6516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225" name="Google Shape;225;g2e0e584f623_0_160"/>
          <p:cNvSpPr/>
          <p:nvPr/>
        </p:nvSpPr>
        <p:spPr>
          <a:xfrm>
            <a:off x="4648200" y="1666566"/>
            <a:ext cx="457200" cy="646800"/>
          </a:xfrm>
          <a:prstGeom prst="rect">
            <a:avLst/>
          </a:prstGeom>
          <a:solidFill>
            <a:srgbClr val="D8DDE5">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6" name="Google Shape;226;g2e0e584f623_0_160"/>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26"/>
        <p:cNvGrpSpPr/>
        <p:nvPr/>
      </p:nvGrpSpPr>
      <p:grpSpPr>
        <a:xfrm>
          <a:off x="0" y="0"/>
          <a:ext cx="0" cy="0"/>
          <a:chOff x="0" y="0"/>
          <a:chExt cx="0" cy="0"/>
        </a:xfrm>
      </p:grpSpPr>
      <p:pic>
        <p:nvPicPr>
          <p:cNvPr id="27" name="Google Shape;27;p23"/>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8" name="Google Shape;28;p23"/>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0" name="Google Shape;30;p23"/>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27"/>
        <p:cNvGrpSpPr/>
        <p:nvPr/>
      </p:nvGrpSpPr>
      <p:grpSpPr>
        <a:xfrm>
          <a:off x="0" y="0"/>
          <a:ext cx="0" cy="0"/>
          <a:chOff x="0" y="0"/>
          <a:chExt cx="0" cy="0"/>
        </a:xfrm>
      </p:grpSpPr>
      <p:pic>
        <p:nvPicPr>
          <p:cNvPr id="228" name="Google Shape;228;g2e0e584f623_0_169"/>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9"/>
        <p:cNvGrpSpPr/>
        <p:nvPr/>
      </p:nvGrpSpPr>
      <p:grpSpPr>
        <a:xfrm>
          <a:off x="0" y="0"/>
          <a:ext cx="0" cy="0"/>
          <a:chOff x="0" y="0"/>
          <a:chExt cx="0" cy="0"/>
        </a:xfrm>
      </p:grpSpPr>
      <p:sp>
        <p:nvSpPr>
          <p:cNvPr id="230" name="Google Shape;230;g2e0e584f623_0_171"/>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g2e0e584f623_0_171"/>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32" name="Google Shape;232;g2e0e584f623_0_171"/>
          <p:cNvSpPr txBox="1">
            <a:spLocks noGrp="1"/>
          </p:cNvSpPr>
          <p:nvPr>
            <p:ph type="body" idx="2"/>
          </p:nvPr>
        </p:nvSpPr>
        <p:spPr>
          <a:xfrm>
            <a:off x="457200" y="1435101"/>
            <a:ext cx="3008400" cy="4512900"/>
          </a:xfrm>
          <a:prstGeom prst="rect">
            <a:avLst/>
          </a:prstGeom>
          <a:solidFill>
            <a:srgbClr val="003369">
              <a:alpha val="74509"/>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233" name="Google Shape;233;g2e0e584f623_0_171"/>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4" name="Google Shape;234;g2e0e584f623_0_171"/>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235"/>
        <p:cNvGrpSpPr/>
        <p:nvPr/>
      </p:nvGrpSpPr>
      <p:grpSpPr>
        <a:xfrm>
          <a:off x="0" y="0"/>
          <a:ext cx="0" cy="0"/>
          <a:chOff x="0" y="0"/>
          <a:chExt cx="0" cy="0"/>
        </a:xfrm>
      </p:grpSpPr>
      <p:sp>
        <p:nvSpPr>
          <p:cNvPr id="236" name="Google Shape;236;g2e0e584f623_0_17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g2e0e584f623_0_17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238"/>
        <p:cNvGrpSpPr/>
        <p:nvPr/>
      </p:nvGrpSpPr>
      <p:grpSpPr>
        <a:xfrm>
          <a:off x="0" y="0"/>
          <a:ext cx="0" cy="0"/>
          <a:chOff x="0" y="0"/>
          <a:chExt cx="0" cy="0"/>
        </a:xfrm>
      </p:grpSpPr>
      <p:sp>
        <p:nvSpPr>
          <p:cNvPr id="239" name="Google Shape;239;g2e0e584f623_0_180"/>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240"/>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241"/>
        <p:cNvGrpSpPr/>
        <p:nvPr/>
      </p:nvGrpSpPr>
      <p:grpSpPr>
        <a:xfrm>
          <a:off x="0" y="0"/>
          <a:ext cx="0" cy="0"/>
          <a:chOff x="0" y="0"/>
          <a:chExt cx="0" cy="0"/>
        </a:xfrm>
      </p:grpSpPr>
      <p:sp>
        <p:nvSpPr>
          <p:cNvPr id="242" name="Google Shape;242;g2e0e584f623_0_183"/>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g2e0e584f623_0_183"/>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244" name="Google Shape;244;g2e0e584f623_0_183"/>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245" name="Google Shape;245;g2e0e584f623_0_183"/>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246"/>
        <p:cNvGrpSpPr/>
        <p:nvPr/>
      </p:nvGrpSpPr>
      <p:grpSpPr>
        <a:xfrm>
          <a:off x="0" y="0"/>
          <a:ext cx="0" cy="0"/>
          <a:chOff x="0" y="0"/>
          <a:chExt cx="0" cy="0"/>
        </a:xfrm>
      </p:grpSpPr>
      <p:sp>
        <p:nvSpPr>
          <p:cNvPr id="247" name="Google Shape;247;g2e0e584f623_0_188"/>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g2e0e584f623_0_188"/>
          <p:cNvSpPr txBox="1">
            <a:spLocks noGrp="1"/>
          </p:cNvSpPr>
          <p:nvPr>
            <p:ph type="body" idx="1"/>
          </p:nvPr>
        </p:nvSpPr>
        <p:spPr>
          <a:xfrm>
            <a:off x="912813" y="1666567"/>
            <a:ext cx="3582900" cy="657600"/>
          </a:xfrm>
          <a:prstGeom prst="rect">
            <a:avLst/>
          </a:prstGeom>
          <a:solidFill>
            <a:srgbClr val="003369">
              <a:alpha val="74509"/>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9" name="Google Shape;249;g2e0e584f623_0_188"/>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250" name="Google Shape;250;g2e0e584f623_0_188"/>
          <p:cNvSpPr txBox="1">
            <a:spLocks noGrp="1"/>
          </p:cNvSpPr>
          <p:nvPr>
            <p:ph type="body" idx="3"/>
          </p:nvPr>
        </p:nvSpPr>
        <p:spPr>
          <a:xfrm>
            <a:off x="5105400" y="1673500"/>
            <a:ext cx="3581400" cy="639900"/>
          </a:xfrm>
          <a:prstGeom prst="rect">
            <a:avLst/>
          </a:prstGeom>
          <a:solidFill>
            <a:srgbClr val="003369">
              <a:alpha val="74509"/>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1" name="Google Shape;251;g2e0e584f623_0_188"/>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252" name="Google Shape;252;g2e0e584f623_0_188"/>
          <p:cNvSpPr/>
          <p:nvPr/>
        </p:nvSpPr>
        <p:spPr>
          <a:xfrm>
            <a:off x="457200" y="1672590"/>
            <a:ext cx="457200" cy="6516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253" name="Google Shape;253;g2e0e584f623_0_188"/>
          <p:cNvSpPr/>
          <p:nvPr/>
        </p:nvSpPr>
        <p:spPr>
          <a:xfrm>
            <a:off x="4648200" y="1666566"/>
            <a:ext cx="457200" cy="646800"/>
          </a:xfrm>
          <a:prstGeom prst="rect">
            <a:avLst/>
          </a:prstGeom>
          <a:solidFill>
            <a:srgbClr val="D8DDE5">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254"/>
        <p:cNvGrpSpPr/>
        <p:nvPr/>
      </p:nvGrpSpPr>
      <p:grpSpPr>
        <a:xfrm>
          <a:off x="0" y="0"/>
          <a:ext cx="0" cy="0"/>
          <a:chOff x="0" y="0"/>
          <a:chExt cx="0" cy="0"/>
        </a:xfrm>
      </p:grpSpPr>
      <p:sp>
        <p:nvSpPr>
          <p:cNvPr id="255" name="Google Shape;255;g2e0e584f623_0_196"/>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g2e0e584f623_0_196"/>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7" name="Google Shape;257;g2e0e584f623_0_196"/>
          <p:cNvSpPr txBox="1">
            <a:spLocks noGrp="1"/>
          </p:cNvSpPr>
          <p:nvPr>
            <p:ph type="body" idx="2"/>
          </p:nvPr>
        </p:nvSpPr>
        <p:spPr>
          <a:xfrm>
            <a:off x="457200" y="1435101"/>
            <a:ext cx="3008400" cy="4512900"/>
          </a:xfrm>
          <a:prstGeom prst="rect">
            <a:avLst/>
          </a:prstGeom>
          <a:solidFill>
            <a:srgbClr val="003369">
              <a:alpha val="74509"/>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258" name="Google Shape;258;g2e0e584f623_0_196"/>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259"/>
        <p:cNvGrpSpPr/>
        <p:nvPr/>
      </p:nvGrpSpPr>
      <p:grpSpPr>
        <a:xfrm>
          <a:off x="0" y="0"/>
          <a:ext cx="0" cy="0"/>
          <a:chOff x="0" y="0"/>
          <a:chExt cx="0" cy="0"/>
        </a:xfrm>
      </p:grpSpPr>
      <p:sp>
        <p:nvSpPr>
          <p:cNvPr id="260" name="Google Shape;260;g2e0e584f623_0_201"/>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g2e0e584f623_0_201"/>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62" name="Google Shape;262;g2e0e584f623_0_201"/>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3" name="Google Shape;263;g2e0e584f623_0_201"/>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264"/>
        <p:cNvGrpSpPr/>
        <p:nvPr/>
      </p:nvGrpSpPr>
      <p:grpSpPr>
        <a:xfrm>
          <a:off x="0" y="0"/>
          <a:ext cx="0" cy="0"/>
          <a:chOff x="0" y="0"/>
          <a:chExt cx="0" cy="0"/>
        </a:xfrm>
      </p:grpSpPr>
      <p:sp>
        <p:nvSpPr>
          <p:cNvPr id="265" name="Google Shape;265;g2e0e584f623_0_206"/>
          <p:cNvSpPr txBox="1">
            <a:spLocks noGrp="1"/>
          </p:cNvSpPr>
          <p:nvPr>
            <p:ph type="title"/>
          </p:nvPr>
        </p:nvSpPr>
        <p:spPr>
          <a:xfrm>
            <a:off x="628650" y="202259"/>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6" name="Google Shape;266;g2e0e584f623_0_206"/>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267" name="Google Shape;267;g2e0e584f623_0_206"/>
          <p:cNvGrpSpPr/>
          <p:nvPr/>
        </p:nvGrpSpPr>
        <p:grpSpPr>
          <a:xfrm>
            <a:off x="2144995" y="3177707"/>
            <a:ext cx="4853867" cy="1143000"/>
            <a:chOff x="1981200" y="1826567"/>
            <a:chExt cx="4853867" cy="1143000"/>
          </a:xfrm>
        </p:grpSpPr>
        <p:pic>
          <p:nvPicPr>
            <p:cNvPr id="268" name="Google Shape;268;g2e0e584f623_0_206">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269" name="Google Shape;269;g2e0e584f623_0_206"/>
            <p:cNvSpPr txBox="1"/>
            <p:nvPr/>
          </p:nvSpPr>
          <p:spPr>
            <a:xfrm>
              <a:off x="3544367" y="2167234"/>
              <a:ext cx="3290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270" name="Google Shape;270;g2e0e584f623_0_206"/>
          <p:cNvGrpSpPr/>
          <p:nvPr/>
        </p:nvGrpSpPr>
        <p:grpSpPr>
          <a:xfrm>
            <a:off x="2050634" y="4545484"/>
            <a:ext cx="5042717" cy="1143000"/>
            <a:chOff x="1981200" y="3426768"/>
            <a:chExt cx="5042717" cy="1143000"/>
          </a:xfrm>
        </p:grpSpPr>
        <p:pic>
          <p:nvPicPr>
            <p:cNvPr id="271" name="Google Shape;271;g2e0e584f623_0_206">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272" name="Google Shape;272;g2e0e584f623_0_206"/>
            <p:cNvSpPr txBox="1"/>
            <p:nvPr/>
          </p:nvSpPr>
          <p:spPr>
            <a:xfrm>
              <a:off x="3547217" y="3767437"/>
              <a:ext cx="3476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273" name="Google Shape;273;g2e0e584f623_0_206"/>
          <p:cNvSpPr txBox="1"/>
          <p:nvPr/>
        </p:nvSpPr>
        <p:spPr>
          <a:xfrm>
            <a:off x="1066800" y="1752600"/>
            <a:ext cx="67818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31"/>
        <p:cNvGrpSpPr/>
        <p:nvPr/>
      </p:nvGrpSpPr>
      <p:grpSpPr>
        <a:xfrm>
          <a:off x="0" y="0"/>
          <a:ext cx="0" cy="0"/>
          <a:chOff x="0" y="0"/>
          <a:chExt cx="0" cy="0"/>
        </a:xfrm>
      </p:grpSpPr>
      <p:pic>
        <p:nvPicPr>
          <p:cNvPr id="32" name="Google Shape;32;p24"/>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33" name="Google Shape;33;p24"/>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4"/>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5" name="Google Shape;35;p24"/>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36"/>
        <p:cNvGrpSpPr/>
        <p:nvPr/>
      </p:nvGrpSpPr>
      <p:grpSpPr>
        <a:xfrm>
          <a:off x="0" y="0"/>
          <a:ext cx="0" cy="0"/>
          <a:chOff x="0" y="0"/>
          <a:chExt cx="0" cy="0"/>
        </a:xfrm>
      </p:grpSpPr>
      <p:pic>
        <p:nvPicPr>
          <p:cNvPr id="37" name="Google Shape;37;p25"/>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38" name="Google Shape;38;p25"/>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5"/>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0" name="Google Shape;40;p25"/>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41"/>
        <p:cNvGrpSpPr/>
        <p:nvPr/>
      </p:nvGrpSpPr>
      <p:grpSpPr>
        <a:xfrm>
          <a:off x="0" y="0"/>
          <a:ext cx="0" cy="0"/>
          <a:chOff x="0" y="0"/>
          <a:chExt cx="0" cy="0"/>
        </a:xfrm>
      </p:grpSpPr>
      <p:sp>
        <p:nvSpPr>
          <p:cNvPr id="42" name="Google Shape;42;p27"/>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7"/>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4" name="Google Shape;44;p27"/>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51"/>
        <p:cNvGrpSpPr/>
        <p:nvPr/>
      </p:nvGrpSpPr>
      <p:grpSpPr>
        <a:xfrm>
          <a:off x="0" y="0"/>
          <a:ext cx="0" cy="0"/>
          <a:chOff x="0" y="0"/>
          <a:chExt cx="0" cy="0"/>
        </a:xfrm>
      </p:grpSpPr>
      <p:sp>
        <p:nvSpPr>
          <p:cNvPr id="52" name="Google Shape;52;p29"/>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9"/>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4" name="Google Shape;54;p29"/>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55"/>
        <p:cNvGrpSpPr/>
        <p:nvPr/>
      </p:nvGrpSpPr>
      <p:grpSpPr>
        <a:xfrm>
          <a:off x="0" y="0"/>
          <a:ext cx="0" cy="0"/>
          <a:chOff x="0" y="0"/>
          <a:chExt cx="0" cy="0"/>
        </a:xfrm>
      </p:grpSpPr>
      <p:sp>
        <p:nvSpPr>
          <p:cNvPr id="56" name="Google Shape;56;p42"/>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2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2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1" name="Google Shape;171;g2e0e584f623_0_112"/>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2" name="Google Shape;172;g2e0e584f623_0_112"/>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g2e0e584f623_0_11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g2e0e584f623_0_11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g2e0e584f623_0_11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MqariSXiSvs"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hopefulfutures.us/wp-content/uploads/2022/02/Final_Master_021522.pdf"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qPtsP7pBobI"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2G8LAiHSCAs"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44.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hyperlink" Target="http://www.youtube.com/watch?v=tAUf7aajBWE"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Nep1qytq9JM" TargetMode="External"/><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53.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
          <p:cNvSpPr txBox="1">
            <a:spLocks noGrp="1"/>
          </p:cNvSpPr>
          <p:nvPr>
            <p:ph type="ctrTitle"/>
          </p:nvPr>
        </p:nvSpPr>
        <p:spPr>
          <a:xfrm>
            <a:off x="150" y="3671150"/>
            <a:ext cx="9144000" cy="18777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sz="4500"/>
              <a:t>Promoting Tier 1 Mental </a:t>
            </a:r>
            <a:r>
              <a:rPr lang="en-US" sz="45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Wellness</a:t>
            </a:r>
            <a:r>
              <a:rPr lang="en-US" sz="4500"/>
              <a:t> Systems in Schools</a:t>
            </a:r>
            <a:endParaRPr sz="4500"/>
          </a:p>
        </p:txBody>
      </p:sp>
      <p:sp>
        <p:nvSpPr>
          <p:cNvPr id="279" name="Google Shape;279;p1"/>
          <p:cNvSpPr txBox="1">
            <a:spLocks noGrp="1"/>
          </p:cNvSpPr>
          <p:nvPr>
            <p:ph type="subTitle" idx="1"/>
          </p:nvPr>
        </p:nvSpPr>
        <p:spPr>
          <a:xfrm>
            <a:off x="1373121" y="5664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a:t>June 18th,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2e110ac1810_0_0"/>
          <p:cNvSpPr txBox="1">
            <a:spLocks noGrp="1"/>
          </p:cNvSpPr>
          <p:nvPr>
            <p:ph type="body" idx="1"/>
          </p:nvPr>
        </p:nvSpPr>
        <p:spPr>
          <a:xfrm>
            <a:off x="4890300" y="1600200"/>
            <a:ext cx="4025100" cy="4572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en-US"/>
              <a:t>Some of our topics may be hard for you or even a trigger. If you need a little extra care today check out the links in the chat:</a:t>
            </a:r>
            <a:endParaRPr/>
          </a:p>
          <a:p>
            <a:pPr marL="0" lvl="0" indent="0" algn="l" rtl="0">
              <a:lnSpc>
                <a:spcPct val="90000"/>
              </a:lnSpc>
              <a:spcBef>
                <a:spcPts val="1000"/>
              </a:spcBef>
              <a:spcAft>
                <a:spcPts val="0"/>
              </a:spcAft>
              <a:buSzPts val="1800"/>
              <a:buNone/>
            </a:pPr>
            <a:endParaRPr/>
          </a:p>
          <a:p>
            <a:pPr marL="457200" lvl="0" indent="-342900" algn="l" rtl="0">
              <a:lnSpc>
                <a:spcPct val="90000"/>
              </a:lnSpc>
              <a:spcBef>
                <a:spcPts val="1000"/>
              </a:spcBef>
              <a:spcAft>
                <a:spcPts val="0"/>
              </a:spcAft>
              <a:buSzPts val="1800"/>
              <a:buChar char="•"/>
            </a:pPr>
            <a:r>
              <a:rPr lang="en-US"/>
              <a:t>Coloring pages</a:t>
            </a:r>
            <a:endParaRPr/>
          </a:p>
          <a:p>
            <a:pPr marL="457200" lvl="0" indent="-342900" algn="l" rtl="0">
              <a:lnSpc>
                <a:spcPct val="90000"/>
              </a:lnSpc>
              <a:spcBef>
                <a:spcPts val="0"/>
              </a:spcBef>
              <a:spcAft>
                <a:spcPts val="0"/>
              </a:spcAft>
              <a:buSzPts val="1800"/>
              <a:buChar char="•"/>
            </a:pPr>
            <a:r>
              <a:rPr lang="en-US"/>
              <a:t>Chair yoga</a:t>
            </a:r>
            <a:endParaRPr/>
          </a:p>
          <a:p>
            <a:pPr marL="457200" lvl="0" indent="-342900" algn="l" rtl="0">
              <a:lnSpc>
                <a:spcPct val="90000"/>
              </a:lnSpc>
              <a:spcBef>
                <a:spcPts val="0"/>
              </a:spcBef>
              <a:spcAft>
                <a:spcPts val="0"/>
              </a:spcAft>
              <a:buSzPts val="1800"/>
              <a:buChar char="•"/>
            </a:pPr>
            <a:r>
              <a:rPr lang="en-US"/>
              <a:t>Breathing boards</a:t>
            </a:r>
            <a:endParaRPr/>
          </a:p>
          <a:p>
            <a:pPr marL="457200" lvl="0" indent="-342900" algn="l" rtl="0">
              <a:lnSpc>
                <a:spcPct val="90000"/>
              </a:lnSpc>
              <a:spcBef>
                <a:spcPts val="0"/>
              </a:spcBef>
              <a:spcAft>
                <a:spcPts val="0"/>
              </a:spcAft>
              <a:buSzPts val="1800"/>
              <a:buChar char="•"/>
            </a:pPr>
            <a:r>
              <a:rPr lang="en-US"/>
              <a:t>Progressive Muscle Relaxation</a:t>
            </a:r>
            <a:endParaRPr/>
          </a:p>
        </p:txBody>
      </p:sp>
      <p:sp>
        <p:nvSpPr>
          <p:cNvPr id="352" name="Google Shape;352;g2e110ac1810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Virtual Care Package</a:t>
            </a:r>
            <a:endParaRPr/>
          </a:p>
        </p:txBody>
      </p:sp>
      <p:pic>
        <p:nvPicPr>
          <p:cNvPr id="353" name="Google Shape;353;g2e110ac1810_0_0"/>
          <p:cNvPicPr preferRelativeResize="0"/>
          <p:nvPr/>
        </p:nvPicPr>
        <p:blipFill rotWithShape="1">
          <a:blip r:embed="rId3">
            <a:alphaModFix/>
          </a:blip>
          <a:srcRect/>
          <a:stretch/>
        </p:blipFill>
        <p:spPr>
          <a:xfrm>
            <a:off x="506250" y="1468525"/>
            <a:ext cx="4025100" cy="5649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de9eaaaeb5_1_317"/>
          <p:cNvSpPr txBox="1">
            <a:spLocks noGrp="1"/>
          </p:cNvSpPr>
          <p:nvPr>
            <p:ph type="body" idx="1"/>
          </p:nvPr>
        </p:nvSpPr>
        <p:spPr>
          <a:xfrm>
            <a:off x="228599" y="1600200"/>
            <a:ext cx="8458200" cy="4572000"/>
          </a:xfrm>
          <a:prstGeom prst="rect">
            <a:avLst/>
          </a:prstGeom>
          <a:noFill/>
          <a:ln>
            <a:noFill/>
          </a:ln>
        </p:spPr>
        <p:txBody>
          <a:bodyPr spcFirstLastPara="1" wrap="square" lIns="91425" tIns="45700" rIns="91425" bIns="45700" anchor="t" anchorCtr="0">
            <a:normAutofit/>
          </a:bodyPr>
          <a:lstStyle/>
          <a:p>
            <a:pPr marL="457200" lvl="0" indent="-361950" algn="l" rtl="0">
              <a:lnSpc>
                <a:spcPct val="90000"/>
              </a:lnSpc>
              <a:spcBef>
                <a:spcPts val="1000"/>
              </a:spcBef>
              <a:spcAft>
                <a:spcPts val="0"/>
              </a:spcAft>
              <a:buSzPts val="2100"/>
              <a:buChar char="●"/>
            </a:pPr>
            <a:r>
              <a:rPr lang="en-US" sz="3100"/>
              <a:t>All materials can be found in the link in the chat</a:t>
            </a:r>
            <a:endParaRPr sz="3100"/>
          </a:p>
          <a:p>
            <a:pPr marL="457200" lvl="0" indent="-361950" algn="l" rtl="0">
              <a:lnSpc>
                <a:spcPct val="90000"/>
              </a:lnSpc>
              <a:spcBef>
                <a:spcPts val="1000"/>
              </a:spcBef>
              <a:spcAft>
                <a:spcPts val="0"/>
              </a:spcAft>
              <a:buSzPts val="2100"/>
              <a:buChar char="●"/>
            </a:pPr>
            <a:r>
              <a:rPr lang="en-US" sz="3100"/>
              <a:t>You will find links for our main session as well as the breakout sessions</a:t>
            </a:r>
            <a:endParaRPr sz="3100"/>
          </a:p>
          <a:p>
            <a:pPr marL="457200" lvl="0" indent="-361950" algn="l" rtl="0">
              <a:lnSpc>
                <a:spcPct val="90000"/>
              </a:lnSpc>
              <a:spcBef>
                <a:spcPts val="1000"/>
              </a:spcBef>
              <a:spcAft>
                <a:spcPts val="0"/>
              </a:spcAft>
              <a:buSzPts val="2100"/>
              <a:buChar char="●"/>
            </a:pPr>
            <a:r>
              <a:rPr lang="en-US" sz="3100"/>
              <a:t>Please reach out if you are having difficulty </a:t>
            </a:r>
            <a:endParaRPr sz="3100"/>
          </a:p>
          <a:p>
            <a:pPr marL="914400" lvl="1" indent="-381000" algn="l" rtl="0">
              <a:lnSpc>
                <a:spcPct val="90000"/>
              </a:lnSpc>
              <a:spcBef>
                <a:spcPts val="1000"/>
              </a:spcBef>
              <a:spcAft>
                <a:spcPts val="0"/>
              </a:spcAft>
              <a:buSzPts val="2400"/>
              <a:buChar char="○"/>
            </a:pPr>
            <a:r>
              <a:rPr lang="en-US" sz="3000"/>
              <a:t>Anna Hebb</a:t>
            </a:r>
            <a:endParaRPr sz="3000"/>
          </a:p>
          <a:p>
            <a:pPr marL="914400" lvl="1" indent="-381000" algn="l" rtl="0">
              <a:lnSpc>
                <a:spcPct val="90000"/>
              </a:lnSpc>
              <a:spcBef>
                <a:spcPts val="0"/>
              </a:spcBef>
              <a:spcAft>
                <a:spcPts val="0"/>
              </a:spcAft>
              <a:buSzPts val="2400"/>
              <a:buChar char="○"/>
            </a:pPr>
            <a:r>
              <a:rPr lang="en-US" sz="3000"/>
              <a:t>Wendi Jenkins</a:t>
            </a:r>
            <a:endParaRPr sz="3000"/>
          </a:p>
          <a:p>
            <a:pPr marL="914400" lvl="1" indent="-381000" algn="l" rtl="0">
              <a:lnSpc>
                <a:spcPct val="90000"/>
              </a:lnSpc>
              <a:spcBef>
                <a:spcPts val="0"/>
              </a:spcBef>
              <a:spcAft>
                <a:spcPts val="0"/>
              </a:spcAft>
              <a:buSzPts val="2400"/>
              <a:buChar char="○"/>
            </a:pPr>
            <a:r>
              <a:rPr lang="en-US" sz="3000"/>
              <a:t>Kim Dupre</a:t>
            </a:r>
            <a:endParaRPr sz="3000"/>
          </a:p>
          <a:p>
            <a:pPr marL="914400" lvl="1" indent="-381000" algn="l" rtl="0">
              <a:lnSpc>
                <a:spcPct val="90000"/>
              </a:lnSpc>
              <a:spcBef>
                <a:spcPts val="0"/>
              </a:spcBef>
              <a:spcAft>
                <a:spcPts val="0"/>
              </a:spcAft>
              <a:buSzPts val="2400"/>
              <a:buChar char="○"/>
            </a:pPr>
            <a:r>
              <a:rPr lang="en-US" sz="3000"/>
              <a:t>Kristen O’Sullivan</a:t>
            </a:r>
            <a:endParaRPr sz="3000"/>
          </a:p>
          <a:p>
            <a:pPr marL="0" lvl="0" indent="0" algn="l" rtl="0">
              <a:lnSpc>
                <a:spcPct val="90000"/>
              </a:lnSpc>
              <a:spcBef>
                <a:spcPts val="1000"/>
              </a:spcBef>
              <a:spcAft>
                <a:spcPts val="0"/>
              </a:spcAft>
              <a:buSzPts val="1800"/>
              <a:buNone/>
            </a:pPr>
            <a:r>
              <a:rPr lang="en-US"/>
              <a:t>	</a:t>
            </a:r>
            <a:endParaRPr/>
          </a:p>
        </p:txBody>
      </p:sp>
      <p:sp>
        <p:nvSpPr>
          <p:cNvPr id="360" name="Google Shape;360;g2de9eaaaeb5_1_31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Materials and Reminders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19"/>
          <p:cNvPicPr preferRelativeResize="0"/>
          <p:nvPr/>
        </p:nvPicPr>
        <p:blipFill rotWithShape="1">
          <a:blip r:embed="rId3">
            <a:alphaModFix/>
          </a:blip>
          <a:srcRect/>
          <a:stretch/>
        </p:blipFill>
        <p:spPr>
          <a:xfrm>
            <a:off x="2405063" y="467125"/>
            <a:ext cx="4333875" cy="5638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8"/>
          <p:cNvSpPr txBox="1">
            <a:spLocks noGrp="1"/>
          </p:cNvSpPr>
          <p:nvPr>
            <p:ph type="body" idx="1"/>
          </p:nvPr>
        </p:nvSpPr>
        <p:spPr>
          <a:xfrm>
            <a:off x="457200" y="1600200"/>
            <a:ext cx="8229600" cy="4948500"/>
          </a:xfrm>
          <a:prstGeom prst="rect">
            <a:avLst/>
          </a:prstGeom>
          <a:noFill/>
          <a:ln>
            <a:noFill/>
          </a:ln>
        </p:spPr>
        <p:txBody>
          <a:bodyPr spcFirstLastPara="1" wrap="square" lIns="91425" tIns="45700" rIns="91425" bIns="45700" anchor="t" anchorCtr="0">
            <a:normAutofit fontScale="85000" lnSpcReduction="20000"/>
          </a:bodyPr>
          <a:lstStyle/>
          <a:p>
            <a:pPr marL="457200" lvl="0" indent="-341947" algn="l" rtl="0">
              <a:lnSpc>
                <a:spcPct val="115000"/>
              </a:lnSpc>
              <a:spcBef>
                <a:spcPts val="0"/>
              </a:spcBef>
              <a:spcAft>
                <a:spcPts val="0"/>
              </a:spcAft>
              <a:buSzPct val="74975"/>
              <a:buFont typeface="Verdana"/>
              <a:buChar char="●"/>
            </a:pPr>
            <a:r>
              <a:rPr lang="en-US" sz="2800">
                <a:latin typeface="Verdana"/>
                <a:ea typeface="Verdana"/>
                <a:cs typeface="Verdana"/>
                <a:sym typeface="Verdana"/>
              </a:rPr>
              <a:t>Promote a culture of wellness to improve educator retention and burnout</a:t>
            </a:r>
            <a:endParaRPr sz="2800">
              <a:latin typeface="Verdana"/>
              <a:ea typeface="Verdana"/>
              <a:cs typeface="Verdana"/>
              <a:sym typeface="Verdana"/>
            </a:endParaRPr>
          </a:p>
          <a:p>
            <a:pPr marL="457200" lvl="0" indent="-341947" algn="l" rtl="0">
              <a:lnSpc>
                <a:spcPct val="115000"/>
              </a:lnSpc>
              <a:spcBef>
                <a:spcPts val="1000"/>
              </a:spcBef>
              <a:spcAft>
                <a:spcPts val="0"/>
              </a:spcAft>
              <a:buSzPct val="74975"/>
              <a:buFont typeface="Verdana"/>
              <a:buChar char="●"/>
            </a:pPr>
            <a:r>
              <a:rPr lang="en-US" sz="2800">
                <a:latin typeface="Verdana"/>
                <a:ea typeface="Verdana"/>
                <a:cs typeface="Verdana"/>
                <a:sym typeface="Verdana"/>
              </a:rPr>
              <a:t>Increase awareness of the mental wellness crisis to reduce discrimination</a:t>
            </a:r>
            <a:endParaRPr sz="2800">
              <a:latin typeface="Verdana"/>
              <a:ea typeface="Verdana"/>
              <a:cs typeface="Verdana"/>
              <a:sym typeface="Verdana"/>
            </a:endParaRPr>
          </a:p>
          <a:p>
            <a:pPr marL="457200" lvl="0" indent="-341947" algn="l" rtl="0">
              <a:lnSpc>
                <a:spcPct val="115000"/>
              </a:lnSpc>
              <a:spcBef>
                <a:spcPts val="1000"/>
              </a:spcBef>
              <a:spcAft>
                <a:spcPts val="0"/>
              </a:spcAft>
              <a:buSzPct val="74975"/>
              <a:buFont typeface="Verdana"/>
              <a:buChar char="●"/>
            </a:pPr>
            <a:r>
              <a:rPr lang="en-US" sz="2800">
                <a:latin typeface="Verdana"/>
                <a:ea typeface="Verdana"/>
                <a:cs typeface="Verdana"/>
                <a:sym typeface="Verdana"/>
              </a:rPr>
              <a:t>Align practices to improve mental wellness outcomes</a:t>
            </a:r>
            <a:endParaRPr sz="2800">
              <a:latin typeface="Verdana"/>
              <a:ea typeface="Verdana"/>
              <a:cs typeface="Verdana"/>
              <a:sym typeface="Verdana"/>
            </a:endParaRPr>
          </a:p>
          <a:p>
            <a:pPr marL="457200" lvl="0" indent="-341947" algn="l" rtl="0">
              <a:lnSpc>
                <a:spcPct val="115000"/>
              </a:lnSpc>
              <a:spcBef>
                <a:spcPts val="1000"/>
              </a:spcBef>
              <a:spcAft>
                <a:spcPts val="0"/>
              </a:spcAft>
              <a:buSzPct val="74975"/>
              <a:buFont typeface="Verdana"/>
              <a:buChar char="●"/>
            </a:pPr>
            <a:r>
              <a:rPr lang="en-US" sz="2800">
                <a:latin typeface="Verdana"/>
                <a:ea typeface="Verdana"/>
                <a:cs typeface="Verdana"/>
                <a:sym typeface="Verdana"/>
              </a:rPr>
              <a:t>Promote effective evidence based and innovative strategies to improve access and delivery of services for students </a:t>
            </a:r>
            <a:endParaRPr sz="2800">
              <a:latin typeface="Verdana"/>
              <a:ea typeface="Verdana"/>
              <a:cs typeface="Verdana"/>
              <a:sym typeface="Verdana"/>
            </a:endParaRPr>
          </a:p>
          <a:p>
            <a:pPr marL="457200" lvl="0" indent="-341947" algn="l" rtl="0">
              <a:lnSpc>
                <a:spcPct val="115000"/>
              </a:lnSpc>
              <a:spcBef>
                <a:spcPts val="1000"/>
              </a:spcBef>
              <a:spcAft>
                <a:spcPts val="1000"/>
              </a:spcAft>
              <a:buSzPct val="74975"/>
              <a:buFont typeface="Verdana"/>
              <a:buChar char="●"/>
            </a:pPr>
            <a:r>
              <a:rPr lang="en-US" sz="2800">
                <a:latin typeface="Verdana"/>
                <a:ea typeface="Verdana"/>
                <a:cs typeface="Verdana"/>
                <a:sym typeface="Verdana"/>
              </a:rPr>
              <a:t>Help divisions develop a systematic approach to improve students' social, emotional, behavioral, and academic outcomes</a:t>
            </a:r>
            <a:endParaRPr/>
          </a:p>
        </p:txBody>
      </p:sp>
      <p:sp>
        <p:nvSpPr>
          <p:cNvPr id="371" name="Google Shape;371;p8"/>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Hopes for Today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de9eaaaeb5_1_817"/>
          <p:cNvSpPr txBox="1">
            <a:spLocks noGrp="1"/>
          </p:cNvSpPr>
          <p:nvPr>
            <p:ph type="body" idx="1"/>
          </p:nvPr>
        </p:nvSpPr>
        <p:spPr>
          <a:xfrm>
            <a:off x="4572001" y="1600200"/>
            <a:ext cx="4114800" cy="4572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en-US"/>
              <a:t>Throughout the day we have embedded a sprinkling of strategies to help you create a culture of wellness in your classrooms, buildings, divisions, and homes. Keep an open mind and apply what feels appropriate for you!</a:t>
            </a:r>
            <a:endParaRPr/>
          </a:p>
        </p:txBody>
      </p:sp>
      <p:sp>
        <p:nvSpPr>
          <p:cNvPr id="378" name="Google Shape;378;g2de9eaaaeb5_1_81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Bonus Content</a:t>
            </a:r>
            <a:endParaRPr/>
          </a:p>
        </p:txBody>
      </p:sp>
      <p:pic>
        <p:nvPicPr>
          <p:cNvPr id="379" name="Google Shape;379;g2de9eaaaeb5_1_817"/>
          <p:cNvPicPr preferRelativeResize="0"/>
          <p:nvPr/>
        </p:nvPicPr>
        <p:blipFill rotWithShape="1">
          <a:blip r:embed="rId3">
            <a:alphaModFix/>
          </a:blip>
          <a:srcRect/>
          <a:stretch/>
        </p:blipFill>
        <p:spPr>
          <a:xfrm>
            <a:off x="848900" y="1600200"/>
            <a:ext cx="3454400" cy="5181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4"/>
        <p:cNvGrpSpPr/>
        <p:nvPr/>
      </p:nvGrpSpPr>
      <p:grpSpPr>
        <a:xfrm>
          <a:off x="0" y="0"/>
          <a:ext cx="0" cy="0"/>
          <a:chOff x="0" y="0"/>
          <a:chExt cx="0" cy="0"/>
        </a:xfrm>
      </p:grpSpPr>
      <p:sp>
        <p:nvSpPr>
          <p:cNvPr id="385" name="Google Shape;385;g2de9eaaaeb5_1_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Set a Personal Intention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de9eaaaeb5_1_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What are you feeling today?</a:t>
            </a:r>
            <a:endParaRPr/>
          </a:p>
        </p:txBody>
      </p:sp>
      <p:graphicFrame>
        <p:nvGraphicFramePr>
          <p:cNvPr id="392" name="Google Shape;392;g2de9eaaaeb5_1_40"/>
          <p:cNvGraphicFramePr/>
          <p:nvPr/>
        </p:nvGraphicFramePr>
        <p:xfrm>
          <a:off x="0" y="1909025"/>
          <a:ext cx="3000000" cy="3000000"/>
        </p:xfrm>
        <a:graphic>
          <a:graphicData uri="http://schemas.openxmlformats.org/drawingml/2006/table">
            <a:tbl>
              <a:tblPr>
                <a:noFill/>
                <a:tableStyleId>{E2E16BBD-CBEC-4821-923E-FB6F6B2B31D5}</a:tableStyleId>
              </a:tblPr>
              <a:tblGrid>
                <a:gridCol w="2058625">
                  <a:extLst>
                    <a:ext uri="{9D8B030D-6E8A-4147-A177-3AD203B41FA5}">
                      <a16:colId xmlns:a16="http://schemas.microsoft.com/office/drawing/2014/main" val="20000"/>
                    </a:ext>
                  </a:extLst>
                </a:gridCol>
                <a:gridCol w="1830000">
                  <a:extLst>
                    <a:ext uri="{9D8B030D-6E8A-4147-A177-3AD203B41FA5}">
                      <a16:colId xmlns:a16="http://schemas.microsoft.com/office/drawing/2014/main" val="20001"/>
                    </a:ext>
                  </a:extLst>
                </a:gridCol>
                <a:gridCol w="1830000">
                  <a:extLst>
                    <a:ext uri="{9D8B030D-6E8A-4147-A177-3AD203B41FA5}">
                      <a16:colId xmlns:a16="http://schemas.microsoft.com/office/drawing/2014/main" val="20002"/>
                    </a:ext>
                  </a:extLst>
                </a:gridCol>
                <a:gridCol w="1669250">
                  <a:extLst>
                    <a:ext uri="{9D8B030D-6E8A-4147-A177-3AD203B41FA5}">
                      <a16:colId xmlns:a16="http://schemas.microsoft.com/office/drawing/2014/main" val="20003"/>
                    </a:ext>
                  </a:extLst>
                </a:gridCol>
                <a:gridCol w="1756125">
                  <a:extLst>
                    <a:ext uri="{9D8B030D-6E8A-4147-A177-3AD203B41FA5}">
                      <a16:colId xmlns:a16="http://schemas.microsoft.com/office/drawing/2014/main" val="20004"/>
                    </a:ext>
                  </a:extLst>
                </a:gridCol>
              </a:tblGrid>
              <a:tr h="1401225">
                <a:tc>
                  <a:txBody>
                    <a:bodyPr/>
                    <a:lstStyle/>
                    <a:p>
                      <a:pPr marL="0" marR="0" lvl="0" indent="0" algn="ctr" rtl="0">
                        <a:lnSpc>
                          <a:spcPct val="100000"/>
                        </a:lnSpc>
                        <a:spcBef>
                          <a:spcPts val="0"/>
                        </a:spcBef>
                        <a:spcAft>
                          <a:spcPts val="0"/>
                        </a:spcAft>
                        <a:buClr>
                          <a:srgbClr val="000000"/>
                        </a:buClr>
                        <a:buSzPts val="2500"/>
                        <a:buFont typeface="Arial"/>
                        <a:buNone/>
                      </a:pPr>
                      <a:r>
                        <a:rPr lang="en-US" sz="2500" b="1" u="none" strike="noStrike" cap="none"/>
                        <a:t>1</a:t>
                      </a:r>
                      <a:endParaRPr sz="2500" b="1" u="none" strike="noStrike" cap="none"/>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b="1" u="none" strike="noStrike" cap="none"/>
                        <a:t>2</a:t>
                      </a:r>
                      <a:endParaRPr sz="2500" b="1" u="none" strike="noStrike" cap="none"/>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b="1" u="none" strike="noStrike" cap="none"/>
                        <a:t>3</a:t>
                      </a:r>
                      <a:endParaRPr sz="2500" b="1" u="none" strike="noStrike" cap="none"/>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b="1" u="none" strike="noStrike" cap="none"/>
                        <a:t>4</a:t>
                      </a:r>
                      <a:endParaRPr sz="2500" b="1" u="none" strike="noStrike" cap="none"/>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b="1" u="none" strike="noStrike" cap="none"/>
                        <a:t>5</a:t>
                      </a:r>
                      <a:endParaRPr sz="2500" b="1" u="none" strike="noStrike" cap="none"/>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4012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So tired I could barely get out of bed </a:t>
                      </a:r>
                      <a:endParaRPr sz="2400" u="none" strike="noStrike" cap="none"/>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Waiting for my coffee to kick in</a:t>
                      </a:r>
                      <a:endParaRPr sz="2400" u="none" strike="noStrike" cap="none"/>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Ok, but could really use a vacation</a:t>
                      </a:r>
                      <a:endParaRPr sz="2400" u="none" strike="noStrike" cap="none"/>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Feeling pretty good</a:t>
                      </a:r>
                      <a:endParaRPr sz="2400" u="none" strike="noStrike" cap="none"/>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So excited I can barely contain my enthusiasm</a:t>
                      </a:r>
                      <a:endParaRPr sz="2400" u="none" strike="noStrike" cap="none"/>
                    </a:p>
                  </a:txBody>
                  <a:tcPr marL="91425" marR="91425"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e3428d9ef5_0_347"/>
          <p:cNvSpPr txBox="1">
            <a:spLocks noGrp="1"/>
          </p:cNvSpPr>
          <p:nvPr>
            <p:ph type="body" idx="1"/>
          </p:nvPr>
        </p:nvSpPr>
        <p:spPr>
          <a:xfrm>
            <a:off x="457200" y="2027050"/>
            <a:ext cx="8229600" cy="4145400"/>
          </a:xfrm>
          <a:prstGeom prst="rect">
            <a:avLst/>
          </a:prstGeom>
          <a:noFill/>
          <a:ln>
            <a:noFill/>
          </a:ln>
        </p:spPr>
        <p:txBody>
          <a:bodyPr spcFirstLastPara="1" wrap="square" lIns="91425" tIns="45700" rIns="91425" bIns="45700" anchor="t" anchorCtr="0">
            <a:normAutofit/>
          </a:bodyPr>
          <a:lstStyle/>
          <a:p>
            <a:pPr marL="457200" lvl="0" indent="-431800" algn="l" rtl="0">
              <a:lnSpc>
                <a:spcPct val="90000"/>
              </a:lnSpc>
              <a:spcBef>
                <a:spcPts val="1000"/>
              </a:spcBef>
              <a:spcAft>
                <a:spcPts val="0"/>
              </a:spcAft>
              <a:buSzPts val="3200"/>
              <a:buChar char="•"/>
            </a:pPr>
            <a:r>
              <a:rPr lang="en-US" sz="3200"/>
              <a:t>If you were a 1, 2, or 3, what do you need to move up to a 4 or 5?</a:t>
            </a:r>
            <a:endParaRPr sz="3200"/>
          </a:p>
          <a:p>
            <a:pPr marL="457200" lvl="0" indent="-431800" algn="l" rtl="0">
              <a:lnSpc>
                <a:spcPct val="90000"/>
              </a:lnSpc>
              <a:spcBef>
                <a:spcPts val="1000"/>
              </a:spcBef>
              <a:spcAft>
                <a:spcPts val="0"/>
              </a:spcAft>
              <a:buSzPts val="3200"/>
              <a:buChar char="•"/>
            </a:pPr>
            <a:r>
              <a:rPr lang="en-US" sz="3200"/>
              <a:t>If you were a 4 or 5, what do you need to maintain that?</a:t>
            </a:r>
            <a:endParaRPr sz="3200"/>
          </a:p>
          <a:p>
            <a:pPr marL="457200" lvl="0" indent="-431800" algn="l" rtl="0">
              <a:lnSpc>
                <a:spcPct val="90000"/>
              </a:lnSpc>
              <a:spcBef>
                <a:spcPts val="1000"/>
              </a:spcBef>
              <a:spcAft>
                <a:spcPts val="1000"/>
              </a:spcAft>
              <a:buSzPts val="3200"/>
              <a:buChar char="•"/>
            </a:pPr>
            <a:r>
              <a:rPr lang="en-US" sz="3200"/>
              <a:t>Is there anything we can do to support you in moving up the scale?</a:t>
            </a:r>
            <a:endParaRPr sz="3200"/>
          </a:p>
        </p:txBody>
      </p:sp>
      <p:sp>
        <p:nvSpPr>
          <p:cNvPr id="399" name="Google Shape;399;g2e3428d9ef5_0_34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Taking Care of You!</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de9eaaaeb5_1_8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Bonus Content- Reset Strategies</a:t>
            </a:r>
            <a:endParaRPr/>
          </a:p>
        </p:txBody>
      </p:sp>
      <p:pic>
        <p:nvPicPr>
          <p:cNvPr id="406" name="Google Shape;406;g2de9eaaaeb5_1_823" descr="Take 5 is a great mindfulness and relaxation exercise to use with kids, adults, and anyone in between. I teach it in education, healthcare, and corporate settings and people love it. Try it out!&#10;&#10;Cory Muscara is the founder of the Long Island Center for Mindfulness. He serves as faculty at Columbia Teachers College and the University of Pennsylvania, where he teaches mindfulness and positive psychology, and in 2012 spent six months in silence living as a monk in Asia.  You can learn more about his teachings at www.LImindfulness.com" title="Simple Mindfulness Strategy -- Take 5">
            <a:hlinkClick r:id="rId3"/>
          </p:cNvPr>
          <p:cNvPicPr preferRelativeResize="0"/>
          <p:nvPr/>
        </p:nvPicPr>
        <p:blipFill rotWithShape="1">
          <a:blip r:embed="rId4">
            <a:alphaModFix/>
          </a:blip>
          <a:srcRect/>
          <a:stretch/>
        </p:blipFill>
        <p:spPr>
          <a:xfrm>
            <a:off x="1025540" y="1734150"/>
            <a:ext cx="7092922" cy="3989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1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e3428d9ef5_0_451"/>
          <p:cNvSpPr txBox="1">
            <a:spLocks noGrp="1"/>
          </p:cNvSpPr>
          <p:nvPr>
            <p:ph type="ctrTitle"/>
          </p:nvPr>
        </p:nvSpPr>
        <p:spPr>
          <a:xfrm>
            <a:off x="928464" y="2068275"/>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a:t>A Few Considerations</a:t>
            </a:r>
            <a:endParaRPr/>
          </a:p>
        </p:txBody>
      </p:sp>
      <p:sp>
        <p:nvSpPr>
          <p:cNvPr id="412" name="Google Shape;412;g2e3428d9ef5_0_451"/>
          <p:cNvSpPr txBox="1">
            <a:spLocks noGrp="1"/>
          </p:cNvSpPr>
          <p:nvPr>
            <p:ph type="subTitle" idx="1"/>
          </p:nvPr>
        </p:nvSpPr>
        <p:spPr>
          <a:xfrm>
            <a:off x="1348325" y="3961500"/>
            <a:ext cx="6400800" cy="1851900"/>
          </a:xfrm>
          <a:prstGeom prst="rect">
            <a:avLst/>
          </a:prstGeom>
          <a:solidFill>
            <a:schemeClr val="lt1">
              <a:alpha val="67058"/>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a:t>Creating A Culture of Wellness</a:t>
            </a:r>
            <a:endParaRPr/>
          </a:p>
          <a:p>
            <a:pPr marL="0" lvl="0" indent="0" algn="ctr" rtl="0">
              <a:lnSpc>
                <a:spcPct val="100000"/>
              </a:lnSpc>
              <a:spcBef>
                <a:spcPts val="0"/>
              </a:spcBef>
              <a:spcAft>
                <a:spcPts val="0"/>
              </a:spcAft>
              <a:buClr>
                <a:srgbClr val="888888"/>
              </a:buClr>
              <a:buSzPts val="3200"/>
              <a:buNone/>
            </a:pPr>
            <a:r>
              <a:rPr lang="en-US"/>
              <a:t>Establishing a Foundation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e110ac1810_0_2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Closed Captioning</a:t>
            </a:r>
            <a:endParaRPr/>
          </a:p>
        </p:txBody>
      </p:sp>
      <p:pic>
        <p:nvPicPr>
          <p:cNvPr id="286" name="Google Shape;286;g2e110ac1810_0_20"/>
          <p:cNvPicPr preferRelativeResize="0"/>
          <p:nvPr/>
        </p:nvPicPr>
        <p:blipFill rotWithShape="1">
          <a:blip r:embed="rId3">
            <a:alphaModFix/>
          </a:blip>
          <a:srcRect/>
          <a:stretch/>
        </p:blipFill>
        <p:spPr>
          <a:xfrm>
            <a:off x="0" y="2215448"/>
            <a:ext cx="9144001" cy="2837554"/>
          </a:xfrm>
          <a:prstGeom prst="rect">
            <a:avLst/>
          </a:prstGeom>
          <a:noFill/>
          <a:ln>
            <a:noFill/>
          </a:ln>
        </p:spPr>
      </p:pic>
      <p:sp>
        <p:nvSpPr>
          <p:cNvPr id="287" name="Google Shape;287;g2e110ac1810_0_20"/>
          <p:cNvSpPr txBox="1"/>
          <p:nvPr/>
        </p:nvSpPr>
        <p:spPr>
          <a:xfrm>
            <a:off x="228600" y="5896850"/>
            <a:ext cx="5708400" cy="83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https://support.zoom.com/hc/en/article?id=zm_kb&amp;sysparm_article=KB0059762</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e3428d9ef5_0_4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Language is Important</a:t>
            </a:r>
            <a:endParaRPr/>
          </a:p>
        </p:txBody>
      </p:sp>
      <p:pic>
        <p:nvPicPr>
          <p:cNvPr id="419" name="Google Shape;419;g2e3428d9ef5_0_445"/>
          <p:cNvPicPr preferRelativeResize="0"/>
          <p:nvPr/>
        </p:nvPicPr>
        <p:blipFill rotWithShape="1">
          <a:blip r:embed="rId3">
            <a:alphaModFix/>
          </a:blip>
          <a:srcRect/>
          <a:stretch/>
        </p:blipFill>
        <p:spPr>
          <a:xfrm>
            <a:off x="5980900" y="3184800"/>
            <a:ext cx="2343150" cy="2286000"/>
          </a:xfrm>
          <a:prstGeom prst="rect">
            <a:avLst/>
          </a:prstGeom>
          <a:noFill/>
          <a:ln>
            <a:noFill/>
          </a:ln>
        </p:spPr>
      </p:pic>
      <p:pic>
        <p:nvPicPr>
          <p:cNvPr id="420" name="Google Shape;420;g2e3428d9ef5_0_445"/>
          <p:cNvPicPr preferRelativeResize="0"/>
          <p:nvPr/>
        </p:nvPicPr>
        <p:blipFill rotWithShape="1">
          <a:blip r:embed="rId4">
            <a:alphaModFix/>
          </a:blip>
          <a:srcRect/>
          <a:stretch/>
        </p:blipFill>
        <p:spPr>
          <a:xfrm>
            <a:off x="826600" y="3122888"/>
            <a:ext cx="2457450" cy="2409825"/>
          </a:xfrm>
          <a:prstGeom prst="rect">
            <a:avLst/>
          </a:prstGeom>
          <a:noFill/>
          <a:ln>
            <a:noFill/>
          </a:ln>
        </p:spPr>
      </p:pic>
      <p:sp>
        <p:nvSpPr>
          <p:cNvPr id="421" name="Google Shape;421;g2e3428d9ef5_0_445"/>
          <p:cNvSpPr txBox="1"/>
          <p:nvPr/>
        </p:nvSpPr>
        <p:spPr>
          <a:xfrm>
            <a:off x="1681575" y="1875300"/>
            <a:ext cx="5974500" cy="73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Check out these resources</a:t>
            </a: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here or at the links in the </a:t>
            </a:r>
            <a:endParaRPr sz="2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chat</a:t>
            </a:r>
            <a:endParaRPr sz="2800" b="0" i="0" u="none" strike="noStrike" cap="none">
              <a:solidFill>
                <a:schemeClr val="dk1"/>
              </a:solidFill>
              <a:latin typeface="Calibri"/>
              <a:ea typeface="Calibri"/>
              <a:cs typeface="Calibri"/>
              <a:sym typeface="Calibri"/>
            </a:endParaRPr>
          </a:p>
        </p:txBody>
      </p:sp>
      <p:sp>
        <p:nvSpPr>
          <p:cNvPr id="422" name="Google Shape;422;g2e3428d9ef5_0_445"/>
          <p:cNvSpPr/>
          <p:nvPr/>
        </p:nvSpPr>
        <p:spPr>
          <a:xfrm rot="3647262">
            <a:off x="6656498" y="2398072"/>
            <a:ext cx="952777" cy="52688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23" name="Google Shape;423;g2e3428d9ef5_0_445"/>
          <p:cNvSpPr/>
          <p:nvPr/>
        </p:nvSpPr>
        <p:spPr>
          <a:xfrm rot="7242420">
            <a:off x="1674917" y="2398127"/>
            <a:ext cx="952907" cy="526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e3428d9ef5_0_462"/>
          <p:cNvSpPr txBox="1">
            <a:spLocks noGrp="1"/>
          </p:cNvSpPr>
          <p:nvPr>
            <p:ph type="body" idx="1"/>
          </p:nvPr>
        </p:nvSpPr>
        <p:spPr>
          <a:xfrm>
            <a:off x="457200" y="1940150"/>
            <a:ext cx="4038600" cy="3012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b="1"/>
              <a:t>Padlet</a:t>
            </a:r>
            <a:endParaRPr b="1"/>
          </a:p>
          <a:p>
            <a:pPr marL="0" lvl="0" indent="0" algn="l" rtl="0">
              <a:lnSpc>
                <a:spcPct val="90000"/>
              </a:lnSpc>
              <a:spcBef>
                <a:spcPts val="1000"/>
              </a:spcBef>
              <a:spcAft>
                <a:spcPts val="0"/>
              </a:spcAft>
              <a:buSzPts val="2800"/>
              <a:buNone/>
            </a:pPr>
            <a:r>
              <a:rPr lang="en-US"/>
              <a:t>Use this QR code or the link in the chat to reflect on the resources we just reviewed.</a:t>
            </a:r>
            <a:endParaRPr/>
          </a:p>
        </p:txBody>
      </p:sp>
      <p:sp>
        <p:nvSpPr>
          <p:cNvPr id="430" name="Google Shape;430;g2e3428d9ef5_0_462"/>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800"/>
              <a:buNone/>
            </a:pPr>
            <a:r>
              <a:rPr lang="en-US"/>
              <a:t>Let’s Reflect</a:t>
            </a:r>
            <a:endParaRPr/>
          </a:p>
        </p:txBody>
      </p:sp>
      <p:pic>
        <p:nvPicPr>
          <p:cNvPr id="431" name="Google Shape;431;g2e3428d9ef5_0_462"/>
          <p:cNvPicPr preferRelativeResize="0"/>
          <p:nvPr/>
        </p:nvPicPr>
        <p:blipFill rotWithShape="1">
          <a:blip r:embed="rId3">
            <a:alphaModFix/>
          </a:blip>
          <a:srcRect/>
          <a:stretch/>
        </p:blipFill>
        <p:spPr>
          <a:xfrm>
            <a:off x="5862900" y="2476500"/>
            <a:ext cx="2461800" cy="2373875"/>
          </a:xfrm>
          <a:prstGeom prst="rect">
            <a:avLst/>
          </a:prstGeom>
          <a:noFill/>
          <a:ln>
            <a:noFill/>
          </a:ln>
        </p:spPr>
      </p:pic>
      <p:sp>
        <p:nvSpPr>
          <p:cNvPr id="432" name="Google Shape;432;g2e3428d9ef5_0_462"/>
          <p:cNvSpPr/>
          <p:nvPr/>
        </p:nvSpPr>
        <p:spPr>
          <a:xfrm>
            <a:off x="2513750" y="3812800"/>
            <a:ext cx="2783700" cy="7593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
          <p:cNvSpPr txBox="1">
            <a:spLocks noGrp="1"/>
          </p:cNvSpPr>
          <p:nvPr>
            <p:ph type="ctrTitle"/>
          </p:nvPr>
        </p:nvSpPr>
        <p:spPr>
          <a:xfrm>
            <a:off x="928464" y="2068275"/>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a:t>Why?</a:t>
            </a:r>
            <a:endParaRPr/>
          </a:p>
        </p:txBody>
      </p:sp>
      <p:sp>
        <p:nvSpPr>
          <p:cNvPr id="438" name="Google Shape;438;p6"/>
          <p:cNvSpPr txBox="1">
            <a:spLocks noGrp="1"/>
          </p:cNvSpPr>
          <p:nvPr>
            <p:ph type="subTitle" idx="1"/>
          </p:nvPr>
        </p:nvSpPr>
        <p:spPr>
          <a:xfrm>
            <a:off x="1348325" y="3961500"/>
            <a:ext cx="6400800" cy="1851900"/>
          </a:xfrm>
          <a:prstGeom prst="rect">
            <a:avLst/>
          </a:prstGeom>
          <a:solidFill>
            <a:schemeClr val="lt1">
              <a:alpha val="67058"/>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a:t>Creating A Culture of Wellness</a:t>
            </a:r>
            <a:endParaRPr/>
          </a:p>
          <a:p>
            <a:pPr marL="0" lvl="0" indent="0" algn="ctr" rtl="0">
              <a:lnSpc>
                <a:spcPct val="100000"/>
              </a:lnSpc>
              <a:spcBef>
                <a:spcPts val="0"/>
              </a:spcBef>
              <a:spcAft>
                <a:spcPts val="0"/>
              </a:spcAft>
              <a:buClr>
                <a:srgbClr val="888888"/>
              </a:buClr>
              <a:buSzPts val="3200"/>
              <a:buNone/>
            </a:pPr>
            <a:r>
              <a:rPr lang="en-US"/>
              <a:t>Establishing a Foundation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2e3428d9ef5_0_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What is Your Why?</a:t>
            </a:r>
            <a:endParaRPr/>
          </a:p>
        </p:txBody>
      </p:sp>
      <p:pic>
        <p:nvPicPr>
          <p:cNvPr id="445" name="Google Shape;445;g2e3428d9ef5_0_6"/>
          <p:cNvPicPr preferRelativeResize="0"/>
          <p:nvPr/>
        </p:nvPicPr>
        <p:blipFill rotWithShape="1">
          <a:blip r:embed="rId3">
            <a:alphaModFix/>
          </a:blip>
          <a:srcRect/>
          <a:stretch/>
        </p:blipFill>
        <p:spPr>
          <a:xfrm>
            <a:off x="1307775" y="1519825"/>
            <a:ext cx="6528451" cy="43512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de9eaaaeb5_1_348"/>
          <p:cNvSpPr txBox="1">
            <a:spLocks noGrp="1"/>
          </p:cNvSpPr>
          <p:nvPr>
            <p:ph type="body" idx="1"/>
          </p:nvPr>
        </p:nvSpPr>
        <p:spPr>
          <a:xfrm>
            <a:off x="457200" y="1875475"/>
            <a:ext cx="8229600" cy="429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sz="3100"/>
              <a:t>In your small groups discuss the following question:</a:t>
            </a:r>
            <a:endParaRPr sz="3100"/>
          </a:p>
          <a:p>
            <a:pPr marL="0" lvl="0" indent="0" algn="l" rtl="0">
              <a:lnSpc>
                <a:spcPct val="90000"/>
              </a:lnSpc>
              <a:spcBef>
                <a:spcPts val="1000"/>
              </a:spcBef>
              <a:spcAft>
                <a:spcPts val="0"/>
              </a:spcAft>
              <a:buSzPts val="1800"/>
              <a:buNone/>
            </a:pPr>
            <a:endParaRPr sz="3100"/>
          </a:p>
          <a:p>
            <a:pPr marL="0" lvl="0" indent="0" algn="l" rtl="0">
              <a:lnSpc>
                <a:spcPct val="90000"/>
              </a:lnSpc>
              <a:spcBef>
                <a:spcPts val="1000"/>
              </a:spcBef>
              <a:spcAft>
                <a:spcPts val="0"/>
              </a:spcAft>
              <a:buSzPts val="1800"/>
              <a:buNone/>
            </a:pPr>
            <a:r>
              <a:rPr lang="en-US" sz="3100"/>
              <a:t>Why do we need to create a culture of wellness in our schools and divisions? </a:t>
            </a:r>
            <a:endParaRPr sz="3100"/>
          </a:p>
        </p:txBody>
      </p:sp>
      <p:sp>
        <p:nvSpPr>
          <p:cNvPr id="452" name="Google Shape;452;g2de9eaaaeb5_1_34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Why Create a Culture of Wellness?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2de9eaaaeb5_1_569"/>
          <p:cNvSpPr txBox="1">
            <a:spLocks noGrp="1"/>
          </p:cNvSpPr>
          <p:nvPr>
            <p:ph type="title"/>
          </p:nvPr>
        </p:nvSpPr>
        <p:spPr>
          <a:xfrm>
            <a:off x="386575" y="1295400"/>
            <a:ext cx="5449500" cy="1143000"/>
          </a:xfrm>
          <a:prstGeom prst="rect">
            <a:avLst/>
          </a:prstGeom>
          <a:solidFill>
            <a:schemeClr val="accent2"/>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1200"/>
              </a:spcAft>
              <a:buClr>
                <a:schemeClr val="dk1"/>
              </a:buClr>
              <a:buSzPts val="1100"/>
              <a:buFont typeface="Arial"/>
              <a:buNone/>
            </a:pPr>
            <a:r>
              <a:rPr lang="en-US" sz="2700"/>
              <a:t>Social connection is a fundamental human need </a:t>
            </a:r>
            <a:endParaRPr sz="2700"/>
          </a:p>
        </p:txBody>
      </p:sp>
      <p:sp>
        <p:nvSpPr>
          <p:cNvPr id="458" name="Google Shape;458;g2de9eaaaeb5_1_569"/>
          <p:cNvSpPr txBox="1"/>
          <p:nvPr/>
        </p:nvSpPr>
        <p:spPr>
          <a:xfrm>
            <a:off x="386575" y="2438400"/>
            <a:ext cx="5449500" cy="2495400"/>
          </a:xfrm>
          <a:prstGeom prst="rect">
            <a:avLst/>
          </a:prstGeom>
          <a:noFill/>
          <a:ln w="19050" cap="flat" cmpd="sng">
            <a:solidFill>
              <a:schemeClr val="dk2"/>
            </a:solidFill>
            <a:prstDash val="solid"/>
            <a:round/>
            <a:headEnd type="none" w="sm" len="sm"/>
            <a:tailEnd type="none" w="sm" len="sm"/>
          </a:ln>
        </p:spPr>
        <p:txBody>
          <a:bodyPr spcFirstLastPara="1" wrap="square" lIns="182875" tIns="91425" rIns="274300" bIns="91425" anchor="ctr" anchorCtr="0">
            <a:noAutofit/>
          </a:bodyPr>
          <a:lstStyle/>
          <a:p>
            <a:pPr marL="0" marR="0" lvl="0" indent="0" algn="ctr" rtl="0">
              <a:lnSpc>
                <a:spcPct val="90000"/>
              </a:lnSpc>
              <a:spcBef>
                <a:spcPts val="0"/>
              </a:spcBef>
              <a:spcAft>
                <a:spcPts val="1200"/>
              </a:spcAft>
              <a:buClr>
                <a:srgbClr val="000000"/>
              </a:buClr>
              <a:buSzPts val="2200"/>
              <a:buFont typeface="Arial"/>
              <a:buNone/>
            </a:pPr>
            <a:r>
              <a:rPr lang="en-US" sz="2200" b="0" i="0" u="none" strike="noStrike" cap="none">
                <a:solidFill>
                  <a:schemeClr val="dk1"/>
                </a:solidFill>
                <a:latin typeface="Verdana"/>
                <a:ea typeface="Verdana"/>
                <a:cs typeface="Verdana"/>
                <a:sym typeface="Verdana"/>
              </a:rPr>
              <a:t>“Social connection— the structure, function, and quality of our relationships with others—is a critical and underappreciated contributor to individual and population health, community safety, resilience, and prosperity.”</a:t>
            </a:r>
            <a:endParaRPr sz="2200" b="0" i="0" u="none" strike="noStrike" cap="none">
              <a:solidFill>
                <a:schemeClr val="dk1"/>
              </a:solidFill>
              <a:latin typeface="Verdana"/>
              <a:ea typeface="Verdana"/>
              <a:cs typeface="Verdana"/>
              <a:sym typeface="Verdana"/>
            </a:endParaRPr>
          </a:p>
        </p:txBody>
      </p:sp>
      <p:sp>
        <p:nvSpPr>
          <p:cNvPr id="459" name="Google Shape;459;g2de9eaaaeb5_1_569"/>
          <p:cNvSpPr txBox="1"/>
          <p:nvPr/>
        </p:nvSpPr>
        <p:spPr>
          <a:xfrm>
            <a:off x="233675" y="5053425"/>
            <a:ext cx="8750700" cy="1699500"/>
          </a:xfrm>
          <a:prstGeom prst="rect">
            <a:avLst/>
          </a:prstGeom>
          <a:solidFill>
            <a:srgbClr val="003369"/>
          </a:solidFill>
          <a:ln w="9525" cap="flat" cmpd="sng">
            <a:solidFill>
              <a:srgbClr val="FFF2CC"/>
            </a:solidFill>
            <a:prstDash val="solid"/>
            <a:round/>
            <a:headEnd type="none" w="sm" len="sm"/>
            <a:tailEnd type="none" w="sm" len="sm"/>
          </a:ln>
        </p:spPr>
        <p:txBody>
          <a:bodyPr spcFirstLastPara="1" wrap="square" lIns="182875" tIns="182875" rIns="182875" bIns="91425" anchor="t" anchorCtr="0">
            <a:noAutofit/>
          </a:bodyPr>
          <a:lstStyle/>
          <a:p>
            <a:pPr marL="0" marR="0" lvl="0" indent="0" algn="ctr" rtl="0">
              <a:lnSpc>
                <a:spcPct val="100000"/>
              </a:lnSpc>
              <a:spcBef>
                <a:spcPts val="0"/>
              </a:spcBef>
              <a:spcAft>
                <a:spcPts val="1600"/>
              </a:spcAft>
              <a:buClr>
                <a:schemeClr val="dk1"/>
              </a:buClr>
              <a:buSzPts val="1100"/>
              <a:buFont typeface="Arial"/>
              <a:buNone/>
            </a:pPr>
            <a:r>
              <a:rPr lang="en-US" sz="2550" b="0" i="0" u="none" strike="noStrike" cap="none">
                <a:solidFill>
                  <a:schemeClr val="lt1"/>
                </a:solidFill>
                <a:latin typeface="Verdana"/>
                <a:ea typeface="Verdana"/>
                <a:cs typeface="Verdana"/>
                <a:sym typeface="Verdana"/>
              </a:rPr>
              <a:t>Youth are 21 times more likely to seek school-based mental health services than community-based services </a:t>
            </a:r>
            <a:endParaRPr sz="2550" b="0" i="0" u="none" strike="noStrike" cap="none">
              <a:solidFill>
                <a:schemeClr val="dk1"/>
              </a:solidFill>
              <a:latin typeface="Calibri"/>
              <a:ea typeface="Calibri"/>
              <a:cs typeface="Calibri"/>
              <a:sym typeface="Calibri"/>
            </a:endParaRPr>
          </a:p>
        </p:txBody>
      </p:sp>
      <p:pic>
        <p:nvPicPr>
          <p:cNvPr id="460" name="Google Shape;460;g2de9eaaaeb5_1_569" descr="A cover of a book&#10;&#10;Description automatically generated"/>
          <p:cNvPicPr preferRelativeResize="0"/>
          <p:nvPr/>
        </p:nvPicPr>
        <p:blipFill rotWithShape="1">
          <a:blip r:embed="rId3">
            <a:alphaModFix/>
          </a:blip>
          <a:srcRect/>
          <a:stretch/>
        </p:blipFill>
        <p:spPr>
          <a:xfrm>
            <a:off x="5990575" y="1308263"/>
            <a:ext cx="2773449" cy="3625538"/>
          </a:xfrm>
          <a:prstGeom prst="rect">
            <a:avLst/>
          </a:prstGeom>
          <a:noFill/>
          <a:ln>
            <a:noFill/>
          </a:ln>
        </p:spPr>
      </p:pic>
      <p:sp>
        <p:nvSpPr>
          <p:cNvPr id="461" name="Google Shape;461;g2de9eaaaeb5_1_569"/>
          <p:cNvSpPr txBox="1"/>
          <p:nvPr/>
        </p:nvSpPr>
        <p:spPr>
          <a:xfrm>
            <a:off x="233675" y="221975"/>
            <a:ext cx="8692200" cy="931500"/>
          </a:xfrm>
          <a:prstGeom prst="rect">
            <a:avLst/>
          </a:prstGeom>
          <a:solidFill>
            <a:srgbClr val="00336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chemeClr val="lt1"/>
                </a:solidFill>
                <a:latin typeface="Verdana"/>
                <a:ea typeface="Verdana"/>
                <a:cs typeface="Verdana"/>
                <a:sym typeface="Verdana"/>
              </a:rPr>
              <a:t>Virginia Ranks 48th in the nation </a:t>
            </a:r>
            <a:endParaRPr sz="2400" b="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chemeClr val="lt1"/>
                </a:solidFill>
                <a:latin typeface="Verdana"/>
                <a:ea typeface="Verdana"/>
                <a:cs typeface="Verdana"/>
                <a:sym typeface="Verdana"/>
              </a:rPr>
              <a:t>for youth access to mental health services</a:t>
            </a:r>
            <a:endParaRPr sz="2400" b="0" i="0" u="none" strike="noStrike" cap="none">
              <a:solidFill>
                <a:schemeClr val="lt1"/>
              </a:solidFill>
              <a:latin typeface="Verdana"/>
              <a:ea typeface="Verdana"/>
              <a:cs typeface="Verdana"/>
              <a:sym typeface="Verdana"/>
            </a:endParaRPr>
          </a:p>
        </p:txBody>
      </p:sp>
      <p:sp>
        <p:nvSpPr>
          <p:cNvPr id="462" name="Google Shape;462;g2de9eaaaeb5_1_569"/>
          <p:cNvSpPr txBox="1"/>
          <p:nvPr/>
        </p:nvSpPr>
        <p:spPr>
          <a:xfrm>
            <a:off x="233675" y="6478125"/>
            <a:ext cx="6517500" cy="351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1600"/>
              </a:spcAft>
              <a:buClr>
                <a:srgbClr val="000000"/>
              </a:buClr>
              <a:buSzPts val="1200"/>
              <a:buFont typeface="Arial"/>
              <a:buNone/>
            </a:pPr>
            <a:r>
              <a:rPr lang="en-US" sz="1200" b="1" i="0" u="none" strike="noStrike" cap="none">
                <a:solidFill>
                  <a:schemeClr val="lt1"/>
                </a:solidFill>
                <a:latin typeface="Calibri"/>
                <a:ea typeface="Calibri"/>
                <a:cs typeface="Calibri"/>
                <a:sym typeface="Calibri"/>
              </a:rPr>
              <a:t>(Guo et al., 2017; Fiat et al., 2017; U.S. Surgeon General’s Office, 2023)</a:t>
            </a:r>
            <a:endParaRPr sz="1200" b="1" i="0" u="none" strike="noStrike" cap="non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2e3428d9ef5_0_407"/>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a:t>We share stories to validate experiences and reduce discrimination. On the next slide we will share a story that has language related to self-harm and suicidal ideation. Please take care of yourself and step away if needed.  </a:t>
            </a:r>
            <a:endParaRPr/>
          </a:p>
        </p:txBody>
      </p:sp>
      <p:pic>
        <p:nvPicPr>
          <p:cNvPr id="469" name="Google Shape;469;g2e3428d9ef5_0_407"/>
          <p:cNvPicPr preferRelativeResize="0"/>
          <p:nvPr/>
        </p:nvPicPr>
        <p:blipFill rotWithShape="1">
          <a:blip r:embed="rId3">
            <a:alphaModFix/>
          </a:blip>
          <a:srcRect/>
          <a:stretch/>
        </p:blipFill>
        <p:spPr>
          <a:xfrm>
            <a:off x="4868675" y="95175"/>
            <a:ext cx="3792525" cy="5688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4"/>
        <p:cNvGrpSpPr/>
        <p:nvPr/>
      </p:nvGrpSpPr>
      <p:grpSpPr>
        <a:xfrm>
          <a:off x="0" y="0"/>
          <a:ext cx="0" cy="0"/>
          <a:chOff x="0" y="0"/>
          <a:chExt cx="0" cy="0"/>
        </a:xfrm>
      </p:grpSpPr>
      <p:sp>
        <p:nvSpPr>
          <p:cNvPr id="475" name="Google Shape;475;g2e3428d9ef5_0_35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476" name="Google Shape;476;g2e3428d9ef5_0_3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Sierra’s Story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de9eaaaeb5_1_360"/>
          <p:cNvSpPr txBox="1"/>
          <p:nvPr/>
        </p:nvSpPr>
        <p:spPr>
          <a:xfrm>
            <a:off x="3867975" y="6078050"/>
            <a:ext cx="332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Verdana"/>
                <a:ea typeface="Verdana"/>
                <a:cs typeface="Verdana"/>
                <a:sym typeface="Verdana"/>
                <a:hlinkClick r:id="rId3"/>
              </a:rPr>
              <a:t>(Hopeful Futures Campaign, 2022)</a:t>
            </a:r>
            <a:endParaRPr sz="1400" b="0" i="0" u="none" strike="noStrike" cap="none">
              <a:solidFill>
                <a:srgbClr val="000000"/>
              </a:solidFill>
              <a:latin typeface="Verdana"/>
              <a:ea typeface="Verdana"/>
              <a:cs typeface="Verdana"/>
              <a:sym typeface="Verdana"/>
            </a:endParaRPr>
          </a:p>
        </p:txBody>
      </p:sp>
      <p:sp>
        <p:nvSpPr>
          <p:cNvPr id="482" name="Google Shape;482;g2de9eaaaeb5_1_360"/>
          <p:cNvSpPr txBox="1">
            <a:spLocks noGrp="1"/>
          </p:cNvSpPr>
          <p:nvPr>
            <p:ph type="body" idx="1"/>
          </p:nvPr>
        </p:nvSpPr>
        <p:spPr>
          <a:xfrm>
            <a:off x="457200" y="1371600"/>
            <a:ext cx="8229600" cy="4934400"/>
          </a:xfrm>
          <a:prstGeom prst="rect">
            <a:avLst/>
          </a:prstGeom>
          <a:noFill/>
          <a:ln>
            <a:noFill/>
          </a:ln>
        </p:spPr>
        <p:txBody>
          <a:bodyPr spcFirstLastPara="1" wrap="square" lIns="91425" tIns="45700" rIns="91425" bIns="45700" anchor="t" anchorCtr="0">
            <a:noAutofit/>
          </a:bodyPr>
          <a:lstStyle/>
          <a:p>
            <a:pPr marL="457200" lvl="0" indent="-450850" algn="l" rtl="0">
              <a:lnSpc>
                <a:spcPct val="100000"/>
              </a:lnSpc>
              <a:spcBef>
                <a:spcPts val="640"/>
              </a:spcBef>
              <a:spcAft>
                <a:spcPts val="0"/>
              </a:spcAft>
              <a:buSzPts val="3500"/>
              <a:buChar char="•"/>
            </a:pPr>
            <a:r>
              <a:rPr lang="en-US" sz="2500"/>
              <a:t>Suicide is the 2nd leading cause of death among high school aged youth 14-18</a:t>
            </a:r>
            <a:endParaRPr sz="3100"/>
          </a:p>
          <a:p>
            <a:pPr marL="457200" lvl="0" indent="-450850" algn="l" rtl="0">
              <a:lnSpc>
                <a:spcPct val="100000"/>
              </a:lnSpc>
              <a:spcBef>
                <a:spcPts val="640"/>
              </a:spcBef>
              <a:spcAft>
                <a:spcPts val="0"/>
              </a:spcAft>
              <a:buSzPts val="3500"/>
              <a:buChar char="•"/>
            </a:pPr>
            <a:r>
              <a:rPr lang="en-US" sz="2500"/>
              <a:t>Nearly 1 in 3 parents (31%) shared that their child’s mental health is worse than before the pandemic</a:t>
            </a:r>
            <a:endParaRPr sz="3100"/>
          </a:p>
          <a:p>
            <a:pPr marL="457200" lvl="0" indent="-450850" algn="l" rtl="0">
              <a:lnSpc>
                <a:spcPct val="100000"/>
              </a:lnSpc>
              <a:spcBef>
                <a:spcPts val="640"/>
              </a:spcBef>
              <a:spcAft>
                <a:spcPts val="0"/>
              </a:spcAft>
              <a:buSzPts val="3500"/>
              <a:buChar char="•"/>
            </a:pPr>
            <a:r>
              <a:rPr lang="en-US" sz="2500"/>
              <a:t>In 2019, more than 1 in 3 high school students said they experienced persistent feelings of sadness or hopelessness, 1 in 5 seriously considered suicide  </a:t>
            </a:r>
            <a:endParaRPr sz="3100"/>
          </a:p>
          <a:p>
            <a:pPr marL="457200" lvl="0" indent="-450850" algn="l" rtl="0">
              <a:lnSpc>
                <a:spcPct val="100000"/>
              </a:lnSpc>
              <a:spcBef>
                <a:spcPts val="640"/>
              </a:spcBef>
              <a:spcAft>
                <a:spcPts val="0"/>
              </a:spcAft>
              <a:buSzPts val="3500"/>
              <a:buChar char="•"/>
            </a:pPr>
            <a:r>
              <a:rPr lang="en-US" sz="2500"/>
              <a:t>In 2020, the percentage of emergency department visits increased by 24% for children ages 5-11 and by 31% for youth ages 12-17 compared to the same period in 2019 </a:t>
            </a:r>
            <a:endParaRPr sz="3100"/>
          </a:p>
        </p:txBody>
      </p:sp>
      <p:sp>
        <p:nvSpPr>
          <p:cNvPr id="483" name="Google Shape;483;g2de9eaaaeb5_1_36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 Sense of Urgency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2de9eaaaeb5_1_829"/>
          <p:cNvSpPr txBox="1">
            <a:spLocks noGrp="1"/>
          </p:cNvSpPr>
          <p:nvPr>
            <p:ph type="body" idx="1"/>
          </p:nvPr>
        </p:nvSpPr>
        <p:spPr>
          <a:xfrm>
            <a:off x="348025" y="1600200"/>
            <a:ext cx="8338800" cy="4572000"/>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100000"/>
              </a:lnSpc>
              <a:spcBef>
                <a:spcPts val="0"/>
              </a:spcBef>
              <a:spcAft>
                <a:spcPts val="0"/>
              </a:spcAft>
              <a:buSzPts val="2400"/>
              <a:buFont typeface="Calibri"/>
              <a:buChar char="●"/>
            </a:pPr>
            <a:r>
              <a:rPr lang="en-US" sz="2400">
                <a:highlight>
                  <a:srgbClr val="FFFFFF"/>
                </a:highlight>
              </a:rPr>
              <a:t>Nearly 1 in 3 teen girls (30%) seriously considered attempting suicide—up nearly 60% from a decade ago.</a:t>
            </a:r>
            <a:endParaRPr sz="2400">
              <a:highlight>
                <a:srgbClr val="FFFFFF"/>
              </a:highlight>
            </a:endParaRPr>
          </a:p>
          <a:p>
            <a:pPr marL="457200" lvl="0" indent="-381000" algn="l" rtl="0">
              <a:lnSpc>
                <a:spcPct val="100000"/>
              </a:lnSpc>
              <a:spcBef>
                <a:spcPts val="1000"/>
              </a:spcBef>
              <a:spcAft>
                <a:spcPts val="0"/>
              </a:spcAft>
              <a:buSzPts val="2400"/>
              <a:buFont typeface="Calibri"/>
              <a:buChar char="●"/>
            </a:pPr>
            <a:r>
              <a:rPr lang="en-US" sz="2400">
                <a:highlight>
                  <a:srgbClr val="FFFFFF"/>
                </a:highlight>
              </a:rPr>
              <a:t>1 in 5 (18%) teen girls experienced sexual violence in the past year—up 20% since 2017, when CDC started monitoring this measure.</a:t>
            </a:r>
            <a:endParaRPr sz="2400">
              <a:highlight>
                <a:srgbClr val="FFFFFF"/>
              </a:highlight>
            </a:endParaRPr>
          </a:p>
          <a:p>
            <a:pPr marL="457200" lvl="0" indent="-381000" algn="l" rtl="0">
              <a:lnSpc>
                <a:spcPct val="100000"/>
              </a:lnSpc>
              <a:spcBef>
                <a:spcPts val="1000"/>
              </a:spcBef>
              <a:spcAft>
                <a:spcPts val="0"/>
              </a:spcAft>
              <a:buSzPts val="2400"/>
              <a:buFont typeface="Calibri"/>
              <a:buChar char="●"/>
            </a:pPr>
            <a:r>
              <a:rPr lang="en-US" sz="2400">
                <a:highlight>
                  <a:srgbClr val="FFFFFF"/>
                </a:highlight>
              </a:rPr>
              <a:t>More than 1 in 10 (14%) teen girls had ever been forced to have sex—up 27% since 2019 and the first increase since CDC began monitoring this measure.</a:t>
            </a:r>
            <a:endParaRPr sz="2400">
              <a:highlight>
                <a:srgbClr val="FFFFFF"/>
              </a:highlight>
            </a:endParaRPr>
          </a:p>
          <a:p>
            <a:pPr marL="457200" lvl="0" indent="-381000" algn="l" rtl="0">
              <a:lnSpc>
                <a:spcPct val="100000"/>
              </a:lnSpc>
              <a:spcBef>
                <a:spcPts val="1000"/>
              </a:spcBef>
              <a:spcAft>
                <a:spcPts val="0"/>
              </a:spcAft>
              <a:buSzPts val="2400"/>
              <a:buFont typeface="Calibri"/>
              <a:buChar char="●"/>
            </a:pPr>
            <a:r>
              <a:rPr lang="en-US" sz="2400">
                <a:highlight>
                  <a:srgbClr val="FFFFFF"/>
                </a:highlight>
              </a:rPr>
              <a:t>More than half (52%) of LGBQ+ students had recently experienced poor mental health and, concerningly, that more than 1 in 5 (22%) attempted suicide in the past year.</a:t>
            </a:r>
            <a:endParaRPr sz="2400">
              <a:highlight>
                <a:srgbClr val="FFFFFF"/>
              </a:highlight>
            </a:endParaRPr>
          </a:p>
          <a:p>
            <a:pPr marL="0" lvl="0" indent="0" algn="r" rtl="0">
              <a:lnSpc>
                <a:spcPct val="90000"/>
              </a:lnSpc>
              <a:spcBef>
                <a:spcPts val="1000"/>
              </a:spcBef>
              <a:spcAft>
                <a:spcPts val="0"/>
              </a:spcAft>
              <a:buSzPts val="1800"/>
              <a:buNone/>
            </a:pPr>
            <a:r>
              <a:rPr lang="en-US" sz="1900">
                <a:highlight>
                  <a:srgbClr val="FFFFFF"/>
                </a:highlight>
              </a:rPr>
              <a:t>CDC Youth Risk Behavior Survey, 2023</a:t>
            </a:r>
            <a:endParaRPr sz="1900">
              <a:highlight>
                <a:srgbClr val="FFFFFF"/>
              </a:highlight>
            </a:endParaRPr>
          </a:p>
        </p:txBody>
      </p:sp>
      <p:sp>
        <p:nvSpPr>
          <p:cNvPr id="490" name="Google Shape;490;g2de9eaaaeb5_1_82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Youth in Crisis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e3428d9ef5_0_33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Please send a direct chat to any of the following:</a:t>
            </a:r>
            <a:endParaRPr/>
          </a:p>
          <a:p>
            <a:pPr marL="0" lvl="0" indent="0" algn="l" rtl="0">
              <a:lnSpc>
                <a:spcPct val="90000"/>
              </a:lnSpc>
              <a:spcBef>
                <a:spcPts val="1000"/>
              </a:spcBef>
              <a:spcAft>
                <a:spcPts val="0"/>
              </a:spcAft>
              <a:buSzPts val="1800"/>
              <a:buNone/>
            </a:pPr>
            <a:endParaRPr/>
          </a:p>
          <a:p>
            <a:pPr marL="457200" lvl="0" indent="-342900" algn="l" rtl="0">
              <a:lnSpc>
                <a:spcPct val="90000"/>
              </a:lnSpc>
              <a:spcBef>
                <a:spcPts val="1000"/>
              </a:spcBef>
              <a:spcAft>
                <a:spcPts val="0"/>
              </a:spcAft>
              <a:buSzPts val="1800"/>
              <a:buChar char="•"/>
            </a:pPr>
            <a:r>
              <a:rPr lang="en-US"/>
              <a:t>Anna Hebb</a:t>
            </a:r>
            <a:endParaRPr/>
          </a:p>
          <a:p>
            <a:pPr marL="457200" lvl="0" indent="-342900" algn="l" rtl="0">
              <a:lnSpc>
                <a:spcPct val="90000"/>
              </a:lnSpc>
              <a:spcBef>
                <a:spcPts val="0"/>
              </a:spcBef>
              <a:spcAft>
                <a:spcPts val="0"/>
              </a:spcAft>
              <a:buSzPts val="1800"/>
              <a:buChar char="•"/>
            </a:pPr>
            <a:r>
              <a:rPr lang="en-US"/>
              <a:t>Wendi Jenkins</a:t>
            </a:r>
            <a:endParaRPr/>
          </a:p>
          <a:p>
            <a:pPr marL="457200" lvl="0" indent="-342900" algn="l" rtl="0">
              <a:lnSpc>
                <a:spcPct val="90000"/>
              </a:lnSpc>
              <a:spcBef>
                <a:spcPts val="0"/>
              </a:spcBef>
              <a:spcAft>
                <a:spcPts val="0"/>
              </a:spcAft>
              <a:buSzPts val="1800"/>
              <a:buChar char="•"/>
            </a:pPr>
            <a:r>
              <a:rPr lang="en-US"/>
              <a:t>Kim Dupre</a:t>
            </a:r>
            <a:endParaRPr/>
          </a:p>
          <a:p>
            <a:pPr marL="457200" lvl="0" indent="-342900" algn="l" rtl="0">
              <a:lnSpc>
                <a:spcPct val="90000"/>
              </a:lnSpc>
              <a:spcBef>
                <a:spcPts val="0"/>
              </a:spcBef>
              <a:spcAft>
                <a:spcPts val="0"/>
              </a:spcAft>
              <a:buSzPts val="1800"/>
              <a:buChar char="•"/>
            </a:pPr>
            <a:r>
              <a:rPr lang="en-US"/>
              <a:t>Kristen O’Sullivan</a:t>
            </a:r>
            <a:endParaRPr/>
          </a:p>
        </p:txBody>
      </p:sp>
      <p:sp>
        <p:nvSpPr>
          <p:cNvPr id="294" name="Google Shape;294;g2e3428d9ef5_0_33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If You Need Assistance</a:t>
            </a:r>
            <a:endParaRPr/>
          </a:p>
        </p:txBody>
      </p:sp>
      <p:pic>
        <p:nvPicPr>
          <p:cNvPr id="295" name="Google Shape;295;g2e3428d9ef5_0_330"/>
          <p:cNvPicPr preferRelativeResize="0"/>
          <p:nvPr/>
        </p:nvPicPr>
        <p:blipFill rotWithShape="1">
          <a:blip r:embed="rId3">
            <a:alphaModFix/>
          </a:blip>
          <a:srcRect/>
          <a:stretch/>
        </p:blipFill>
        <p:spPr>
          <a:xfrm>
            <a:off x="4309650" y="2427513"/>
            <a:ext cx="4377149" cy="29173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de9eaaaeb5_1_58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80000"/>
              </a:lnSpc>
              <a:spcBef>
                <a:spcPts val="1000"/>
              </a:spcBef>
              <a:spcAft>
                <a:spcPts val="1000"/>
              </a:spcAft>
              <a:buClr>
                <a:schemeClr val="dk1"/>
              </a:buClr>
              <a:buSzPts val="523"/>
              <a:buFont typeface="Arial"/>
              <a:buNone/>
            </a:pPr>
            <a:r>
              <a:rPr lang="en-US" sz="4200"/>
              <a:t>Students with Disabilities</a:t>
            </a:r>
            <a:endParaRPr sz="4200"/>
          </a:p>
        </p:txBody>
      </p:sp>
      <p:sp>
        <p:nvSpPr>
          <p:cNvPr id="496" name="Google Shape;496;g2de9eaaaeb5_1_58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61950" algn="l" rtl="0">
              <a:lnSpc>
                <a:spcPct val="80000"/>
              </a:lnSpc>
              <a:spcBef>
                <a:spcPts val="0"/>
              </a:spcBef>
              <a:spcAft>
                <a:spcPts val="0"/>
              </a:spcAft>
              <a:buSzPts val="2100"/>
              <a:buFont typeface="Calibri"/>
              <a:buChar char="•"/>
            </a:pPr>
            <a:r>
              <a:rPr lang="en-US" sz="2500"/>
              <a:t>Higher rates of depression, anxiety, and anger</a:t>
            </a:r>
            <a:r>
              <a:rPr lang="en-US" sz="2200"/>
              <a:t> </a:t>
            </a:r>
            <a:r>
              <a:rPr lang="en-US" sz="1900"/>
              <a:t>(Kelchner et. al., 2019).</a:t>
            </a:r>
            <a:endParaRPr sz="1900"/>
          </a:p>
          <a:p>
            <a:pPr marL="457200" lvl="0" indent="-361950" algn="l" rtl="0">
              <a:lnSpc>
                <a:spcPct val="80000"/>
              </a:lnSpc>
              <a:spcBef>
                <a:spcPts val="1200"/>
              </a:spcBef>
              <a:spcAft>
                <a:spcPts val="0"/>
              </a:spcAft>
              <a:buSzPts val="2100"/>
              <a:buFont typeface="Calibri"/>
              <a:buChar char="•"/>
            </a:pPr>
            <a:r>
              <a:rPr lang="en-US" sz="2500"/>
              <a:t>Often receive inappropriate disciplinary actions rather than mental health support </a:t>
            </a:r>
            <a:r>
              <a:rPr lang="en-US" sz="1900"/>
              <a:t>(Kelchner et. al., 2019).</a:t>
            </a:r>
            <a:endParaRPr sz="1900"/>
          </a:p>
          <a:p>
            <a:pPr marL="457200" lvl="0" indent="-361950" algn="l" rtl="0">
              <a:lnSpc>
                <a:spcPct val="80000"/>
              </a:lnSpc>
              <a:spcBef>
                <a:spcPts val="1200"/>
              </a:spcBef>
              <a:spcAft>
                <a:spcPts val="0"/>
              </a:spcAft>
              <a:buSzPts val="2100"/>
              <a:buFont typeface="Calibri"/>
              <a:buChar char="•"/>
            </a:pPr>
            <a:r>
              <a:rPr lang="en-US" sz="2500"/>
              <a:t>Students identified ID/DD are seldom assessed for mental health disorders </a:t>
            </a:r>
            <a:r>
              <a:rPr lang="en-US" sz="1900"/>
              <a:t>(Kelchner et. al., 2019).</a:t>
            </a:r>
            <a:endParaRPr sz="1900"/>
          </a:p>
          <a:p>
            <a:pPr marL="457200" lvl="0" indent="-361950" algn="l" rtl="0">
              <a:lnSpc>
                <a:spcPct val="80000"/>
              </a:lnSpc>
              <a:spcBef>
                <a:spcPts val="1200"/>
              </a:spcBef>
              <a:spcAft>
                <a:spcPts val="0"/>
              </a:spcAft>
              <a:buSzPts val="2100"/>
              <a:buFont typeface="Calibri"/>
              <a:buChar char="•"/>
            </a:pPr>
            <a:r>
              <a:rPr lang="en-US" sz="2500"/>
              <a:t>Less than 1% receive school-based mental health services as a component of their IEP</a:t>
            </a:r>
            <a:r>
              <a:rPr lang="en-US" sz="2200"/>
              <a:t> </a:t>
            </a:r>
            <a:r>
              <a:rPr lang="en-US" sz="1900"/>
              <a:t>(Santiago et al., et al., 2014).</a:t>
            </a:r>
            <a:endParaRPr sz="1900"/>
          </a:p>
          <a:p>
            <a:pPr marL="457200" lvl="0" indent="-361950" algn="l" rtl="0">
              <a:lnSpc>
                <a:spcPct val="80000"/>
              </a:lnSpc>
              <a:spcBef>
                <a:spcPts val="1200"/>
              </a:spcBef>
              <a:spcAft>
                <a:spcPts val="0"/>
              </a:spcAft>
              <a:buSzPts val="2100"/>
              <a:buFont typeface="Calibri"/>
              <a:buChar char="•"/>
            </a:pPr>
            <a:r>
              <a:rPr lang="en-US" sz="2500"/>
              <a:t>Students with a disability and mental health disorders (anxiety, ADHD, and depression) that received school-based mental health services resulted in</a:t>
            </a:r>
            <a:r>
              <a:rPr lang="en-US" sz="1900"/>
              <a:t> </a:t>
            </a:r>
            <a:r>
              <a:rPr lang="en-US" sz="2500" u="sng"/>
              <a:t>decreased</a:t>
            </a:r>
            <a:r>
              <a:rPr lang="en-US" sz="2500"/>
              <a:t> school absenteeism and suspension rates </a:t>
            </a:r>
            <a:r>
              <a:rPr lang="en-US" sz="1900"/>
              <a:t>(Lambros et al.2016).</a:t>
            </a:r>
            <a:endParaRPr sz="400"/>
          </a:p>
          <a:p>
            <a:pPr marL="0" lvl="0" indent="0" algn="l" rtl="0">
              <a:lnSpc>
                <a:spcPct val="85000"/>
              </a:lnSpc>
              <a:spcBef>
                <a:spcPts val="1200"/>
              </a:spcBef>
              <a:spcAft>
                <a:spcPts val="0"/>
              </a:spcAft>
              <a:buSzPts val="1800"/>
              <a:buNone/>
            </a:pPr>
            <a:r>
              <a:rPr lang="en-US" sz="1200">
                <a:solidFill>
                  <a:schemeClr val="dk2"/>
                </a:solidFill>
              </a:rPr>
              <a:t>(CDC, 2023; Guo et al., 2017; Kelchner et al., 2019; Lambros et al., 2016; Weist et al., 2018).</a:t>
            </a:r>
            <a:endParaRPr sz="1200">
              <a:solidFill>
                <a:schemeClr val="dk2"/>
              </a:solidFill>
            </a:endParaRPr>
          </a:p>
          <a:p>
            <a:pPr marL="0" lvl="0" indent="0" algn="l" rtl="0">
              <a:lnSpc>
                <a:spcPct val="90000"/>
              </a:lnSpc>
              <a:spcBef>
                <a:spcPts val="1400"/>
              </a:spcBef>
              <a:spcAft>
                <a:spcPts val="800"/>
              </a:spcAft>
              <a:buSzPts val="1800"/>
              <a:buNone/>
            </a:pPr>
            <a:endParaRPr sz="2100">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2e36c6b3b70_0_1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endParaRPr sz="3000"/>
          </a:p>
          <a:p>
            <a:pPr marL="0" lvl="0" indent="0" algn="ctr" rtl="0">
              <a:lnSpc>
                <a:spcPct val="90000"/>
              </a:lnSpc>
              <a:spcBef>
                <a:spcPts val="1000"/>
              </a:spcBef>
              <a:spcAft>
                <a:spcPts val="0"/>
              </a:spcAft>
              <a:buSzPts val="1800"/>
              <a:buNone/>
            </a:pPr>
            <a:r>
              <a:rPr lang="en-US" sz="3000"/>
              <a:t>Youth who spent the most time on their digital technology were statistically more likely to exhibit higher levels of internalizing problems two years later. </a:t>
            </a:r>
            <a:endParaRPr sz="3000"/>
          </a:p>
          <a:p>
            <a:pPr marL="0" lvl="0" indent="0" algn="ctr" rtl="0">
              <a:lnSpc>
                <a:spcPct val="90000"/>
              </a:lnSpc>
              <a:spcBef>
                <a:spcPts val="1000"/>
              </a:spcBef>
              <a:spcAft>
                <a:spcPts val="0"/>
              </a:spcAft>
              <a:buSzPts val="1800"/>
              <a:buNone/>
            </a:pPr>
            <a:r>
              <a:rPr lang="en-US" sz="3000"/>
              <a:t>Internalizing problems include depression, anxiety, social anxiety, somatic complaints, and other concerns.</a:t>
            </a:r>
            <a:endParaRPr sz="3000"/>
          </a:p>
          <a:p>
            <a:pPr marL="0" lvl="0" indent="0" algn="l" rtl="0">
              <a:lnSpc>
                <a:spcPct val="90000"/>
              </a:lnSpc>
              <a:spcBef>
                <a:spcPts val="1000"/>
              </a:spcBef>
              <a:spcAft>
                <a:spcPts val="0"/>
              </a:spcAft>
              <a:buSzPts val="1800"/>
              <a:buNone/>
            </a:pPr>
            <a:endParaRPr/>
          </a:p>
        </p:txBody>
      </p:sp>
      <p:sp>
        <p:nvSpPr>
          <p:cNvPr id="503" name="Google Shape;503;g2e36c6b3b70_0_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The Role of Technology</a:t>
            </a:r>
            <a:endParaRPr/>
          </a:p>
        </p:txBody>
      </p:sp>
      <p:sp>
        <p:nvSpPr>
          <p:cNvPr id="504" name="Google Shape;504;g2e36c6b3b70_0_12"/>
          <p:cNvSpPr txBox="1"/>
          <p:nvPr/>
        </p:nvSpPr>
        <p:spPr>
          <a:xfrm>
            <a:off x="329950" y="5913250"/>
            <a:ext cx="8686800" cy="835200"/>
          </a:xfrm>
          <a:prstGeom prst="rect">
            <a:avLst/>
          </a:prstGeom>
          <a:noFill/>
          <a:ln>
            <a:noFill/>
          </a:ln>
        </p:spPr>
        <p:txBody>
          <a:bodyPr spcFirstLastPara="1" wrap="square" lIns="91425" tIns="91425" rIns="91425" bIns="91425" anchor="t" anchorCtr="0">
            <a:noAutofit/>
          </a:bodyPr>
          <a:lstStyle/>
          <a:p>
            <a:pPr marL="355600" marR="0" lvl="0" indent="-12700" algn="l" rtl="0">
              <a:lnSpc>
                <a:spcPct val="115000"/>
              </a:lnSpc>
              <a:spcBef>
                <a:spcPts val="1200"/>
              </a:spcBef>
              <a:spcAft>
                <a:spcPts val="0"/>
              </a:spcAft>
              <a:buClr>
                <a:schemeClr val="dk1"/>
              </a:buClr>
              <a:buSzPts val="1100"/>
              <a:buFont typeface="Arial"/>
              <a:buNone/>
            </a:pPr>
            <a:r>
              <a:rPr lang="en-US" sz="1400" b="0" i="0" u="none" strike="noStrike" cap="none">
                <a:solidFill>
                  <a:schemeClr val="dk1"/>
                </a:solidFill>
                <a:latin typeface="Arial"/>
                <a:ea typeface="Arial"/>
                <a:cs typeface="Arial"/>
                <a:sym typeface="Arial"/>
              </a:rPr>
              <a:t>Zhao, Yihong, et al. “Brain structural co-development is associated with internalizing symptoms two years later in the ABCD cohort.” </a:t>
            </a:r>
            <a:r>
              <a:rPr lang="en-US" sz="1400" b="0" i="1" u="none" strike="noStrike" cap="none">
                <a:solidFill>
                  <a:schemeClr val="dk1"/>
                </a:solidFill>
                <a:latin typeface="Arial"/>
                <a:ea typeface="Arial"/>
                <a:cs typeface="Arial"/>
                <a:sym typeface="Arial"/>
              </a:rPr>
              <a:t>Journal of Behavioral Addictions</a:t>
            </a:r>
            <a:r>
              <a:rPr lang="en-US" sz="1400" b="0" i="0" u="none" strike="noStrike" cap="none">
                <a:solidFill>
                  <a:schemeClr val="dk1"/>
                </a:solidFill>
                <a:latin typeface="Arial"/>
                <a:ea typeface="Arial"/>
                <a:cs typeface="Arial"/>
                <a:sym typeface="Arial"/>
              </a:rPr>
              <a:t>, vol. 12, no. 1, 30 Mar. 2023, pp. 80–93, https://doi.org/10.1556/2006.2023.00006.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de9eaaaeb5_1_578"/>
          <p:cNvSpPr txBox="1">
            <a:spLocks noGrp="1"/>
          </p:cNvSpPr>
          <p:nvPr>
            <p:ph type="body" idx="1"/>
          </p:nvPr>
        </p:nvSpPr>
        <p:spPr>
          <a:xfrm>
            <a:off x="228600" y="1529000"/>
            <a:ext cx="8406900" cy="4790100"/>
          </a:xfrm>
          <a:prstGeom prst="rect">
            <a:avLst/>
          </a:prstGeom>
          <a:noFill/>
          <a:ln>
            <a:noFill/>
          </a:ln>
        </p:spPr>
        <p:txBody>
          <a:bodyPr spcFirstLastPara="1" wrap="square" lIns="91425" tIns="45700" rIns="91425" bIns="45700" anchor="t" anchorCtr="0">
            <a:noAutofit/>
          </a:bodyPr>
          <a:lstStyle/>
          <a:p>
            <a:pPr marL="457200" lvl="0" indent="-381000" algn="l" rtl="0">
              <a:lnSpc>
                <a:spcPct val="80000"/>
              </a:lnSpc>
              <a:spcBef>
                <a:spcPts val="0"/>
              </a:spcBef>
              <a:spcAft>
                <a:spcPts val="0"/>
              </a:spcAft>
              <a:buSzPts val="2400"/>
              <a:buFont typeface="Calibri"/>
              <a:buChar char="●"/>
            </a:pPr>
            <a:r>
              <a:rPr lang="en-US" sz="2900"/>
              <a:t>Female students</a:t>
            </a:r>
            <a:endParaRPr sz="2900"/>
          </a:p>
          <a:p>
            <a:pPr marL="457200" lvl="0" indent="-381000" algn="l" rtl="0">
              <a:lnSpc>
                <a:spcPct val="80000"/>
              </a:lnSpc>
              <a:spcBef>
                <a:spcPts val="1200"/>
              </a:spcBef>
              <a:spcAft>
                <a:spcPts val="0"/>
              </a:spcAft>
              <a:buSzPts val="2400"/>
              <a:buFont typeface="Calibri"/>
              <a:buChar char="●"/>
            </a:pPr>
            <a:r>
              <a:rPr lang="en-US" sz="2900"/>
              <a:t>Students who identify LGBTQ+</a:t>
            </a:r>
            <a:endParaRPr sz="2900"/>
          </a:p>
          <a:p>
            <a:pPr marL="457200" lvl="0" indent="-381000" algn="l" rtl="0">
              <a:lnSpc>
                <a:spcPct val="80000"/>
              </a:lnSpc>
              <a:spcBef>
                <a:spcPts val="1200"/>
              </a:spcBef>
              <a:spcAft>
                <a:spcPts val="0"/>
              </a:spcAft>
              <a:buSzPts val="2400"/>
              <a:buFont typeface="Calibri"/>
              <a:buChar char="●"/>
            </a:pPr>
            <a:r>
              <a:rPr lang="en-US" sz="2900"/>
              <a:t>Students who have experienced discrimination in school </a:t>
            </a:r>
            <a:endParaRPr sz="2900"/>
          </a:p>
          <a:p>
            <a:pPr marL="457200" lvl="0" indent="-381000" algn="l" rtl="0">
              <a:lnSpc>
                <a:spcPct val="80000"/>
              </a:lnSpc>
              <a:spcBef>
                <a:spcPts val="1200"/>
              </a:spcBef>
              <a:spcAft>
                <a:spcPts val="0"/>
              </a:spcAft>
              <a:buSzPts val="2400"/>
              <a:buFont typeface="Calibri"/>
              <a:buChar char="●"/>
            </a:pPr>
            <a:r>
              <a:rPr lang="en-US" sz="2900"/>
              <a:t>Hispanic students</a:t>
            </a:r>
            <a:endParaRPr sz="2900"/>
          </a:p>
          <a:p>
            <a:pPr marL="457200" lvl="0" indent="-381000" algn="l" rtl="0">
              <a:lnSpc>
                <a:spcPct val="80000"/>
              </a:lnSpc>
              <a:spcBef>
                <a:spcPts val="1200"/>
              </a:spcBef>
              <a:spcAft>
                <a:spcPts val="0"/>
              </a:spcAft>
              <a:buSzPts val="2400"/>
              <a:buFont typeface="Calibri"/>
              <a:buChar char="●"/>
            </a:pPr>
            <a:r>
              <a:rPr lang="en-US" sz="2900"/>
              <a:t>High-achieving students</a:t>
            </a:r>
            <a:endParaRPr sz="2900"/>
          </a:p>
          <a:p>
            <a:pPr marL="457200" lvl="0" indent="-381000" algn="l" rtl="0">
              <a:lnSpc>
                <a:spcPct val="80000"/>
              </a:lnSpc>
              <a:spcBef>
                <a:spcPts val="1200"/>
              </a:spcBef>
              <a:spcAft>
                <a:spcPts val="0"/>
              </a:spcAft>
              <a:buSzPts val="2400"/>
              <a:buFont typeface="Calibri"/>
              <a:buChar char="●"/>
            </a:pPr>
            <a:r>
              <a:rPr lang="en-US" sz="2900"/>
              <a:t>Students from low-income households</a:t>
            </a:r>
            <a:endParaRPr sz="2900"/>
          </a:p>
          <a:p>
            <a:pPr marL="457200" lvl="0" indent="-381000" algn="l" rtl="0">
              <a:lnSpc>
                <a:spcPct val="80000"/>
              </a:lnSpc>
              <a:spcBef>
                <a:spcPts val="1200"/>
              </a:spcBef>
              <a:spcAft>
                <a:spcPts val="0"/>
              </a:spcAft>
              <a:buSzPts val="2400"/>
              <a:buFont typeface="Calibri"/>
              <a:buChar char="●"/>
            </a:pPr>
            <a:r>
              <a:rPr lang="en-US" sz="2900"/>
              <a:t>Students living in single-parent, blended, kinship, foster/board care</a:t>
            </a:r>
            <a:endParaRPr sz="2900"/>
          </a:p>
          <a:p>
            <a:pPr marL="457200" lvl="0" indent="-381000" algn="l" rtl="0">
              <a:lnSpc>
                <a:spcPct val="80000"/>
              </a:lnSpc>
              <a:spcBef>
                <a:spcPts val="1200"/>
              </a:spcBef>
              <a:spcAft>
                <a:spcPts val="1200"/>
              </a:spcAft>
              <a:buSzPts val="2400"/>
              <a:buFont typeface="Calibri"/>
              <a:buChar char="●"/>
            </a:pPr>
            <a:r>
              <a:rPr lang="en-US" sz="2900"/>
              <a:t>Students with disabilities</a:t>
            </a:r>
            <a:endParaRPr sz="2900"/>
          </a:p>
        </p:txBody>
      </p:sp>
      <p:sp>
        <p:nvSpPr>
          <p:cNvPr id="510" name="Google Shape;510;g2de9eaaaeb5_1_57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523"/>
              <a:buFont typeface="Arial"/>
              <a:buNone/>
            </a:pPr>
            <a:r>
              <a:rPr lang="en-US" sz="4200"/>
              <a:t>Vulnerable Populations</a:t>
            </a:r>
            <a:endParaRPr sz="4200"/>
          </a:p>
        </p:txBody>
      </p:sp>
      <p:sp>
        <p:nvSpPr>
          <p:cNvPr id="511" name="Google Shape;511;g2de9eaaaeb5_1_578"/>
          <p:cNvSpPr txBox="1"/>
          <p:nvPr/>
        </p:nvSpPr>
        <p:spPr>
          <a:xfrm>
            <a:off x="255250" y="6319125"/>
            <a:ext cx="6994200" cy="37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200" b="0" i="0" u="none" strike="noStrike" cap="none">
                <a:solidFill>
                  <a:schemeClr val="dk2"/>
                </a:solidFill>
                <a:latin typeface="Calibri"/>
                <a:ea typeface="Calibri"/>
                <a:cs typeface="Calibri"/>
                <a:sym typeface="Calibri"/>
              </a:rPr>
              <a:t>(CDC, 2023; Guo et al., 2017; Kelchner et al., 2019; Lambros et al., 2016; Weist et al., 2018).</a:t>
            </a:r>
            <a:endParaRPr sz="1200" b="0" i="0" u="none" strike="noStrike" cap="none">
              <a:solidFill>
                <a:schemeClr val="dk2"/>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2de9eaaaeb5_1_83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1000"/>
              </a:spcBef>
              <a:spcAft>
                <a:spcPts val="0"/>
              </a:spcAft>
              <a:buSzPts val="1800"/>
              <a:buNone/>
            </a:pPr>
            <a:endParaRPr/>
          </a:p>
          <a:p>
            <a:pPr marL="457200" lvl="0" indent="-412750" algn="l" rtl="0">
              <a:lnSpc>
                <a:spcPct val="100000"/>
              </a:lnSpc>
              <a:spcBef>
                <a:spcPts val="1000"/>
              </a:spcBef>
              <a:spcAft>
                <a:spcPts val="0"/>
              </a:spcAft>
              <a:buSzPts val="2900"/>
              <a:buChar char="•"/>
            </a:pPr>
            <a:r>
              <a:rPr lang="en-US" sz="2900"/>
              <a:t>How do you see this reflected in your classrooms and schools?</a:t>
            </a:r>
            <a:endParaRPr sz="2900"/>
          </a:p>
          <a:p>
            <a:pPr marL="457200" lvl="0" indent="-412750" algn="l" rtl="0">
              <a:lnSpc>
                <a:spcPct val="100000"/>
              </a:lnSpc>
              <a:spcBef>
                <a:spcPts val="1000"/>
              </a:spcBef>
              <a:spcAft>
                <a:spcPts val="0"/>
              </a:spcAft>
              <a:buSzPts val="2900"/>
              <a:buChar char="•"/>
            </a:pPr>
            <a:r>
              <a:rPr lang="en-US" sz="2900"/>
              <a:t>Are you considering manifestations that are internal as well as those that are external?</a:t>
            </a:r>
            <a:endParaRPr sz="2900"/>
          </a:p>
          <a:p>
            <a:pPr marL="457200" lvl="0" indent="-412750" algn="l" rtl="0">
              <a:lnSpc>
                <a:spcPct val="100000"/>
              </a:lnSpc>
              <a:spcBef>
                <a:spcPts val="1000"/>
              </a:spcBef>
              <a:spcAft>
                <a:spcPts val="0"/>
              </a:spcAft>
              <a:buSzPts val="2900"/>
              <a:buChar char="•"/>
            </a:pPr>
            <a:r>
              <a:rPr lang="en-US" sz="2900"/>
              <a:t>How does this manifest differently across the variety of students you serve?</a:t>
            </a:r>
            <a:endParaRPr sz="2900"/>
          </a:p>
          <a:p>
            <a:pPr marL="0" lvl="0" indent="0" algn="l" rtl="0">
              <a:lnSpc>
                <a:spcPct val="90000"/>
              </a:lnSpc>
              <a:spcBef>
                <a:spcPts val="1000"/>
              </a:spcBef>
              <a:spcAft>
                <a:spcPts val="0"/>
              </a:spcAft>
              <a:buSzPts val="1800"/>
              <a:buNone/>
            </a:pPr>
            <a:endParaRPr/>
          </a:p>
        </p:txBody>
      </p:sp>
      <p:sp>
        <p:nvSpPr>
          <p:cNvPr id="518" name="Google Shape;518;g2de9eaaaeb5_1_83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Small Group Discussion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2e3428d9ef5_0_4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Bonus Content- Zen Dens</a:t>
            </a:r>
            <a:endParaRPr/>
          </a:p>
        </p:txBody>
      </p:sp>
      <p:sp>
        <p:nvSpPr>
          <p:cNvPr id="525" name="Google Shape;525;g2e3428d9ef5_0_42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10000"/>
          </a:bodyPr>
          <a:lstStyle/>
          <a:p>
            <a:pPr marL="0" lvl="0" indent="0" algn="l" rtl="0">
              <a:lnSpc>
                <a:spcPct val="100000"/>
              </a:lnSpc>
              <a:spcBef>
                <a:spcPts val="0"/>
              </a:spcBef>
              <a:spcAft>
                <a:spcPts val="0"/>
              </a:spcAft>
              <a:buSzPct val="73152"/>
              <a:buNone/>
            </a:pPr>
            <a:r>
              <a:rPr lang="en-US" sz="3175"/>
              <a:t>How can you create wellness spaces or kits for your students, staff, and families?</a:t>
            </a:r>
            <a:endParaRPr sz="3175"/>
          </a:p>
          <a:p>
            <a:pPr marL="0" lvl="0" indent="0" algn="l" rtl="0">
              <a:lnSpc>
                <a:spcPct val="100000"/>
              </a:lnSpc>
              <a:spcBef>
                <a:spcPts val="1400"/>
              </a:spcBef>
              <a:spcAft>
                <a:spcPts val="0"/>
              </a:spcAft>
              <a:buSzPct val="73152"/>
              <a:buNone/>
            </a:pPr>
            <a:r>
              <a:rPr lang="en-US" sz="3175"/>
              <a:t>Considerations: </a:t>
            </a:r>
            <a:endParaRPr sz="3175"/>
          </a:p>
          <a:p>
            <a:pPr marL="457200" lvl="0" indent="-384923" algn="l" rtl="0">
              <a:lnSpc>
                <a:spcPct val="100000"/>
              </a:lnSpc>
              <a:spcBef>
                <a:spcPts val="1400"/>
              </a:spcBef>
              <a:spcAft>
                <a:spcPts val="0"/>
              </a:spcAft>
              <a:buSzPct val="100000"/>
              <a:buChar char="•"/>
            </a:pPr>
            <a:r>
              <a:rPr lang="en-US" sz="3175"/>
              <a:t>How will you invite families, students, and staff to engage?</a:t>
            </a:r>
            <a:endParaRPr sz="3175"/>
          </a:p>
          <a:p>
            <a:pPr marL="457200" lvl="0" indent="-384923" algn="l" rtl="0">
              <a:lnSpc>
                <a:spcPct val="100000"/>
              </a:lnSpc>
              <a:spcBef>
                <a:spcPts val="1400"/>
              </a:spcBef>
              <a:spcAft>
                <a:spcPts val="0"/>
              </a:spcAft>
              <a:buSzPct val="100000"/>
              <a:buChar char="•"/>
            </a:pPr>
            <a:r>
              <a:rPr lang="en-US" sz="3175"/>
              <a:t>How will educators and students find time to engage with the space or kit?</a:t>
            </a:r>
            <a:endParaRPr sz="3175"/>
          </a:p>
          <a:p>
            <a:pPr marL="457200" lvl="0" indent="-384923" algn="l" rtl="0">
              <a:lnSpc>
                <a:spcPct val="100000"/>
              </a:lnSpc>
              <a:spcBef>
                <a:spcPts val="1400"/>
              </a:spcBef>
              <a:spcAft>
                <a:spcPts val="0"/>
              </a:spcAft>
              <a:buSzPct val="100000"/>
              <a:buChar char="•"/>
            </a:pPr>
            <a:r>
              <a:rPr lang="en-US" sz="3175"/>
              <a:t>How will you promote the use of and manage the resources and time to allow for that?</a:t>
            </a:r>
            <a:endParaRPr sz="3175"/>
          </a:p>
          <a:p>
            <a:pPr marL="457200" lvl="0" indent="-384923" algn="l" rtl="0">
              <a:lnSpc>
                <a:spcPct val="100000"/>
              </a:lnSpc>
              <a:spcBef>
                <a:spcPts val="1400"/>
              </a:spcBef>
              <a:spcAft>
                <a:spcPts val="0"/>
              </a:spcAft>
              <a:buSzPct val="100000"/>
              <a:buChar char="•"/>
            </a:pPr>
            <a:r>
              <a:rPr lang="en-US" sz="3175"/>
              <a:t>How will you teach appropriate use of the space for all?</a:t>
            </a:r>
            <a:endParaRPr sz="1100">
              <a:latin typeface="Arial"/>
              <a:ea typeface="Arial"/>
              <a:cs typeface="Arial"/>
              <a:sym typeface="Arial"/>
            </a:endParaRPr>
          </a:p>
          <a:p>
            <a:pPr marL="0" lvl="0" indent="0" algn="l" rtl="0">
              <a:lnSpc>
                <a:spcPct val="90000"/>
              </a:lnSpc>
              <a:spcBef>
                <a:spcPts val="1400"/>
              </a:spcBef>
              <a:spcAft>
                <a:spcPts val="0"/>
              </a:spcAft>
              <a:buSzPct val="82949"/>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2e3428d9ef5_0_36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The Impact in Adults</a:t>
            </a:r>
            <a:endParaRPr/>
          </a:p>
        </p:txBody>
      </p:sp>
      <p:pic>
        <p:nvPicPr>
          <p:cNvPr id="532" name="Google Shape;532;g2e3428d9ef5_0_362"/>
          <p:cNvPicPr preferRelativeResize="0"/>
          <p:nvPr/>
        </p:nvPicPr>
        <p:blipFill rotWithShape="1">
          <a:blip r:embed="rId3">
            <a:alphaModFix/>
          </a:blip>
          <a:srcRect/>
          <a:stretch/>
        </p:blipFill>
        <p:spPr>
          <a:xfrm>
            <a:off x="5454693" y="2488425"/>
            <a:ext cx="3689299" cy="5181600"/>
          </a:xfrm>
          <a:prstGeom prst="rect">
            <a:avLst/>
          </a:prstGeom>
          <a:noFill/>
          <a:ln>
            <a:noFill/>
          </a:ln>
        </p:spPr>
      </p:pic>
      <p:pic>
        <p:nvPicPr>
          <p:cNvPr id="533" name="Google Shape;533;g2e3428d9ef5_0_362"/>
          <p:cNvPicPr preferRelativeResize="0"/>
          <p:nvPr/>
        </p:nvPicPr>
        <p:blipFill rotWithShape="1">
          <a:blip r:embed="rId4">
            <a:alphaModFix/>
          </a:blip>
          <a:srcRect/>
          <a:stretch/>
        </p:blipFill>
        <p:spPr>
          <a:xfrm>
            <a:off x="228600" y="1138250"/>
            <a:ext cx="4650327" cy="2615800"/>
          </a:xfrm>
          <a:prstGeom prst="rect">
            <a:avLst/>
          </a:prstGeom>
          <a:noFill/>
          <a:ln>
            <a:noFill/>
          </a:ln>
        </p:spPr>
      </p:pic>
      <p:pic>
        <p:nvPicPr>
          <p:cNvPr id="534" name="Google Shape;534;g2e3428d9ef5_0_362"/>
          <p:cNvPicPr preferRelativeResize="0"/>
          <p:nvPr/>
        </p:nvPicPr>
        <p:blipFill rotWithShape="1">
          <a:blip r:embed="rId5">
            <a:alphaModFix/>
          </a:blip>
          <a:srcRect/>
          <a:stretch/>
        </p:blipFill>
        <p:spPr>
          <a:xfrm>
            <a:off x="442900" y="3467649"/>
            <a:ext cx="4828877" cy="3223174"/>
          </a:xfrm>
          <a:prstGeom prst="rect">
            <a:avLst/>
          </a:prstGeom>
          <a:noFill/>
          <a:ln>
            <a:noFill/>
          </a:ln>
        </p:spPr>
      </p:pic>
      <p:pic>
        <p:nvPicPr>
          <p:cNvPr id="535" name="Google Shape;535;g2e3428d9ef5_0_362"/>
          <p:cNvPicPr preferRelativeResize="0"/>
          <p:nvPr/>
        </p:nvPicPr>
        <p:blipFill rotWithShape="1">
          <a:blip r:embed="rId6">
            <a:alphaModFix/>
          </a:blip>
          <a:srcRect/>
          <a:stretch/>
        </p:blipFill>
        <p:spPr>
          <a:xfrm>
            <a:off x="5185720" y="1138250"/>
            <a:ext cx="3574548" cy="23824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2e3428d9ef5_0_416"/>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a:t>We share stories to validate experiences and reduce discrimination. On the next slide we will share a story that has language related to anxiety and depression. Please take care of yourself and step away if needed.  </a:t>
            </a:r>
            <a:endParaRPr/>
          </a:p>
        </p:txBody>
      </p:sp>
      <p:pic>
        <p:nvPicPr>
          <p:cNvPr id="542" name="Google Shape;542;g2e3428d9ef5_0_416"/>
          <p:cNvPicPr preferRelativeResize="0"/>
          <p:nvPr/>
        </p:nvPicPr>
        <p:blipFill rotWithShape="1">
          <a:blip r:embed="rId3">
            <a:alphaModFix/>
          </a:blip>
          <a:srcRect/>
          <a:stretch/>
        </p:blipFill>
        <p:spPr>
          <a:xfrm>
            <a:off x="4868675" y="95175"/>
            <a:ext cx="3792525" cy="5688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7"/>
        <p:cNvGrpSpPr/>
        <p:nvPr/>
      </p:nvGrpSpPr>
      <p:grpSpPr>
        <a:xfrm>
          <a:off x="0" y="0"/>
          <a:ext cx="0" cy="0"/>
          <a:chOff x="0" y="0"/>
          <a:chExt cx="0" cy="0"/>
        </a:xfrm>
      </p:grpSpPr>
      <p:sp>
        <p:nvSpPr>
          <p:cNvPr id="548" name="Google Shape;548;g2e3428d9ef5_0_38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549" name="Google Shape;549;g2e3428d9ef5_0_38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Maria’s Story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de9eaaaeb5_1_35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19100" algn="l" rtl="0">
              <a:lnSpc>
                <a:spcPct val="100000"/>
              </a:lnSpc>
              <a:spcBef>
                <a:spcPts val="0"/>
              </a:spcBef>
              <a:spcAft>
                <a:spcPts val="0"/>
              </a:spcAft>
              <a:buSzPts val="3000"/>
              <a:buFont typeface="Calibri"/>
              <a:buChar char="•"/>
            </a:pPr>
            <a:r>
              <a:rPr lang="en-US"/>
              <a:t>Principals and teachers report higher job stress than other workers, and educators of color are even more likely to report poorer well-being</a:t>
            </a:r>
            <a:r>
              <a:rPr lang="en-US" sz="2600"/>
              <a:t> </a:t>
            </a:r>
            <a:r>
              <a:rPr lang="en-US" sz="1800"/>
              <a:t>(Steiner et al., 2022a).  </a:t>
            </a:r>
            <a:endParaRPr sz="1800"/>
          </a:p>
          <a:p>
            <a:pPr marL="457200" lvl="0" indent="0" algn="l" rtl="0">
              <a:lnSpc>
                <a:spcPct val="100000"/>
              </a:lnSpc>
              <a:spcBef>
                <a:spcPts val="0"/>
              </a:spcBef>
              <a:spcAft>
                <a:spcPts val="0"/>
              </a:spcAft>
              <a:buClr>
                <a:schemeClr val="dk1"/>
              </a:buClr>
              <a:buSzPts val="1100"/>
              <a:buFont typeface="Arial"/>
              <a:buNone/>
            </a:pPr>
            <a:endParaRPr sz="1800"/>
          </a:p>
          <a:p>
            <a:pPr marL="457200" lvl="0" indent="-419100" algn="l" rtl="0">
              <a:lnSpc>
                <a:spcPct val="100000"/>
              </a:lnSpc>
              <a:spcBef>
                <a:spcPts val="0"/>
              </a:spcBef>
              <a:spcAft>
                <a:spcPts val="0"/>
              </a:spcAft>
              <a:buSzPts val="3000"/>
              <a:buFont typeface="Calibri"/>
              <a:buChar char="•"/>
            </a:pPr>
            <a:r>
              <a:rPr lang="en-US"/>
              <a:t>Job-related stress for educators has been linked to poor physical and mental health, absenteeism, and turnover, which in turn have been shown to have negative impacts on students’ academic and nonacademic outcomes</a:t>
            </a:r>
            <a:r>
              <a:rPr lang="en-US" sz="2600"/>
              <a:t> </a:t>
            </a:r>
            <a:r>
              <a:rPr lang="en-US" sz="1800"/>
              <a:t>(Levin &amp; Bradley, 2019; Madigan &amp; Kim, 2021; McLean &amp; Connor, 2015).</a:t>
            </a:r>
            <a:endParaRPr sz="3200"/>
          </a:p>
        </p:txBody>
      </p:sp>
      <p:sp>
        <p:nvSpPr>
          <p:cNvPr id="556" name="Google Shape;556;g2de9eaaaeb5_1_35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The State of the Profession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2e3428d9ef5_0_3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Consider our Educators and </a:t>
            </a:r>
            <a:endParaRPr/>
          </a:p>
          <a:p>
            <a:pPr marL="0" lvl="0" indent="0" algn="ctr" rtl="0">
              <a:lnSpc>
                <a:spcPct val="90000"/>
              </a:lnSpc>
              <a:spcBef>
                <a:spcPts val="0"/>
              </a:spcBef>
              <a:spcAft>
                <a:spcPts val="0"/>
              </a:spcAft>
              <a:buSzPct val="111111"/>
              <a:buNone/>
            </a:pPr>
            <a:r>
              <a:rPr lang="en-US"/>
              <a:t>our Families</a:t>
            </a:r>
            <a:endParaRPr/>
          </a:p>
        </p:txBody>
      </p:sp>
      <p:pic>
        <p:nvPicPr>
          <p:cNvPr id="563" name="Google Shape;563;g2e3428d9ef5_0_368"/>
          <p:cNvPicPr preferRelativeResize="0"/>
          <p:nvPr/>
        </p:nvPicPr>
        <p:blipFill rotWithShape="1">
          <a:blip r:embed="rId3">
            <a:alphaModFix/>
          </a:blip>
          <a:srcRect/>
          <a:stretch/>
        </p:blipFill>
        <p:spPr>
          <a:xfrm>
            <a:off x="274662" y="1441662"/>
            <a:ext cx="8594675" cy="4100300"/>
          </a:xfrm>
          <a:prstGeom prst="rect">
            <a:avLst/>
          </a:prstGeom>
          <a:noFill/>
          <a:ln>
            <a:noFill/>
          </a:ln>
        </p:spPr>
      </p:pic>
      <p:sp>
        <p:nvSpPr>
          <p:cNvPr id="564" name="Google Shape;564;g2e3428d9ef5_0_368"/>
          <p:cNvSpPr txBox="1"/>
          <p:nvPr/>
        </p:nvSpPr>
        <p:spPr>
          <a:xfrm>
            <a:off x="628125" y="5612025"/>
            <a:ext cx="6485400" cy="679500"/>
          </a:xfrm>
          <a:prstGeom prst="rect">
            <a:avLst/>
          </a:prstGeom>
          <a:noFill/>
          <a:ln>
            <a:noFill/>
          </a:ln>
        </p:spPr>
        <p:txBody>
          <a:bodyPr spcFirstLastPara="1" wrap="square" lIns="91425" tIns="91425" rIns="91425" bIns="91425" anchor="t" anchorCtr="0">
            <a:noAutofit/>
          </a:bodyPr>
          <a:lstStyle/>
          <a:p>
            <a:pPr marL="355600" marR="0" lvl="0" indent="-12700" algn="l" rtl="0">
              <a:lnSpc>
                <a:spcPct val="115000"/>
              </a:lnSpc>
              <a:spcBef>
                <a:spcPts val="1200"/>
              </a:spcBef>
              <a:spcAft>
                <a:spcPts val="0"/>
              </a:spcAft>
              <a:buClr>
                <a:schemeClr val="dk1"/>
              </a:buClr>
              <a:buSzPts val="1100"/>
              <a:buFont typeface="Arial"/>
              <a:buNone/>
            </a:pPr>
            <a:r>
              <a:rPr lang="en-US" sz="1100" b="0" i="1" u="none" strike="noStrike" cap="none">
                <a:solidFill>
                  <a:schemeClr val="dk1"/>
                </a:solidFill>
                <a:latin typeface="Arial"/>
                <a:ea typeface="Arial"/>
                <a:cs typeface="Arial"/>
                <a:sym typeface="Arial"/>
              </a:rPr>
              <a:t>2023 State of Mental Health in America Report</a:t>
            </a:r>
            <a:r>
              <a:rPr lang="en-US" sz="1100" b="0" i="0" u="none" strike="noStrike" cap="none">
                <a:solidFill>
                  <a:schemeClr val="dk1"/>
                </a:solidFill>
                <a:latin typeface="Arial"/>
                <a:ea typeface="Arial"/>
                <a:cs typeface="Arial"/>
                <a:sym typeface="Arial"/>
              </a:rPr>
              <a:t>, www.mhanational.org/sites/default/files/2023-State-of-Mental-Health-in-America-Report.pdf.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de9eaaaeb5_1_0"/>
          <p:cNvSpPr txBox="1">
            <a:spLocks noGrp="1"/>
          </p:cNvSpPr>
          <p:nvPr>
            <p:ph type="title"/>
          </p:nvPr>
        </p:nvSpPr>
        <p:spPr>
          <a:xfrm>
            <a:off x="0" y="0"/>
            <a:ext cx="9144000" cy="16908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An Acknowledgement</a:t>
            </a:r>
            <a:endParaRPr/>
          </a:p>
        </p:txBody>
      </p:sp>
      <p:pic>
        <p:nvPicPr>
          <p:cNvPr id="301" name="Google Shape;301;g2de9eaaaeb5_1_0"/>
          <p:cNvPicPr preferRelativeResize="0"/>
          <p:nvPr/>
        </p:nvPicPr>
        <p:blipFill rotWithShape="1">
          <a:blip r:embed="rId3">
            <a:alphaModFix/>
          </a:blip>
          <a:srcRect/>
          <a:stretch/>
        </p:blipFill>
        <p:spPr>
          <a:xfrm>
            <a:off x="0" y="1690825"/>
            <a:ext cx="9144003" cy="5545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e3428d9ef5_0_422"/>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en-US"/>
              <a:t>We share stories to validate experiences and reduce discrimination. On the next slide we will share a story that has language related to disordered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eating</a:t>
            </a:r>
            <a:r>
              <a:rPr lang="en-US"/>
              <a:t>. Please take care of yourself and step away if needed.  </a:t>
            </a:r>
            <a:endParaRPr/>
          </a:p>
        </p:txBody>
      </p:sp>
      <p:pic>
        <p:nvPicPr>
          <p:cNvPr id="571" name="Google Shape;571;g2e3428d9ef5_0_422"/>
          <p:cNvPicPr preferRelativeResize="0"/>
          <p:nvPr/>
        </p:nvPicPr>
        <p:blipFill rotWithShape="1">
          <a:blip r:embed="rId3">
            <a:alphaModFix/>
          </a:blip>
          <a:srcRect/>
          <a:stretch/>
        </p:blipFill>
        <p:spPr>
          <a:xfrm>
            <a:off x="4868675" y="95175"/>
            <a:ext cx="3792525" cy="5688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6"/>
        <p:cNvGrpSpPr/>
        <p:nvPr/>
      </p:nvGrpSpPr>
      <p:grpSpPr>
        <a:xfrm>
          <a:off x="0" y="0"/>
          <a:ext cx="0" cy="0"/>
          <a:chOff x="0" y="0"/>
          <a:chExt cx="0" cy="0"/>
        </a:xfrm>
      </p:grpSpPr>
      <p:sp>
        <p:nvSpPr>
          <p:cNvPr id="577" name="Google Shape;577;g2e3428d9ef5_0_38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578" name="Google Shape;578;g2e3428d9ef5_0_3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Tommy’s Story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2de9eaaaeb5_1_81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How do you see this reflected in your schools and divisions?</a:t>
            </a:r>
            <a:endParaRPr/>
          </a:p>
          <a:p>
            <a:pPr marL="0" lvl="0" indent="0" algn="l" rtl="0">
              <a:lnSpc>
                <a:spcPct val="90000"/>
              </a:lnSpc>
              <a:spcBef>
                <a:spcPts val="1000"/>
              </a:spcBef>
              <a:spcAft>
                <a:spcPts val="0"/>
              </a:spcAft>
              <a:buSzPts val="1800"/>
              <a:buNone/>
            </a:pPr>
            <a:r>
              <a:rPr lang="en-US"/>
              <a:t>	Consider all adults:</a:t>
            </a:r>
            <a:endParaRPr/>
          </a:p>
          <a:p>
            <a:pPr marL="1371600" lvl="0" indent="-342900" algn="l" rtl="0">
              <a:lnSpc>
                <a:spcPct val="90000"/>
              </a:lnSpc>
              <a:spcBef>
                <a:spcPts val="1000"/>
              </a:spcBef>
              <a:spcAft>
                <a:spcPts val="0"/>
              </a:spcAft>
              <a:buSzPts val="1800"/>
              <a:buChar char="•"/>
            </a:pPr>
            <a:r>
              <a:rPr lang="en-US"/>
              <a:t>Educators</a:t>
            </a:r>
            <a:endParaRPr/>
          </a:p>
          <a:p>
            <a:pPr marL="1371600" lvl="0" indent="-342900" algn="l" rtl="0">
              <a:lnSpc>
                <a:spcPct val="90000"/>
              </a:lnSpc>
              <a:spcBef>
                <a:spcPts val="0"/>
              </a:spcBef>
              <a:spcAft>
                <a:spcPts val="0"/>
              </a:spcAft>
              <a:buSzPts val="1800"/>
              <a:buChar char="•"/>
            </a:pPr>
            <a:r>
              <a:rPr lang="en-US"/>
              <a:t>Staff</a:t>
            </a:r>
            <a:endParaRPr/>
          </a:p>
          <a:p>
            <a:pPr marL="1371600" lvl="0" indent="-342900" algn="l" rtl="0">
              <a:lnSpc>
                <a:spcPct val="90000"/>
              </a:lnSpc>
              <a:spcBef>
                <a:spcPts val="0"/>
              </a:spcBef>
              <a:spcAft>
                <a:spcPts val="0"/>
              </a:spcAft>
              <a:buSzPts val="1800"/>
              <a:buChar char="•"/>
            </a:pPr>
            <a:r>
              <a:rPr lang="en-US"/>
              <a:t>Administrators</a:t>
            </a:r>
            <a:endParaRPr/>
          </a:p>
          <a:p>
            <a:pPr marL="1371600" lvl="0" indent="-342900" algn="l" rtl="0">
              <a:lnSpc>
                <a:spcPct val="90000"/>
              </a:lnSpc>
              <a:spcBef>
                <a:spcPts val="0"/>
              </a:spcBef>
              <a:spcAft>
                <a:spcPts val="0"/>
              </a:spcAft>
              <a:buSzPts val="1800"/>
              <a:buChar char="•"/>
            </a:pPr>
            <a:r>
              <a:rPr lang="en-US"/>
              <a:t>Families</a:t>
            </a:r>
            <a:endParaRPr/>
          </a:p>
          <a:p>
            <a:pPr marL="1371600" lvl="0" indent="-342900" algn="l" rtl="0">
              <a:lnSpc>
                <a:spcPct val="90000"/>
              </a:lnSpc>
              <a:spcBef>
                <a:spcPts val="0"/>
              </a:spcBef>
              <a:spcAft>
                <a:spcPts val="0"/>
              </a:spcAft>
              <a:buSzPts val="1800"/>
              <a:buChar char="•"/>
            </a:pPr>
            <a:r>
              <a:rPr lang="en-US"/>
              <a:t>Community Partners</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sp>
        <p:nvSpPr>
          <p:cNvPr id="585" name="Google Shape;585;g2de9eaaaeb5_1_8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Small Group Discussion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2e3428d9ef5_0_43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Bonus Content- Tap in Tap Out</a:t>
            </a:r>
            <a:endParaRPr/>
          </a:p>
        </p:txBody>
      </p:sp>
      <p:sp>
        <p:nvSpPr>
          <p:cNvPr id="592" name="Google Shape;592;g2e3428d9ef5_0_43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sz="3175"/>
          </a:p>
          <a:p>
            <a:pPr marL="0" lvl="0" indent="0" algn="l" rtl="0">
              <a:lnSpc>
                <a:spcPct val="90000"/>
              </a:lnSpc>
              <a:spcBef>
                <a:spcPts val="1000"/>
              </a:spcBef>
              <a:spcAft>
                <a:spcPts val="0"/>
              </a:spcAft>
              <a:buSzPts val="1800"/>
              <a:buNone/>
            </a:pPr>
            <a:endParaRPr/>
          </a:p>
          <a:p>
            <a:pPr marL="457200" lvl="0" indent="0" algn="l" rtl="0">
              <a:lnSpc>
                <a:spcPct val="115000"/>
              </a:lnSpc>
              <a:spcBef>
                <a:spcPts val="1200"/>
              </a:spcBef>
              <a:spcAft>
                <a:spcPts val="0"/>
              </a:spcAft>
              <a:buSzPts val="1800"/>
              <a:buNone/>
            </a:pPr>
            <a:endParaRPr sz="1100">
              <a:latin typeface="Arial"/>
              <a:ea typeface="Arial"/>
              <a:cs typeface="Arial"/>
              <a:sym typeface="Arial"/>
            </a:endParaRPr>
          </a:p>
          <a:p>
            <a:pPr marL="0" lvl="0" indent="0" algn="l" rtl="0">
              <a:lnSpc>
                <a:spcPct val="90000"/>
              </a:lnSpc>
              <a:spcBef>
                <a:spcPts val="1200"/>
              </a:spcBef>
              <a:spcAft>
                <a:spcPts val="0"/>
              </a:spcAft>
              <a:buSzPts val="1800"/>
              <a:buNone/>
            </a:pPr>
            <a:endParaRPr/>
          </a:p>
        </p:txBody>
      </p:sp>
      <p:pic>
        <p:nvPicPr>
          <p:cNvPr id="593" name="Google Shape;593;g2e3428d9ef5_0_437" descr="Sometimes teachers need a minute to take a breath and refocus. A tap-in, tap-out strategy allows them to call in support so they can step out of their room.&#10;&#10;Subscribe to our free email newsletter Edutopia Weekly: https://edut.to/3G5zIZ4 &#10;&#10;Fall-Hamilton Elementary School&#10;GRADES PK - 4 | NASHVILLE, TN&#10;&#10;Explore more resources from Edutopia's coverage of integrated social, emotional, and academic learning in Nashville: http://www.edutopia.org/package/how-district-integrates-sel-academics&#10;&#10;&#10;*Follow us here:*&#10;Official Website: https://edutopia.org &#10;YouTube: https://www.youtube.com/c/edutopia&#10;Facebook: https://www.facebook.com/edutopia&#10;Twitter: https://twitter.com/edutopia&#10;Instagram: https://www.instagram.com/edutopia/&#10;&#10;© 2018 George Lucas Educational Foundation" title="Tap-In / Tap-Out: Giving Teachers Time to Recharge">
            <a:hlinkClick r:id="rId3"/>
          </p:cNvPr>
          <p:cNvPicPr preferRelativeResize="0"/>
          <p:nvPr/>
        </p:nvPicPr>
        <p:blipFill rotWithShape="1">
          <a:blip r:embed="rId4">
            <a:alphaModFix/>
          </a:blip>
          <a:srcRect/>
          <a:stretch/>
        </p:blipFill>
        <p:spPr>
          <a:xfrm>
            <a:off x="742225" y="1600200"/>
            <a:ext cx="7638925" cy="4296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0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2e500fa82fc_1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sz="4000"/>
              <a:t>Core Components</a:t>
            </a:r>
            <a:endParaRPr/>
          </a:p>
        </p:txBody>
      </p:sp>
      <p:sp>
        <p:nvSpPr>
          <p:cNvPr id="600" name="Google Shape;600;g2e500fa82fc_1_0"/>
          <p:cNvSpPr/>
          <p:nvPr/>
        </p:nvSpPr>
        <p:spPr>
          <a:xfrm rot="-8100000">
            <a:off x="6290131" y="4307367"/>
            <a:ext cx="3174768" cy="793798"/>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601" name="Google Shape;601;g2e500fa82fc_1_0"/>
          <p:cNvGrpSpPr/>
          <p:nvPr/>
        </p:nvGrpSpPr>
        <p:grpSpPr>
          <a:xfrm>
            <a:off x="2085465" y="1570131"/>
            <a:ext cx="4618367" cy="5112835"/>
            <a:chOff x="2169785" y="1562974"/>
            <a:chExt cx="4618367" cy="5112835"/>
          </a:xfrm>
        </p:grpSpPr>
        <p:sp>
          <p:nvSpPr>
            <p:cNvPr id="602" name="Google Shape;602;g2e500fa82fc_1_0"/>
            <p:cNvSpPr/>
            <p:nvPr/>
          </p:nvSpPr>
          <p:spPr>
            <a:xfrm>
              <a:off x="2490163" y="2117400"/>
              <a:ext cx="3977700" cy="3977700"/>
            </a:xfrm>
            <a:prstGeom prst="blockArc">
              <a:avLst>
                <a:gd name="adj1" fmla="val 12600000"/>
                <a:gd name="adj2" fmla="val 162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03" name="Google Shape;603;g2e500fa82fc_1_0"/>
            <p:cNvSpPr/>
            <p:nvPr/>
          </p:nvSpPr>
          <p:spPr>
            <a:xfrm>
              <a:off x="2490163" y="2117400"/>
              <a:ext cx="3977700" cy="3977700"/>
            </a:xfrm>
            <a:prstGeom prst="blockArc">
              <a:avLst>
                <a:gd name="adj1" fmla="val 9000000"/>
                <a:gd name="adj2" fmla="val 126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04" name="Google Shape;604;g2e500fa82fc_1_0"/>
            <p:cNvSpPr/>
            <p:nvPr/>
          </p:nvSpPr>
          <p:spPr>
            <a:xfrm>
              <a:off x="2490163" y="2117400"/>
              <a:ext cx="3977700" cy="3977700"/>
            </a:xfrm>
            <a:prstGeom prst="blockArc">
              <a:avLst>
                <a:gd name="adj1" fmla="val 5400000"/>
                <a:gd name="adj2" fmla="val 90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05" name="Google Shape;605;g2e500fa82fc_1_0"/>
            <p:cNvSpPr/>
            <p:nvPr/>
          </p:nvSpPr>
          <p:spPr>
            <a:xfrm>
              <a:off x="2490163" y="2117400"/>
              <a:ext cx="3977700" cy="3977700"/>
            </a:xfrm>
            <a:prstGeom prst="blockArc">
              <a:avLst>
                <a:gd name="adj1" fmla="val 1800000"/>
                <a:gd name="adj2" fmla="val 54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06" name="Google Shape;606;g2e500fa82fc_1_0"/>
            <p:cNvSpPr/>
            <p:nvPr/>
          </p:nvSpPr>
          <p:spPr>
            <a:xfrm>
              <a:off x="2490163" y="2117400"/>
              <a:ext cx="3977700" cy="3977700"/>
            </a:xfrm>
            <a:prstGeom prst="blockArc">
              <a:avLst>
                <a:gd name="adj1" fmla="val 19800000"/>
                <a:gd name="adj2" fmla="val 18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07" name="Google Shape;607;g2e500fa82fc_1_0"/>
            <p:cNvSpPr/>
            <p:nvPr/>
          </p:nvSpPr>
          <p:spPr>
            <a:xfrm>
              <a:off x="2490163" y="2117400"/>
              <a:ext cx="3977700" cy="3977700"/>
            </a:xfrm>
            <a:prstGeom prst="blockArc">
              <a:avLst>
                <a:gd name="adj1" fmla="val 16200000"/>
                <a:gd name="adj2" fmla="val 198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08" name="Google Shape;608;g2e500fa82fc_1_0"/>
            <p:cNvSpPr/>
            <p:nvPr/>
          </p:nvSpPr>
          <p:spPr>
            <a:xfrm>
              <a:off x="3584943" y="3212180"/>
              <a:ext cx="1788300" cy="1788300"/>
            </a:xfrm>
            <a:prstGeom prst="ellipse">
              <a:avLst/>
            </a:prstGeom>
            <a:solidFill>
              <a:srgbClr val="E4650B"/>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09" name="Google Shape;609;g2e500fa82fc_1_0"/>
            <p:cNvSpPr txBox="1"/>
            <p:nvPr/>
          </p:nvSpPr>
          <p:spPr>
            <a:xfrm>
              <a:off x="3846787" y="3565683"/>
              <a:ext cx="1264500" cy="1264500"/>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Whole Child</a:t>
              </a:r>
              <a:endParaRPr sz="2400" b="0" i="0" u="none" strike="noStrike" cap="none">
                <a:solidFill>
                  <a:schemeClr val="dk1"/>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2250"/>
                <a:buFont typeface="Calibri"/>
                <a:buNone/>
              </a:pPr>
              <a:endParaRPr sz="2250" b="0" i="0" u="none" strike="noStrike" cap="none">
                <a:solidFill>
                  <a:schemeClr val="lt1"/>
                </a:solidFill>
                <a:latin typeface="Open Sans"/>
                <a:ea typeface="Open Sans"/>
                <a:cs typeface="Open Sans"/>
                <a:sym typeface="Open Sans"/>
              </a:endParaRPr>
            </a:p>
          </p:txBody>
        </p:sp>
        <p:sp>
          <p:nvSpPr>
            <p:cNvPr id="610" name="Google Shape;610;g2e500fa82fc_1_0"/>
            <p:cNvSpPr/>
            <p:nvPr/>
          </p:nvSpPr>
          <p:spPr>
            <a:xfrm>
              <a:off x="3927247" y="1562974"/>
              <a:ext cx="1251600" cy="12516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11" name="Google Shape;611;g2e500fa82fc_1_0"/>
            <p:cNvSpPr txBox="1"/>
            <p:nvPr/>
          </p:nvSpPr>
          <p:spPr>
            <a:xfrm>
              <a:off x="3988553" y="1746283"/>
              <a:ext cx="10683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Aligned Organizational Structure</a:t>
              </a:r>
              <a:endParaRPr sz="1100" b="0" i="0" u="none" strike="noStrike" cap="none">
                <a:solidFill>
                  <a:schemeClr val="dk1"/>
                </a:solidFill>
                <a:latin typeface="Verdana"/>
                <a:ea typeface="Verdana"/>
                <a:cs typeface="Verdana"/>
                <a:sym typeface="Verdana"/>
              </a:endParaRPr>
            </a:p>
          </p:txBody>
        </p:sp>
        <p:sp>
          <p:nvSpPr>
            <p:cNvPr id="612" name="Google Shape;612;g2e500fa82fc_1_0"/>
            <p:cNvSpPr/>
            <p:nvPr/>
          </p:nvSpPr>
          <p:spPr>
            <a:xfrm>
              <a:off x="5536552" y="2508504"/>
              <a:ext cx="1251600" cy="1251600"/>
            </a:xfrm>
            <a:prstGeom prst="ellipse">
              <a:avLst/>
            </a:prstGeom>
            <a:solidFill>
              <a:srgbClr val="B4A7D6"/>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13" name="Google Shape;613;g2e500fa82fc_1_0"/>
            <p:cNvSpPr txBox="1"/>
            <p:nvPr/>
          </p:nvSpPr>
          <p:spPr>
            <a:xfrm>
              <a:off x="5719861" y="2691813"/>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Data Informed Decision Making</a:t>
              </a:r>
              <a:endParaRPr sz="1100" b="0" i="0" u="none" strike="noStrike" cap="none">
                <a:solidFill>
                  <a:schemeClr val="dk1"/>
                </a:solidFill>
                <a:latin typeface="Verdana"/>
                <a:ea typeface="Verdana"/>
                <a:cs typeface="Verdana"/>
                <a:sym typeface="Verdana"/>
              </a:endParaRPr>
            </a:p>
          </p:txBody>
        </p:sp>
        <p:sp>
          <p:nvSpPr>
            <p:cNvPr id="614" name="Google Shape;614;g2e500fa82fc_1_0"/>
            <p:cNvSpPr/>
            <p:nvPr/>
          </p:nvSpPr>
          <p:spPr>
            <a:xfrm>
              <a:off x="5536552" y="4452307"/>
              <a:ext cx="1251600" cy="1251600"/>
            </a:xfrm>
            <a:prstGeom prst="ellipse">
              <a:avLst/>
            </a:prstGeom>
            <a:solidFill>
              <a:srgbClr val="E06666"/>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15" name="Google Shape;615;g2e500fa82fc_1_0"/>
            <p:cNvSpPr txBox="1"/>
            <p:nvPr/>
          </p:nvSpPr>
          <p:spPr>
            <a:xfrm>
              <a:off x="5719861" y="4635617"/>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Evidence Based Practices</a:t>
              </a:r>
              <a:endParaRPr sz="1100" b="0" i="0" u="none" strike="noStrike" cap="none">
                <a:solidFill>
                  <a:schemeClr val="dk1"/>
                </a:solidFill>
                <a:latin typeface="Verdana"/>
                <a:ea typeface="Verdana"/>
                <a:cs typeface="Verdana"/>
                <a:sym typeface="Verdana"/>
              </a:endParaRPr>
            </a:p>
          </p:txBody>
        </p:sp>
        <p:sp>
          <p:nvSpPr>
            <p:cNvPr id="616" name="Google Shape;616;g2e500fa82fc_1_0"/>
            <p:cNvSpPr/>
            <p:nvPr/>
          </p:nvSpPr>
          <p:spPr>
            <a:xfrm>
              <a:off x="3853168" y="5424209"/>
              <a:ext cx="1251600" cy="1251600"/>
            </a:xfrm>
            <a:prstGeom prst="ellipse">
              <a:avLst/>
            </a:prstGeom>
            <a:solidFill>
              <a:srgbClr val="93C47D"/>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17" name="Google Shape;617;g2e500fa82fc_1_0"/>
            <p:cNvSpPr txBox="1"/>
            <p:nvPr/>
          </p:nvSpPr>
          <p:spPr>
            <a:xfrm>
              <a:off x="4036478" y="5607519"/>
              <a:ext cx="9081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Family, School, Community Partnerships</a:t>
              </a:r>
              <a:endParaRPr sz="1100" b="0" i="0" u="none" strike="noStrike" cap="none">
                <a:solidFill>
                  <a:schemeClr val="dk1"/>
                </a:solidFill>
                <a:latin typeface="Verdana"/>
                <a:ea typeface="Verdana"/>
                <a:cs typeface="Verdana"/>
                <a:sym typeface="Verdana"/>
              </a:endParaRPr>
            </a:p>
          </p:txBody>
        </p:sp>
        <p:sp>
          <p:nvSpPr>
            <p:cNvPr id="618" name="Google Shape;618;g2e500fa82fc_1_0"/>
            <p:cNvSpPr/>
            <p:nvPr/>
          </p:nvSpPr>
          <p:spPr>
            <a:xfrm>
              <a:off x="2169785" y="4452307"/>
              <a:ext cx="1251600" cy="1251600"/>
            </a:xfrm>
            <a:prstGeom prst="ellipse">
              <a:avLst/>
            </a:prstGeom>
            <a:solidFill>
              <a:srgbClr val="C27BA0"/>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19" name="Google Shape;619;g2e500fa82fc_1_0"/>
            <p:cNvSpPr txBox="1"/>
            <p:nvPr/>
          </p:nvSpPr>
          <p:spPr>
            <a:xfrm>
              <a:off x="2353095" y="4635617"/>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Monitoring Student Progress</a:t>
              </a:r>
              <a:endParaRPr sz="1100" b="0" i="0" u="none" strike="noStrike" cap="none">
                <a:solidFill>
                  <a:schemeClr val="dk1"/>
                </a:solidFill>
                <a:latin typeface="Verdana"/>
                <a:ea typeface="Verdana"/>
                <a:cs typeface="Verdana"/>
                <a:sym typeface="Verdana"/>
              </a:endParaRPr>
            </a:p>
          </p:txBody>
        </p:sp>
        <p:sp>
          <p:nvSpPr>
            <p:cNvPr id="620" name="Google Shape;620;g2e500fa82fc_1_0"/>
            <p:cNvSpPr/>
            <p:nvPr/>
          </p:nvSpPr>
          <p:spPr>
            <a:xfrm>
              <a:off x="2169785" y="2508504"/>
              <a:ext cx="1251600" cy="1251600"/>
            </a:xfrm>
            <a:prstGeom prst="ellipse">
              <a:avLst/>
            </a:prstGeom>
            <a:solidFill>
              <a:srgbClr val="76A5AF"/>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621" name="Google Shape;621;g2e500fa82fc_1_0"/>
            <p:cNvSpPr txBox="1"/>
            <p:nvPr/>
          </p:nvSpPr>
          <p:spPr>
            <a:xfrm>
              <a:off x="2353095" y="2691813"/>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Evaluation of Process</a:t>
              </a:r>
              <a:endParaRPr sz="1100" b="0" i="0" u="none" strike="noStrike" cap="none">
                <a:solidFill>
                  <a:schemeClr val="dk1"/>
                </a:solidFill>
                <a:latin typeface="Verdana"/>
                <a:ea typeface="Verdana"/>
                <a:cs typeface="Verdana"/>
                <a:sym typeface="Verdan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e36c6b3b70_0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Do we have data to support our why?</a:t>
            </a:r>
            <a:endParaRPr/>
          </a:p>
          <a:p>
            <a:pPr marL="457200" lvl="0" indent="-342900" algn="l" rtl="0">
              <a:lnSpc>
                <a:spcPct val="90000"/>
              </a:lnSpc>
              <a:spcBef>
                <a:spcPts val="0"/>
              </a:spcBef>
              <a:spcAft>
                <a:spcPts val="0"/>
              </a:spcAft>
              <a:buSzPts val="1800"/>
              <a:buChar char="•"/>
            </a:pPr>
            <a:r>
              <a:rPr lang="en-US"/>
              <a:t>Are we considering all of our partners, families, and students when dreaming and designing our vision?</a:t>
            </a:r>
            <a:endParaRPr/>
          </a:p>
          <a:p>
            <a:pPr marL="914400" lvl="1" indent="-355600" algn="l" rtl="0">
              <a:lnSpc>
                <a:spcPct val="90000"/>
              </a:lnSpc>
              <a:spcBef>
                <a:spcPts val="0"/>
              </a:spcBef>
              <a:spcAft>
                <a:spcPts val="0"/>
              </a:spcAft>
              <a:buSzPts val="2000"/>
              <a:buChar char="•"/>
            </a:pPr>
            <a:r>
              <a:rPr lang="en-US" sz="2600"/>
              <a:t>Are all voices captured?</a:t>
            </a:r>
            <a:endParaRPr sz="2600"/>
          </a:p>
          <a:p>
            <a:pPr marL="457200" lvl="0" indent="-342900" algn="l" rtl="0">
              <a:lnSpc>
                <a:spcPct val="90000"/>
              </a:lnSpc>
              <a:spcBef>
                <a:spcPts val="0"/>
              </a:spcBef>
              <a:spcAft>
                <a:spcPts val="0"/>
              </a:spcAft>
              <a:buSzPts val="1800"/>
              <a:buChar char="•"/>
            </a:pPr>
            <a:r>
              <a:rPr lang="en-US"/>
              <a:t>Are we leading with our vision?</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Personal Consideration:</a:t>
            </a:r>
            <a:endParaRPr/>
          </a:p>
          <a:p>
            <a:pPr marL="0" lvl="0" indent="0" algn="l" rtl="0">
              <a:lnSpc>
                <a:spcPct val="90000"/>
              </a:lnSpc>
              <a:spcBef>
                <a:spcPts val="1000"/>
              </a:spcBef>
              <a:spcAft>
                <a:spcPts val="0"/>
              </a:spcAft>
              <a:buSzPts val="1800"/>
              <a:buNone/>
            </a:pPr>
            <a:r>
              <a:rPr lang="en-US"/>
              <a:t>How are you modeling this as a priority in your role? </a:t>
            </a:r>
            <a:endParaRPr/>
          </a:p>
        </p:txBody>
      </p:sp>
      <p:sp>
        <p:nvSpPr>
          <p:cNvPr id="628" name="Google Shape;628;g2e36c6b3b70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Why: A Few Considerations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2e44197adb4_0_205"/>
          <p:cNvSpPr txBox="1">
            <a:spLocks noGrp="1"/>
          </p:cNvSpPr>
          <p:nvPr>
            <p:ph type="body" idx="1"/>
          </p:nvPr>
        </p:nvSpPr>
        <p:spPr>
          <a:xfrm>
            <a:off x="228600" y="1600200"/>
            <a:ext cx="8458200" cy="45720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School Data</a:t>
            </a:r>
            <a:endParaRPr/>
          </a:p>
          <a:p>
            <a:pPr marL="914400" lvl="1" indent="-342900" algn="l" rtl="0">
              <a:lnSpc>
                <a:spcPct val="90000"/>
              </a:lnSpc>
              <a:spcBef>
                <a:spcPts val="0"/>
              </a:spcBef>
              <a:spcAft>
                <a:spcPts val="0"/>
              </a:spcAft>
              <a:buSzPts val="1800"/>
              <a:buChar char="•"/>
            </a:pPr>
            <a:r>
              <a:rPr lang="en-US"/>
              <a:t>Attendance</a:t>
            </a:r>
            <a:endParaRPr/>
          </a:p>
          <a:p>
            <a:pPr marL="914400" lvl="1" indent="-342900" algn="l" rtl="0">
              <a:lnSpc>
                <a:spcPct val="90000"/>
              </a:lnSpc>
              <a:spcBef>
                <a:spcPts val="0"/>
              </a:spcBef>
              <a:spcAft>
                <a:spcPts val="0"/>
              </a:spcAft>
              <a:buSzPts val="1800"/>
              <a:buChar char="•"/>
            </a:pPr>
            <a:r>
              <a:rPr lang="en-US"/>
              <a:t>Grades</a:t>
            </a:r>
            <a:endParaRPr/>
          </a:p>
          <a:p>
            <a:pPr marL="914400" lvl="1" indent="-342900" algn="l" rtl="0">
              <a:lnSpc>
                <a:spcPct val="90000"/>
              </a:lnSpc>
              <a:spcBef>
                <a:spcPts val="0"/>
              </a:spcBef>
              <a:spcAft>
                <a:spcPts val="0"/>
              </a:spcAft>
              <a:buSzPts val="1800"/>
              <a:buChar char="•"/>
            </a:pPr>
            <a:r>
              <a:rPr lang="en-US"/>
              <a:t>Discipline</a:t>
            </a:r>
            <a:endParaRPr/>
          </a:p>
          <a:p>
            <a:pPr marL="457200" lvl="0" indent="-342900" algn="l" rtl="0">
              <a:lnSpc>
                <a:spcPct val="90000"/>
              </a:lnSpc>
              <a:spcBef>
                <a:spcPts val="1000"/>
              </a:spcBef>
              <a:spcAft>
                <a:spcPts val="0"/>
              </a:spcAft>
              <a:buSzPts val="1800"/>
              <a:buChar char="•"/>
            </a:pPr>
            <a:r>
              <a:rPr lang="en-US"/>
              <a:t>Community Data</a:t>
            </a:r>
            <a:endParaRPr/>
          </a:p>
          <a:p>
            <a:pPr marL="914400" lvl="1" indent="-342900" algn="l" rtl="0">
              <a:lnSpc>
                <a:spcPct val="90000"/>
              </a:lnSpc>
              <a:spcBef>
                <a:spcPts val="0"/>
              </a:spcBef>
              <a:spcAft>
                <a:spcPts val="0"/>
              </a:spcAft>
              <a:buSzPts val="1800"/>
              <a:buChar char="•"/>
            </a:pPr>
            <a:r>
              <a:rPr lang="en-US"/>
              <a:t>Poverty</a:t>
            </a:r>
            <a:endParaRPr/>
          </a:p>
          <a:p>
            <a:pPr marL="914400" lvl="1" indent="-342900" algn="l" rtl="0">
              <a:lnSpc>
                <a:spcPct val="90000"/>
              </a:lnSpc>
              <a:spcBef>
                <a:spcPts val="0"/>
              </a:spcBef>
              <a:spcAft>
                <a:spcPts val="0"/>
              </a:spcAft>
              <a:buSzPts val="1800"/>
              <a:buChar char="•"/>
            </a:pPr>
            <a:r>
              <a:rPr lang="en-US"/>
              <a:t>Homelessness</a:t>
            </a:r>
            <a:endParaRPr/>
          </a:p>
          <a:p>
            <a:pPr marL="914400" lvl="1" indent="-342900" algn="l" rtl="0">
              <a:lnSpc>
                <a:spcPct val="90000"/>
              </a:lnSpc>
              <a:spcBef>
                <a:spcPts val="0"/>
              </a:spcBef>
              <a:spcAft>
                <a:spcPts val="0"/>
              </a:spcAft>
              <a:buSzPts val="1800"/>
              <a:buChar char="•"/>
            </a:pPr>
            <a:r>
              <a:rPr lang="en-US"/>
              <a:t>Domestic violence</a:t>
            </a:r>
            <a:endParaRPr/>
          </a:p>
          <a:p>
            <a:pPr marL="914400" lvl="1" indent="-342900" algn="l" rtl="0">
              <a:lnSpc>
                <a:spcPct val="90000"/>
              </a:lnSpc>
              <a:spcBef>
                <a:spcPts val="0"/>
              </a:spcBef>
              <a:spcAft>
                <a:spcPts val="0"/>
              </a:spcAft>
              <a:buSzPts val="1800"/>
              <a:buChar char="•"/>
            </a:pPr>
            <a:r>
              <a:rPr lang="en-US"/>
              <a:t>Substance use</a:t>
            </a:r>
            <a:endParaRPr/>
          </a:p>
        </p:txBody>
      </p:sp>
      <p:sp>
        <p:nvSpPr>
          <p:cNvPr id="635" name="Google Shape;635;g2e44197adb4_0_20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An Expanded Use of Data to </a:t>
            </a:r>
            <a:endParaRPr/>
          </a:p>
          <a:p>
            <a:pPr marL="0" lvl="0" indent="0" algn="ctr" rtl="0">
              <a:lnSpc>
                <a:spcPct val="90000"/>
              </a:lnSpc>
              <a:spcBef>
                <a:spcPts val="0"/>
              </a:spcBef>
              <a:spcAft>
                <a:spcPts val="0"/>
              </a:spcAft>
              <a:buSzPct val="111111"/>
              <a:buNone/>
            </a:pPr>
            <a:r>
              <a:rPr lang="en-US"/>
              <a:t>Support your Why</a:t>
            </a:r>
            <a:endParaRPr/>
          </a:p>
        </p:txBody>
      </p:sp>
      <p:sp>
        <p:nvSpPr>
          <p:cNvPr id="636" name="Google Shape;636;g2e44197adb4_0_205"/>
          <p:cNvSpPr txBox="1"/>
          <p:nvPr/>
        </p:nvSpPr>
        <p:spPr>
          <a:xfrm>
            <a:off x="594600" y="6124875"/>
            <a:ext cx="6719400" cy="51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050" b="0" i="0" u="none" strike="noStrike" cap="none">
                <a:solidFill>
                  <a:srgbClr val="333333"/>
                </a:solidFill>
                <a:highlight>
                  <a:srgbClr val="FFFFFF"/>
                </a:highlight>
                <a:latin typeface="Open Sans"/>
                <a:ea typeface="Open Sans"/>
                <a:cs typeface="Open Sans"/>
                <a:sym typeface="Open Sans"/>
              </a:rPr>
              <a:t>Barrett, S., Eber, L., Perales, K., &amp; Pohlman, K., (2019) ISF Fact Sheet Series. Retrieved from Pacific Southwest (HHS Region 9) Mental Health Training and Technology Center Funded by Substance Abuse and Mental Health Services Administration</a:t>
            </a:r>
            <a:endParaRPr sz="2800" b="0" i="0" u="none" strike="noStrike" cap="none">
              <a:solidFill>
                <a:schemeClr val="dk1"/>
              </a:solidFill>
              <a:latin typeface="Calibri"/>
              <a:ea typeface="Calibri"/>
              <a:cs typeface="Calibri"/>
              <a:sym typeface="Calibri"/>
            </a:endParaRPr>
          </a:p>
        </p:txBody>
      </p:sp>
      <p:pic>
        <p:nvPicPr>
          <p:cNvPr id="637" name="Google Shape;637;g2e44197adb4_0_205"/>
          <p:cNvPicPr preferRelativeResize="0"/>
          <p:nvPr/>
        </p:nvPicPr>
        <p:blipFill rotWithShape="1">
          <a:blip r:embed="rId3">
            <a:alphaModFix/>
          </a:blip>
          <a:srcRect/>
          <a:stretch/>
        </p:blipFill>
        <p:spPr>
          <a:xfrm>
            <a:off x="4167300" y="1803299"/>
            <a:ext cx="4408632" cy="293836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e36c6b3b70_0_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Junk Room Review</a:t>
            </a:r>
            <a:endParaRPr/>
          </a:p>
        </p:txBody>
      </p:sp>
      <p:pic>
        <p:nvPicPr>
          <p:cNvPr id="644" name="Google Shape;644;g2e36c6b3b70_0_6"/>
          <p:cNvPicPr preferRelativeResize="0"/>
          <p:nvPr/>
        </p:nvPicPr>
        <p:blipFill rotWithShape="1">
          <a:blip r:embed="rId3">
            <a:alphaModFix/>
          </a:blip>
          <a:srcRect/>
          <a:stretch/>
        </p:blipFill>
        <p:spPr>
          <a:xfrm>
            <a:off x="466438" y="1513600"/>
            <a:ext cx="8211126" cy="52089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de9eaaaeb5_1_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Let’s Take a Break</a:t>
            </a:r>
            <a:endParaRPr/>
          </a:p>
        </p:txBody>
      </p:sp>
      <p:pic>
        <p:nvPicPr>
          <p:cNvPr id="651" name="Google Shape;651;g2de9eaaaeb5_1_65" descr="Listening to the sound of birds singing in the calming ambience of a forest helps to relax your mind. The sound of birds Chirping, echoing around the forest calms you. Let these bird sounds bring a relaxing peace to your day. Nature sounds, with the soothing sound of a waterfall, forest sounds or birdsong are relaxing to our minds and help us to sleep, study, relaxation or for meditation. We are able to relax with these peaceful sounds of nature which have accompanied us since the dawn of time. We are familiar with natures rhythms. They are part of our own rhythms, we feel safe and comfortable with the sounds of nature. We find nature sounds to be very therapeutic and stress relieving. Natures relaxing sounds can heal many disorders and illnesses, particularly those imposed by the stress of modern societies. All we have to do is simply listen to these healing sounds of nature regularly. Forest sounds, birdsong and waterfall sounds are perfect for improving and accompanying a relaxation, meditation or mindfulness program.&#10;&#10;The calming sounds of nature are a natural tonic for mind and body. Relaxation and meditation are very important to ones wellbeing. Take time with these relaxing nature sounds, sounds of the forest, waterfalls and birdsong. Permit yourself to relax and de-stress.&#10;&#10;Take a few moments out of your busy day for relaxation and or meditation, sit or lie in a relaxing position and let these calming nature sounds and images melt away your stress and tension. It is a good idea to, everyday take some time away from your normal hectic schedule for quiet relaxation. Let the soothing nature sounds of this natural scene, relax and calm you. &#10;&#10;As you listen to these soothing sounds of the forest, water, lake, sea, river, waterfall or birdsong, breath in a relaxed manner, feel positive energy travel throughout your mind and body. This meditation will rejuvenate you and help you to replenish your energy to face the rest of your day or help you to sleep better.&#10;&#10;Study after study has proven that the healing sounds of the forest, water, lake, sea, river or waterfall and birdsong help people to find a peace within themselves which assists healing of many conditions and illnesses. These soothing sounds of nature videos have helped literally hundreds of thousands of people across the world with finding an inner calm to help them with study, getting to sleep, relaxing, meditating and fighting off illness, alleviating depression and stress in their lives. &#10;&#10;Insomnia can be helped with relaxation techniques and a practice of meditation aided by the calming sounds of nature. Take time to relax with these soothing images and nature sounds. This peaceful natural soundscape has been created specifically to help you in your life, take advantage of it's healing energy and relax with it daily, play it during the day as you work, study or relax, play it at night to help you get a better sleep. Share with friends, they will thank you for it.&#10;&#10;A great way to share and promote positivity across youtube and the world is to create 'Public playlists' on your channel, even if you don't upload any videos yourself you can still make a positive impact on youtube. Create playlists on your channel to help spread and promote positive videos. Collect all those wonderful positive helpful videos you would like others to see into various playlists. This would also help promote your favourite positive channels. Let us be the change we want to see in the world. &#10;&#10;Here are a few playlists you may find interesting:-&#10;&#10;Relaxation, 8 Hours of Nature Sounds&#10;https://www.youtube.com/playlist?list=PLqHtR-iQm26VrnHsJzw-b-X6PRLKlcCiU&#10;&#10;Natural Sleep Aid Sounds  &#10;https://www.youtube.com/playlist?list=PLqHtR-iQm26XoHdG_NWHvrel-DGQFANgY&#10;&#10;Natural Recordings of Birds Singing  &#10;https://www.youtube.com/playlist?list=PLqHtR-iQm26X_Y8YlG3xNr530tYeebZpQ&#10;&#10;Recordings of Natural Water Sounds  &#10;https://www.youtube.com/playlist?list=PLqHtR-iQm26W0qMveMJ-dhazhuL_UFP48&#10;&#10;&#10;&#10;Sounds of the Sea  &#10;https://www.youtube.com/playlist?list=PLDE7EB40F17DFF5AF&#10;&#10;#naturesounds #waterfallsounds #forestsounds&#10;&#10;&#10;Direct link for this video as a 1hr. mp4 download:- https://gum.co/bluebellwoodlandandbirdsong&#10;Direct link for this soundscape as a 1hr. or 8hr. mp3 download:-  https://gum.co/mp3bluebellwoodlandandbirdsong .&#10;.&#10;.&#10;#whitenoise #soundsofnature #relaxingsounds #birdsong #waterfall #naturesoundsforsleeping #relaxingnaturesounds #birdsounds #birdssinging #sleepingsound #relaxation #meditation" title="Forest Birdsong Nature Sounds-Relaxing Bird Sounds for Sleeping-Calming Birds Chirping Ambience">
            <a:hlinkClick r:id="rId3"/>
          </p:cNvPr>
          <p:cNvPicPr preferRelativeResize="0"/>
          <p:nvPr/>
        </p:nvPicPr>
        <p:blipFill rotWithShape="1">
          <a:blip r:embed="rId4">
            <a:alphaModFix/>
          </a:blip>
          <a:srcRect/>
          <a:stretch/>
        </p:blipFill>
        <p:spPr>
          <a:xfrm>
            <a:off x="0" y="1570500"/>
            <a:ext cx="9051000" cy="5163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1"/>
                                        </p:tgtEl>
                                        <p:attrNameLst>
                                          <p:attrName>style.visibility</p:attrName>
                                        </p:attrNameLst>
                                      </p:cBhvr>
                                      <p:to>
                                        <p:strVal val="visible"/>
                                      </p:to>
                                    </p:set>
                                    <p:animEffect transition="in" filter="fade">
                                      <p:cBhvr>
                                        <p:cTn id="7" dur="1000"/>
                                        <p:tgtEl>
                                          <p:spTgt spid="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g2de9eaaaeb5_1_340"/>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lnSpcReduction="10000"/>
          </a:bodyPr>
          <a:lstStyle/>
          <a:p>
            <a:pPr marL="457200" lvl="0" indent="0" algn="l" rtl="0">
              <a:lnSpc>
                <a:spcPct val="90000"/>
              </a:lnSpc>
              <a:spcBef>
                <a:spcPts val="0"/>
              </a:spcBef>
              <a:spcAft>
                <a:spcPts val="0"/>
              </a:spcAft>
              <a:buSzPts val="3200"/>
              <a:buNone/>
            </a:pPr>
            <a:r>
              <a:rPr lang="en-US" b="1" u="sng"/>
              <a:t>Choice of Breakouts</a:t>
            </a:r>
            <a:endParaRPr b="1" u="sng"/>
          </a:p>
          <a:p>
            <a:pPr marL="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1: Increasing Awareness for all Stakeholders</a:t>
            </a:r>
            <a:endParaRPr/>
          </a:p>
          <a:p>
            <a:pPr marL="45720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2: Using Data to Provide a Vision and Purpose</a:t>
            </a:r>
            <a:endParaRPr/>
          </a:p>
          <a:p>
            <a:pPr marL="45720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3: Leveraging Student Voice</a:t>
            </a:r>
            <a:endParaRPr/>
          </a:p>
          <a:p>
            <a:pPr marL="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4: Wellness Space: Take a break and reset</a:t>
            </a:r>
            <a:endParaRPr/>
          </a:p>
        </p:txBody>
      </p:sp>
      <p:sp>
        <p:nvSpPr>
          <p:cNvPr id="657" name="Google Shape;657;g2de9eaaaeb5_1_340"/>
          <p:cNvSpPr txBox="1">
            <a:spLocks noGrp="1"/>
          </p:cNvSpPr>
          <p:nvPr>
            <p:ph type="body" idx="2"/>
          </p:nvPr>
        </p:nvSpPr>
        <p:spPr>
          <a:xfrm>
            <a:off x="457200" y="1435101"/>
            <a:ext cx="3008400" cy="4512900"/>
          </a:xfrm>
          <a:prstGeom prst="rect">
            <a:avLst/>
          </a:prstGeom>
          <a:solidFill>
            <a:srgbClr val="003369">
              <a:alpha val="74509"/>
            </a:srgbClr>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a:t>In a moment you will be prompted to choose a breakout session. Please choose between the following sessions to the right.</a:t>
            </a:r>
            <a:endParaRPr/>
          </a:p>
        </p:txBody>
      </p:sp>
      <p:sp>
        <p:nvSpPr>
          <p:cNvPr id="658" name="Google Shape;658;g2de9eaaaeb5_1_340"/>
          <p:cNvSpPr/>
          <p:nvPr/>
        </p:nvSpPr>
        <p:spPr>
          <a:xfrm>
            <a:off x="1126050" y="3676600"/>
            <a:ext cx="1444800" cy="508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07" name="Google Shape;307;g2de9eaaaeb5_1_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Our Commitment to You</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2e110ac1810_0_26"/>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800"/>
              <a:buNone/>
            </a:pPr>
            <a:r>
              <a:rPr lang="en-US"/>
              <a:t>Questions?</a:t>
            </a:r>
            <a:endParaRPr/>
          </a:p>
        </p:txBody>
      </p:sp>
      <p:sp>
        <p:nvSpPr>
          <p:cNvPr id="665" name="Google Shape;665;g2e110ac1810_0_26"/>
          <p:cNvSpPr txBox="1">
            <a:spLocks noGrp="1"/>
          </p:cNvSpPr>
          <p:nvPr>
            <p:ph type="body" idx="1"/>
          </p:nvPr>
        </p:nvSpPr>
        <p:spPr>
          <a:xfrm>
            <a:off x="457200" y="1984550"/>
            <a:ext cx="4038600" cy="3372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a:t>If you have questions related to your breakouts or the main session, please fill out this quick survey and we will be in touch! </a:t>
            </a:r>
            <a:endParaRPr/>
          </a:p>
        </p:txBody>
      </p:sp>
      <p:pic>
        <p:nvPicPr>
          <p:cNvPr id="666" name="Google Shape;666;g2e110ac1810_0_26"/>
          <p:cNvPicPr preferRelativeResize="0"/>
          <p:nvPr/>
        </p:nvPicPr>
        <p:blipFill rotWithShape="1">
          <a:blip r:embed="rId3">
            <a:alphaModFix/>
          </a:blip>
          <a:srcRect/>
          <a:stretch/>
        </p:blipFill>
        <p:spPr>
          <a:xfrm>
            <a:off x="5578600" y="2539825"/>
            <a:ext cx="3108200" cy="2968500"/>
          </a:xfrm>
          <a:prstGeom prst="rect">
            <a:avLst/>
          </a:prstGeom>
          <a:noFill/>
          <a:ln>
            <a:noFill/>
          </a:ln>
        </p:spPr>
      </p:pic>
      <p:sp>
        <p:nvSpPr>
          <p:cNvPr id="667" name="Google Shape;667;g2e110ac1810_0_26"/>
          <p:cNvSpPr/>
          <p:nvPr/>
        </p:nvSpPr>
        <p:spPr>
          <a:xfrm>
            <a:off x="2743200" y="4167050"/>
            <a:ext cx="2657100" cy="9870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2de9eaaaeb5_1_7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Let’s Pause for Lunch</a:t>
            </a:r>
            <a:endParaRPr/>
          </a:p>
        </p:txBody>
      </p:sp>
      <p:pic>
        <p:nvPicPr>
          <p:cNvPr id="674" name="Google Shape;674;g2de9eaaaeb5_1_77" descr="SNEAK IN SOME YOGA! Because you are worth it - and we know the tools of YOGA are powerful and sometimes quite simple. Yoga at your desk is perfect for anybody who spends much time working at a computer or in a cubicle. This sequence is ideal for those who want to sneak in a quick yoga break or for those who are in healing and want to practice a little bit of opening with the support of a chair. Practice a little energetic hygiene and deep breathing! Open your heart, your shoulders and relieve tension! You can practice this puppy without sound too! Made with love. Namaste. &#10;&#10;More yoga videos coming your way! Subscribe to the channel so you don't miss a thang! Recipes and other Yoga Lifestyle ventures on the Blog at www.yogawithadriene.com. Namaste!&#10;&#10;- - - - - - - - - - &#10;&#10;❤️ WELCOME to the Yoga With Adriene YouTube channel! Our mission is to connect as many people as possible through high-quality free yoga videos. We welcome all levels, all bodies, all genders, all souls! SUBSCRIBE  to the channel and join our global movement! ❤️&#10;https://www.youtube.com/user/yogawithadriene?sub_confirmation=1&#10;&#10;- - - - - - - - - - &#10;&#10;Yoga With Adriene, LLC recommends that you consult your physician regarding the applicability of any recommendations and follow all safety instructions before beginning any exercise program. When participating in any exercise or exercise program, there is the possibility of physical injury. If you engage in this exercise or exercise program, you agree that you do so at your own risk, are voluntarily participating in these activities, and assume all risk of injury to yourself." title="Yoga at Your Desk">
            <a:hlinkClick r:id="rId3"/>
          </p:cNvPr>
          <p:cNvPicPr preferRelativeResize="0"/>
          <p:nvPr/>
        </p:nvPicPr>
        <p:blipFill rotWithShape="1">
          <a:blip r:embed="rId4">
            <a:alphaModFix/>
          </a:blip>
          <a:srcRect/>
          <a:stretch/>
        </p:blipFill>
        <p:spPr>
          <a:xfrm>
            <a:off x="557100" y="1509950"/>
            <a:ext cx="8060850" cy="4308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Effect transition="in" filter="fade">
                                      <p:cBhvr>
                                        <p:cTn id="7" dur="10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2de9eaaaeb5_1_9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Processing, Discussion, Action Planning</a:t>
            </a:r>
            <a:endParaRPr/>
          </a:p>
        </p:txBody>
      </p:sp>
      <p:sp>
        <p:nvSpPr>
          <p:cNvPr id="681" name="Google Shape;681;g2de9eaaaeb5_1_9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Char char="•"/>
            </a:pPr>
            <a:r>
              <a:rPr lang="en-US" sz="3000"/>
              <a:t>What did you hear that is meaningful to your context?</a:t>
            </a:r>
            <a:endParaRPr sz="3000"/>
          </a:p>
          <a:p>
            <a:pPr marL="457200" lvl="0" indent="-355600" algn="l" rtl="0">
              <a:lnSpc>
                <a:spcPct val="115000"/>
              </a:lnSpc>
              <a:spcBef>
                <a:spcPts val="1000"/>
              </a:spcBef>
              <a:spcAft>
                <a:spcPts val="0"/>
              </a:spcAft>
              <a:buSzPts val="2000"/>
              <a:buChar char="•"/>
            </a:pPr>
            <a:r>
              <a:rPr lang="en-US" sz="3000"/>
              <a:t>What next steps will you take to implement in your divisions/schools/classrooms?</a:t>
            </a:r>
            <a:endParaRPr sz="3000"/>
          </a:p>
          <a:p>
            <a:pPr marL="457200" lvl="0" indent="-355600" algn="l" rtl="0">
              <a:lnSpc>
                <a:spcPct val="115000"/>
              </a:lnSpc>
              <a:spcBef>
                <a:spcPts val="1000"/>
              </a:spcBef>
              <a:spcAft>
                <a:spcPts val="0"/>
              </a:spcAft>
              <a:buSzPts val="2000"/>
              <a:buChar char="•"/>
            </a:pPr>
            <a:r>
              <a:rPr lang="en-US" sz="3000"/>
              <a:t>How will you share/involve all partners?</a:t>
            </a:r>
            <a:endParaRPr sz="3000"/>
          </a:p>
          <a:p>
            <a:pPr marL="914400" lvl="1" indent="-355600" algn="l" rtl="0">
              <a:lnSpc>
                <a:spcPct val="115000"/>
              </a:lnSpc>
              <a:spcBef>
                <a:spcPts val="1000"/>
              </a:spcBef>
              <a:spcAft>
                <a:spcPts val="0"/>
              </a:spcAft>
              <a:buSzPts val="2000"/>
              <a:buChar char="•"/>
            </a:pPr>
            <a:r>
              <a:rPr lang="en-US" sz="2600"/>
              <a:t>Students</a:t>
            </a:r>
            <a:endParaRPr sz="2600"/>
          </a:p>
          <a:p>
            <a:pPr marL="914400" lvl="1" indent="-355600" algn="l" rtl="0">
              <a:lnSpc>
                <a:spcPct val="115000"/>
              </a:lnSpc>
              <a:spcBef>
                <a:spcPts val="1000"/>
              </a:spcBef>
              <a:spcAft>
                <a:spcPts val="0"/>
              </a:spcAft>
              <a:buSzPts val="2000"/>
              <a:buChar char="•"/>
            </a:pPr>
            <a:r>
              <a:rPr lang="en-US" sz="2600"/>
              <a:t>Families</a:t>
            </a:r>
            <a:endParaRPr sz="2600"/>
          </a:p>
          <a:p>
            <a:pPr marL="914400" lvl="1" indent="-355600" algn="l" rtl="0">
              <a:lnSpc>
                <a:spcPct val="115000"/>
              </a:lnSpc>
              <a:spcBef>
                <a:spcPts val="1000"/>
              </a:spcBef>
              <a:spcAft>
                <a:spcPts val="1000"/>
              </a:spcAft>
              <a:buSzPts val="2000"/>
              <a:buChar char="•"/>
            </a:pPr>
            <a:r>
              <a:rPr lang="en-US" sz="2600"/>
              <a:t>Community Partners</a:t>
            </a:r>
            <a:endParaRPr sz="26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de9eaaaeb5_1_30"/>
          <p:cNvSpPr txBox="1">
            <a:spLocks noGrp="1"/>
          </p:cNvSpPr>
          <p:nvPr>
            <p:ph type="ctrTitle"/>
          </p:nvPr>
        </p:nvSpPr>
        <p:spPr>
          <a:xfrm>
            <a:off x="928464" y="2068275"/>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a:t>What?</a:t>
            </a:r>
            <a:endParaRPr/>
          </a:p>
        </p:txBody>
      </p:sp>
      <p:sp>
        <p:nvSpPr>
          <p:cNvPr id="687" name="Google Shape;687;g2de9eaaaeb5_1_30"/>
          <p:cNvSpPr txBox="1">
            <a:spLocks noGrp="1"/>
          </p:cNvSpPr>
          <p:nvPr>
            <p:ph type="subTitle" idx="1"/>
          </p:nvPr>
        </p:nvSpPr>
        <p:spPr>
          <a:xfrm>
            <a:off x="1348325" y="3961500"/>
            <a:ext cx="6400800" cy="1851900"/>
          </a:xfrm>
          <a:prstGeom prst="rect">
            <a:avLst/>
          </a:prstGeom>
          <a:solidFill>
            <a:schemeClr val="lt1">
              <a:alpha val="67058"/>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a:t>Creating A Culture of Wellness</a:t>
            </a:r>
            <a:endParaRPr/>
          </a:p>
          <a:p>
            <a:pPr marL="0" lvl="0" indent="0" algn="ctr" rtl="0">
              <a:lnSpc>
                <a:spcPct val="100000"/>
              </a:lnSpc>
              <a:spcBef>
                <a:spcPts val="0"/>
              </a:spcBef>
              <a:spcAft>
                <a:spcPts val="0"/>
              </a:spcAft>
              <a:buClr>
                <a:srgbClr val="888888"/>
              </a:buClr>
              <a:buSzPts val="3200"/>
              <a:buNone/>
            </a:pPr>
            <a:r>
              <a:rPr lang="en-US"/>
              <a:t>Practices for Implementation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2e44197adb4_0_27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Bronfenbrenner’s Ecological Systems Theory</a:t>
            </a:r>
            <a:endParaRPr/>
          </a:p>
        </p:txBody>
      </p:sp>
      <p:pic>
        <p:nvPicPr>
          <p:cNvPr id="694" name="Google Shape;694;g2e44197adb4_0_270"/>
          <p:cNvPicPr preferRelativeResize="0"/>
          <p:nvPr/>
        </p:nvPicPr>
        <p:blipFill rotWithShape="1">
          <a:blip r:embed="rId3">
            <a:alphaModFix/>
          </a:blip>
          <a:srcRect/>
          <a:stretch/>
        </p:blipFill>
        <p:spPr>
          <a:xfrm>
            <a:off x="2063995" y="1712688"/>
            <a:ext cx="5016005" cy="4740326"/>
          </a:xfrm>
          <a:prstGeom prst="rect">
            <a:avLst/>
          </a:prstGeom>
          <a:noFill/>
          <a:ln>
            <a:noFill/>
          </a:ln>
        </p:spPr>
      </p:pic>
      <p:sp>
        <p:nvSpPr>
          <p:cNvPr id="695" name="Google Shape;695;g2e44197adb4_0_270"/>
          <p:cNvSpPr txBox="1"/>
          <p:nvPr/>
        </p:nvSpPr>
        <p:spPr>
          <a:xfrm>
            <a:off x="228600" y="6318150"/>
            <a:ext cx="8300400" cy="68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Discourse on Learning in Education (https://learningdiscourses.com)</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2e44197adb4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Now What?</a:t>
            </a:r>
            <a:endParaRPr/>
          </a:p>
        </p:txBody>
      </p:sp>
      <p:pic>
        <p:nvPicPr>
          <p:cNvPr id="702" name="Google Shape;702;g2e44197adb4_0_0"/>
          <p:cNvPicPr preferRelativeResize="0"/>
          <p:nvPr/>
        </p:nvPicPr>
        <p:blipFill rotWithShape="1">
          <a:blip r:embed="rId3">
            <a:alphaModFix/>
          </a:blip>
          <a:srcRect/>
          <a:stretch/>
        </p:blipFill>
        <p:spPr>
          <a:xfrm>
            <a:off x="663575" y="1496975"/>
            <a:ext cx="7816826" cy="52091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2e5088ae997_0_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sz="4000"/>
              <a:t>Core Components</a:t>
            </a:r>
            <a:endParaRPr/>
          </a:p>
        </p:txBody>
      </p:sp>
      <p:sp>
        <p:nvSpPr>
          <p:cNvPr id="709" name="Google Shape;709;g2e5088ae997_0_1"/>
          <p:cNvSpPr/>
          <p:nvPr/>
        </p:nvSpPr>
        <p:spPr>
          <a:xfrm rot="9322340">
            <a:off x="6724868" y="3615493"/>
            <a:ext cx="3174795" cy="793761"/>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710" name="Google Shape;710;g2e5088ae997_0_1"/>
          <p:cNvGrpSpPr/>
          <p:nvPr/>
        </p:nvGrpSpPr>
        <p:grpSpPr>
          <a:xfrm>
            <a:off x="2085465" y="1570131"/>
            <a:ext cx="4618367" cy="5112835"/>
            <a:chOff x="2169785" y="1562974"/>
            <a:chExt cx="4618367" cy="5112835"/>
          </a:xfrm>
        </p:grpSpPr>
        <p:sp>
          <p:nvSpPr>
            <p:cNvPr id="711" name="Google Shape;711;g2e5088ae997_0_1"/>
            <p:cNvSpPr/>
            <p:nvPr/>
          </p:nvSpPr>
          <p:spPr>
            <a:xfrm>
              <a:off x="2490163" y="2117400"/>
              <a:ext cx="3977700" cy="3977700"/>
            </a:xfrm>
            <a:prstGeom prst="blockArc">
              <a:avLst>
                <a:gd name="adj1" fmla="val 12600000"/>
                <a:gd name="adj2" fmla="val 162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12" name="Google Shape;712;g2e5088ae997_0_1"/>
            <p:cNvSpPr/>
            <p:nvPr/>
          </p:nvSpPr>
          <p:spPr>
            <a:xfrm>
              <a:off x="2490163" y="2117400"/>
              <a:ext cx="3977700" cy="3977700"/>
            </a:xfrm>
            <a:prstGeom prst="blockArc">
              <a:avLst>
                <a:gd name="adj1" fmla="val 9000000"/>
                <a:gd name="adj2" fmla="val 126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13" name="Google Shape;713;g2e5088ae997_0_1"/>
            <p:cNvSpPr/>
            <p:nvPr/>
          </p:nvSpPr>
          <p:spPr>
            <a:xfrm>
              <a:off x="2490163" y="2117400"/>
              <a:ext cx="3977700" cy="3977700"/>
            </a:xfrm>
            <a:prstGeom prst="blockArc">
              <a:avLst>
                <a:gd name="adj1" fmla="val 5400000"/>
                <a:gd name="adj2" fmla="val 90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14" name="Google Shape;714;g2e5088ae997_0_1"/>
            <p:cNvSpPr/>
            <p:nvPr/>
          </p:nvSpPr>
          <p:spPr>
            <a:xfrm>
              <a:off x="2490163" y="2117400"/>
              <a:ext cx="3977700" cy="3977700"/>
            </a:xfrm>
            <a:prstGeom prst="blockArc">
              <a:avLst>
                <a:gd name="adj1" fmla="val 1800000"/>
                <a:gd name="adj2" fmla="val 54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15" name="Google Shape;715;g2e5088ae997_0_1"/>
            <p:cNvSpPr/>
            <p:nvPr/>
          </p:nvSpPr>
          <p:spPr>
            <a:xfrm>
              <a:off x="2490163" y="2117400"/>
              <a:ext cx="3977700" cy="3977700"/>
            </a:xfrm>
            <a:prstGeom prst="blockArc">
              <a:avLst>
                <a:gd name="adj1" fmla="val 19800000"/>
                <a:gd name="adj2" fmla="val 18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16" name="Google Shape;716;g2e5088ae997_0_1"/>
            <p:cNvSpPr/>
            <p:nvPr/>
          </p:nvSpPr>
          <p:spPr>
            <a:xfrm>
              <a:off x="2490163" y="2117400"/>
              <a:ext cx="3977700" cy="3977700"/>
            </a:xfrm>
            <a:prstGeom prst="blockArc">
              <a:avLst>
                <a:gd name="adj1" fmla="val 16200000"/>
                <a:gd name="adj2" fmla="val 198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17" name="Google Shape;717;g2e5088ae997_0_1"/>
            <p:cNvSpPr/>
            <p:nvPr/>
          </p:nvSpPr>
          <p:spPr>
            <a:xfrm>
              <a:off x="3584943" y="3212180"/>
              <a:ext cx="1788300" cy="1788300"/>
            </a:xfrm>
            <a:prstGeom prst="ellipse">
              <a:avLst/>
            </a:prstGeom>
            <a:solidFill>
              <a:srgbClr val="E4650B"/>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18" name="Google Shape;718;g2e5088ae997_0_1"/>
            <p:cNvSpPr txBox="1"/>
            <p:nvPr/>
          </p:nvSpPr>
          <p:spPr>
            <a:xfrm>
              <a:off x="3846787" y="3565683"/>
              <a:ext cx="1264500" cy="1264500"/>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Whole Child</a:t>
              </a:r>
              <a:endParaRPr sz="2400" b="0" i="0" u="none" strike="noStrike" cap="none">
                <a:solidFill>
                  <a:schemeClr val="dk1"/>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2250"/>
                <a:buFont typeface="Calibri"/>
                <a:buNone/>
              </a:pPr>
              <a:endParaRPr sz="2250" b="0" i="0" u="none" strike="noStrike" cap="none">
                <a:solidFill>
                  <a:schemeClr val="lt1"/>
                </a:solidFill>
                <a:latin typeface="Open Sans"/>
                <a:ea typeface="Open Sans"/>
                <a:cs typeface="Open Sans"/>
                <a:sym typeface="Open Sans"/>
              </a:endParaRPr>
            </a:p>
          </p:txBody>
        </p:sp>
        <p:sp>
          <p:nvSpPr>
            <p:cNvPr id="719" name="Google Shape;719;g2e5088ae997_0_1"/>
            <p:cNvSpPr/>
            <p:nvPr/>
          </p:nvSpPr>
          <p:spPr>
            <a:xfrm>
              <a:off x="3927247" y="1562974"/>
              <a:ext cx="1251600" cy="12516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20" name="Google Shape;720;g2e5088ae997_0_1"/>
            <p:cNvSpPr txBox="1"/>
            <p:nvPr/>
          </p:nvSpPr>
          <p:spPr>
            <a:xfrm>
              <a:off x="3988553" y="1746283"/>
              <a:ext cx="10683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Aligned Organizational Structure</a:t>
              </a:r>
              <a:endParaRPr sz="1100" b="0" i="0" u="none" strike="noStrike" cap="none">
                <a:solidFill>
                  <a:schemeClr val="dk1"/>
                </a:solidFill>
                <a:latin typeface="Verdana"/>
                <a:ea typeface="Verdana"/>
                <a:cs typeface="Verdana"/>
                <a:sym typeface="Verdana"/>
              </a:endParaRPr>
            </a:p>
          </p:txBody>
        </p:sp>
        <p:sp>
          <p:nvSpPr>
            <p:cNvPr id="721" name="Google Shape;721;g2e5088ae997_0_1"/>
            <p:cNvSpPr/>
            <p:nvPr/>
          </p:nvSpPr>
          <p:spPr>
            <a:xfrm>
              <a:off x="5536552" y="2508504"/>
              <a:ext cx="1251600" cy="1251600"/>
            </a:xfrm>
            <a:prstGeom prst="ellipse">
              <a:avLst/>
            </a:prstGeom>
            <a:solidFill>
              <a:srgbClr val="B4A7D6"/>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22" name="Google Shape;722;g2e5088ae997_0_1"/>
            <p:cNvSpPr txBox="1"/>
            <p:nvPr/>
          </p:nvSpPr>
          <p:spPr>
            <a:xfrm>
              <a:off x="5719861" y="2691813"/>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Data Informed Decision Making</a:t>
              </a:r>
              <a:endParaRPr sz="1100" b="0" i="0" u="none" strike="noStrike" cap="none">
                <a:solidFill>
                  <a:schemeClr val="dk1"/>
                </a:solidFill>
                <a:latin typeface="Verdana"/>
                <a:ea typeface="Verdana"/>
                <a:cs typeface="Verdana"/>
                <a:sym typeface="Verdana"/>
              </a:endParaRPr>
            </a:p>
          </p:txBody>
        </p:sp>
        <p:sp>
          <p:nvSpPr>
            <p:cNvPr id="723" name="Google Shape;723;g2e5088ae997_0_1"/>
            <p:cNvSpPr/>
            <p:nvPr/>
          </p:nvSpPr>
          <p:spPr>
            <a:xfrm>
              <a:off x="5536552" y="4452307"/>
              <a:ext cx="1251600" cy="1251600"/>
            </a:xfrm>
            <a:prstGeom prst="ellipse">
              <a:avLst/>
            </a:prstGeom>
            <a:solidFill>
              <a:srgbClr val="E06666"/>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24" name="Google Shape;724;g2e5088ae997_0_1"/>
            <p:cNvSpPr txBox="1"/>
            <p:nvPr/>
          </p:nvSpPr>
          <p:spPr>
            <a:xfrm>
              <a:off x="5719861" y="4635617"/>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Evidence Based Practices</a:t>
              </a:r>
              <a:endParaRPr sz="1100" b="0" i="0" u="none" strike="noStrike" cap="none">
                <a:solidFill>
                  <a:schemeClr val="dk1"/>
                </a:solidFill>
                <a:latin typeface="Verdana"/>
                <a:ea typeface="Verdana"/>
                <a:cs typeface="Verdana"/>
                <a:sym typeface="Verdana"/>
              </a:endParaRPr>
            </a:p>
          </p:txBody>
        </p:sp>
        <p:sp>
          <p:nvSpPr>
            <p:cNvPr id="725" name="Google Shape;725;g2e5088ae997_0_1"/>
            <p:cNvSpPr/>
            <p:nvPr/>
          </p:nvSpPr>
          <p:spPr>
            <a:xfrm>
              <a:off x="3853168" y="5424209"/>
              <a:ext cx="1251600" cy="1251600"/>
            </a:xfrm>
            <a:prstGeom prst="ellipse">
              <a:avLst/>
            </a:prstGeom>
            <a:solidFill>
              <a:srgbClr val="93C47D"/>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26" name="Google Shape;726;g2e5088ae997_0_1"/>
            <p:cNvSpPr txBox="1"/>
            <p:nvPr/>
          </p:nvSpPr>
          <p:spPr>
            <a:xfrm>
              <a:off x="4036478" y="5607519"/>
              <a:ext cx="9081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Family, School, Community Partnerships</a:t>
              </a:r>
              <a:endParaRPr sz="1100" b="0" i="0" u="none" strike="noStrike" cap="none">
                <a:solidFill>
                  <a:schemeClr val="dk1"/>
                </a:solidFill>
                <a:latin typeface="Verdana"/>
                <a:ea typeface="Verdana"/>
                <a:cs typeface="Verdana"/>
                <a:sym typeface="Verdana"/>
              </a:endParaRPr>
            </a:p>
          </p:txBody>
        </p:sp>
        <p:sp>
          <p:nvSpPr>
            <p:cNvPr id="727" name="Google Shape;727;g2e5088ae997_0_1"/>
            <p:cNvSpPr/>
            <p:nvPr/>
          </p:nvSpPr>
          <p:spPr>
            <a:xfrm>
              <a:off x="2169785" y="4452307"/>
              <a:ext cx="1251600" cy="1251600"/>
            </a:xfrm>
            <a:prstGeom prst="ellipse">
              <a:avLst/>
            </a:prstGeom>
            <a:solidFill>
              <a:srgbClr val="C27BA0"/>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28" name="Google Shape;728;g2e5088ae997_0_1"/>
            <p:cNvSpPr txBox="1"/>
            <p:nvPr/>
          </p:nvSpPr>
          <p:spPr>
            <a:xfrm>
              <a:off x="2353095" y="4635617"/>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Monitoring Student Progress</a:t>
              </a:r>
              <a:endParaRPr sz="1100" b="0" i="0" u="none" strike="noStrike" cap="none">
                <a:solidFill>
                  <a:schemeClr val="dk1"/>
                </a:solidFill>
                <a:latin typeface="Verdana"/>
                <a:ea typeface="Verdana"/>
                <a:cs typeface="Verdana"/>
                <a:sym typeface="Verdana"/>
              </a:endParaRPr>
            </a:p>
          </p:txBody>
        </p:sp>
        <p:sp>
          <p:nvSpPr>
            <p:cNvPr id="729" name="Google Shape;729;g2e5088ae997_0_1"/>
            <p:cNvSpPr/>
            <p:nvPr/>
          </p:nvSpPr>
          <p:spPr>
            <a:xfrm>
              <a:off x="2169785" y="2508504"/>
              <a:ext cx="1251600" cy="1251600"/>
            </a:xfrm>
            <a:prstGeom prst="ellipse">
              <a:avLst/>
            </a:prstGeom>
            <a:solidFill>
              <a:srgbClr val="76A5AF"/>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730" name="Google Shape;730;g2e5088ae997_0_1"/>
            <p:cNvSpPr txBox="1"/>
            <p:nvPr/>
          </p:nvSpPr>
          <p:spPr>
            <a:xfrm>
              <a:off x="2353095" y="2691813"/>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Evaluation of Process</a:t>
              </a:r>
              <a:endParaRPr sz="1100" b="0" i="0" u="none" strike="noStrike" cap="none">
                <a:solidFill>
                  <a:schemeClr val="dk1"/>
                </a:solidFill>
                <a:latin typeface="Verdana"/>
                <a:ea typeface="Verdana"/>
                <a:cs typeface="Verdana"/>
                <a:sym typeface="Verdana"/>
              </a:endParaRPr>
            </a:p>
          </p:txBody>
        </p:sp>
      </p:grpSp>
      <p:sp>
        <p:nvSpPr>
          <p:cNvPr id="731" name="Google Shape;731;g2e5088ae997_0_1"/>
          <p:cNvSpPr/>
          <p:nvPr/>
        </p:nvSpPr>
        <p:spPr>
          <a:xfrm rot="1315263">
            <a:off x="-996445" y="3615485"/>
            <a:ext cx="3174952" cy="793793"/>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2e44197adb4_0_211"/>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a:p>
            <a:pPr marL="0" lvl="0" indent="0" algn="l" rtl="0">
              <a:lnSpc>
                <a:spcPct val="90000"/>
              </a:lnSpc>
              <a:spcBef>
                <a:spcPts val="1000"/>
              </a:spcBef>
              <a:spcAft>
                <a:spcPts val="0"/>
              </a:spcAft>
              <a:buSzPts val="2400"/>
              <a:buNone/>
            </a:pPr>
            <a:endParaRPr/>
          </a:p>
          <a:p>
            <a:pPr marL="0" lvl="0" indent="0" algn="l" rtl="0">
              <a:lnSpc>
                <a:spcPct val="90000"/>
              </a:lnSpc>
              <a:spcBef>
                <a:spcPts val="1000"/>
              </a:spcBef>
              <a:spcAft>
                <a:spcPts val="0"/>
              </a:spcAft>
              <a:buSzPts val="2400"/>
              <a:buNone/>
            </a:pPr>
            <a:r>
              <a:rPr lang="en-US" sz="2600" b="1"/>
              <a:t>Teaming Structures Expanded</a:t>
            </a:r>
            <a:endParaRPr sz="2600" b="1"/>
          </a:p>
          <a:p>
            <a:pPr marL="0" lvl="0" indent="0" algn="l" rtl="0">
              <a:lnSpc>
                <a:spcPct val="90000"/>
              </a:lnSpc>
              <a:spcBef>
                <a:spcPts val="1000"/>
              </a:spcBef>
              <a:spcAft>
                <a:spcPts val="0"/>
              </a:spcAft>
              <a:buSzPts val="2400"/>
              <a:buNone/>
            </a:pPr>
            <a:endParaRPr sz="2600" b="1"/>
          </a:p>
          <a:p>
            <a:pPr marL="0" lvl="0" indent="0" algn="l" rtl="0">
              <a:lnSpc>
                <a:spcPct val="90000"/>
              </a:lnSpc>
              <a:spcBef>
                <a:spcPts val="1000"/>
              </a:spcBef>
              <a:spcAft>
                <a:spcPts val="0"/>
              </a:spcAft>
              <a:buSzPts val="2400"/>
              <a:buNone/>
            </a:pPr>
            <a:r>
              <a:rPr lang="en-US"/>
              <a:t>An example</a:t>
            </a:r>
            <a:endParaRPr/>
          </a:p>
        </p:txBody>
      </p:sp>
      <p:pic>
        <p:nvPicPr>
          <p:cNvPr id="738" name="Google Shape;738;g2e44197adb4_0_211"/>
          <p:cNvPicPr preferRelativeResize="0"/>
          <p:nvPr/>
        </p:nvPicPr>
        <p:blipFill rotWithShape="1">
          <a:blip r:embed="rId3">
            <a:alphaModFix/>
          </a:blip>
          <a:srcRect/>
          <a:stretch/>
        </p:blipFill>
        <p:spPr>
          <a:xfrm>
            <a:off x="4877075" y="0"/>
            <a:ext cx="2436474" cy="6705600"/>
          </a:xfrm>
          <a:prstGeom prst="rect">
            <a:avLst/>
          </a:prstGeom>
          <a:noFill/>
          <a:ln>
            <a:noFill/>
          </a:ln>
        </p:spPr>
      </p:pic>
      <p:sp>
        <p:nvSpPr>
          <p:cNvPr id="739" name="Google Shape;739;g2e44197adb4_0_211"/>
          <p:cNvSpPr txBox="1"/>
          <p:nvPr/>
        </p:nvSpPr>
        <p:spPr>
          <a:xfrm>
            <a:off x="276825" y="5948000"/>
            <a:ext cx="4600200" cy="63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333333"/>
                </a:solidFill>
                <a:highlight>
                  <a:srgbClr val="FFFFFF"/>
                </a:highlight>
                <a:latin typeface="Open Sans"/>
                <a:ea typeface="Open Sans"/>
                <a:cs typeface="Open Sans"/>
                <a:sym typeface="Open Sans"/>
              </a:rPr>
              <a:t>Barrett, S., Eber, L., Perales, K., &amp; Pohlman, K., (2019) ISF Fact Sheet Series. Retrieved from Pacific Southwest (HHS Region 9) Mental Health Training and Technology Center Funded by Substance Abuse and Mental Health Services Administration</a:t>
            </a:r>
            <a:endParaRPr sz="3100" b="0" i="0" u="none" strike="noStrike" cap="none">
              <a:solidFill>
                <a:schemeClr val="dk1"/>
              </a:solidFill>
              <a:latin typeface="Calibri"/>
              <a:ea typeface="Calibri"/>
              <a:cs typeface="Calibri"/>
              <a:sym typeface="Calibri"/>
            </a:endParaRPr>
          </a:p>
        </p:txBody>
      </p:sp>
      <p:sp>
        <p:nvSpPr>
          <p:cNvPr id="740" name="Google Shape;740;g2e44197adb4_0_211"/>
          <p:cNvSpPr/>
          <p:nvPr/>
        </p:nvSpPr>
        <p:spPr>
          <a:xfrm>
            <a:off x="1750225" y="4357675"/>
            <a:ext cx="3126900" cy="633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e44197adb4_0_1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Take Inventory</a:t>
            </a:r>
            <a:endParaRPr/>
          </a:p>
        </p:txBody>
      </p:sp>
      <p:pic>
        <p:nvPicPr>
          <p:cNvPr id="747" name="Google Shape;747;g2e44197adb4_0_168"/>
          <p:cNvPicPr preferRelativeResize="0"/>
          <p:nvPr/>
        </p:nvPicPr>
        <p:blipFill rotWithShape="1">
          <a:blip r:embed="rId3">
            <a:alphaModFix/>
          </a:blip>
          <a:srcRect/>
          <a:stretch/>
        </p:blipFill>
        <p:spPr>
          <a:xfrm>
            <a:off x="0" y="1829486"/>
            <a:ext cx="9144000" cy="448487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2e44197adb4_0_1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Selection of Evidence Based Practices</a:t>
            </a:r>
            <a:endParaRPr/>
          </a:p>
        </p:txBody>
      </p:sp>
      <p:pic>
        <p:nvPicPr>
          <p:cNvPr id="754" name="Google Shape;754;g2e44197adb4_0_188"/>
          <p:cNvPicPr preferRelativeResize="0"/>
          <p:nvPr/>
        </p:nvPicPr>
        <p:blipFill rotWithShape="1">
          <a:blip r:embed="rId3">
            <a:alphaModFix/>
          </a:blip>
          <a:srcRect/>
          <a:stretch/>
        </p:blipFill>
        <p:spPr>
          <a:xfrm>
            <a:off x="993876" y="1600188"/>
            <a:ext cx="6930866" cy="4836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e110ac1810_0_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Who is Here?</a:t>
            </a:r>
            <a:endParaRPr/>
          </a:p>
        </p:txBody>
      </p:sp>
      <p:pic>
        <p:nvPicPr>
          <p:cNvPr id="314" name="Google Shape;314;g2e110ac1810_0_6"/>
          <p:cNvPicPr preferRelativeResize="0"/>
          <p:nvPr/>
        </p:nvPicPr>
        <p:blipFill rotWithShape="1">
          <a:blip r:embed="rId3">
            <a:alphaModFix/>
          </a:blip>
          <a:srcRect/>
          <a:stretch/>
        </p:blipFill>
        <p:spPr>
          <a:xfrm>
            <a:off x="1324825" y="1566088"/>
            <a:ext cx="6494326" cy="432847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2e36c6b3b70_0_1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t>Mental health wellness is a protective factor </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“Within a mental health for all approach, student social, emotional, and behavioral health is addressed with the same level of attention and concern as cognitive development and academic achievement.”</a:t>
            </a:r>
            <a:endParaRPr/>
          </a:p>
        </p:txBody>
      </p:sp>
      <p:sp>
        <p:nvSpPr>
          <p:cNvPr id="761" name="Google Shape;761;g2e36c6b3b70_0_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Mental Health is for All!!</a:t>
            </a:r>
            <a:endParaRPr/>
          </a:p>
        </p:txBody>
      </p:sp>
      <p:sp>
        <p:nvSpPr>
          <p:cNvPr id="762" name="Google Shape;762;g2e36c6b3b70_0_18"/>
          <p:cNvSpPr txBox="1"/>
          <p:nvPr/>
        </p:nvSpPr>
        <p:spPr>
          <a:xfrm>
            <a:off x="2500300" y="5348875"/>
            <a:ext cx="6108000" cy="48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33333"/>
                </a:solidFill>
                <a:highlight>
                  <a:srgbClr val="FFFFFF"/>
                </a:highlight>
                <a:latin typeface="Open Sans"/>
                <a:ea typeface="Open Sans"/>
                <a:cs typeface="Open Sans"/>
                <a:sym typeface="Open Sans"/>
              </a:rPr>
              <a:t>Susan Barrett, Lucille Eber, Mark Weist Advancing Education Effectiveness: Interconnecting School Mental Health and School-wide PBIS Volume 2: An Implementation Guide</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g2e44197adb4_0_22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Bonus Content- Good Day Plan</a:t>
            </a:r>
            <a:endParaRPr/>
          </a:p>
        </p:txBody>
      </p:sp>
      <p:pic>
        <p:nvPicPr>
          <p:cNvPr id="769" name="Google Shape;769;g2e44197adb4_0_222"/>
          <p:cNvPicPr preferRelativeResize="0"/>
          <p:nvPr/>
        </p:nvPicPr>
        <p:blipFill rotWithShape="1">
          <a:blip r:embed="rId3">
            <a:alphaModFix/>
          </a:blip>
          <a:srcRect/>
          <a:stretch/>
        </p:blipFill>
        <p:spPr>
          <a:xfrm>
            <a:off x="931525" y="1371600"/>
            <a:ext cx="7280960" cy="54863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2de9eaaaeb5_1_47"/>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lnSpcReduction="20000"/>
          </a:bodyPr>
          <a:lstStyle/>
          <a:p>
            <a:pPr marL="457200" lvl="0" indent="0" algn="l" rtl="0">
              <a:lnSpc>
                <a:spcPct val="90000"/>
              </a:lnSpc>
              <a:spcBef>
                <a:spcPts val="0"/>
              </a:spcBef>
              <a:spcAft>
                <a:spcPts val="0"/>
              </a:spcAft>
              <a:buSzPts val="3200"/>
              <a:buNone/>
            </a:pPr>
            <a:r>
              <a:rPr lang="en-US" b="1" u="sng"/>
              <a:t>Choice of Breakouts</a:t>
            </a:r>
            <a:endParaRPr b="1" u="sng"/>
          </a:p>
          <a:p>
            <a:pPr marL="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1: Practices to Increase Educator Retention</a:t>
            </a:r>
            <a:endParaRPr/>
          </a:p>
          <a:p>
            <a:pPr marL="45720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2: Practices to Create a Culture of Wellness in the Classroom</a:t>
            </a:r>
            <a:endParaRPr/>
          </a:p>
          <a:p>
            <a:pPr marL="45720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3: Recognizing and Supporting Students with Internalizing Behaviors</a:t>
            </a:r>
            <a:endParaRPr/>
          </a:p>
          <a:p>
            <a:pPr marL="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 4: Wellness Space: Take a break and reset</a:t>
            </a:r>
            <a:endParaRPr/>
          </a:p>
        </p:txBody>
      </p:sp>
      <p:sp>
        <p:nvSpPr>
          <p:cNvPr id="775" name="Google Shape;775;g2de9eaaaeb5_1_47"/>
          <p:cNvSpPr txBox="1">
            <a:spLocks noGrp="1"/>
          </p:cNvSpPr>
          <p:nvPr>
            <p:ph type="body" idx="2"/>
          </p:nvPr>
        </p:nvSpPr>
        <p:spPr>
          <a:xfrm>
            <a:off x="457200" y="1435101"/>
            <a:ext cx="3008400" cy="4512900"/>
          </a:xfrm>
          <a:prstGeom prst="rect">
            <a:avLst/>
          </a:prstGeom>
          <a:solidFill>
            <a:srgbClr val="003369">
              <a:alpha val="74509"/>
            </a:srgbClr>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a:t>In a moment you will be prompted to choose a breakout session. Please choose between the following sessions to the right.</a:t>
            </a:r>
            <a:endParaRPr/>
          </a:p>
        </p:txBody>
      </p:sp>
      <p:sp>
        <p:nvSpPr>
          <p:cNvPr id="776" name="Google Shape;776;g2de9eaaaeb5_1_47">
            <a:extLst>
              <a:ext uri="{C183D7F6-B498-43B3-948B-1728B52AA6E4}">
                <adec:decorative xmlns:adec="http://schemas.microsoft.com/office/drawing/2017/decorative" val="1"/>
              </a:ext>
            </a:extLst>
          </p:cNvPr>
          <p:cNvSpPr/>
          <p:nvPr/>
        </p:nvSpPr>
        <p:spPr>
          <a:xfrm>
            <a:off x="1126050" y="3676600"/>
            <a:ext cx="1444800" cy="508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2e44197adb4_0_249"/>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800"/>
              <a:buNone/>
            </a:pPr>
            <a:r>
              <a:rPr lang="en-US"/>
              <a:t>Questions?</a:t>
            </a:r>
            <a:endParaRPr/>
          </a:p>
        </p:txBody>
      </p:sp>
      <p:sp>
        <p:nvSpPr>
          <p:cNvPr id="783" name="Google Shape;783;g2e44197adb4_0_249"/>
          <p:cNvSpPr txBox="1">
            <a:spLocks noGrp="1"/>
          </p:cNvSpPr>
          <p:nvPr>
            <p:ph type="body" idx="1"/>
          </p:nvPr>
        </p:nvSpPr>
        <p:spPr>
          <a:xfrm>
            <a:off x="457200" y="1984550"/>
            <a:ext cx="4038600" cy="3372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a:t>If you have questions related to your breakouts or the main session, please fill out this quick survey and we will be in touch! </a:t>
            </a:r>
            <a:endParaRPr/>
          </a:p>
        </p:txBody>
      </p:sp>
      <p:pic>
        <p:nvPicPr>
          <p:cNvPr id="784" name="Google Shape;784;g2e44197adb4_0_249"/>
          <p:cNvPicPr preferRelativeResize="0"/>
          <p:nvPr/>
        </p:nvPicPr>
        <p:blipFill rotWithShape="1">
          <a:blip r:embed="rId3">
            <a:alphaModFix/>
          </a:blip>
          <a:srcRect/>
          <a:stretch/>
        </p:blipFill>
        <p:spPr>
          <a:xfrm>
            <a:off x="5578600" y="2539825"/>
            <a:ext cx="3108200" cy="2968500"/>
          </a:xfrm>
          <a:prstGeom prst="rect">
            <a:avLst/>
          </a:prstGeom>
          <a:noFill/>
          <a:ln>
            <a:noFill/>
          </a:ln>
        </p:spPr>
      </p:pic>
      <p:sp>
        <p:nvSpPr>
          <p:cNvPr id="785" name="Google Shape;785;g2e44197adb4_0_249">
            <a:extLst>
              <a:ext uri="{C183D7F6-B498-43B3-948B-1728B52AA6E4}">
                <adec:decorative xmlns:adec="http://schemas.microsoft.com/office/drawing/2017/decorative" val="1"/>
              </a:ext>
            </a:extLst>
          </p:cNvPr>
          <p:cNvSpPr/>
          <p:nvPr/>
        </p:nvSpPr>
        <p:spPr>
          <a:xfrm>
            <a:off x="2743200" y="4167050"/>
            <a:ext cx="2657100" cy="9870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2de9eaaaeb5_1_3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Let’s Take a Break</a:t>
            </a:r>
            <a:endParaRPr/>
          </a:p>
        </p:txBody>
      </p:sp>
      <p:pic>
        <p:nvPicPr>
          <p:cNvPr id="792" name="Google Shape;792;g2de9eaaaeb5_1_323" descr="Who doesn't want to live or go on vacation on a tropical island. Imagine lying on your towel in the sun on a beautiful white beach listening to the soothing waves of the sea. This beautiful soundscape video is perfect to use if you suffer from winter depression, but can also be used for sleeping or relaxing. This relaxing paradise ocean view was filmed from a tropical island of Maldives. Highly recommended to go to! But be quick because if the sea level continues to rise as fast as it does now, it will not be long before this archipelago is no longer above water, but under water. The Maldives are just 1.5 meters above sea level :( &#10;&#10;◼ All my soundscape videos are made in high quality with editing programs such as Vegas Pro, Photoshop and Audacity, and take many hours / days of editing and mixing to create. The equipment I use to record the audio are the Zoom H5 or H6 recorder + Audio-Technica BP4025 microphone, and for the videos I use the GoPro Hero6. Some video and audio files are made in collaboration with other video / audio creators with all the licenses &amp; commercial use rights that are necessary. I mixed these video or audio files with the creation of myself. Sometimes I use a photo and make a moving video of it. &#10;See this photo as an example: https://pixabay.com/nl/photos/sneeuw-sunrise-boom-park-winter-2010710/  &#10;Watch the video I made of this photo: https://www.youtube.com/watch?v=Ba0VaEIEO6U&#10;I hope you like my channel! Please let me know in the comments.&#10;&#10;&#10;◼ Don't Miss My Latest Video Uploads! Subscribe Today It's 100% Free: https://www.youtube.com/relaxingsoundzzz?sub_confirmation=1 &#10;&#10;&#10;&#10;Do you like my soundscape videos? and would you like to buy me a coffee? ☕  I appreciate it! Feel free! https://www.paypal.com/cgi-bin/webscr?cmd=_s-xclick&amp;hosted_button_id=RVLTXXXSVK5UY &#10;&#10;&#10;&#10;© Copyright Relaxing Soundzzz / 2023. All rights reserved. Any reproduction or republication of all or part of this video/audio is prohibited." title="🌴 Ocean Ambience on a Tropical Island (Maldives) with Soothing Waves &amp; Paradise View for Relaxation.">
            <a:hlinkClick r:id="rId3"/>
          </p:cNvPr>
          <p:cNvPicPr preferRelativeResize="0"/>
          <p:nvPr/>
        </p:nvPicPr>
        <p:blipFill rotWithShape="1">
          <a:blip r:embed="rId4">
            <a:alphaModFix/>
          </a:blip>
          <a:srcRect/>
          <a:stretch/>
        </p:blipFill>
        <p:spPr>
          <a:xfrm>
            <a:off x="0" y="1524000"/>
            <a:ext cx="9144000" cy="5210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2"/>
                                        </p:tgtEl>
                                        <p:attrNameLst>
                                          <p:attrName>style.visibility</p:attrName>
                                        </p:attrNameLst>
                                      </p:cBhvr>
                                      <p:to>
                                        <p:strVal val="visible"/>
                                      </p:to>
                                    </p:set>
                                    <p:animEffect transition="in" filter="fade">
                                      <p:cBhvr>
                                        <p:cTn id="7" dur="1000"/>
                                        <p:tgtEl>
                                          <p:spTgt spid="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2de9eaaaeb5_1_35"/>
          <p:cNvSpPr txBox="1">
            <a:spLocks noGrp="1"/>
          </p:cNvSpPr>
          <p:nvPr>
            <p:ph type="ctrTitle"/>
          </p:nvPr>
        </p:nvSpPr>
        <p:spPr>
          <a:xfrm>
            <a:off x="928464" y="2068275"/>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a:t>How?</a:t>
            </a:r>
            <a:endParaRPr/>
          </a:p>
        </p:txBody>
      </p:sp>
      <p:sp>
        <p:nvSpPr>
          <p:cNvPr id="798" name="Google Shape;798;g2de9eaaaeb5_1_35"/>
          <p:cNvSpPr txBox="1">
            <a:spLocks noGrp="1"/>
          </p:cNvSpPr>
          <p:nvPr>
            <p:ph type="subTitle" idx="1"/>
          </p:nvPr>
        </p:nvSpPr>
        <p:spPr>
          <a:xfrm>
            <a:off x="1348325" y="3961500"/>
            <a:ext cx="6400800" cy="1851900"/>
          </a:xfrm>
          <a:prstGeom prst="rect">
            <a:avLst/>
          </a:prstGeom>
          <a:solidFill>
            <a:schemeClr val="lt1">
              <a:alpha val="67058"/>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a:t>Creating A Culture of Wellness</a:t>
            </a:r>
            <a:endParaRPr/>
          </a:p>
          <a:p>
            <a:pPr marL="0" lvl="0" indent="0" algn="ctr" rtl="0">
              <a:lnSpc>
                <a:spcPct val="100000"/>
              </a:lnSpc>
              <a:spcBef>
                <a:spcPts val="0"/>
              </a:spcBef>
              <a:spcAft>
                <a:spcPts val="0"/>
              </a:spcAft>
              <a:buClr>
                <a:srgbClr val="888888"/>
              </a:buClr>
              <a:buSzPts val="3200"/>
              <a:buNone/>
            </a:pPr>
            <a:r>
              <a:rPr lang="en-US"/>
              <a:t>Systems to Sustain</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2e5088ae997_0_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sz="4000"/>
              <a:t>Core Components</a:t>
            </a:r>
            <a:endParaRPr/>
          </a:p>
        </p:txBody>
      </p:sp>
      <p:sp>
        <p:nvSpPr>
          <p:cNvPr id="805" name="Google Shape;805;g2e5088ae997_0_28">
            <a:extLst>
              <a:ext uri="{C183D7F6-B498-43B3-948B-1728B52AA6E4}">
                <adec:decorative xmlns:adec="http://schemas.microsoft.com/office/drawing/2017/decorative" val="1"/>
              </a:ext>
            </a:extLst>
          </p:cNvPr>
          <p:cNvSpPr/>
          <p:nvPr/>
        </p:nvSpPr>
        <p:spPr>
          <a:xfrm rot="10262808">
            <a:off x="5198541" y="5646893"/>
            <a:ext cx="3174884" cy="793881"/>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806" name="Google Shape;806;g2e5088ae997_0_28"/>
          <p:cNvGrpSpPr/>
          <p:nvPr/>
        </p:nvGrpSpPr>
        <p:grpSpPr>
          <a:xfrm>
            <a:off x="2085465" y="1570131"/>
            <a:ext cx="4618367" cy="5112835"/>
            <a:chOff x="2169785" y="1562974"/>
            <a:chExt cx="4618367" cy="5112835"/>
          </a:xfrm>
        </p:grpSpPr>
        <p:sp>
          <p:nvSpPr>
            <p:cNvPr id="807" name="Google Shape;807;g2e5088ae997_0_28"/>
            <p:cNvSpPr/>
            <p:nvPr/>
          </p:nvSpPr>
          <p:spPr>
            <a:xfrm>
              <a:off x="2490163" y="2117400"/>
              <a:ext cx="3977700" cy="3977700"/>
            </a:xfrm>
            <a:prstGeom prst="blockArc">
              <a:avLst>
                <a:gd name="adj1" fmla="val 12600000"/>
                <a:gd name="adj2" fmla="val 162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08" name="Google Shape;808;g2e5088ae997_0_28"/>
            <p:cNvSpPr/>
            <p:nvPr/>
          </p:nvSpPr>
          <p:spPr>
            <a:xfrm>
              <a:off x="2490163" y="2117400"/>
              <a:ext cx="3977700" cy="3977700"/>
            </a:xfrm>
            <a:prstGeom prst="blockArc">
              <a:avLst>
                <a:gd name="adj1" fmla="val 9000000"/>
                <a:gd name="adj2" fmla="val 126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09" name="Google Shape;809;g2e5088ae997_0_28"/>
            <p:cNvSpPr/>
            <p:nvPr/>
          </p:nvSpPr>
          <p:spPr>
            <a:xfrm>
              <a:off x="2490163" y="2117400"/>
              <a:ext cx="3977700" cy="3977700"/>
            </a:xfrm>
            <a:prstGeom prst="blockArc">
              <a:avLst>
                <a:gd name="adj1" fmla="val 5400000"/>
                <a:gd name="adj2" fmla="val 90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10" name="Google Shape;810;g2e5088ae997_0_28"/>
            <p:cNvSpPr/>
            <p:nvPr/>
          </p:nvSpPr>
          <p:spPr>
            <a:xfrm>
              <a:off x="2490163" y="2117400"/>
              <a:ext cx="3977700" cy="3977700"/>
            </a:xfrm>
            <a:prstGeom prst="blockArc">
              <a:avLst>
                <a:gd name="adj1" fmla="val 1800000"/>
                <a:gd name="adj2" fmla="val 54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11" name="Google Shape;811;g2e5088ae997_0_28"/>
            <p:cNvSpPr/>
            <p:nvPr/>
          </p:nvSpPr>
          <p:spPr>
            <a:xfrm>
              <a:off x="2490163" y="2117400"/>
              <a:ext cx="3977700" cy="3977700"/>
            </a:xfrm>
            <a:prstGeom prst="blockArc">
              <a:avLst>
                <a:gd name="adj1" fmla="val 19800000"/>
                <a:gd name="adj2" fmla="val 18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12" name="Google Shape;812;g2e5088ae997_0_28"/>
            <p:cNvSpPr/>
            <p:nvPr/>
          </p:nvSpPr>
          <p:spPr>
            <a:xfrm>
              <a:off x="2490163" y="2117400"/>
              <a:ext cx="3977700" cy="3977700"/>
            </a:xfrm>
            <a:prstGeom prst="blockArc">
              <a:avLst>
                <a:gd name="adj1" fmla="val 16200000"/>
                <a:gd name="adj2" fmla="val 198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13" name="Google Shape;813;g2e5088ae997_0_28"/>
            <p:cNvSpPr/>
            <p:nvPr/>
          </p:nvSpPr>
          <p:spPr>
            <a:xfrm>
              <a:off x="3584943" y="3212180"/>
              <a:ext cx="1788300" cy="1788300"/>
            </a:xfrm>
            <a:prstGeom prst="ellipse">
              <a:avLst/>
            </a:prstGeom>
            <a:solidFill>
              <a:srgbClr val="E4650B"/>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14" name="Google Shape;814;g2e5088ae997_0_28"/>
            <p:cNvSpPr txBox="1"/>
            <p:nvPr/>
          </p:nvSpPr>
          <p:spPr>
            <a:xfrm>
              <a:off x="3846787" y="3565683"/>
              <a:ext cx="1264500" cy="1264500"/>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Whole Child</a:t>
              </a:r>
              <a:endParaRPr sz="2400" b="0" i="0" u="none" strike="noStrike" cap="none">
                <a:solidFill>
                  <a:schemeClr val="dk1"/>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2250"/>
                <a:buFont typeface="Calibri"/>
                <a:buNone/>
              </a:pPr>
              <a:endParaRPr sz="2250" b="0" i="0" u="none" strike="noStrike" cap="none">
                <a:solidFill>
                  <a:schemeClr val="lt1"/>
                </a:solidFill>
                <a:latin typeface="Open Sans"/>
                <a:ea typeface="Open Sans"/>
                <a:cs typeface="Open Sans"/>
                <a:sym typeface="Open Sans"/>
              </a:endParaRPr>
            </a:p>
          </p:txBody>
        </p:sp>
        <p:sp>
          <p:nvSpPr>
            <p:cNvPr id="815" name="Google Shape;815;g2e5088ae997_0_28"/>
            <p:cNvSpPr/>
            <p:nvPr/>
          </p:nvSpPr>
          <p:spPr>
            <a:xfrm>
              <a:off x="3927247" y="1562974"/>
              <a:ext cx="1251600" cy="12516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16" name="Google Shape;816;g2e5088ae997_0_28"/>
            <p:cNvSpPr txBox="1"/>
            <p:nvPr/>
          </p:nvSpPr>
          <p:spPr>
            <a:xfrm>
              <a:off x="3988553" y="1746283"/>
              <a:ext cx="10683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Aligned Organizational Structure</a:t>
              </a:r>
              <a:endParaRPr sz="1100" b="0" i="0" u="none" strike="noStrike" cap="none">
                <a:solidFill>
                  <a:schemeClr val="dk1"/>
                </a:solidFill>
                <a:latin typeface="Verdana"/>
                <a:ea typeface="Verdana"/>
                <a:cs typeface="Verdana"/>
                <a:sym typeface="Verdana"/>
              </a:endParaRPr>
            </a:p>
          </p:txBody>
        </p:sp>
        <p:sp>
          <p:nvSpPr>
            <p:cNvPr id="817" name="Google Shape;817;g2e5088ae997_0_28"/>
            <p:cNvSpPr/>
            <p:nvPr/>
          </p:nvSpPr>
          <p:spPr>
            <a:xfrm>
              <a:off x="5536552" y="2508504"/>
              <a:ext cx="1251600" cy="1251600"/>
            </a:xfrm>
            <a:prstGeom prst="ellipse">
              <a:avLst/>
            </a:prstGeom>
            <a:solidFill>
              <a:srgbClr val="B4A7D6"/>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18" name="Google Shape;818;g2e5088ae997_0_28"/>
            <p:cNvSpPr txBox="1"/>
            <p:nvPr/>
          </p:nvSpPr>
          <p:spPr>
            <a:xfrm>
              <a:off x="5719861" y="2691813"/>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dirty="0">
                  <a:solidFill>
                    <a:schemeClr val="dk1"/>
                  </a:solidFill>
                  <a:latin typeface="Verdana"/>
                  <a:ea typeface="Verdana"/>
                  <a:cs typeface="Verdana"/>
                  <a:sym typeface="Verdana"/>
                </a:rPr>
                <a:t>Data Informed Decision Making</a:t>
              </a:r>
              <a:endParaRPr sz="1100" b="0" i="0" u="none" strike="noStrike" cap="none" dirty="0">
                <a:solidFill>
                  <a:schemeClr val="dk1"/>
                </a:solidFill>
                <a:latin typeface="Verdana"/>
                <a:ea typeface="Verdana"/>
                <a:cs typeface="Verdana"/>
                <a:sym typeface="Verdana"/>
              </a:endParaRPr>
            </a:p>
          </p:txBody>
        </p:sp>
        <p:sp>
          <p:nvSpPr>
            <p:cNvPr id="819" name="Google Shape;819;g2e5088ae997_0_28"/>
            <p:cNvSpPr/>
            <p:nvPr/>
          </p:nvSpPr>
          <p:spPr>
            <a:xfrm>
              <a:off x="5536552" y="4452307"/>
              <a:ext cx="1251600" cy="1251600"/>
            </a:xfrm>
            <a:prstGeom prst="ellipse">
              <a:avLst/>
            </a:prstGeom>
            <a:solidFill>
              <a:srgbClr val="E06666"/>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20" name="Google Shape;820;g2e5088ae997_0_28"/>
            <p:cNvSpPr txBox="1"/>
            <p:nvPr/>
          </p:nvSpPr>
          <p:spPr>
            <a:xfrm>
              <a:off x="5719861" y="4635617"/>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Evidence Based Practices</a:t>
              </a:r>
              <a:endParaRPr sz="1100" b="0" i="0" u="none" strike="noStrike" cap="none">
                <a:solidFill>
                  <a:schemeClr val="dk1"/>
                </a:solidFill>
                <a:latin typeface="Verdana"/>
                <a:ea typeface="Verdana"/>
                <a:cs typeface="Verdana"/>
                <a:sym typeface="Verdana"/>
              </a:endParaRPr>
            </a:p>
          </p:txBody>
        </p:sp>
        <p:sp>
          <p:nvSpPr>
            <p:cNvPr id="821" name="Google Shape;821;g2e5088ae997_0_28"/>
            <p:cNvSpPr/>
            <p:nvPr/>
          </p:nvSpPr>
          <p:spPr>
            <a:xfrm>
              <a:off x="3853168" y="5424209"/>
              <a:ext cx="1251600" cy="1251600"/>
            </a:xfrm>
            <a:prstGeom prst="ellipse">
              <a:avLst/>
            </a:prstGeom>
            <a:solidFill>
              <a:srgbClr val="93C47D"/>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22" name="Google Shape;822;g2e5088ae997_0_28"/>
            <p:cNvSpPr txBox="1"/>
            <p:nvPr/>
          </p:nvSpPr>
          <p:spPr>
            <a:xfrm>
              <a:off x="4036478" y="5607519"/>
              <a:ext cx="9081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Family, School, Community Partnerships</a:t>
              </a:r>
              <a:endParaRPr sz="1100" b="0" i="0" u="none" strike="noStrike" cap="none">
                <a:solidFill>
                  <a:schemeClr val="dk1"/>
                </a:solidFill>
                <a:latin typeface="Verdana"/>
                <a:ea typeface="Verdana"/>
                <a:cs typeface="Verdana"/>
                <a:sym typeface="Verdana"/>
              </a:endParaRPr>
            </a:p>
          </p:txBody>
        </p:sp>
        <p:sp>
          <p:nvSpPr>
            <p:cNvPr id="823" name="Google Shape;823;g2e5088ae997_0_28"/>
            <p:cNvSpPr/>
            <p:nvPr/>
          </p:nvSpPr>
          <p:spPr>
            <a:xfrm>
              <a:off x="2169785" y="4452307"/>
              <a:ext cx="1251600" cy="1251600"/>
            </a:xfrm>
            <a:prstGeom prst="ellipse">
              <a:avLst/>
            </a:prstGeom>
            <a:solidFill>
              <a:srgbClr val="C27BA0"/>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24" name="Google Shape;824;g2e5088ae997_0_28"/>
            <p:cNvSpPr txBox="1"/>
            <p:nvPr/>
          </p:nvSpPr>
          <p:spPr>
            <a:xfrm>
              <a:off x="2353095" y="4635617"/>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Monitoring Student Progress</a:t>
              </a:r>
              <a:endParaRPr sz="1100" b="0" i="0" u="none" strike="noStrike" cap="none">
                <a:solidFill>
                  <a:schemeClr val="dk1"/>
                </a:solidFill>
                <a:latin typeface="Verdana"/>
                <a:ea typeface="Verdana"/>
                <a:cs typeface="Verdana"/>
                <a:sym typeface="Verdana"/>
              </a:endParaRPr>
            </a:p>
          </p:txBody>
        </p:sp>
        <p:sp>
          <p:nvSpPr>
            <p:cNvPr id="825" name="Google Shape;825;g2e5088ae997_0_28"/>
            <p:cNvSpPr/>
            <p:nvPr/>
          </p:nvSpPr>
          <p:spPr>
            <a:xfrm>
              <a:off x="2169785" y="2508504"/>
              <a:ext cx="1251600" cy="1251600"/>
            </a:xfrm>
            <a:prstGeom prst="ellipse">
              <a:avLst/>
            </a:prstGeom>
            <a:solidFill>
              <a:srgbClr val="76A5AF"/>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826" name="Google Shape;826;g2e5088ae997_0_28"/>
            <p:cNvSpPr txBox="1"/>
            <p:nvPr/>
          </p:nvSpPr>
          <p:spPr>
            <a:xfrm>
              <a:off x="2353095" y="2691813"/>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Evaluation of Process</a:t>
              </a:r>
              <a:endParaRPr sz="1100" b="0" i="0" u="none" strike="noStrike" cap="none">
                <a:solidFill>
                  <a:schemeClr val="dk1"/>
                </a:solidFill>
                <a:latin typeface="Verdana"/>
                <a:ea typeface="Verdana"/>
                <a:cs typeface="Verdana"/>
                <a:sym typeface="Verdana"/>
              </a:endParaRPr>
            </a:p>
          </p:txBody>
        </p:sp>
      </p:grpSp>
      <p:sp>
        <p:nvSpPr>
          <p:cNvPr id="827" name="Google Shape;827;g2e5088ae997_0_28">
            <a:extLst>
              <a:ext uri="{C183D7F6-B498-43B3-948B-1728B52AA6E4}">
                <adec:decorative xmlns:adec="http://schemas.microsoft.com/office/drawing/2017/decorative" val="1"/>
              </a:ext>
            </a:extLst>
          </p:cNvPr>
          <p:cNvSpPr/>
          <p:nvPr/>
        </p:nvSpPr>
        <p:spPr>
          <a:xfrm rot="1194962">
            <a:off x="-1272792" y="1560146"/>
            <a:ext cx="3174881" cy="793836"/>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828" name="Google Shape;828;g2e5088ae997_0_28">
            <a:extLst>
              <a:ext uri="{C183D7F6-B498-43B3-948B-1728B52AA6E4}">
                <adec:decorative xmlns:adec="http://schemas.microsoft.com/office/drawing/2017/decorative" val="1"/>
              </a:ext>
            </a:extLst>
          </p:cNvPr>
          <p:cNvSpPr/>
          <p:nvPr/>
        </p:nvSpPr>
        <p:spPr>
          <a:xfrm rot="9322340">
            <a:off x="5086443" y="939218"/>
            <a:ext cx="3174795" cy="793761"/>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g2e44197adb4_0_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080800" y="3613975"/>
            <a:ext cx="3077248" cy="2051001"/>
          </a:xfrm>
          <a:prstGeom prst="rect">
            <a:avLst/>
          </a:prstGeom>
          <a:noFill/>
          <a:ln>
            <a:noFill/>
          </a:ln>
        </p:spPr>
      </p:pic>
      <p:sp>
        <p:nvSpPr>
          <p:cNvPr id="834" name="Google Shape;834;g2e44197adb4_0_6"/>
          <p:cNvSpPr txBox="1">
            <a:spLocks noGrp="1"/>
          </p:cNvSpPr>
          <p:nvPr>
            <p:ph type="body" idx="1"/>
          </p:nvPr>
        </p:nvSpPr>
        <p:spPr>
          <a:xfrm>
            <a:off x="228600" y="1480675"/>
            <a:ext cx="8686800" cy="5223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220">
                <a:latin typeface="Verdana"/>
                <a:ea typeface="Verdana"/>
                <a:cs typeface="Verdana"/>
                <a:sym typeface="Verdana"/>
              </a:rPr>
              <a:t>A structure and process for education and mental health systems to interact in most effective and efficient way.</a:t>
            </a:r>
            <a:endParaRPr sz="2220">
              <a:latin typeface="Verdana"/>
              <a:ea typeface="Verdana"/>
              <a:cs typeface="Verdana"/>
              <a:sym typeface="Verdana"/>
            </a:endParaRPr>
          </a:p>
          <a:p>
            <a:pPr marL="0" lvl="0" indent="0" algn="l" rtl="0">
              <a:lnSpc>
                <a:spcPct val="90000"/>
              </a:lnSpc>
              <a:spcBef>
                <a:spcPts val="1200"/>
              </a:spcBef>
              <a:spcAft>
                <a:spcPts val="0"/>
              </a:spcAft>
              <a:buSzPts val="1800"/>
              <a:buNone/>
            </a:pPr>
            <a:r>
              <a:rPr lang="en-US" sz="2220">
                <a:latin typeface="Verdana"/>
                <a:ea typeface="Verdana"/>
                <a:cs typeface="Verdana"/>
                <a:sym typeface="Verdana"/>
              </a:rPr>
              <a:t>Utilizes MTSS framework to guide integrated approach.</a:t>
            </a:r>
            <a:endParaRPr sz="2220">
              <a:latin typeface="Verdana"/>
              <a:ea typeface="Verdana"/>
              <a:cs typeface="Verdana"/>
              <a:sym typeface="Verdana"/>
            </a:endParaRPr>
          </a:p>
          <a:p>
            <a:pPr marL="457200" lvl="0" indent="-369570" algn="l" rtl="0">
              <a:lnSpc>
                <a:spcPct val="90000"/>
              </a:lnSpc>
              <a:spcBef>
                <a:spcPts val="1200"/>
              </a:spcBef>
              <a:spcAft>
                <a:spcPts val="0"/>
              </a:spcAft>
              <a:buSzPts val="2220"/>
              <a:buFont typeface="Verdana"/>
              <a:buChar char="•"/>
            </a:pPr>
            <a:r>
              <a:rPr lang="en-US" sz="2220">
                <a:latin typeface="Verdana"/>
                <a:ea typeface="Verdana"/>
                <a:cs typeface="Verdana"/>
                <a:sym typeface="Verdana"/>
              </a:rPr>
              <a:t>Integration of social-emotional-behavior supports, tiered systems of support, and Positive Behavioral Interventions and Supports (PBIS) to address </a:t>
            </a:r>
            <a:r>
              <a:rPr lang="en-US" sz="222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broad</a:t>
            </a:r>
            <a:r>
              <a:rPr lang="en-US" sz="2220">
                <a:latin typeface="Verdana"/>
                <a:ea typeface="Verdana"/>
                <a:cs typeface="Verdana"/>
                <a:sym typeface="Verdana"/>
              </a:rPr>
              <a:t> range of concerns.</a:t>
            </a:r>
            <a:endParaRPr sz="2220">
              <a:latin typeface="Verdana"/>
              <a:ea typeface="Verdana"/>
              <a:cs typeface="Verdana"/>
              <a:sym typeface="Verdana"/>
            </a:endParaRPr>
          </a:p>
          <a:p>
            <a:pPr marL="914400" lvl="0" indent="0" algn="l" rtl="0">
              <a:lnSpc>
                <a:spcPct val="90000"/>
              </a:lnSpc>
              <a:spcBef>
                <a:spcPts val="600"/>
              </a:spcBef>
              <a:spcAft>
                <a:spcPts val="0"/>
              </a:spcAft>
              <a:buSzPts val="1800"/>
              <a:buNone/>
            </a:pPr>
            <a:endParaRPr sz="2220">
              <a:latin typeface="Verdana"/>
              <a:ea typeface="Verdana"/>
              <a:cs typeface="Verdana"/>
              <a:sym typeface="Verdana"/>
            </a:endParaRPr>
          </a:p>
          <a:p>
            <a:pPr marL="914400" lvl="0" indent="0" algn="l" rtl="0">
              <a:lnSpc>
                <a:spcPct val="90000"/>
              </a:lnSpc>
              <a:spcBef>
                <a:spcPts val="600"/>
              </a:spcBef>
              <a:spcAft>
                <a:spcPts val="0"/>
              </a:spcAft>
              <a:buSzPts val="1800"/>
              <a:buNone/>
            </a:pPr>
            <a:endParaRPr sz="2220">
              <a:latin typeface="Verdana"/>
              <a:ea typeface="Verdana"/>
              <a:cs typeface="Verdana"/>
              <a:sym typeface="Verdana"/>
            </a:endParaRPr>
          </a:p>
          <a:p>
            <a:pPr marL="914400" lvl="0" indent="0" algn="l" rtl="0">
              <a:lnSpc>
                <a:spcPct val="90000"/>
              </a:lnSpc>
              <a:spcBef>
                <a:spcPts val="600"/>
              </a:spcBef>
              <a:spcAft>
                <a:spcPts val="0"/>
              </a:spcAft>
              <a:buSzPts val="1800"/>
              <a:buNone/>
            </a:pPr>
            <a:endParaRPr sz="2220">
              <a:latin typeface="Verdana"/>
              <a:ea typeface="Verdana"/>
              <a:cs typeface="Verdana"/>
              <a:sym typeface="Verdana"/>
            </a:endParaRPr>
          </a:p>
          <a:p>
            <a:pPr marL="0" lvl="0" indent="0" algn="l" rtl="0">
              <a:lnSpc>
                <a:spcPct val="90000"/>
              </a:lnSpc>
              <a:spcBef>
                <a:spcPts val="600"/>
              </a:spcBef>
              <a:spcAft>
                <a:spcPts val="0"/>
              </a:spcAft>
              <a:buSzPts val="1800"/>
              <a:buNone/>
            </a:pPr>
            <a:endParaRPr sz="2620">
              <a:latin typeface="Verdana"/>
              <a:ea typeface="Verdana"/>
              <a:cs typeface="Verdana"/>
              <a:sym typeface="Verdana"/>
            </a:endParaRPr>
          </a:p>
          <a:p>
            <a:pPr marL="0" lvl="0" indent="0" algn="l" rtl="0">
              <a:lnSpc>
                <a:spcPct val="100000"/>
              </a:lnSpc>
              <a:spcBef>
                <a:spcPts val="600"/>
              </a:spcBef>
              <a:spcAft>
                <a:spcPts val="0"/>
              </a:spcAft>
              <a:buSzPts val="1800"/>
              <a:buNone/>
            </a:pPr>
            <a:r>
              <a:rPr lang="en-US" sz="2220">
                <a:latin typeface="Verdana"/>
                <a:ea typeface="Verdana"/>
                <a:cs typeface="Verdana"/>
                <a:sym typeface="Verdana"/>
              </a:rPr>
              <a:t>Guided by key partners using a single system of delivery.</a:t>
            </a:r>
            <a:endParaRPr sz="2220">
              <a:latin typeface="Verdana"/>
              <a:ea typeface="Verdana"/>
              <a:cs typeface="Verdana"/>
              <a:sym typeface="Verdana"/>
            </a:endParaRPr>
          </a:p>
          <a:p>
            <a:pPr marL="0" lvl="0" indent="0" algn="l" rtl="0">
              <a:lnSpc>
                <a:spcPct val="90000"/>
              </a:lnSpc>
              <a:spcBef>
                <a:spcPts val="900"/>
              </a:spcBef>
              <a:spcAft>
                <a:spcPts val="0"/>
              </a:spcAft>
              <a:buSzPts val="1800"/>
              <a:buNone/>
            </a:pPr>
            <a:r>
              <a:rPr lang="en-US" sz="2220">
                <a:latin typeface="Verdana"/>
                <a:ea typeface="Verdana"/>
                <a:cs typeface="Verdana"/>
                <a:sym typeface="Verdana"/>
              </a:rPr>
              <a:t>Addresses concerns from a holistic vantage.</a:t>
            </a:r>
            <a:endParaRPr sz="2020">
              <a:latin typeface="Verdana"/>
              <a:ea typeface="Verdana"/>
              <a:cs typeface="Verdana"/>
              <a:sym typeface="Verdana"/>
            </a:endParaRPr>
          </a:p>
          <a:p>
            <a:pPr marL="0" lvl="0" indent="0" algn="l" rtl="0">
              <a:lnSpc>
                <a:spcPct val="90000"/>
              </a:lnSpc>
              <a:spcBef>
                <a:spcPts val="0"/>
              </a:spcBef>
              <a:spcAft>
                <a:spcPts val="0"/>
              </a:spcAft>
              <a:buSzPts val="1800"/>
              <a:buNone/>
            </a:pPr>
            <a:r>
              <a:rPr lang="en-US" sz="1200"/>
              <a:t>  </a:t>
            </a:r>
            <a:endParaRPr sz="200"/>
          </a:p>
          <a:p>
            <a:pPr marL="0" lvl="0" indent="0" algn="l" rtl="0">
              <a:lnSpc>
                <a:spcPct val="90000"/>
              </a:lnSpc>
              <a:spcBef>
                <a:spcPts val="0"/>
              </a:spcBef>
              <a:spcAft>
                <a:spcPts val="0"/>
              </a:spcAft>
              <a:buSzPts val="1800"/>
              <a:buNone/>
            </a:pPr>
            <a:r>
              <a:rPr lang="en-US" sz="1200">
                <a:solidFill>
                  <a:schemeClr val="dk2"/>
                </a:solidFill>
              </a:rPr>
              <a:t>(Barrett et al., n.d.; Barrett &amp; Yanek., 2023; Weist et al., 2018)</a:t>
            </a:r>
            <a:endParaRPr sz="1200">
              <a:solidFill>
                <a:schemeClr val="dk2"/>
              </a:solidFill>
            </a:endParaRPr>
          </a:p>
          <a:p>
            <a:pPr marL="0" lvl="0" indent="0" algn="l" rtl="0">
              <a:lnSpc>
                <a:spcPct val="90000"/>
              </a:lnSpc>
              <a:spcBef>
                <a:spcPts val="600"/>
              </a:spcBef>
              <a:spcAft>
                <a:spcPts val="0"/>
              </a:spcAft>
              <a:buSzPts val="1800"/>
              <a:buNone/>
            </a:pPr>
            <a:endParaRPr sz="2020">
              <a:latin typeface="Verdana"/>
              <a:ea typeface="Verdana"/>
              <a:cs typeface="Verdana"/>
              <a:sym typeface="Verdana"/>
            </a:endParaRPr>
          </a:p>
          <a:p>
            <a:pPr marL="0" lvl="0" indent="0" algn="l" rtl="0">
              <a:lnSpc>
                <a:spcPct val="90000"/>
              </a:lnSpc>
              <a:spcBef>
                <a:spcPts val="600"/>
              </a:spcBef>
              <a:spcAft>
                <a:spcPts val="0"/>
              </a:spcAft>
              <a:buSzPts val="1800"/>
              <a:buNone/>
            </a:pPr>
            <a:endParaRPr sz="2020">
              <a:latin typeface="Verdana"/>
              <a:ea typeface="Verdana"/>
              <a:cs typeface="Verdana"/>
              <a:sym typeface="Verdana"/>
            </a:endParaRPr>
          </a:p>
          <a:p>
            <a:pPr marL="0" lvl="0" indent="0" algn="l" rtl="0">
              <a:lnSpc>
                <a:spcPct val="90000"/>
              </a:lnSpc>
              <a:spcBef>
                <a:spcPts val="600"/>
              </a:spcBef>
              <a:spcAft>
                <a:spcPts val="0"/>
              </a:spcAft>
              <a:buSzPts val="1800"/>
              <a:buNone/>
            </a:pPr>
            <a:endParaRPr sz="2020">
              <a:latin typeface="Verdana"/>
              <a:ea typeface="Verdana"/>
              <a:cs typeface="Verdana"/>
              <a:sym typeface="Verdana"/>
            </a:endParaRPr>
          </a:p>
          <a:p>
            <a:pPr marL="0" lvl="0" indent="0" algn="l" rtl="0">
              <a:lnSpc>
                <a:spcPct val="95000"/>
              </a:lnSpc>
              <a:spcBef>
                <a:spcPts val="600"/>
              </a:spcBef>
              <a:spcAft>
                <a:spcPts val="0"/>
              </a:spcAft>
              <a:buSzPts val="1800"/>
              <a:buNone/>
            </a:pPr>
            <a:endParaRPr sz="2020">
              <a:latin typeface="Verdana"/>
              <a:ea typeface="Verdana"/>
              <a:cs typeface="Verdana"/>
              <a:sym typeface="Verdana"/>
            </a:endParaRPr>
          </a:p>
          <a:p>
            <a:pPr marL="0" lvl="0" indent="0" algn="l" rtl="0">
              <a:lnSpc>
                <a:spcPct val="95000"/>
              </a:lnSpc>
              <a:spcBef>
                <a:spcPts val="0"/>
              </a:spcBef>
              <a:spcAft>
                <a:spcPts val="0"/>
              </a:spcAft>
              <a:buSzPts val="1800"/>
              <a:buNone/>
            </a:pPr>
            <a:endParaRPr sz="1200">
              <a:solidFill>
                <a:schemeClr val="dk2"/>
              </a:solidFill>
              <a:latin typeface="Verdana"/>
              <a:ea typeface="Verdana"/>
              <a:cs typeface="Verdana"/>
              <a:sym typeface="Verdana"/>
            </a:endParaRPr>
          </a:p>
        </p:txBody>
      </p:sp>
      <p:sp>
        <p:nvSpPr>
          <p:cNvPr id="835" name="Google Shape;835;g2e44197adb4_0_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a:t>Integrated Systems Framework</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2e44197adb4_0_228"/>
          <p:cNvSpPr txBox="1">
            <a:spLocks noGrp="1"/>
          </p:cNvSpPr>
          <p:nvPr>
            <p:ph type="body" idx="1"/>
          </p:nvPr>
        </p:nvSpPr>
        <p:spPr>
          <a:xfrm>
            <a:off x="457200" y="2214575"/>
            <a:ext cx="4941600" cy="395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en-US"/>
              <a:t>Check out the resources provided here with this QR code or in the link in the chat.</a:t>
            </a:r>
            <a:endParaRPr/>
          </a:p>
        </p:txBody>
      </p:sp>
      <p:sp>
        <p:nvSpPr>
          <p:cNvPr id="842" name="Google Shape;842;g2e44197adb4_0_2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Let’s Explore Some Resources</a:t>
            </a:r>
            <a:endParaRPr/>
          </a:p>
        </p:txBody>
      </p:sp>
      <p:sp>
        <p:nvSpPr>
          <p:cNvPr id="843" name="Google Shape;843;g2e44197adb4_0_228">
            <a:extLst>
              <a:ext uri="{C183D7F6-B498-43B3-948B-1728B52AA6E4}">
                <adec:decorative xmlns:adec="http://schemas.microsoft.com/office/drawing/2017/decorative" val="1"/>
              </a:ext>
            </a:extLst>
          </p:cNvPr>
          <p:cNvSpPr/>
          <p:nvPr/>
        </p:nvSpPr>
        <p:spPr>
          <a:xfrm>
            <a:off x="1906400" y="3787500"/>
            <a:ext cx="3492300" cy="8604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844" name="Google Shape;844;g2e44197adb4_0_22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57225" y="2214563"/>
            <a:ext cx="2476500" cy="24288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2e44197adb4_0_17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Integration and Alignment</a:t>
            </a:r>
            <a:endParaRPr/>
          </a:p>
        </p:txBody>
      </p:sp>
      <p:pic>
        <p:nvPicPr>
          <p:cNvPr id="851" name="Google Shape;851;g2e44197adb4_0_17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13025" y="1566275"/>
            <a:ext cx="6917949" cy="4445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de9eaaaeb5_1_121"/>
          <p:cNvSpPr txBox="1"/>
          <p:nvPr/>
        </p:nvSpPr>
        <p:spPr>
          <a:xfrm>
            <a:off x="3493008" y="4696372"/>
            <a:ext cx="5422500" cy="1718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Focus on the here and now</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100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Share your expertise, information and ideas</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1000"/>
              </a:spcBef>
              <a:spcAft>
                <a:spcPts val="100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Commit to being here</a:t>
            </a:r>
            <a:endParaRPr sz="1400" b="0" i="0" u="none" strike="noStrike" cap="none">
              <a:solidFill>
                <a:srgbClr val="000000"/>
              </a:solidFill>
              <a:latin typeface="Arial"/>
              <a:ea typeface="Arial"/>
              <a:cs typeface="Arial"/>
              <a:sym typeface="Arial"/>
            </a:endParaRPr>
          </a:p>
        </p:txBody>
      </p:sp>
      <p:sp>
        <p:nvSpPr>
          <p:cNvPr id="321" name="Google Shape;321;g2de9eaaaeb5_1_121"/>
          <p:cNvSpPr txBox="1"/>
          <p:nvPr/>
        </p:nvSpPr>
        <p:spPr>
          <a:xfrm>
            <a:off x="228600" y="4696372"/>
            <a:ext cx="3264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Presence</a:t>
            </a:r>
            <a:endParaRPr sz="1400" b="0" i="0" u="none" strike="noStrike" cap="none">
              <a:solidFill>
                <a:srgbClr val="000000"/>
              </a:solidFill>
              <a:latin typeface="Arial"/>
              <a:ea typeface="Arial"/>
              <a:cs typeface="Arial"/>
              <a:sym typeface="Arial"/>
            </a:endParaRPr>
          </a:p>
        </p:txBody>
      </p:sp>
      <p:cxnSp>
        <p:nvCxnSpPr>
          <p:cNvPr id="322" name="Google Shape;322;g2de9eaaaeb5_1_121" title="Line"/>
          <p:cNvCxnSpPr/>
          <p:nvPr/>
        </p:nvCxnSpPr>
        <p:spPr>
          <a:xfrm>
            <a:off x="491412" y="4486855"/>
            <a:ext cx="8321100" cy="0"/>
          </a:xfrm>
          <a:prstGeom prst="straightConnector1">
            <a:avLst/>
          </a:prstGeom>
          <a:noFill/>
          <a:ln w="28575" cap="flat" cmpd="sng">
            <a:solidFill>
              <a:schemeClr val="dk1"/>
            </a:solidFill>
            <a:prstDash val="solid"/>
            <a:round/>
            <a:headEnd type="none" w="sm" len="sm"/>
            <a:tailEnd type="none" w="sm" len="sm"/>
          </a:ln>
        </p:spPr>
      </p:cxnSp>
      <p:sp>
        <p:nvSpPr>
          <p:cNvPr id="323" name="Google Shape;323;g2de9eaaaeb5_1_121"/>
          <p:cNvSpPr txBox="1"/>
          <p:nvPr/>
        </p:nvSpPr>
        <p:spPr>
          <a:xfrm>
            <a:off x="3493008" y="3324645"/>
            <a:ext cx="5422500" cy="861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Be open to new thoughts and ideas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Embrace learning opportunities</a:t>
            </a:r>
            <a:endParaRPr sz="1400" b="0" i="0" u="none" strike="noStrike" cap="none">
              <a:solidFill>
                <a:srgbClr val="000000"/>
              </a:solidFill>
              <a:latin typeface="Arial"/>
              <a:ea typeface="Arial"/>
              <a:cs typeface="Arial"/>
              <a:sym typeface="Arial"/>
            </a:endParaRPr>
          </a:p>
        </p:txBody>
      </p:sp>
      <p:sp>
        <p:nvSpPr>
          <p:cNvPr id="324" name="Google Shape;324;g2de9eaaaeb5_1_121"/>
          <p:cNvSpPr txBox="1"/>
          <p:nvPr/>
        </p:nvSpPr>
        <p:spPr>
          <a:xfrm>
            <a:off x="228600" y="3324645"/>
            <a:ext cx="3264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Growth Mindset</a:t>
            </a:r>
            <a:endParaRPr sz="1400" b="0" i="0" u="none" strike="noStrike" cap="none">
              <a:solidFill>
                <a:srgbClr val="000000"/>
              </a:solidFill>
              <a:latin typeface="Arial"/>
              <a:ea typeface="Arial"/>
              <a:cs typeface="Arial"/>
              <a:sym typeface="Arial"/>
            </a:endParaRPr>
          </a:p>
        </p:txBody>
      </p:sp>
      <p:cxnSp>
        <p:nvCxnSpPr>
          <p:cNvPr id="325" name="Google Shape;325;g2de9eaaaeb5_1_121" title="Line"/>
          <p:cNvCxnSpPr/>
          <p:nvPr/>
        </p:nvCxnSpPr>
        <p:spPr>
          <a:xfrm>
            <a:off x="491412" y="3164023"/>
            <a:ext cx="8321100" cy="0"/>
          </a:xfrm>
          <a:prstGeom prst="straightConnector1">
            <a:avLst/>
          </a:prstGeom>
          <a:noFill/>
          <a:ln w="28575" cap="flat" cmpd="sng">
            <a:solidFill>
              <a:schemeClr val="dk1"/>
            </a:solidFill>
            <a:prstDash val="solid"/>
            <a:round/>
            <a:headEnd type="none" w="sm" len="sm"/>
            <a:tailEnd type="none" w="sm" len="sm"/>
          </a:ln>
        </p:spPr>
      </p:cxnSp>
      <p:sp>
        <p:nvSpPr>
          <p:cNvPr id="326" name="Google Shape;326;g2de9eaaaeb5_1_121"/>
          <p:cNvSpPr txBox="1"/>
          <p:nvPr/>
        </p:nvSpPr>
        <p:spPr>
          <a:xfrm>
            <a:off x="3493008" y="1748956"/>
            <a:ext cx="5422500" cy="1236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Extend patience, grace, and kindness</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1000"/>
              </a:spcBef>
              <a:spcAft>
                <a:spcPts val="100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Focus on solutions to make things easier</a:t>
            </a:r>
            <a:endParaRPr sz="1400" b="0" i="0" u="none" strike="noStrike" cap="none">
              <a:solidFill>
                <a:srgbClr val="000000"/>
              </a:solidFill>
              <a:latin typeface="Arial"/>
              <a:ea typeface="Arial"/>
              <a:cs typeface="Arial"/>
              <a:sym typeface="Arial"/>
            </a:endParaRPr>
          </a:p>
        </p:txBody>
      </p:sp>
      <p:sp>
        <p:nvSpPr>
          <p:cNvPr id="327" name="Google Shape;327;g2de9eaaaeb5_1_121"/>
          <p:cNvSpPr txBox="1"/>
          <p:nvPr/>
        </p:nvSpPr>
        <p:spPr>
          <a:xfrm>
            <a:off x="228600" y="1748956"/>
            <a:ext cx="3264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Self-Compassion</a:t>
            </a:r>
            <a:endParaRPr sz="1400" b="0" i="0" u="none" strike="noStrike" cap="none">
              <a:solidFill>
                <a:srgbClr val="000000"/>
              </a:solidFill>
              <a:latin typeface="Arial"/>
              <a:ea typeface="Arial"/>
              <a:cs typeface="Arial"/>
              <a:sym typeface="Arial"/>
            </a:endParaRPr>
          </a:p>
        </p:txBody>
      </p:sp>
      <p:sp>
        <p:nvSpPr>
          <p:cNvPr id="328" name="Google Shape;328;g2de9eaaaeb5_1_12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Community Agreements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g2e44197adb4_0_18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“ISF applies the core features of MTSS to deliberately integrate mental health, community, school, and family partners through a single system of support.”</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a:p>
            <a:pPr marL="457200" lvl="0" indent="0" algn="l" rtl="0">
              <a:lnSpc>
                <a:spcPct val="90000"/>
              </a:lnSpc>
              <a:spcBef>
                <a:spcPts val="1000"/>
              </a:spcBef>
              <a:spcAft>
                <a:spcPts val="0"/>
              </a:spcAft>
              <a:buSzPts val="1800"/>
              <a:buNone/>
            </a:pPr>
            <a:r>
              <a:rPr lang="en-US" sz="1400">
                <a:solidFill>
                  <a:srgbClr val="333333"/>
                </a:solidFill>
                <a:highlight>
                  <a:srgbClr val="FFFFFF"/>
                </a:highlight>
                <a:latin typeface="Open Sans"/>
                <a:ea typeface="Open Sans"/>
                <a:cs typeface="Open Sans"/>
                <a:sym typeface="Open Sans"/>
              </a:rPr>
              <a:t>Barrett, S., Eber, L., Perales, K., &amp; Pohlman, K., (2019) ISF Fact Sheet Series, retrieved from Pacific Southwest (HHS Region 9) Mental Health Training and Technology Center Funded by Substance Abuse and Mental Health Services Administration</a:t>
            </a:r>
            <a:endParaRPr sz="1400"/>
          </a:p>
        </p:txBody>
      </p:sp>
      <p:sp>
        <p:nvSpPr>
          <p:cNvPr id="858" name="Google Shape;858;g2e44197adb4_0_18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It is a Verb, Not a Noun</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g2e44197adb4_0_197"/>
          <p:cNvSpPr txBox="1">
            <a:spLocks noGrp="1"/>
          </p:cNvSpPr>
          <p:nvPr>
            <p:ph type="body" idx="1"/>
          </p:nvPr>
        </p:nvSpPr>
        <p:spPr>
          <a:xfrm>
            <a:off x="457200" y="1600200"/>
            <a:ext cx="8229600" cy="4848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SzPct val="129556"/>
              <a:buNone/>
            </a:pPr>
            <a:endParaRPr sz="1502"/>
          </a:p>
          <a:p>
            <a:pPr marL="457200" lvl="0" indent="-393065" algn="l" rtl="0">
              <a:lnSpc>
                <a:spcPct val="115000"/>
              </a:lnSpc>
              <a:spcBef>
                <a:spcPts val="1000"/>
              </a:spcBef>
              <a:spcAft>
                <a:spcPts val="0"/>
              </a:spcAft>
              <a:buSzPct val="100000"/>
              <a:buChar char="•"/>
            </a:pPr>
            <a:r>
              <a:rPr lang="en-US"/>
              <a:t>Integrated team-based decision making</a:t>
            </a:r>
            <a:endParaRPr/>
          </a:p>
          <a:p>
            <a:pPr marL="457200" lvl="0" indent="-393065" algn="l" rtl="0">
              <a:lnSpc>
                <a:spcPct val="115000"/>
              </a:lnSpc>
              <a:spcBef>
                <a:spcPts val="1000"/>
              </a:spcBef>
              <a:spcAft>
                <a:spcPts val="0"/>
              </a:spcAft>
              <a:buSzPct val="100000"/>
              <a:buChar char="•"/>
            </a:pPr>
            <a:r>
              <a:rPr lang="en-US"/>
              <a:t>Use of school and community data</a:t>
            </a:r>
            <a:endParaRPr/>
          </a:p>
          <a:p>
            <a:pPr marL="457200" lvl="0" indent="-393065" algn="l" rtl="0">
              <a:lnSpc>
                <a:spcPct val="115000"/>
              </a:lnSpc>
              <a:spcBef>
                <a:spcPts val="1000"/>
              </a:spcBef>
              <a:spcAft>
                <a:spcPts val="0"/>
              </a:spcAft>
              <a:buSzPct val="100000"/>
              <a:buChar char="•"/>
            </a:pPr>
            <a:r>
              <a:rPr lang="en-US"/>
              <a:t>Formal process for selecting EBPs connected across tiers</a:t>
            </a:r>
            <a:endParaRPr/>
          </a:p>
          <a:p>
            <a:pPr marL="457200" lvl="0" indent="-393065" algn="l" rtl="0">
              <a:lnSpc>
                <a:spcPct val="115000"/>
              </a:lnSpc>
              <a:spcBef>
                <a:spcPts val="1000"/>
              </a:spcBef>
              <a:spcAft>
                <a:spcPts val="0"/>
              </a:spcAft>
              <a:buSzPct val="100000"/>
              <a:buChar char="•"/>
            </a:pPr>
            <a:r>
              <a:rPr lang="en-US"/>
              <a:t>Early access through comprehensive screening</a:t>
            </a:r>
            <a:endParaRPr/>
          </a:p>
          <a:p>
            <a:pPr marL="457200" lvl="0" indent="-393065" algn="l" rtl="0">
              <a:lnSpc>
                <a:spcPct val="115000"/>
              </a:lnSpc>
              <a:spcBef>
                <a:spcPts val="1000"/>
              </a:spcBef>
              <a:spcAft>
                <a:spcPts val="0"/>
              </a:spcAft>
              <a:buSzPct val="100000"/>
              <a:buChar char="•"/>
            </a:pPr>
            <a:r>
              <a:rPr lang="en-US"/>
              <a:t>Rigorous progress monitoring for fidelity and impact</a:t>
            </a:r>
            <a:endParaRPr/>
          </a:p>
          <a:p>
            <a:pPr marL="457200" lvl="0" indent="-393065" algn="l" rtl="0">
              <a:lnSpc>
                <a:spcPct val="115000"/>
              </a:lnSpc>
              <a:spcBef>
                <a:spcPts val="1000"/>
              </a:spcBef>
              <a:spcAft>
                <a:spcPts val="0"/>
              </a:spcAft>
              <a:buSzPct val="100000"/>
              <a:buChar char="•"/>
            </a:pPr>
            <a:r>
              <a:rPr lang="en-US"/>
              <a:t>Ongoing professional learning and coaching for school and community professionals</a:t>
            </a:r>
            <a:endParaRPr/>
          </a:p>
          <a:p>
            <a:pPr marL="0" lvl="0" indent="0" algn="l" rtl="0">
              <a:lnSpc>
                <a:spcPct val="90000"/>
              </a:lnSpc>
              <a:spcBef>
                <a:spcPts val="1000"/>
              </a:spcBef>
              <a:spcAft>
                <a:spcPts val="0"/>
              </a:spcAft>
              <a:buSzPct val="69498"/>
              <a:buNone/>
            </a:pPr>
            <a:endParaRPr/>
          </a:p>
          <a:p>
            <a:pPr marL="457200" lvl="0" indent="0" algn="l" rtl="0">
              <a:lnSpc>
                <a:spcPct val="90000"/>
              </a:lnSpc>
              <a:spcBef>
                <a:spcPts val="1000"/>
              </a:spcBef>
              <a:spcAft>
                <a:spcPts val="0"/>
              </a:spcAft>
              <a:buSzPct val="138996"/>
              <a:buNone/>
            </a:pPr>
            <a:r>
              <a:rPr lang="en-US" sz="1400">
                <a:solidFill>
                  <a:srgbClr val="333333"/>
                </a:solidFill>
                <a:highlight>
                  <a:srgbClr val="FFFFFF"/>
                </a:highlight>
                <a:latin typeface="Open Sans"/>
                <a:ea typeface="Open Sans"/>
                <a:cs typeface="Open Sans"/>
                <a:sym typeface="Open Sans"/>
              </a:rPr>
              <a:t>Barrett, S., Eber, L., Perales, K., &amp; Pohlman, K., (2019) ISF Fact Sheet Series, retrieved from Pacific Southwest (HHS Region 9) Mental Health Training and Technology Center Funded by Substance Abuse and Mental Health Services Administration</a:t>
            </a:r>
            <a:endParaRPr sz="1400"/>
          </a:p>
        </p:txBody>
      </p:sp>
      <p:sp>
        <p:nvSpPr>
          <p:cNvPr id="865" name="Google Shape;865;g2e44197adb4_0_19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MTSS framework to guide an Integrated Approach</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870" name="Google Shape;870;g2e0e584f623_0_108"/>
          <p:cNvPicPr preferRelativeResize="0"/>
          <p:nvPr/>
        </p:nvPicPr>
        <p:blipFill rotWithShape="1">
          <a:blip r:embed="rId3">
            <a:alphaModFix/>
          </a:blip>
          <a:srcRect/>
          <a:stretch/>
        </p:blipFill>
        <p:spPr>
          <a:xfrm>
            <a:off x="152400" y="1630225"/>
            <a:ext cx="8839200" cy="5103799"/>
          </a:xfrm>
          <a:prstGeom prst="rect">
            <a:avLst/>
          </a:prstGeom>
          <a:noFill/>
          <a:ln>
            <a:noFill/>
          </a:ln>
        </p:spPr>
      </p:pic>
      <p:sp>
        <p:nvSpPr>
          <p:cNvPr id="871" name="Google Shape;871;g2e0e584f623_0_10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Bonus Content</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2de9eaaaeb5_1_53"/>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lnSpcReduction="20000"/>
          </a:bodyPr>
          <a:lstStyle/>
          <a:p>
            <a:pPr marL="457200" lvl="0" indent="0" algn="l" rtl="0">
              <a:lnSpc>
                <a:spcPct val="90000"/>
              </a:lnSpc>
              <a:spcBef>
                <a:spcPts val="0"/>
              </a:spcBef>
              <a:spcAft>
                <a:spcPts val="0"/>
              </a:spcAft>
              <a:buSzPts val="3200"/>
              <a:buNone/>
            </a:pPr>
            <a:r>
              <a:rPr lang="en-US" b="1" u="sng"/>
              <a:t>Choice of Breakouts</a:t>
            </a:r>
            <a:endParaRPr b="1" u="sng"/>
          </a:p>
          <a:p>
            <a:pPr marL="457200" lvl="0" indent="0" algn="l" rtl="0">
              <a:lnSpc>
                <a:spcPct val="90000"/>
              </a:lnSpc>
              <a:spcBef>
                <a:spcPts val="0"/>
              </a:spcBef>
              <a:spcAft>
                <a:spcPts val="0"/>
              </a:spcAft>
              <a:buSzPts val="3200"/>
              <a:buNone/>
            </a:pPr>
            <a:endParaRPr/>
          </a:p>
          <a:p>
            <a:pPr marL="45720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How to Maximize/Share the Load Across a Variety of Roles</a:t>
            </a:r>
            <a:endParaRPr/>
          </a:p>
          <a:p>
            <a:pPr marL="45720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Family and Community Partnerships</a:t>
            </a:r>
            <a:endParaRPr/>
          </a:p>
          <a:p>
            <a:pPr marL="45720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Strengthening Systems through Monitoring and Evaluation </a:t>
            </a:r>
            <a:endParaRPr/>
          </a:p>
          <a:p>
            <a:pPr marL="457200" lvl="0" indent="0" algn="l" rtl="0">
              <a:lnSpc>
                <a:spcPct val="90000"/>
              </a:lnSpc>
              <a:spcBef>
                <a:spcPts val="0"/>
              </a:spcBef>
              <a:spcAft>
                <a:spcPts val="0"/>
              </a:spcAft>
              <a:buSzPts val="3200"/>
              <a:buNone/>
            </a:pPr>
            <a:endParaRPr/>
          </a:p>
          <a:p>
            <a:pPr marL="457200" lvl="0" indent="-431800" algn="l" rtl="0">
              <a:lnSpc>
                <a:spcPct val="90000"/>
              </a:lnSpc>
              <a:spcBef>
                <a:spcPts val="0"/>
              </a:spcBef>
              <a:spcAft>
                <a:spcPts val="0"/>
              </a:spcAft>
              <a:buSzPts val="3200"/>
              <a:buChar char="•"/>
            </a:pPr>
            <a:r>
              <a:rPr lang="en-US"/>
              <a:t>4: Wellness Space: Take a break and reset </a:t>
            </a:r>
            <a:endParaRPr/>
          </a:p>
        </p:txBody>
      </p:sp>
      <p:sp>
        <p:nvSpPr>
          <p:cNvPr id="877" name="Google Shape;877;g2de9eaaaeb5_1_53"/>
          <p:cNvSpPr txBox="1">
            <a:spLocks noGrp="1"/>
          </p:cNvSpPr>
          <p:nvPr>
            <p:ph type="body" idx="2"/>
          </p:nvPr>
        </p:nvSpPr>
        <p:spPr>
          <a:xfrm>
            <a:off x="457200" y="1435101"/>
            <a:ext cx="3008400" cy="4512900"/>
          </a:xfrm>
          <a:prstGeom prst="rect">
            <a:avLst/>
          </a:prstGeom>
          <a:solidFill>
            <a:srgbClr val="003369">
              <a:alpha val="74509"/>
            </a:srgbClr>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a:t>In a moment you will be prompted to choose a breakout session. Please choose between the following sessions to the right.</a:t>
            </a:r>
            <a:endParaRPr/>
          </a:p>
        </p:txBody>
      </p:sp>
      <p:sp>
        <p:nvSpPr>
          <p:cNvPr id="878" name="Google Shape;878;g2de9eaaaeb5_1_53">
            <a:extLst>
              <a:ext uri="{C183D7F6-B498-43B3-948B-1728B52AA6E4}">
                <adec:decorative xmlns:adec="http://schemas.microsoft.com/office/drawing/2017/decorative" val="1"/>
              </a:ext>
            </a:extLst>
          </p:cNvPr>
          <p:cNvSpPr/>
          <p:nvPr/>
        </p:nvSpPr>
        <p:spPr>
          <a:xfrm>
            <a:off x="1126050" y="3676600"/>
            <a:ext cx="1444800" cy="508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2e44197adb4_0_257"/>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800"/>
              <a:buNone/>
            </a:pPr>
            <a:r>
              <a:rPr lang="en-US"/>
              <a:t>Questions?</a:t>
            </a:r>
            <a:endParaRPr/>
          </a:p>
        </p:txBody>
      </p:sp>
      <p:sp>
        <p:nvSpPr>
          <p:cNvPr id="885" name="Google Shape;885;g2e44197adb4_0_257"/>
          <p:cNvSpPr txBox="1">
            <a:spLocks noGrp="1"/>
          </p:cNvSpPr>
          <p:nvPr>
            <p:ph type="body" idx="1"/>
          </p:nvPr>
        </p:nvSpPr>
        <p:spPr>
          <a:xfrm>
            <a:off x="457200" y="1984550"/>
            <a:ext cx="4038600" cy="3372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a:t>If you have questions related to your breakouts or the main session, please fill out this quick survey and we will be in touch! </a:t>
            </a:r>
            <a:endParaRPr/>
          </a:p>
        </p:txBody>
      </p:sp>
      <p:pic>
        <p:nvPicPr>
          <p:cNvPr id="886" name="Google Shape;886;g2e44197adb4_0_257"/>
          <p:cNvPicPr preferRelativeResize="0"/>
          <p:nvPr/>
        </p:nvPicPr>
        <p:blipFill rotWithShape="1">
          <a:blip r:embed="rId3">
            <a:alphaModFix/>
          </a:blip>
          <a:srcRect/>
          <a:stretch/>
        </p:blipFill>
        <p:spPr>
          <a:xfrm>
            <a:off x="5578600" y="2539825"/>
            <a:ext cx="3108200" cy="2968500"/>
          </a:xfrm>
          <a:prstGeom prst="rect">
            <a:avLst/>
          </a:prstGeom>
          <a:noFill/>
          <a:ln>
            <a:noFill/>
          </a:ln>
        </p:spPr>
      </p:pic>
      <p:sp>
        <p:nvSpPr>
          <p:cNvPr id="887" name="Google Shape;887;g2e44197adb4_0_257">
            <a:extLst>
              <a:ext uri="{C183D7F6-B498-43B3-948B-1728B52AA6E4}">
                <adec:decorative xmlns:adec="http://schemas.microsoft.com/office/drawing/2017/decorative" val="1"/>
              </a:ext>
            </a:extLst>
          </p:cNvPr>
          <p:cNvSpPr/>
          <p:nvPr/>
        </p:nvSpPr>
        <p:spPr>
          <a:xfrm>
            <a:off x="2743200" y="4167050"/>
            <a:ext cx="2657100" cy="9870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2de9eaaaeb5_1_8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Processing, Discussion, Action Planning</a:t>
            </a:r>
            <a:endParaRPr/>
          </a:p>
        </p:txBody>
      </p:sp>
      <p:sp>
        <p:nvSpPr>
          <p:cNvPr id="894" name="Google Shape;894;g2de9eaaaeb5_1_8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Char char="•"/>
            </a:pPr>
            <a:r>
              <a:rPr lang="en-US" sz="3000"/>
              <a:t>What did you hear that is meaningful to your context?</a:t>
            </a:r>
            <a:endParaRPr sz="3000"/>
          </a:p>
          <a:p>
            <a:pPr marL="457200" lvl="0" indent="-355600" algn="l" rtl="0">
              <a:lnSpc>
                <a:spcPct val="115000"/>
              </a:lnSpc>
              <a:spcBef>
                <a:spcPts val="1000"/>
              </a:spcBef>
              <a:spcAft>
                <a:spcPts val="0"/>
              </a:spcAft>
              <a:buSzPts val="2000"/>
              <a:buChar char="•"/>
            </a:pPr>
            <a:r>
              <a:rPr lang="en-US" sz="3000"/>
              <a:t>What next steps will you take to implement in your divisions/schools/classrooms?</a:t>
            </a:r>
            <a:endParaRPr sz="3000"/>
          </a:p>
          <a:p>
            <a:pPr marL="457200" lvl="0" indent="-355600" algn="l" rtl="0">
              <a:lnSpc>
                <a:spcPct val="115000"/>
              </a:lnSpc>
              <a:spcBef>
                <a:spcPts val="1000"/>
              </a:spcBef>
              <a:spcAft>
                <a:spcPts val="0"/>
              </a:spcAft>
              <a:buSzPts val="2000"/>
              <a:buChar char="•"/>
            </a:pPr>
            <a:r>
              <a:rPr lang="en-US" sz="3000"/>
              <a:t>How will you share/involve all partners?</a:t>
            </a:r>
            <a:endParaRPr sz="3000"/>
          </a:p>
          <a:p>
            <a:pPr marL="914400" lvl="1" indent="-355600" algn="l" rtl="0">
              <a:lnSpc>
                <a:spcPct val="115000"/>
              </a:lnSpc>
              <a:spcBef>
                <a:spcPts val="1000"/>
              </a:spcBef>
              <a:spcAft>
                <a:spcPts val="0"/>
              </a:spcAft>
              <a:buSzPts val="2000"/>
              <a:buChar char="•"/>
            </a:pPr>
            <a:r>
              <a:rPr lang="en-US" sz="2600"/>
              <a:t>Students</a:t>
            </a:r>
            <a:endParaRPr sz="2600"/>
          </a:p>
          <a:p>
            <a:pPr marL="914400" lvl="1" indent="-355600" algn="l" rtl="0">
              <a:lnSpc>
                <a:spcPct val="115000"/>
              </a:lnSpc>
              <a:spcBef>
                <a:spcPts val="1000"/>
              </a:spcBef>
              <a:spcAft>
                <a:spcPts val="0"/>
              </a:spcAft>
              <a:buSzPts val="2000"/>
              <a:buChar char="•"/>
            </a:pPr>
            <a:r>
              <a:rPr lang="en-US" sz="2600"/>
              <a:t>Families</a:t>
            </a:r>
            <a:endParaRPr sz="2600"/>
          </a:p>
          <a:p>
            <a:pPr marL="914400" lvl="1" indent="-355600" algn="l" rtl="0">
              <a:lnSpc>
                <a:spcPct val="115000"/>
              </a:lnSpc>
              <a:spcBef>
                <a:spcPts val="1000"/>
              </a:spcBef>
              <a:spcAft>
                <a:spcPts val="1000"/>
              </a:spcAft>
              <a:buSzPts val="2000"/>
              <a:buChar char="•"/>
            </a:pPr>
            <a:r>
              <a:rPr lang="en-US" sz="2600"/>
              <a:t>Community Partners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899"/>
        <p:cNvGrpSpPr/>
        <p:nvPr/>
      </p:nvGrpSpPr>
      <p:grpSpPr>
        <a:xfrm>
          <a:off x="0" y="0"/>
          <a:ext cx="0" cy="0"/>
          <a:chOff x="0" y="0"/>
          <a:chExt cx="0" cy="0"/>
        </a:xfrm>
      </p:grpSpPr>
      <p:sp>
        <p:nvSpPr>
          <p:cNvPr id="900" name="Google Shape;900;g2de9eaaaeb5_1_96"/>
          <p:cNvSpPr txBox="1">
            <a:spLocks noGrp="1"/>
          </p:cNvSpPr>
          <p:nvPr>
            <p:ph type="body" idx="1"/>
          </p:nvPr>
        </p:nvSpPr>
        <p:spPr>
          <a:xfrm>
            <a:off x="457200" y="2066675"/>
            <a:ext cx="4283400" cy="4105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en-US"/>
              <a:t>Please complete our evaluation using the QR code here or at the link in the chat.</a:t>
            </a:r>
            <a:endParaRPr/>
          </a:p>
        </p:txBody>
      </p:sp>
      <p:sp>
        <p:nvSpPr>
          <p:cNvPr id="901" name="Google Shape;901;g2de9eaaaeb5_1_9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We Would Love Your Feedback!</a:t>
            </a:r>
            <a:endParaRPr/>
          </a:p>
        </p:txBody>
      </p:sp>
      <p:sp>
        <p:nvSpPr>
          <p:cNvPr id="902" name="Google Shape;902;g2de9eaaaeb5_1_96">
            <a:extLst>
              <a:ext uri="{C183D7F6-B498-43B3-948B-1728B52AA6E4}">
                <adec:decorative xmlns:adec="http://schemas.microsoft.com/office/drawing/2017/decorative" val="1"/>
              </a:ext>
            </a:extLst>
          </p:cNvPr>
          <p:cNvSpPr/>
          <p:nvPr/>
        </p:nvSpPr>
        <p:spPr>
          <a:xfrm>
            <a:off x="1805175" y="3585050"/>
            <a:ext cx="3543000" cy="1012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g2e44197adb4_0_24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en-US" b="1"/>
              <a:t>Thank you for joining us today!</a:t>
            </a:r>
            <a:endParaRPr b="1"/>
          </a:p>
          <a:p>
            <a:pPr marL="0" lvl="0" indent="0" algn="l" rtl="0">
              <a:lnSpc>
                <a:spcPct val="90000"/>
              </a:lnSpc>
              <a:spcBef>
                <a:spcPts val="1000"/>
              </a:spcBef>
              <a:spcAft>
                <a:spcPts val="0"/>
              </a:spcAft>
              <a:buSzPts val="1800"/>
              <a:buNone/>
            </a:pPr>
            <a:r>
              <a:rPr lang="en-US"/>
              <a:t>Take this opportunity to create a culture of wellness in our broad educational community by sending a message of gratitude!</a:t>
            </a:r>
            <a:endParaRPr/>
          </a:p>
          <a:p>
            <a:pPr marL="457200" lvl="0" indent="-342900" algn="l" rtl="0">
              <a:lnSpc>
                <a:spcPct val="90000"/>
              </a:lnSpc>
              <a:spcBef>
                <a:spcPts val="1000"/>
              </a:spcBef>
              <a:spcAft>
                <a:spcPts val="0"/>
              </a:spcAft>
              <a:buSzPts val="1800"/>
              <a:buChar char="•"/>
            </a:pPr>
            <a:r>
              <a:rPr lang="en-US"/>
              <a:t>Text</a:t>
            </a:r>
            <a:endParaRPr/>
          </a:p>
          <a:p>
            <a:pPr marL="457200" lvl="0" indent="-342900" algn="l" rtl="0">
              <a:lnSpc>
                <a:spcPct val="90000"/>
              </a:lnSpc>
              <a:spcBef>
                <a:spcPts val="0"/>
              </a:spcBef>
              <a:spcAft>
                <a:spcPts val="0"/>
              </a:spcAft>
              <a:buSzPts val="1800"/>
              <a:buChar char="•"/>
            </a:pPr>
            <a:r>
              <a:rPr lang="en-US"/>
              <a:t>Email</a:t>
            </a:r>
            <a:endParaRPr/>
          </a:p>
          <a:p>
            <a:pPr marL="457200" lvl="0" indent="-342900" algn="l" rtl="0">
              <a:lnSpc>
                <a:spcPct val="90000"/>
              </a:lnSpc>
              <a:spcBef>
                <a:spcPts val="0"/>
              </a:spcBef>
              <a:spcAft>
                <a:spcPts val="0"/>
              </a:spcAft>
              <a:buSzPts val="1800"/>
              <a:buChar char="•"/>
            </a:pPr>
            <a:r>
              <a:rPr lang="en-US"/>
              <a:t>Direct Message</a:t>
            </a:r>
            <a:endParaRPr/>
          </a:p>
        </p:txBody>
      </p:sp>
      <p:sp>
        <p:nvSpPr>
          <p:cNvPr id="909" name="Google Shape;909;g2e44197adb4_0_2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A Moment of Gratitude</a:t>
            </a:r>
            <a:endParaRPr/>
          </a:p>
        </p:txBody>
      </p:sp>
      <p:pic>
        <p:nvPicPr>
          <p:cNvPr id="910" name="Google Shape;910;g2e44197adb4_0_24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314325" y="3429001"/>
            <a:ext cx="3197025" cy="21308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2e3428d9ef5_0_319"/>
          <p:cNvSpPr txBox="1">
            <a:spLocks noGrp="1"/>
          </p:cNvSpPr>
          <p:nvPr>
            <p:ph type="body" idx="1"/>
          </p:nvPr>
        </p:nvSpPr>
        <p:spPr>
          <a:xfrm>
            <a:off x="457200" y="2134200"/>
            <a:ext cx="8229600" cy="40380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Take a minute to reflect on what you might need from yourself or from us to help you honor the community agreements.</a:t>
            </a:r>
            <a:endParaRPr/>
          </a:p>
          <a:p>
            <a:pPr marL="457200" lvl="0" indent="0" algn="l" rtl="0">
              <a:lnSpc>
                <a:spcPct val="90000"/>
              </a:lnSpc>
              <a:spcBef>
                <a:spcPts val="1000"/>
              </a:spcBef>
              <a:spcAft>
                <a:spcPts val="0"/>
              </a:spcAft>
              <a:buSzPts val="1800"/>
              <a:buNone/>
            </a:pPr>
            <a:endParaRPr/>
          </a:p>
          <a:p>
            <a:pPr marL="457200" lvl="0" indent="-342900" algn="l" rtl="0">
              <a:lnSpc>
                <a:spcPct val="90000"/>
              </a:lnSpc>
              <a:spcBef>
                <a:spcPts val="1000"/>
              </a:spcBef>
              <a:spcAft>
                <a:spcPts val="0"/>
              </a:spcAft>
              <a:buSzPts val="1800"/>
              <a:buChar char="•"/>
            </a:pPr>
            <a:r>
              <a:rPr lang="en-US"/>
              <a:t>Please share in the chat box so that we can build a community to foster collective care. </a:t>
            </a:r>
            <a:endParaRPr/>
          </a:p>
        </p:txBody>
      </p:sp>
      <p:sp>
        <p:nvSpPr>
          <p:cNvPr id="335" name="Google Shape;335;g2e3428d9ef5_0_31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Let’s Chat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de9eaaaeb5_1_56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Our Team </a:t>
            </a:r>
            <a:endParaRPr/>
          </a:p>
        </p:txBody>
      </p:sp>
      <p:pic>
        <p:nvPicPr>
          <p:cNvPr id="342" name="Google Shape;342;g2de9eaaaeb5_1_563"/>
          <p:cNvPicPr preferRelativeResize="0"/>
          <p:nvPr/>
        </p:nvPicPr>
        <p:blipFill rotWithShape="1">
          <a:blip r:embed="rId3">
            <a:alphaModFix/>
          </a:blip>
          <a:srcRect/>
          <a:stretch/>
        </p:blipFill>
        <p:spPr>
          <a:xfrm>
            <a:off x="318925" y="4188825"/>
            <a:ext cx="4253075" cy="2669176"/>
          </a:xfrm>
          <a:prstGeom prst="rect">
            <a:avLst/>
          </a:prstGeom>
          <a:noFill/>
          <a:ln>
            <a:noFill/>
          </a:ln>
        </p:spPr>
      </p:pic>
      <p:pic>
        <p:nvPicPr>
          <p:cNvPr id="343" name="Google Shape;343;g2de9eaaaeb5_1_563"/>
          <p:cNvPicPr preferRelativeResize="0"/>
          <p:nvPr/>
        </p:nvPicPr>
        <p:blipFill rotWithShape="1">
          <a:blip r:embed="rId4">
            <a:alphaModFix/>
          </a:blip>
          <a:srcRect/>
          <a:stretch/>
        </p:blipFill>
        <p:spPr>
          <a:xfrm>
            <a:off x="457200" y="1218325"/>
            <a:ext cx="2385875" cy="3219874"/>
          </a:xfrm>
          <a:prstGeom prst="rect">
            <a:avLst/>
          </a:prstGeom>
          <a:noFill/>
          <a:ln>
            <a:noFill/>
          </a:ln>
        </p:spPr>
      </p:pic>
      <p:pic>
        <p:nvPicPr>
          <p:cNvPr id="344" name="Google Shape;344;g2de9eaaaeb5_1_563"/>
          <p:cNvPicPr preferRelativeResize="0"/>
          <p:nvPr/>
        </p:nvPicPr>
        <p:blipFill rotWithShape="1">
          <a:blip r:embed="rId5">
            <a:alphaModFix/>
          </a:blip>
          <a:srcRect/>
          <a:stretch/>
        </p:blipFill>
        <p:spPr>
          <a:xfrm>
            <a:off x="3677763" y="1118325"/>
            <a:ext cx="2618832" cy="3219875"/>
          </a:xfrm>
          <a:prstGeom prst="rect">
            <a:avLst/>
          </a:prstGeom>
          <a:noFill/>
          <a:ln>
            <a:noFill/>
          </a:ln>
        </p:spPr>
      </p:pic>
      <p:pic>
        <p:nvPicPr>
          <p:cNvPr id="345" name="Google Shape;345;g2de9eaaaeb5_1_563"/>
          <p:cNvPicPr preferRelativeResize="0"/>
          <p:nvPr/>
        </p:nvPicPr>
        <p:blipFill rotWithShape="1">
          <a:blip r:embed="rId6">
            <a:alphaModFix/>
          </a:blip>
          <a:srcRect/>
          <a:stretch/>
        </p:blipFill>
        <p:spPr>
          <a:xfrm>
            <a:off x="6525173" y="2738000"/>
            <a:ext cx="2618824" cy="3243215"/>
          </a:xfrm>
          <a:prstGeom prst="rect">
            <a:avLst/>
          </a:prstGeom>
          <a:noFill/>
          <a:ln>
            <a:noFill/>
          </a:ln>
        </p:spPr>
      </p:pic>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3485</Words>
  <Application>Microsoft Office PowerPoint</Application>
  <PresentationFormat>On-screen Show (4:3)</PresentationFormat>
  <Paragraphs>463</Paragraphs>
  <Slides>77</Slides>
  <Notes>77</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77</vt:i4>
      </vt:variant>
    </vt:vector>
  </HeadingPairs>
  <TitlesOfParts>
    <vt:vector size="86" baseType="lpstr">
      <vt:lpstr>Calibri</vt:lpstr>
      <vt:lpstr>Arial</vt:lpstr>
      <vt:lpstr>Open Sans</vt:lpstr>
      <vt:lpstr>Verdana</vt:lpstr>
      <vt:lpstr>Georgia</vt:lpstr>
      <vt:lpstr>Quattrocento Sans</vt:lpstr>
      <vt:lpstr>Presentation Titles</vt:lpstr>
      <vt:lpstr>Content Slides</vt:lpstr>
      <vt:lpstr>Content Slides</vt:lpstr>
      <vt:lpstr>Promoting Tier 1 Mental Wellness Systems in Schools</vt:lpstr>
      <vt:lpstr>Closed Captioning</vt:lpstr>
      <vt:lpstr>If You Need Assistance</vt:lpstr>
      <vt:lpstr>An Acknowledgement</vt:lpstr>
      <vt:lpstr>Our Commitment to You</vt:lpstr>
      <vt:lpstr>Who is Here?</vt:lpstr>
      <vt:lpstr>Community Agreements</vt:lpstr>
      <vt:lpstr>Let’s Chat</vt:lpstr>
      <vt:lpstr>Our Team </vt:lpstr>
      <vt:lpstr>Virtual Care Package</vt:lpstr>
      <vt:lpstr>Materials and Reminders</vt:lpstr>
      <vt:lpstr>PowerPoint Presentation</vt:lpstr>
      <vt:lpstr>Hopes for Today</vt:lpstr>
      <vt:lpstr>Bonus Content</vt:lpstr>
      <vt:lpstr>Set a Personal Intention</vt:lpstr>
      <vt:lpstr>What are you feeling today?</vt:lpstr>
      <vt:lpstr>Taking Care of You!</vt:lpstr>
      <vt:lpstr>Bonus Content- Reset Strategies</vt:lpstr>
      <vt:lpstr>A Few Considerations</vt:lpstr>
      <vt:lpstr>Language is Important</vt:lpstr>
      <vt:lpstr>Let’s Reflect</vt:lpstr>
      <vt:lpstr>Why?</vt:lpstr>
      <vt:lpstr>What is Your Why?</vt:lpstr>
      <vt:lpstr>Why Create a Culture of Wellness?</vt:lpstr>
      <vt:lpstr>Social connection is a fundamental human need </vt:lpstr>
      <vt:lpstr>PowerPoint Presentation</vt:lpstr>
      <vt:lpstr>Sierra’s Story</vt:lpstr>
      <vt:lpstr>A Sense of Urgency</vt:lpstr>
      <vt:lpstr>Youth in Crisis</vt:lpstr>
      <vt:lpstr>Students with Disabilities</vt:lpstr>
      <vt:lpstr>The Role of Technology</vt:lpstr>
      <vt:lpstr>Vulnerable Populations</vt:lpstr>
      <vt:lpstr>Small Group Discussion</vt:lpstr>
      <vt:lpstr>Bonus Content- Zen Dens</vt:lpstr>
      <vt:lpstr>The Impact in Adults</vt:lpstr>
      <vt:lpstr>PowerPoint Presentation</vt:lpstr>
      <vt:lpstr>Maria’s Story</vt:lpstr>
      <vt:lpstr>The State of the Profession</vt:lpstr>
      <vt:lpstr>Consider our Educators and  our Families</vt:lpstr>
      <vt:lpstr>PowerPoint Presentation</vt:lpstr>
      <vt:lpstr>Tommy’s Story</vt:lpstr>
      <vt:lpstr>Small Group Discussion</vt:lpstr>
      <vt:lpstr>Bonus Content- Tap in Tap Out</vt:lpstr>
      <vt:lpstr>Core Components</vt:lpstr>
      <vt:lpstr>Why: A Few Considerations</vt:lpstr>
      <vt:lpstr>An Expanded Use of Data to  Support your Why</vt:lpstr>
      <vt:lpstr>Junk Room Review</vt:lpstr>
      <vt:lpstr>Let’s Take a Break</vt:lpstr>
      <vt:lpstr>PowerPoint Presentation</vt:lpstr>
      <vt:lpstr>Questions?</vt:lpstr>
      <vt:lpstr>Let’s Pause for Lunch</vt:lpstr>
      <vt:lpstr>Processing, Discussion, Action Planning</vt:lpstr>
      <vt:lpstr>What?</vt:lpstr>
      <vt:lpstr>Bronfenbrenner’s Ecological Systems Theory</vt:lpstr>
      <vt:lpstr>Now What?</vt:lpstr>
      <vt:lpstr>Core Components</vt:lpstr>
      <vt:lpstr>PowerPoint Presentation</vt:lpstr>
      <vt:lpstr>Take Inventory</vt:lpstr>
      <vt:lpstr>Selection of Evidence Based Practices</vt:lpstr>
      <vt:lpstr>Mental Health is for All!!</vt:lpstr>
      <vt:lpstr>Bonus Content- Good Day Plan</vt:lpstr>
      <vt:lpstr>PowerPoint Presentation</vt:lpstr>
      <vt:lpstr>Questions?</vt:lpstr>
      <vt:lpstr>Let’s Take a Break</vt:lpstr>
      <vt:lpstr>How?</vt:lpstr>
      <vt:lpstr>Core Components</vt:lpstr>
      <vt:lpstr>Integrated Systems Framework</vt:lpstr>
      <vt:lpstr>Let’s Explore Some Resources</vt:lpstr>
      <vt:lpstr>Integration and Alignment</vt:lpstr>
      <vt:lpstr>It is a Verb, Not a Noun</vt:lpstr>
      <vt:lpstr>MTSS framework to guide an Integrated Approach</vt:lpstr>
      <vt:lpstr>Bonus Content</vt:lpstr>
      <vt:lpstr>PowerPoint Presentation</vt:lpstr>
      <vt:lpstr>Questions?</vt:lpstr>
      <vt:lpstr>Processing, Discussion, Action Planning</vt:lpstr>
      <vt:lpstr>We Would Love Your Feedback!</vt:lpstr>
      <vt:lpstr>A Moment of Gratitude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Kim Dupre</dc:creator>
  <cp:lastModifiedBy>Ryan McElhaney</cp:lastModifiedBy>
  <cp:revision>1</cp:revision>
  <dcterms:modified xsi:type="dcterms:W3CDTF">2024-06-12T19:49:02Z</dcterms:modified>
</cp:coreProperties>
</file>