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Impact" panose="020B0806030902050204" pitchFamily="34" charset="0"/>
      <p:regular r:id="rId28"/>
    </p:embeddedFont>
    <p:embeddedFont>
      <p:font typeface="Quattrocento Sans" panose="020B0502050000020003" pitchFamily="34" charset="0"/>
      <p:regular r:id="rId29"/>
      <p:bold r:id="rId30"/>
      <p:italic r:id="rId31"/>
      <p:boldItalic r:id="rId32"/>
    </p:embeddedFont>
    <p:embeddedFont>
      <p:font typeface="Questrial" pitchFamily="2" charset="0"/>
      <p:regular r:id="rId33"/>
    </p:embeddedFont>
    <p:embeddedFont>
      <p:font typeface="Roboto" panose="02000000000000000000" pitchFamily="2"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20VdVsKNvuKZbhC7F8PH5Lczo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459D81-FA95-488D-9B25-E06FED22D746}">
  <a:tblStyle styleId="{F5459D81-FA95-488D-9B25-E06FED22D74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p:cViewPr varScale="1">
        <p:scale>
          <a:sx n="92" d="100"/>
          <a:sy n="92" d="100"/>
        </p:scale>
        <p:origin x="40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nyurl.com/2bp8dh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49fa24e7b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249fa24e7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Schedule for today </a:t>
            </a:r>
            <a:endParaRPr/>
          </a:p>
          <a:p>
            <a:pPr marL="0" lvl="0" indent="0" algn="l" rtl="0">
              <a:lnSpc>
                <a:spcPct val="100000"/>
              </a:lnSpc>
              <a:spcBef>
                <a:spcPts val="0"/>
              </a:spcBef>
              <a:spcAft>
                <a:spcPts val="0"/>
              </a:spcAft>
              <a:buSzPts val="1400"/>
              <a:buNone/>
            </a:pPr>
            <a:r>
              <a:rPr lang="en-US"/>
              <a:t>Introduce presenters</a:t>
            </a:r>
            <a:endParaRPr/>
          </a:p>
          <a:p>
            <a:pPr marL="0" lvl="0" indent="0" algn="l" rtl="0">
              <a:lnSpc>
                <a:spcPct val="100000"/>
              </a:lnSpc>
              <a:spcBef>
                <a:spcPts val="0"/>
              </a:spcBef>
              <a:spcAft>
                <a:spcPts val="0"/>
              </a:spcAft>
              <a:buSzPts val="1400"/>
              <a:buNone/>
            </a:pPr>
            <a:r>
              <a:rPr lang="en-US"/>
              <a:t>Attendance link</a:t>
            </a:r>
            <a:endParaRPr/>
          </a:p>
        </p:txBody>
      </p:sp>
      <p:sp>
        <p:nvSpPr>
          <p:cNvPr id="175" name="Google Shape;175;g249fa24e7b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r>
              <a:rPr lang="en-US" b="1"/>
              <a:t>Intent:</a:t>
            </a:r>
            <a:r>
              <a:rPr lang="en-US"/>
              <a:t> Explain core features, rationale of expectations and importance of consistency.</a:t>
            </a:r>
            <a:endParaRPr/>
          </a:p>
          <a:p>
            <a:pPr marL="0" lvl="0" indent="0" algn="l" rtl="0">
              <a:lnSpc>
                <a:spcPct val="100000"/>
              </a:lnSpc>
              <a:spcBef>
                <a:spcPts val="0"/>
              </a:spcBef>
              <a:spcAft>
                <a:spcPts val="0"/>
              </a:spcAft>
              <a:buClr>
                <a:schemeClr val="dk1"/>
              </a:buClr>
              <a:buSzPts val="300"/>
              <a:buFont typeface="Calibri"/>
              <a:buNone/>
            </a:pPr>
            <a:endParaRPr b="1"/>
          </a:p>
          <a:p>
            <a:pPr marL="0" lvl="0" indent="0" algn="l" rtl="0">
              <a:lnSpc>
                <a:spcPct val="100000"/>
              </a:lnSpc>
              <a:spcBef>
                <a:spcPts val="0"/>
              </a:spcBef>
              <a:spcAft>
                <a:spcPts val="0"/>
              </a:spcAft>
              <a:buClr>
                <a:schemeClr val="dk1"/>
              </a:buClr>
              <a:buSzPts val="300"/>
              <a:buFont typeface="Calibri"/>
              <a:buNone/>
            </a:pPr>
            <a:r>
              <a:rPr lang="en-US" b="1"/>
              <a:t>Trainer Talking Points:</a:t>
            </a:r>
            <a:r>
              <a:rPr lang="en-US"/>
              <a:t>Why do we want these to be broadly stated and easy to remember?  </a:t>
            </a:r>
            <a:endParaRPr/>
          </a:p>
          <a:p>
            <a:pPr marL="0" lvl="0" indent="0" algn="l" rtl="0">
              <a:lnSpc>
                <a:spcPct val="100000"/>
              </a:lnSpc>
              <a:spcBef>
                <a:spcPts val="0"/>
              </a:spcBef>
              <a:spcAft>
                <a:spcPts val="0"/>
              </a:spcAft>
              <a:buClr>
                <a:schemeClr val="dk1"/>
              </a:buClr>
              <a:buSzPts val="300"/>
              <a:buFont typeface="Calibri"/>
              <a:buNone/>
            </a:pPr>
            <a:r>
              <a:rPr lang="en-US"/>
              <a:t>brain and behavior science - active memory research - our brains can typically recall patterns of 3 to 5</a:t>
            </a:r>
            <a:endParaRPr/>
          </a:p>
          <a:p>
            <a:pPr marL="0" lvl="0" indent="0" algn="l" rtl="0">
              <a:lnSpc>
                <a:spcPct val="100000"/>
              </a:lnSpc>
              <a:spcBef>
                <a:spcPts val="0"/>
              </a:spcBef>
              <a:spcAft>
                <a:spcPts val="0"/>
              </a:spcAft>
              <a:buClr>
                <a:schemeClr val="dk1"/>
              </a:buClr>
              <a:buSzPts val="300"/>
              <a:buFont typeface="Calibri"/>
              <a:buNone/>
            </a:pPr>
            <a:r>
              <a:rPr lang="en-US"/>
              <a:t>Repetition is critical, so the will “trip off tongue” of everyone - ALL staff and ALL students</a:t>
            </a:r>
            <a:endParaRPr/>
          </a:p>
          <a:p>
            <a:pPr marL="0" lvl="0" indent="0" algn="l" rtl="0">
              <a:lnSpc>
                <a:spcPct val="100000"/>
              </a:lnSpc>
              <a:spcBef>
                <a:spcPts val="0"/>
              </a:spcBef>
              <a:spcAft>
                <a:spcPts val="0"/>
              </a:spcAft>
              <a:buClr>
                <a:schemeClr val="dk1"/>
              </a:buClr>
              <a:buSzPts val="300"/>
              <a:buFont typeface="Calibri"/>
              <a:buNone/>
            </a:pPr>
            <a:r>
              <a:rPr lang="en-US"/>
              <a:t>stated in the everyday lexicon of students</a:t>
            </a: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00000"/>
              </a:lnSpc>
              <a:spcBef>
                <a:spcPts val="0"/>
              </a:spcBef>
              <a:spcAft>
                <a:spcPts val="0"/>
              </a:spcAft>
              <a:buClr>
                <a:schemeClr val="dk1"/>
              </a:buClr>
              <a:buSzPts val="300"/>
              <a:buFont typeface="Calibri"/>
              <a:buNone/>
            </a:pPr>
            <a:r>
              <a:rPr lang="en-US" b="1"/>
              <a:t>Training Activities: 	       </a:t>
            </a:r>
            <a:r>
              <a:rPr lang="en-US"/>
              <a:t> Terry Scott Activity - the brain can remember 3-5 things.</a:t>
            </a:r>
            <a:endParaRPr/>
          </a:p>
          <a:p>
            <a:pPr marL="0" lvl="0" indent="0" algn="l" rtl="0">
              <a:lnSpc>
                <a:spcPct val="100000"/>
              </a:lnSpc>
              <a:spcBef>
                <a:spcPts val="0"/>
              </a:spcBef>
              <a:spcAft>
                <a:spcPts val="0"/>
              </a:spcAft>
              <a:buClr>
                <a:schemeClr val="dk1"/>
              </a:buClr>
              <a:buSzPts val="300"/>
              <a:buFont typeface="Calibri"/>
              <a:buNone/>
            </a:pPr>
            <a:r>
              <a:rPr lang="en-US"/>
              <a:t>Name:</a:t>
            </a:r>
            <a:endParaRPr/>
          </a:p>
          <a:p>
            <a:pPr marL="0" lvl="0" indent="0" algn="l" rtl="0">
              <a:lnSpc>
                <a:spcPct val="100000"/>
              </a:lnSpc>
              <a:spcBef>
                <a:spcPts val="0"/>
              </a:spcBef>
              <a:spcAft>
                <a:spcPts val="0"/>
              </a:spcAft>
              <a:buClr>
                <a:schemeClr val="dk1"/>
              </a:buClr>
              <a:buSzPts val="300"/>
              <a:buFont typeface="Calibri"/>
              <a:buNone/>
            </a:pPr>
            <a:r>
              <a:rPr lang="en-US"/>
              <a:t> 9 supreme court justices</a:t>
            </a:r>
            <a:endParaRPr/>
          </a:p>
          <a:p>
            <a:pPr marL="0" lvl="0" indent="0" algn="l" rtl="0">
              <a:lnSpc>
                <a:spcPct val="100000"/>
              </a:lnSpc>
              <a:spcBef>
                <a:spcPts val="0"/>
              </a:spcBef>
              <a:spcAft>
                <a:spcPts val="0"/>
              </a:spcAft>
              <a:buClr>
                <a:schemeClr val="dk1"/>
              </a:buClr>
              <a:buSzPts val="300"/>
              <a:buFont typeface="Calibri"/>
              <a:buNone/>
            </a:pPr>
            <a:r>
              <a:rPr lang="en-US"/>
              <a:t> 7 dwarfs (or 8 planets…)</a:t>
            </a:r>
            <a:endParaRPr/>
          </a:p>
          <a:p>
            <a:pPr marL="0" lvl="0" indent="0" algn="l" rtl="0">
              <a:lnSpc>
                <a:spcPct val="100000"/>
              </a:lnSpc>
              <a:spcBef>
                <a:spcPts val="0"/>
              </a:spcBef>
              <a:spcAft>
                <a:spcPts val="0"/>
              </a:spcAft>
              <a:buClr>
                <a:schemeClr val="dk1"/>
              </a:buClr>
              <a:buSzPts val="300"/>
              <a:buFont typeface="Calibri"/>
              <a:buNone/>
            </a:pPr>
            <a:r>
              <a:rPr lang="en-US"/>
              <a:t> 3 Stooges </a:t>
            </a: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00000"/>
              </a:lnSpc>
              <a:spcBef>
                <a:spcPts val="0"/>
              </a:spcBef>
              <a:spcAft>
                <a:spcPts val="0"/>
              </a:spcAft>
              <a:buClr>
                <a:schemeClr val="dk1"/>
              </a:buClr>
              <a:buSzPts val="300"/>
              <a:buFont typeface="Calibri"/>
              <a:buNone/>
            </a:pPr>
            <a:r>
              <a:rPr lang="en-US"/>
              <a:t>OR - flash up a list of grocery items, give them 10 second to read and see how many they remember. </a:t>
            </a: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00000"/>
              </a:lnSpc>
              <a:spcBef>
                <a:spcPts val="0"/>
              </a:spcBef>
              <a:spcAft>
                <a:spcPts val="0"/>
              </a:spcAft>
              <a:buClr>
                <a:schemeClr val="dk1"/>
              </a:buClr>
              <a:buSzPts val="300"/>
              <a:buFont typeface="Calibri"/>
              <a:buNone/>
            </a:pPr>
            <a:r>
              <a:rPr lang="en-US"/>
              <a:t>What are some expectations you all have at your schools?</a:t>
            </a:r>
            <a:endParaRPr/>
          </a:p>
          <a:p>
            <a:pPr marL="0" lvl="0" indent="0" algn="l" rtl="0">
              <a:lnSpc>
                <a:spcPct val="100000"/>
              </a:lnSpc>
              <a:spcBef>
                <a:spcPts val="0"/>
              </a:spcBef>
              <a:spcAft>
                <a:spcPts val="0"/>
              </a:spcAft>
              <a:buClr>
                <a:schemeClr val="dk1"/>
              </a:buClr>
              <a:buSzPts val="300"/>
              <a:buFont typeface="Calibri"/>
              <a:buNone/>
            </a:pPr>
            <a:endParaRPr b="1"/>
          </a:p>
          <a:p>
            <a:pPr marL="0" marR="0" lvl="0" indent="0" algn="l" rtl="0">
              <a:lnSpc>
                <a:spcPct val="100000"/>
              </a:lnSpc>
              <a:spcBef>
                <a:spcPts val="0"/>
              </a:spcBef>
              <a:spcAft>
                <a:spcPts val="0"/>
              </a:spcAft>
              <a:buClr>
                <a:schemeClr val="dk1"/>
              </a:buClr>
              <a:buSzPts val="300"/>
              <a:buFont typeface="Calibri"/>
              <a:buNone/>
            </a:pPr>
            <a:endParaRPr>
              <a:solidFill>
                <a:srgbClr val="000000"/>
              </a:solidFill>
            </a:endParaRPr>
          </a:p>
        </p:txBody>
      </p:sp>
      <p:sp>
        <p:nvSpPr>
          <p:cNvPr id="245" name="Google Shape;245;p1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r>
              <a:rPr lang="en-US" b="1"/>
              <a:t>Intent: </a:t>
            </a:r>
            <a:r>
              <a:rPr lang="en-US"/>
              <a:t>Introduce the process of building expectations based on ideal visions of your school. Introduce the concept of alignment...how are you aligning this to what you are already doing?</a:t>
            </a:r>
            <a:endParaRPr/>
          </a:p>
          <a:p>
            <a:pPr marL="0" lvl="0" indent="0" algn="l" rtl="0">
              <a:lnSpc>
                <a:spcPct val="100000"/>
              </a:lnSpc>
              <a:spcBef>
                <a:spcPts val="0"/>
              </a:spcBef>
              <a:spcAft>
                <a:spcPts val="0"/>
              </a:spcAft>
              <a:buClr>
                <a:schemeClr val="dk1"/>
              </a:buClr>
              <a:buSzPts val="300"/>
              <a:buFont typeface="Calibri"/>
              <a:buNone/>
            </a:pPr>
            <a:endParaRPr b="1"/>
          </a:p>
          <a:p>
            <a:pPr marL="0" lvl="0" indent="0" algn="l" rtl="0">
              <a:lnSpc>
                <a:spcPct val="100000"/>
              </a:lnSpc>
              <a:spcBef>
                <a:spcPts val="0"/>
              </a:spcBef>
              <a:spcAft>
                <a:spcPts val="0"/>
              </a:spcAft>
              <a:buClr>
                <a:schemeClr val="dk1"/>
              </a:buClr>
              <a:buSzPts val="300"/>
              <a:buFont typeface="Calibri"/>
              <a:buNone/>
            </a:pPr>
            <a:r>
              <a:rPr lang="en-US" b="1"/>
              <a:t>Trainer Talking Points: </a:t>
            </a:r>
            <a:r>
              <a:rPr lang="en-US"/>
              <a:t>Think about your ideal school… the vision for your school</a:t>
            </a:r>
            <a:endParaRPr/>
          </a:p>
          <a:p>
            <a:pPr marL="0" lvl="0" indent="0" algn="l" rtl="0">
              <a:lnSpc>
                <a:spcPct val="100000"/>
              </a:lnSpc>
              <a:spcBef>
                <a:spcPts val="0"/>
              </a:spcBef>
              <a:spcAft>
                <a:spcPts val="0"/>
              </a:spcAft>
              <a:buClr>
                <a:schemeClr val="dk1"/>
              </a:buClr>
              <a:buSzPts val="300"/>
              <a:buFont typeface="Calibri"/>
              <a:buNone/>
            </a:pPr>
            <a:r>
              <a:rPr lang="en-US"/>
              <a:t>If you want to see/hear something, how can expectations help get us there?</a:t>
            </a:r>
            <a:endParaRPr/>
          </a:p>
          <a:p>
            <a:pPr marL="0" lvl="0" indent="0" algn="l" rtl="0">
              <a:lnSpc>
                <a:spcPct val="100000"/>
              </a:lnSpc>
              <a:spcBef>
                <a:spcPts val="0"/>
              </a:spcBef>
              <a:spcAft>
                <a:spcPts val="0"/>
              </a:spcAft>
              <a:buClr>
                <a:schemeClr val="dk1"/>
              </a:buClr>
              <a:buSzPts val="300"/>
              <a:buFont typeface="Calibri"/>
              <a:buNone/>
            </a:pPr>
            <a:r>
              <a:rPr lang="en-US"/>
              <a:t>Also consider: What skills/abilities students need to be... </a:t>
            </a:r>
            <a:endParaRPr/>
          </a:p>
          <a:p>
            <a:pPr marL="0" lvl="0" indent="0" algn="l" rtl="0">
              <a:lnSpc>
                <a:spcPct val="100000"/>
              </a:lnSpc>
              <a:spcBef>
                <a:spcPts val="0"/>
              </a:spcBef>
              <a:spcAft>
                <a:spcPts val="0"/>
              </a:spcAft>
              <a:buClr>
                <a:schemeClr val="dk1"/>
              </a:buClr>
              <a:buSzPts val="300"/>
              <a:buFont typeface="Calibri"/>
              <a:buNone/>
            </a:pPr>
            <a:r>
              <a:rPr lang="en-US"/>
              <a:t>Successful in real world.</a:t>
            </a:r>
            <a:endParaRPr/>
          </a:p>
          <a:p>
            <a:pPr marL="0" lvl="0" indent="0" algn="l" rtl="0">
              <a:lnSpc>
                <a:spcPct val="100000"/>
              </a:lnSpc>
              <a:spcBef>
                <a:spcPts val="0"/>
              </a:spcBef>
              <a:spcAft>
                <a:spcPts val="0"/>
              </a:spcAft>
              <a:buClr>
                <a:schemeClr val="dk1"/>
              </a:buClr>
              <a:buSzPts val="300"/>
              <a:buFont typeface="Calibri"/>
              <a:buNone/>
            </a:pPr>
            <a:r>
              <a:rPr lang="en-US"/>
              <a:t>Successful in their current community, but tied to real-world skills.</a:t>
            </a:r>
            <a:endParaRPr/>
          </a:p>
          <a:p>
            <a:pPr marL="0" lvl="0" indent="0" algn="l" rtl="0">
              <a:lnSpc>
                <a:spcPct val="100000"/>
              </a:lnSpc>
              <a:spcBef>
                <a:spcPts val="0"/>
              </a:spcBef>
              <a:spcAft>
                <a:spcPts val="0"/>
              </a:spcAft>
              <a:buClr>
                <a:schemeClr val="dk1"/>
              </a:buClr>
              <a:buSzPts val="300"/>
              <a:buFont typeface="Calibri"/>
              <a:buNone/>
            </a:pPr>
            <a:r>
              <a:rPr lang="en-US"/>
              <a:t>For high schools, school-wide expectations need to be aligned to academic and social success … “College and Career Ready”</a:t>
            </a:r>
            <a:endParaRPr/>
          </a:p>
          <a:p>
            <a:pPr marL="0" lvl="0" indent="0" algn="l" rtl="0">
              <a:lnSpc>
                <a:spcPct val="100000"/>
              </a:lnSpc>
              <a:spcBef>
                <a:spcPts val="0"/>
              </a:spcBef>
              <a:spcAft>
                <a:spcPts val="0"/>
              </a:spcAft>
              <a:buClr>
                <a:schemeClr val="dk1"/>
              </a:buClr>
              <a:buSzPts val="300"/>
              <a:buFont typeface="Calibri"/>
              <a:buNone/>
            </a:pPr>
            <a:r>
              <a:rPr lang="en-US"/>
              <a:t>This tool is your grounding document</a:t>
            </a:r>
            <a:endParaRPr/>
          </a:p>
          <a:p>
            <a:pPr marL="0" lvl="0" indent="0" algn="l" rtl="0">
              <a:lnSpc>
                <a:spcPct val="100000"/>
              </a:lnSpc>
              <a:spcBef>
                <a:spcPts val="0"/>
              </a:spcBef>
              <a:spcAft>
                <a:spcPts val="0"/>
              </a:spcAft>
              <a:buClr>
                <a:schemeClr val="dk1"/>
              </a:buClr>
              <a:buSzPts val="300"/>
              <a:buFont typeface="Calibri"/>
              <a:buNone/>
            </a:pPr>
            <a:r>
              <a:rPr lang="en-US"/>
              <a:t>Incorporate other tools into this, the key ideas – so language is the same</a:t>
            </a:r>
            <a:endParaRPr/>
          </a:p>
          <a:p>
            <a:pPr marL="0" lvl="0" indent="0" algn="l" rtl="0">
              <a:lnSpc>
                <a:spcPct val="100000"/>
              </a:lnSpc>
              <a:spcBef>
                <a:spcPts val="0"/>
              </a:spcBef>
              <a:spcAft>
                <a:spcPts val="0"/>
              </a:spcAft>
              <a:buClr>
                <a:schemeClr val="dk1"/>
              </a:buClr>
              <a:buSzPts val="300"/>
              <a:buFont typeface="Calibri"/>
              <a:buNone/>
            </a:pPr>
            <a:r>
              <a:rPr lang="en-US"/>
              <a:t>Ask where are students struggling behaviorally?  Want to teach the replacement behavior</a:t>
            </a:r>
            <a:endParaRPr/>
          </a:p>
          <a:p>
            <a:pPr marL="0" lvl="0" indent="0" algn="l" rtl="0">
              <a:lnSpc>
                <a:spcPct val="100000"/>
              </a:lnSpc>
              <a:spcBef>
                <a:spcPts val="0"/>
              </a:spcBef>
              <a:spcAft>
                <a:spcPts val="0"/>
              </a:spcAft>
              <a:buClr>
                <a:schemeClr val="dk1"/>
              </a:buClr>
              <a:buSzPts val="300"/>
              <a:buFont typeface="Calibri"/>
              <a:buNone/>
            </a:pPr>
            <a:r>
              <a:rPr lang="en-US"/>
              <a:t>If a school team has a previously developed set of expectations or matrix – see if they align with what we’re sharing</a:t>
            </a:r>
            <a:endParaRPr/>
          </a:p>
          <a:p>
            <a:pPr marL="0" lvl="0" indent="0" algn="l" rtl="0">
              <a:lnSpc>
                <a:spcPct val="100000"/>
              </a:lnSpc>
              <a:spcBef>
                <a:spcPts val="0"/>
              </a:spcBef>
              <a:spcAft>
                <a:spcPts val="0"/>
              </a:spcAft>
              <a:buClr>
                <a:schemeClr val="dk1"/>
              </a:buClr>
              <a:buSzPts val="300"/>
              <a:buFont typeface="Calibri"/>
              <a:buNone/>
            </a:pPr>
            <a:endParaRPr b="1"/>
          </a:p>
          <a:p>
            <a:pPr marL="0" lvl="0" indent="0" algn="l" rtl="0">
              <a:lnSpc>
                <a:spcPct val="100000"/>
              </a:lnSpc>
              <a:spcBef>
                <a:spcPts val="0"/>
              </a:spcBef>
              <a:spcAft>
                <a:spcPts val="0"/>
              </a:spcAft>
              <a:buClr>
                <a:schemeClr val="dk1"/>
              </a:buClr>
              <a:buSzPts val="1400"/>
              <a:buFont typeface="Calibri"/>
              <a:buNone/>
            </a:pPr>
            <a:r>
              <a:rPr lang="en-US"/>
              <a:t>Ask attendees to share - How many of you have observed student involvement in the development of your school’s matrix?</a:t>
            </a: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15000"/>
              </a:lnSpc>
              <a:spcBef>
                <a:spcPts val="0"/>
              </a:spcBef>
              <a:spcAft>
                <a:spcPts val="0"/>
              </a:spcAft>
              <a:buClr>
                <a:schemeClr val="dk1"/>
              </a:buClr>
              <a:buSzPts val="1100"/>
              <a:buFont typeface="Arial"/>
              <a:buNone/>
            </a:pPr>
            <a:r>
              <a:rPr lang="en-US" b="1">
                <a:latin typeface="Roboto"/>
                <a:ea typeface="Roboto"/>
                <a:cs typeface="Roboto"/>
                <a:sym typeface="Roboto"/>
              </a:rPr>
              <a:t>Trauma </a:t>
            </a:r>
            <a:r>
              <a:rPr lang="en-US">
                <a:latin typeface="Roboto"/>
                <a:ea typeface="Roboto"/>
                <a:cs typeface="Roboto"/>
                <a:sym typeface="Roboto"/>
              </a:rPr>
              <a:t>- if school has a SEL program/initiative we would want to reinforce that would need to align this work as building expectation; not one more thing</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b="1">
                <a:latin typeface="Roboto"/>
                <a:ea typeface="Roboto"/>
                <a:cs typeface="Roboto"/>
                <a:sym typeface="Roboto"/>
              </a:rPr>
              <a:t>Diversity </a:t>
            </a:r>
            <a:r>
              <a:rPr lang="en-US">
                <a:latin typeface="Roboto"/>
                <a:ea typeface="Roboto"/>
                <a:cs typeface="Roboto"/>
                <a:sym typeface="Roboto"/>
              </a:rPr>
              <a:t>- remember to emphasize throughout that we don't want to just focus on the dominant culture. i.e. "the golden rule/ act like you would in a restaurant".</a:t>
            </a:r>
            <a:endParaRPr b="1">
              <a:solidFill>
                <a:srgbClr val="000000"/>
              </a:solidFill>
              <a:highlight>
                <a:srgbClr val="FFF2CC"/>
              </a:highlight>
              <a:latin typeface="Roboto"/>
              <a:ea typeface="Roboto"/>
              <a:cs typeface="Roboto"/>
              <a:sym typeface="Roboto"/>
            </a:endParaRPr>
          </a:p>
        </p:txBody>
      </p:sp>
      <p:sp>
        <p:nvSpPr>
          <p:cNvPr id="254" name="Google Shape;254;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
        <p:nvSpPr>
          <p:cNvPr id="260" name="Google Shape;26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1" name="Google Shape;261;p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Anchor slide for the matrix.</a:t>
            </a:r>
            <a:endParaRPr/>
          </a:p>
          <a:p>
            <a:pPr marL="0" lvl="0" indent="0" algn="l" rtl="0">
              <a:lnSpc>
                <a:spcPct val="100000"/>
              </a:lnSpc>
              <a:spcBef>
                <a:spcPts val="0"/>
              </a:spcBef>
              <a:spcAft>
                <a:spcPts val="0"/>
              </a:spcAft>
              <a:buClr>
                <a:schemeClr val="dk1"/>
              </a:buClr>
              <a:buSzPts val="1400"/>
              <a:buFont typeface="Calibri"/>
              <a:buNone/>
            </a:pPr>
            <a:endParaRPr b="1"/>
          </a:p>
          <a:p>
            <a:pPr marL="0" lvl="0" indent="0" algn="l" rtl="0">
              <a:lnSpc>
                <a:spcPct val="100000"/>
              </a:lnSpc>
              <a:spcBef>
                <a:spcPts val="0"/>
              </a:spcBef>
              <a:spcAft>
                <a:spcPts val="0"/>
              </a:spcAft>
              <a:buClr>
                <a:schemeClr val="dk1"/>
              </a:buClr>
              <a:buSzPts val="1400"/>
              <a:buFont typeface="Calibri"/>
              <a:buNone/>
            </a:pPr>
            <a:r>
              <a:rPr lang="en-US" b="1"/>
              <a:t>Trainer Talking Points: </a:t>
            </a:r>
            <a:endParaRPr/>
          </a:p>
          <a:p>
            <a:pPr marL="0" lvl="0" indent="0" algn="l" rtl="0">
              <a:lnSpc>
                <a:spcPct val="100000"/>
              </a:lnSpc>
              <a:spcBef>
                <a:spcPts val="0"/>
              </a:spcBef>
              <a:spcAft>
                <a:spcPts val="0"/>
              </a:spcAft>
              <a:buClr>
                <a:schemeClr val="dk1"/>
              </a:buClr>
              <a:buSzPts val="1400"/>
              <a:buFont typeface="Calibri"/>
              <a:buNone/>
            </a:pPr>
            <a:r>
              <a:rPr lang="en-US"/>
              <a:t>The matrix is the behavior curriculum - emphasis on this and its correlation to academic curriculum</a:t>
            </a:r>
            <a:endParaRPr/>
          </a:p>
          <a:p>
            <a:pPr marL="0" lvl="0" indent="0" algn="l" rtl="0">
              <a:lnSpc>
                <a:spcPct val="100000"/>
              </a:lnSpc>
              <a:spcBef>
                <a:spcPts val="0"/>
              </a:spcBef>
              <a:spcAft>
                <a:spcPts val="0"/>
              </a:spcAft>
              <a:buClr>
                <a:schemeClr val="dk1"/>
              </a:buClr>
              <a:buSzPts val="1400"/>
              <a:buFont typeface="Calibri"/>
              <a:buNone/>
            </a:pPr>
            <a:r>
              <a:rPr lang="en-US"/>
              <a:t>The matrix has three components:</a:t>
            </a:r>
            <a:endParaRPr/>
          </a:p>
          <a:p>
            <a:pPr marL="0" lvl="0" indent="0" algn="l" rtl="0">
              <a:lnSpc>
                <a:spcPct val="100000"/>
              </a:lnSpc>
              <a:spcBef>
                <a:spcPts val="0"/>
              </a:spcBef>
              <a:spcAft>
                <a:spcPts val="0"/>
              </a:spcAft>
              <a:buClr>
                <a:schemeClr val="dk1"/>
              </a:buClr>
              <a:buSzPts val="1400"/>
              <a:buFont typeface="Calibri"/>
              <a:buNone/>
            </a:pPr>
            <a:r>
              <a:rPr lang="en-US"/>
              <a:t>Expectation</a:t>
            </a:r>
            <a:endParaRPr/>
          </a:p>
          <a:p>
            <a:pPr marL="0" lvl="0" indent="0" algn="l" rtl="0">
              <a:lnSpc>
                <a:spcPct val="100000"/>
              </a:lnSpc>
              <a:spcBef>
                <a:spcPts val="0"/>
              </a:spcBef>
              <a:spcAft>
                <a:spcPts val="0"/>
              </a:spcAft>
              <a:buClr>
                <a:schemeClr val="dk1"/>
              </a:buClr>
              <a:buSzPts val="1400"/>
              <a:buFont typeface="Calibri"/>
              <a:buNone/>
            </a:pPr>
            <a:r>
              <a:rPr lang="en-US"/>
              <a:t>Locations/Setting</a:t>
            </a:r>
            <a:endParaRPr/>
          </a:p>
          <a:p>
            <a:pPr marL="0" lvl="0" indent="0" algn="l" rtl="0">
              <a:lnSpc>
                <a:spcPct val="100000"/>
              </a:lnSpc>
              <a:spcBef>
                <a:spcPts val="0"/>
              </a:spcBef>
              <a:spcAft>
                <a:spcPts val="0"/>
              </a:spcAft>
              <a:buClr>
                <a:schemeClr val="dk1"/>
              </a:buClr>
              <a:buSzPts val="1400"/>
              <a:buFont typeface="Calibri"/>
              <a:buNone/>
            </a:pPr>
            <a:r>
              <a:rPr lang="en-US"/>
              <a:t>Specific behaviors											</a:t>
            </a:r>
            <a:endParaRPr/>
          </a:p>
          <a:p>
            <a:pPr marL="0" lvl="0" indent="0" algn="l" rtl="0">
              <a:lnSpc>
                <a:spcPct val="100000"/>
              </a:lnSpc>
              <a:spcBef>
                <a:spcPts val="0"/>
              </a:spcBef>
              <a:spcAft>
                <a:spcPts val="0"/>
              </a:spcAft>
              <a:buClr>
                <a:schemeClr val="dk1"/>
              </a:buClr>
              <a:buSzPts val="1400"/>
              <a:buFont typeface="Calibri"/>
              <a:buNone/>
            </a:pPr>
            <a:endParaRPr b="1"/>
          </a:p>
          <a:p>
            <a:pPr marL="0" lvl="0" indent="0" algn="l" rtl="0">
              <a:lnSpc>
                <a:spcPct val="100000"/>
              </a:lnSpc>
              <a:spcBef>
                <a:spcPts val="0"/>
              </a:spcBef>
              <a:spcAft>
                <a:spcPts val="0"/>
              </a:spcAft>
              <a:buClr>
                <a:schemeClr val="dk1"/>
              </a:buClr>
              <a:buSzPts val="1400"/>
              <a:buFont typeface="Calibri"/>
              <a:buNone/>
            </a:pPr>
            <a:r>
              <a:rPr lang="en-US" b="1"/>
              <a:t>Training Activities: </a:t>
            </a:r>
            <a:r>
              <a:rPr lang="en-US"/>
              <a:t>Ask attendees to share - Do you have other locations captured on your matrix that are not captured on this one here?</a:t>
            </a: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15000"/>
              </a:lnSpc>
              <a:spcBef>
                <a:spcPts val="0"/>
              </a:spcBef>
              <a:spcAft>
                <a:spcPts val="0"/>
              </a:spcAft>
              <a:buClr>
                <a:schemeClr val="dk1"/>
              </a:buClr>
              <a:buSzPts val="1100"/>
              <a:buFont typeface="Arial"/>
              <a:buNone/>
            </a:pPr>
            <a:r>
              <a:rPr lang="en-US" b="1">
                <a:latin typeface="Roboto"/>
                <a:ea typeface="Roboto"/>
                <a:cs typeface="Roboto"/>
                <a:sym typeface="Roboto"/>
              </a:rPr>
              <a:t>Diversity</a:t>
            </a:r>
            <a:r>
              <a:rPr lang="en-US">
                <a:latin typeface="Roboto"/>
                <a:ea typeface="Roboto"/>
                <a:cs typeface="Roboto"/>
                <a:sym typeface="Roboto"/>
              </a:rPr>
              <a:t> - make sure to look at value laden language so we’re not focused on dominant culture. Don’t fall into deficit thinking of “other cultures” and recognize “cultural wealth”; all cultures contribute and one is not better than the other.  I.E. Use a “normal” voice - what does that mean in different cultures.</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3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b="1">
                <a:solidFill>
                  <a:srgbClr val="000000"/>
                </a:solidFill>
                <a:latin typeface="Roboto"/>
                <a:ea typeface="Roboto"/>
                <a:cs typeface="Roboto"/>
                <a:sym typeface="Roboto"/>
              </a:rPr>
              <a:t>Intent: </a:t>
            </a:r>
            <a:r>
              <a:rPr lang="en-US">
                <a:solidFill>
                  <a:srgbClr val="000000"/>
                </a:solidFill>
                <a:latin typeface="Roboto"/>
                <a:ea typeface="Roboto"/>
                <a:cs typeface="Roboto"/>
                <a:sym typeface="Roboto"/>
              </a:rPr>
              <a:t>Define what specific behaviors look like and sound like in various locations</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b="1">
                <a:solidFill>
                  <a:srgbClr val="000000"/>
                </a:solidFill>
                <a:latin typeface="Roboto"/>
                <a:ea typeface="Roboto"/>
                <a:cs typeface="Roboto"/>
                <a:sym typeface="Roboto"/>
              </a:rPr>
              <a:t>Trainer Talking Points:</a:t>
            </a:r>
            <a:r>
              <a:rPr lang="en-US">
                <a:solidFill>
                  <a:srgbClr val="000000"/>
                </a:solidFill>
                <a:latin typeface="Roboto"/>
                <a:ea typeface="Roboto"/>
                <a:cs typeface="Roboto"/>
                <a:sym typeface="Roboto"/>
              </a:rPr>
              <a:t>We have looked at school-wide expectations and now we want to consider what those expectations look like and sound like in various locations around the school.</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Why identify specific behaviors? We want consistency and take the guesswork out of “what do we mean by?” Gives adults the same language when we are communicating about behaviors to students and parents.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Example:  If our expectation is that we want students and staff to be respectful, how might they show respect in the hallways?  Would they stay to the right so others can get by?  Would they refrain from talking when other classes are in session, so as not to disturb them?</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We are developing consistency with our language by reframing what we want students to do.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We want to identify replacement behaviors for the behaviors that we are seeing in our data and predicting on our map.</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Why? Goes back to consistency – remember this is our primary prevention tool</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Teams are encouraged to consider the value of teaching social emotional skills.  Example provided and discussed.</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Keep specific behaviors limited. Need to honor students’ working memory.</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As teams work, reminders are provided about predictable problems evidenced in data, key social emotional skills students need, specific behaviors vs. routines, and observable/measurable/positively stated/always applicable characteristics.</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b="1">
                <a:solidFill>
                  <a:srgbClr val="000000"/>
                </a:solidFill>
                <a:latin typeface="Roboto"/>
                <a:ea typeface="Roboto"/>
                <a:cs typeface="Roboto"/>
                <a:sym typeface="Roboto"/>
              </a:rPr>
              <a:t>Trauma</a:t>
            </a:r>
            <a:r>
              <a:rPr lang="en-US">
                <a:solidFill>
                  <a:srgbClr val="000000"/>
                </a:solidFill>
                <a:latin typeface="Roboto"/>
                <a:ea typeface="Roboto"/>
                <a:cs typeface="Roboto"/>
                <a:sym typeface="Roboto"/>
              </a:rPr>
              <a:t> - remember we're teaching a behavior, but it's also teaching a "skill", how can we include this concept?</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b="1">
                <a:solidFill>
                  <a:srgbClr val="000000"/>
                </a:solidFill>
                <a:latin typeface="Roboto"/>
                <a:ea typeface="Roboto"/>
                <a:cs typeface="Roboto"/>
                <a:sym typeface="Roboto"/>
              </a:rPr>
              <a:t>Diversity </a:t>
            </a:r>
            <a:r>
              <a:rPr lang="en-US">
                <a:solidFill>
                  <a:srgbClr val="000000"/>
                </a:solidFill>
                <a:latin typeface="Roboto"/>
                <a:ea typeface="Roboto"/>
                <a:cs typeface="Roboto"/>
                <a:sym typeface="Roboto"/>
              </a:rPr>
              <a:t>- avoid dominant culture only</a:t>
            </a:r>
            <a:endParaRPr>
              <a:solidFill>
                <a:srgbClr val="000000"/>
              </a:solidFill>
              <a:latin typeface="Roboto"/>
              <a:ea typeface="Roboto"/>
              <a:cs typeface="Roboto"/>
              <a:sym typeface="Roboto"/>
            </a:endParaRPr>
          </a:p>
        </p:txBody>
      </p:sp>
      <p:sp>
        <p:nvSpPr>
          <p:cNvPr id="270" name="Google Shape;270;p3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b="1"/>
              <a:t>Intent: </a:t>
            </a:r>
            <a:r>
              <a:rPr lang="en-US"/>
              <a:t>Share success criteria </a:t>
            </a: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r>
              <a:rPr lang="en-US" b="1"/>
              <a:t>Trainer Talking Points: </a:t>
            </a:r>
            <a:endParaRPr/>
          </a:p>
          <a:p>
            <a:pPr marL="0" marR="0" lvl="0" indent="0" algn="l" rtl="0">
              <a:lnSpc>
                <a:spcPct val="100000"/>
              </a:lnSpc>
              <a:spcBef>
                <a:spcPts val="0"/>
              </a:spcBef>
              <a:spcAft>
                <a:spcPts val="0"/>
              </a:spcAft>
              <a:buClr>
                <a:schemeClr val="dk1"/>
              </a:buClr>
              <a:buSzPts val="300"/>
              <a:buFont typeface="Calibri"/>
              <a:buNone/>
            </a:pPr>
            <a:r>
              <a:rPr lang="en-US"/>
              <a:t>Key components are referenced in examples and explained.</a:t>
            </a:r>
            <a:endParaRPr/>
          </a:p>
          <a:p>
            <a:pPr marL="0" marR="0" lvl="0" indent="0" algn="l" rtl="0">
              <a:lnSpc>
                <a:spcPct val="100000"/>
              </a:lnSpc>
              <a:spcBef>
                <a:spcPts val="0"/>
              </a:spcBef>
              <a:spcAft>
                <a:spcPts val="0"/>
              </a:spcAft>
              <a:buClr>
                <a:schemeClr val="dk1"/>
              </a:buClr>
              <a:buSzPts val="300"/>
              <a:buFont typeface="Calibri"/>
              <a:buNone/>
            </a:pPr>
            <a:r>
              <a:rPr lang="en-US"/>
              <a:t>Ni River Middle School, Spotsylvania VA,  posted their expectations on their website and throughout the building </a:t>
            </a:r>
            <a:endParaRPr/>
          </a:p>
          <a:p>
            <a:pPr marL="0" marR="0" lvl="0" indent="0" algn="l" rtl="0">
              <a:lnSpc>
                <a:spcPct val="100000"/>
              </a:lnSpc>
              <a:spcBef>
                <a:spcPts val="0"/>
              </a:spcBef>
              <a:spcAft>
                <a:spcPts val="0"/>
              </a:spcAft>
              <a:buClr>
                <a:schemeClr val="dk1"/>
              </a:buClr>
              <a:buSzPts val="300"/>
              <a:buFont typeface="Calibri"/>
              <a:buNone/>
            </a:pPr>
            <a:r>
              <a:rPr lang="en-US"/>
              <a:t>School started with already existing pledge and pulled expectations from the pledge</a:t>
            </a: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r>
              <a:rPr lang="en-US"/>
              <a:t>Meade MS. Fort Meade, MD, Anne Arundel County used the BARK acronym to incorporate their bulldog mascot</a:t>
            </a:r>
            <a:endParaRPr/>
          </a:p>
          <a:p>
            <a:pPr marL="0" marR="0" lvl="0" indent="0" algn="l" rtl="0">
              <a:lnSpc>
                <a:spcPct val="100000"/>
              </a:lnSpc>
              <a:spcBef>
                <a:spcPts val="0"/>
              </a:spcBef>
              <a:spcAft>
                <a:spcPts val="0"/>
              </a:spcAft>
              <a:buClr>
                <a:schemeClr val="dk1"/>
              </a:buClr>
              <a:buSzPts val="300"/>
              <a:buFont typeface="Calibri"/>
              <a:buNone/>
            </a:pPr>
            <a:r>
              <a:rPr lang="en-US"/>
              <a:t>They refer to this throughout the school and in all communications.</a:t>
            </a:r>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277" name="Google Shape;277;p1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b="1"/>
              <a:t>Intent: </a:t>
            </a:r>
            <a:r>
              <a:rPr lang="en-US"/>
              <a:t>High School examples</a:t>
            </a:r>
            <a:endParaRPr/>
          </a:p>
          <a:p>
            <a:pPr marL="0" marR="0" lvl="0" indent="0" algn="l" rtl="0">
              <a:lnSpc>
                <a:spcPct val="100000"/>
              </a:lnSpc>
              <a:spcBef>
                <a:spcPts val="0"/>
              </a:spcBef>
              <a:spcAft>
                <a:spcPts val="0"/>
              </a:spcAft>
              <a:buClr>
                <a:schemeClr val="dk1"/>
              </a:buClr>
              <a:buSzPts val="300"/>
              <a:buFont typeface="Calibri"/>
              <a:buNone/>
            </a:pPr>
            <a:endParaRPr b="1"/>
          </a:p>
          <a:p>
            <a:pPr marL="0" marR="0" lvl="0" indent="0" algn="l" rtl="0">
              <a:lnSpc>
                <a:spcPct val="100000"/>
              </a:lnSpc>
              <a:spcBef>
                <a:spcPts val="0"/>
              </a:spcBef>
              <a:spcAft>
                <a:spcPts val="0"/>
              </a:spcAft>
              <a:buClr>
                <a:schemeClr val="dk1"/>
              </a:buClr>
              <a:buSzPts val="300"/>
              <a:buFont typeface="Calibri"/>
              <a:buNone/>
            </a:pPr>
            <a:r>
              <a:rPr lang="en-US" b="1"/>
              <a:t>Trainer Talking Points: </a:t>
            </a:r>
            <a:endParaRPr b="1"/>
          </a:p>
          <a:p>
            <a:pPr marL="0" marR="0" lvl="0" indent="0" algn="l" rtl="0">
              <a:lnSpc>
                <a:spcPct val="100000"/>
              </a:lnSpc>
              <a:spcBef>
                <a:spcPts val="0"/>
              </a:spcBef>
              <a:spcAft>
                <a:spcPts val="0"/>
              </a:spcAft>
              <a:buClr>
                <a:schemeClr val="dk1"/>
              </a:buClr>
              <a:buSzPts val="300"/>
              <a:buFont typeface="Calibri"/>
              <a:buNone/>
            </a:pPr>
            <a:r>
              <a:rPr lang="en-US"/>
              <a:t>Key components are referenced in examples and issues with non-examples are explained.</a:t>
            </a:r>
            <a:endParaRPr/>
          </a:p>
          <a:p>
            <a:pPr marL="0" marR="0" lvl="0" indent="0" algn="l" rtl="0">
              <a:lnSpc>
                <a:spcPct val="100000"/>
              </a:lnSpc>
              <a:spcBef>
                <a:spcPts val="0"/>
              </a:spcBef>
              <a:spcAft>
                <a:spcPts val="0"/>
              </a:spcAft>
              <a:buClr>
                <a:schemeClr val="dk1"/>
              </a:buClr>
              <a:buSzPts val="300"/>
              <a:buFont typeface="Calibri"/>
              <a:buNone/>
            </a:pPr>
            <a:r>
              <a:rPr lang="en-US"/>
              <a:t>The poster on the left was a result of a student contest.  </a:t>
            </a:r>
            <a:endParaRPr/>
          </a:p>
          <a:p>
            <a:pPr marL="0" marR="0" lvl="0" indent="0" algn="l" rtl="0">
              <a:lnSpc>
                <a:spcPct val="100000"/>
              </a:lnSpc>
              <a:spcBef>
                <a:spcPts val="0"/>
              </a:spcBef>
              <a:spcAft>
                <a:spcPts val="0"/>
              </a:spcAft>
              <a:buClr>
                <a:schemeClr val="dk1"/>
              </a:buClr>
              <a:buSzPts val="300"/>
              <a:buFont typeface="Calibri"/>
              <a:buNone/>
            </a:pPr>
            <a:r>
              <a:rPr lang="en-US"/>
              <a:t>This drawing of the eagle with the expectations around it became the poster that symbolized this high school’s expectations. </a:t>
            </a:r>
            <a:endParaRPr/>
          </a:p>
          <a:p>
            <a:pPr marL="0" marR="0" lvl="0" indent="0" algn="l" rtl="0">
              <a:lnSpc>
                <a:spcPct val="100000"/>
              </a:lnSpc>
              <a:spcBef>
                <a:spcPts val="0"/>
              </a:spcBef>
              <a:spcAft>
                <a:spcPts val="0"/>
              </a:spcAft>
              <a:buClr>
                <a:schemeClr val="dk1"/>
              </a:buClr>
              <a:buSzPts val="300"/>
              <a:buFont typeface="Calibri"/>
              <a:buNone/>
            </a:pPr>
            <a:r>
              <a:rPr lang="en-US"/>
              <a:t>It is posted at every door in the school and is visible on all school communications with the community. (South Lakes HS, Fairfax Co.)</a:t>
            </a: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r>
              <a:rPr lang="en-US"/>
              <a:t>Second picture is another HS that incorporated their mascot on all posters.  </a:t>
            </a:r>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286" name="Google Shape;286;p1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94" name="Google Shape;294;p4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b="1">
                <a:solidFill>
                  <a:srgbClr val="000000"/>
                </a:solidFill>
                <a:latin typeface="Roboto"/>
                <a:ea typeface="Roboto"/>
                <a:cs typeface="Roboto"/>
                <a:sym typeface="Roboto"/>
              </a:rPr>
              <a:t> Intent: </a:t>
            </a:r>
            <a:r>
              <a:rPr lang="en-US">
                <a:solidFill>
                  <a:srgbClr val="000000"/>
                </a:solidFill>
                <a:latin typeface="Roboto"/>
                <a:ea typeface="Roboto"/>
                <a:cs typeface="Roboto"/>
                <a:sym typeface="Roboto"/>
              </a:rPr>
              <a:t>Use data to help us determine the specific behavior we’d like to see.</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b="1">
                <a:solidFill>
                  <a:srgbClr val="000000"/>
                </a:solidFill>
                <a:latin typeface="Roboto"/>
                <a:ea typeface="Roboto"/>
                <a:cs typeface="Roboto"/>
                <a:sym typeface="Roboto"/>
              </a:rPr>
              <a:t>Trainer Talking Points:</a:t>
            </a:r>
            <a:r>
              <a:rPr lang="en-US">
                <a:solidFill>
                  <a:srgbClr val="000000"/>
                </a:solidFill>
                <a:latin typeface="Roboto"/>
                <a:ea typeface="Roboto"/>
                <a:cs typeface="Roboto"/>
                <a:sym typeface="Roboto"/>
              </a:rPr>
              <a:t> Data is one critical component to think about as we develop or revise school wide expectations.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Based on this data, what specific behaviors might the school need to identify that they can teach?</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Definitions of these behavior issues might vary from staff member to staff member.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More discussion amongst staff might be needed to really figure out what primary source of the problem is.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solidFill>
                  <a:srgbClr val="000000"/>
                </a:solidFill>
                <a:latin typeface="Roboto"/>
                <a:ea typeface="Roboto"/>
                <a:cs typeface="Roboto"/>
                <a:sym typeface="Roboto"/>
              </a:rPr>
              <a:t>This might change the specific behavior expectation needed.</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300"/>
              <a:buFont typeface="Calibri"/>
              <a:buNone/>
            </a:pPr>
            <a:r>
              <a:rPr lang="en-US">
                <a:latin typeface="Roboto"/>
                <a:ea typeface="Roboto"/>
                <a:cs typeface="Roboto"/>
                <a:sym typeface="Roboto"/>
              </a:rPr>
              <a:t>Disproportionality check - who are the kids getting written up because it informs if there are culture challenges to address/ PL needed</a:t>
            </a:r>
            <a:r>
              <a:rPr lang="en-US" sz="1100">
                <a:latin typeface="Arial"/>
                <a:ea typeface="Arial"/>
                <a:cs typeface="Arial"/>
                <a:sym typeface="Arial"/>
              </a:rPr>
              <a:t> </a:t>
            </a:r>
            <a:endParaRPr b="0" i="0" u="none" strike="noStrike" cap="none">
              <a:solidFill>
                <a:srgbClr val="000000"/>
              </a:solidFill>
              <a:latin typeface="Calibri"/>
              <a:ea typeface="Calibri"/>
              <a:cs typeface="Calibri"/>
              <a:sym typeface="Calibri"/>
            </a:endParaRPr>
          </a:p>
        </p:txBody>
      </p:sp>
      <p:sp>
        <p:nvSpPr>
          <p:cNvPr id="295" name="Google Shape;295;p4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6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Roboto"/>
                <a:ea typeface="Roboto"/>
                <a:cs typeface="Roboto"/>
                <a:sym typeface="Roboto"/>
              </a:rPr>
              <a:t>Intent: </a:t>
            </a:r>
            <a:r>
              <a:rPr lang="en-US">
                <a:latin typeface="Roboto"/>
                <a:ea typeface="Roboto"/>
                <a:cs typeface="Roboto"/>
                <a:sym typeface="Roboto"/>
              </a:rPr>
              <a:t>Show the value of studying expectations from different points of view. Conversation pushes participants to wonder about how culture and experience impact how students (and then families) will  perceive expectations.</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b="1">
                <a:latin typeface="Roboto"/>
                <a:ea typeface="Roboto"/>
                <a:cs typeface="Roboto"/>
                <a:sym typeface="Roboto"/>
              </a:rPr>
              <a:t>Training Talking Points:</a:t>
            </a:r>
            <a:r>
              <a:rPr lang="en-US">
                <a:latin typeface="Roboto"/>
                <a:ea typeface="Roboto"/>
                <a:cs typeface="Roboto"/>
                <a:sym typeface="Roboto"/>
              </a:rPr>
              <a:t> </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a:latin typeface="Roboto"/>
                <a:ea typeface="Roboto"/>
                <a:cs typeface="Roboto"/>
                <a:sym typeface="Roboto"/>
              </a:rPr>
              <a:t>It is important to acknowledge how students will experience the matrix.*</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a:latin typeface="Roboto"/>
                <a:ea typeface="Roboto"/>
                <a:cs typeface="Roboto"/>
                <a:sym typeface="Roboto"/>
              </a:rPr>
              <a:t>There is also a need to look closer at expectations from different points of view - thinking about how culture and individual experiences impact how students (and then families) will perceive expectations.</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b="1">
                <a:latin typeface="Roboto"/>
                <a:ea typeface="Roboto"/>
                <a:cs typeface="Roboto"/>
                <a:sym typeface="Roboto"/>
              </a:rPr>
              <a:t>For example:</a:t>
            </a:r>
            <a:endParaRPr b="1">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a:latin typeface="Roboto"/>
                <a:ea typeface="Roboto"/>
                <a:cs typeface="Roboto"/>
                <a:sym typeface="Roboto"/>
              </a:rPr>
              <a:t>What behaviors do Seniors need to be successful?</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a:latin typeface="Roboto"/>
                <a:ea typeface="Roboto"/>
                <a:cs typeface="Roboto"/>
                <a:sym typeface="Roboto"/>
              </a:rPr>
              <a:t>What do Freshmen need?</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a:latin typeface="Roboto"/>
                <a:ea typeface="Roboto"/>
                <a:cs typeface="Roboto"/>
                <a:sym typeface="Roboto"/>
              </a:rPr>
              <a:t>How will you account for the differences in developmental level and diverse lived experiences?</a:t>
            </a:r>
            <a:endParaRPr b="1"/>
          </a:p>
          <a:p>
            <a:pPr marL="0" marR="0" lvl="0" indent="0" algn="l" rtl="0">
              <a:lnSpc>
                <a:spcPct val="100000"/>
              </a:lnSpc>
              <a:spcBef>
                <a:spcPts val="0"/>
              </a:spcBef>
              <a:spcAft>
                <a:spcPts val="0"/>
              </a:spcAft>
              <a:buClr>
                <a:schemeClr val="dk1"/>
              </a:buClr>
              <a:buSzPts val="300"/>
              <a:buFont typeface="Calibri"/>
              <a:buNone/>
            </a:pPr>
            <a:endParaRPr/>
          </a:p>
        </p:txBody>
      </p:sp>
      <p:sp>
        <p:nvSpPr>
          <p:cNvPr id="306" name="Google Shape;306;p6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6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b="1"/>
              <a:t>Intent: </a:t>
            </a:r>
            <a:r>
              <a:rPr lang="en-US"/>
              <a:t>Awareness of school and  community cultures</a:t>
            </a:r>
            <a:endParaRPr/>
          </a:p>
          <a:p>
            <a:pPr marL="0" marR="0" lvl="0" indent="0" algn="l" rtl="0">
              <a:lnSpc>
                <a:spcPct val="100000"/>
              </a:lnSpc>
              <a:spcBef>
                <a:spcPts val="0"/>
              </a:spcBef>
              <a:spcAft>
                <a:spcPts val="0"/>
              </a:spcAft>
              <a:buClr>
                <a:schemeClr val="dk1"/>
              </a:buClr>
              <a:buSzPts val="300"/>
              <a:buFont typeface="Calibri"/>
              <a:buNone/>
            </a:pPr>
            <a:endParaRPr b="1"/>
          </a:p>
          <a:p>
            <a:pPr marL="0" marR="0" lvl="0" indent="0" algn="l" rtl="0">
              <a:lnSpc>
                <a:spcPct val="100000"/>
              </a:lnSpc>
              <a:spcBef>
                <a:spcPts val="0"/>
              </a:spcBef>
              <a:spcAft>
                <a:spcPts val="0"/>
              </a:spcAft>
              <a:buClr>
                <a:schemeClr val="dk1"/>
              </a:buClr>
              <a:buSzPts val="300"/>
              <a:buFont typeface="Calibri"/>
              <a:buNone/>
            </a:pPr>
            <a:r>
              <a:rPr lang="en-US" b="1"/>
              <a:t>Trainer Talking Points: </a:t>
            </a:r>
            <a:r>
              <a:rPr lang="en-US"/>
              <a:t>Teams actively and explicitly connect school-wide expectations to community values so that students and families are able to identify connections between school, home, and the community.</a:t>
            </a:r>
            <a:endParaRPr/>
          </a:p>
          <a:p>
            <a:pPr marL="0" marR="0" lvl="0" indent="0" algn="l" rtl="0">
              <a:lnSpc>
                <a:spcPct val="100000"/>
              </a:lnSpc>
              <a:spcBef>
                <a:spcPts val="0"/>
              </a:spcBef>
              <a:spcAft>
                <a:spcPts val="0"/>
              </a:spcAft>
              <a:buClr>
                <a:schemeClr val="dk1"/>
              </a:buClr>
              <a:buSzPts val="300"/>
              <a:buFont typeface="Calibri"/>
              <a:buNone/>
            </a:pPr>
            <a:r>
              <a:rPr lang="en-US"/>
              <a:t>Example of “no” – if teaching kids to walk down the hall with “hand on your hip and finger on your lips” – since doesn’t work in the neighborhood, can I teach them another way to walk that will be helpful in multiple locations?</a:t>
            </a: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r>
              <a:rPr lang="en-US" b="1"/>
              <a:t>*Potential trainer talking point</a:t>
            </a:r>
            <a:r>
              <a:rPr lang="en-US"/>
              <a:t>: </a:t>
            </a:r>
            <a:r>
              <a:rPr lang="en-US">
                <a:solidFill>
                  <a:srgbClr val="212121"/>
                </a:solidFill>
              </a:rPr>
              <a:t>Explaining differences in neighborhood playground expectations and school playground expectations.  Being safe in both environments may be different; self-protection may mean interacting with each other on some neighborhood playgrounds while not at school.  this is where being aware of the community served by the schools is important.  I think you get the message. </a:t>
            </a:r>
            <a:endParaRPr>
              <a:solidFill>
                <a:srgbClr val="212121"/>
              </a:solidFill>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313" name="Google Shape;313;p6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6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b="1"/>
              <a:t>Intent: </a:t>
            </a:r>
            <a:r>
              <a:rPr lang="en-US"/>
              <a:t>Planning for stakeholder involvement</a:t>
            </a: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r>
              <a:rPr lang="en-US" b="1"/>
              <a:t>Trainer Talking Points: </a:t>
            </a:r>
            <a:r>
              <a:rPr lang="en-US"/>
              <a:t>Share ideas for replicating training activities with faculty.</a:t>
            </a: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r>
              <a:rPr lang="en-US"/>
              <a:t>Hallway activity with staff</a:t>
            </a:r>
            <a:endParaRPr/>
          </a:p>
          <a:p>
            <a:pPr marL="0" marR="0" lvl="0" indent="0" algn="l" rtl="0">
              <a:lnSpc>
                <a:spcPct val="100000"/>
              </a:lnSpc>
              <a:spcBef>
                <a:spcPts val="0"/>
              </a:spcBef>
              <a:spcAft>
                <a:spcPts val="0"/>
              </a:spcAft>
              <a:buClr>
                <a:schemeClr val="dk1"/>
              </a:buClr>
              <a:buSzPts val="300"/>
              <a:buFont typeface="Calibri"/>
              <a:buNone/>
            </a:pPr>
            <a:r>
              <a:rPr lang="en-US"/>
              <a:t>Survey from students </a:t>
            </a: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r>
              <a:rPr lang="en-US">
                <a:solidFill>
                  <a:srgbClr val="212121"/>
                </a:solidFill>
              </a:rPr>
              <a:t>Teams must be intentional about receiving feedback from the various identity groups within the school.  Going beyond internal family members and members of organizations such as the PTA is important.  Making sure that we are accommodating for persons who want to engage but may need a different form of engagement, such as phone, Zoom, etc., is important.</a:t>
            </a:r>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320" name="Google Shape;320;p6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e4b1b0418e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e4b1b0418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e4b1b0418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6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8" name="Google Shape;328;p6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4b1b0418e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e4b1b0418e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t>
            </a:r>
            <a:r>
              <a:rPr lang="en-US" b="1"/>
              <a:t>o post in Chat:</a:t>
            </a:r>
            <a:r>
              <a:rPr lang="en-US"/>
              <a:t> </a:t>
            </a:r>
            <a:r>
              <a:rPr lang="en-US" u="sng">
                <a:solidFill>
                  <a:schemeClr val="hlink"/>
                </a:solidFill>
                <a:hlinkClick r:id="rId3"/>
              </a:rPr>
              <a:t>https://tinyurl.com/2bp8dhch</a:t>
            </a:r>
            <a:r>
              <a:rPr lang="en-US"/>
              <a:t> </a:t>
            </a:r>
            <a:endParaRPr/>
          </a:p>
        </p:txBody>
      </p:sp>
      <p:sp>
        <p:nvSpPr>
          <p:cNvPr id="193" name="Google Shape;193;g1e4b1b0418e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3b7afb269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3b7afb26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that everyone has an idea of  who is attending, ask participants ( if willing) to annotate their roles and mark all that may apply </a:t>
            </a:r>
            <a:endParaRPr/>
          </a:p>
        </p:txBody>
      </p:sp>
      <p:sp>
        <p:nvSpPr>
          <p:cNvPr id="200" name="Google Shape;200;g13b7afb269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b5534a040_3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b5534a040_3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know you all regardless of your roles may have a lot on your plates or plans that are occupying your thoughts this summer. We want to ask you to give yourself permission to put that to-do list aside so that you might be here and  be present. And engage in learning around key principles you are desiring to prioritize within your schools and/or across your division.</a:t>
            </a:r>
            <a:endParaRPr/>
          </a:p>
        </p:txBody>
      </p:sp>
      <p:sp>
        <p:nvSpPr>
          <p:cNvPr id="206" name="Google Shape;206;g13b5534a040_3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3b5534a040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3b5534a040_1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Most important question of the day: Can you have a tiered system of support training without a triangle visual?  ...well you could. but it wouldn’t be nearly as fun :-) So the idea of a tiered system of support and the visual of a triangle is not new. In fact, we have been seeing it for years. </a:t>
            </a:r>
            <a:endParaRPr/>
          </a:p>
          <a:p>
            <a:pPr marL="0" marR="0" lvl="0" indent="0" algn="l" rtl="0">
              <a:lnSpc>
                <a:spcPct val="100000"/>
              </a:lnSpc>
              <a:spcBef>
                <a:spcPts val="0"/>
              </a:spcBef>
              <a:spcAft>
                <a:spcPts val="0"/>
              </a:spcAft>
              <a:buClr>
                <a:schemeClr val="dk1"/>
              </a:buClr>
              <a:buSzPts val="1200"/>
              <a:buFont typeface="Calibri"/>
              <a:buNone/>
            </a:pPr>
            <a:r>
              <a:rPr lang="en-US"/>
              <a:t>The idea behind the triangle is that the foundation, or the bottom, of the triangle visual represents the foundation,  Tier 1 core instruction support that all students receive. That should work for approximately 80% of our students. But, just as one size fits all clothing doesn’t always fit all, the instruction and supports provided to all students does not meet the needs of all students.  When students require more intensive instruction than what is provided to all, we refer this as advanced tiers, or Tier 2 or Tier 3 supports.  Research suggests that about 5-15% of students will need and benefit from tier 2 supports and about 1-5%  from tier 3 supports. </a:t>
            </a:r>
            <a:endParaRPr sz="1300"/>
          </a:p>
        </p:txBody>
      </p:sp>
      <p:sp>
        <p:nvSpPr>
          <p:cNvPr id="213" name="Google Shape;213;g13b5534a040_1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b5534a040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3b5534a040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00">
                <a:highlight>
                  <a:srgbClr val="FFFF00"/>
                </a:highlight>
              </a:rPr>
              <a:t>Activity: </a:t>
            </a:r>
            <a:r>
              <a:rPr lang="en-US" sz="1300"/>
              <a:t> </a:t>
            </a:r>
            <a:endParaRPr sz="1300"/>
          </a:p>
          <a:p>
            <a:pPr marL="0" lvl="0" indent="0" algn="l" rtl="0">
              <a:lnSpc>
                <a:spcPct val="100000"/>
              </a:lnSpc>
              <a:spcBef>
                <a:spcPts val="0"/>
              </a:spcBef>
              <a:spcAft>
                <a:spcPts val="0"/>
              </a:spcAft>
              <a:buSzPts val="1400"/>
              <a:buNone/>
            </a:pPr>
            <a:r>
              <a:rPr lang="en-US"/>
              <a:t>Invite participants to unmute or add to the chat an answer to the question: “How are students’ experiences in a multi-tiered system of supports similar to a lava lamp?” (the blue or the colors/heat)</a:t>
            </a:r>
            <a:endParaRPr/>
          </a:p>
          <a:p>
            <a:pPr marL="0" lvl="0" indent="0" algn="l" rtl="0">
              <a:lnSpc>
                <a:spcPct val="100000"/>
              </a:lnSpc>
              <a:spcBef>
                <a:spcPts val="0"/>
              </a:spcBef>
              <a:spcAft>
                <a:spcPts val="0"/>
              </a:spcAft>
              <a:buSzPts val="1400"/>
              <a:buNone/>
            </a:pPr>
            <a:br>
              <a:rPr lang="en-US"/>
            </a:br>
            <a:r>
              <a:rPr lang="en-US"/>
              <a:t>Language matters.  We do not tier students. We tier interventions and supports. As such, students will naturally ebb and flow between different tiers of support depending on the intensity of instruction they may require. Students may also require different levels of support for different skill areas. </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a:p>
        </p:txBody>
      </p:sp>
      <p:sp>
        <p:nvSpPr>
          <p:cNvPr id="224" name="Google Shape;224;g13b5534a040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Introduction - This is our Tier 1 Behavior Booster for Behavior Expectations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b="1"/>
              <a:t>Trainer Talking Points: </a:t>
            </a:r>
            <a:r>
              <a:rPr lang="en-US">
                <a:latin typeface="Roboto"/>
                <a:ea typeface="Roboto"/>
                <a:cs typeface="Roboto"/>
                <a:sym typeface="Roboto"/>
              </a:rPr>
              <a:t>Our focus will be on creating and teaching behavior expectations.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Calibri"/>
              <a:buNone/>
            </a:pPr>
            <a:r>
              <a:rPr lang="en-US">
                <a:solidFill>
                  <a:srgbClr val="000000"/>
                </a:solidFill>
                <a:latin typeface="Roboto"/>
                <a:ea typeface="Roboto"/>
                <a:cs typeface="Roboto"/>
                <a:sym typeface="Roboto"/>
              </a:rPr>
              <a:t>Including all stakeholder/different voices is REALLY important to make sure we don't say anything offense when we are unaware.</a:t>
            </a: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Calibri"/>
              <a:buNone/>
            </a:pP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Calibri"/>
              <a:buNone/>
            </a:pPr>
            <a:endParaRPr>
              <a:solidFill>
                <a:srgbClr val="000000"/>
              </a:solidFill>
              <a:latin typeface="Roboto"/>
              <a:ea typeface="Roboto"/>
              <a:cs typeface="Roboto"/>
              <a:sym typeface="Roboto"/>
            </a:endParaRPr>
          </a:p>
        </p:txBody>
      </p:sp>
      <p:sp>
        <p:nvSpPr>
          <p:cNvPr id="231" name="Google Shape;231;p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ce47e3f7a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ce47e3f7a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r>
              <a:rPr lang="en-US" b="1"/>
              <a:t>Intent: </a:t>
            </a:r>
            <a:r>
              <a:rPr lang="en-US"/>
              <a:t>MTSS (PBIS) is a preventative and proactive approach at every turn. Here is a list of proactive supports for classroom managed behaviors. As you read through this list, think about which of these might be most critical for you. Which of these are you wanting to focus on or you are currently focused on?</a:t>
            </a: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00000"/>
              </a:lnSpc>
              <a:spcBef>
                <a:spcPts val="0"/>
              </a:spcBef>
              <a:spcAft>
                <a:spcPts val="0"/>
              </a:spcAft>
              <a:buClr>
                <a:schemeClr val="dk1"/>
              </a:buClr>
              <a:buSzPts val="300"/>
              <a:buFont typeface="Calibri"/>
              <a:buNone/>
            </a:pPr>
            <a:r>
              <a:rPr lang="en-US"/>
              <a:t>Here you can see that The goal is to be as preventative and proactive as we can be. Foundation of PBIS are the proactive, preventative pieces we put in place. If we can think about something being predictable, then we can think about preventing it. </a:t>
            </a: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00000"/>
              </a:lnSpc>
              <a:spcBef>
                <a:spcPts val="0"/>
              </a:spcBef>
              <a:spcAft>
                <a:spcPts val="0"/>
              </a:spcAft>
              <a:buClr>
                <a:schemeClr val="dk1"/>
              </a:buClr>
              <a:buSzPts val="300"/>
              <a:buFont typeface="Calibri"/>
              <a:buNone/>
            </a:pPr>
            <a:r>
              <a:rPr lang="en-US"/>
              <a:t>Examples: I know that 7th grade girls may get into drama - I can predict this, so maybe I can put things in place to prevent some of this.</a:t>
            </a:r>
            <a:endParaRPr/>
          </a:p>
          <a:p>
            <a:pPr marL="0" lvl="0" indent="0" algn="l" rtl="0">
              <a:lnSpc>
                <a:spcPct val="100000"/>
              </a:lnSpc>
              <a:spcBef>
                <a:spcPts val="0"/>
              </a:spcBef>
              <a:spcAft>
                <a:spcPts val="0"/>
              </a:spcAft>
              <a:buClr>
                <a:schemeClr val="dk1"/>
              </a:buClr>
              <a:buSzPts val="300"/>
              <a:buFont typeface="Calibri"/>
              <a:buNone/>
            </a:pPr>
            <a:r>
              <a:rPr lang="en-US"/>
              <a:t>Do kindergarten students get a snack time because we predict they will need a break?</a:t>
            </a: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b="1"/>
          </a:p>
          <a:p>
            <a:pPr marL="0" lvl="0" indent="0" algn="l" rtl="0">
              <a:lnSpc>
                <a:spcPct val="100000"/>
              </a:lnSpc>
              <a:spcBef>
                <a:spcPts val="0"/>
              </a:spcBef>
              <a:spcAft>
                <a:spcPts val="0"/>
              </a:spcAft>
              <a:buClr>
                <a:schemeClr val="dk1"/>
              </a:buClr>
              <a:buSzPts val="1400"/>
              <a:buFont typeface="Calibri"/>
              <a:buNone/>
            </a:pPr>
            <a:endParaRPr sz="1100">
              <a:solidFill>
                <a:srgbClr val="222222"/>
              </a:solidFill>
              <a:highlight>
                <a:srgbClr val="FFFFFF"/>
              </a:highlight>
              <a:latin typeface="Arial"/>
              <a:ea typeface="Arial"/>
              <a:cs typeface="Arial"/>
              <a:sym typeface="Arial"/>
            </a:endParaRPr>
          </a:p>
        </p:txBody>
      </p:sp>
      <p:sp>
        <p:nvSpPr>
          <p:cNvPr id="237" name="Google Shape;237;gce47e3f7a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hyperlink" Target="https://www.facebook.com/vtssric/" TargetMode="Externa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 name="Google Shape;1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6" name="Google Shape;1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7" name="Google Shape;1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20"/>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8" name="Google Shape;5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9" name="Google Shape;5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20"/>
          <p:cNvSpPr txBox="1">
            <a:spLocks noGrp="1"/>
          </p:cNvSpPr>
          <p:nvPr>
            <p:ph type="title"/>
          </p:nvPr>
        </p:nvSpPr>
        <p:spPr>
          <a:xfrm>
            <a:off x="228600" y="228600"/>
            <a:ext cx="8686799" cy="1143000"/>
          </a:xfrm>
          <a:prstGeom prst="rect">
            <a:avLst/>
          </a:prstGeom>
          <a:solidFill>
            <a:srgbClr val="A9DCF2">
              <a:alpha val="66666"/>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457200" y="274637"/>
            <a:ext cx="8229600" cy="1143000"/>
          </a:xfrm>
          <a:prstGeom prst="rect">
            <a:avLst/>
          </a:prstGeom>
          <a:solidFill>
            <a:srgbClr val="026938"/>
          </a:solid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D8D8D8"/>
              </a:buClr>
              <a:buSzPts val="4400"/>
              <a:buFont typeface="Impact"/>
              <a:buNone/>
              <a:defRPr sz="4400" b="0" i="0" u="none" strike="noStrike" cap="none">
                <a:solidFill>
                  <a:srgbClr val="D8D8D8"/>
                </a:solidFill>
                <a:latin typeface="Impact"/>
                <a:ea typeface="Impact"/>
                <a:cs typeface="Impact"/>
                <a:sym typeface="Impact"/>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22"/>
          <p:cNvSpPr txBox="1">
            <a:spLocks noGrp="1"/>
          </p:cNvSpPr>
          <p:nvPr>
            <p:ph type="title"/>
          </p:nvPr>
        </p:nvSpPr>
        <p:spPr>
          <a:xfrm>
            <a:off x="457200" y="274638"/>
            <a:ext cx="8229600" cy="1143000"/>
          </a:xfrm>
          <a:prstGeom prst="rect">
            <a:avLst/>
          </a:prstGeom>
          <a:solidFill>
            <a:srgbClr val="A9DCF2">
              <a:alpha val="66666"/>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6" name="Google Shape;6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7" name="Google Shape;6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Only NL" type="titleOnly">
  <p:cSld name="TITLE_ONLY">
    <p:spTree>
      <p:nvGrpSpPr>
        <p:cNvPr id="1" name="Shape 74"/>
        <p:cNvGrpSpPr/>
        <p:nvPr/>
      </p:nvGrpSpPr>
      <p:grpSpPr>
        <a:xfrm>
          <a:off x="0" y="0"/>
          <a:ext cx="0" cy="0"/>
          <a:chOff x="0" y="0"/>
          <a:chExt cx="0" cy="0"/>
        </a:xfrm>
      </p:grpSpPr>
      <p:sp>
        <p:nvSpPr>
          <p:cNvPr id="75" name="Google Shape;75;p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7"/>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79"/>
        <p:cNvGrpSpPr/>
        <p:nvPr/>
      </p:nvGrpSpPr>
      <p:grpSpPr>
        <a:xfrm>
          <a:off x="0" y="0"/>
          <a:ext cx="0" cy="0"/>
          <a:chOff x="0" y="0"/>
          <a:chExt cx="0" cy="0"/>
        </a:xfrm>
      </p:grpSpPr>
      <p:sp>
        <p:nvSpPr>
          <p:cNvPr id="80" name="Google Shape;80;p23"/>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 name="Google Shape;82;p23"/>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83"/>
        <p:cNvGrpSpPr/>
        <p:nvPr/>
      </p:nvGrpSpPr>
      <p:grpSpPr>
        <a:xfrm>
          <a:off x="0" y="0"/>
          <a:ext cx="0" cy="0"/>
          <a:chOff x="0" y="0"/>
          <a:chExt cx="0" cy="0"/>
        </a:xfrm>
      </p:grpSpPr>
      <p:sp>
        <p:nvSpPr>
          <p:cNvPr id="84" name="Google Shape;84;p24"/>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4"/>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86"/>
        <p:cNvGrpSpPr/>
        <p:nvPr/>
      </p:nvGrpSpPr>
      <p:grpSpPr>
        <a:xfrm>
          <a:off x="0" y="0"/>
          <a:ext cx="0" cy="0"/>
          <a:chOff x="0" y="0"/>
          <a:chExt cx="0" cy="0"/>
        </a:xfrm>
      </p:grpSpPr>
      <p:pic>
        <p:nvPicPr>
          <p:cNvPr id="87" name="Google Shape;87;p25"/>
          <p:cNvPicPr preferRelativeResize="0"/>
          <p:nvPr/>
        </p:nvPicPr>
        <p:blipFill rotWithShape="1">
          <a:blip r:embed="rId2">
            <a:alphaModFix/>
          </a:blip>
          <a:srcRect l="136" t="32397" r="-134" b="12769"/>
          <a:stretch/>
        </p:blipFill>
        <p:spPr>
          <a:xfrm rot="10800000">
            <a:off x="0" y="0"/>
            <a:ext cx="9143999" cy="1554608"/>
          </a:xfrm>
          <a:prstGeom prst="rect">
            <a:avLst/>
          </a:prstGeom>
          <a:noFill/>
          <a:ln>
            <a:noFill/>
          </a:ln>
        </p:spPr>
      </p:pic>
      <p:pic>
        <p:nvPicPr>
          <p:cNvPr id="88" name="Google Shape;88;p25"/>
          <p:cNvPicPr preferRelativeResize="0"/>
          <p:nvPr/>
        </p:nvPicPr>
        <p:blipFill rotWithShape="1">
          <a:blip r:embed="rId3">
            <a:alphaModFix/>
          </a:blip>
          <a:srcRect/>
          <a:stretch/>
        </p:blipFill>
        <p:spPr>
          <a:xfrm>
            <a:off x="76200" y="107327"/>
            <a:ext cx="1050987" cy="613433"/>
          </a:xfrm>
          <a:prstGeom prst="rect">
            <a:avLst/>
          </a:prstGeom>
          <a:noFill/>
          <a:ln>
            <a:noFill/>
          </a:ln>
        </p:spPr>
      </p:pic>
      <p:sp>
        <p:nvSpPr>
          <p:cNvPr id="89" name="Google Shape;89;p25"/>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0"/>
        <p:cNvGrpSpPr/>
        <p:nvPr/>
      </p:nvGrpSpPr>
      <p:grpSpPr>
        <a:xfrm>
          <a:off x="0" y="0"/>
          <a:ext cx="0" cy="0"/>
          <a:chOff x="0" y="0"/>
          <a:chExt cx="0" cy="0"/>
        </a:xfrm>
      </p:grpSpPr>
      <p:pic>
        <p:nvPicPr>
          <p:cNvPr id="91" name="Google Shape;91;p26"/>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9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8"/>
        <p:cNvGrpSpPr/>
        <p:nvPr/>
      </p:nvGrpSpPr>
      <p:grpSpPr>
        <a:xfrm>
          <a:off x="0" y="0"/>
          <a:ext cx="0" cy="0"/>
          <a:chOff x="0" y="0"/>
          <a:chExt cx="0" cy="0"/>
        </a:xfrm>
      </p:grpSpPr>
      <p:pic>
        <p:nvPicPr>
          <p:cNvPr id="19" name="Google Shape;19;p8"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0" name="Google Shape;20;p8"/>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2" name="Google Shape;22;p8"/>
          <p:cNvPicPr preferRelativeResize="0"/>
          <p:nvPr/>
        </p:nvPicPr>
        <p:blipFill rotWithShape="1">
          <a:blip r:embed="rId3">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93"/>
        <p:cNvGrpSpPr/>
        <p:nvPr/>
      </p:nvGrpSpPr>
      <p:grpSpPr>
        <a:xfrm>
          <a:off x="0" y="0"/>
          <a:ext cx="0" cy="0"/>
          <a:chOff x="0" y="0"/>
          <a:chExt cx="0" cy="0"/>
        </a:xfrm>
      </p:grpSpPr>
      <p:sp>
        <p:nvSpPr>
          <p:cNvPr id="94" name="Google Shape;94;p28"/>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8"/>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6" name="Google Shape;96;p28"/>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97" name="Google Shape;97;p28"/>
          <p:cNvPicPr preferRelativeResize="0"/>
          <p:nvPr/>
        </p:nvPicPr>
        <p:blipFill rotWithShape="1">
          <a:blip r:embed="rId3">
            <a:alphaModFix/>
          </a:blip>
          <a:srcRect l="236" t="10364" r="-235" b="30816"/>
          <a:stretch/>
        </p:blipFill>
        <p:spPr>
          <a:xfrm>
            <a:off x="0" y="5249173"/>
            <a:ext cx="9144000" cy="168071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98"/>
        <p:cNvGrpSpPr/>
        <p:nvPr/>
      </p:nvGrpSpPr>
      <p:grpSpPr>
        <a:xfrm>
          <a:off x="0" y="0"/>
          <a:ext cx="0" cy="0"/>
          <a:chOff x="0" y="0"/>
          <a:chExt cx="0" cy="0"/>
        </a:xfrm>
      </p:grpSpPr>
      <p:sp>
        <p:nvSpPr>
          <p:cNvPr id="99" name="Google Shape;99;p29"/>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9"/>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1" name="Google Shape;101;p29"/>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02" name="Google Shape;102;p29"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3"/>
        <p:cNvGrpSpPr/>
        <p:nvPr/>
      </p:nvGrpSpPr>
      <p:grpSpPr>
        <a:xfrm>
          <a:off x="0" y="0"/>
          <a:ext cx="0" cy="0"/>
          <a:chOff x="0" y="0"/>
          <a:chExt cx="0" cy="0"/>
        </a:xfrm>
      </p:grpSpPr>
      <p:sp>
        <p:nvSpPr>
          <p:cNvPr id="104" name="Google Shape;104;p30"/>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0"/>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6" name="Google Shape;106;p30"/>
          <p:cNvPicPr preferRelativeResize="0"/>
          <p:nvPr/>
        </p:nvPicPr>
        <p:blipFill rotWithShape="1">
          <a:blip r:embed="rId2">
            <a:alphaModFix/>
          </a:blip>
          <a:srcRect/>
          <a:stretch/>
        </p:blipFill>
        <p:spPr>
          <a:xfrm>
            <a:off x="94165" y="228600"/>
            <a:ext cx="1700129" cy="990600"/>
          </a:xfrm>
          <a:prstGeom prst="rect">
            <a:avLst/>
          </a:prstGeom>
          <a:noFill/>
          <a:ln>
            <a:noFill/>
          </a:ln>
        </p:spPr>
      </p:pic>
      <p:pic>
        <p:nvPicPr>
          <p:cNvPr id="107" name="Google Shape;107;p30"/>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108"/>
        <p:cNvGrpSpPr/>
        <p:nvPr/>
      </p:nvGrpSpPr>
      <p:grpSpPr>
        <a:xfrm>
          <a:off x="0" y="0"/>
          <a:ext cx="0" cy="0"/>
          <a:chOff x="0" y="0"/>
          <a:chExt cx="0" cy="0"/>
        </a:xfrm>
      </p:grpSpPr>
      <p:sp>
        <p:nvSpPr>
          <p:cNvPr id="109" name="Google Shape;109;p31"/>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1"/>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1"/>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12" name="Google Shape;112;p31"/>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113"/>
        <p:cNvGrpSpPr/>
        <p:nvPr/>
      </p:nvGrpSpPr>
      <p:grpSpPr>
        <a:xfrm>
          <a:off x="0" y="0"/>
          <a:ext cx="0" cy="0"/>
          <a:chOff x="0" y="0"/>
          <a:chExt cx="0" cy="0"/>
        </a:xfrm>
      </p:grpSpPr>
      <p:sp>
        <p:nvSpPr>
          <p:cNvPr id="114" name="Google Shape;114;p32"/>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2"/>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6" name="Google Shape;116;p32"/>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17" name="Google Shape;117;p32"/>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118"/>
        <p:cNvGrpSpPr/>
        <p:nvPr/>
      </p:nvGrpSpPr>
      <p:grpSpPr>
        <a:xfrm>
          <a:off x="0" y="0"/>
          <a:ext cx="0" cy="0"/>
          <a:chOff x="0" y="0"/>
          <a:chExt cx="0" cy="0"/>
        </a:xfrm>
      </p:grpSpPr>
      <p:sp>
        <p:nvSpPr>
          <p:cNvPr id="119" name="Google Shape;119;p33"/>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21" name="Google Shape;121;p3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22" name="Google Shape;122;p33"/>
          <p:cNvPicPr preferRelativeResize="0"/>
          <p:nvPr/>
        </p:nvPicPr>
        <p:blipFill rotWithShape="1">
          <a:blip r:embed="rId2">
            <a:alphaModFix/>
          </a:blip>
          <a:srcRect/>
          <a:stretch/>
        </p:blipFill>
        <p:spPr>
          <a:xfrm>
            <a:off x="48426" y="49986"/>
            <a:ext cx="2667000" cy="1556656"/>
          </a:xfrm>
          <a:prstGeom prst="rect">
            <a:avLst/>
          </a:prstGeom>
          <a:noFill/>
          <a:ln>
            <a:noFill/>
          </a:ln>
        </p:spPr>
      </p:pic>
      <p:pic>
        <p:nvPicPr>
          <p:cNvPr id="123" name="Google Shape;123;p33"/>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124"/>
        <p:cNvGrpSpPr/>
        <p:nvPr/>
      </p:nvGrpSpPr>
      <p:grpSpPr>
        <a:xfrm>
          <a:off x="0" y="0"/>
          <a:ext cx="0" cy="0"/>
          <a:chOff x="0" y="0"/>
          <a:chExt cx="0" cy="0"/>
        </a:xfrm>
      </p:grpSpPr>
      <p:sp>
        <p:nvSpPr>
          <p:cNvPr id="125" name="Google Shape;125;p34"/>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4"/>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27" name="Google Shape;127;p34"/>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28" name="Google Shape;128;p34"/>
          <p:cNvPicPr preferRelativeResize="0"/>
          <p:nvPr/>
        </p:nvPicPr>
        <p:blipFill rotWithShape="1">
          <a:blip r:embed="rId2">
            <a:alphaModFix/>
          </a:blip>
          <a:srcRect/>
          <a:stretch/>
        </p:blipFill>
        <p:spPr>
          <a:xfrm>
            <a:off x="48426" y="49986"/>
            <a:ext cx="2667000" cy="155665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129"/>
        <p:cNvGrpSpPr/>
        <p:nvPr/>
      </p:nvGrpSpPr>
      <p:grpSpPr>
        <a:xfrm>
          <a:off x="0" y="0"/>
          <a:ext cx="0" cy="0"/>
          <a:chOff x="0" y="0"/>
          <a:chExt cx="0" cy="0"/>
        </a:xfrm>
      </p:grpSpPr>
      <p:sp>
        <p:nvSpPr>
          <p:cNvPr id="130" name="Google Shape;130;p35"/>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5"/>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35"/>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33" name="Google Shape;133;p35"/>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35"/>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35" name="Google Shape;135;p35"/>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36" name="Google Shape;136;p35"/>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7" name="Google Shape;137;p35"/>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138"/>
        <p:cNvGrpSpPr/>
        <p:nvPr/>
      </p:nvGrpSpPr>
      <p:grpSpPr>
        <a:xfrm>
          <a:off x="0" y="0"/>
          <a:ext cx="0" cy="0"/>
          <a:chOff x="0" y="0"/>
          <a:chExt cx="0" cy="0"/>
        </a:xfrm>
      </p:grpSpPr>
      <p:sp>
        <p:nvSpPr>
          <p:cNvPr id="139" name="Google Shape;139;p36"/>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6"/>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36"/>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2" name="Google Shape;142;p36"/>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36"/>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4" name="Google Shape;144;p36"/>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45" name="Google Shape;145;p36"/>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6"/>
        <p:cNvGrpSpPr/>
        <p:nvPr/>
      </p:nvGrpSpPr>
      <p:grpSpPr>
        <a:xfrm>
          <a:off x="0" y="0"/>
          <a:ext cx="0" cy="0"/>
          <a:chOff x="0" y="0"/>
          <a:chExt cx="0" cy="0"/>
        </a:xfrm>
      </p:grpSpPr>
      <p:sp>
        <p:nvSpPr>
          <p:cNvPr id="147" name="Google Shape;147;p37"/>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7"/>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9" name="Google Shape;149;p37"/>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0" name="Google Shape;150;p37"/>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37"/>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23"/>
        <p:cNvGrpSpPr/>
        <p:nvPr/>
      </p:nvGrpSpPr>
      <p:grpSpPr>
        <a:xfrm>
          <a:off x="0" y="0"/>
          <a:ext cx="0" cy="0"/>
          <a:chOff x="0" y="0"/>
          <a:chExt cx="0" cy="0"/>
        </a:xfrm>
      </p:grpSpPr>
      <p:sp>
        <p:nvSpPr>
          <p:cNvPr id="24" name="Google Shape;2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5" name="Google Shape;2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6" name="Google Shape;2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152"/>
        <p:cNvGrpSpPr/>
        <p:nvPr/>
      </p:nvGrpSpPr>
      <p:grpSpPr>
        <a:xfrm>
          <a:off x="0" y="0"/>
          <a:ext cx="0" cy="0"/>
          <a:chOff x="0" y="0"/>
          <a:chExt cx="0" cy="0"/>
        </a:xfrm>
      </p:grpSpPr>
      <p:sp>
        <p:nvSpPr>
          <p:cNvPr id="153" name="Google Shape;153;p39"/>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9"/>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5" name="Google Shape;155;p39"/>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6" name="Google Shape;156;p39"/>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57"/>
        <p:cNvGrpSpPr/>
        <p:nvPr/>
      </p:nvGrpSpPr>
      <p:grpSpPr>
        <a:xfrm>
          <a:off x="0" y="0"/>
          <a:ext cx="0" cy="0"/>
          <a:chOff x="0" y="0"/>
          <a:chExt cx="0" cy="0"/>
        </a:xfrm>
      </p:grpSpPr>
      <p:sp>
        <p:nvSpPr>
          <p:cNvPr id="158" name="Google Shape;158;p40"/>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0"/>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0" name="Google Shape;160;p40"/>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1" name="Google Shape;161;p40"/>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162"/>
        <p:cNvGrpSpPr/>
        <p:nvPr/>
      </p:nvGrpSpPr>
      <p:grpSpPr>
        <a:xfrm>
          <a:off x="0" y="0"/>
          <a:ext cx="0" cy="0"/>
          <a:chOff x="0" y="0"/>
          <a:chExt cx="0" cy="0"/>
        </a:xfrm>
      </p:grpSpPr>
      <p:sp>
        <p:nvSpPr>
          <p:cNvPr id="163" name="Google Shape;163;p41"/>
          <p:cNvSpPr txBox="1">
            <a:spLocks noGrp="1"/>
          </p:cNvSpPr>
          <p:nvPr>
            <p:ph type="title"/>
          </p:nvPr>
        </p:nvSpPr>
        <p:spPr>
          <a:xfrm>
            <a:off x="628650" y="202259"/>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4" name="Google Shape;164;p41"/>
          <p:cNvPicPr preferRelativeResize="0"/>
          <p:nvPr/>
        </p:nvPicPr>
        <p:blipFill rotWithShape="1">
          <a:blip r:embed="rId2">
            <a:alphaModFix/>
          </a:blip>
          <a:srcRect/>
          <a:stretch/>
        </p:blipFill>
        <p:spPr>
          <a:xfrm>
            <a:off x="7467600" y="5947878"/>
            <a:ext cx="1559301" cy="910122"/>
          </a:xfrm>
          <a:prstGeom prst="rect">
            <a:avLst/>
          </a:prstGeom>
          <a:noFill/>
          <a:ln>
            <a:noFill/>
          </a:ln>
        </p:spPr>
      </p:pic>
      <p:grpSp>
        <p:nvGrpSpPr>
          <p:cNvPr id="165" name="Google Shape;165;p41"/>
          <p:cNvGrpSpPr/>
          <p:nvPr/>
        </p:nvGrpSpPr>
        <p:grpSpPr>
          <a:xfrm>
            <a:off x="2144995" y="3177707"/>
            <a:ext cx="4854010" cy="1143000"/>
            <a:chOff x="1981200" y="1826567"/>
            <a:chExt cx="4854010" cy="1143000"/>
          </a:xfrm>
        </p:grpSpPr>
        <p:pic>
          <p:nvPicPr>
            <p:cNvPr id="166" name="Google Shape;166;p41">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67" name="Google Shape;167;p41"/>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Twitter – </a:t>
              </a:r>
              <a:r>
                <a:rPr lang="en-US" sz="24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VTSS_RIC</a:t>
              </a:r>
              <a:endParaRPr sz="2400" b="0" i="0" u="none" strike="noStrike" cap="none">
                <a:solidFill>
                  <a:schemeClr val="dk1"/>
                </a:solidFill>
                <a:latin typeface="Arial"/>
                <a:ea typeface="Arial"/>
                <a:cs typeface="Arial"/>
                <a:sym typeface="Arial"/>
              </a:endParaRPr>
            </a:p>
          </p:txBody>
        </p:sp>
      </p:grpSp>
      <p:grpSp>
        <p:nvGrpSpPr>
          <p:cNvPr id="168" name="Google Shape;168;p41"/>
          <p:cNvGrpSpPr/>
          <p:nvPr/>
        </p:nvGrpSpPr>
        <p:grpSpPr>
          <a:xfrm>
            <a:off x="2050634" y="4545484"/>
            <a:ext cx="5042731" cy="1143000"/>
            <a:chOff x="1981200" y="3426768"/>
            <a:chExt cx="5042731" cy="1143000"/>
          </a:xfrm>
        </p:grpSpPr>
        <p:pic>
          <p:nvPicPr>
            <p:cNvPr id="169" name="Google Shape;169;p41">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70" name="Google Shape;170;p41"/>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Facebook – </a:t>
              </a:r>
              <a:r>
                <a:rPr lang="en-US" sz="2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VTSSRIC</a:t>
              </a:r>
              <a:endParaRPr sz="2400" b="0" i="0" u="none" strike="noStrike" cap="none">
                <a:solidFill>
                  <a:schemeClr val="dk1"/>
                </a:solidFill>
                <a:latin typeface="Arial"/>
                <a:ea typeface="Arial"/>
                <a:cs typeface="Arial"/>
                <a:sym typeface="Arial"/>
              </a:endParaRPr>
            </a:p>
          </p:txBody>
        </p:sp>
      </p:grpSp>
      <p:sp>
        <p:nvSpPr>
          <p:cNvPr id="171" name="Google Shape;171;p41"/>
          <p:cNvSpPr txBox="1"/>
          <p:nvPr/>
        </p:nvSpPr>
        <p:spPr>
          <a:xfrm>
            <a:off x="1066800" y="1752600"/>
            <a:ext cx="67818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27"/>
        <p:cNvGrpSpPr/>
        <p:nvPr/>
      </p:nvGrpSpPr>
      <p:grpSpPr>
        <a:xfrm>
          <a:off x="0" y="0"/>
          <a:ext cx="0" cy="0"/>
          <a:chOff x="0" y="0"/>
          <a:chExt cx="0" cy="0"/>
        </a:xfrm>
      </p:grpSpPr>
      <p:pic>
        <p:nvPicPr>
          <p:cNvPr id="28" name="Google Shape;28;p11"/>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9" name="Google Shape;29;p11"/>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1" name="Google Shape;31;p11"/>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32"/>
        <p:cNvGrpSpPr/>
        <p:nvPr/>
      </p:nvGrpSpPr>
      <p:grpSpPr>
        <a:xfrm>
          <a:off x="0" y="0"/>
          <a:ext cx="0" cy="0"/>
          <a:chOff x="0" y="0"/>
          <a:chExt cx="0" cy="0"/>
        </a:xfrm>
      </p:grpSpPr>
      <p:pic>
        <p:nvPicPr>
          <p:cNvPr id="33" name="Google Shape;33;p13"/>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34" name="Google Shape;34;p13"/>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6" name="Google Shape;36;p13"/>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37"/>
        <p:cNvGrpSpPr/>
        <p:nvPr/>
      </p:nvGrpSpPr>
      <p:grpSpPr>
        <a:xfrm>
          <a:off x="0" y="0"/>
          <a:ext cx="0" cy="0"/>
          <a:chOff x="0" y="0"/>
          <a:chExt cx="0" cy="0"/>
        </a:xfrm>
      </p:grpSpPr>
      <p:pic>
        <p:nvPicPr>
          <p:cNvPr id="38" name="Google Shape;38;p14"/>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39" name="Google Shape;39;p1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1" name="Google Shape;41;p14"/>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42"/>
        <p:cNvGrpSpPr/>
        <p:nvPr/>
      </p:nvGrpSpPr>
      <p:grpSpPr>
        <a:xfrm>
          <a:off x="0" y="0"/>
          <a:ext cx="0" cy="0"/>
          <a:chOff x="0" y="0"/>
          <a:chExt cx="0" cy="0"/>
        </a:xfrm>
      </p:grpSpPr>
      <p:pic>
        <p:nvPicPr>
          <p:cNvPr id="43" name="Google Shape;43;p15"/>
          <p:cNvPicPr preferRelativeResize="0"/>
          <p:nvPr/>
        </p:nvPicPr>
        <p:blipFill rotWithShape="1">
          <a:blip r:embed="rId2">
            <a:alphaModFix/>
          </a:blip>
          <a:srcRect/>
          <a:stretch/>
        </p:blipFill>
        <p:spPr>
          <a:xfrm>
            <a:off x="0" y="1599831"/>
            <a:ext cx="9147018" cy="2763161"/>
          </a:xfrm>
          <a:prstGeom prst="rect">
            <a:avLst/>
          </a:prstGeom>
          <a:noFill/>
          <a:ln>
            <a:noFill/>
          </a:ln>
        </p:spPr>
      </p:pic>
      <p:sp>
        <p:nvSpPr>
          <p:cNvPr id="44" name="Google Shape;44;p1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6" name="Google Shape;46;p15"/>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47"/>
        <p:cNvGrpSpPr/>
        <p:nvPr/>
      </p:nvGrpSpPr>
      <p:grpSpPr>
        <a:xfrm>
          <a:off x="0" y="0"/>
          <a:ext cx="0" cy="0"/>
          <a:chOff x="0" y="0"/>
          <a:chExt cx="0" cy="0"/>
        </a:xfrm>
      </p:grpSpPr>
      <p:sp>
        <p:nvSpPr>
          <p:cNvPr id="48" name="Google Shape;48;p16"/>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50" name="Google Shape;50;p16"/>
          <p:cNvPicPr preferRelativeResize="0"/>
          <p:nvPr/>
        </p:nvPicPr>
        <p:blipFill rotWithShape="1">
          <a:blip r:embed="rId2">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51"/>
        <p:cNvGrpSpPr/>
        <p:nvPr/>
      </p:nvGrpSpPr>
      <p:grpSpPr>
        <a:xfrm>
          <a:off x="0" y="0"/>
          <a:ext cx="0" cy="0"/>
          <a:chOff x="0" y="0"/>
          <a:chExt cx="0" cy="0"/>
        </a:xfrm>
      </p:grpSpPr>
      <p:sp>
        <p:nvSpPr>
          <p:cNvPr id="52" name="Google Shape;52;p19"/>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4" name="Google Shape;54;p19"/>
          <p:cNvSpPr txBox="1"/>
          <p:nvPr/>
        </p:nvSpPr>
        <p:spPr>
          <a:xfrm>
            <a:off x="152400" y="471984"/>
            <a:ext cx="8763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tinyurl.com/2bp8dhc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g249fa24e7b2_0_0"/>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a:p>
        </p:txBody>
      </p:sp>
      <p:pic>
        <p:nvPicPr>
          <p:cNvPr id="179" name="Google Shape;179;g249fa24e7b2_0_0"/>
          <p:cNvPicPr preferRelativeResize="0"/>
          <p:nvPr/>
        </p:nvPicPr>
        <p:blipFill rotWithShape="1">
          <a:blip r:embed="rId3">
            <a:alphaModFix/>
          </a:blip>
          <a:srcRect/>
          <a:stretch/>
        </p:blipFill>
        <p:spPr>
          <a:xfrm>
            <a:off x="381000" y="107375"/>
            <a:ext cx="8347125" cy="6762782"/>
          </a:xfrm>
          <a:prstGeom prst="rect">
            <a:avLst/>
          </a:prstGeom>
          <a:noFill/>
          <a:ln>
            <a:noFill/>
          </a:ln>
        </p:spPr>
      </p:pic>
      <p:sp>
        <p:nvSpPr>
          <p:cNvPr id="2" name="Title 1" hidden="1">
            <a:extLst>
              <a:ext uri="{FF2B5EF4-FFF2-40B4-BE49-F238E27FC236}">
                <a16:creationId xmlns:a16="http://schemas.microsoft.com/office/drawing/2014/main" id="{7E5CFD1E-BC83-4AD0-7CC8-E96538E9D492}"/>
              </a:ext>
            </a:extLst>
          </p:cNvPr>
          <p:cNvSpPr>
            <a:spLocks noGrp="1"/>
          </p:cNvSpPr>
          <p:nvPr>
            <p:ph type="title"/>
          </p:nvPr>
        </p:nvSpPr>
        <p:spPr/>
        <p:txBody>
          <a:bodyPr/>
          <a:lstStyle/>
          <a:p>
            <a:r>
              <a:rPr lang="en-US" dirty="0"/>
              <a:t>Schedule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Common Expectations</a:t>
            </a:r>
            <a:endParaRPr/>
          </a:p>
        </p:txBody>
      </p:sp>
      <p:sp>
        <p:nvSpPr>
          <p:cNvPr id="248" name="Google Shape;248;p10"/>
          <p:cNvSpPr txBox="1">
            <a:spLocks noGrp="1"/>
          </p:cNvSpPr>
          <p:nvPr>
            <p:ph type="body" idx="4294967295"/>
          </p:nvPr>
        </p:nvSpPr>
        <p:spPr>
          <a:xfrm>
            <a:off x="628650" y="1801368"/>
            <a:ext cx="8229600" cy="1989138"/>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600"/>
              <a:buFont typeface="Verdana"/>
              <a:buChar char="•"/>
            </a:pPr>
            <a:r>
              <a:rPr lang="en-US" sz="2600">
                <a:solidFill>
                  <a:schemeClr val="dk1"/>
                </a:solidFill>
              </a:rPr>
              <a:t>Expectations (values) are broadly stated</a:t>
            </a:r>
            <a:endParaRPr sz="2600"/>
          </a:p>
          <a:p>
            <a:pPr marL="342900" lvl="0" indent="-342900" algn="l" rtl="0">
              <a:lnSpc>
                <a:spcPct val="80000"/>
              </a:lnSpc>
              <a:spcBef>
                <a:spcPts val="496"/>
              </a:spcBef>
              <a:spcAft>
                <a:spcPts val="0"/>
              </a:spcAft>
              <a:buClr>
                <a:schemeClr val="dk1"/>
              </a:buClr>
              <a:buSzPts val="2600"/>
              <a:buFont typeface="Verdana"/>
              <a:buChar char="•"/>
            </a:pPr>
            <a:r>
              <a:rPr lang="en-US" sz="2600">
                <a:solidFill>
                  <a:schemeClr val="dk1"/>
                </a:solidFill>
              </a:rPr>
              <a:t>3-5 positively stated expectations</a:t>
            </a:r>
            <a:endParaRPr sz="2600"/>
          </a:p>
          <a:p>
            <a:pPr marL="342900" lvl="0" indent="-342900" algn="l" rtl="0">
              <a:lnSpc>
                <a:spcPct val="80000"/>
              </a:lnSpc>
              <a:spcBef>
                <a:spcPts val="496"/>
              </a:spcBef>
              <a:spcAft>
                <a:spcPts val="0"/>
              </a:spcAft>
              <a:buClr>
                <a:schemeClr val="dk1"/>
              </a:buClr>
              <a:buSzPts val="2600"/>
              <a:buFont typeface="Verdana"/>
              <a:buChar char="•"/>
            </a:pPr>
            <a:r>
              <a:rPr lang="en-US" sz="2600">
                <a:solidFill>
                  <a:schemeClr val="dk1"/>
                </a:solidFill>
              </a:rPr>
              <a:t>Consistent with school’s mission statement</a:t>
            </a:r>
            <a:endParaRPr sz="2600"/>
          </a:p>
          <a:p>
            <a:pPr marL="342900" lvl="0" indent="-342900" algn="l" rtl="0">
              <a:lnSpc>
                <a:spcPct val="80000"/>
              </a:lnSpc>
              <a:spcBef>
                <a:spcPts val="496"/>
              </a:spcBef>
              <a:spcAft>
                <a:spcPts val="0"/>
              </a:spcAft>
              <a:buClr>
                <a:schemeClr val="dk1"/>
              </a:buClr>
              <a:buSzPts val="2600"/>
              <a:buFont typeface="Verdana"/>
              <a:buChar char="•"/>
            </a:pPr>
            <a:r>
              <a:rPr lang="en-US" sz="2600">
                <a:solidFill>
                  <a:schemeClr val="dk1"/>
                </a:solidFill>
              </a:rPr>
              <a:t>Expected of all faculty/students</a:t>
            </a:r>
            <a:endParaRPr sz="2600"/>
          </a:p>
          <a:p>
            <a:pPr marL="342900" marR="0" lvl="0" indent="-187960" algn="l" rtl="0">
              <a:lnSpc>
                <a:spcPct val="80000"/>
              </a:lnSpc>
              <a:spcBef>
                <a:spcPts val="0"/>
              </a:spcBef>
              <a:spcAft>
                <a:spcPts val="0"/>
              </a:spcAft>
              <a:buClr>
                <a:schemeClr val="dk1"/>
              </a:buClr>
              <a:buSzPts val="2440"/>
              <a:buFont typeface="Arial"/>
              <a:buNone/>
            </a:pPr>
            <a:endParaRPr sz="2480" b="0" i="0" u="none" strike="noStrike" cap="none">
              <a:solidFill>
                <a:schemeClr val="dk1"/>
              </a:solidFill>
              <a:latin typeface="Times New Roman"/>
              <a:ea typeface="Times New Roman"/>
              <a:cs typeface="Times New Roman"/>
              <a:sym typeface="Times New Roman"/>
            </a:endParaRPr>
          </a:p>
          <a:p>
            <a:pPr marL="342900" marR="0" lvl="0" indent="-187960" algn="l" rtl="0">
              <a:lnSpc>
                <a:spcPct val="80000"/>
              </a:lnSpc>
              <a:spcBef>
                <a:spcPts val="0"/>
              </a:spcBef>
              <a:spcAft>
                <a:spcPts val="0"/>
              </a:spcAft>
              <a:buClr>
                <a:schemeClr val="dk1"/>
              </a:buClr>
              <a:buSzPts val="2440"/>
              <a:buFont typeface="Arial"/>
              <a:buNone/>
            </a:pPr>
            <a:endParaRPr sz="2480">
              <a:solidFill>
                <a:schemeClr val="dk1"/>
              </a:solidFill>
              <a:latin typeface="Times New Roman"/>
              <a:ea typeface="Times New Roman"/>
              <a:cs typeface="Times New Roman"/>
              <a:sym typeface="Times New Roman"/>
            </a:endParaRPr>
          </a:p>
        </p:txBody>
      </p:sp>
      <p:pic>
        <p:nvPicPr>
          <p:cNvPr id="249" name="Google Shape;249;p10" descr="Venn Diagram with three circle; Common language, Common vision / values, and Common experience intersecting over the words &quot;Effective Organizations"/>
          <p:cNvPicPr preferRelativeResize="0"/>
          <p:nvPr/>
        </p:nvPicPr>
        <p:blipFill rotWithShape="1">
          <a:blip r:embed="rId3">
            <a:alphaModFix/>
          </a:blip>
          <a:srcRect l="6189" t="8113" r="6632" b="4065"/>
          <a:stretch/>
        </p:blipFill>
        <p:spPr>
          <a:xfrm>
            <a:off x="1847046" y="3399510"/>
            <a:ext cx="3761725" cy="3089200"/>
          </a:xfrm>
          <a:prstGeom prst="rect">
            <a:avLst/>
          </a:prstGeom>
          <a:noFill/>
          <a:ln>
            <a:noFill/>
          </a:ln>
        </p:spPr>
      </p:pic>
      <p:sp>
        <p:nvSpPr>
          <p:cNvPr id="250" name="Google Shape;250;p10"/>
          <p:cNvSpPr txBox="1"/>
          <p:nvPr/>
        </p:nvSpPr>
        <p:spPr>
          <a:xfrm>
            <a:off x="154125" y="6488710"/>
            <a:ext cx="4696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Times New Roman"/>
                <a:ea typeface="Times New Roman"/>
                <a:cs typeface="Times New Roman"/>
                <a:sym typeface="Times New Roman"/>
              </a:rPr>
              <a:t>(OSEP TAC on PBIS, 2015)</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Building Expectations</a:t>
            </a:r>
            <a:endParaRPr/>
          </a:p>
        </p:txBody>
      </p:sp>
      <p:sp>
        <p:nvSpPr>
          <p:cNvPr id="257" name="Google Shape;257;p12"/>
          <p:cNvSpPr txBox="1">
            <a:spLocks noGrp="1"/>
          </p:cNvSpPr>
          <p:nvPr>
            <p:ph type="body" idx="4294967295"/>
          </p:nvPr>
        </p:nvSpPr>
        <p:spPr>
          <a:xfrm>
            <a:off x="628650" y="2062353"/>
            <a:ext cx="8158734" cy="49958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40"/>
              <a:buFont typeface="Verdana"/>
              <a:buChar char="•"/>
            </a:pPr>
            <a:r>
              <a:rPr lang="en-US" sz="2480" i="0" u="none" strike="noStrike" cap="none">
                <a:solidFill>
                  <a:schemeClr val="dk1"/>
                </a:solidFill>
              </a:rPr>
              <a:t>Think about…</a:t>
            </a:r>
            <a:endParaRPr/>
          </a:p>
          <a:p>
            <a:pPr marL="742950" marR="0" lvl="1" indent="-304101" algn="l" rtl="0">
              <a:lnSpc>
                <a:spcPct val="80000"/>
              </a:lnSpc>
              <a:spcBef>
                <a:spcPts val="434"/>
              </a:spcBef>
              <a:spcAft>
                <a:spcPts val="0"/>
              </a:spcAft>
              <a:buClr>
                <a:schemeClr val="dk1"/>
              </a:buClr>
              <a:buSzPts val="2400"/>
              <a:buFont typeface="Verdana"/>
              <a:buChar char="–"/>
            </a:pPr>
            <a:r>
              <a:rPr lang="en-US" sz="2400" i="0" u="none" strike="noStrike" cap="none">
                <a:solidFill>
                  <a:schemeClr val="dk1"/>
                </a:solidFill>
              </a:rPr>
              <a:t>Utopia – the ideal school</a:t>
            </a:r>
            <a:endParaRPr sz="2400"/>
          </a:p>
          <a:p>
            <a:pPr marL="742950" marR="0" lvl="1" indent="-304101" algn="l" rtl="0">
              <a:lnSpc>
                <a:spcPct val="80000"/>
              </a:lnSpc>
              <a:spcBef>
                <a:spcPts val="434"/>
              </a:spcBef>
              <a:spcAft>
                <a:spcPts val="0"/>
              </a:spcAft>
              <a:buClr>
                <a:schemeClr val="dk1"/>
              </a:buClr>
              <a:buSzPts val="2400"/>
              <a:buFont typeface="Verdana"/>
              <a:buChar char="–"/>
            </a:pPr>
            <a:r>
              <a:rPr lang="en-US" sz="2400" i="0" u="none" strike="noStrike" cap="none">
                <a:solidFill>
                  <a:schemeClr val="dk1"/>
                </a:solidFill>
              </a:rPr>
              <a:t>what skills and abilities students need to be successful in their communities</a:t>
            </a:r>
            <a:endParaRPr sz="2400"/>
          </a:p>
          <a:p>
            <a:pPr marL="742950" marR="0" lvl="1" indent="-304101" algn="l" rtl="0">
              <a:lnSpc>
                <a:spcPct val="80000"/>
              </a:lnSpc>
              <a:spcBef>
                <a:spcPts val="434"/>
              </a:spcBef>
              <a:spcAft>
                <a:spcPts val="0"/>
              </a:spcAft>
              <a:buClr>
                <a:schemeClr val="dk1"/>
              </a:buClr>
              <a:buSzPts val="2400"/>
              <a:buFont typeface="Verdana"/>
              <a:buChar char="–"/>
            </a:pPr>
            <a:r>
              <a:rPr lang="en-US" sz="2400" i="0" u="none" strike="noStrike" cap="none">
                <a:solidFill>
                  <a:schemeClr val="dk1"/>
                </a:solidFill>
              </a:rPr>
              <a:t>the school vision statement</a:t>
            </a:r>
            <a:endParaRPr sz="2400"/>
          </a:p>
          <a:p>
            <a:pPr marL="742950" marR="0" lvl="1" indent="-304101" algn="l" rtl="0">
              <a:lnSpc>
                <a:spcPct val="80000"/>
              </a:lnSpc>
              <a:spcBef>
                <a:spcPts val="434"/>
              </a:spcBef>
              <a:spcAft>
                <a:spcPts val="0"/>
              </a:spcAft>
              <a:buClr>
                <a:schemeClr val="dk1"/>
              </a:buClr>
              <a:buSzPts val="2400"/>
              <a:buFont typeface="Verdana"/>
              <a:buChar char="–"/>
            </a:pPr>
            <a:r>
              <a:rPr lang="en-US" sz="2400" i="0" u="none" strike="noStrike" cap="none">
                <a:solidFill>
                  <a:schemeClr val="dk1"/>
                </a:solidFill>
              </a:rPr>
              <a:t>the school improvement plan</a:t>
            </a:r>
            <a:endParaRPr sz="2400"/>
          </a:p>
          <a:p>
            <a:pPr marL="742950" marR="0" lvl="1" indent="-304101" algn="l" rtl="0">
              <a:lnSpc>
                <a:spcPct val="80000"/>
              </a:lnSpc>
              <a:spcBef>
                <a:spcPts val="434"/>
              </a:spcBef>
              <a:spcAft>
                <a:spcPts val="0"/>
              </a:spcAft>
              <a:buClr>
                <a:schemeClr val="dk1"/>
              </a:buClr>
              <a:buSzPts val="2400"/>
              <a:buFont typeface="Verdana"/>
              <a:buChar char="–"/>
            </a:pPr>
            <a:r>
              <a:rPr lang="en-US" sz="2400">
                <a:solidFill>
                  <a:schemeClr val="dk1"/>
                </a:solidFill>
              </a:rPr>
              <a:t>the team’s vision for PBIS </a:t>
            </a:r>
            <a:endParaRPr sz="2400"/>
          </a:p>
          <a:p>
            <a:pPr marL="514350" lvl="0" indent="-457200" algn="l" rtl="0">
              <a:lnSpc>
                <a:spcPct val="80000"/>
              </a:lnSpc>
              <a:spcBef>
                <a:spcPts val="434"/>
              </a:spcBef>
              <a:spcAft>
                <a:spcPts val="0"/>
              </a:spcAft>
              <a:buClr>
                <a:schemeClr val="dk1"/>
              </a:buClr>
              <a:buSzPts val="2111"/>
              <a:buFont typeface="Verdana"/>
              <a:buChar char="•"/>
            </a:pPr>
            <a:r>
              <a:rPr lang="en-US" sz="2570">
                <a:solidFill>
                  <a:schemeClr val="dk1"/>
                </a:solidFill>
              </a:rPr>
              <a:t>Alignment…</a:t>
            </a:r>
            <a:endParaRPr/>
          </a:p>
          <a:p>
            <a:pPr marL="914400" lvl="1" indent="-475551" algn="l" rtl="0">
              <a:lnSpc>
                <a:spcPct val="80000"/>
              </a:lnSpc>
              <a:spcBef>
                <a:spcPts val="434"/>
              </a:spcBef>
              <a:spcAft>
                <a:spcPts val="0"/>
              </a:spcAft>
              <a:buClr>
                <a:schemeClr val="dk1"/>
              </a:buClr>
              <a:buSzPts val="2400"/>
              <a:buFont typeface="Verdana"/>
              <a:buChar char="–"/>
            </a:pPr>
            <a:r>
              <a:rPr lang="en-US" sz="2400" i="0" u="none" strike="noStrike" cap="none">
                <a:solidFill>
                  <a:schemeClr val="dk1"/>
                </a:solidFill>
              </a:rPr>
              <a:t>What programs and practices are you already using for behavior and emotional wellness?</a:t>
            </a:r>
            <a:endParaRPr sz="2400"/>
          </a:p>
          <a:p>
            <a:pPr marL="914400" lvl="1" indent="-475551" algn="l" rtl="0">
              <a:lnSpc>
                <a:spcPct val="80000"/>
              </a:lnSpc>
              <a:spcBef>
                <a:spcPts val="434"/>
              </a:spcBef>
              <a:spcAft>
                <a:spcPts val="0"/>
              </a:spcAft>
              <a:buClr>
                <a:schemeClr val="dk1"/>
              </a:buClr>
              <a:buSzPts val="2400"/>
              <a:buFont typeface="Verdana"/>
              <a:buChar char="–"/>
            </a:pPr>
            <a:r>
              <a:rPr lang="en-US" sz="2400">
                <a:solidFill>
                  <a:schemeClr val="dk1"/>
                </a:solidFill>
              </a:rPr>
              <a:t>What are the behavioral goals of these programs and practices?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aphicFrame>
        <p:nvGraphicFramePr>
          <p:cNvPr id="263" name="Google Shape;263;p9"/>
          <p:cNvGraphicFramePr/>
          <p:nvPr>
            <p:extLst>
              <p:ext uri="{D42A27DB-BD31-4B8C-83A1-F6EECF244321}">
                <p14:modId xmlns:p14="http://schemas.microsoft.com/office/powerpoint/2010/main" val="4032843461"/>
              </p:ext>
            </p:extLst>
          </p:nvPr>
        </p:nvGraphicFramePr>
        <p:xfrm>
          <a:off x="87644" y="1698880"/>
          <a:ext cx="9056350" cy="5115000"/>
        </p:xfrm>
        <a:graphic>
          <a:graphicData uri="http://schemas.openxmlformats.org/drawingml/2006/table">
            <a:tbl>
              <a:tblPr firstRow="1">
                <a:noFill/>
                <a:tableStyleId>{F5459D81-FA95-488D-9B25-E06FED22D746}</a:tableStyleId>
              </a:tblPr>
              <a:tblGrid>
                <a:gridCol w="1223975">
                  <a:extLst>
                    <a:ext uri="{9D8B030D-6E8A-4147-A177-3AD203B41FA5}">
                      <a16:colId xmlns:a16="http://schemas.microsoft.com/office/drawing/2014/main" val="20000"/>
                    </a:ext>
                  </a:extLst>
                </a:gridCol>
                <a:gridCol w="973900">
                  <a:extLst>
                    <a:ext uri="{9D8B030D-6E8A-4147-A177-3AD203B41FA5}">
                      <a16:colId xmlns:a16="http://schemas.microsoft.com/office/drawing/2014/main" val="20001"/>
                    </a:ext>
                  </a:extLst>
                </a:gridCol>
                <a:gridCol w="1088550">
                  <a:extLst>
                    <a:ext uri="{9D8B030D-6E8A-4147-A177-3AD203B41FA5}">
                      <a16:colId xmlns:a16="http://schemas.microsoft.com/office/drawing/2014/main" val="20002"/>
                    </a:ext>
                  </a:extLst>
                </a:gridCol>
                <a:gridCol w="1125775">
                  <a:extLst>
                    <a:ext uri="{9D8B030D-6E8A-4147-A177-3AD203B41FA5}">
                      <a16:colId xmlns:a16="http://schemas.microsoft.com/office/drawing/2014/main" val="20003"/>
                    </a:ext>
                  </a:extLst>
                </a:gridCol>
                <a:gridCol w="1127150">
                  <a:extLst>
                    <a:ext uri="{9D8B030D-6E8A-4147-A177-3AD203B41FA5}">
                      <a16:colId xmlns:a16="http://schemas.microsoft.com/office/drawing/2014/main" val="20004"/>
                    </a:ext>
                  </a:extLst>
                </a:gridCol>
                <a:gridCol w="1130450">
                  <a:extLst>
                    <a:ext uri="{9D8B030D-6E8A-4147-A177-3AD203B41FA5}">
                      <a16:colId xmlns:a16="http://schemas.microsoft.com/office/drawing/2014/main" val="20005"/>
                    </a:ext>
                  </a:extLst>
                </a:gridCol>
                <a:gridCol w="1192400">
                  <a:extLst>
                    <a:ext uri="{9D8B030D-6E8A-4147-A177-3AD203B41FA5}">
                      <a16:colId xmlns:a16="http://schemas.microsoft.com/office/drawing/2014/main" val="20006"/>
                    </a:ext>
                  </a:extLst>
                </a:gridCol>
                <a:gridCol w="1194150">
                  <a:extLst>
                    <a:ext uri="{9D8B030D-6E8A-4147-A177-3AD203B41FA5}">
                      <a16:colId xmlns:a16="http://schemas.microsoft.com/office/drawing/2014/main" val="20007"/>
                    </a:ext>
                  </a:extLst>
                </a:gridCol>
              </a:tblGrid>
              <a:tr h="462400">
                <a:tc rowSpan="2">
                  <a:txBody>
                    <a:bodyPr/>
                    <a:lstStyle/>
                    <a:p>
                      <a:pPr marL="0" marR="0" lvl="0" indent="0" algn="ctr" rtl="0">
                        <a:lnSpc>
                          <a:spcPct val="100000"/>
                        </a:lnSpc>
                        <a:spcBef>
                          <a:spcPts val="0"/>
                        </a:spcBef>
                        <a:spcAft>
                          <a:spcPts val="0"/>
                        </a:spcAft>
                        <a:buClr>
                          <a:schemeClr val="dk1"/>
                        </a:buClr>
                        <a:buSzPts val="550"/>
                        <a:buFont typeface="Times New Roman"/>
                        <a:buNone/>
                      </a:pPr>
                      <a:r>
                        <a:rPr lang="en-US" sz="1600" b="1" u="none" strike="noStrike" cap="none">
                          <a:solidFill>
                            <a:schemeClr val="dk1"/>
                          </a:solidFill>
                          <a:latin typeface="Times New Roman"/>
                          <a:ea typeface="Times New Roman"/>
                          <a:cs typeface="Times New Roman"/>
                          <a:sym typeface="Times New Roman"/>
                        </a:rPr>
                        <a:t>Expectation</a:t>
                      </a:r>
                      <a:endParaRPr sz="1300" u="none" strike="noStrike" cap="none"/>
                    </a:p>
                  </a:txBody>
                  <a:tcPr marL="89000" marR="89000" marT="44500" marB="44500"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gridSpan="7">
                  <a:txBody>
                    <a:bodyPr/>
                    <a:lstStyle/>
                    <a:p>
                      <a:pPr marL="0" marR="0" lvl="0" indent="0" algn="ctr" rtl="0">
                        <a:lnSpc>
                          <a:spcPct val="100000"/>
                        </a:lnSpc>
                        <a:spcBef>
                          <a:spcPts val="0"/>
                        </a:spcBef>
                        <a:spcAft>
                          <a:spcPts val="0"/>
                        </a:spcAft>
                        <a:buClr>
                          <a:schemeClr val="dk1"/>
                        </a:buClr>
                        <a:buSzPts val="350"/>
                        <a:buFont typeface="Times New Roman"/>
                        <a:buNone/>
                      </a:pPr>
                      <a:r>
                        <a:rPr lang="en-US" sz="1700" b="1" i="0" u="none" strike="noStrike" cap="none">
                          <a:solidFill>
                            <a:schemeClr val="dk1"/>
                          </a:solidFill>
                          <a:latin typeface="Times New Roman"/>
                          <a:ea typeface="Times New Roman"/>
                          <a:cs typeface="Times New Roman"/>
                          <a:sym typeface="Times New Roman"/>
                        </a:rPr>
                        <a:t>SETTING</a:t>
                      </a:r>
                      <a:endParaRPr sz="2000" u="none" strike="noStrike" cap="none"/>
                    </a:p>
                  </a:txBody>
                  <a:tcPr marL="89000" marR="89000" marT="44500" marB="44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5550">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300" b="0" i="0" u="none" strike="noStrike" cap="none">
                          <a:solidFill>
                            <a:schemeClr val="dk1"/>
                          </a:solidFill>
                          <a:latin typeface="Times New Roman"/>
                          <a:ea typeface="Times New Roman"/>
                          <a:cs typeface="Times New Roman"/>
                          <a:sym typeface="Times New Roman"/>
                        </a:rPr>
                        <a:t>All Settings</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300" b="0" i="0" u="none" strike="noStrike" cap="none">
                          <a:solidFill>
                            <a:schemeClr val="dk1"/>
                          </a:solidFill>
                          <a:latin typeface="Times New Roman"/>
                          <a:ea typeface="Times New Roman"/>
                          <a:cs typeface="Times New Roman"/>
                          <a:sym typeface="Times New Roman"/>
                        </a:rPr>
                        <a:t>Hallways</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300" b="0" i="0" u="none" strike="noStrike" cap="none">
                          <a:solidFill>
                            <a:schemeClr val="dk1"/>
                          </a:solidFill>
                          <a:latin typeface="Times New Roman"/>
                          <a:ea typeface="Times New Roman"/>
                          <a:cs typeface="Times New Roman"/>
                          <a:sym typeface="Times New Roman"/>
                        </a:rPr>
                        <a:t>Playgrounds</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300" b="0" i="0" u="none" strike="noStrike" cap="none">
                          <a:solidFill>
                            <a:schemeClr val="dk1"/>
                          </a:solidFill>
                          <a:latin typeface="Times New Roman"/>
                          <a:ea typeface="Times New Roman"/>
                          <a:cs typeface="Times New Roman"/>
                          <a:sym typeface="Times New Roman"/>
                        </a:rPr>
                        <a:t>Cafeteria</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300" b="0" i="0" u="none" strike="noStrike" cap="none">
                          <a:solidFill>
                            <a:schemeClr val="dk1"/>
                          </a:solidFill>
                          <a:latin typeface="Times New Roman"/>
                          <a:ea typeface="Times New Roman"/>
                          <a:cs typeface="Times New Roman"/>
                          <a:sym typeface="Times New Roman"/>
                        </a:rPr>
                        <a:t>Library/</a:t>
                      </a:r>
                      <a:endParaRPr sz="1600" u="none" strike="noStrike" cap="none"/>
                    </a:p>
                    <a:p>
                      <a:pPr marL="0" marR="0" lvl="0" indent="0" algn="ctr" rtl="0">
                        <a:lnSpc>
                          <a:spcPct val="100000"/>
                        </a:lnSpc>
                        <a:spcBef>
                          <a:spcPts val="0"/>
                        </a:spcBef>
                        <a:spcAft>
                          <a:spcPts val="0"/>
                        </a:spcAft>
                        <a:buClr>
                          <a:schemeClr val="dk1"/>
                        </a:buClr>
                        <a:buSzPts val="350"/>
                        <a:buFont typeface="Times New Roman"/>
                        <a:buNone/>
                      </a:pPr>
                      <a:r>
                        <a:rPr lang="en-US" sz="1300" b="0" i="0" u="none" strike="noStrike" cap="none">
                          <a:solidFill>
                            <a:schemeClr val="dk1"/>
                          </a:solidFill>
                          <a:latin typeface="Times New Roman"/>
                          <a:ea typeface="Times New Roman"/>
                          <a:cs typeface="Times New Roman"/>
                          <a:sym typeface="Times New Roman"/>
                        </a:rPr>
                        <a:t>Computer Lab</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300" b="0" i="0" u="none" strike="noStrike" cap="none">
                          <a:solidFill>
                            <a:schemeClr val="dk1"/>
                          </a:solidFill>
                          <a:latin typeface="Times New Roman"/>
                          <a:ea typeface="Times New Roman"/>
                          <a:cs typeface="Times New Roman"/>
                          <a:sym typeface="Times New Roman"/>
                        </a:rPr>
                        <a:t>Assembly</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300" b="0" i="0" u="none" strike="noStrike" cap="none">
                          <a:solidFill>
                            <a:schemeClr val="dk1"/>
                          </a:solidFill>
                          <a:latin typeface="Times New Roman"/>
                          <a:ea typeface="Times New Roman"/>
                          <a:cs typeface="Times New Roman"/>
                          <a:sym typeface="Times New Roman"/>
                        </a:rPr>
                        <a:t>Bus</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481650">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300" b="0" i="0" u="none" strike="noStrike" cap="none">
                          <a:solidFill>
                            <a:schemeClr val="dk1"/>
                          </a:solidFill>
                          <a:latin typeface="Times New Roman"/>
                          <a:ea typeface="Times New Roman"/>
                          <a:cs typeface="Times New Roman"/>
                          <a:sym typeface="Times New Roman"/>
                        </a:rPr>
                        <a:t>Respect Ourselves</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Be on task.</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Give your best effort.</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Be prepared.</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Walk.</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Have a plan.</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Eat all your food.</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Select healthy foods.</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Study, read, compute.</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Sit in one spot.</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Watch for your stop.</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25675">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300" b="0" i="0" u="none" strike="noStrike" cap="none">
                          <a:solidFill>
                            <a:schemeClr val="dk1"/>
                          </a:solidFill>
                          <a:latin typeface="Times New Roman"/>
                          <a:ea typeface="Times New Roman"/>
                          <a:cs typeface="Times New Roman"/>
                          <a:sym typeface="Times New Roman"/>
                        </a:rPr>
                        <a:t>Respect Others</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dirty="0">
                          <a:solidFill>
                            <a:schemeClr val="dk1"/>
                          </a:solidFill>
                          <a:latin typeface="Times New Roman"/>
                          <a:ea typeface="Times New Roman"/>
                          <a:cs typeface="Times New Roman"/>
                          <a:sym typeface="Times New Roman"/>
                        </a:rPr>
                        <a:t>Be kind.</a:t>
                      </a:r>
                      <a:endParaRPr sz="1600" u="none" strike="noStrike" cap="none" dirty="0"/>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dirty="0">
                          <a:solidFill>
                            <a:schemeClr val="dk1"/>
                          </a:solidFill>
                          <a:latin typeface="Times New Roman"/>
                          <a:ea typeface="Times New Roman"/>
                          <a:cs typeface="Times New Roman"/>
                          <a:sym typeface="Times New Roman"/>
                        </a:rPr>
                        <a:t>Hands/feet to self.</a:t>
                      </a:r>
                      <a:endParaRPr sz="1600" u="none" strike="noStrike" cap="none" dirty="0"/>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dirty="0">
                          <a:solidFill>
                            <a:schemeClr val="dk1"/>
                          </a:solidFill>
                          <a:latin typeface="Times New Roman"/>
                          <a:ea typeface="Times New Roman"/>
                          <a:cs typeface="Times New Roman"/>
                          <a:sym typeface="Times New Roman"/>
                        </a:rPr>
                        <a:t>Help/share with others.</a:t>
                      </a:r>
                      <a:endParaRPr sz="1600" u="none" strike="noStrike" cap="none" dirty="0"/>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Use normal voice volume.</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Walk to right.</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Play safe.</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Include others.</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Share equipment.</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Practice good table manners</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Whisper.</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Return books.</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Listen/watch.</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Use appropriate applause.</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Use a quiet voice.</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Stay in your seat.</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169725">
                <a:tc>
                  <a:txBody>
                    <a:bodyPr/>
                    <a:lstStyle/>
                    <a:p>
                      <a:pPr marL="0" marR="0" lvl="0" indent="0" algn="ctr" rtl="0">
                        <a:lnSpc>
                          <a:spcPct val="100000"/>
                        </a:lnSpc>
                        <a:spcBef>
                          <a:spcPts val="0"/>
                        </a:spcBef>
                        <a:spcAft>
                          <a:spcPts val="0"/>
                        </a:spcAft>
                        <a:buClr>
                          <a:schemeClr val="dk1"/>
                        </a:buClr>
                        <a:buSzPts val="350"/>
                        <a:buFont typeface="Times New Roman"/>
                        <a:buNone/>
                      </a:pPr>
                      <a:r>
                        <a:rPr lang="en-US" sz="1300" b="0" i="0" u="none" strike="noStrike" cap="none">
                          <a:solidFill>
                            <a:schemeClr val="dk1"/>
                          </a:solidFill>
                          <a:latin typeface="Times New Roman"/>
                          <a:ea typeface="Times New Roman"/>
                          <a:cs typeface="Times New Roman"/>
                          <a:sym typeface="Times New Roman"/>
                        </a:rPr>
                        <a:t>Respect Property</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Recycle.</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Clean up after self.</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Pick up litter.</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Maintain physical space.</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Use equipment properly.</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Put litter in garbage can.</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Replace trays &amp; utensils.</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Clean up eating area.</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Push in chairs.</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Treat books carefully.</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Pick up.</a:t>
                      </a:r>
                      <a:endParaRPr sz="1600" u="none" strike="noStrike" cap="none"/>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a:solidFill>
                            <a:schemeClr val="dk1"/>
                          </a:solidFill>
                          <a:latin typeface="Times New Roman"/>
                          <a:ea typeface="Times New Roman"/>
                          <a:cs typeface="Times New Roman"/>
                          <a:sym typeface="Times New Roman"/>
                        </a:rPr>
                        <a:t>Treat chairs appropriately.</a:t>
                      </a:r>
                      <a:endParaRPr sz="1600" u="none" strike="noStrike" cap="none"/>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dirty="0">
                          <a:solidFill>
                            <a:schemeClr val="dk1"/>
                          </a:solidFill>
                          <a:latin typeface="Times New Roman"/>
                          <a:ea typeface="Times New Roman"/>
                          <a:cs typeface="Times New Roman"/>
                          <a:sym typeface="Times New Roman"/>
                        </a:rPr>
                        <a:t>Wipe your feet.</a:t>
                      </a:r>
                      <a:endParaRPr sz="1600" u="none" strike="noStrike" cap="none" dirty="0"/>
                    </a:p>
                    <a:p>
                      <a:pPr marL="0" marR="0" lvl="0" indent="0" algn="ctr" rtl="0">
                        <a:lnSpc>
                          <a:spcPct val="100000"/>
                        </a:lnSpc>
                        <a:spcBef>
                          <a:spcPts val="0"/>
                        </a:spcBef>
                        <a:spcAft>
                          <a:spcPts val="0"/>
                        </a:spcAft>
                        <a:buClr>
                          <a:schemeClr val="dk1"/>
                        </a:buClr>
                        <a:buSzPts val="300"/>
                        <a:buFont typeface="Times New Roman"/>
                        <a:buNone/>
                      </a:pPr>
                      <a:r>
                        <a:rPr lang="en-US" sz="1100" b="0" i="0" u="none" strike="noStrike" cap="none" dirty="0">
                          <a:solidFill>
                            <a:schemeClr val="dk1"/>
                          </a:solidFill>
                          <a:latin typeface="Times New Roman"/>
                          <a:ea typeface="Times New Roman"/>
                          <a:cs typeface="Times New Roman"/>
                          <a:sym typeface="Times New Roman"/>
                        </a:rPr>
                        <a:t>Sit appropriately.</a:t>
                      </a:r>
                      <a:endParaRPr sz="1600" u="none" strike="noStrike" cap="none" dirty="0"/>
                    </a:p>
                  </a:txBody>
                  <a:tcPr marL="81200" marR="81200" marT="40600" marB="406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266" name="Google Shape;266;p9"/>
          <p:cNvSpPr txBox="1">
            <a:spLocks noGrp="1"/>
          </p:cNvSpPr>
          <p:nvPr>
            <p:ph type="title"/>
          </p:nvPr>
        </p:nvSpPr>
        <p:spPr>
          <a:xfrm>
            <a:off x="628650" y="160336"/>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dirty="0"/>
              <a:t>Creating Expectations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aphicFrame>
        <p:nvGraphicFramePr>
          <p:cNvPr id="272" name="Google Shape;272;p38"/>
          <p:cNvGraphicFramePr/>
          <p:nvPr/>
        </p:nvGraphicFramePr>
        <p:xfrm>
          <a:off x="346325" y="1722810"/>
          <a:ext cx="8451350" cy="5135190"/>
        </p:xfrm>
        <a:graphic>
          <a:graphicData uri="http://schemas.openxmlformats.org/drawingml/2006/table">
            <a:tbl>
              <a:tblPr>
                <a:noFill/>
                <a:tableStyleId>{F5459D81-FA95-488D-9B25-E06FED22D746}</a:tableStyleId>
              </a:tblPr>
              <a:tblGrid>
                <a:gridCol w="2576850">
                  <a:extLst>
                    <a:ext uri="{9D8B030D-6E8A-4147-A177-3AD203B41FA5}">
                      <a16:colId xmlns:a16="http://schemas.microsoft.com/office/drawing/2014/main" val="20000"/>
                    </a:ext>
                  </a:extLst>
                </a:gridCol>
                <a:gridCol w="5874500">
                  <a:extLst>
                    <a:ext uri="{9D8B030D-6E8A-4147-A177-3AD203B41FA5}">
                      <a16:colId xmlns:a16="http://schemas.microsoft.com/office/drawing/2014/main" val="20001"/>
                    </a:ext>
                  </a:extLst>
                </a:gridCol>
              </a:tblGrid>
              <a:tr h="1333150">
                <a:tc>
                  <a:txBody>
                    <a:bodyPr/>
                    <a:lstStyle/>
                    <a:p>
                      <a:pPr marL="0" marR="0" lvl="0" indent="0" algn="l" rtl="0">
                        <a:lnSpc>
                          <a:spcPct val="100000"/>
                        </a:lnSpc>
                        <a:spcBef>
                          <a:spcPts val="0"/>
                        </a:spcBef>
                        <a:spcAft>
                          <a:spcPts val="0"/>
                        </a:spcAft>
                        <a:buClr>
                          <a:srgbClr val="000000"/>
                        </a:buClr>
                        <a:buSzPts val="800"/>
                        <a:buFont typeface="Arial"/>
                        <a:buNone/>
                      </a:pPr>
                      <a:r>
                        <a:rPr lang="en-US" sz="2600" u="none" strike="noStrike" cap="none">
                          <a:solidFill>
                            <a:srgbClr val="000000"/>
                          </a:solidFill>
                          <a:latin typeface="Verdana"/>
                          <a:ea typeface="Verdana"/>
                          <a:cs typeface="Verdana"/>
                          <a:sym typeface="Verdana"/>
                        </a:rPr>
                        <a:t>Expectations</a:t>
                      </a:r>
                      <a:endParaRPr sz="26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700"/>
                        <a:buFont typeface="Questrial"/>
                        <a:buNone/>
                      </a:pPr>
                      <a:r>
                        <a:rPr lang="en-US" sz="2600" u="none" strike="noStrike" cap="none">
                          <a:solidFill>
                            <a:srgbClr val="000000"/>
                          </a:solidFill>
                          <a:latin typeface="Verdana"/>
                          <a:ea typeface="Verdana"/>
                          <a:cs typeface="Verdana"/>
                          <a:sym typeface="Verdana"/>
                        </a:rPr>
                        <a:t>3-5 overarching school-wide expectations</a:t>
                      </a:r>
                      <a:endParaRPr sz="26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000000"/>
                        </a:buClr>
                        <a:buSzPts val="700"/>
                        <a:buFont typeface="Arial"/>
                        <a:buNone/>
                      </a:pPr>
                      <a:endParaRPr sz="2600" u="none" strike="noStrike" cap="none">
                        <a:solidFill>
                          <a:srgbClr val="000000"/>
                        </a:solidFill>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333150">
                <a:tc>
                  <a:txBody>
                    <a:bodyPr/>
                    <a:lstStyle/>
                    <a:p>
                      <a:pPr marL="0" marR="0" lvl="0" indent="0" algn="l" rtl="0">
                        <a:lnSpc>
                          <a:spcPct val="100000"/>
                        </a:lnSpc>
                        <a:spcBef>
                          <a:spcPts val="0"/>
                        </a:spcBef>
                        <a:spcAft>
                          <a:spcPts val="0"/>
                        </a:spcAft>
                        <a:buClr>
                          <a:srgbClr val="0000FF"/>
                        </a:buClr>
                        <a:buSzPts val="800"/>
                        <a:buFont typeface="Arial"/>
                        <a:buNone/>
                      </a:pPr>
                      <a:r>
                        <a:rPr lang="en-US" sz="2600" b="1" u="none" strike="noStrike" cap="none">
                          <a:solidFill>
                            <a:srgbClr val="0000FF"/>
                          </a:solidFill>
                          <a:latin typeface="Verdana"/>
                          <a:ea typeface="Verdana"/>
                          <a:cs typeface="Verdana"/>
                          <a:sym typeface="Verdana"/>
                        </a:rPr>
                        <a:t>Behaviors</a:t>
                      </a:r>
                      <a:endParaRPr sz="26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FF"/>
                        </a:buClr>
                        <a:buSzPts val="700"/>
                        <a:buFont typeface="Arial"/>
                        <a:buNone/>
                      </a:pPr>
                      <a:r>
                        <a:rPr lang="en-US" sz="2600" u="none" strike="noStrike" cap="none">
                          <a:solidFill>
                            <a:srgbClr val="0000FF"/>
                          </a:solidFill>
                          <a:latin typeface="Verdana"/>
                          <a:ea typeface="Verdana"/>
                          <a:cs typeface="Verdana"/>
                          <a:sym typeface="Verdana"/>
                        </a:rPr>
                        <a:t>specific tasks students are to do to achieve the school-wide expectations</a:t>
                      </a:r>
                      <a:endParaRPr sz="26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68800">
                <a:tc>
                  <a:txBody>
                    <a:bodyPr/>
                    <a:lstStyle/>
                    <a:p>
                      <a:pPr marL="0" marR="0" lvl="0" indent="0" algn="l" rtl="0">
                        <a:lnSpc>
                          <a:spcPct val="100000"/>
                        </a:lnSpc>
                        <a:spcBef>
                          <a:spcPts val="0"/>
                        </a:spcBef>
                        <a:spcAft>
                          <a:spcPts val="0"/>
                        </a:spcAft>
                        <a:buClr>
                          <a:srgbClr val="1D2A53"/>
                        </a:buClr>
                        <a:buSzPts val="800"/>
                        <a:buFont typeface="Arial"/>
                        <a:buNone/>
                      </a:pPr>
                      <a:r>
                        <a:rPr lang="en-US" sz="2600" b="1" u="none" strike="noStrike" cap="none">
                          <a:solidFill>
                            <a:srgbClr val="1D2A53"/>
                          </a:solidFill>
                          <a:latin typeface="Verdana"/>
                          <a:ea typeface="Verdana"/>
                          <a:cs typeface="Verdana"/>
                          <a:sym typeface="Verdana"/>
                        </a:rPr>
                        <a:t>Routines/</a:t>
                      </a:r>
                      <a:endParaRPr sz="2600" u="none" strike="noStrike" cap="none">
                        <a:latin typeface="Verdana"/>
                        <a:ea typeface="Verdana"/>
                        <a:cs typeface="Verdana"/>
                        <a:sym typeface="Verdana"/>
                      </a:endParaRPr>
                    </a:p>
                    <a:p>
                      <a:pPr marL="0" marR="0" lvl="0" indent="0" algn="l" rtl="0">
                        <a:lnSpc>
                          <a:spcPct val="100000"/>
                        </a:lnSpc>
                        <a:spcBef>
                          <a:spcPts val="0"/>
                        </a:spcBef>
                        <a:spcAft>
                          <a:spcPts val="0"/>
                        </a:spcAft>
                        <a:buClr>
                          <a:srgbClr val="1D2A53"/>
                        </a:buClr>
                        <a:buSzPts val="800"/>
                        <a:buFont typeface="Arial"/>
                        <a:buNone/>
                      </a:pPr>
                      <a:r>
                        <a:rPr lang="en-US" sz="2600" b="1" u="none" strike="noStrike" cap="none">
                          <a:solidFill>
                            <a:srgbClr val="1D2A53"/>
                          </a:solidFill>
                          <a:latin typeface="Verdana"/>
                          <a:ea typeface="Verdana"/>
                          <a:cs typeface="Verdana"/>
                          <a:sym typeface="Verdana"/>
                        </a:rPr>
                        <a:t>Procedures</a:t>
                      </a:r>
                      <a:endParaRPr sz="2600" u="none" strike="noStrike" cap="none">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1D2A53"/>
                        </a:buClr>
                        <a:buSzPts val="700"/>
                        <a:buFont typeface="Arial"/>
                        <a:buNone/>
                      </a:pPr>
                      <a:r>
                        <a:rPr lang="en-US" sz="2600" u="none" strike="noStrike" cap="none" dirty="0">
                          <a:solidFill>
                            <a:srgbClr val="1D2A53"/>
                          </a:solidFill>
                          <a:latin typeface="Verdana"/>
                          <a:ea typeface="Verdana"/>
                          <a:cs typeface="Verdana"/>
                          <a:sym typeface="Verdana"/>
                        </a:rPr>
                        <a:t>procedures</a:t>
                      </a:r>
                      <a:r>
                        <a:rPr lang="en-US" sz="2600" u="none" strike="noStrike" cap="none" dirty="0">
                          <a:solidFill>
                            <a:srgbClr val="000000"/>
                          </a:solidFill>
                          <a:latin typeface="Verdana"/>
                          <a:ea typeface="Verdana"/>
                          <a:cs typeface="Verdana"/>
                          <a:sym typeface="Verdana"/>
                        </a:rPr>
                        <a:t> are methods for accomplishing tasks in the classroom</a:t>
                      </a:r>
                      <a:endParaRPr sz="2600" u="none" strike="noStrike" cap="none"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700"/>
                        <a:buFont typeface="Arial"/>
                        <a:buNone/>
                      </a:pPr>
                      <a:r>
                        <a:rPr lang="en-US" sz="2600" u="none" strike="noStrike" cap="none" dirty="0">
                          <a:solidFill>
                            <a:srgbClr val="000000"/>
                          </a:solidFill>
                          <a:latin typeface="Verdana"/>
                          <a:ea typeface="Verdana"/>
                          <a:cs typeface="Verdana"/>
                          <a:sym typeface="Verdana"/>
                        </a:rPr>
                        <a:t>procedures form routines that help students meet classroom expectations and rules/behaviors</a:t>
                      </a:r>
                      <a:endParaRPr sz="2600" u="none" strike="noStrike" cap="none" dirty="0">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273" name="Google Shape;273;p38"/>
          <p:cNvSpPr txBox="1">
            <a:spLocks noGrp="1"/>
          </p:cNvSpPr>
          <p:nvPr>
            <p:ph type="title"/>
          </p:nvPr>
        </p:nvSpPr>
        <p:spPr>
          <a:xfrm>
            <a:off x="628650" y="299811"/>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dirty="0"/>
              <a:t>Consistency with our language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7"/>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Middle School</a:t>
            </a:r>
            <a:endParaRPr/>
          </a:p>
        </p:txBody>
      </p:sp>
      <p:pic>
        <p:nvPicPr>
          <p:cNvPr id="280" name="Google Shape;280;p17" descr="Ni River Eagles expectations: Respectful, Responsible, Productive"/>
          <p:cNvPicPr preferRelativeResize="0"/>
          <p:nvPr/>
        </p:nvPicPr>
        <p:blipFill rotWithShape="1">
          <a:blip r:embed="rId3">
            <a:alphaModFix/>
          </a:blip>
          <a:srcRect/>
          <a:stretch/>
        </p:blipFill>
        <p:spPr>
          <a:xfrm>
            <a:off x="628650" y="1801356"/>
            <a:ext cx="2866103" cy="4648594"/>
          </a:xfrm>
          <a:prstGeom prst="rect">
            <a:avLst/>
          </a:prstGeom>
          <a:noFill/>
          <a:ln>
            <a:noFill/>
          </a:ln>
          <a:effectLst>
            <a:outerShdw blurRad="292100" dist="139700" dir="2700000" algn="tl" rotWithShape="0">
              <a:srgbClr val="333333">
                <a:alpha val="63137"/>
              </a:srgbClr>
            </a:outerShdw>
          </a:effectLst>
        </p:spPr>
      </p:pic>
      <p:pic>
        <p:nvPicPr>
          <p:cNvPr id="281" name="Google Shape;281;p17" descr="Meade Middle School expectations: Be prepared, Act Responsibly, Respect Others, and Keep Safe. The first letters spell BARK."/>
          <p:cNvPicPr preferRelativeResize="0"/>
          <p:nvPr/>
        </p:nvPicPr>
        <p:blipFill rotWithShape="1">
          <a:blip r:embed="rId4">
            <a:alphaModFix/>
          </a:blip>
          <a:srcRect/>
          <a:stretch/>
        </p:blipFill>
        <p:spPr>
          <a:xfrm>
            <a:off x="3541425" y="2121525"/>
            <a:ext cx="4973925" cy="3492850"/>
          </a:xfrm>
          <a:prstGeom prst="rect">
            <a:avLst/>
          </a:prstGeom>
          <a:noFill/>
          <a:ln>
            <a:noFill/>
          </a:ln>
          <a:effectLst>
            <a:outerShdw blurRad="292100" dist="139700" dir="2700000" algn="tl" rotWithShape="0">
              <a:srgbClr val="333333">
                <a:alpha val="63137"/>
              </a:srgbClr>
            </a:outerShdw>
          </a:effectLst>
        </p:spPr>
      </p:pic>
      <p:sp>
        <p:nvSpPr>
          <p:cNvPr id="282" name="Google Shape;282;p17"/>
          <p:cNvSpPr txBox="1"/>
          <p:nvPr/>
        </p:nvSpPr>
        <p:spPr>
          <a:xfrm>
            <a:off x="0" y="6449950"/>
            <a:ext cx="4928400" cy="441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Verdana"/>
                <a:ea typeface="Verdana"/>
                <a:cs typeface="Verdana"/>
                <a:sym typeface="Verdana"/>
              </a:rPr>
              <a:t>Ni River Middle School , Spotsylvania VA</a:t>
            </a:r>
            <a:endParaRPr sz="18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628650" y="365125"/>
            <a:ext cx="7886700" cy="13257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High School</a:t>
            </a:r>
            <a:endParaRPr/>
          </a:p>
        </p:txBody>
      </p:sp>
      <p:pic>
        <p:nvPicPr>
          <p:cNvPr id="289" name="Google Shape;289;p18" descr="Picture of a poster on a wall with the school expectations at the bottom."/>
          <p:cNvPicPr preferRelativeResize="0"/>
          <p:nvPr/>
        </p:nvPicPr>
        <p:blipFill rotWithShape="1">
          <a:blip r:embed="rId3">
            <a:alphaModFix/>
          </a:blip>
          <a:srcRect/>
          <a:stretch/>
        </p:blipFill>
        <p:spPr>
          <a:xfrm>
            <a:off x="4411801" y="2477310"/>
            <a:ext cx="4732199" cy="3001399"/>
          </a:xfrm>
          <a:prstGeom prst="rect">
            <a:avLst/>
          </a:prstGeom>
          <a:noFill/>
          <a:ln>
            <a:noFill/>
          </a:ln>
          <a:effectLst>
            <a:outerShdw blurRad="292100" dist="139700" dir="2700000" algn="tl" rotWithShape="0">
              <a:srgbClr val="333333">
                <a:alpha val="61960"/>
              </a:srgbClr>
            </a:outerShdw>
          </a:effectLst>
        </p:spPr>
      </p:pic>
      <p:pic>
        <p:nvPicPr>
          <p:cNvPr id="290" name="Google Shape;290;p18" descr="South Lakes High expectations around an eagle. "/>
          <p:cNvPicPr preferRelativeResize="0"/>
          <p:nvPr/>
        </p:nvPicPr>
        <p:blipFill rotWithShape="1">
          <a:blip r:embed="rId4">
            <a:alphaModFix/>
          </a:blip>
          <a:srcRect/>
          <a:stretch/>
        </p:blipFill>
        <p:spPr>
          <a:xfrm>
            <a:off x="139250" y="1851989"/>
            <a:ext cx="4007699" cy="3626720"/>
          </a:xfrm>
          <a:prstGeom prst="rect">
            <a:avLst/>
          </a:prstGeom>
          <a:noFill/>
          <a:ln>
            <a:noFill/>
          </a:ln>
          <a:effectLst>
            <a:outerShdw blurRad="292100" dist="139700" dir="2700000" algn="tl" rotWithShape="0">
              <a:srgbClr val="333333">
                <a:alpha val="61960"/>
              </a:srgbClr>
            </a:outerShdw>
          </a:effectLst>
        </p:spPr>
      </p:pic>
      <p:sp>
        <p:nvSpPr>
          <p:cNvPr id="291" name="Google Shape;291;p18"/>
          <p:cNvSpPr txBox="1"/>
          <p:nvPr/>
        </p:nvSpPr>
        <p:spPr>
          <a:xfrm>
            <a:off x="0" y="6265310"/>
            <a:ext cx="4732200" cy="60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Verdana"/>
              <a:buNone/>
            </a:pPr>
            <a:r>
              <a:rPr lang="en-US" sz="1800" b="0" i="0" u="none" strike="noStrike" cap="none">
                <a:solidFill>
                  <a:schemeClr val="dk1"/>
                </a:solidFill>
                <a:latin typeface="Verdana"/>
                <a:ea typeface="Verdana"/>
                <a:cs typeface="Verdana"/>
                <a:sym typeface="Verdana"/>
              </a:rPr>
              <a:t>South Lakes High School, Fairfax Co.</a:t>
            </a:r>
            <a:endParaRPr sz="1800" b="0" i="0" u="none" strike="noStrike" cap="none">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3" descr="Bar graph of student discipline"/>
          <p:cNvPicPr preferRelativeResize="0"/>
          <p:nvPr/>
        </p:nvPicPr>
        <p:blipFill rotWithShape="1">
          <a:blip r:embed="rId3">
            <a:alphaModFix/>
          </a:blip>
          <a:srcRect t="7571"/>
          <a:stretch/>
        </p:blipFill>
        <p:spPr>
          <a:xfrm>
            <a:off x="958533" y="1782226"/>
            <a:ext cx="7371652" cy="4952099"/>
          </a:xfrm>
          <a:prstGeom prst="rect">
            <a:avLst/>
          </a:prstGeom>
          <a:noFill/>
          <a:ln w="9525" cap="flat" cmpd="sng">
            <a:solidFill>
              <a:srgbClr val="000000"/>
            </a:solidFill>
            <a:prstDash val="solid"/>
            <a:miter lim="8000"/>
            <a:headEnd type="none" w="sm" len="sm"/>
            <a:tailEnd type="none" w="sm" len="sm"/>
          </a:ln>
        </p:spPr>
      </p:pic>
      <p:sp>
        <p:nvSpPr>
          <p:cNvPr id="298" name="Google Shape;298;p43">
            <a:extLst>
              <a:ext uri="{C183D7F6-B498-43B3-948B-1728B52AA6E4}">
                <adec:decorative xmlns:adec="http://schemas.microsoft.com/office/drawing/2017/decorative" val="1"/>
              </a:ext>
            </a:extLst>
          </p:cNvPr>
          <p:cNvSpPr/>
          <p:nvPr/>
        </p:nvSpPr>
        <p:spPr>
          <a:xfrm rot="-2491712">
            <a:off x="3468230" y="5052581"/>
            <a:ext cx="1728430" cy="288485"/>
          </a:xfrm>
          <a:prstGeom prst="ellipse">
            <a:avLst/>
          </a:prstGeom>
          <a:no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99" name="Google Shape;299;p43">
            <a:extLst>
              <a:ext uri="{C183D7F6-B498-43B3-948B-1728B52AA6E4}">
                <adec:decorative xmlns:adec="http://schemas.microsoft.com/office/drawing/2017/decorative" val="1"/>
              </a:ext>
            </a:extLst>
          </p:cNvPr>
          <p:cNvSpPr/>
          <p:nvPr/>
        </p:nvSpPr>
        <p:spPr>
          <a:xfrm rot="-2492088">
            <a:off x="987247" y="4893813"/>
            <a:ext cx="1411012" cy="294195"/>
          </a:xfrm>
          <a:prstGeom prst="ellipse">
            <a:avLst/>
          </a:prstGeom>
          <a:no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00" name="Google Shape;300;p43">
            <a:extLst>
              <a:ext uri="{C183D7F6-B498-43B3-948B-1728B52AA6E4}">
                <adec:decorative xmlns:adec="http://schemas.microsoft.com/office/drawing/2017/decorative" val="1"/>
              </a:ext>
            </a:extLst>
          </p:cNvPr>
          <p:cNvSpPr/>
          <p:nvPr/>
        </p:nvSpPr>
        <p:spPr>
          <a:xfrm rot="-2641892">
            <a:off x="1195609" y="5426492"/>
            <a:ext cx="2742039" cy="301104"/>
          </a:xfrm>
          <a:prstGeom prst="ellipse">
            <a:avLst/>
          </a:prstGeom>
          <a:no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01" name="Google Shape;301;p43">
            <a:extLst>
              <a:ext uri="{C183D7F6-B498-43B3-948B-1728B52AA6E4}">
                <adec:decorative xmlns:adec="http://schemas.microsoft.com/office/drawing/2017/decorative" val="1"/>
              </a:ext>
            </a:extLst>
          </p:cNvPr>
          <p:cNvSpPr/>
          <p:nvPr/>
        </p:nvSpPr>
        <p:spPr>
          <a:xfrm rot="-2492073">
            <a:off x="5690989" y="4873213"/>
            <a:ext cx="1187801" cy="290001"/>
          </a:xfrm>
          <a:prstGeom prst="ellipse">
            <a:avLst/>
          </a:prstGeom>
          <a:no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02" name="Google Shape;302;p43"/>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sz="4000" b="0" i="0" u="none" strike="noStrike" cap="none">
                <a:latin typeface="Verdana"/>
                <a:ea typeface="Verdana"/>
                <a:cs typeface="Verdana"/>
                <a:sym typeface="Verdana"/>
              </a:rPr>
              <a:t>Does data corroborate your specifics?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6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View Through Different Lenses </a:t>
            </a:r>
            <a:endParaRPr/>
          </a:p>
        </p:txBody>
      </p:sp>
      <p:sp>
        <p:nvSpPr>
          <p:cNvPr id="309" name="Google Shape;309;p64"/>
          <p:cNvSpPr txBox="1">
            <a:spLocks noGrp="1"/>
          </p:cNvSpPr>
          <p:nvPr>
            <p:ph type="body" idx="4294967295"/>
          </p:nvPr>
        </p:nvSpPr>
        <p:spPr>
          <a:xfrm>
            <a:off x="561975" y="1979625"/>
            <a:ext cx="7886700" cy="377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000"/>
              <a:buFont typeface="Verdana"/>
              <a:buChar char="•"/>
            </a:pPr>
            <a:r>
              <a:rPr lang="en-US" sz="3000" i="0" u="none" strike="noStrike" cap="none">
                <a:solidFill>
                  <a:schemeClr val="dk1"/>
                </a:solidFill>
              </a:rPr>
              <a:t>How will students experience the matrix?</a:t>
            </a:r>
            <a:endParaRPr sz="3000"/>
          </a:p>
          <a:p>
            <a:pPr marL="742950" marR="0" lvl="1" indent="-313055" algn="l" rtl="0">
              <a:lnSpc>
                <a:spcPct val="90000"/>
              </a:lnSpc>
              <a:spcBef>
                <a:spcPts val="518"/>
              </a:spcBef>
              <a:spcAft>
                <a:spcPts val="0"/>
              </a:spcAft>
              <a:buClr>
                <a:schemeClr val="dk1"/>
              </a:buClr>
              <a:buSzPts val="3000"/>
              <a:buFont typeface="Verdana"/>
              <a:buChar char="–"/>
            </a:pPr>
            <a:r>
              <a:rPr lang="en-US" sz="3000" i="0" u="none" strike="noStrike" cap="none">
                <a:solidFill>
                  <a:schemeClr val="dk1"/>
                </a:solidFill>
              </a:rPr>
              <a:t>Doable?</a:t>
            </a:r>
            <a:endParaRPr sz="3000"/>
          </a:p>
          <a:p>
            <a:pPr marL="742950" marR="0" lvl="1" indent="-313055" algn="l" rtl="0">
              <a:lnSpc>
                <a:spcPct val="90000"/>
              </a:lnSpc>
              <a:spcBef>
                <a:spcPts val="518"/>
              </a:spcBef>
              <a:spcAft>
                <a:spcPts val="0"/>
              </a:spcAft>
              <a:buClr>
                <a:schemeClr val="dk1"/>
              </a:buClr>
              <a:buSzPts val="3000"/>
              <a:buFont typeface="Verdana"/>
              <a:buChar char="–"/>
            </a:pPr>
            <a:r>
              <a:rPr lang="en-US" sz="3000" i="0" u="none" strike="noStrike" cap="none">
                <a:solidFill>
                  <a:schemeClr val="dk1"/>
                </a:solidFill>
              </a:rPr>
              <a:t>Appropriate?</a:t>
            </a:r>
            <a:endParaRPr sz="3000"/>
          </a:p>
          <a:p>
            <a:pPr marL="742950" marR="0" lvl="1" indent="-313055" algn="l" rtl="0">
              <a:lnSpc>
                <a:spcPct val="90000"/>
              </a:lnSpc>
              <a:spcBef>
                <a:spcPts val="518"/>
              </a:spcBef>
              <a:spcAft>
                <a:spcPts val="0"/>
              </a:spcAft>
              <a:buClr>
                <a:schemeClr val="dk1"/>
              </a:buClr>
              <a:buSzPts val="3000"/>
              <a:buFont typeface="Verdana"/>
              <a:buChar char="–"/>
            </a:pPr>
            <a:r>
              <a:rPr lang="en-US" sz="3000" i="0" u="none" strike="noStrike" cap="none">
                <a:solidFill>
                  <a:schemeClr val="dk1"/>
                </a:solidFill>
              </a:rPr>
              <a:t>Am I learning life skills?</a:t>
            </a:r>
            <a:endParaRPr sz="3000"/>
          </a:p>
          <a:p>
            <a:pPr marL="742950" marR="0" lvl="1" indent="-313055" algn="l" rtl="0">
              <a:lnSpc>
                <a:spcPct val="90000"/>
              </a:lnSpc>
              <a:spcBef>
                <a:spcPts val="518"/>
              </a:spcBef>
              <a:spcAft>
                <a:spcPts val="0"/>
              </a:spcAft>
              <a:buClr>
                <a:schemeClr val="dk1"/>
              </a:buClr>
              <a:buSzPts val="3000"/>
              <a:buFont typeface="Verdana"/>
              <a:buChar char="–"/>
            </a:pPr>
            <a:r>
              <a:rPr lang="en-US" sz="3000" i="0" u="none" strike="noStrike" cap="none">
                <a:solidFill>
                  <a:schemeClr val="dk1"/>
                </a:solidFill>
              </a:rPr>
              <a:t>Examine for implicit bias to ensure that expectations are truly universal</a:t>
            </a:r>
            <a:endParaRPr sz="3000"/>
          </a:p>
          <a:p>
            <a:pPr marL="742950" marR="0" lvl="1" indent="-313055" algn="l" rtl="0">
              <a:lnSpc>
                <a:spcPct val="90000"/>
              </a:lnSpc>
              <a:spcBef>
                <a:spcPts val="518"/>
              </a:spcBef>
              <a:spcAft>
                <a:spcPts val="0"/>
              </a:spcAft>
              <a:buClr>
                <a:schemeClr val="dk1"/>
              </a:buClr>
              <a:buSzPts val="3000"/>
              <a:buFont typeface="Verdana"/>
              <a:buChar char="–"/>
            </a:pPr>
            <a:r>
              <a:rPr lang="en-US" sz="3000" i="0" u="none" strike="noStrike" cap="none">
                <a:solidFill>
                  <a:schemeClr val="dk1"/>
                </a:solidFill>
              </a:rPr>
              <a:t>Does this sound like a place I would want to go to school?</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61"/>
          <p:cNvSpPr txBox="1">
            <a:spLocks noGrp="1"/>
          </p:cNvSpPr>
          <p:nvPr>
            <p:ph type="title"/>
          </p:nvPr>
        </p:nvSpPr>
        <p:spPr>
          <a:xfrm>
            <a:off x="628650" y="207338"/>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Assess the differences</a:t>
            </a:r>
            <a:endParaRPr/>
          </a:p>
        </p:txBody>
      </p:sp>
      <p:sp>
        <p:nvSpPr>
          <p:cNvPr id="316" name="Google Shape;316;p61"/>
          <p:cNvSpPr txBox="1">
            <a:spLocks noGrp="1"/>
          </p:cNvSpPr>
          <p:nvPr>
            <p:ph type="body" idx="4294967295"/>
          </p:nvPr>
        </p:nvSpPr>
        <p:spPr>
          <a:xfrm>
            <a:off x="628650" y="1690688"/>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3000" i="0" u="none" strike="noStrike" cap="none">
                <a:solidFill>
                  <a:schemeClr val="dk1"/>
                </a:solidFill>
              </a:rPr>
              <a:t>Assess differences between school and other settings and ask:</a:t>
            </a:r>
            <a:endParaRPr sz="3000"/>
          </a:p>
          <a:p>
            <a:pPr marL="0" marR="0" lvl="0" indent="0" algn="l" rtl="0">
              <a:lnSpc>
                <a:spcPct val="100000"/>
              </a:lnSpc>
              <a:spcBef>
                <a:spcPts val="640"/>
              </a:spcBef>
              <a:spcAft>
                <a:spcPts val="0"/>
              </a:spcAft>
              <a:buClr>
                <a:schemeClr val="dk1"/>
              </a:buClr>
              <a:buSzPts val="800"/>
              <a:buFont typeface="Arial"/>
              <a:buNone/>
            </a:pPr>
            <a:r>
              <a:rPr lang="en-US" sz="3000" i="0" u="none" strike="noStrike" cap="none">
                <a:solidFill>
                  <a:schemeClr val="dk1"/>
                </a:solidFill>
              </a:rPr>
              <a:t>Are the “different” school behaviors necessary for positive student development?</a:t>
            </a:r>
            <a:endParaRPr sz="3000"/>
          </a:p>
          <a:p>
            <a:pPr marL="914400" marR="0" lvl="1" indent="-533400" algn="l" rtl="0">
              <a:lnSpc>
                <a:spcPct val="100000"/>
              </a:lnSpc>
              <a:spcBef>
                <a:spcPts val="560"/>
              </a:spcBef>
              <a:spcAft>
                <a:spcPts val="0"/>
              </a:spcAft>
              <a:buClr>
                <a:schemeClr val="dk1"/>
              </a:buClr>
              <a:buSzPts val="3000"/>
              <a:buFont typeface="Verdana"/>
              <a:buChar char="–"/>
            </a:pPr>
            <a:r>
              <a:rPr lang="en-US" sz="3000" i="0" u="none" strike="noStrike" cap="none">
                <a:solidFill>
                  <a:schemeClr val="dk1"/>
                </a:solidFill>
              </a:rPr>
              <a:t>NO: Change the behaviors to align more with home and neighborhood</a:t>
            </a:r>
            <a:endParaRPr sz="3000"/>
          </a:p>
          <a:p>
            <a:pPr marL="914400" marR="0" lvl="1" indent="-533400" algn="l" rtl="0">
              <a:lnSpc>
                <a:spcPct val="100000"/>
              </a:lnSpc>
              <a:spcBef>
                <a:spcPts val="560"/>
              </a:spcBef>
              <a:spcAft>
                <a:spcPts val="0"/>
              </a:spcAft>
              <a:buClr>
                <a:schemeClr val="dk1"/>
              </a:buClr>
              <a:buSzPts val="3000"/>
              <a:buFont typeface="Verdana"/>
              <a:buChar char="–"/>
            </a:pPr>
            <a:r>
              <a:rPr lang="en-US" sz="3000" i="0" u="none" strike="noStrike" cap="none">
                <a:solidFill>
                  <a:schemeClr val="dk1"/>
                </a:solidFill>
              </a:rPr>
              <a:t>YES: Acknowledge explicitly and provide additional teaching, practice, and acknowledgment</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3"/>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Ideas for Getting Feedback</a:t>
            </a:r>
            <a:endParaRPr/>
          </a:p>
        </p:txBody>
      </p:sp>
      <p:pic>
        <p:nvPicPr>
          <p:cNvPr id="323" name="Google Shape;323;p63">
            <a:extLst>
              <a:ext uri="{C183D7F6-B498-43B3-948B-1728B52AA6E4}">
                <adec:decorative xmlns:adec="http://schemas.microsoft.com/office/drawing/2017/decorative" val="1"/>
              </a:ext>
            </a:extLst>
          </p:cNvPr>
          <p:cNvPicPr preferRelativeResize="0">
            <a:picLocks noGrp="1"/>
          </p:cNvPicPr>
          <p:nvPr>
            <p:ph type="body" idx="4294967295"/>
          </p:nvPr>
        </p:nvPicPr>
        <p:blipFill rotWithShape="1">
          <a:blip r:embed="rId3">
            <a:alphaModFix/>
          </a:blip>
          <a:srcRect r="-59159"/>
          <a:stretch/>
        </p:blipFill>
        <p:spPr>
          <a:xfrm>
            <a:off x="253746" y="1774762"/>
            <a:ext cx="6056400" cy="4568700"/>
          </a:xfrm>
          <a:prstGeom prst="rect">
            <a:avLst/>
          </a:prstGeom>
          <a:noFill/>
          <a:ln>
            <a:noFill/>
          </a:ln>
        </p:spPr>
      </p:pic>
      <p:pic>
        <p:nvPicPr>
          <p:cNvPr id="324" name="Google Shape;324;p63" descr="Picture of school map with multi-colored dots"/>
          <p:cNvPicPr preferRelativeResize="0"/>
          <p:nvPr/>
        </p:nvPicPr>
        <p:blipFill rotWithShape="1">
          <a:blip r:embed="rId4">
            <a:alphaModFix/>
          </a:blip>
          <a:srcRect/>
          <a:stretch/>
        </p:blipFill>
        <p:spPr>
          <a:xfrm rot="367654">
            <a:off x="4447318" y="2254167"/>
            <a:ext cx="4475289" cy="32773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e4b1b0418e_0_0"/>
          <p:cNvSpPr txBox="1">
            <a:spLocks noGrp="1"/>
          </p:cNvSpPr>
          <p:nvPr>
            <p:ph type="body" idx="1"/>
          </p:nvPr>
        </p:nvSpPr>
        <p:spPr>
          <a:xfrm>
            <a:off x="628650" y="1600200"/>
            <a:ext cx="7886700" cy="45720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a:t>Thank you for attending. Please feel free to tag us at any of our social media handles below!</a:t>
            </a:r>
            <a:endParaRPr/>
          </a:p>
        </p:txBody>
      </p:sp>
      <p:pic>
        <p:nvPicPr>
          <p:cNvPr id="186" name="Google Shape;186;g1e4b1b0418e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89050" y="3448325"/>
            <a:ext cx="1143000" cy="1143000"/>
          </a:xfrm>
          <a:prstGeom prst="rect">
            <a:avLst/>
          </a:prstGeom>
          <a:noFill/>
          <a:ln>
            <a:noFill/>
          </a:ln>
        </p:spPr>
      </p:pic>
      <p:sp>
        <p:nvSpPr>
          <p:cNvPr id="187" name="Google Shape;187;g1e4b1b0418e_0_0"/>
          <p:cNvSpPr txBox="1"/>
          <p:nvPr/>
        </p:nvSpPr>
        <p:spPr>
          <a:xfrm>
            <a:off x="3842225" y="3711725"/>
            <a:ext cx="41757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Verdana"/>
                <a:ea typeface="Verdana"/>
                <a:cs typeface="Verdana"/>
                <a:sym typeface="Verdana"/>
              </a:rPr>
              <a:t>Twitter - </a:t>
            </a:r>
            <a:r>
              <a:rPr lang="en-US" sz="2400">
                <a:solidFill>
                  <a:srgbClr val="307BF3"/>
                </a:solidFill>
                <a:latin typeface="Verdana"/>
                <a:ea typeface="Verdana"/>
                <a:cs typeface="Verdana"/>
                <a:sym typeface="Verdana"/>
              </a:rPr>
              <a:t>VTSS_RIC</a:t>
            </a:r>
            <a:endParaRPr sz="2400">
              <a:solidFill>
                <a:srgbClr val="307BF3"/>
              </a:solidFill>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Facebook - </a:t>
            </a:r>
            <a:r>
              <a:rPr lang="en-US" sz="2400">
                <a:solidFill>
                  <a:srgbClr val="307BF3"/>
                </a:solidFill>
                <a:latin typeface="Verdana"/>
                <a:ea typeface="Verdana"/>
                <a:cs typeface="Verdana"/>
                <a:sym typeface="Verdana"/>
              </a:rPr>
              <a:t>VTSSRIC</a:t>
            </a:r>
            <a:endParaRPr sz="2400">
              <a:solidFill>
                <a:srgbClr val="307BF3"/>
              </a:solidFill>
              <a:latin typeface="Verdana"/>
              <a:ea typeface="Verdana"/>
              <a:cs typeface="Verdana"/>
              <a:sym typeface="Verdana"/>
            </a:endParaRPr>
          </a:p>
        </p:txBody>
      </p:sp>
      <p:pic>
        <p:nvPicPr>
          <p:cNvPr id="188" name="Google Shape;188;g1e4b1b0418e_0_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98675" y="4705400"/>
            <a:ext cx="1723760" cy="1292826"/>
          </a:xfrm>
          <a:prstGeom prst="rect">
            <a:avLst/>
          </a:prstGeom>
          <a:noFill/>
          <a:ln>
            <a:noFill/>
          </a:ln>
        </p:spPr>
      </p:pic>
      <p:sp>
        <p:nvSpPr>
          <p:cNvPr id="189" name="Google Shape;189;g1e4b1b0418e_0_0"/>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Follow VTSS</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 Questions and Answers</a:t>
            </a:r>
            <a:endParaRPr/>
          </a:p>
        </p:txBody>
      </p:sp>
      <p:pic>
        <p:nvPicPr>
          <p:cNvPr id="331" name="Google Shape;331;p6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59300" y="3416300"/>
            <a:ext cx="12698" cy="12698"/>
          </a:xfrm>
          <a:prstGeom prst="rect">
            <a:avLst/>
          </a:prstGeom>
          <a:noFill/>
          <a:ln>
            <a:noFill/>
          </a:ln>
        </p:spPr>
      </p:pic>
      <p:pic>
        <p:nvPicPr>
          <p:cNvPr id="332" name="Google Shape;332;p66" descr="Minion with hand raised"/>
          <p:cNvPicPr preferRelativeResize="0"/>
          <p:nvPr/>
        </p:nvPicPr>
        <p:blipFill rotWithShape="1">
          <a:blip r:embed="rId4">
            <a:alphaModFix/>
          </a:blip>
          <a:srcRect/>
          <a:stretch/>
        </p:blipFill>
        <p:spPr>
          <a:xfrm>
            <a:off x="2609829" y="1836504"/>
            <a:ext cx="3924337" cy="47924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e4b1b0418e_0_9"/>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dirty="0">
                <a:solidFill>
                  <a:schemeClr val="lt1"/>
                </a:solidFill>
              </a:rPr>
              <a:t>VTSS Resource Hub</a:t>
            </a:r>
            <a:endParaRPr dirty="0">
              <a:solidFill>
                <a:schemeClr val="lt1"/>
              </a:solidFill>
            </a:endParaRPr>
          </a:p>
        </p:txBody>
      </p:sp>
      <p:pic>
        <p:nvPicPr>
          <p:cNvPr id="196" name="Google Shape;196;g1e4b1b0418e_0_9" descr="Flyer for VTSS resource hub link - "/>
          <p:cNvPicPr preferRelativeResize="0"/>
          <p:nvPr/>
        </p:nvPicPr>
        <p:blipFill rotWithShape="1">
          <a:blip r:embed="rId3">
            <a:alphaModFix/>
          </a:blip>
          <a:srcRect l="30183" t="8147" r="30329" b="7853"/>
          <a:stretch/>
        </p:blipFill>
        <p:spPr>
          <a:xfrm>
            <a:off x="2611726" y="1431498"/>
            <a:ext cx="3965225" cy="5457675"/>
          </a:xfrm>
          <a:prstGeom prst="rect">
            <a:avLst/>
          </a:prstGeom>
          <a:noFill/>
          <a:ln>
            <a:noFill/>
          </a:ln>
        </p:spPr>
      </p:pic>
      <p:sp>
        <p:nvSpPr>
          <p:cNvPr id="2" name="TextBox 1">
            <a:extLst>
              <a:ext uri="{FF2B5EF4-FFF2-40B4-BE49-F238E27FC236}">
                <a16:creationId xmlns:a16="http://schemas.microsoft.com/office/drawing/2014/main" id="{8A9CF670-3DAD-C743-8678-613AFD30CD9A}"/>
              </a:ext>
              <a:ext uri="{C183D7F6-B498-43B3-948B-1728B52AA6E4}">
                <adec:decorative xmlns:adec="http://schemas.microsoft.com/office/drawing/2017/decorative" val="1"/>
              </a:ext>
            </a:extLst>
          </p:cNvPr>
          <p:cNvSpPr txBox="1"/>
          <p:nvPr/>
        </p:nvSpPr>
        <p:spPr>
          <a:xfrm>
            <a:off x="6576951" y="6422786"/>
            <a:ext cx="2431967" cy="307777"/>
          </a:xfrm>
          <a:prstGeom prst="rect">
            <a:avLst/>
          </a:prstGeom>
          <a:noFill/>
        </p:spPr>
        <p:txBody>
          <a:bodyPr wrap="square" rtlCol="0">
            <a:spAutoFit/>
          </a:bodyPr>
          <a:lstStyle/>
          <a:p>
            <a:r>
              <a:rPr lang="en-US" dirty="0">
                <a:hlinkClick r:id="rId4"/>
              </a:rPr>
              <a:t>https://tinyurl.com/2bp8dhch</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g13b7afb269c_0_0"/>
          <p:cNvGraphicFramePr/>
          <p:nvPr/>
        </p:nvGraphicFramePr>
        <p:xfrm>
          <a:off x="481475" y="186100"/>
          <a:ext cx="8044775" cy="6280075"/>
        </p:xfrm>
        <a:graphic>
          <a:graphicData uri="http://schemas.openxmlformats.org/drawingml/2006/table">
            <a:tbl>
              <a:tblPr>
                <a:noFill/>
                <a:tableStyleId>{F5459D81-FA95-488D-9B25-E06FED22D746}</a:tableStyleId>
              </a:tblPr>
              <a:tblGrid>
                <a:gridCol w="1646100">
                  <a:extLst>
                    <a:ext uri="{9D8B030D-6E8A-4147-A177-3AD203B41FA5}">
                      <a16:colId xmlns:a16="http://schemas.microsoft.com/office/drawing/2014/main" val="20000"/>
                    </a:ext>
                  </a:extLst>
                </a:gridCol>
                <a:gridCol w="1476975">
                  <a:extLst>
                    <a:ext uri="{9D8B030D-6E8A-4147-A177-3AD203B41FA5}">
                      <a16:colId xmlns:a16="http://schemas.microsoft.com/office/drawing/2014/main" val="20001"/>
                    </a:ext>
                  </a:extLst>
                </a:gridCol>
                <a:gridCol w="1505775">
                  <a:extLst>
                    <a:ext uri="{9D8B030D-6E8A-4147-A177-3AD203B41FA5}">
                      <a16:colId xmlns:a16="http://schemas.microsoft.com/office/drawing/2014/main" val="20002"/>
                    </a:ext>
                  </a:extLst>
                </a:gridCol>
                <a:gridCol w="1676950">
                  <a:extLst>
                    <a:ext uri="{9D8B030D-6E8A-4147-A177-3AD203B41FA5}">
                      <a16:colId xmlns:a16="http://schemas.microsoft.com/office/drawing/2014/main" val="20003"/>
                    </a:ext>
                  </a:extLst>
                </a:gridCol>
                <a:gridCol w="1738975">
                  <a:extLst>
                    <a:ext uri="{9D8B030D-6E8A-4147-A177-3AD203B41FA5}">
                      <a16:colId xmlns:a16="http://schemas.microsoft.com/office/drawing/2014/main" val="20004"/>
                    </a:ext>
                  </a:extLst>
                </a:gridCol>
              </a:tblGrid>
              <a:tr h="2079075">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 Regular Education Teacher</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              </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 Central Office Staff</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Grandparent of a school aged child.</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 Superintendent</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 School Counselor</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899125">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Parent of a school aged child.</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endParaRPr sz="1600" b="1" u="none" strike="noStrike" cap="none"/>
                    </a:p>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Special  Education Teacher</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 School Psychologist</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School Social Worker</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l" rtl="0">
                        <a:lnSpc>
                          <a:spcPct val="115000"/>
                        </a:lnSpc>
                        <a:spcBef>
                          <a:spcPts val="1200"/>
                        </a:spcBef>
                        <a:spcAft>
                          <a:spcPts val="0"/>
                        </a:spcAft>
                        <a:buClr>
                          <a:schemeClr val="dk1"/>
                        </a:buClr>
                        <a:buSzPts val="1600"/>
                        <a:buFont typeface="Verdana"/>
                        <a:buNone/>
                      </a:pPr>
                      <a:r>
                        <a:rPr lang="en-US" sz="1600" b="1" u="none" strike="noStrike" cap="none"/>
                        <a:t>Division Coach</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301875">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District Coordinator</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 </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 Building Level Coach</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Principal</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a:t> </a:t>
                      </a:r>
                      <a:endParaRPr sz="1600" b="1" u="none" strike="noStrike" cap="none"/>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a:t> Assistant Principal</a:t>
                      </a:r>
                      <a:endParaRPr sz="16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Verdana"/>
                        <a:buNone/>
                      </a:pPr>
                      <a:r>
                        <a:rPr lang="en-US" sz="1600" b="1" u="none" strike="noStrike" cap="none" dirty="0"/>
                        <a:t> </a:t>
                      </a:r>
                      <a:endParaRPr sz="1600" b="1" u="none" strike="noStrike" cap="none" dirty="0"/>
                    </a:p>
                    <a:p>
                      <a:pPr marL="0" marR="0" lvl="0" indent="0" algn="ctr" rtl="0">
                        <a:lnSpc>
                          <a:spcPct val="115000"/>
                        </a:lnSpc>
                        <a:spcBef>
                          <a:spcPts val="1200"/>
                        </a:spcBef>
                        <a:spcAft>
                          <a:spcPts val="0"/>
                        </a:spcAft>
                        <a:buClr>
                          <a:schemeClr val="dk1"/>
                        </a:buClr>
                        <a:buSzPts val="1600"/>
                        <a:buFont typeface="Verdana"/>
                        <a:buNone/>
                      </a:pPr>
                      <a:r>
                        <a:rPr lang="en-US" sz="1600" b="1" u="none" strike="noStrike" cap="none" dirty="0"/>
                        <a:t>Dean Of Students</a:t>
                      </a:r>
                      <a:endParaRPr sz="1600" b="1" u="none" strike="noStrike" cap="none"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Title 1" hidden="1">
            <a:extLst>
              <a:ext uri="{FF2B5EF4-FFF2-40B4-BE49-F238E27FC236}">
                <a16:creationId xmlns:a16="http://schemas.microsoft.com/office/drawing/2014/main" id="{DCC591F6-5D28-3A18-F910-AC31D22BC94E}"/>
              </a:ext>
            </a:extLst>
          </p:cNvPr>
          <p:cNvSpPr>
            <a:spLocks noGrp="1"/>
          </p:cNvSpPr>
          <p:nvPr>
            <p:ph type="title"/>
          </p:nvPr>
        </p:nvSpPr>
        <p:spPr/>
        <p:txBody>
          <a:bodyPr/>
          <a:lstStyle/>
          <a:p>
            <a:r>
              <a:rPr lang="en-US" dirty="0"/>
              <a:t>Roles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b5534a040_3_8"/>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dirty="0"/>
              <a:t>I Am Here</a:t>
            </a:r>
            <a:endParaRPr dirty="0"/>
          </a:p>
        </p:txBody>
      </p:sp>
      <p:pic>
        <p:nvPicPr>
          <p:cNvPr id="209" name="Google Shape;209;g13b5534a040_3_8" descr="Postcard with &quot;I give myself permission to&quot; handwritten on it."/>
          <p:cNvPicPr preferRelativeResize="0"/>
          <p:nvPr/>
        </p:nvPicPr>
        <p:blipFill rotWithShape="1">
          <a:blip r:embed="rId3">
            <a:alphaModFix/>
          </a:blip>
          <a:srcRect/>
          <a:stretch/>
        </p:blipFill>
        <p:spPr>
          <a:xfrm>
            <a:off x="1126358" y="1792040"/>
            <a:ext cx="6891284" cy="47008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4"/>
        <p:cNvGrpSpPr/>
        <p:nvPr/>
      </p:nvGrpSpPr>
      <p:grpSpPr>
        <a:xfrm>
          <a:off x="0" y="0"/>
          <a:ext cx="0" cy="0"/>
          <a:chOff x="0" y="0"/>
          <a:chExt cx="0" cy="0"/>
        </a:xfrm>
      </p:grpSpPr>
      <p:sp>
        <p:nvSpPr>
          <p:cNvPr id="215" name="Google Shape;215;g13b5534a040_1_5"/>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Where Are We in the Triangle?</a:t>
            </a:r>
            <a:endParaRPr/>
          </a:p>
        </p:txBody>
      </p:sp>
      <p:pic>
        <p:nvPicPr>
          <p:cNvPr id="216" name="Google Shape;216;g13b5534a040_1_5" descr="multi-colored pyramid showing three tiers"/>
          <p:cNvPicPr preferRelativeResize="0"/>
          <p:nvPr/>
        </p:nvPicPr>
        <p:blipFill rotWithShape="1">
          <a:blip r:embed="rId3">
            <a:alphaModFix/>
          </a:blip>
          <a:srcRect/>
          <a:stretch/>
        </p:blipFill>
        <p:spPr>
          <a:xfrm>
            <a:off x="838850" y="1918424"/>
            <a:ext cx="4567400" cy="4375150"/>
          </a:xfrm>
          <a:prstGeom prst="rect">
            <a:avLst/>
          </a:prstGeom>
          <a:noFill/>
          <a:ln>
            <a:noFill/>
          </a:ln>
        </p:spPr>
      </p:pic>
      <p:sp>
        <p:nvSpPr>
          <p:cNvPr id="217" name="Google Shape;217;g13b5534a040_1_5"/>
          <p:cNvSpPr txBox="1"/>
          <p:nvPr/>
        </p:nvSpPr>
        <p:spPr>
          <a:xfrm>
            <a:off x="5406250" y="1715600"/>
            <a:ext cx="3643552" cy="40451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2600" b="0" i="0" u="none" strike="noStrike" cap="none">
                <a:solidFill>
                  <a:srgbClr val="000000"/>
                </a:solidFill>
                <a:latin typeface="Verdana"/>
                <a:ea typeface="Verdana"/>
                <a:cs typeface="Verdana"/>
                <a:sym typeface="Verdana"/>
              </a:rPr>
              <a:t>Tier 3 for a </a:t>
            </a:r>
            <a:r>
              <a:rPr lang="en-US" sz="2600" b="0" i="1" u="none" strike="noStrike" cap="none">
                <a:solidFill>
                  <a:srgbClr val="000000"/>
                </a:solidFill>
                <a:latin typeface="Verdana"/>
                <a:ea typeface="Verdana"/>
                <a:cs typeface="Verdana"/>
                <a:sym typeface="Verdana"/>
              </a:rPr>
              <a:t>Few</a:t>
            </a:r>
            <a:r>
              <a:rPr lang="en-US" sz="2600" b="0" i="0" u="none" strike="noStrike" cap="none">
                <a:solidFill>
                  <a:srgbClr val="000000"/>
                </a:solidFill>
                <a:latin typeface="Verdana"/>
                <a:ea typeface="Verdana"/>
                <a:cs typeface="Verdana"/>
                <a:sym typeface="Verdana"/>
              </a:rPr>
              <a:t>: Intensive, Individualized</a:t>
            </a:r>
            <a:endParaRPr sz="2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endParaRPr sz="2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r>
              <a:rPr lang="en-US" sz="2600" b="0" i="0" u="none" strike="noStrike" cap="none">
                <a:solidFill>
                  <a:srgbClr val="000000"/>
                </a:solidFill>
                <a:latin typeface="Verdana"/>
                <a:ea typeface="Verdana"/>
                <a:cs typeface="Verdana"/>
                <a:sym typeface="Verdana"/>
              </a:rPr>
              <a:t>Tier 2 for </a:t>
            </a:r>
            <a:r>
              <a:rPr lang="en-US" sz="2600" b="0" i="1" u="none" strike="noStrike" cap="none">
                <a:solidFill>
                  <a:srgbClr val="000000"/>
                </a:solidFill>
                <a:latin typeface="Verdana"/>
                <a:ea typeface="Verdana"/>
                <a:cs typeface="Verdana"/>
                <a:sym typeface="Verdana"/>
              </a:rPr>
              <a:t>Some</a:t>
            </a:r>
            <a:r>
              <a:rPr lang="en-US" sz="2600" b="0" i="0" u="none" strike="noStrike" cap="none">
                <a:solidFill>
                  <a:srgbClr val="000000"/>
                </a:solidFill>
                <a:latin typeface="Verdana"/>
                <a:ea typeface="Verdana"/>
                <a:cs typeface="Verdana"/>
                <a:sym typeface="Verdana"/>
              </a:rPr>
              <a:t>: Targeted for Small Groups</a:t>
            </a:r>
            <a:endParaRPr sz="2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endParaRPr sz="2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r>
              <a:rPr lang="en-US" sz="2600" b="0" i="0" u="none" strike="noStrike" cap="none">
                <a:solidFill>
                  <a:srgbClr val="000000"/>
                </a:solidFill>
                <a:latin typeface="Verdana"/>
                <a:ea typeface="Verdana"/>
                <a:cs typeface="Verdana"/>
                <a:sym typeface="Verdana"/>
              </a:rPr>
              <a:t>Tier I for </a:t>
            </a:r>
            <a:r>
              <a:rPr lang="en-US" sz="2600" b="0" i="1" u="none" strike="noStrike" cap="none">
                <a:solidFill>
                  <a:srgbClr val="000000"/>
                </a:solidFill>
                <a:latin typeface="Verdana"/>
                <a:ea typeface="Verdana"/>
                <a:cs typeface="Verdana"/>
                <a:sym typeface="Verdana"/>
              </a:rPr>
              <a:t>All</a:t>
            </a:r>
            <a:r>
              <a:rPr lang="en-US" sz="2600" b="0" i="0" u="none" strike="noStrike" cap="none">
                <a:solidFill>
                  <a:srgbClr val="000000"/>
                </a:solidFill>
                <a:latin typeface="Verdana"/>
                <a:ea typeface="Verdana"/>
                <a:cs typeface="Verdana"/>
                <a:sym typeface="Verdana"/>
              </a:rPr>
              <a:t>: Core/Universal</a:t>
            </a:r>
            <a:endParaRPr sz="2600" b="0" i="0" u="none" strike="noStrike" cap="none">
              <a:solidFill>
                <a:srgbClr val="000000"/>
              </a:solidFill>
              <a:latin typeface="Verdana"/>
              <a:ea typeface="Verdana"/>
              <a:cs typeface="Verdana"/>
              <a:sym typeface="Verdana"/>
            </a:endParaRPr>
          </a:p>
        </p:txBody>
      </p:sp>
      <p:sp>
        <p:nvSpPr>
          <p:cNvPr id="218" name="Google Shape;218;g13b5534a040_1_5"/>
          <p:cNvSpPr txBox="1"/>
          <p:nvPr/>
        </p:nvSpPr>
        <p:spPr>
          <a:xfrm>
            <a:off x="76200" y="3821750"/>
            <a:ext cx="1859400" cy="5685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rgbClr val="000000"/>
                </a:solidFill>
                <a:latin typeface="Verdana"/>
                <a:ea typeface="Verdana"/>
                <a:cs typeface="Verdana"/>
                <a:sym typeface="Verdana"/>
              </a:rPr>
              <a:t>80 - 90%</a:t>
            </a:r>
            <a:endParaRPr sz="2400" b="1" i="0" u="none" strike="noStrike" cap="none">
              <a:solidFill>
                <a:srgbClr val="000000"/>
              </a:solidFill>
              <a:latin typeface="Verdana"/>
              <a:ea typeface="Verdana"/>
              <a:cs typeface="Verdana"/>
              <a:sym typeface="Verdana"/>
            </a:endParaRPr>
          </a:p>
        </p:txBody>
      </p:sp>
      <p:sp>
        <p:nvSpPr>
          <p:cNvPr id="219" name="Google Shape;219;g13b5534a040_1_5"/>
          <p:cNvSpPr txBox="1"/>
          <p:nvPr/>
        </p:nvSpPr>
        <p:spPr>
          <a:xfrm>
            <a:off x="1219850" y="2870075"/>
            <a:ext cx="1595400" cy="568500"/>
          </a:xfrm>
          <a:prstGeom prst="rect">
            <a:avLst/>
          </a:prstGeom>
          <a:solidFill>
            <a:srgbClr val="FFF2CC"/>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400" b="1" i="0" u="none" strike="noStrike" cap="none">
                <a:solidFill>
                  <a:srgbClr val="000000"/>
                </a:solidFill>
                <a:latin typeface="Verdana"/>
                <a:ea typeface="Verdana"/>
                <a:cs typeface="Verdana"/>
                <a:sym typeface="Verdana"/>
              </a:rPr>
              <a:t>5 - 15%</a:t>
            </a:r>
            <a:endParaRPr sz="2400" b="1" i="0" u="none" strike="noStrike" cap="none">
              <a:solidFill>
                <a:srgbClr val="000000"/>
              </a:solidFill>
              <a:latin typeface="Verdana"/>
              <a:ea typeface="Verdana"/>
              <a:cs typeface="Verdana"/>
              <a:sym typeface="Verdana"/>
            </a:endParaRPr>
          </a:p>
        </p:txBody>
      </p:sp>
      <p:sp>
        <p:nvSpPr>
          <p:cNvPr id="220" name="Google Shape;220;g13b5534a040_1_5"/>
          <p:cNvSpPr txBox="1"/>
          <p:nvPr/>
        </p:nvSpPr>
        <p:spPr>
          <a:xfrm>
            <a:off x="2434250" y="1918425"/>
            <a:ext cx="1595400" cy="568500"/>
          </a:xfrm>
          <a:prstGeom prst="rect">
            <a:avLst/>
          </a:prstGeom>
          <a:solidFill>
            <a:srgbClr val="E06666"/>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400" b="1" i="0" u="none" strike="noStrike" cap="none">
                <a:solidFill>
                  <a:srgbClr val="000000"/>
                </a:solidFill>
                <a:latin typeface="Verdana"/>
                <a:ea typeface="Verdana"/>
                <a:cs typeface="Verdana"/>
                <a:sym typeface="Verdana"/>
              </a:rPr>
              <a:t>1 - 5%</a:t>
            </a:r>
            <a:endParaRPr sz="2400" b="1" i="0" u="none" strike="noStrike" cap="none">
              <a:solidFill>
                <a:srgbClr val="000000"/>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1000"/>
                                        <p:tgtEl>
                                          <p:spTgt spid="21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 calcmode="lin" valueType="num">
                                      <p:cBhvr additive="base">
                                        <p:cTn id="12" dur="1000"/>
                                        <p:tgtEl>
                                          <p:spTgt spid="21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 calcmode="lin" valueType="num">
                                      <p:cBhvr additive="base">
                                        <p:cTn id="17" dur="1000"/>
                                        <p:tgtEl>
                                          <p:spTgt spid="2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5"/>
        <p:cNvGrpSpPr/>
        <p:nvPr/>
      </p:nvGrpSpPr>
      <p:grpSpPr>
        <a:xfrm>
          <a:off x="0" y="0"/>
          <a:ext cx="0" cy="0"/>
          <a:chOff x="0" y="0"/>
          <a:chExt cx="0" cy="0"/>
        </a:xfrm>
      </p:grpSpPr>
      <p:sp>
        <p:nvSpPr>
          <p:cNvPr id="226" name="Google Shape;226;g13b5534a040_1_15"/>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Moving In and Out of Tiers</a:t>
            </a:r>
            <a:endParaRPr/>
          </a:p>
        </p:txBody>
      </p:sp>
      <p:sp>
        <p:nvSpPr>
          <p:cNvPr id="227" name="Google Shape;227;g13b5534a040_1_15"/>
          <p:cNvSpPr txBox="1"/>
          <p:nvPr/>
        </p:nvSpPr>
        <p:spPr>
          <a:xfrm>
            <a:off x="3305100" y="1551000"/>
            <a:ext cx="5280000" cy="5078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30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3600"/>
              <a:buFont typeface="Arial"/>
              <a:buNone/>
            </a:pPr>
            <a:endParaRPr sz="30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Verdana"/>
                <a:ea typeface="Verdana"/>
                <a:cs typeface="Verdana"/>
                <a:sym typeface="Verdana"/>
              </a:rPr>
              <a:t>How are students’ experiences in a multi-tiered system of supports similar to a lava lamp? </a:t>
            </a:r>
            <a:endParaRPr sz="36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3600"/>
              <a:buFont typeface="Arial"/>
              <a:buNone/>
            </a:pPr>
            <a:endParaRPr sz="3000" b="0" i="0" u="none" strike="noStrike" cap="none">
              <a:solidFill>
                <a:srgbClr val="00000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ctrTitle"/>
          </p:nvPr>
        </p:nvSpPr>
        <p:spPr>
          <a:xfrm>
            <a:off x="806200" y="4640975"/>
            <a:ext cx="7538400" cy="1470000"/>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Tier 1 Behavior Booster</a:t>
            </a:r>
            <a:br>
              <a:rPr lang="en-US" sz="4000"/>
            </a:br>
            <a:r>
              <a:rPr lang="en-US" sz="4000"/>
              <a:t>1.3 Behavioral Expectations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ce47e3f7a6_0_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Verdana"/>
              <a:buNone/>
            </a:pPr>
            <a:r>
              <a:rPr lang="en-US" sz="3600"/>
              <a:t>Proactive Teacher Supports for Classroom Managed Behaviors</a:t>
            </a:r>
            <a:endParaRPr/>
          </a:p>
        </p:txBody>
      </p:sp>
      <p:sp>
        <p:nvSpPr>
          <p:cNvPr id="241" name="Google Shape;241;gce47e3f7a6_0_0"/>
          <p:cNvSpPr txBox="1"/>
          <p:nvPr/>
        </p:nvSpPr>
        <p:spPr>
          <a:xfrm>
            <a:off x="457200" y="1658350"/>
            <a:ext cx="8578800" cy="48987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Develop, teach, and maintain clearly defined classroom expectations </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Build positive relationships with students and families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Model and practice expectations in the appropriate settings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Reteach expectations throughout the school year</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Use pre-correction strategies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Use more positive than corrective statements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Create classroom acknowledgement system</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Implement evidence based practices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Actively engage students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Teach prevention lessons that address social-emotional competencies</a:t>
            </a:r>
            <a:endParaRPr sz="2200" b="0" i="0" u="none" strike="noStrike" cap="none">
              <a:solidFill>
                <a:srgbClr val="000000"/>
              </a:solidFill>
              <a:latin typeface="Verdana"/>
              <a:ea typeface="Verdana"/>
              <a:cs typeface="Verdana"/>
              <a:sym typeface="Verdana"/>
            </a:endParaRPr>
          </a:p>
          <a:p>
            <a:pPr marL="457200" marR="0" lvl="0" indent="-368300" algn="l" rtl="0">
              <a:lnSpc>
                <a:spcPct val="100000"/>
              </a:lnSpc>
              <a:spcBef>
                <a:spcPts val="0"/>
              </a:spcBef>
              <a:spcAft>
                <a:spcPts val="0"/>
              </a:spcAft>
              <a:buClr>
                <a:srgbClr val="000000"/>
              </a:buClr>
              <a:buSzPts val="2200"/>
              <a:buFont typeface="Verdana"/>
              <a:buChar char="●"/>
            </a:pPr>
            <a:r>
              <a:rPr lang="en-US" sz="2200" b="0" i="0" u="none" strike="noStrike" cap="none">
                <a:solidFill>
                  <a:srgbClr val="000000"/>
                </a:solidFill>
                <a:latin typeface="Verdana"/>
                <a:ea typeface="Verdana"/>
                <a:cs typeface="Verdana"/>
                <a:sym typeface="Verdana"/>
              </a:rPr>
              <a:t>Flexible classroom arrangements/seating</a:t>
            </a:r>
            <a:endParaRPr sz="2200" b="0" i="0" u="none" strike="noStrike" cap="none">
              <a:solidFill>
                <a:srgbClr val="000000"/>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2848</Words>
  <Application>Microsoft Office PowerPoint</Application>
  <PresentationFormat>On-screen Show (4:3)</PresentationFormat>
  <Paragraphs>320</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Times New Roman</vt:lpstr>
      <vt:lpstr>Calibri</vt:lpstr>
      <vt:lpstr>Questrial</vt:lpstr>
      <vt:lpstr>Arial</vt:lpstr>
      <vt:lpstr>Verdana</vt:lpstr>
      <vt:lpstr>Impact</vt:lpstr>
      <vt:lpstr>Quattrocento Sans</vt:lpstr>
      <vt:lpstr>Roboto</vt:lpstr>
      <vt:lpstr>Presentation Titles</vt:lpstr>
      <vt:lpstr>Content Slides</vt:lpstr>
      <vt:lpstr>Schedule</vt:lpstr>
      <vt:lpstr>Follow VTSS</vt:lpstr>
      <vt:lpstr>VTSS Resource Hub</vt:lpstr>
      <vt:lpstr>Roles</vt:lpstr>
      <vt:lpstr>I Am Here</vt:lpstr>
      <vt:lpstr>Where Are We in the Triangle?</vt:lpstr>
      <vt:lpstr>Moving In and Out of Tiers</vt:lpstr>
      <vt:lpstr>Tier 1 Behavior Booster 1.3 Behavioral Expectations </vt:lpstr>
      <vt:lpstr>Proactive Teacher Supports for Classroom Managed Behaviors</vt:lpstr>
      <vt:lpstr>Common Expectations</vt:lpstr>
      <vt:lpstr>Building Expectations</vt:lpstr>
      <vt:lpstr>Creating Expectations</vt:lpstr>
      <vt:lpstr>Consistency with our language</vt:lpstr>
      <vt:lpstr>Middle School</vt:lpstr>
      <vt:lpstr>High School</vt:lpstr>
      <vt:lpstr>Does data corroborate your specifics?</vt:lpstr>
      <vt:lpstr>View Through Different Lenses </vt:lpstr>
      <vt:lpstr>Assess the differences</vt:lpstr>
      <vt:lpstr>Ideas for Getting Feedback</vt:lpstr>
      <vt:lpstr> 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dc:title>
  <dc:creator>Jacklyn N Lewis</dc:creator>
  <cp:lastModifiedBy>Ryan McElhaney</cp:lastModifiedBy>
  <cp:revision>1</cp:revision>
  <dcterms:created xsi:type="dcterms:W3CDTF">2017-04-18T16:38:12Z</dcterms:created>
  <dcterms:modified xsi:type="dcterms:W3CDTF">2023-07-17T17:19:27Z</dcterms:modified>
</cp:coreProperties>
</file>